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256" r:id="rId2"/>
    <p:sldId id="671" r:id="rId3"/>
    <p:sldId id="311" r:id="rId4"/>
    <p:sldId id="437" r:id="rId5"/>
    <p:sldId id="656" r:id="rId6"/>
    <p:sldId id="657" r:id="rId7"/>
    <p:sldId id="686" r:id="rId8"/>
    <p:sldId id="689" r:id="rId9"/>
    <p:sldId id="690" r:id="rId10"/>
    <p:sldId id="691" r:id="rId11"/>
    <p:sldId id="692" r:id="rId12"/>
    <p:sldId id="693" r:id="rId13"/>
    <p:sldId id="694" r:id="rId14"/>
    <p:sldId id="647" r:id="rId15"/>
    <p:sldId id="648" r:id="rId16"/>
    <p:sldId id="663" r:id="rId17"/>
    <p:sldId id="695" r:id="rId18"/>
    <p:sldId id="696" r:id="rId19"/>
    <p:sldId id="697" r:id="rId20"/>
    <p:sldId id="698" r:id="rId21"/>
    <p:sldId id="699" r:id="rId22"/>
    <p:sldId id="652" r:id="rId23"/>
    <p:sldId id="653" r:id="rId24"/>
    <p:sldId id="700" r:id="rId25"/>
    <p:sldId id="701" r:id="rId26"/>
    <p:sldId id="702" r:id="rId27"/>
    <p:sldId id="669" r:id="rId28"/>
    <p:sldId id="703" r:id="rId29"/>
    <p:sldId id="704" r:id="rId30"/>
    <p:sldId id="705" r:id="rId31"/>
    <p:sldId id="706" r:id="rId32"/>
    <p:sldId id="707" r:id="rId33"/>
    <p:sldId id="708" r:id="rId34"/>
    <p:sldId id="709" r:id="rId35"/>
    <p:sldId id="710" r:id="rId36"/>
    <p:sldId id="711" r:id="rId37"/>
    <p:sldId id="712" r:id="rId38"/>
    <p:sldId id="713" r:id="rId39"/>
    <p:sldId id="714" r:id="rId40"/>
    <p:sldId id="715" r:id="rId41"/>
    <p:sldId id="716" r:id="rId42"/>
    <p:sldId id="717" r:id="rId43"/>
    <p:sldId id="718" r:id="rId44"/>
    <p:sldId id="719" r:id="rId45"/>
    <p:sldId id="720" r:id="rId46"/>
    <p:sldId id="721" r:id="rId47"/>
    <p:sldId id="722" r:id="rId48"/>
    <p:sldId id="723" r:id="rId49"/>
    <p:sldId id="724" r:id="rId50"/>
    <p:sldId id="725" r:id="rId51"/>
    <p:sldId id="484" r:id="rId52"/>
  </p:sldIdLst>
  <p:sldSz cx="12192000" cy="6858000"/>
  <p:notesSz cx="6858000" cy="9144000"/>
  <p:custDataLst>
    <p:tags r:id="rId5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8BDC"/>
    <a:srgbClr val="1481DC"/>
    <a:srgbClr val="558ED5"/>
    <a:srgbClr val="FF6600"/>
    <a:srgbClr val="70AD2D"/>
    <a:srgbClr val="80C634"/>
    <a:srgbClr val="8BCD43"/>
    <a:srgbClr val="595959"/>
    <a:srgbClr val="FFFFFF"/>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38" autoAdjust="0"/>
    <p:restoredTop sz="94660"/>
  </p:normalViewPr>
  <p:slideViewPr>
    <p:cSldViewPr>
      <p:cViewPr varScale="1">
        <p:scale>
          <a:sx n="92" d="100"/>
          <a:sy n="92" d="100"/>
        </p:scale>
        <p:origin x="648" y="90"/>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7212"/>
    </p:cViewPr>
  </p:sorterViewPr>
  <p:notesViewPr>
    <p:cSldViewPr>
      <p:cViewPr varScale="1">
        <p:scale>
          <a:sx n="58" d="100"/>
          <a:sy n="58" d="100"/>
        </p:scale>
        <p:origin x="-258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F6E4F5-AFD9-452D-978C-A65E37BD2A75}" type="datetimeFigureOut">
              <a:rPr lang="en-US" smtClean="0"/>
              <a:t>1/5/2019</a:t>
            </a:fld>
            <a:endParaRPr 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970C2A1-C45C-4D11-8087-34234E5428BA}" type="slidenum">
              <a:rPr lang="en-US" smtClean="0"/>
              <a:t>‹#›</a:t>
            </a:fld>
            <a:endParaRPr lang="en-US"/>
          </a:p>
        </p:txBody>
      </p:sp>
    </p:spTree>
    <p:extLst>
      <p:ext uri="{BB962C8B-B14F-4D97-AF65-F5344CB8AC3E}">
        <p14:creationId xmlns:p14="http://schemas.microsoft.com/office/powerpoint/2010/main" val="13357106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779D53-1687-4629-A7C4-5F633C48289A}" type="datetimeFigureOut">
              <a:rPr lang="en-US" smtClean="0"/>
              <a:t>1/5/2019</a:t>
            </a:fld>
            <a:endParaRPr 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F48F07-6AC5-47AF-9B36-9B4E83AB260F}" type="slidenum">
              <a:rPr lang="en-US" smtClean="0"/>
              <a:t>‹#›</a:t>
            </a:fld>
            <a:endParaRPr lang="en-US"/>
          </a:p>
        </p:txBody>
      </p:sp>
    </p:spTree>
    <p:extLst>
      <p:ext uri="{BB962C8B-B14F-4D97-AF65-F5344CB8AC3E}">
        <p14:creationId xmlns:p14="http://schemas.microsoft.com/office/powerpoint/2010/main" val="1025707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a:t>
            </a:fld>
            <a:endParaRPr lang="en-US"/>
          </a:p>
        </p:txBody>
      </p:sp>
    </p:spTree>
    <p:extLst>
      <p:ext uri="{BB962C8B-B14F-4D97-AF65-F5344CB8AC3E}">
        <p14:creationId xmlns:p14="http://schemas.microsoft.com/office/powerpoint/2010/main" val="1158247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a:t>
            </a:fld>
            <a:endParaRPr lang="en-US"/>
          </a:p>
        </p:txBody>
      </p:sp>
    </p:spTree>
    <p:extLst>
      <p:ext uri="{BB962C8B-B14F-4D97-AF65-F5344CB8AC3E}">
        <p14:creationId xmlns:p14="http://schemas.microsoft.com/office/powerpoint/2010/main" val="1598378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a:t>
            </a:fld>
            <a:endParaRPr lang="en-US"/>
          </a:p>
        </p:txBody>
      </p:sp>
    </p:spTree>
    <p:extLst>
      <p:ext uri="{BB962C8B-B14F-4D97-AF65-F5344CB8AC3E}">
        <p14:creationId xmlns:p14="http://schemas.microsoft.com/office/powerpoint/2010/main" val="2367073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a:t>
            </a:fld>
            <a:endParaRPr lang="en-US"/>
          </a:p>
        </p:txBody>
      </p:sp>
    </p:spTree>
    <p:extLst>
      <p:ext uri="{BB962C8B-B14F-4D97-AF65-F5344CB8AC3E}">
        <p14:creationId xmlns:p14="http://schemas.microsoft.com/office/powerpoint/2010/main" val="2598753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5</a:t>
            </a:fld>
            <a:endParaRPr lang="en-US"/>
          </a:p>
        </p:txBody>
      </p:sp>
    </p:spTree>
    <p:extLst>
      <p:ext uri="{BB962C8B-B14F-4D97-AF65-F5344CB8AC3E}">
        <p14:creationId xmlns:p14="http://schemas.microsoft.com/office/powerpoint/2010/main" val="4172574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6</a:t>
            </a:fld>
            <a:endParaRPr lang="en-US"/>
          </a:p>
        </p:txBody>
      </p:sp>
    </p:spTree>
    <p:extLst>
      <p:ext uri="{BB962C8B-B14F-4D97-AF65-F5344CB8AC3E}">
        <p14:creationId xmlns:p14="http://schemas.microsoft.com/office/powerpoint/2010/main" val="911406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7</a:t>
            </a:fld>
            <a:endParaRPr lang="en-US"/>
          </a:p>
        </p:txBody>
      </p:sp>
    </p:spTree>
    <p:extLst>
      <p:ext uri="{BB962C8B-B14F-4D97-AF65-F5344CB8AC3E}">
        <p14:creationId xmlns:p14="http://schemas.microsoft.com/office/powerpoint/2010/main" val="814935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8</a:t>
            </a:fld>
            <a:endParaRPr lang="en-US"/>
          </a:p>
        </p:txBody>
      </p:sp>
    </p:spTree>
    <p:extLst>
      <p:ext uri="{BB962C8B-B14F-4D97-AF65-F5344CB8AC3E}">
        <p14:creationId xmlns:p14="http://schemas.microsoft.com/office/powerpoint/2010/main" val="679848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9</a:t>
            </a:fld>
            <a:endParaRPr lang="en-US"/>
          </a:p>
        </p:txBody>
      </p:sp>
    </p:spTree>
    <p:extLst>
      <p:ext uri="{BB962C8B-B14F-4D97-AF65-F5344CB8AC3E}">
        <p14:creationId xmlns:p14="http://schemas.microsoft.com/office/powerpoint/2010/main" val="3883834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10</a:t>
            </a:fld>
            <a:endParaRPr lang="en-US"/>
          </a:p>
        </p:txBody>
      </p:sp>
    </p:spTree>
    <p:extLst>
      <p:ext uri="{BB962C8B-B14F-4D97-AF65-F5344CB8AC3E}">
        <p14:creationId xmlns:p14="http://schemas.microsoft.com/office/powerpoint/2010/main" val="37563458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11</a:t>
            </a:fld>
            <a:endParaRPr lang="en-US"/>
          </a:p>
        </p:txBody>
      </p:sp>
    </p:spTree>
    <p:extLst>
      <p:ext uri="{BB962C8B-B14F-4D97-AF65-F5344CB8AC3E}">
        <p14:creationId xmlns:p14="http://schemas.microsoft.com/office/powerpoint/2010/main" val="4138500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12</a:t>
            </a:fld>
            <a:endParaRPr lang="en-US"/>
          </a:p>
        </p:txBody>
      </p:sp>
    </p:spTree>
    <p:extLst>
      <p:ext uri="{BB962C8B-B14F-4D97-AF65-F5344CB8AC3E}">
        <p14:creationId xmlns:p14="http://schemas.microsoft.com/office/powerpoint/2010/main" val="3203533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13</a:t>
            </a:fld>
            <a:endParaRPr lang="en-US"/>
          </a:p>
        </p:txBody>
      </p:sp>
    </p:spTree>
    <p:extLst>
      <p:ext uri="{BB962C8B-B14F-4D97-AF65-F5344CB8AC3E}">
        <p14:creationId xmlns:p14="http://schemas.microsoft.com/office/powerpoint/2010/main" val="1287556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14</a:t>
            </a:fld>
            <a:endParaRPr lang="en-US"/>
          </a:p>
        </p:txBody>
      </p:sp>
    </p:spTree>
    <p:extLst>
      <p:ext uri="{BB962C8B-B14F-4D97-AF65-F5344CB8AC3E}">
        <p14:creationId xmlns:p14="http://schemas.microsoft.com/office/powerpoint/2010/main" val="609803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15</a:t>
            </a:fld>
            <a:endParaRPr lang="en-US"/>
          </a:p>
        </p:txBody>
      </p:sp>
    </p:spTree>
    <p:extLst>
      <p:ext uri="{BB962C8B-B14F-4D97-AF65-F5344CB8AC3E}">
        <p14:creationId xmlns:p14="http://schemas.microsoft.com/office/powerpoint/2010/main" val="2167151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16</a:t>
            </a:fld>
            <a:endParaRPr lang="en-US"/>
          </a:p>
        </p:txBody>
      </p:sp>
    </p:spTree>
    <p:extLst>
      <p:ext uri="{BB962C8B-B14F-4D97-AF65-F5344CB8AC3E}">
        <p14:creationId xmlns:p14="http://schemas.microsoft.com/office/powerpoint/2010/main" val="33920289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17</a:t>
            </a:fld>
            <a:endParaRPr lang="en-US"/>
          </a:p>
        </p:txBody>
      </p:sp>
    </p:spTree>
    <p:extLst>
      <p:ext uri="{BB962C8B-B14F-4D97-AF65-F5344CB8AC3E}">
        <p14:creationId xmlns:p14="http://schemas.microsoft.com/office/powerpoint/2010/main" val="36956771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18</a:t>
            </a:fld>
            <a:endParaRPr lang="en-US"/>
          </a:p>
        </p:txBody>
      </p:sp>
    </p:spTree>
    <p:extLst>
      <p:ext uri="{BB962C8B-B14F-4D97-AF65-F5344CB8AC3E}">
        <p14:creationId xmlns:p14="http://schemas.microsoft.com/office/powerpoint/2010/main" val="25293799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19</a:t>
            </a:fld>
            <a:endParaRPr lang="en-US"/>
          </a:p>
        </p:txBody>
      </p:sp>
    </p:spTree>
    <p:extLst>
      <p:ext uri="{BB962C8B-B14F-4D97-AF65-F5344CB8AC3E}">
        <p14:creationId xmlns:p14="http://schemas.microsoft.com/office/powerpoint/2010/main" val="35849049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20</a:t>
            </a:fld>
            <a:endParaRPr lang="en-US"/>
          </a:p>
        </p:txBody>
      </p:sp>
    </p:spTree>
    <p:extLst>
      <p:ext uri="{BB962C8B-B14F-4D97-AF65-F5344CB8AC3E}">
        <p14:creationId xmlns:p14="http://schemas.microsoft.com/office/powerpoint/2010/main" val="23696015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21</a:t>
            </a:fld>
            <a:endParaRPr lang="en-US"/>
          </a:p>
        </p:txBody>
      </p:sp>
    </p:spTree>
    <p:extLst>
      <p:ext uri="{BB962C8B-B14F-4D97-AF65-F5344CB8AC3E}">
        <p14:creationId xmlns:p14="http://schemas.microsoft.com/office/powerpoint/2010/main" val="14652833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22</a:t>
            </a:fld>
            <a:endParaRPr lang="en-US"/>
          </a:p>
        </p:txBody>
      </p:sp>
    </p:spTree>
    <p:extLst>
      <p:ext uri="{BB962C8B-B14F-4D97-AF65-F5344CB8AC3E}">
        <p14:creationId xmlns:p14="http://schemas.microsoft.com/office/powerpoint/2010/main" val="6704888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23</a:t>
            </a:fld>
            <a:endParaRPr lang="en-US"/>
          </a:p>
        </p:txBody>
      </p:sp>
    </p:spTree>
    <p:extLst>
      <p:ext uri="{BB962C8B-B14F-4D97-AF65-F5344CB8AC3E}">
        <p14:creationId xmlns:p14="http://schemas.microsoft.com/office/powerpoint/2010/main" val="3889992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24</a:t>
            </a:fld>
            <a:endParaRPr lang="en-US"/>
          </a:p>
        </p:txBody>
      </p:sp>
    </p:spTree>
    <p:extLst>
      <p:ext uri="{BB962C8B-B14F-4D97-AF65-F5344CB8AC3E}">
        <p14:creationId xmlns:p14="http://schemas.microsoft.com/office/powerpoint/2010/main" val="29521129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25</a:t>
            </a:fld>
            <a:endParaRPr lang="en-US"/>
          </a:p>
        </p:txBody>
      </p:sp>
    </p:spTree>
    <p:extLst>
      <p:ext uri="{BB962C8B-B14F-4D97-AF65-F5344CB8AC3E}">
        <p14:creationId xmlns:p14="http://schemas.microsoft.com/office/powerpoint/2010/main" val="11086187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26</a:t>
            </a:fld>
            <a:endParaRPr lang="en-US"/>
          </a:p>
        </p:txBody>
      </p:sp>
    </p:spTree>
    <p:extLst>
      <p:ext uri="{BB962C8B-B14F-4D97-AF65-F5344CB8AC3E}">
        <p14:creationId xmlns:p14="http://schemas.microsoft.com/office/powerpoint/2010/main" val="6923978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27</a:t>
            </a:fld>
            <a:endParaRPr lang="en-US"/>
          </a:p>
        </p:txBody>
      </p:sp>
    </p:spTree>
    <p:extLst>
      <p:ext uri="{BB962C8B-B14F-4D97-AF65-F5344CB8AC3E}">
        <p14:creationId xmlns:p14="http://schemas.microsoft.com/office/powerpoint/2010/main" val="5632524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28</a:t>
            </a:fld>
            <a:endParaRPr lang="en-US"/>
          </a:p>
        </p:txBody>
      </p:sp>
    </p:spTree>
    <p:extLst>
      <p:ext uri="{BB962C8B-B14F-4D97-AF65-F5344CB8AC3E}">
        <p14:creationId xmlns:p14="http://schemas.microsoft.com/office/powerpoint/2010/main" val="33553628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29</a:t>
            </a:fld>
            <a:endParaRPr lang="en-US"/>
          </a:p>
        </p:txBody>
      </p:sp>
    </p:spTree>
    <p:extLst>
      <p:ext uri="{BB962C8B-B14F-4D97-AF65-F5344CB8AC3E}">
        <p14:creationId xmlns:p14="http://schemas.microsoft.com/office/powerpoint/2010/main" val="19929105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30</a:t>
            </a:fld>
            <a:endParaRPr lang="en-US"/>
          </a:p>
        </p:txBody>
      </p:sp>
    </p:spTree>
    <p:extLst>
      <p:ext uri="{BB962C8B-B14F-4D97-AF65-F5344CB8AC3E}">
        <p14:creationId xmlns:p14="http://schemas.microsoft.com/office/powerpoint/2010/main" val="37185907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31</a:t>
            </a:fld>
            <a:endParaRPr lang="en-US"/>
          </a:p>
        </p:txBody>
      </p:sp>
    </p:spTree>
    <p:extLst>
      <p:ext uri="{BB962C8B-B14F-4D97-AF65-F5344CB8AC3E}">
        <p14:creationId xmlns:p14="http://schemas.microsoft.com/office/powerpoint/2010/main" val="40696305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32</a:t>
            </a:fld>
            <a:endParaRPr lang="en-US"/>
          </a:p>
        </p:txBody>
      </p:sp>
    </p:spTree>
    <p:extLst>
      <p:ext uri="{BB962C8B-B14F-4D97-AF65-F5344CB8AC3E}">
        <p14:creationId xmlns:p14="http://schemas.microsoft.com/office/powerpoint/2010/main" val="14468348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33</a:t>
            </a:fld>
            <a:endParaRPr lang="en-US"/>
          </a:p>
        </p:txBody>
      </p:sp>
    </p:spTree>
    <p:extLst>
      <p:ext uri="{BB962C8B-B14F-4D97-AF65-F5344CB8AC3E}">
        <p14:creationId xmlns:p14="http://schemas.microsoft.com/office/powerpoint/2010/main" val="41513593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34</a:t>
            </a:fld>
            <a:endParaRPr lang="en-US"/>
          </a:p>
        </p:txBody>
      </p:sp>
    </p:spTree>
    <p:extLst>
      <p:ext uri="{BB962C8B-B14F-4D97-AF65-F5344CB8AC3E}">
        <p14:creationId xmlns:p14="http://schemas.microsoft.com/office/powerpoint/2010/main" val="31648402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35</a:t>
            </a:fld>
            <a:endParaRPr lang="en-US"/>
          </a:p>
        </p:txBody>
      </p:sp>
    </p:spTree>
    <p:extLst>
      <p:ext uri="{BB962C8B-B14F-4D97-AF65-F5344CB8AC3E}">
        <p14:creationId xmlns:p14="http://schemas.microsoft.com/office/powerpoint/2010/main" val="41910453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36</a:t>
            </a:fld>
            <a:endParaRPr lang="en-US"/>
          </a:p>
        </p:txBody>
      </p:sp>
    </p:spTree>
    <p:extLst>
      <p:ext uri="{BB962C8B-B14F-4D97-AF65-F5344CB8AC3E}">
        <p14:creationId xmlns:p14="http://schemas.microsoft.com/office/powerpoint/2010/main" val="21812010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37</a:t>
            </a:fld>
            <a:endParaRPr lang="en-US"/>
          </a:p>
        </p:txBody>
      </p:sp>
    </p:spTree>
    <p:extLst>
      <p:ext uri="{BB962C8B-B14F-4D97-AF65-F5344CB8AC3E}">
        <p14:creationId xmlns:p14="http://schemas.microsoft.com/office/powerpoint/2010/main" val="25054479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38</a:t>
            </a:fld>
            <a:endParaRPr lang="en-US"/>
          </a:p>
        </p:txBody>
      </p:sp>
    </p:spTree>
    <p:extLst>
      <p:ext uri="{BB962C8B-B14F-4D97-AF65-F5344CB8AC3E}">
        <p14:creationId xmlns:p14="http://schemas.microsoft.com/office/powerpoint/2010/main" val="19453118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39</a:t>
            </a:fld>
            <a:endParaRPr lang="en-US"/>
          </a:p>
        </p:txBody>
      </p:sp>
    </p:spTree>
    <p:extLst>
      <p:ext uri="{BB962C8B-B14F-4D97-AF65-F5344CB8AC3E}">
        <p14:creationId xmlns:p14="http://schemas.microsoft.com/office/powerpoint/2010/main" val="20223938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40</a:t>
            </a:fld>
            <a:endParaRPr lang="en-US"/>
          </a:p>
        </p:txBody>
      </p:sp>
    </p:spTree>
    <p:extLst>
      <p:ext uri="{BB962C8B-B14F-4D97-AF65-F5344CB8AC3E}">
        <p14:creationId xmlns:p14="http://schemas.microsoft.com/office/powerpoint/2010/main" val="22076187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41</a:t>
            </a:fld>
            <a:endParaRPr lang="en-US"/>
          </a:p>
        </p:txBody>
      </p:sp>
    </p:spTree>
    <p:extLst>
      <p:ext uri="{BB962C8B-B14F-4D97-AF65-F5344CB8AC3E}">
        <p14:creationId xmlns:p14="http://schemas.microsoft.com/office/powerpoint/2010/main" val="16755438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42</a:t>
            </a:fld>
            <a:endParaRPr lang="en-US"/>
          </a:p>
        </p:txBody>
      </p:sp>
    </p:spTree>
    <p:extLst>
      <p:ext uri="{BB962C8B-B14F-4D97-AF65-F5344CB8AC3E}">
        <p14:creationId xmlns:p14="http://schemas.microsoft.com/office/powerpoint/2010/main" val="41567180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43</a:t>
            </a:fld>
            <a:endParaRPr lang="en-US"/>
          </a:p>
        </p:txBody>
      </p:sp>
    </p:spTree>
    <p:extLst>
      <p:ext uri="{BB962C8B-B14F-4D97-AF65-F5344CB8AC3E}">
        <p14:creationId xmlns:p14="http://schemas.microsoft.com/office/powerpoint/2010/main" val="4672446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44</a:t>
            </a:fld>
            <a:endParaRPr lang="en-US"/>
          </a:p>
        </p:txBody>
      </p:sp>
    </p:spTree>
    <p:extLst>
      <p:ext uri="{BB962C8B-B14F-4D97-AF65-F5344CB8AC3E}">
        <p14:creationId xmlns:p14="http://schemas.microsoft.com/office/powerpoint/2010/main" val="32521448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45</a:t>
            </a:fld>
            <a:endParaRPr lang="en-US"/>
          </a:p>
        </p:txBody>
      </p:sp>
    </p:spTree>
    <p:extLst>
      <p:ext uri="{BB962C8B-B14F-4D97-AF65-F5344CB8AC3E}">
        <p14:creationId xmlns:p14="http://schemas.microsoft.com/office/powerpoint/2010/main" val="13290100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46</a:t>
            </a:fld>
            <a:endParaRPr lang="en-US"/>
          </a:p>
        </p:txBody>
      </p:sp>
    </p:spTree>
    <p:extLst>
      <p:ext uri="{BB962C8B-B14F-4D97-AF65-F5344CB8AC3E}">
        <p14:creationId xmlns:p14="http://schemas.microsoft.com/office/powerpoint/2010/main" val="4001903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47</a:t>
            </a:fld>
            <a:endParaRPr lang="en-US"/>
          </a:p>
        </p:txBody>
      </p:sp>
    </p:spTree>
    <p:extLst>
      <p:ext uri="{BB962C8B-B14F-4D97-AF65-F5344CB8AC3E}">
        <p14:creationId xmlns:p14="http://schemas.microsoft.com/office/powerpoint/2010/main" val="29138014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48</a:t>
            </a:fld>
            <a:endParaRPr lang="en-US"/>
          </a:p>
        </p:txBody>
      </p:sp>
    </p:spTree>
    <p:extLst>
      <p:ext uri="{BB962C8B-B14F-4D97-AF65-F5344CB8AC3E}">
        <p14:creationId xmlns:p14="http://schemas.microsoft.com/office/powerpoint/2010/main" val="7888839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49</a:t>
            </a:fld>
            <a:endParaRPr lang="en-US"/>
          </a:p>
        </p:txBody>
      </p:sp>
    </p:spTree>
    <p:extLst>
      <p:ext uri="{BB962C8B-B14F-4D97-AF65-F5344CB8AC3E}">
        <p14:creationId xmlns:p14="http://schemas.microsoft.com/office/powerpoint/2010/main" val="18173009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50</a:t>
            </a:fld>
            <a:endParaRPr lang="en-US"/>
          </a:p>
        </p:txBody>
      </p:sp>
    </p:spTree>
    <p:extLst>
      <p:ext uri="{BB962C8B-B14F-4D97-AF65-F5344CB8AC3E}">
        <p14:creationId xmlns:p14="http://schemas.microsoft.com/office/powerpoint/2010/main" val="28863178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51</a:t>
            </a:fld>
            <a:endParaRPr lang="en-US"/>
          </a:p>
        </p:txBody>
      </p:sp>
    </p:spTree>
    <p:extLst>
      <p:ext uri="{BB962C8B-B14F-4D97-AF65-F5344CB8AC3E}">
        <p14:creationId xmlns:p14="http://schemas.microsoft.com/office/powerpoint/2010/main" val="42620382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jpeg"/><Relationship Id="rId7"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1.xml"/><Relationship Id="rId6" Type="http://schemas.openxmlformats.org/officeDocument/2006/relationships/hyperlink" Target="http://www.eyefulpresentations.co.uk/" TargetMode="External"/><Relationship Id="rId11" Type="http://schemas.openxmlformats.org/officeDocument/2006/relationships/image" Target="../media/image23.png"/><Relationship Id="rId5" Type="http://schemas.openxmlformats.org/officeDocument/2006/relationships/hyperlink" Target="mailto:info@eyefulpresentations.co.uk" TargetMode="External"/><Relationship Id="rId10" Type="http://schemas.openxmlformats.org/officeDocument/2006/relationships/image" Target="../media/image22.png"/><Relationship Id="rId4" Type="http://schemas.openxmlformats.org/officeDocument/2006/relationships/image" Target="../media/image18.jpeg"/><Relationship Id="rId9" Type="http://schemas.openxmlformats.org/officeDocument/2006/relationships/image" Target="../media/image21.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1.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hyperlink" Target="http://www.tianya.cn/publicforum/content/no20/1/317960.shtml"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首页">
    <p:spTree>
      <p:nvGrpSpPr>
        <p:cNvPr id="1" name=""/>
        <p:cNvGrpSpPr/>
        <p:nvPr/>
      </p:nvGrpSpPr>
      <p:grpSpPr>
        <a:xfrm>
          <a:off x="0" y="0"/>
          <a:ext cx="0" cy="0"/>
          <a:chOff x="0" y="0"/>
          <a:chExt cx="0" cy="0"/>
        </a:xfrm>
      </p:grpSpPr>
      <p:pic>
        <p:nvPicPr>
          <p:cNvPr id="15" name="Picture 2" descr="http://pic17.nipic.com/20111025/7797199_145732330120_2.jpg"/>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6048400" y="0"/>
            <a:ext cx="6143600" cy="4008078"/>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userDrawn="1"/>
        </p:nvSpPr>
        <p:spPr>
          <a:xfrm>
            <a:off x="-795" y="6669360"/>
            <a:ext cx="12192796" cy="18864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7" name="Picture 2" descr="X:\07 Produktion\06_Bilder_und_Hintergründe\Separation Slides\Photoshop\B0579.jpg"/>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0" y="0"/>
            <a:ext cx="6006836" cy="40080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表格 8"/>
          <p:cNvGraphicFramePr>
            <a:graphicFrameLocks noGrp="1"/>
          </p:cNvGraphicFramePr>
          <p:nvPr userDrawn="1">
            <p:extLst>
              <p:ext uri="{D42A27DB-BD31-4B8C-83A1-F6EECF244321}">
                <p14:modId xmlns:p14="http://schemas.microsoft.com/office/powerpoint/2010/main" val="2177815654"/>
              </p:ext>
            </p:extLst>
          </p:nvPr>
        </p:nvGraphicFramePr>
        <p:xfrm>
          <a:off x="-5" y="0"/>
          <a:ext cx="12193589" cy="4008084"/>
        </p:xfrm>
        <a:graphic>
          <a:graphicData uri="http://schemas.openxmlformats.org/drawingml/2006/table">
            <a:tbl>
              <a:tblPr firstRow="1" bandRow="1">
                <a:tableStyleId>{5C22544A-7EE6-4342-B048-85BDC9FD1C3A}</a:tableStyleId>
              </a:tblPr>
              <a:tblGrid>
                <a:gridCol w="1219359"/>
                <a:gridCol w="1219359"/>
                <a:gridCol w="1219359"/>
                <a:gridCol w="1219359"/>
                <a:gridCol w="1146318"/>
                <a:gridCol w="1292399"/>
                <a:gridCol w="1219359"/>
                <a:gridCol w="1219359"/>
                <a:gridCol w="1219359"/>
                <a:gridCol w="1219359"/>
              </a:tblGrid>
              <a:tr h="1002021">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solidFill>
                          <a:schemeClr val="accent1">
                            <a:lumMod val="40000"/>
                            <a:lumOff val="60000"/>
                          </a:schemeClr>
                        </a:solidFill>
                      </a:endParaRPr>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solidFill>
                          <a:schemeClr val="accent1">
                            <a:lumMod val="40000"/>
                            <a:lumOff val="60000"/>
                          </a:schemeClr>
                        </a:solidFill>
                      </a:endParaRPr>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tx2">
                        <a:lumMod val="40000"/>
                        <a:lumOff val="60000"/>
                      </a:schemeClr>
                    </a:solidFill>
                  </a:tcPr>
                </a:tc>
              </a:tr>
              <a:tr h="1002021">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B0F0">
                        <a:alpha val="58824"/>
                      </a:srgbClr>
                    </a:solidFill>
                  </a:tcPr>
                </a:tc>
                <a:tc>
                  <a:txBody>
                    <a:bodyPr/>
                    <a:lstStyle/>
                    <a:p>
                      <a:endParaRPr lang="zh-CN" altLang="en-US" sz="240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r>
              <a:tr h="1002021">
                <a:tc>
                  <a:txBody>
                    <a:bodyPr/>
                    <a:lstStyle/>
                    <a:p>
                      <a:endParaRPr lang="zh-CN" altLang="en-US" sz="240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B0F0">
                        <a:alpha val="69804"/>
                      </a:srgbClr>
                    </a:solidFill>
                  </a:tcPr>
                </a:tc>
                <a:tc>
                  <a:txBody>
                    <a:bodyPr/>
                    <a:lstStyle/>
                    <a:p>
                      <a:endParaRPr lang="zh-CN" altLang="en-US" sz="240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solidFill>
                          <a:schemeClr val="bg1"/>
                        </a:solidFill>
                      </a:endParaRPr>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C6D9F1">
                        <a:alpha val="74902"/>
                      </a:srgbClr>
                    </a:solidFill>
                  </a:tcPr>
                </a:tc>
                <a:tc>
                  <a:txBody>
                    <a:bodyPr/>
                    <a:lstStyle/>
                    <a:p>
                      <a:endParaRPr lang="zh-CN" altLang="en-US" sz="240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r>
              <a:tr h="1002021">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558ED5">
                        <a:alpha val="65882"/>
                      </a:srgbClr>
                    </a:solid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35" marR="121935"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r>
            </a:tbl>
          </a:graphicData>
        </a:graphic>
      </p:graphicFrame>
      <p:sp>
        <p:nvSpPr>
          <p:cNvPr id="11" name="Text Box 62"/>
          <p:cNvSpPr txBox="1">
            <a:spLocks noChangeArrowheads="1"/>
          </p:cNvSpPr>
          <p:nvPr/>
        </p:nvSpPr>
        <p:spPr bwMode="auto">
          <a:xfrm>
            <a:off x="10345238" y="6170463"/>
            <a:ext cx="1511403" cy="338554"/>
          </a:xfrm>
          <a:prstGeom prst="rect">
            <a:avLst/>
          </a:prstGeom>
          <a:noFill/>
          <a:effectLst>
            <a:reflection blurRad="6350" stA="50000" endA="300" endPos="38500" dist="50800" dir="5400000" sy="-100000" algn="bl" rotWithShape="0"/>
          </a:effectLst>
        </p:spPr>
        <p:txBody>
          <a:bodyPr wrap="square" rtlCol="0">
            <a:spAutoFit/>
          </a:bodyPr>
          <a:lstStyle>
            <a:defPPr>
              <a:defRPr lang="zh-CN"/>
            </a:defPPr>
            <a:lvl1pPr marL="0" defTabSz="914400" eaLnBrk="1" latinLnBrk="0" hangingPunct="1">
              <a:defRPr sz="1800">
                <a:solidFill>
                  <a:schemeClr val="bg2">
                    <a:lumMod val="2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defRPr>
            </a:lvl1pPr>
            <a:lvl2pPr defTabSz="914400" eaLnBrk="1" latinLnBrk="0" hangingPunct="1">
              <a:defRPr sz="1800">
                <a:latin typeface="+mn-lt"/>
                <a:ea typeface="+mn-ea"/>
              </a:defRPr>
            </a:lvl2pPr>
            <a:lvl3pPr defTabSz="914400" eaLnBrk="1" latinLnBrk="0" hangingPunct="1">
              <a:defRPr sz="1800">
                <a:latin typeface="+mn-lt"/>
                <a:ea typeface="+mn-ea"/>
              </a:defRPr>
            </a:lvl3pPr>
            <a:lvl4pPr defTabSz="914400" eaLnBrk="1" latinLnBrk="0" hangingPunct="1">
              <a:defRPr sz="1800">
                <a:latin typeface="+mn-lt"/>
                <a:ea typeface="+mn-ea"/>
              </a:defRPr>
            </a:lvl4pPr>
            <a:lvl5pPr defTabSz="914400" eaLnBrk="1" latinLnBrk="0" hangingPunct="1">
              <a:defRPr sz="1800">
                <a:latin typeface="+mn-lt"/>
                <a:ea typeface="+mn-ea"/>
              </a:defRPr>
            </a:lvl5pPr>
            <a:lvl6pPr>
              <a:defRPr sz="1800">
                <a:latin typeface="+mn-lt"/>
                <a:ea typeface="+mn-ea"/>
              </a:defRPr>
            </a:lvl6pPr>
            <a:lvl7pPr>
              <a:defRPr sz="1800">
                <a:latin typeface="+mn-lt"/>
                <a:ea typeface="+mn-ea"/>
              </a:defRPr>
            </a:lvl7pPr>
            <a:lvl8pPr>
              <a:defRPr sz="1800">
                <a:latin typeface="+mn-lt"/>
                <a:ea typeface="+mn-ea"/>
              </a:defRPr>
            </a:lvl8pPr>
            <a:lvl9pPr>
              <a:defRPr sz="1800">
                <a:latin typeface="+mn-lt"/>
                <a:ea typeface="+mn-ea"/>
              </a:defRPr>
            </a:lvl9pPr>
          </a:lstStyle>
          <a:p>
            <a:endParaRPr lang="en-GB" altLang="zh-CN" sz="1600" dirty="0">
              <a:solidFill>
                <a:srgbClr val="FF6600"/>
              </a:solidFill>
              <a:latin typeface="微软雅黑" pitchFamily="34" charset="-122"/>
              <a:ea typeface="微软雅黑" pitchFamily="34" charset="-122"/>
            </a:endParaRPr>
          </a:p>
        </p:txBody>
      </p:sp>
      <p:sp>
        <p:nvSpPr>
          <p:cNvPr id="13" name="TextBox 3"/>
          <p:cNvSpPr txBox="1"/>
          <p:nvPr userDrawn="1"/>
        </p:nvSpPr>
        <p:spPr>
          <a:xfrm>
            <a:off x="2883257" y="4676944"/>
            <a:ext cx="6425486" cy="830997"/>
          </a:xfrm>
          <a:prstGeom prst="rect">
            <a:avLst/>
          </a:prstGeom>
          <a:noFill/>
        </p:spPr>
        <p:txBody>
          <a:bodyPr wrap="square">
            <a:spAutoFit/>
          </a:bodyPr>
          <a:lstStyle/>
          <a:p>
            <a:pPr algn="ctr">
              <a:defRPr/>
            </a:pPr>
            <a:r>
              <a:rPr lang="zh-CN" altLang="en-US" sz="4800" b="1" dirty="0" smtClean="0">
                <a:solidFill>
                  <a:srgbClr val="0070C0"/>
                </a:solidFill>
                <a:latin typeface="微软雅黑" pitchFamily="34" charset="-122"/>
                <a:ea typeface="微软雅黑" pitchFamily="34" charset="-122"/>
              </a:rPr>
              <a:t>采购战略规划</a:t>
            </a:r>
            <a:r>
              <a:rPr lang="en-US" altLang="zh-CN" sz="4800" b="1" dirty="0" err="1" smtClean="0">
                <a:solidFill>
                  <a:srgbClr val="0070C0"/>
                </a:solidFill>
                <a:latin typeface="微软雅黑" pitchFamily="34" charset="-122"/>
                <a:ea typeface="微软雅黑" pitchFamily="34" charset="-122"/>
              </a:rPr>
              <a:t>ppt</a:t>
            </a:r>
            <a:r>
              <a:rPr lang="zh-CN" altLang="en-US" sz="4800" b="1" dirty="0" smtClean="0">
                <a:solidFill>
                  <a:srgbClr val="0070C0"/>
                </a:solidFill>
                <a:latin typeface="微软雅黑" pitchFamily="34" charset="-122"/>
                <a:ea typeface="微软雅黑" pitchFamily="34" charset="-122"/>
              </a:rPr>
              <a:t>模板</a:t>
            </a:r>
            <a:endParaRPr lang="zh-CN" altLang="en-US" sz="4800" b="1" dirty="0">
              <a:solidFill>
                <a:srgbClr val="0070C0"/>
              </a:solidFill>
              <a:latin typeface="微软雅黑" pitchFamily="34" charset="-122"/>
              <a:ea typeface="微软雅黑" pitchFamily="34" charset="-122"/>
            </a:endParaRPr>
          </a:p>
        </p:txBody>
      </p:sp>
      <p:sp>
        <p:nvSpPr>
          <p:cNvPr id="14" name="TextBox 11"/>
          <p:cNvSpPr txBox="1">
            <a:spLocks noChangeArrowheads="1"/>
          </p:cNvSpPr>
          <p:nvPr userDrawn="1"/>
        </p:nvSpPr>
        <p:spPr bwMode="auto">
          <a:xfrm>
            <a:off x="4808173" y="4365104"/>
            <a:ext cx="2575657" cy="400110"/>
          </a:xfrm>
          <a:prstGeom prst="rect">
            <a:avLst/>
          </a:prstGeom>
          <a:noFill/>
          <a:ln w="9525">
            <a:noFill/>
            <a:miter lim="800000"/>
            <a:headEnd/>
            <a:tailEnd/>
          </a:ln>
        </p:spPr>
        <p:txBody>
          <a:bodyPr wrap="square">
            <a:spAutoFit/>
          </a:bodyPr>
          <a:lstStyle/>
          <a:p>
            <a:pPr algn="ctr">
              <a:defRPr/>
            </a:pPr>
            <a:r>
              <a:rPr lang="zh-CN" altLang="en-US" sz="2000" dirty="0">
                <a:solidFill>
                  <a:srgbClr val="FF6600"/>
                </a:solidFill>
                <a:latin typeface="微软雅黑" panose="020B0503020204020204" pitchFamily="34" charset="-122"/>
                <a:ea typeface="微软雅黑" panose="020B0503020204020204" pitchFamily="34" charset="-122"/>
              </a:rPr>
              <a:t>人力资源部内训之四</a:t>
            </a:r>
          </a:p>
        </p:txBody>
      </p:sp>
      <p:cxnSp>
        <p:nvCxnSpPr>
          <p:cNvPr id="16" name="直接连接符 15"/>
          <p:cNvCxnSpPr/>
          <p:nvPr userDrawn="1"/>
        </p:nvCxnSpPr>
        <p:spPr>
          <a:xfrm>
            <a:off x="3363412" y="4565159"/>
            <a:ext cx="1467777" cy="0"/>
          </a:xfrm>
          <a:prstGeom prst="line">
            <a:avLst/>
          </a:prstGeom>
          <a:ln>
            <a:solidFill>
              <a:srgbClr val="FF6600"/>
            </a:solidFill>
            <a:tailEnd type="oval"/>
          </a:ln>
        </p:spPr>
        <p:style>
          <a:lnRef idx="1">
            <a:schemeClr val="accent6"/>
          </a:lnRef>
          <a:fillRef idx="0">
            <a:schemeClr val="accent6"/>
          </a:fillRef>
          <a:effectRef idx="0">
            <a:schemeClr val="accent6"/>
          </a:effectRef>
          <a:fontRef idx="minor">
            <a:schemeClr val="tx1"/>
          </a:fontRef>
        </p:style>
      </p:cxnSp>
      <p:cxnSp>
        <p:nvCxnSpPr>
          <p:cNvPr id="17" name="直接连接符 16"/>
          <p:cNvCxnSpPr/>
          <p:nvPr userDrawn="1"/>
        </p:nvCxnSpPr>
        <p:spPr>
          <a:xfrm>
            <a:off x="7360813" y="4565159"/>
            <a:ext cx="1467777" cy="0"/>
          </a:xfrm>
          <a:prstGeom prst="line">
            <a:avLst/>
          </a:prstGeom>
          <a:ln>
            <a:solidFill>
              <a:srgbClr val="FF6600"/>
            </a:solidFill>
            <a:headEnd type="oval"/>
            <a:tailEnd type="none"/>
          </a:ln>
        </p:spPr>
        <p:style>
          <a:lnRef idx="1">
            <a:schemeClr val="accent6"/>
          </a:lnRef>
          <a:fillRef idx="0">
            <a:schemeClr val="accent6"/>
          </a:fillRef>
          <a:effectRef idx="0">
            <a:schemeClr val="accent6"/>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iterate type="lt">
                                    <p:tmPct val="15625"/>
                                  </p:iterate>
                                  <p:childTnLst>
                                    <p:set>
                                      <p:cBhvr>
                                        <p:cTn id="6" dur="1" fill="hold">
                                          <p:stCondLst>
                                            <p:cond delay="0"/>
                                          </p:stCondLst>
                                        </p:cTn>
                                        <p:tgtEl>
                                          <p:spTgt spid="14"/>
                                        </p:tgtEl>
                                        <p:attrNameLst>
                                          <p:attrName>style.visibility</p:attrName>
                                        </p:attrNameLst>
                                      </p:cBhvr>
                                      <p:to>
                                        <p:strVal val="visible"/>
                                      </p:to>
                                    </p:set>
                                    <p:anim calcmode="lin" valueType="num">
                                      <p:cBhvr>
                                        <p:cTn id="7" dur="800" fill="hold"/>
                                        <p:tgtEl>
                                          <p:spTgt spid="14"/>
                                        </p:tgtEl>
                                        <p:attrNameLst>
                                          <p:attrName>ppt_w</p:attrName>
                                        </p:attrNameLst>
                                      </p:cBhvr>
                                      <p:tavLst>
                                        <p:tav tm="0">
                                          <p:val>
                                            <p:fltVal val="0"/>
                                          </p:val>
                                        </p:tav>
                                        <p:tav tm="100000">
                                          <p:val>
                                            <p:strVal val="#ppt_w"/>
                                          </p:val>
                                        </p:tav>
                                      </p:tavLst>
                                    </p:anim>
                                    <p:anim calcmode="lin" valueType="num">
                                      <p:cBhvr>
                                        <p:cTn id="8" dur="800" fill="hold"/>
                                        <p:tgtEl>
                                          <p:spTgt spid="14"/>
                                        </p:tgtEl>
                                        <p:attrNameLst>
                                          <p:attrName>ppt_h</p:attrName>
                                        </p:attrNameLst>
                                      </p:cBhvr>
                                      <p:tavLst>
                                        <p:tav tm="0">
                                          <p:val>
                                            <p:fltVal val="0"/>
                                          </p:val>
                                        </p:tav>
                                        <p:tav tm="100000">
                                          <p:val>
                                            <p:strVal val="#ppt_h"/>
                                          </p:val>
                                        </p:tav>
                                      </p:tavLst>
                                    </p:anim>
                                    <p:anim calcmode="lin" valueType="num">
                                      <p:cBhvr>
                                        <p:cTn id="9" dur="800" fill="hold"/>
                                        <p:tgtEl>
                                          <p:spTgt spid="14"/>
                                        </p:tgtEl>
                                        <p:attrNameLst>
                                          <p:attrName>ppt_x</p:attrName>
                                        </p:attrNameLst>
                                      </p:cBhvr>
                                      <p:tavLst>
                                        <p:tav tm="0" fmla="#ppt_x+(cos(-2*pi*(1-$))*-#ppt_x-sin(-2*pi*(1-$))*(1-#ppt_y))*(1-$)">
                                          <p:val>
                                            <p:fltVal val="0"/>
                                          </p:val>
                                        </p:tav>
                                        <p:tav tm="100000">
                                          <p:val>
                                            <p:fltVal val="1"/>
                                          </p:val>
                                        </p:tav>
                                      </p:tavLst>
                                    </p:anim>
                                    <p:anim calcmode="lin" valueType="num">
                                      <p:cBhvr>
                                        <p:cTn id="10" dur="8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800"/>
                            </p:stCondLst>
                            <p:childTnLst>
                              <p:par>
                                <p:cTn id="12" presetID="2" presetClass="entr" presetSubtype="2"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1+#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0-#ppt_w/2"/>
                                          </p:val>
                                        </p:tav>
                                        <p:tav tm="100000">
                                          <p:val>
                                            <p:strVal val="#ppt_x"/>
                                          </p:val>
                                        </p:tav>
                                      </p:tavLst>
                                    </p:anim>
                                    <p:anim calcmode="lin" valueType="num">
                                      <p:cBhvr additive="base">
                                        <p:cTn id="19" dur="500" fill="hold"/>
                                        <p:tgtEl>
                                          <p:spTgt spid="17"/>
                                        </p:tgtEl>
                                        <p:attrNameLst>
                                          <p:attrName>ppt_y</p:attrName>
                                        </p:attrNameLst>
                                      </p:cBhvr>
                                      <p:tavLst>
                                        <p:tav tm="0">
                                          <p:val>
                                            <p:strVal val="#ppt_y"/>
                                          </p:val>
                                        </p:tav>
                                        <p:tav tm="100000">
                                          <p:val>
                                            <p:strVal val="#ppt_y"/>
                                          </p:val>
                                        </p:tav>
                                      </p:tavLst>
                                    </p:anim>
                                  </p:childTnLst>
                                </p:cTn>
                              </p:par>
                            </p:childTnLst>
                          </p:cTn>
                        </p:par>
                        <p:par>
                          <p:cTn id="20" fill="hold">
                            <p:stCondLst>
                              <p:cond delay="2300"/>
                            </p:stCondLst>
                            <p:childTnLst>
                              <p:par>
                                <p:cTn id="21" presetID="23" presetClass="entr" presetSubtype="36" fill="hold" grpId="0" nodeType="afterEffect">
                                  <p:stCondLst>
                                    <p:cond delay="0"/>
                                  </p:stCondLst>
                                  <p:iterate type="lt">
                                    <p:tmPct val="32000"/>
                                  </p:iterate>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strVal val="(6*min(max(#ppt_w*#ppt_h,.3),1)-7.4)/-.7*#ppt_w"/>
                                          </p:val>
                                        </p:tav>
                                        <p:tav tm="100000">
                                          <p:val>
                                            <p:strVal val="#ppt_w"/>
                                          </p:val>
                                        </p:tav>
                                      </p:tavLst>
                                    </p:anim>
                                    <p:anim calcmode="lin" valueType="num">
                                      <p:cBhvr>
                                        <p:cTn id="24" dur="500" fill="hold"/>
                                        <p:tgtEl>
                                          <p:spTgt spid="13"/>
                                        </p:tgtEl>
                                        <p:attrNameLst>
                                          <p:attrName>ppt_h</p:attrName>
                                        </p:attrNameLst>
                                      </p:cBhvr>
                                      <p:tavLst>
                                        <p:tav tm="0">
                                          <p:val>
                                            <p:strVal val="(6*min(max(#ppt_w*#ppt_h,.3),1)-7.4)/-.7*#ppt_h"/>
                                          </p:val>
                                        </p:tav>
                                        <p:tav tm="100000">
                                          <p:val>
                                            <p:strVal val="#ppt_h"/>
                                          </p:val>
                                        </p:tav>
                                      </p:tavLst>
                                    </p:anim>
                                    <p:anim calcmode="lin" valueType="num">
                                      <p:cBhvr>
                                        <p:cTn id="25" dur="500" fill="hold"/>
                                        <p:tgtEl>
                                          <p:spTgt spid="13"/>
                                        </p:tgtEl>
                                        <p:attrNameLst>
                                          <p:attrName>ppt_x</p:attrName>
                                        </p:attrNameLst>
                                      </p:cBhvr>
                                      <p:tavLst>
                                        <p:tav tm="0">
                                          <p:val>
                                            <p:fltVal val="0.5"/>
                                          </p:val>
                                        </p:tav>
                                        <p:tav tm="100000">
                                          <p:val>
                                            <p:strVal val="#ppt_x"/>
                                          </p:val>
                                        </p:tav>
                                      </p:tavLst>
                                    </p:anim>
                                    <p:anim calcmode="lin" valueType="num">
                                      <p:cBhvr>
                                        <p:cTn id="26" dur="500" fill="hold"/>
                                        <p:tgtEl>
                                          <p:spTgt spid="13"/>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目录页">
    <p:bg>
      <p:bgPr>
        <a:solidFill>
          <a:srgbClr val="148BDC"/>
        </a:solidFill>
        <a:effectLst/>
      </p:bgPr>
    </p:bg>
    <p:spTree>
      <p:nvGrpSpPr>
        <p:cNvPr id="1" name=""/>
        <p:cNvGrpSpPr/>
        <p:nvPr/>
      </p:nvGrpSpPr>
      <p:grpSpPr>
        <a:xfrm>
          <a:off x="0" y="0"/>
          <a:ext cx="0" cy="0"/>
          <a:chOff x="0" y="0"/>
          <a:chExt cx="0" cy="0"/>
        </a:xfrm>
      </p:grpSpPr>
      <p:sp>
        <p:nvSpPr>
          <p:cNvPr id="11" name="矩形 10"/>
          <p:cNvSpPr/>
          <p:nvPr userDrawn="1"/>
        </p:nvSpPr>
        <p:spPr>
          <a:xfrm>
            <a:off x="388589" y="319404"/>
            <a:ext cx="11414822" cy="621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3" name="Picture 7" descr="草地"/>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388589" y="5143420"/>
            <a:ext cx="11414822" cy="1381924"/>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15"/>
          <p:cNvSpPr txBox="1"/>
          <p:nvPr userDrawn="1"/>
        </p:nvSpPr>
        <p:spPr>
          <a:xfrm>
            <a:off x="5664065" y="6525344"/>
            <a:ext cx="982705"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pic>
        <p:nvPicPr>
          <p:cNvPr id="38" name="Picture 2" descr="苗1"/>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85297" y="3455988"/>
            <a:ext cx="1599783" cy="271621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descr="苗2"/>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4532720" y="4141788"/>
            <a:ext cx="1637873" cy="10668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苗3"/>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4151819" y="685800"/>
            <a:ext cx="837982" cy="437038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5" descr="苗4"/>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3085297" y="1703388"/>
            <a:ext cx="1447423" cy="144780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6" descr="苗5"/>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4304179" y="2312988"/>
            <a:ext cx="1599783" cy="1828800"/>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Group 9"/>
          <p:cNvGrpSpPr>
            <a:grpSpLocks/>
          </p:cNvGrpSpPr>
          <p:nvPr userDrawn="1"/>
        </p:nvGrpSpPr>
        <p:grpSpPr bwMode="auto">
          <a:xfrm>
            <a:off x="3085296" y="685800"/>
            <a:ext cx="3085297" cy="5486400"/>
            <a:chOff x="1944" y="432"/>
            <a:chExt cx="1944" cy="3456"/>
          </a:xfrm>
        </p:grpSpPr>
        <p:pic>
          <p:nvPicPr>
            <p:cNvPr id="44" name="Picture 10" descr="苗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44" y="2177"/>
              <a:ext cx="1008" cy="171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1" descr="苗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856" y="2609"/>
              <a:ext cx="1032" cy="672"/>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2" descr="苗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616" y="432"/>
              <a:ext cx="528" cy="2753"/>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13" descr="苗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44" y="1073"/>
              <a:ext cx="912" cy="912"/>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4" descr="苗5"/>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712" y="1457"/>
              <a:ext cx="1008" cy="1152"/>
            </a:xfrm>
            <a:prstGeom prst="rect">
              <a:avLst/>
            </a:prstGeom>
            <a:noFill/>
            <a:extLst>
              <a:ext uri="{909E8E84-426E-40DD-AFC4-6F175D3DCCD1}">
                <a14:hiddenFill xmlns:a14="http://schemas.microsoft.com/office/drawing/2010/main">
                  <a:solidFill>
                    <a:srgbClr val="FFFFFF"/>
                  </a:solidFill>
                </a14:hiddenFill>
              </a:ext>
            </a:extLst>
          </p:spPr>
        </p:pic>
      </p:grpSp>
      <p:pic>
        <p:nvPicPr>
          <p:cNvPr id="49" name="Picture 21" descr="树5"/>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1350612" y="-457200"/>
            <a:ext cx="6267405" cy="6657975"/>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2" descr="树4"/>
          <p:cNvPicPr>
            <a:picLocks noChangeAspect="1" noChangeArrowheads="1"/>
          </p:cNvPicPr>
          <p:nvPr userDrawn="1"/>
        </p:nvPicPr>
        <p:blipFill>
          <a:blip r:embed="rId9" cstate="screen">
            <a:extLst>
              <a:ext uri="{28A0092B-C50C-407E-A947-70E740481C1C}">
                <a14:useLocalDpi xmlns:a14="http://schemas.microsoft.com/office/drawing/2010/main"/>
              </a:ext>
            </a:extLst>
          </a:blip>
          <a:srcRect r="-968"/>
          <a:stretch>
            <a:fillRect/>
          </a:stretch>
        </p:blipFill>
        <p:spPr bwMode="auto">
          <a:xfrm>
            <a:off x="1512494" y="1828801"/>
            <a:ext cx="5953162" cy="4314825"/>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3" descr="树3"/>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1980684" y="2895601"/>
            <a:ext cx="4467650" cy="334327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4" descr="树2"/>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1428378" y="3352801"/>
            <a:ext cx="6267406" cy="665797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5" descr="树1"/>
          <p:cNvPicPr>
            <a:picLocks noChangeAspect="1" noChangeArrowheads="1"/>
          </p:cNvPicPr>
          <p:nvPr userDrawn="1"/>
        </p:nvPicPr>
        <p:blipFill>
          <a:blip r:embed="rId12" cstate="screen">
            <a:extLst>
              <a:ext uri="{28A0092B-C50C-407E-A947-70E740481C1C}">
                <a14:useLocalDpi xmlns:a14="http://schemas.microsoft.com/office/drawing/2010/main"/>
              </a:ext>
            </a:extLst>
          </a:blip>
          <a:srcRect/>
          <a:stretch>
            <a:fillRect/>
          </a:stretch>
        </p:blipFill>
        <p:spPr bwMode="auto">
          <a:xfrm>
            <a:off x="3778854" y="4029076"/>
            <a:ext cx="1468055" cy="2428875"/>
          </a:xfrm>
          <a:prstGeom prst="rect">
            <a:avLst/>
          </a:prstGeom>
          <a:noFill/>
          <a:extLst>
            <a:ext uri="{909E8E84-426E-40DD-AFC4-6F175D3DCCD1}">
              <a14:hiddenFill xmlns:a14="http://schemas.microsoft.com/office/drawing/2010/main">
                <a:solidFill>
                  <a:srgbClr val="FFFFFF"/>
                </a:solidFill>
              </a14:hiddenFill>
            </a:ext>
          </a:extLst>
        </p:spPr>
      </p:pic>
      <p:sp>
        <p:nvSpPr>
          <p:cNvPr id="54" name="AutoShape 28"/>
          <p:cNvSpPr>
            <a:spLocks noChangeArrowheads="1"/>
          </p:cNvSpPr>
          <p:nvPr userDrawn="1"/>
        </p:nvSpPr>
        <p:spPr bwMode="auto">
          <a:xfrm rot="20261894">
            <a:off x="-3788377" y="-3789363"/>
            <a:ext cx="7576753" cy="7578726"/>
          </a:xfrm>
          <a:prstGeom prst="star8">
            <a:avLst>
              <a:gd name="adj" fmla="val 7440"/>
            </a:avLst>
          </a:prstGeom>
          <a:gradFill rotWithShape="1">
            <a:gsLst>
              <a:gs pos="0">
                <a:srgbClr val="FFFF66">
                  <a:alpha val="64999"/>
                </a:srgbClr>
              </a:gs>
              <a:gs pos="100000">
                <a:srgbClr val="FFFF66">
                  <a:gamma/>
                  <a:shade val="76078"/>
                  <a:invGamma/>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sp>
        <p:nvSpPr>
          <p:cNvPr id="55" name="AutoShape 29"/>
          <p:cNvSpPr>
            <a:spLocks noChangeArrowheads="1"/>
          </p:cNvSpPr>
          <p:nvPr userDrawn="1"/>
        </p:nvSpPr>
        <p:spPr bwMode="auto">
          <a:xfrm>
            <a:off x="-6092827" y="-6094413"/>
            <a:ext cx="12185653" cy="12188826"/>
          </a:xfrm>
          <a:prstGeom prst="star8">
            <a:avLst>
              <a:gd name="adj" fmla="val 7440"/>
            </a:avLst>
          </a:prstGeom>
          <a:gradFill rotWithShape="1">
            <a:gsLst>
              <a:gs pos="0">
                <a:srgbClr val="FFFF66">
                  <a:alpha val="64999"/>
                </a:srgbClr>
              </a:gs>
              <a:gs pos="100000">
                <a:srgbClr val="FFFF66">
                  <a:gamma/>
                  <a:shade val="76078"/>
                  <a:invGamma/>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a:p>
        </p:txBody>
      </p:sp>
      <p:pic>
        <p:nvPicPr>
          <p:cNvPr id="56" name="Picture 21" descr="树5"/>
          <p:cNvPicPr>
            <a:picLocks noChangeAspect="1" noChangeArrowheads="1"/>
          </p:cNvPicPr>
          <p:nvPr userDrawn="1"/>
        </p:nvPicPr>
        <p:blipFill rotWithShape="1">
          <a:blip r:embed="rId13" cstate="screen">
            <a:extLst>
              <a:ext uri="{28A0092B-C50C-407E-A947-70E740481C1C}">
                <a14:useLocalDpi xmlns:a14="http://schemas.microsoft.com/office/drawing/2010/main"/>
              </a:ext>
            </a:extLst>
          </a:blip>
          <a:srcRect/>
          <a:stretch/>
        </p:blipFill>
        <p:spPr bwMode="auto">
          <a:xfrm>
            <a:off x="388589" y="1124018"/>
            <a:ext cx="4535323" cy="4551748"/>
          </a:xfrm>
          <a:prstGeom prst="rect">
            <a:avLst/>
          </a:prstGeom>
          <a:noFill/>
          <a:extLst>
            <a:ext uri="{909E8E84-426E-40DD-AFC4-6F175D3DCCD1}">
              <a14:hiddenFill xmlns:a14="http://schemas.microsoft.com/office/drawing/2010/main">
                <a:solidFill>
                  <a:srgbClr val="FFFFFF"/>
                </a:solidFill>
              </a14:hiddenFill>
            </a:ext>
          </a:extLst>
        </p:spPr>
      </p:pic>
      <p:cxnSp>
        <p:nvCxnSpPr>
          <p:cNvPr id="57" name="直接连接符 56"/>
          <p:cNvCxnSpPr/>
          <p:nvPr userDrawn="1"/>
        </p:nvCxnSpPr>
        <p:spPr>
          <a:xfrm>
            <a:off x="192881" y="1105297"/>
            <a:ext cx="2951559"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userDrawn="1"/>
        </p:nvCxnSpPr>
        <p:spPr>
          <a:xfrm>
            <a:off x="4656214" y="2564904"/>
            <a:ext cx="6191076"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userDrawn="1"/>
        </p:nvCxnSpPr>
        <p:spPr>
          <a:xfrm>
            <a:off x="4656214" y="3356992"/>
            <a:ext cx="6191076"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userDrawn="1"/>
        </p:nvCxnSpPr>
        <p:spPr>
          <a:xfrm>
            <a:off x="4656214" y="4149080"/>
            <a:ext cx="6191076"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userDrawn="1"/>
        </p:nvCxnSpPr>
        <p:spPr>
          <a:xfrm>
            <a:off x="4656214" y="4941168"/>
            <a:ext cx="6191076"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sp>
        <p:nvSpPr>
          <p:cNvPr id="62" name="矩形 61"/>
          <p:cNvSpPr/>
          <p:nvPr userDrawn="1"/>
        </p:nvSpPr>
        <p:spPr>
          <a:xfrm>
            <a:off x="624816" y="705697"/>
            <a:ext cx="3023549" cy="39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dirty="0" smtClean="0">
                <a:solidFill>
                  <a:srgbClr val="148BDC"/>
                </a:solidFill>
                <a:latin typeface="微软雅黑" panose="020B0503020204020204" pitchFamily="34" charset="-122"/>
                <a:ea typeface="微软雅黑" panose="020B0503020204020204" pitchFamily="34" charset="-122"/>
              </a:rPr>
              <a:t>  目录页 </a:t>
            </a:r>
            <a:r>
              <a:rPr lang="en-US" altLang="zh-CN" sz="2000" dirty="0" smtClean="0">
                <a:solidFill>
                  <a:srgbClr val="148BDC"/>
                </a:solidFill>
                <a:latin typeface="微软雅黑" panose="020B0503020204020204" pitchFamily="34" charset="-122"/>
                <a:ea typeface="微软雅黑" panose="020B0503020204020204" pitchFamily="34" charset="-122"/>
              </a:rPr>
              <a:t> </a:t>
            </a:r>
            <a:r>
              <a:rPr lang="en-US" altLang="zh-CN" sz="1400" b="1" dirty="0" smtClean="0">
                <a:solidFill>
                  <a:srgbClr val="FF6600"/>
                </a:solidFill>
                <a:ea typeface="微软雅黑" pitchFamily="34" charset="-122"/>
                <a:cs typeface="Arial Unicode MS" pitchFamily="34" charset="-122"/>
              </a:rPr>
              <a:t>CONTENTS PAGE</a:t>
            </a:r>
            <a:r>
              <a:rPr lang="en-US" altLang="zh-CN" sz="1400" dirty="0" smtClean="0">
                <a:solidFill>
                  <a:srgbClr val="FF6600"/>
                </a:solidFill>
                <a:latin typeface="微软雅黑" panose="020B0503020204020204" pitchFamily="34" charset="-122"/>
                <a:ea typeface="微软雅黑" panose="020B0503020204020204" pitchFamily="34" charset="-122"/>
              </a:rPr>
              <a:t> </a:t>
            </a:r>
            <a:endParaRPr lang="zh-CN" altLang="en-US" sz="1400" dirty="0">
              <a:solidFill>
                <a:srgbClr val="FF66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79512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600"/>
                                            <p:tgtEl>
                                              <p:spTgt spid="38"/>
                                            </p:tgtEl>
                                          </p:cBhvr>
                                        </p:animEffect>
                                      </p:childTnLst>
                                    </p:cTn>
                                  </p:par>
                                  <p:par>
                                    <p:cTn id="8" presetID="22" presetClass="entr" presetSubtype="8" fill="hold" nodeType="withEffect">
                                      <p:stCondLst>
                                        <p:cond delay="20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600"/>
                                            <p:tgtEl>
                                              <p:spTgt spid="39"/>
                                            </p:tgtEl>
                                          </p:cBhvr>
                                        </p:animEffect>
                                      </p:childTnLst>
                                    </p:cTn>
                                  </p:par>
                                  <p:par>
                                    <p:cTn id="11" presetID="22" presetClass="entr" presetSubtype="4" fill="hold" nodeType="withEffect">
                                      <p:stCondLst>
                                        <p:cond delay="400"/>
                                      </p:stCondLst>
                                      <p:childTnLst>
                                        <p:set>
                                          <p:cBhvr>
                                            <p:cTn id="12" dur="1" fill="hold">
                                              <p:stCondLst>
                                                <p:cond delay="0"/>
                                              </p:stCondLst>
                                            </p:cTn>
                                            <p:tgtEl>
                                              <p:spTgt spid="40"/>
                                            </p:tgtEl>
                                            <p:attrNameLst>
                                              <p:attrName>style.visibility</p:attrName>
                                            </p:attrNameLst>
                                          </p:cBhvr>
                                          <p:to>
                                            <p:strVal val="visible"/>
                                          </p:to>
                                        </p:set>
                                        <p:animEffect transition="in" filter="wipe(down)">
                                          <p:cBhvr>
                                            <p:cTn id="13" dur="600"/>
                                            <p:tgtEl>
                                              <p:spTgt spid="40"/>
                                            </p:tgtEl>
                                          </p:cBhvr>
                                        </p:animEffect>
                                      </p:childTnLst>
                                    </p:cTn>
                                  </p:par>
                                  <p:par>
                                    <p:cTn id="14" presetID="22" presetClass="entr" presetSubtype="8" fill="hold" nodeType="withEffect">
                                      <p:stCondLst>
                                        <p:cond delay="60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600"/>
                                            <p:tgtEl>
                                              <p:spTgt spid="42"/>
                                            </p:tgtEl>
                                          </p:cBhvr>
                                        </p:animEffect>
                                      </p:childTnLst>
                                    </p:cTn>
                                  </p:par>
                                  <p:par>
                                    <p:cTn id="17" presetID="22" presetClass="entr" presetSubtype="2" fill="hold" nodeType="withEffect">
                                      <p:stCondLst>
                                        <p:cond delay="1000"/>
                                      </p:stCondLst>
                                      <p:childTnLst>
                                        <p:set>
                                          <p:cBhvr>
                                            <p:cTn id="18" dur="1" fill="hold">
                                              <p:stCondLst>
                                                <p:cond delay="0"/>
                                              </p:stCondLst>
                                            </p:cTn>
                                            <p:tgtEl>
                                              <p:spTgt spid="41"/>
                                            </p:tgtEl>
                                            <p:attrNameLst>
                                              <p:attrName>style.visibility</p:attrName>
                                            </p:attrNameLst>
                                          </p:cBhvr>
                                          <p:to>
                                            <p:strVal val="visible"/>
                                          </p:to>
                                        </p:set>
                                        <p:animEffect transition="in" filter="wipe(right)">
                                          <p:cBhvr>
                                            <p:cTn id="19" dur="600"/>
                                            <p:tgtEl>
                                              <p:spTgt spid="41"/>
                                            </p:tgtEl>
                                          </p:cBhvr>
                                        </p:animEffect>
                                      </p:childTnLst>
                                    </p:cTn>
                                  </p:par>
                                </p:childTnLst>
                              </p:cTn>
                            </p:par>
                            <p:par>
                              <p:cTn id="20" fill="hold">
                                <p:stCondLst>
                                  <p:cond delay="1600"/>
                                </p:stCondLst>
                                <p:childTnLst>
                                  <p:par>
                                    <p:cTn id="21" presetID="1" presetClass="exit" presetSubtype="0" fill="hold" nodeType="afterEffect">
                                      <p:stCondLst>
                                        <p:cond delay="0"/>
                                      </p:stCondLst>
                                      <p:childTnLst>
                                        <p:set>
                                          <p:cBhvr>
                                            <p:cTn id="22" dur="1" fill="hold">
                                              <p:stCondLst>
                                                <p:cond delay="0"/>
                                              </p:stCondLst>
                                            </p:cTn>
                                            <p:tgtEl>
                                              <p:spTgt spid="3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9"/>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40"/>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41"/>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4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6" presetClass="emph" presetSubtype="0" fill="hold" nodeType="withEffect">
                                      <p:stCondLst>
                                        <p:cond delay="0"/>
                                      </p:stCondLst>
                                      <p:childTnLst>
                                        <p:animScale>
                                          <p:cBhvr>
                                            <p:cTn id="34" dur="500" fill="hold"/>
                                            <p:tgtEl>
                                              <p:spTgt spid="43"/>
                                            </p:tgtEl>
                                          </p:cBhvr>
                                          <p:by x="30000" y="30000"/>
                                        </p:animScale>
                                      </p:childTnLst>
                                    </p:cTn>
                                  </p:par>
                                  <p:par>
                                    <p:cTn id="35" presetID="0" presetClass="path" presetSubtype="0" fill="hold" nodeType="withEffect">
                                      <p:stCondLst>
                                        <p:cond delay="0"/>
                                      </p:stCondLst>
                                      <p:childTnLst>
                                        <p:animMotion origin="layout" path="M 0 0 L -0.00625 0.26667 " pathEditMode="relative" rAng="0" ptsTypes="AA">
                                          <p:cBhvr>
                                            <p:cTn id="36" dur="500" fill="hold"/>
                                            <p:tgtEl>
                                              <p:spTgt spid="43"/>
                                            </p:tgtEl>
                                            <p:attrNameLst>
                                              <p:attrName>ppt_x</p:attrName>
                                              <p:attrName>ppt_y</p:attrName>
                                            </p:attrNameLst>
                                          </p:cBhvr>
                                          <p:rCtr x="-313" y="13333"/>
                                        </p:animMotion>
                                      </p:childTnLst>
                                    </p:cTn>
                                  </p:par>
                                </p:childTnLst>
                              </p:cTn>
                            </p:par>
                            <p:par>
                              <p:cTn id="37" fill="hold">
                                <p:stCondLst>
                                  <p:cond delay="2100"/>
                                </p:stCondLst>
                                <p:childTnLst>
                                  <p:par>
                                    <p:cTn id="38" presetID="10" presetClass="exit" presetSubtype="0" fill="hold" nodeType="afterEffect">
                                      <p:stCondLst>
                                        <p:cond delay="500"/>
                                      </p:stCondLst>
                                      <p:childTnLst>
                                        <p:animEffect transition="out" filter="fade">
                                          <p:cBhvr>
                                            <p:cTn id="39" dur="2000"/>
                                            <p:tgtEl>
                                              <p:spTgt spid="43"/>
                                            </p:tgtEl>
                                          </p:cBhvr>
                                        </p:animEffect>
                                        <p:set>
                                          <p:cBhvr>
                                            <p:cTn id="40" dur="1" fill="hold">
                                              <p:stCondLst>
                                                <p:cond delay="1999"/>
                                              </p:stCondLst>
                                            </p:cTn>
                                            <p:tgtEl>
                                              <p:spTgt spid="43"/>
                                            </p:tgtEl>
                                            <p:attrNameLst>
                                              <p:attrName>style.visibility</p:attrName>
                                            </p:attrNameLst>
                                          </p:cBhvr>
                                          <p:to>
                                            <p:strVal val="hidden"/>
                                          </p:to>
                                        </p:set>
                                      </p:childTnLst>
                                    </p:cTn>
                                  </p:par>
                                  <p:par>
                                    <p:cTn id="41" presetID="10" presetClass="entr" presetSubtype="0"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1000"/>
                                            <p:tgtEl>
                                              <p:spTgt spid="53"/>
                                            </p:tgtEl>
                                          </p:cBhvr>
                                        </p:animEffect>
                                      </p:childTnLst>
                                    </p:cTn>
                                  </p:par>
                                  <p:par>
                                    <p:cTn id="44" presetID="10" presetClass="exit" presetSubtype="0" fill="hold" nodeType="withEffect">
                                      <p:stCondLst>
                                        <p:cond delay="3000"/>
                                      </p:stCondLst>
                                      <p:childTnLst>
                                        <p:animEffect transition="out" filter="fade">
                                          <p:cBhvr>
                                            <p:cTn id="45" dur="2000"/>
                                            <p:tgtEl>
                                              <p:spTgt spid="53"/>
                                            </p:tgtEl>
                                          </p:cBhvr>
                                        </p:animEffect>
                                        <p:set>
                                          <p:cBhvr>
                                            <p:cTn id="46" dur="1" fill="hold">
                                              <p:stCondLst>
                                                <p:cond delay="1999"/>
                                              </p:stCondLst>
                                            </p:cTn>
                                            <p:tgtEl>
                                              <p:spTgt spid="53"/>
                                            </p:tgtEl>
                                            <p:attrNameLst>
                                              <p:attrName>style.visibility</p:attrName>
                                            </p:attrNameLst>
                                          </p:cBhvr>
                                          <p:to>
                                            <p:strVal val="hidden"/>
                                          </p:to>
                                        </p:set>
                                      </p:childTnLst>
                                    </p:cTn>
                                  </p:par>
                                  <p:par>
                                    <p:cTn id="47" presetID="10" presetClass="entr" presetSubtype="0" fill="hold" nodeType="withEffect">
                                      <p:stCondLst>
                                        <p:cond delay="25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2000"/>
                                            <p:tgtEl>
                                              <p:spTgt spid="52"/>
                                            </p:tgtEl>
                                          </p:cBhvr>
                                        </p:animEffect>
                                      </p:childTnLst>
                                    </p:cTn>
                                  </p:par>
                                  <p:par>
                                    <p:cTn id="50" presetID="10" presetClass="exit" presetSubtype="0" fill="hold" nodeType="withEffect">
                                      <p:stCondLst>
                                        <p:cond delay="5500"/>
                                      </p:stCondLst>
                                      <p:childTnLst>
                                        <p:animEffect transition="out" filter="fade">
                                          <p:cBhvr>
                                            <p:cTn id="51" dur="2000"/>
                                            <p:tgtEl>
                                              <p:spTgt spid="52"/>
                                            </p:tgtEl>
                                          </p:cBhvr>
                                        </p:animEffect>
                                        <p:set>
                                          <p:cBhvr>
                                            <p:cTn id="52" dur="1" fill="hold">
                                              <p:stCondLst>
                                                <p:cond delay="1999"/>
                                              </p:stCondLst>
                                            </p:cTn>
                                            <p:tgtEl>
                                              <p:spTgt spid="52"/>
                                            </p:tgtEl>
                                            <p:attrNameLst>
                                              <p:attrName>style.visibility</p:attrName>
                                            </p:attrNameLst>
                                          </p:cBhvr>
                                          <p:to>
                                            <p:strVal val="hidden"/>
                                          </p:to>
                                        </p:set>
                                      </p:childTnLst>
                                    </p:cTn>
                                  </p:par>
                                  <p:par>
                                    <p:cTn id="53" presetID="10" presetClass="entr" presetSubtype="0" fill="hold" nodeType="withEffect">
                                      <p:stCondLst>
                                        <p:cond delay="500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2000"/>
                                            <p:tgtEl>
                                              <p:spTgt spid="51"/>
                                            </p:tgtEl>
                                          </p:cBhvr>
                                        </p:animEffect>
                                      </p:childTnLst>
                                    </p:cTn>
                                  </p:par>
                                  <p:par>
                                    <p:cTn id="56" presetID="10" presetClass="exit" presetSubtype="0" fill="hold" nodeType="withEffect">
                                      <p:stCondLst>
                                        <p:cond delay="8000"/>
                                      </p:stCondLst>
                                      <p:childTnLst>
                                        <p:animEffect transition="out" filter="fade">
                                          <p:cBhvr>
                                            <p:cTn id="57" dur="2000"/>
                                            <p:tgtEl>
                                              <p:spTgt spid="51"/>
                                            </p:tgtEl>
                                          </p:cBhvr>
                                        </p:animEffect>
                                        <p:set>
                                          <p:cBhvr>
                                            <p:cTn id="58" dur="1" fill="hold">
                                              <p:stCondLst>
                                                <p:cond delay="1999"/>
                                              </p:stCondLst>
                                            </p:cTn>
                                            <p:tgtEl>
                                              <p:spTgt spid="51"/>
                                            </p:tgtEl>
                                            <p:attrNameLst>
                                              <p:attrName>style.visibility</p:attrName>
                                            </p:attrNameLst>
                                          </p:cBhvr>
                                          <p:to>
                                            <p:strVal val="hidden"/>
                                          </p:to>
                                        </p:set>
                                      </p:childTnLst>
                                    </p:cTn>
                                  </p:par>
                                  <p:par>
                                    <p:cTn id="59" presetID="10" presetClass="entr" presetSubtype="0" fill="hold" nodeType="withEffect">
                                      <p:stCondLst>
                                        <p:cond delay="7500"/>
                                      </p:stCondLst>
                                      <p:childTnLst>
                                        <p:set>
                                          <p:cBhvr>
                                            <p:cTn id="60" dur="1" fill="hold">
                                              <p:stCondLst>
                                                <p:cond delay="0"/>
                                              </p:stCondLst>
                                            </p:cTn>
                                            <p:tgtEl>
                                              <p:spTgt spid="50"/>
                                            </p:tgtEl>
                                            <p:attrNameLst>
                                              <p:attrName>style.visibility</p:attrName>
                                            </p:attrNameLst>
                                          </p:cBhvr>
                                          <p:to>
                                            <p:strVal val="visible"/>
                                          </p:to>
                                        </p:set>
                                        <p:animEffect transition="in" filter="fade">
                                          <p:cBhvr>
                                            <p:cTn id="61" dur="2000"/>
                                            <p:tgtEl>
                                              <p:spTgt spid="50"/>
                                            </p:tgtEl>
                                          </p:cBhvr>
                                        </p:animEffect>
                                      </p:childTnLst>
                                    </p:cTn>
                                  </p:par>
                                  <p:par>
                                    <p:cTn id="62" presetID="10" presetClass="exit" presetSubtype="0" fill="hold" nodeType="withEffect">
                                      <p:stCondLst>
                                        <p:cond delay="10500"/>
                                      </p:stCondLst>
                                      <p:childTnLst>
                                        <p:animEffect transition="out" filter="fade">
                                          <p:cBhvr>
                                            <p:cTn id="63" dur="2000"/>
                                            <p:tgtEl>
                                              <p:spTgt spid="50"/>
                                            </p:tgtEl>
                                          </p:cBhvr>
                                        </p:animEffect>
                                        <p:set>
                                          <p:cBhvr>
                                            <p:cTn id="64" dur="1" fill="hold">
                                              <p:stCondLst>
                                                <p:cond delay="1999"/>
                                              </p:stCondLst>
                                            </p:cTn>
                                            <p:tgtEl>
                                              <p:spTgt spid="50"/>
                                            </p:tgtEl>
                                            <p:attrNameLst>
                                              <p:attrName>style.visibility</p:attrName>
                                            </p:attrNameLst>
                                          </p:cBhvr>
                                          <p:to>
                                            <p:strVal val="hidden"/>
                                          </p:to>
                                        </p:set>
                                      </p:childTnLst>
                                    </p:cTn>
                                  </p:par>
                                  <p:par>
                                    <p:cTn id="65" presetID="10" presetClass="entr" presetSubtype="0" fill="hold" nodeType="withEffect">
                                      <p:stCondLst>
                                        <p:cond delay="1000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2000"/>
                                            <p:tgtEl>
                                              <p:spTgt spid="4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2000"/>
                                            <p:tgtEl>
                                              <p:spTgt spid="5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2000"/>
                                            <p:tgtEl>
                                              <p:spTgt spid="55"/>
                                            </p:tgtEl>
                                          </p:cBhvr>
                                        </p:animEffect>
                                      </p:childTnLst>
                                    </p:cTn>
                                  </p:par>
                                  <p:par>
                                    <p:cTn id="74" presetID="8" presetClass="emph" presetSubtype="0" fill="hold" grpId="1" nodeType="withEffect">
                                      <p:stCondLst>
                                        <p:cond delay="1100"/>
                                      </p:stCondLst>
                                      <p:childTnLst>
                                        <p:animRot by="10800000">
                                          <p:cBhvr>
                                            <p:cTn id="75" dur="12900" fill="hold"/>
                                            <p:tgtEl>
                                              <p:spTgt spid="54"/>
                                            </p:tgtEl>
                                            <p:attrNameLst>
                                              <p:attrName>r</p:attrName>
                                            </p:attrNameLst>
                                          </p:cBhvr>
                                        </p:animRot>
                                      </p:childTnLst>
                                    </p:cTn>
                                  </p:par>
                                  <p:par>
                                    <p:cTn id="76" presetID="8" presetClass="emph" presetSubtype="0" fill="hold" grpId="1" nodeType="withEffect">
                                      <p:stCondLst>
                                        <p:cond delay="1100"/>
                                      </p:stCondLst>
                                      <p:childTnLst>
                                        <p:animRot by="10800000">
                                          <p:cBhvr>
                                            <p:cTn id="77" dur="12900" fill="hold"/>
                                            <p:tgtEl>
                                              <p:spTgt spid="55"/>
                                            </p:tgtEl>
                                            <p:attrNameLst>
                                              <p:attrName>r</p:attrName>
                                            </p:attrNameLst>
                                          </p:cBhvr>
                                        </p:animRot>
                                      </p:childTnLst>
                                    </p:cTn>
                                  </p:par>
                                </p:childTnLst>
                              </p:cTn>
                            </p:par>
                            <p:par>
                              <p:cTn id="78" fill="hold">
                                <p:stCondLst>
                                  <p:cond delay="16100"/>
                                </p:stCondLst>
                                <p:childTnLst>
                                  <p:par>
                                    <p:cTn id="79" presetID="53" presetClass="exit" presetSubtype="32" fill="hold" nodeType="afterEffect">
                                      <p:stCondLst>
                                        <p:cond delay="0"/>
                                      </p:stCondLst>
                                      <p:childTnLst>
                                        <p:anim calcmode="lin" valueType="num">
                                          <p:cBhvr>
                                            <p:cTn id="80" dur="500"/>
                                            <p:tgtEl>
                                              <p:spTgt spid="49"/>
                                            </p:tgtEl>
                                            <p:attrNameLst>
                                              <p:attrName>ppt_w</p:attrName>
                                            </p:attrNameLst>
                                          </p:cBhvr>
                                          <p:tavLst>
                                            <p:tav tm="0">
                                              <p:val>
                                                <p:strVal val="ppt_w"/>
                                              </p:val>
                                            </p:tav>
                                            <p:tav tm="100000">
                                              <p:val>
                                                <p:fltVal val="0"/>
                                              </p:val>
                                            </p:tav>
                                          </p:tavLst>
                                        </p:anim>
                                        <p:anim calcmode="lin" valueType="num">
                                          <p:cBhvr>
                                            <p:cTn id="81" dur="500"/>
                                            <p:tgtEl>
                                              <p:spTgt spid="49"/>
                                            </p:tgtEl>
                                            <p:attrNameLst>
                                              <p:attrName>ppt_h</p:attrName>
                                            </p:attrNameLst>
                                          </p:cBhvr>
                                          <p:tavLst>
                                            <p:tav tm="0">
                                              <p:val>
                                                <p:strVal val="ppt_h"/>
                                              </p:val>
                                            </p:tav>
                                            <p:tav tm="100000">
                                              <p:val>
                                                <p:fltVal val="0"/>
                                              </p:val>
                                            </p:tav>
                                          </p:tavLst>
                                        </p:anim>
                                        <p:animEffect transition="out" filter="fade">
                                          <p:cBhvr>
                                            <p:cTn id="82" dur="500"/>
                                            <p:tgtEl>
                                              <p:spTgt spid="49"/>
                                            </p:tgtEl>
                                          </p:cBhvr>
                                        </p:animEffect>
                                        <p:set>
                                          <p:cBhvr>
                                            <p:cTn id="83" dur="1" fill="hold">
                                              <p:stCondLst>
                                                <p:cond delay="499"/>
                                              </p:stCondLst>
                                            </p:cTn>
                                            <p:tgtEl>
                                              <p:spTgt spid="49"/>
                                            </p:tgtEl>
                                            <p:attrNameLst>
                                              <p:attrName>style.visibility</p:attrName>
                                            </p:attrNameLst>
                                          </p:cBhvr>
                                          <p:to>
                                            <p:strVal val="hidden"/>
                                          </p:to>
                                        </p:set>
                                      </p:childTnLst>
                                    </p:cTn>
                                  </p:par>
                                  <p:par>
                                    <p:cTn id="84" presetID="35" presetClass="path" presetSubtype="0" accel="50000" decel="50000" fill="hold" nodeType="withEffect">
                                      <p:stCondLst>
                                        <p:cond delay="0"/>
                                      </p:stCondLst>
                                      <p:childTnLst>
                                        <p:animMotion origin="layout" path="M 0 0 L -0.25 0 E" pathEditMode="relative" ptsTypes="">
                                          <p:cBhvr>
                                            <p:cTn id="85" dur="500" fill="hold"/>
                                            <p:tgtEl>
                                              <p:spTgt spid="49"/>
                                            </p:tgtEl>
                                            <p:attrNameLst>
                                              <p:attrName>ppt_x</p:attrName>
                                              <p:attrName>ppt_y</p:attrName>
                                            </p:attrNameLst>
                                          </p:cBhvr>
                                        </p:animMotion>
                                      </p:childTnLst>
                                    </p:cTn>
                                  </p:par>
                                  <p:par>
                                    <p:cTn id="86" presetID="10" presetClass="exit" presetSubtype="0" fill="hold" grpId="2" nodeType="withEffect">
                                      <p:stCondLst>
                                        <p:cond delay="0"/>
                                      </p:stCondLst>
                                      <p:childTnLst>
                                        <p:animEffect transition="out" filter="fade">
                                          <p:cBhvr>
                                            <p:cTn id="87" dur="500"/>
                                            <p:tgtEl>
                                              <p:spTgt spid="54"/>
                                            </p:tgtEl>
                                          </p:cBhvr>
                                        </p:animEffect>
                                        <p:set>
                                          <p:cBhvr>
                                            <p:cTn id="88" dur="1" fill="hold">
                                              <p:stCondLst>
                                                <p:cond delay="499"/>
                                              </p:stCondLst>
                                            </p:cTn>
                                            <p:tgtEl>
                                              <p:spTgt spid="54"/>
                                            </p:tgtEl>
                                            <p:attrNameLst>
                                              <p:attrName>style.visibility</p:attrName>
                                            </p:attrNameLst>
                                          </p:cBhvr>
                                          <p:to>
                                            <p:strVal val="hidden"/>
                                          </p:to>
                                        </p:set>
                                      </p:childTnLst>
                                    </p:cTn>
                                  </p:par>
                                  <p:par>
                                    <p:cTn id="89" presetID="10" presetClass="exit" presetSubtype="0" fill="hold" grpId="2" nodeType="withEffect">
                                      <p:stCondLst>
                                        <p:cond delay="0"/>
                                      </p:stCondLst>
                                      <p:childTnLst>
                                        <p:animEffect transition="out" filter="fade">
                                          <p:cBhvr>
                                            <p:cTn id="90" dur="500"/>
                                            <p:tgtEl>
                                              <p:spTgt spid="55"/>
                                            </p:tgtEl>
                                          </p:cBhvr>
                                        </p:animEffect>
                                        <p:set>
                                          <p:cBhvr>
                                            <p:cTn id="91" dur="1" fill="hold">
                                              <p:stCondLst>
                                                <p:cond delay="499"/>
                                              </p:stCondLst>
                                            </p:cTn>
                                            <p:tgtEl>
                                              <p:spTgt spid="55"/>
                                            </p:tgtEl>
                                            <p:attrNameLst>
                                              <p:attrName>style.visibility</p:attrName>
                                            </p:attrNameLst>
                                          </p:cBhvr>
                                          <p:to>
                                            <p:strVal val="hidden"/>
                                          </p:to>
                                        </p:set>
                                      </p:childTnLst>
                                    </p:cTn>
                                  </p:par>
                                  <p:par>
                                    <p:cTn id="92" presetID="23" presetClass="entr" presetSubtype="16" fill="hold" nodeType="withEffect">
                                      <p:stCondLst>
                                        <p:cond delay="0"/>
                                      </p:stCondLst>
                                      <p:childTnLst>
                                        <p:set>
                                          <p:cBhvr>
                                            <p:cTn id="93" dur="1" fill="hold">
                                              <p:stCondLst>
                                                <p:cond delay="0"/>
                                              </p:stCondLst>
                                            </p:cTn>
                                            <p:tgtEl>
                                              <p:spTgt spid="56"/>
                                            </p:tgtEl>
                                            <p:attrNameLst>
                                              <p:attrName>style.visibility</p:attrName>
                                            </p:attrNameLst>
                                          </p:cBhvr>
                                          <p:to>
                                            <p:strVal val="visible"/>
                                          </p:to>
                                        </p:set>
                                        <p:anim calcmode="lin" valueType="num">
                                          <p:cBhvr>
                                            <p:cTn id="94" dur="500" fill="hold"/>
                                            <p:tgtEl>
                                              <p:spTgt spid="56"/>
                                            </p:tgtEl>
                                            <p:attrNameLst>
                                              <p:attrName>ppt_w</p:attrName>
                                            </p:attrNameLst>
                                          </p:cBhvr>
                                          <p:tavLst>
                                            <p:tav tm="0">
                                              <p:val>
                                                <p:fltVal val="0"/>
                                              </p:val>
                                            </p:tav>
                                            <p:tav tm="100000">
                                              <p:val>
                                                <p:strVal val="#ppt_w"/>
                                              </p:val>
                                            </p:tav>
                                          </p:tavLst>
                                        </p:anim>
                                        <p:anim calcmode="lin" valueType="num">
                                          <p:cBhvr>
                                            <p:cTn id="95" dur="500" fill="hold"/>
                                            <p:tgtEl>
                                              <p:spTgt spid="56"/>
                                            </p:tgtEl>
                                            <p:attrNameLst>
                                              <p:attrName>ppt_h</p:attrName>
                                            </p:attrNameLst>
                                          </p:cBhvr>
                                          <p:tavLst>
                                            <p:tav tm="0">
                                              <p:val>
                                                <p:fltVal val="0"/>
                                              </p:val>
                                            </p:tav>
                                            <p:tav tm="100000">
                                              <p:val>
                                                <p:strVal val="#ppt_h"/>
                                              </p:val>
                                            </p:tav>
                                          </p:tavLst>
                                        </p:anim>
                                      </p:childTnLst>
                                    </p:cTn>
                                  </p:par>
                                </p:childTnLst>
                              </p:cTn>
                            </p:par>
                            <p:par>
                              <p:cTn id="96" fill="hold">
                                <p:stCondLst>
                                  <p:cond delay="16600"/>
                                </p:stCondLst>
                                <p:childTnLst>
                                  <p:par>
                                    <p:cTn id="97" presetID="2" presetClass="entr" presetSubtype="8" fill="hold" nodeType="afterEffect" p14:presetBounceEnd="48889">
                                      <p:stCondLst>
                                        <p:cond delay="0"/>
                                      </p:stCondLst>
                                      <p:childTnLst>
                                        <p:set>
                                          <p:cBhvr>
                                            <p:cTn id="98" dur="1" fill="hold">
                                              <p:stCondLst>
                                                <p:cond delay="0"/>
                                              </p:stCondLst>
                                            </p:cTn>
                                            <p:tgtEl>
                                              <p:spTgt spid="57"/>
                                            </p:tgtEl>
                                            <p:attrNameLst>
                                              <p:attrName>style.visibility</p:attrName>
                                            </p:attrNameLst>
                                          </p:cBhvr>
                                          <p:to>
                                            <p:strVal val="visible"/>
                                          </p:to>
                                        </p:set>
                                        <p:anim calcmode="lin" valueType="num" p14:bounceEnd="48889">
                                          <p:cBhvr additive="base">
                                            <p:cTn id="99" dur="450" fill="hold"/>
                                            <p:tgtEl>
                                              <p:spTgt spid="57"/>
                                            </p:tgtEl>
                                            <p:attrNameLst>
                                              <p:attrName>ppt_x</p:attrName>
                                            </p:attrNameLst>
                                          </p:cBhvr>
                                          <p:tavLst>
                                            <p:tav tm="0">
                                              <p:val>
                                                <p:strVal val="0-#ppt_w/2"/>
                                              </p:val>
                                            </p:tav>
                                            <p:tav tm="100000">
                                              <p:val>
                                                <p:strVal val="#ppt_x"/>
                                              </p:val>
                                            </p:tav>
                                          </p:tavLst>
                                        </p:anim>
                                        <p:anim calcmode="lin" valueType="num" p14:bounceEnd="48889">
                                          <p:cBhvr additive="base">
                                            <p:cTn id="100" dur="450" fill="hold"/>
                                            <p:tgtEl>
                                              <p:spTgt spid="57"/>
                                            </p:tgtEl>
                                            <p:attrNameLst>
                                              <p:attrName>ppt_y</p:attrName>
                                            </p:attrNameLst>
                                          </p:cBhvr>
                                          <p:tavLst>
                                            <p:tav tm="0">
                                              <p:val>
                                                <p:strVal val="#ppt_y"/>
                                              </p:val>
                                            </p:tav>
                                            <p:tav tm="100000">
                                              <p:val>
                                                <p:strVal val="#ppt_y"/>
                                              </p:val>
                                            </p:tav>
                                          </p:tavLst>
                                        </p:anim>
                                      </p:childTnLst>
                                    </p:cTn>
                                  </p:par>
                                  <p:par>
                                    <p:cTn id="101" presetID="2" presetClass="entr" presetSubtype="8" fill="hold" nodeType="withEffect" p14:presetBounceEnd="48889">
                                      <p:stCondLst>
                                        <p:cond delay="0"/>
                                      </p:stCondLst>
                                      <p:childTnLst>
                                        <p:set>
                                          <p:cBhvr>
                                            <p:cTn id="102" dur="1" fill="hold">
                                              <p:stCondLst>
                                                <p:cond delay="0"/>
                                              </p:stCondLst>
                                            </p:cTn>
                                            <p:tgtEl>
                                              <p:spTgt spid="58"/>
                                            </p:tgtEl>
                                            <p:attrNameLst>
                                              <p:attrName>style.visibility</p:attrName>
                                            </p:attrNameLst>
                                          </p:cBhvr>
                                          <p:to>
                                            <p:strVal val="visible"/>
                                          </p:to>
                                        </p:set>
                                        <p:anim calcmode="lin" valueType="num" p14:bounceEnd="48889">
                                          <p:cBhvr additive="base">
                                            <p:cTn id="103" dur="450" fill="hold"/>
                                            <p:tgtEl>
                                              <p:spTgt spid="58"/>
                                            </p:tgtEl>
                                            <p:attrNameLst>
                                              <p:attrName>ppt_x</p:attrName>
                                            </p:attrNameLst>
                                          </p:cBhvr>
                                          <p:tavLst>
                                            <p:tav tm="0">
                                              <p:val>
                                                <p:strVal val="0-#ppt_w/2"/>
                                              </p:val>
                                            </p:tav>
                                            <p:tav tm="100000">
                                              <p:val>
                                                <p:strVal val="#ppt_x"/>
                                              </p:val>
                                            </p:tav>
                                          </p:tavLst>
                                        </p:anim>
                                        <p:anim calcmode="lin" valueType="num" p14:bounceEnd="48889">
                                          <p:cBhvr additive="base">
                                            <p:cTn id="104" dur="450" fill="hold"/>
                                            <p:tgtEl>
                                              <p:spTgt spid="58"/>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14:presetBounceEnd="48889">
                                      <p:stCondLst>
                                        <p:cond delay="0"/>
                                      </p:stCondLst>
                                      <p:childTnLst>
                                        <p:set>
                                          <p:cBhvr>
                                            <p:cTn id="106" dur="1" fill="hold">
                                              <p:stCondLst>
                                                <p:cond delay="0"/>
                                              </p:stCondLst>
                                            </p:cTn>
                                            <p:tgtEl>
                                              <p:spTgt spid="59"/>
                                            </p:tgtEl>
                                            <p:attrNameLst>
                                              <p:attrName>style.visibility</p:attrName>
                                            </p:attrNameLst>
                                          </p:cBhvr>
                                          <p:to>
                                            <p:strVal val="visible"/>
                                          </p:to>
                                        </p:set>
                                        <p:anim calcmode="lin" valueType="num" p14:bounceEnd="48889">
                                          <p:cBhvr additive="base">
                                            <p:cTn id="107" dur="450" fill="hold"/>
                                            <p:tgtEl>
                                              <p:spTgt spid="59"/>
                                            </p:tgtEl>
                                            <p:attrNameLst>
                                              <p:attrName>ppt_x</p:attrName>
                                            </p:attrNameLst>
                                          </p:cBhvr>
                                          <p:tavLst>
                                            <p:tav tm="0">
                                              <p:val>
                                                <p:strVal val="0-#ppt_w/2"/>
                                              </p:val>
                                            </p:tav>
                                            <p:tav tm="100000">
                                              <p:val>
                                                <p:strVal val="#ppt_x"/>
                                              </p:val>
                                            </p:tav>
                                          </p:tavLst>
                                        </p:anim>
                                        <p:anim calcmode="lin" valueType="num" p14:bounceEnd="48889">
                                          <p:cBhvr additive="base">
                                            <p:cTn id="108" dur="450" fill="hold"/>
                                            <p:tgtEl>
                                              <p:spTgt spid="59"/>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14:presetBounceEnd="48889">
                                      <p:stCondLst>
                                        <p:cond delay="0"/>
                                      </p:stCondLst>
                                      <p:childTnLst>
                                        <p:set>
                                          <p:cBhvr>
                                            <p:cTn id="110" dur="1" fill="hold">
                                              <p:stCondLst>
                                                <p:cond delay="0"/>
                                              </p:stCondLst>
                                            </p:cTn>
                                            <p:tgtEl>
                                              <p:spTgt spid="60"/>
                                            </p:tgtEl>
                                            <p:attrNameLst>
                                              <p:attrName>style.visibility</p:attrName>
                                            </p:attrNameLst>
                                          </p:cBhvr>
                                          <p:to>
                                            <p:strVal val="visible"/>
                                          </p:to>
                                        </p:set>
                                        <p:anim calcmode="lin" valueType="num" p14:bounceEnd="48889">
                                          <p:cBhvr additive="base">
                                            <p:cTn id="111" dur="450" fill="hold"/>
                                            <p:tgtEl>
                                              <p:spTgt spid="60"/>
                                            </p:tgtEl>
                                            <p:attrNameLst>
                                              <p:attrName>ppt_x</p:attrName>
                                            </p:attrNameLst>
                                          </p:cBhvr>
                                          <p:tavLst>
                                            <p:tav tm="0">
                                              <p:val>
                                                <p:strVal val="0-#ppt_w/2"/>
                                              </p:val>
                                            </p:tav>
                                            <p:tav tm="100000">
                                              <p:val>
                                                <p:strVal val="#ppt_x"/>
                                              </p:val>
                                            </p:tav>
                                          </p:tavLst>
                                        </p:anim>
                                        <p:anim calcmode="lin" valueType="num" p14:bounceEnd="48889">
                                          <p:cBhvr additive="base">
                                            <p:cTn id="112" dur="450" fill="hold"/>
                                            <p:tgtEl>
                                              <p:spTgt spid="60"/>
                                            </p:tgtEl>
                                            <p:attrNameLst>
                                              <p:attrName>ppt_y</p:attrName>
                                            </p:attrNameLst>
                                          </p:cBhvr>
                                          <p:tavLst>
                                            <p:tav tm="0">
                                              <p:val>
                                                <p:strVal val="#ppt_y"/>
                                              </p:val>
                                            </p:tav>
                                            <p:tav tm="100000">
                                              <p:val>
                                                <p:strVal val="#ppt_y"/>
                                              </p:val>
                                            </p:tav>
                                          </p:tavLst>
                                        </p:anim>
                                      </p:childTnLst>
                                    </p:cTn>
                                  </p:par>
                                  <p:par>
                                    <p:cTn id="113" presetID="2" presetClass="entr" presetSubtype="8" fill="hold" nodeType="withEffect" p14:presetBounceEnd="48889">
                                      <p:stCondLst>
                                        <p:cond delay="0"/>
                                      </p:stCondLst>
                                      <p:childTnLst>
                                        <p:set>
                                          <p:cBhvr>
                                            <p:cTn id="114" dur="1" fill="hold">
                                              <p:stCondLst>
                                                <p:cond delay="0"/>
                                              </p:stCondLst>
                                            </p:cTn>
                                            <p:tgtEl>
                                              <p:spTgt spid="61"/>
                                            </p:tgtEl>
                                            <p:attrNameLst>
                                              <p:attrName>style.visibility</p:attrName>
                                            </p:attrNameLst>
                                          </p:cBhvr>
                                          <p:to>
                                            <p:strVal val="visible"/>
                                          </p:to>
                                        </p:set>
                                        <p:anim calcmode="lin" valueType="num" p14:bounceEnd="48889">
                                          <p:cBhvr additive="base">
                                            <p:cTn id="115" dur="450" fill="hold"/>
                                            <p:tgtEl>
                                              <p:spTgt spid="61"/>
                                            </p:tgtEl>
                                            <p:attrNameLst>
                                              <p:attrName>ppt_x</p:attrName>
                                            </p:attrNameLst>
                                          </p:cBhvr>
                                          <p:tavLst>
                                            <p:tav tm="0">
                                              <p:val>
                                                <p:strVal val="0-#ppt_w/2"/>
                                              </p:val>
                                            </p:tav>
                                            <p:tav tm="100000">
                                              <p:val>
                                                <p:strVal val="#ppt_x"/>
                                              </p:val>
                                            </p:tav>
                                          </p:tavLst>
                                        </p:anim>
                                        <p:anim calcmode="lin" valueType="num" p14:bounceEnd="48889">
                                          <p:cBhvr additive="base">
                                            <p:cTn id="116" dur="450" fill="hold"/>
                                            <p:tgtEl>
                                              <p:spTgt spid="61"/>
                                            </p:tgtEl>
                                            <p:attrNameLst>
                                              <p:attrName>ppt_y</p:attrName>
                                            </p:attrNameLst>
                                          </p:cBhvr>
                                          <p:tavLst>
                                            <p:tav tm="0">
                                              <p:val>
                                                <p:strVal val="#ppt_y"/>
                                              </p:val>
                                            </p:tav>
                                            <p:tav tm="100000">
                                              <p:val>
                                                <p:strVal val="#ppt_y"/>
                                              </p:val>
                                            </p:tav>
                                          </p:tavLst>
                                        </p:anim>
                                      </p:childTnLst>
                                    </p:cTn>
                                  </p:par>
                                </p:childTnLst>
                              </p:cTn>
                            </p:par>
                            <p:par>
                              <p:cTn id="117" fill="hold">
                                <p:stCondLst>
                                  <p:cond delay="17050"/>
                                </p:stCondLst>
                                <p:childTnLst>
                                  <p:par>
                                    <p:cTn id="118" presetID="22" presetClass="entr" presetSubtype="8" fill="hold" grpId="0" nodeType="afterEffect">
                                      <p:stCondLst>
                                        <p:cond delay="0"/>
                                      </p:stCondLst>
                                      <p:childTnLst>
                                        <p:set>
                                          <p:cBhvr>
                                            <p:cTn id="119" dur="1" fill="hold">
                                              <p:stCondLst>
                                                <p:cond delay="0"/>
                                              </p:stCondLst>
                                            </p:cTn>
                                            <p:tgtEl>
                                              <p:spTgt spid="62"/>
                                            </p:tgtEl>
                                            <p:attrNameLst>
                                              <p:attrName>style.visibility</p:attrName>
                                            </p:attrNameLst>
                                          </p:cBhvr>
                                          <p:to>
                                            <p:strVal val="visible"/>
                                          </p:to>
                                        </p:set>
                                        <p:animEffect transition="in" filter="wipe(left)">
                                          <p:cBhvr>
                                            <p:cTn id="12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4" grpId="1" animBg="1"/>
          <p:bldP spid="54" grpId="2" animBg="1"/>
          <p:bldP spid="55" grpId="0" animBg="1"/>
          <p:bldP spid="55" grpId="1" animBg="1"/>
          <p:bldP spid="55" grpId="2" animBg="1"/>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600"/>
                                            <p:tgtEl>
                                              <p:spTgt spid="38"/>
                                            </p:tgtEl>
                                          </p:cBhvr>
                                        </p:animEffect>
                                      </p:childTnLst>
                                    </p:cTn>
                                  </p:par>
                                  <p:par>
                                    <p:cTn id="8" presetID="22" presetClass="entr" presetSubtype="8" fill="hold" nodeType="withEffect">
                                      <p:stCondLst>
                                        <p:cond delay="20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600"/>
                                            <p:tgtEl>
                                              <p:spTgt spid="39"/>
                                            </p:tgtEl>
                                          </p:cBhvr>
                                        </p:animEffect>
                                      </p:childTnLst>
                                    </p:cTn>
                                  </p:par>
                                  <p:par>
                                    <p:cTn id="11" presetID="22" presetClass="entr" presetSubtype="4" fill="hold" nodeType="withEffect">
                                      <p:stCondLst>
                                        <p:cond delay="400"/>
                                      </p:stCondLst>
                                      <p:childTnLst>
                                        <p:set>
                                          <p:cBhvr>
                                            <p:cTn id="12" dur="1" fill="hold">
                                              <p:stCondLst>
                                                <p:cond delay="0"/>
                                              </p:stCondLst>
                                            </p:cTn>
                                            <p:tgtEl>
                                              <p:spTgt spid="40"/>
                                            </p:tgtEl>
                                            <p:attrNameLst>
                                              <p:attrName>style.visibility</p:attrName>
                                            </p:attrNameLst>
                                          </p:cBhvr>
                                          <p:to>
                                            <p:strVal val="visible"/>
                                          </p:to>
                                        </p:set>
                                        <p:animEffect transition="in" filter="wipe(down)">
                                          <p:cBhvr>
                                            <p:cTn id="13" dur="600"/>
                                            <p:tgtEl>
                                              <p:spTgt spid="40"/>
                                            </p:tgtEl>
                                          </p:cBhvr>
                                        </p:animEffect>
                                      </p:childTnLst>
                                    </p:cTn>
                                  </p:par>
                                  <p:par>
                                    <p:cTn id="14" presetID="22" presetClass="entr" presetSubtype="8" fill="hold" nodeType="withEffect">
                                      <p:stCondLst>
                                        <p:cond delay="60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600"/>
                                            <p:tgtEl>
                                              <p:spTgt spid="42"/>
                                            </p:tgtEl>
                                          </p:cBhvr>
                                        </p:animEffect>
                                      </p:childTnLst>
                                    </p:cTn>
                                  </p:par>
                                  <p:par>
                                    <p:cTn id="17" presetID="22" presetClass="entr" presetSubtype="2" fill="hold" nodeType="withEffect">
                                      <p:stCondLst>
                                        <p:cond delay="1000"/>
                                      </p:stCondLst>
                                      <p:childTnLst>
                                        <p:set>
                                          <p:cBhvr>
                                            <p:cTn id="18" dur="1" fill="hold">
                                              <p:stCondLst>
                                                <p:cond delay="0"/>
                                              </p:stCondLst>
                                            </p:cTn>
                                            <p:tgtEl>
                                              <p:spTgt spid="41"/>
                                            </p:tgtEl>
                                            <p:attrNameLst>
                                              <p:attrName>style.visibility</p:attrName>
                                            </p:attrNameLst>
                                          </p:cBhvr>
                                          <p:to>
                                            <p:strVal val="visible"/>
                                          </p:to>
                                        </p:set>
                                        <p:animEffect transition="in" filter="wipe(right)">
                                          <p:cBhvr>
                                            <p:cTn id="19" dur="600"/>
                                            <p:tgtEl>
                                              <p:spTgt spid="41"/>
                                            </p:tgtEl>
                                          </p:cBhvr>
                                        </p:animEffect>
                                      </p:childTnLst>
                                    </p:cTn>
                                  </p:par>
                                </p:childTnLst>
                              </p:cTn>
                            </p:par>
                            <p:par>
                              <p:cTn id="20" fill="hold">
                                <p:stCondLst>
                                  <p:cond delay="1600"/>
                                </p:stCondLst>
                                <p:childTnLst>
                                  <p:par>
                                    <p:cTn id="21" presetID="1" presetClass="exit" presetSubtype="0" fill="hold" nodeType="afterEffect">
                                      <p:stCondLst>
                                        <p:cond delay="0"/>
                                      </p:stCondLst>
                                      <p:childTnLst>
                                        <p:set>
                                          <p:cBhvr>
                                            <p:cTn id="22" dur="1" fill="hold">
                                              <p:stCondLst>
                                                <p:cond delay="0"/>
                                              </p:stCondLst>
                                            </p:cTn>
                                            <p:tgtEl>
                                              <p:spTgt spid="3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9"/>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40"/>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41"/>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4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6" presetClass="emph" presetSubtype="0" fill="hold" nodeType="withEffect">
                                      <p:stCondLst>
                                        <p:cond delay="0"/>
                                      </p:stCondLst>
                                      <p:childTnLst>
                                        <p:animScale>
                                          <p:cBhvr>
                                            <p:cTn id="34" dur="500" fill="hold"/>
                                            <p:tgtEl>
                                              <p:spTgt spid="43"/>
                                            </p:tgtEl>
                                          </p:cBhvr>
                                          <p:by x="30000" y="30000"/>
                                        </p:animScale>
                                      </p:childTnLst>
                                    </p:cTn>
                                  </p:par>
                                  <p:par>
                                    <p:cTn id="35" presetID="0" presetClass="path" presetSubtype="0" fill="hold" nodeType="withEffect">
                                      <p:stCondLst>
                                        <p:cond delay="0"/>
                                      </p:stCondLst>
                                      <p:childTnLst>
                                        <p:animMotion origin="layout" path="M 0 0 L -0.00625 0.26667 " pathEditMode="relative" rAng="0" ptsTypes="AA">
                                          <p:cBhvr>
                                            <p:cTn id="36" dur="500" fill="hold"/>
                                            <p:tgtEl>
                                              <p:spTgt spid="43"/>
                                            </p:tgtEl>
                                            <p:attrNameLst>
                                              <p:attrName>ppt_x</p:attrName>
                                              <p:attrName>ppt_y</p:attrName>
                                            </p:attrNameLst>
                                          </p:cBhvr>
                                          <p:rCtr x="-313" y="13333"/>
                                        </p:animMotion>
                                      </p:childTnLst>
                                    </p:cTn>
                                  </p:par>
                                </p:childTnLst>
                              </p:cTn>
                            </p:par>
                            <p:par>
                              <p:cTn id="37" fill="hold">
                                <p:stCondLst>
                                  <p:cond delay="2100"/>
                                </p:stCondLst>
                                <p:childTnLst>
                                  <p:par>
                                    <p:cTn id="38" presetID="10" presetClass="exit" presetSubtype="0" fill="hold" nodeType="afterEffect">
                                      <p:stCondLst>
                                        <p:cond delay="500"/>
                                      </p:stCondLst>
                                      <p:childTnLst>
                                        <p:animEffect transition="out" filter="fade">
                                          <p:cBhvr>
                                            <p:cTn id="39" dur="2000"/>
                                            <p:tgtEl>
                                              <p:spTgt spid="43"/>
                                            </p:tgtEl>
                                          </p:cBhvr>
                                        </p:animEffect>
                                        <p:set>
                                          <p:cBhvr>
                                            <p:cTn id="40" dur="1" fill="hold">
                                              <p:stCondLst>
                                                <p:cond delay="1999"/>
                                              </p:stCondLst>
                                            </p:cTn>
                                            <p:tgtEl>
                                              <p:spTgt spid="43"/>
                                            </p:tgtEl>
                                            <p:attrNameLst>
                                              <p:attrName>style.visibility</p:attrName>
                                            </p:attrNameLst>
                                          </p:cBhvr>
                                          <p:to>
                                            <p:strVal val="hidden"/>
                                          </p:to>
                                        </p:set>
                                      </p:childTnLst>
                                    </p:cTn>
                                  </p:par>
                                  <p:par>
                                    <p:cTn id="41" presetID="10" presetClass="entr" presetSubtype="0"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1000"/>
                                            <p:tgtEl>
                                              <p:spTgt spid="53"/>
                                            </p:tgtEl>
                                          </p:cBhvr>
                                        </p:animEffect>
                                      </p:childTnLst>
                                    </p:cTn>
                                  </p:par>
                                  <p:par>
                                    <p:cTn id="44" presetID="10" presetClass="exit" presetSubtype="0" fill="hold" nodeType="withEffect">
                                      <p:stCondLst>
                                        <p:cond delay="3000"/>
                                      </p:stCondLst>
                                      <p:childTnLst>
                                        <p:animEffect transition="out" filter="fade">
                                          <p:cBhvr>
                                            <p:cTn id="45" dur="2000"/>
                                            <p:tgtEl>
                                              <p:spTgt spid="53"/>
                                            </p:tgtEl>
                                          </p:cBhvr>
                                        </p:animEffect>
                                        <p:set>
                                          <p:cBhvr>
                                            <p:cTn id="46" dur="1" fill="hold">
                                              <p:stCondLst>
                                                <p:cond delay="1999"/>
                                              </p:stCondLst>
                                            </p:cTn>
                                            <p:tgtEl>
                                              <p:spTgt spid="53"/>
                                            </p:tgtEl>
                                            <p:attrNameLst>
                                              <p:attrName>style.visibility</p:attrName>
                                            </p:attrNameLst>
                                          </p:cBhvr>
                                          <p:to>
                                            <p:strVal val="hidden"/>
                                          </p:to>
                                        </p:set>
                                      </p:childTnLst>
                                    </p:cTn>
                                  </p:par>
                                  <p:par>
                                    <p:cTn id="47" presetID="10" presetClass="entr" presetSubtype="0" fill="hold" nodeType="withEffect">
                                      <p:stCondLst>
                                        <p:cond delay="25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2000"/>
                                            <p:tgtEl>
                                              <p:spTgt spid="52"/>
                                            </p:tgtEl>
                                          </p:cBhvr>
                                        </p:animEffect>
                                      </p:childTnLst>
                                    </p:cTn>
                                  </p:par>
                                  <p:par>
                                    <p:cTn id="50" presetID="10" presetClass="exit" presetSubtype="0" fill="hold" nodeType="withEffect">
                                      <p:stCondLst>
                                        <p:cond delay="5500"/>
                                      </p:stCondLst>
                                      <p:childTnLst>
                                        <p:animEffect transition="out" filter="fade">
                                          <p:cBhvr>
                                            <p:cTn id="51" dur="2000"/>
                                            <p:tgtEl>
                                              <p:spTgt spid="52"/>
                                            </p:tgtEl>
                                          </p:cBhvr>
                                        </p:animEffect>
                                        <p:set>
                                          <p:cBhvr>
                                            <p:cTn id="52" dur="1" fill="hold">
                                              <p:stCondLst>
                                                <p:cond delay="1999"/>
                                              </p:stCondLst>
                                            </p:cTn>
                                            <p:tgtEl>
                                              <p:spTgt spid="52"/>
                                            </p:tgtEl>
                                            <p:attrNameLst>
                                              <p:attrName>style.visibility</p:attrName>
                                            </p:attrNameLst>
                                          </p:cBhvr>
                                          <p:to>
                                            <p:strVal val="hidden"/>
                                          </p:to>
                                        </p:set>
                                      </p:childTnLst>
                                    </p:cTn>
                                  </p:par>
                                  <p:par>
                                    <p:cTn id="53" presetID="10" presetClass="entr" presetSubtype="0" fill="hold" nodeType="withEffect">
                                      <p:stCondLst>
                                        <p:cond delay="500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2000"/>
                                            <p:tgtEl>
                                              <p:spTgt spid="51"/>
                                            </p:tgtEl>
                                          </p:cBhvr>
                                        </p:animEffect>
                                      </p:childTnLst>
                                    </p:cTn>
                                  </p:par>
                                  <p:par>
                                    <p:cTn id="56" presetID="10" presetClass="exit" presetSubtype="0" fill="hold" nodeType="withEffect">
                                      <p:stCondLst>
                                        <p:cond delay="8000"/>
                                      </p:stCondLst>
                                      <p:childTnLst>
                                        <p:animEffect transition="out" filter="fade">
                                          <p:cBhvr>
                                            <p:cTn id="57" dur="2000"/>
                                            <p:tgtEl>
                                              <p:spTgt spid="51"/>
                                            </p:tgtEl>
                                          </p:cBhvr>
                                        </p:animEffect>
                                        <p:set>
                                          <p:cBhvr>
                                            <p:cTn id="58" dur="1" fill="hold">
                                              <p:stCondLst>
                                                <p:cond delay="1999"/>
                                              </p:stCondLst>
                                            </p:cTn>
                                            <p:tgtEl>
                                              <p:spTgt spid="51"/>
                                            </p:tgtEl>
                                            <p:attrNameLst>
                                              <p:attrName>style.visibility</p:attrName>
                                            </p:attrNameLst>
                                          </p:cBhvr>
                                          <p:to>
                                            <p:strVal val="hidden"/>
                                          </p:to>
                                        </p:set>
                                      </p:childTnLst>
                                    </p:cTn>
                                  </p:par>
                                  <p:par>
                                    <p:cTn id="59" presetID="10" presetClass="entr" presetSubtype="0" fill="hold" nodeType="withEffect">
                                      <p:stCondLst>
                                        <p:cond delay="7500"/>
                                      </p:stCondLst>
                                      <p:childTnLst>
                                        <p:set>
                                          <p:cBhvr>
                                            <p:cTn id="60" dur="1" fill="hold">
                                              <p:stCondLst>
                                                <p:cond delay="0"/>
                                              </p:stCondLst>
                                            </p:cTn>
                                            <p:tgtEl>
                                              <p:spTgt spid="50"/>
                                            </p:tgtEl>
                                            <p:attrNameLst>
                                              <p:attrName>style.visibility</p:attrName>
                                            </p:attrNameLst>
                                          </p:cBhvr>
                                          <p:to>
                                            <p:strVal val="visible"/>
                                          </p:to>
                                        </p:set>
                                        <p:animEffect transition="in" filter="fade">
                                          <p:cBhvr>
                                            <p:cTn id="61" dur="2000"/>
                                            <p:tgtEl>
                                              <p:spTgt spid="50"/>
                                            </p:tgtEl>
                                          </p:cBhvr>
                                        </p:animEffect>
                                      </p:childTnLst>
                                    </p:cTn>
                                  </p:par>
                                  <p:par>
                                    <p:cTn id="62" presetID="10" presetClass="exit" presetSubtype="0" fill="hold" nodeType="withEffect">
                                      <p:stCondLst>
                                        <p:cond delay="10500"/>
                                      </p:stCondLst>
                                      <p:childTnLst>
                                        <p:animEffect transition="out" filter="fade">
                                          <p:cBhvr>
                                            <p:cTn id="63" dur="2000"/>
                                            <p:tgtEl>
                                              <p:spTgt spid="50"/>
                                            </p:tgtEl>
                                          </p:cBhvr>
                                        </p:animEffect>
                                        <p:set>
                                          <p:cBhvr>
                                            <p:cTn id="64" dur="1" fill="hold">
                                              <p:stCondLst>
                                                <p:cond delay="1999"/>
                                              </p:stCondLst>
                                            </p:cTn>
                                            <p:tgtEl>
                                              <p:spTgt spid="50"/>
                                            </p:tgtEl>
                                            <p:attrNameLst>
                                              <p:attrName>style.visibility</p:attrName>
                                            </p:attrNameLst>
                                          </p:cBhvr>
                                          <p:to>
                                            <p:strVal val="hidden"/>
                                          </p:to>
                                        </p:set>
                                      </p:childTnLst>
                                    </p:cTn>
                                  </p:par>
                                  <p:par>
                                    <p:cTn id="65" presetID="10" presetClass="entr" presetSubtype="0" fill="hold" nodeType="withEffect">
                                      <p:stCondLst>
                                        <p:cond delay="1000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2000"/>
                                            <p:tgtEl>
                                              <p:spTgt spid="4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2000"/>
                                            <p:tgtEl>
                                              <p:spTgt spid="5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2000"/>
                                            <p:tgtEl>
                                              <p:spTgt spid="55"/>
                                            </p:tgtEl>
                                          </p:cBhvr>
                                        </p:animEffect>
                                      </p:childTnLst>
                                    </p:cTn>
                                  </p:par>
                                  <p:par>
                                    <p:cTn id="74" presetID="8" presetClass="emph" presetSubtype="0" fill="hold" grpId="1" nodeType="withEffect">
                                      <p:stCondLst>
                                        <p:cond delay="1100"/>
                                      </p:stCondLst>
                                      <p:childTnLst>
                                        <p:animRot by="10800000">
                                          <p:cBhvr>
                                            <p:cTn id="75" dur="12900" fill="hold"/>
                                            <p:tgtEl>
                                              <p:spTgt spid="54"/>
                                            </p:tgtEl>
                                            <p:attrNameLst>
                                              <p:attrName>r</p:attrName>
                                            </p:attrNameLst>
                                          </p:cBhvr>
                                        </p:animRot>
                                      </p:childTnLst>
                                    </p:cTn>
                                  </p:par>
                                  <p:par>
                                    <p:cTn id="76" presetID="8" presetClass="emph" presetSubtype="0" fill="hold" grpId="1" nodeType="withEffect">
                                      <p:stCondLst>
                                        <p:cond delay="1100"/>
                                      </p:stCondLst>
                                      <p:childTnLst>
                                        <p:animRot by="10800000">
                                          <p:cBhvr>
                                            <p:cTn id="77" dur="12900" fill="hold"/>
                                            <p:tgtEl>
                                              <p:spTgt spid="55"/>
                                            </p:tgtEl>
                                            <p:attrNameLst>
                                              <p:attrName>r</p:attrName>
                                            </p:attrNameLst>
                                          </p:cBhvr>
                                        </p:animRot>
                                      </p:childTnLst>
                                    </p:cTn>
                                  </p:par>
                                </p:childTnLst>
                              </p:cTn>
                            </p:par>
                            <p:par>
                              <p:cTn id="78" fill="hold">
                                <p:stCondLst>
                                  <p:cond delay="16100"/>
                                </p:stCondLst>
                                <p:childTnLst>
                                  <p:par>
                                    <p:cTn id="79" presetID="53" presetClass="exit" presetSubtype="32" fill="hold" nodeType="afterEffect">
                                      <p:stCondLst>
                                        <p:cond delay="0"/>
                                      </p:stCondLst>
                                      <p:childTnLst>
                                        <p:anim calcmode="lin" valueType="num">
                                          <p:cBhvr>
                                            <p:cTn id="80" dur="500"/>
                                            <p:tgtEl>
                                              <p:spTgt spid="49"/>
                                            </p:tgtEl>
                                            <p:attrNameLst>
                                              <p:attrName>ppt_w</p:attrName>
                                            </p:attrNameLst>
                                          </p:cBhvr>
                                          <p:tavLst>
                                            <p:tav tm="0">
                                              <p:val>
                                                <p:strVal val="ppt_w"/>
                                              </p:val>
                                            </p:tav>
                                            <p:tav tm="100000">
                                              <p:val>
                                                <p:fltVal val="0"/>
                                              </p:val>
                                            </p:tav>
                                          </p:tavLst>
                                        </p:anim>
                                        <p:anim calcmode="lin" valueType="num">
                                          <p:cBhvr>
                                            <p:cTn id="81" dur="500"/>
                                            <p:tgtEl>
                                              <p:spTgt spid="49"/>
                                            </p:tgtEl>
                                            <p:attrNameLst>
                                              <p:attrName>ppt_h</p:attrName>
                                            </p:attrNameLst>
                                          </p:cBhvr>
                                          <p:tavLst>
                                            <p:tav tm="0">
                                              <p:val>
                                                <p:strVal val="ppt_h"/>
                                              </p:val>
                                            </p:tav>
                                            <p:tav tm="100000">
                                              <p:val>
                                                <p:fltVal val="0"/>
                                              </p:val>
                                            </p:tav>
                                          </p:tavLst>
                                        </p:anim>
                                        <p:animEffect transition="out" filter="fade">
                                          <p:cBhvr>
                                            <p:cTn id="82" dur="500"/>
                                            <p:tgtEl>
                                              <p:spTgt spid="49"/>
                                            </p:tgtEl>
                                          </p:cBhvr>
                                        </p:animEffect>
                                        <p:set>
                                          <p:cBhvr>
                                            <p:cTn id="83" dur="1" fill="hold">
                                              <p:stCondLst>
                                                <p:cond delay="499"/>
                                              </p:stCondLst>
                                            </p:cTn>
                                            <p:tgtEl>
                                              <p:spTgt spid="49"/>
                                            </p:tgtEl>
                                            <p:attrNameLst>
                                              <p:attrName>style.visibility</p:attrName>
                                            </p:attrNameLst>
                                          </p:cBhvr>
                                          <p:to>
                                            <p:strVal val="hidden"/>
                                          </p:to>
                                        </p:set>
                                      </p:childTnLst>
                                    </p:cTn>
                                  </p:par>
                                  <p:par>
                                    <p:cTn id="84" presetID="35" presetClass="path" presetSubtype="0" accel="50000" decel="50000" fill="hold" nodeType="withEffect">
                                      <p:stCondLst>
                                        <p:cond delay="0"/>
                                      </p:stCondLst>
                                      <p:childTnLst>
                                        <p:animMotion origin="layout" path="M 0 0 L -0.25 0 E" pathEditMode="relative" ptsTypes="">
                                          <p:cBhvr>
                                            <p:cTn id="85" dur="500" fill="hold"/>
                                            <p:tgtEl>
                                              <p:spTgt spid="49"/>
                                            </p:tgtEl>
                                            <p:attrNameLst>
                                              <p:attrName>ppt_x</p:attrName>
                                              <p:attrName>ppt_y</p:attrName>
                                            </p:attrNameLst>
                                          </p:cBhvr>
                                        </p:animMotion>
                                      </p:childTnLst>
                                    </p:cTn>
                                  </p:par>
                                  <p:par>
                                    <p:cTn id="86" presetID="10" presetClass="exit" presetSubtype="0" fill="hold" grpId="2" nodeType="withEffect">
                                      <p:stCondLst>
                                        <p:cond delay="0"/>
                                      </p:stCondLst>
                                      <p:childTnLst>
                                        <p:animEffect transition="out" filter="fade">
                                          <p:cBhvr>
                                            <p:cTn id="87" dur="500"/>
                                            <p:tgtEl>
                                              <p:spTgt spid="54"/>
                                            </p:tgtEl>
                                          </p:cBhvr>
                                        </p:animEffect>
                                        <p:set>
                                          <p:cBhvr>
                                            <p:cTn id="88" dur="1" fill="hold">
                                              <p:stCondLst>
                                                <p:cond delay="499"/>
                                              </p:stCondLst>
                                            </p:cTn>
                                            <p:tgtEl>
                                              <p:spTgt spid="54"/>
                                            </p:tgtEl>
                                            <p:attrNameLst>
                                              <p:attrName>style.visibility</p:attrName>
                                            </p:attrNameLst>
                                          </p:cBhvr>
                                          <p:to>
                                            <p:strVal val="hidden"/>
                                          </p:to>
                                        </p:set>
                                      </p:childTnLst>
                                    </p:cTn>
                                  </p:par>
                                  <p:par>
                                    <p:cTn id="89" presetID="10" presetClass="exit" presetSubtype="0" fill="hold" grpId="2" nodeType="withEffect">
                                      <p:stCondLst>
                                        <p:cond delay="0"/>
                                      </p:stCondLst>
                                      <p:childTnLst>
                                        <p:animEffect transition="out" filter="fade">
                                          <p:cBhvr>
                                            <p:cTn id="90" dur="500"/>
                                            <p:tgtEl>
                                              <p:spTgt spid="55"/>
                                            </p:tgtEl>
                                          </p:cBhvr>
                                        </p:animEffect>
                                        <p:set>
                                          <p:cBhvr>
                                            <p:cTn id="91" dur="1" fill="hold">
                                              <p:stCondLst>
                                                <p:cond delay="499"/>
                                              </p:stCondLst>
                                            </p:cTn>
                                            <p:tgtEl>
                                              <p:spTgt spid="55"/>
                                            </p:tgtEl>
                                            <p:attrNameLst>
                                              <p:attrName>style.visibility</p:attrName>
                                            </p:attrNameLst>
                                          </p:cBhvr>
                                          <p:to>
                                            <p:strVal val="hidden"/>
                                          </p:to>
                                        </p:set>
                                      </p:childTnLst>
                                    </p:cTn>
                                  </p:par>
                                  <p:par>
                                    <p:cTn id="92" presetID="23" presetClass="entr" presetSubtype="16" fill="hold" nodeType="withEffect">
                                      <p:stCondLst>
                                        <p:cond delay="0"/>
                                      </p:stCondLst>
                                      <p:childTnLst>
                                        <p:set>
                                          <p:cBhvr>
                                            <p:cTn id="93" dur="1" fill="hold">
                                              <p:stCondLst>
                                                <p:cond delay="0"/>
                                              </p:stCondLst>
                                            </p:cTn>
                                            <p:tgtEl>
                                              <p:spTgt spid="56"/>
                                            </p:tgtEl>
                                            <p:attrNameLst>
                                              <p:attrName>style.visibility</p:attrName>
                                            </p:attrNameLst>
                                          </p:cBhvr>
                                          <p:to>
                                            <p:strVal val="visible"/>
                                          </p:to>
                                        </p:set>
                                        <p:anim calcmode="lin" valueType="num">
                                          <p:cBhvr>
                                            <p:cTn id="94" dur="500" fill="hold"/>
                                            <p:tgtEl>
                                              <p:spTgt spid="56"/>
                                            </p:tgtEl>
                                            <p:attrNameLst>
                                              <p:attrName>ppt_w</p:attrName>
                                            </p:attrNameLst>
                                          </p:cBhvr>
                                          <p:tavLst>
                                            <p:tav tm="0">
                                              <p:val>
                                                <p:fltVal val="0"/>
                                              </p:val>
                                            </p:tav>
                                            <p:tav tm="100000">
                                              <p:val>
                                                <p:strVal val="#ppt_w"/>
                                              </p:val>
                                            </p:tav>
                                          </p:tavLst>
                                        </p:anim>
                                        <p:anim calcmode="lin" valueType="num">
                                          <p:cBhvr>
                                            <p:cTn id="95" dur="500" fill="hold"/>
                                            <p:tgtEl>
                                              <p:spTgt spid="56"/>
                                            </p:tgtEl>
                                            <p:attrNameLst>
                                              <p:attrName>ppt_h</p:attrName>
                                            </p:attrNameLst>
                                          </p:cBhvr>
                                          <p:tavLst>
                                            <p:tav tm="0">
                                              <p:val>
                                                <p:fltVal val="0"/>
                                              </p:val>
                                            </p:tav>
                                            <p:tav tm="100000">
                                              <p:val>
                                                <p:strVal val="#ppt_h"/>
                                              </p:val>
                                            </p:tav>
                                          </p:tavLst>
                                        </p:anim>
                                      </p:childTnLst>
                                    </p:cTn>
                                  </p:par>
                                </p:childTnLst>
                              </p:cTn>
                            </p:par>
                            <p:par>
                              <p:cTn id="96" fill="hold">
                                <p:stCondLst>
                                  <p:cond delay="16600"/>
                                </p:stCondLst>
                                <p:childTnLst>
                                  <p:par>
                                    <p:cTn id="97" presetID="2" presetClass="entr" presetSubtype="8" fill="hold" nodeType="afterEffect">
                                      <p:stCondLst>
                                        <p:cond delay="0"/>
                                      </p:stCondLst>
                                      <p:childTnLst>
                                        <p:set>
                                          <p:cBhvr>
                                            <p:cTn id="98" dur="1" fill="hold">
                                              <p:stCondLst>
                                                <p:cond delay="0"/>
                                              </p:stCondLst>
                                            </p:cTn>
                                            <p:tgtEl>
                                              <p:spTgt spid="57"/>
                                            </p:tgtEl>
                                            <p:attrNameLst>
                                              <p:attrName>style.visibility</p:attrName>
                                            </p:attrNameLst>
                                          </p:cBhvr>
                                          <p:to>
                                            <p:strVal val="visible"/>
                                          </p:to>
                                        </p:set>
                                        <p:anim calcmode="lin" valueType="num">
                                          <p:cBhvr additive="base">
                                            <p:cTn id="99" dur="450" fill="hold"/>
                                            <p:tgtEl>
                                              <p:spTgt spid="57"/>
                                            </p:tgtEl>
                                            <p:attrNameLst>
                                              <p:attrName>ppt_x</p:attrName>
                                            </p:attrNameLst>
                                          </p:cBhvr>
                                          <p:tavLst>
                                            <p:tav tm="0">
                                              <p:val>
                                                <p:strVal val="0-#ppt_w/2"/>
                                              </p:val>
                                            </p:tav>
                                            <p:tav tm="100000">
                                              <p:val>
                                                <p:strVal val="#ppt_x"/>
                                              </p:val>
                                            </p:tav>
                                          </p:tavLst>
                                        </p:anim>
                                        <p:anim calcmode="lin" valueType="num">
                                          <p:cBhvr additive="base">
                                            <p:cTn id="100" dur="450" fill="hold"/>
                                            <p:tgtEl>
                                              <p:spTgt spid="57"/>
                                            </p:tgtEl>
                                            <p:attrNameLst>
                                              <p:attrName>ppt_y</p:attrName>
                                            </p:attrNameLst>
                                          </p:cBhvr>
                                          <p:tavLst>
                                            <p:tav tm="0">
                                              <p:val>
                                                <p:strVal val="#ppt_y"/>
                                              </p:val>
                                            </p:tav>
                                            <p:tav tm="100000">
                                              <p:val>
                                                <p:strVal val="#ppt_y"/>
                                              </p:val>
                                            </p:tav>
                                          </p:tavLst>
                                        </p:anim>
                                      </p:childTnLst>
                                    </p:cTn>
                                  </p:par>
                                  <p:par>
                                    <p:cTn id="101" presetID="2" presetClass="entr" presetSubtype="8" fill="hold" nodeType="withEffect">
                                      <p:stCondLst>
                                        <p:cond delay="0"/>
                                      </p:stCondLst>
                                      <p:childTnLst>
                                        <p:set>
                                          <p:cBhvr>
                                            <p:cTn id="102" dur="1" fill="hold">
                                              <p:stCondLst>
                                                <p:cond delay="0"/>
                                              </p:stCondLst>
                                            </p:cTn>
                                            <p:tgtEl>
                                              <p:spTgt spid="58"/>
                                            </p:tgtEl>
                                            <p:attrNameLst>
                                              <p:attrName>style.visibility</p:attrName>
                                            </p:attrNameLst>
                                          </p:cBhvr>
                                          <p:to>
                                            <p:strVal val="visible"/>
                                          </p:to>
                                        </p:set>
                                        <p:anim calcmode="lin" valueType="num">
                                          <p:cBhvr additive="base">
                                            <p:cTn id="103" dur="450" fill="hold"/>
                                            <p:tgtEl>
                                              <p:spTgt spid="58"/>
                                            </p:tgtEl>
                                            <p:attrNameLst>
                                              <p:attrName>ppt_x</p:attrName>
                                            </p:attrNameLst>
                                          </p:cBhvr>
                                          <p:tavLst>
                                            <p:tav tm="0">
                                              <p:val>
                                                <p:strVal val="0-#ppt_w/2"/>
                                              </p:val>
                                            </p:tav>
                                            <p:tav tm="100000">
                                              <p:val>
                                                <p:strVal val="#ppt_x"/>
                                              </p:val>
                                            </p:tav>
                                          </p:tavLst>
                                        </p:anim>
                                        <p:anim calcmode="lin" valueType="num">
                                          <p:cBhvr additive="base">
                                            <p:cTn id="104" dur="450" fill="hold"/>
                                            <p:tgtEl>
                                              <p:spTgt spid="58"/>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stCondLst>
                                        <p:cond delay="0"/>
                                      </p:stCondLst>
                                      <p:childTnLst>
                                        <p:set>
                                          <p:cBhvr>
                                            <p:cTn id="106" dur="1" fill="hold">
                                              <p:stCondLst>
                                                <p:cond delay="0"/>
                                              </p:stCondLst>
                                            </p:cTn>
                                            <p:tgtEl>
                                              <p:spTgt spid="59"/>
                                            </p:tgtEl>
                                            <p:attrNameLst>
                                              <p:attrName>style.visibility</p:attrName>
                                            </p:attrNameLst>
                                          </p:cBhvr>
                                          <p:to>
                                            <p:strVal val="visible"/>
                                          </p:to>
                                        </p:set>
                                        <p:anim calcmode="lin" valueType="num">
                                          <p:cBhvr additive="base">
                                            <p:cTn id="107" dur="450" fill="hold"/>
                                            <p:tgtEl>
                                              <p:spTgt spid="59"/>
                                            </p:tgtEl>
                                            <p:attrNameLst>
                                              <p:attrName>ppt_x</p:attrName>
                                            </p:attrNameLst>
                                          </p:cBhvr>
                                          <p:tavLst>
                                            <p:tav tm="0">
                                              <p:val>
                                                <p:strVal val="0-#ppt_w/2"/>
                                              </p:val>
                                            </p:tav>
                                            <p:tav tm="100000">
                                              <p:val>
                                                <p:strVal val="#ppt_x"/>
                                              </p:val>
                                            </p:tav>
                                          </p:tavLst>
                                        </p:anim>
                                        <p:anim calcmode="lin" valueType="num">
                                          <p:cBhvr additive="base">
                                            <p:cTn id="108" dur="450" fill="hold"/>
                                            <p:tgtEl>
                                              <p:spTgt spid="59"/>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stCondLst>
                                        <p:cond delay="0"/>
                                      </p:stCondLst>
                                      <p:childTnLst>
                                        <p:set>
                                          <p:cBhvr>
                                            <p:cTn id="110" dur="1" fill="hold">
                                              <p:stCondLst>
                                                <p:cond delay="0"/>
                                              </p:stCondLst>
                                            </p:cTn>
                                            <p:tgtEl>
                                              <p:spTgt spid="60"/>
                                            </p:tgtEl>
                                            <p:attrNameLst>
                                              <p:attrName>style.visibility</p:attrName>
                                            </p:attrNameLst>
                                          </p:cBhvr>
                                          <p:to>
                                            <p:strVal val="visible"/>
                                          </p:to>
                                        </p:set>
                                        <p:anim calcmode="lin" valueType="num">
                                          <p:cBhvr additive="base">
                                            <p:cTn id="111" dur="450" fill="hold"/>
                                            <p:tgtEl>
                                              <p:spTgt spid="60"/>
                                            </p:tgtEl>
                                            <p:attrNameLst>
                                              <p:attrName>ppt_x</p:attrName>
                                            </p:attrNameLst>
                                          </p:cBhvr>
                                          <p:tavLst>
                                            <p:tav tm="0">
                                              <p:val>
                                                <p:strVal val="0-#ppt_w/2"/>
                                              </p:val>
                                            </p:tav>
                                            <p:tav tm="100000">
                                              <p:val>
                                                <p:strVal val="#ppt_x"/>
                                              </p:val>
                                            </p:tav>
                                          </p:tavLst>
                                        </p:anim>
                                        <p:anim calcmode="lin" valueType="num">
                                          <p:cBhvr additive="base">
                                            <p:cTn id="112" dur="450" fill="hold"/>
                                            <p:tgtEl>
                                              <p:spTgt spid="60"/>
                                            </p:tgtEl>
                                            <p:attrNameLst>
                                              <p:attrName>ppt_y</p:attrName>
                                            </p:attrNameLst>
                                          </p:cBhvr>
                                          <p:tavLst>
                                            <p:tav tm="0">
                                              <p:val>
                                                <p:strVal val="#ppt_y"/>
                                              </p:val>
                                            </p:tav>
                                            <p:tav tm="100000">
                                              <p:val>
                                                <p:strVal val="#ppt_y"/>
                                              </p:val>
                                            </p:tav>
                                          </p:tavLst>
                                        </p:anim>
                                      </p:childTnLst>
                                    </p:cTn>
                                  </p:par>
                                  <p:par>
                                    <p:cTn id="113" presetID="2" presetClass="entr" presetSubtype="8" fill="hold" nodeType="withEffect">
                                      <p:stCondLst>
                                        <p:cond delay="0"/>
                                      </p:stCondLst>
                                      <p:childTnLst>
                                        <p:set>
                                          <p:cBhvr>
                                            <p:cTn id="114" dur="1" fill="hold">
                                              <p:stCondLst>
                                                <p:cond delay="0"/>
                                              </p:stCondLst>
                                            </p:cTn>
                                            <p:tgtEl>
                                              <p:spTgt spid="61"/>
                                            </p:tgtEl>
                                            <p:attrNameLst>
                                              <p:attrName>style.visibility</p:attrName>
                                            </p:attrNameLst>
                                          </p:cBhvr>
                                          <p:to>
                                            <p:strVal val="visible"/>
                                          </p:to>
                                        </p:set>
                                        <p:anim calcmode="lin" valueType="num">
                                          <p:cBhvr additive="base">
                                            <p:cTn id="115" dur="450" fill="hold"/>
                                            <p:tgtEl>
                                              <p:spTgt spid="61"/>
                                            </p:tgtEl>
                                            <p:attrNameLst>
                                              <p:attrName>ppt_x</p:attrName>
                                            </p:attrNameLst>
                                          </p:cBhvr>
                                          <p:tavLst>
                                            <p:tav tm="0">
                                              <p:val>
                                                <p:strVal val="0-#ppt_w/2"/>
                                              </p:val>
                                            </p:tav>
                                            <p:tav tm="100000">
                                              <p:val>
                                                <p:strVal val="#ppt_x"/>
                                              </p:val>
                                            </p:tav>
                                          </p:tavLst>
                                        </p:anim>
                                        <p:anim calcmode="lin" valueType="num">
                                          <p:cBhvr additive="base">
                                            <p:cTn id="116" dur="450" fill="hold"/>
                                            <p:tgtEl>
                                              <p:spTgt spid="61"/>
                                            </p:tgtEl>
                                            <p:attrNameLst>
                                              <p:attrName>ppt_y</p:attrName>
                                            </p:attrNameLst>
                                          </p:cBhvr>
                                          <p:tavLst>
                                            <p:tav tm="0">
                                              <p:val>
                                                <p:strVal val="#ppt_y"/>
                                              </p:val>
                                            </p:tav>
                                            <p:tav tm="100000">
                                              <p:val>
                                                <p:strVal val="#ppt_y"/>
                                              </p:val>
                                            </p:tav>
                                          </p:tavLst>
                                        </p:anim>
                                      </p:childTnLst>
                                    </p:cTn>
                                  </p:par>
                                </p:childTnLst>
                              </p:cTn>
                            </p:par>
                            <p:par>
                              <p:cTn id="117" fill="hold">
                                <p:stCondLst>
                                  <p:cond delay="17050"/>
                                </p:stCondLst>
                                <p:childTnLst>
                                  <p:par>
                                    <p:cTn id="118" presetID="22" presetClass="entr" presetSubtype="8" fill="hold" grpId="0" nodeType="afterEffect">
                                      <p:stCondLst>
                                        <p:cond delay="0"/>
                                      </p:stCondLst>
                                      <p:childTnLst>
                                        <p:set>
                                          <p:cBhvr>
                                            <p:cTn id="119" dur="1" fill="hold">
                                              <p:stCondLst>
                                                <p:cond delay="0"/>
                                              </p:stCondLst>
                                            </p:cTn>
                                            <p:tgtEl>
                                              <p:spTgt spid="62"/>
                                            </p:tgtEl>
                                            <p:attrNameLst>
                                              <p:attrName>style.visibility</p:attrName>
                                            </p:attrNameLst>
                                          </p:cBhvr>
                                          <p:to>
                                            <p:strVal val="visible"/>
                                          </p:to>
                                        </p:set>
                                        <p:animEffect transition="in" filter="wipe(left)">
                                          <p:cBhvr>
                                            <p:cTn id="12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4" grpId="1" animBg="1"/>
          <p:bldP spid="54" grpId="2" animBg="1"/>
          <p:bldP spid="55" grpId="0" animBg="1"/>
          <p:bldP spid="55" grpId="1" animBg="1"/>
          <p:bldP spid="55" grpId="2" animBg="1"/>
          <p:bldP spid="62" grpId="0"/>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目录页">
    <p:bg>
      <p:bgPr>
        <a:solidFill>
          <a:srgbClr val="148BDC"/>
        </a:solidFill>
        <a:effectLst/>
      </p:bgPr>
    </p:bg>
    <p:spTree>
      <p:nvGrpSpPr>
        <p:cNvPr id="1" name=""/>
        <p:cNvGrpSpPr/>
        <p:nvPr/>
      </p:nvGrpSpPr>
      <p:grpSpPr>
        <a:xfrm>
          <a:off x="0" y="0"/>
          <a:ext cx="0" cy="0"/>
          <a:chOff x="0" y="0"/>
          <a:chExt cx="0" cy="0"/>
        </a:xfrm>
      </p:grpSpPr>
      <p:sp>
        <p:nvSpPr>
          <p:cNvPr id="24" name="TextBox 15"/>
          <p:cNvSpPr txBox="1"/>
          <p:nvPr userDrawn="1"/>
        </p:nvSpPr>
        <p:spPr>
          <a:xfrm>
            <a:off x="624816" y="1002214"/>
            <a:ext cx="1295807" cy="338554"/>
          </a:xfrm>
          <a:prstGeom prst="rect">
            <a:avLst/>
          </a:prstGeom>
          <a:noFill/>
        </p:spPr>
        <p:txBody>
          <a:bodyPr wrap="square" rtlCol="0">
            <a:spAutoFit/>
          </a:bodyPr>
          <a:lstStyle/>
          <a:p>
            <a:pPr algn="ctr"/>
            <a:r>
              <a:rPr lang="en-US" altLang="zh-CN" sz="1600" dirty="0" smtClean="0">
                <a:solidFill>
                  <a:prstClr val="white"/>
                </a:solidFill>
                <a:latin typeface="Agency FB" panose="020B0503020202020204" pitchFamily="34" charset="0"/>
                <a:ea typeface="Adobe 宋体 Std L" pitchFamily="18" charset="-122"/>
              </a:rPr>
              <a:t>Contents Page</a:t>
            </a:r>
            <a:endParaRPr lang="zh-CN" altLang="en-US" sz="1600" dirty="0">
              <a:solidFill>
                <a:prstClr val="white"/>
              </a:solidFill>
              <a:latin typeface="Agency FB" panose="020B0503020202020204" pitchFamily="34" charset="0"/>
              <a:ea typeface="Adobe 宋体 Std L" pitchFamily="18" charset="-122"/>
            </a:endParaRPr>
          </a:p>
        </p:txBody>
      </p:sp>
      <p:sp>
        <p:nvSpPr>
          <p:cNvPr id="25" name="文本框 24"/>
          <p:cNvSpPr txBox="1"/>
          <p:nvPr userDrawn="1"/>
        </p:nvSpPr>
        <p:spPr>
          <a:xfrm>
            <a:off x="624816" y="561681"/>
            <a:ext cx="1295807" cy="461665"/>
          </a:xfrm>
          <a:prstGeom prst="rect">
            <a:avLst/>
          </a:prstGeom>
          <a:noFill/>
        </p:spPr>
        <p:txBody>
          <a:bodyPr wrap="square" rtlCol="0">
            <a:spAutoFit/>
          </a:bodyPr>
          <a:lstStyle/>
          <a:p>
            <a:pPr algn="ctr"/>
            <a:r>
              <a:rPr lang="zh-CN" altLang="en-US" sz="2400" dirty="0" smtClean="0">
                <a:solidFill>
                  <a:prstClr val="white"/>
                </a:solidFill>
                <a:ea typeface="微软雅黑"/>
              </a:rPr>
              <a:t>目录页</a:t>
            </a:r>
            <a:endParaRPr lang="zh-CN" altLang="en-US" sz="2400" dirty="0">
              <a:solidFill>
                <a:prstClr val="white"/>
              </a:solidFill>
              <a:ea typeface="微软雅黑"/>
            </a:endParaRPr>
          </a:p>
        </p:txBody>
      </p:sp>
      <p:sp>
        <p:nvSpPr>
          <p:cNvPr id="27" name="矩形 26"/>
          <p:cNvSpPr/>
          <p:nvPr userDrawn="1"/>
        </p:nvSpPr>
        <p:spPr>
          <a:xfrm>
            <a:off x="388589" y="319404"/>
            <a:ext cx="11414822" cy="621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8" name="矩形 27"/>
          <p:cNvSpPr/>
          <p:nvPr userDrawn="1"/>
        </p:nvSpPr>
        <p:spPr>
          <a:xfrm>
            <a:off x="624816" y="705697"/>
            <a:ext cx="3023549" cy="39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dirty="0" smtClean="0">
                <a:solidFill>
                  <a:srgbClr val="148BDC"/>
                </a:solidFill>
                <a:latin typeface="微软雅黑" panose="020B0503020204020204" pitchFamily="34" charset="-122"/>
                <a:ea typeface="微软雅黑" panose="020B0503020204020204" pitchFamily="34" charset="-122"/>
              </a:rPr>
              <a:t>  过渡页 </a:t>
            </a:r>
            <a:r>
              <a:rPr lang="en-US" altLang="zh-CN" sz="2000" dirty="0" smtClean="0">
                <a:solidFill>
                  <a:srgbClr val="148BDC"/>
                </a:solidFill>
                <a:latin typeface="微软雅黑" panose="020B0503020204020204" pitchFamily="34" charset="-122"/>
                <a:ea typeface="微软雅黑" panose="020B0503020204020204" pitchFamily="34" charset="-122"/>
              </a:rPr>
              <a:t> </a:t>
            </a:r>
            <a:r>
              <a:rPr lang="en-US" altLang="zh-CN" sz="1400" b="1" dirty="0" smtClean="0">
                <a:solidFill>
                  <a:srgbClr val="FF6600"/>
                </a:solidFill>
                <a:ea typeface="微软雅黑" pitchFamily="34" charset="-122"/>
                <a:cs typeface="Arial Unicode MS" pitchFamily="34" charset="-122"/>
              </a:rPr>
              <a:t>TRANSITION PAGE</a:t>
            </a:r>
            <a:endParaRPr lang="zh-CN" altLang="en-US" sz="1400" dirty="0">
              <a:solidFill>
                <a:srgbClr val="FF6600"/>
              </a:solidFill>
              <a:latin typeface="微软雅黑" panose="020B0503020204020204" pitchFamily="34" charset="-122"/>
              <a:ea typeface="微软雅黑" panose="020B0503020204020204" pitchFamily="34" charset="-122"/>
            </a:endParaRPr>
          </a:p>
        </p:txBody>
      </p:sp>
      <p:cxnSp>
        <p:nvCxnSpPr>
          <p:cNvPr id="29" name="直接连接符 28"/>
          <p:cNvCxnSpPr/>
          <p:nvPr userDrawn="1"/>
        </p:nvCxnSpPr>
        <p:spPr>
          <a:xfrm>
            <a:off x="192881" y="1105297"/>
            <a:ext cx="2951559"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userDrawn="1"/>
        </p:nvCxnSpPr>
        <p:spPr>
          <a:xfrm>
            <a:off x="4153018" y="3573016"/>
            <a:ext cx="6550294" cy="0"/>
          </a:xfrm>
          <a:prstGeom prst="line">
            <a:avLst/>
          </a:prstGeom>
          <a:ln w="38100">
            <a:solidFill>
              <a:srgbClr val="148BDC"/>
            </a:solidFill>
          </a:ln>
        </p:spPr>
        <p:style>
          <a:lnRef idx="1">
            <a:schemeClr val="accent1"/>
          </a:lnRef>
          <a:fillRef idx="0">
            <a:schemeClr val="accent1"/>
          </a:fillRef>
          <a:effectRef idx="0">
            <a:schemeClr val="accent1"/>
          </a:effectRef>
          <a:fontRef idx="minor">
            <a:schemeClr val="tx1"/>
          </a:fontRef>
        </p:style>
      </p:cxnSp>
      <p:sp>
        <p:nvSpPr>
          <p:cNvPr id="37" name="TextBox 15"/>
          <p:cNvSpPr txBox="1"/>
          <p:nvPr userDrawn="1"/>
        </p:nvSpPr>
        <p:spPr>
          <a:xfrm>
            <a:off x="5592075" y="6525344"/>
            <a:ext cx="982705"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cxnSp>
        <p:nvCxnSpPr>
          <p:cNvPr id="3" name="直接连接符 2"/>
          <p:cNvCxnSpPr/>
          <p:nvPr userDrawn="1"/>
        </p:nvCxnSpPr>
        <p:spPr>
          <a:xfrm>
            <a:off x="4153018" y="3606387"/>
            <a:ext cx="6550294"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12" name="Picture 7" descr="草地"/>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388589" y="5143420"/>
            <a:ext cx="11414822" cy="138192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F:\360云盘\02-个人资料\！PPT图片及版面资源\06-PPT精选插图\04-图标\423090B0910FC3C8E5E2C9AD9C926E7E.pn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12774" y="1916833"/>
            <a:ext cx="4080902" cy="4081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353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过渡页1">
    <p:bg>
      <p:bgPr>
        <a:solidFill>
          <a:schemeClr val="bg1"/>
        </a:solidFill>
        <a:effectLst/>
      </p:bgPr>
    </p:bg>
    <p:spTree>
      <p:nvGrpSpPr>
        <p:cNvPr id="1" name=""/>
        <p:cNvGrpSpPr/>
        <p:nvPr/>
      </p:nvGrpSpPr>
      <p:grpSpPr>
        <a:xfrm>
          <a:off x="0" y="0"/>
          <a:ext cx="0" cy="0"/>
          <a:chOff x="0" y="0"/>
          <a:chExt cx="0" cy="0"/>
        </a:xfrm>
      </p:grpSpPr>
      <p:sp>
        <p:nvSpPr>
          <p:cNvPr id="10" name="文本框 10"/>
          <p:cNvSpPr txBox="1"/>
          <p:nvPr userDrawn="1"/>
        </p:nvSpPr>
        <p:spPr>
          <a:xfrm>
            <a:off x="2280569" y="504323"/>
            <a:ext cx="4463334"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1.1 </a:t>
            </a:r>
            <a:r>
              <a:rPr lang="zh-CN" altLang="en-US" sz="1600" baseline="0" dirty="0" smtClean="0">
                <a:solidFill>
                  <a:srgbClr val="3D8ECD"/>
                </a:solidFill>
                <a:latin typeface="微软雅黑" panose="020B0503020204020204" pitchFamily="34" charset="-122"/>
                <a:ea typeface="微软雅黑" panose="020B0503020204020204" pitchFamily="34" charset="-122"/>
              </a:rPr>
              <a:t>员工为什么要做职业生涯规划</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1" name="TextBox 29"/>
          <p:cNvSpPr txBox="1"/>
          <p:nvPr userDrawn="1"/>
        </p:nvSpPr>
        <p:spPr>
          <a:xfrm>
            <a:off x="978993" y="140778"/>
            <a:ext cx="1007850"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第一章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2" name="直接连接符 11"/>
          <p:cNvCxnSpPr/>
          <p:nvPr userDrawn="1"/>
        </p:nvCxnSpPr>
        <p:spPr>
          <a:xfrm>
            <a:off x="997044" y="504108"/>
            <a:ext cx="971747"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3" name="TextBox 30"/>
          <p:cNvSpPr txBox="1"/>
          <p:nvPr userDrawn="1"/>
        </p:nvSpPr>
        <p:spPr>
          <a:xfrm>
            <a:off x="840784" y="572826"/>
            <a:ext cx="1284265"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为何要规划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2036250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过渡页1">
    <p:bg>
      <p:bgPr>
        <a:solidFill>
          <a:schemeClr val="bg1"/>
        </a:solidFill>
        <a:effectLst/>
      </p:bgPr>
    </p:bg>
    <p:spTree>
      <p:nvGrpSpPr>
        <p:cNvPr id="1" name=""/>
        <p:cNvGrpSpPr/>
        <p:nvPr/>
      </p:nvGrpSpPr>
      <p:grpSpPr>
        <a:xfrm>
          <a:off x="0" y="0"/>
          <a:ext cx="0" cy="0"/>
          <a:chOff x="0" y="0"/>
          <a:chExt cx="0" cy="0"/>
        </a:xfrm>
      </p:grpSpPr>
      <p:sp>
        <p:nvSpPr>
          <p:cNvPr id="5" name="文本框 10"/>
          <p:cNvSpPr txBox="1"/>
          <p:nvPr userDrawn="1"/>
        </p:nvSpPr>
        <p:spPr>
          <a:xfrm>
            <a:off x="2280569" y="504323"/>
            <a:ext cx="4463334"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1.2 </a:t>
            </a:r>
            <a:r>
              <a:rPr lang="zh-CN" altLang="en-US" sz="1600" baseline="0" dirty="0" smtClean="0">
                <a:solidFill>
                  <a:srgbClr val="3D8ECD"/>
                </a:solidFill>
                <a:latin typeface="微软雅黑" panose="020B0503020204020204" pitchFamily="34" charset="-122"/>
                <a:ea typeface="微软雅黑" panose="020B0503020204020204" pitchFamily="34" charset="-122"/>
              </a:rPr>
              <a:t>企业为什么要做员工的职业生涯规划</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6" name="TextBox 29"/>
          <p:cNvSpPr txBox="1"/>
          <p:nvPr userDrawn="1"/>
        </p:nvSpPr>
        <p:spPr>
          <a:xfrm>
            <a:off x="978993" y="140778"/>
            <a:ext cx="1007850"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第一章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7" name="直接连接符 6"/>
          <p:cNvCxnSpPr/>
          <p:nvPr userDrawn="1"/>
        </p:nvCxnSpPr>
        <p:spPr>
          <a:xfrm>
            <a:off x="997044" y="504108"/>
            <a:ext cx="971747"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8" name="TextBox 30"/>
          <p:cNvSpPr txBox="1"/>
          <p:nvPr userDrawn="1"/>
        </p:nvSpPr>
        <p:spPr>
          <a:xfrm>
            <a:off x="840784" y="572826"/>
            <a:ext cx="1284265"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为何要规划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1355135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过渡页1">
    <p:bg>
      <p:bgPr>
        <a:solidFill>
          <a:schemeClr val="bg1"/>
        </a:solidFill>
        <a:effectLst/>
      </p:bgPr>
    </p:bg>
    <p:spTree>
      <p:nvGrpSpPr>
        <p:cNvPr id="1" name=""/>
        <p:cNvGrpSpPr/>
        <p:nvPr/>
      </p:nvGrpSpPr>
      <p:grpSpPr>
        <a:xfrm>
          <a:off x="0" y="0"/>
          <a:ext cx="0" cy="0"/>
          <a:chOff x="0" y="0"/>
          <a:chExt cx="0" cy="0"/>
        </a:xfrm>
      </p:grpSpPr>
      <p:sp>
        <p:nvSpPr>
          <p:cNvPr id="12" name="文本框 10"/>
          <p:cNvSpPr txBox="1"/>
          <p:nvPr userDrawn="1"/>
        </p:nvSpPr>
        <p:spPr>
          <a:xfrm>
            <a:off x="2280569" y="504323"/>
            <a:ext cx="4463334"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2.1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职业生涯规划的历史和现状</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3" name="TextBox 29"/>
          <p:cNvSpPr txBox="1"/>
          <p:nvPr userDrawn="1"/>
        </p:nvSpPr>
        <p:spPr>
          <a:xfrm>
            <a:off x="978993" y="140778"/>
            <a:ext cx="1007850"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第二章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4" name="直接连接符 13"/>
          <p:cNvCxnSpPr/>
          <p:nvPr userDrawn="1"/>
        </p:nvCxnSpPr>
        <p:spPr>
          <a:xfrm>
            <a:off x="997044" y="504108"/>
            <a:ext cx="971747"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5" name="TextBox 30"/>
          <p:cNvSpPr txBox="1"/>
          <p:nvPr userDrawn="1"/>
        </p:nvSpPr>
        <p:spPr>
          <a:xfrm>
            <a:off x="840784" y="572826"/>
            <a:ext cx="1284265"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规划概述</a:t>
            </a:r>
            <a:endParaRPr lang="en-US" altLang="zh-CN" sz="1800" b="1" kern="1200" dirty="0" smtClean="0">
              <a:solidFill>
                <a:srgbClr val="FF6600"/>
              </a:solidFill>
              <a:effectLst/>
              <a:latin typeface="微软雅黑" pitchFamily="34" charset="-122"/>
              <a:ea typeface="微软雅黑" pitchFamily="34" charset="-122"/>
              <a:cs typeface="+mn-cs"/>
            </a:endParaRPr>
          </a:p>
        </p:txBody>
      </p:sp>
      <p:sp>
        <p:nvSpPr>
          <p:cNvPr id="16" name="矩形 15"/>
          <p:cNvSpPr/>
          <p:nvPr userDrawn="1"/>
        </p:nvSpPr>
        <p:spPr>
          <a:xfrm>
            <a:off x="768794" y="2132856"/>
            <a:ext cx="10942368" cy="39284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rIns="216000" rtlCol="0" anchor="ctr"/>
          <a:lstStyle/>
          <a:p>
            <a:pPr algn="just">
              <a:lnSpc>
                <a:spcPct val="200000"/>
              </a:lnSpc>
            </a:pPr>
            <a:endParaRPr lang="zh-CN" altLang="en-US" sz="1400">
              <a:solidFill>
                <a:schemeClr val="tx1">
                  <a:lumMod val="75000"/>
                  <a:lumOff val="25000"/>
                </a:schemeClr>
              </a:solidFill>
              <a:latin typeface="微软雅黑" pitchFamily="34" charset="-122"/>
              <a:ea typeface="微软雅黑" pitchFamily="34" charset="-122"/>
            </a:endParaRPr>
          </a:p>
        </p:txBody>
      </p:sp>
      <p:sp>
        <p:nvSpPr>
          <p:cNvPr id="17" name="矩形 16"/>
          <p:cNvSpPr/>
          <p:nvPr userDrawn="1"/>
        </p:nvSpPr>
        <p:spPr>
          <a:xfrm>
            <a:off x="984763" y="1916832"/>
            <a:ext cx="10510431" cy="504056"/>
          </a:xfrm>
          <a:prstGeom prst="rect">
            <a:avLst/>
          </a:prstGeom>
          <a:solidFill>
            <a:srgbClr val="FF6600"/>
          </a:solidFill>
          <a:effectLst>
            <a:outerShdw blurRad="50800" dist="38100" dir="2700000" algn="tl" rotWithShape="0">
              <a:prstClr val="black">
                <a:alpha val="40000"/>
              </a:prstClr>
            </a:outerShdw>
          </a:effectLst>
        </p:spPr>
        <p:txBody>
          <a:bodyPr tIns="0" bIns="0"/>
          <a:lstStyle/>
          <a:p>
            <a:pPr lvl="0">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429562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1" name="文本框 10"/>
          <p:cNvSpPr txBox="1"/>
          <p:nvPr userDrawn="1"/>
        </p:nvSpPr>
        <p:spPr>
          <a:xfrm>
            <a:off x="2280569" y="504323"/>
            <a:ext cx="4463334"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2.2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职业生涯规划的相关定义</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2" name="TextBox 29"/>
          <p:cNvSpPr txBox="1"/>
          <p:nvPr userDrawn="1"/>
        </p:nvSpPr>
        <p:spPr>
          <a:xfrm>
            <a:off x="978993" y="140778"/>
            <a:ext cx="1007850"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第二章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3" name="直接连接符 12"/>
          <p:cNvCxnSpPr/>
          <p:nvPr userDrawn="1"/>
        </p:nvCxnSpPr>
        <p:spPr>
          <a:xfrm>
            <a:off x="997044" y="504108"/>
            <a:ext cx="971747"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4" name="TextBox 30"/>
          <p:cNvSpPr txBox="1"/>
          <p:nvPr userDrawn="1"/>
        </p:nvSpPr>
        <p:spPr>
          <a:xfrm>
            <a:off x="840784" y="572826"/>
            <a:ext cx="1284265"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规划概述</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10" name="文本框 9"/>
          <p:cNvSpPr txBox="1"/>
          <p:nvPr userDrawn="1"/>
        </p:nvSpPr>
        <p:spPr>
          <a:xfrm>
            <a:off x="2280569" y="504323"/>
            <a:ext cx="4463334"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3.1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职业生涯规划的实施条件</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1" name="TextBox 29"/>
          <p:cNvSpPr txBox="1"/>
          <p:nvPr userDrawn="1"/>
        </p:nvSpPr>
        <p:spPr>
          <a:xfrm>
            <a:off x="978993" y="140778"/>
            <a:ext cx="1007850"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第三章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2" name="直接连接符 11"/>
          <p:cNvCxnSpPr/>
          <p:nvPr userDrawn="1"/>
        </p:nvCxnSpPr>
        <p:spPr>
          <a:xfrm>
            <a:off x="997044" y="504108"/>
            <a:ext cx="971747"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3" name="TextBox 30"/>
          <p:cNvSpPr txBox="1"/>
          <p:nvPr userDrawn="1"/>
        </p:nvSpPr>
        <p:spPr>
          <a:xfrm>
            <a:off x="840784" y="572826"/>
            <a:ext cx="1284265"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如何规划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
        <p:nvSpPr>
          <p:cNvPr id="14" name="矩形 13"/>
          <p:cNvSpPr/>
          <p:nvPr userDrawn="1"/>
        </p:nvSpPr>
        <p:spPr>
          <a:xfrm>
            <a:off x="768794" y="2132856"/>
            <a:ext cx="10942368" cy="39284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rIns="216000" rtlCol="0" anchor="ctr"/>
          <a:lstStyle/>
          <a:p>
            <a:pPr algn="just">
              <a:lnSpc>
                <a:spcPct val="200000"/>
              </a:lnSpc>
            </a:pPr>
            <a:endParaRPr lang="zh-CN" altLang="en-US" sz="1400">
              <a:solidFill>
                <a:schemeClr val="tx1">
                  <a:lumMod val="75000"/>
                  <a:lumOff val="25000"/>
                </a:schemeClr>
              </a:solidFill>
              <a:latin typeface="微软雅黑" pitchFamily="34" charset="-122"/>
              <a:ea typeface="微软雅黑" pitchFamily="34" charset="-122"/>
            </a:endParaRPr>
          </a:p>
        </p:txBody>
      </p:sp>
      <p:sp>
        <p:nvSpPr>
          <p:cNvPr id="15" name="矩形 14"/>
          <p:cNvSpPr/>
          <p:nvPr userDrawn="1"/>
        </p:nvSpPr>
        <p:spPr>
          <a:xfrm>
            <a:off x="984763" y="1916832"/>
            <a:ext cx="10510431" cy="504056"/>
          </a:xfrm>
          <a:prstGeom prst="rect">
            <a:avLst/>
          </a:prstGeom>
          <a:solidFill>
            <a:srgbClr val="FF6600"/>
          </a:solidFill>
          <a:effectLst>
            <a:outerShdw blurRad="50800" dist="38100" dir="2700000" algn="tl" rotWithShape="0">
              <a:prstClr val="black">
                <a:alpha val="40000"/>
              </a:prstClr>
            </a:outerShdw>
          </a:effectLst>
        </p:spPr>
        <p:txBody>
          <a:bodyPr tIns="0" bIns="0"/>
          <a:lstStyle/>
          <a:p>
            <a:pPr lvl="0">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975022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两栏内容">
    <p:bg>
      <p:bgPr>
        <a:solidFill>
          <a:schemeClr val="bg1"/>
        </a:solidFill>
        <a:effectLst/>
      </p:bgPr>
    </p:bg>
    <p:spTree>
      <p:nvGrpSpPr>
        <p:cNvPr id="1" name=""/>
        <p:cNvGrpSpPr/>
        <p:nvPr/>
      </p:nvGrpSpPr>
      <p:grpSpPr>
        <a:xfrm>
          <a:off x="0" y="0"/>
          <a:ext cx="0" cy="0"/>
          <a:chOff x="0" y="0"/>
          <a:chExt cx="0" cy="0"/>
        </a:xfrm>
      </p:grpSpPr>
      <p:sp>
        <p:nvSpPr>
          <p:cNvPr id="11" name="文本框 10"/>
          <p:cNvSpPr txBox="1"/>
          <p:nvPr userDrawn="1"/>
        </p:nvSpPr>
        <p:spPr>
          <a:xfrm>
            <a:off x="2280569" y="504323"/>
            <a:ext cx="4463334"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3.2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职业生涯规划的六大原则</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2" name="TextBox 29"/>
          <p:cNvSpPr txBox="1"/>
          <p:nvPr userDrawn="1"/>
        </p:nvSpPr>
        <p:spPr>
          <a:xfrm>
            <a:off x="978993" y="140778"/>
            <a:ext cx="1007850"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第三章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3" name="直接连接符 12"/>
          <p:cNvCxnSpPr/>
          <p:nvPr userDrawn="1"/>
        </p:nvCxnSpPr>
        <p:spPr>
          <a:xfrm>
            <a:off x="997044" y="504108"/>
            <a:ext cx="971747"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4" name="TextBox 30"/>
          <p:cNvSpPr txBox="1"/>
          <p:nvPr userDrawn="1"/>
        </p:nvSpPr>
        <p:spPr>
          <a:xfrm>
            <a:off x="840784" y="572826"/>
            <a:ext cx="1284265"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如何规划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1730455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两栏内容">
    <p:bg>
      <p:bgPr>
        <a:solidFill>
          <a:schemeClr val="bg1"/>
        </a:solidFill>
        <a:effectLst/>
      </p:bgPr>
    </p:bg>
    <p:spTree>
      <p:nvGrpSpPr>
        <p:cNvPr id="1" name=""/>
        <p:cNvGrpSpPr/>
        <p:nvPr/>
      </p:nvGrpSpPr>
      <p:grpSpPr>
        <a:xfrm>
          <a:off x="0" y="0"/>
          <a:ext cx="0" cy="0"/>
          <a:chOff x="0" y="0"/>
          <a:chExt cx="0" cy="0"/>
        </a:xfrm>
      </p:grpSpPr>
      <p:sp>
        <p:nvSpPr>
          <p:cNvPr id="11" name="文本框 10"/>
          <p:cNvSpPr txBox="1"/>
          <p:nvPr userDrawn="1"/>
        </p:nvSpPr>
        <p:spPr>
          <a:xfrm>
            <a:off x="2280569" y="504323"/>
            <a:ext cx="4463334"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3.3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职业生涯规划的设计取向</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2" name="TextBox 29"/>
          <p:cNvSpPr txBox="1"/>
          <p:nvPr userDrawn="1"/>
        </p:nvSpPr>
        <p:spPr>
          <a:xfrm>
            <a:off x="978993" y="140778"/>
            <a:ext cx="1007850"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第三章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3" name="直接连接符 12"/>
          <p:cNvCxnSpPr/>
          <p:nvPr userDrawn="1"/>
        </p:nvCxnSpPr>
        <p:spPr>
          <a:xfrm>
            <a:off x="997044" y="504108"/>
            <a:ext cx="971747"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4" name="TextBox 30"/>
          <p:cNvSpPr txBox="1"/>
          <p:nvPr userDrawn="1"/>
        </p:nvSpPr>
        <p:spPr>
          <a:xfrm>
            <a:off x="840784" y="572826"/>
            <a:ext cx="1284265"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如何规划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2041942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尾页">
    <p:bg>
      <p:bgPr>
        <a:solidFill>
          <a:schemeClr val="bg1"/>
        </a:solidFill>
        <a:effectLst/>
      </p:bgPr>
    </p:bg>
    <p:spTree>
      <p:nvGrpSpPr>
        <p:cNvPr id="1" name=""/>
        <p:cNvGrpSpPr/>
        <p:nvPr/>
      </p:nvGrpSpPr>
      <p:grpSpPr>
        <a:xfrm>
          <a:off x="0" y="0"/>
          <a:ext cx="0" cy="0"/>
          <a:chOff x="0" y="0"/>
          <a:chExt cx="0" cy="0"/>
        </a:xfrm>
      </p:grpSpPr>
      <p:sp>
        <p:nvSpPr>
          <p:cNvPr id="11" name="文本框 10"/>
          <p:cNvSpPr txBox="1"/>
          <p:nvPr userDrawn="1"/>
        </p:nvSpPr>
        <p:spPr>
          <a:xfrm>
            <a:off x="2280569" y="504323"/>
            <a:ext cx="4463334"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3.4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职业生涯规划的职责划分</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2" name="TextBox 29"/>
          <p:cNvSpPr txBox="1"/>
          <p:nvPr userDrawn="1"/>
        </p:nvSpPr>
        <p:spPr>
          <a:xfrm>
            <a:off x="978993" y="140778"/>
            <a:ext cx="1007850"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第三章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3" name="直接连接符 12"/>
          <p:cNvCxnSpPr/>
          <p:nvPr userDrawn="1"/>
        </p:nvCxnSpPr>
        <p:spPr>
          <a:xfrm>
            <a:off x="997044" y="504108"/>
            <a:ext cx="971747"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4" name="TextBox 30"/>
          <p:cNvSpPr txBox="1"/>
          <p:nvPr userDrawn="1"/>
        </p:nvSpPr>
        <p:spPr>
          <a:xfrm>
            <a:off x="840784" y="572826"/>
            <a:ext cx="1284265"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如何规划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两栏内容">
    <p:bg>
      <p:bgPr>
        <a:solidFill>
          <a:schemeClr val="bg1"/>
        </a:solidFill>
        <a:effectLst/>
      </p:bgPr>
    </p:bg>
    <p:spTree>
      <p:nvGrpSpPr>
        <p:cNvPr id="1" name=""/>
        <p:cNvGrpSpPr/>
        <p:nvPr/>
      </p:nvGrpSpPr>
      <p:grpSpPr>
        <a:xfrm>
          <a:off x="0" y="0"/>
          <a:ext cx="0" cy="0"/>
          <a:chOff x="0" y="0"/>
          <a:chExt cx="0" cy="0"/>
        </a:xfrm>
      </p:grpSpPr>
      <p:sp>
        <p:nvSpPr>
          <p:cNvPr id="3" name="TextBox 29"/>
          <p:cNvSpPr txBox="1"/>
          <p:nvPr userDrawn="1"/>
        </p:nvSpPr>
        <p:spPr>
          <a:xfrm>
            <a:off x="978993" y="140778"/>
            <a:ext cx="1007850"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第四章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4" name="直接连接符 3"/>
          <p:cNvCxnSpPr/>
          <p:nvPr userDrawn="1"/>
        </p:nvCxnSpPr>
        <p:spPr>
          <a:xfrm>
            <a:off x="997044" y="504108"/>
            <a:ext cx="971747"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5" name="TextBox 30"/>
          <p:cNvSpPr txBox="1"/>
          <p:nvPr userDrawn="1"/>
        </p:nvSpPr>
        <p:spPr>
          <a:xfrm>
            <a:off x="840784" y="572826"/>
            <a:ext cx="1284265"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规划实施</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24855378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两栏内容">
    <p:bg>
      <p:bgPr>
        <a:solidFill>
          <a:schemeClr val="bg1"/>
        </a:solidFill>
        <a:effectLst/>
      </p:bgPr>
    </p:bg>
    <p:spTree>
      <p:nvGrpSpPr>
        <p:cNvPr id="1" name=""/>
        <p:cNvGrpSpPr/>
        <p:nvPr/>
      </p:nvGrpSpPr>
      <p:grpSpPr>
        <a:xfrm>
          <a:off x="0" y="0"/>
          <a:ext cx="0" cy="0"/>
          <a:chOff x="0" y="0"/>
          <a:chExt cx="0" cy="0"/>
        </a:xfrm>
      </p:grpSpPr>
      <p:sp>
        <p:nvSpPr>
          <p:cNvPr id="2" name="TextBox 29"/>
          <p:cNvSpPr txBox="1"/>
          <p:nvPr userDrawn="1"/>
        </p:nvSpPr>
        <p:spPr>
          <a:xfrm>
            <a:off x="978993" y="140778"/>
            <a:ext cx="1007850"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第四章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3" name="直接连接符 2"/>
          <p:cNvCxnSpPr/>
          <p:nvPr userDrawn="1"/>
        </p:nvCxnSpPr>
        <p:spPr>
          <a:xfrm>
            <a:off x="997044" y="504108"/>
            <a:ext cx="971747"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4" name="TextBox 30"/>
          <p:cNvSpPr txBox="1"/>
          <p:nvPr userDrawn="1"/>
        </p:nvSpPr>
        <p:spPr>
          <a:xfrm>
            <a:off x="840784" y="572826"/>
            <a:ext cx="1284265"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规划实施</a:t>
            </a:r>
            <a:endParaRPr lang="en-US" altLang="zh-CN" sz="1800" b="1" kern="1200" dirty="0" smtClean="0">
              <a:solidFill>
                <a:srgbClr val="FF6600"/>
              </a:solidFill>
              <a:effectLst/>
              <a:latin typeface="微软雅黑" pitchFamily="34" charset="-122"/>
              <a:ea typeface="微软雅黑" pitchFamily="34" charset="-122"/>
              <a:cs typeface="+mn-cs"/>
            </a:endParaRPr>
          </a:p>
        </p:txBody>
      </p:sp>
      <p:sp>
        <p:nvSpPr>
          <p:cNvPr id="5" name="文本框 4"/>
          <p:cNvSpPr txBox="1"/>
          <p:nvPr userDrawn="1"/>
        </p:nvSpPr>
        <p:spPr>
          <a:xfrm>
            <a:off x="2280569" y="504323"/>
            <a:ext cx="4463334"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.2 </a:t>
            </a:r>
            <a:r>
              <a:rPr lang="zh-CN" altLang="en-US" sz="1600" dirty="0" smtClean="0">
                <a:solidFill>
                  <a:srgbClr val="3D8ECD"/>
                </a:solidFill>
                <a:latin typeface="微软雅黑" panose="020B0503020204020204" pitchFamily="34" charset="-122"/>
                <a:ea typeface="微软雅黑" panose="020B0503020204020204" pitchFamily="34" charset="-122"/>
              </a:rPr>
              <a:t>确定</a:t>
            </a:r>
            <a:r>
              <a:rPr lang="zh-CN" altLang="en-US" sz="1600" dirty="0">
                <a:solidFill>
                  <a:srgbClr val="3D8ECD"/>
                </a:solidFill>
                <a:latin typeface="微软雅黑" panose="020B0503020204020204" pitchFamily="34" charset="-122"/>
                <a:ea typeface="微软雅黑" panose="020B0503020204020204" pitchFamily="34" charset="-122"/>
              </a:rPr>
              <a:t>职业定位（职业锚）</a:t>
            </a:r>
          </a:p>
        </p:txBody>
      </p:sp>
      <p:sp>
        <p:nvSpPr>
          <p:cNvPr id="6" name="矩形 5"/>
          <p:cNvSpPr/>
          <p:nvPr userDrawn="1"/>
        </p:nvSpPr>
        <p:spPr>
          <a:xfrm>
            <a:off x="768794" y="2132856"/>
            <a:ext cx="10942368" cy="39284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rIns="216000" rtlCol="0" anchor="ctr"/>
          <a:lstStyle/>
          <a:p>
            <a:pPr algn="just">
              <a:lnSpc>
                <a:spcPct val="200000"/>
              </a:lnSpc>
            </a:pPr>
            <a:endParaRPr lang="zh-CN" altLang="en-US" sz="1400">
              <a:solidFill>
                <a:schemeClr val="tx1">
                  <a:lumMod val="75000"/>
                  <a:lumOff val="25000"/>
                </a:schemeClr>
              </a:solidFill>
              <a:latin typeface="微软雅黑" pitchFamily="34" charset="-122"/>
              <a:ea typeface="微软雅黑" pitchFamily="34" charset="-122"/>
            </a:endParaRPr>
          </a:p>
        </p:txBody>
      </p:sp>
      <p:sp>
        <p:nvSpPr>
          <p:cNvPr id="7" name="矩形 6"/>
          <p:cNvSpPr/>
          <p:nvPr userDrawn="1"/>
        </p:nvSpPr>
        <p:spPr>
          <a:xfrm>
            <a:off x="984763" y="1916832"/>
            <a:ext cx="10510431" cy="504056"/>
          </a:xfrm>
          <a:prstGeom prst="rect">
            <a:avLst/>
          </a:prstGeom>
          <a:solidFill>
            <a:srgbClr val="FF6600"/>
          </a:solidFill>
          <a:effectLst>
            <a:outerShdw blurRad="50800" dist="38100" dir="2700000" algn="tl" rotWithShape="0">
              <a:prstClr val="black">
                <a:alpha val="40000"/>
              </a:prstClr>
            </a:outerShdw>
          </a:effectLst>
        </p:spPr>
        <p:txBody>
          <a:bodyPr tIns="0" bIns="0"/>
          <a:lstStyle/>
          <a:p>
            <a:pPr lvl="0">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8605857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两栏内容">
    <p:bg>
      <p:bgPr>
        <a:solidFill>
          <a:schemeClr val="bg1"/>
        </a:solidFill>
        <a:effectLst/>
      </p:bgPr>
    </p:bg>
    <p:spTree>
      <p:nvGrpSpPr>
        <p:cNvPr id="1" name=""/>
        <p:cNvGrpSpPr/>
        <p:nvPr/>
      </p:nvGrpSpPr>
      <p:grpSpPr>
        <a:xfrm>
          <a:off x="0" y="0"/>
          <a:ext cx="0" cy="0"/>
          <a:chOff x="0" y="0"/>
          <a:chExt cx="0" cy="0"/>
        </a:xfrm>
      </p:grpSpPr>
      <p:sp>
        <p:nvSpPr>
          <p:cNvPr id="2" name="TextBox 29"/>
          <p:cNvSpPr txBox="1"/>
          <p:nvPr userDrawn="1"/>
        </p:nvSpPr>
        <p:spPr>
          <a:xfrm>
            <a:off x="978993" y="140778"/>
            <a:ext cx="1007850"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第四章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3" name="直接连接符 2"/>
          <p:cNvCxnSpPr/>
          <p:nvPr userDrawn="1"/>
        </p:nvCxnSpPr>
        <p:spPr>
          <a:xfrm>
            <a:off x="997044" y="504108"/>
            <a:ext cx="971747"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4" name="TextBox 30"/>
          <p:cNvSpPr txBox="1"/>
          <p:nvPr userDrawn="1"/>
        </p:nvSpPr>
        <p:spPr>
          <a:xfrm>
            <a:off x="840784" y="572826"/>
            <a:ext cx="1284265"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规划实施</a:t>
            </a:r>
            <a:endParaRPr lang="en-US" altLang="zh-CN" sz="1800" b="1" kern="1200" dirty="0" smtClean="0">
              <a:solidFill>
                <a:srgbClr val="FF6600"/>
              </a:solidFill>
              <a:effectLst/>
              <a:latin typeface="微软雅黑" pitchFamily="34" charset="-122"/>
              <a:ea typeface="微软雅黑" pitchFamily="34" charset="-122"/>
              <a:cs typeface="+mn-cs"/>
            </a:endParaRPr>
          </a:p>
        </p:txBody>
      </p:sp>
      <p:sp>
        <p:nvSpPr>
          <p:cNvPr id="5" name="文本框 4"/>
          <p:cNvSpPr txBox="1"/>
          <p:nvPr userDrawn="1"/>
        </p:nvSpPr>
        <p:spPr>
          <a:xfrm>
            <a:off x="2280569" y="504323"/>
            <a:ext cx="4463334"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.2 </a:t>
            </a:r>
            <a:r>
              <a:rPr lang="zh-CN" altLang="en-US" sz="1600" dirty="0" smtClean="0">
                <a:solidFill>
                  <a:srgbClr val="3D8ECD"/>
                </a:solidFill>
                <a:latin typeface="微软雅黑" panose="020B0503020204020204" pitchFamily="34" charset="-122"/>
                <a:ea typeface="微软雅黑" panose="020B0503020204020204" pitchFamily="34" charset="-122"/>
              </a:rPr>
              <a:t>确定</a:t>
            </a:r>
            <a:r>
              <a:rPr lang="zh-CN" altLang="en-US" sz="1600" dirty="0">
                <a:solidFill>
                  <a:srgbClr val="3D8ECD"/>
                </a:solidFill>
                <a:latin typeface="微软雅黑" panose="020B0503020204020204" pitchFamily="34" charset="-122"/>
                <a:ea typeface="微软雅黑" panose="020B0503020204020204" pitchFamily="34" charset="-122"/>
              </a:rPr>
              <a:t>职业定位（职业锚）</a:t>
            </a:r>
          </a:p>
        </p:txBody>
      </p:sp>
      <p:sp>
        <p:nvSpPr>
          <p:cNvPr id="6" name="矩形 5"/>
          <p:cNvSpPr/>
          <p:nvPr userDrawn="1"/>
        </p:nvSpPr>
        <p:spPr>
          <a:xfrm>
            <a:off x="768794" y="2060848"/>
            <a:ext cx="10942368" cy="40004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rIns="216000" rtlCol="0" anchor="ctr"/>
          <a:lstStyle/>
          <a:p>
            <a:pPr algn="just">
              <a:lnSpc>
                <a:spcPct val="200000"/>
              </a:lnSpc>
            </a:pPr>
            <a:endParaRPr lang="zh-CN" altLang="en-US" sz="1400">
              <a:solidFill>
                <a:schemeClr val="tx1">
                  <a:lumMod val="75000"/>
                  <a:lumOff val="25000"/>
                </a:schemeClr>
              </a:solidFill>
              <a:latin typeface="微软雅黑" pitchFamily="34" charset="-122"/>
              <a:ea typeface="微软雅黑" pitchFamily="34" charset="-122"/>
            </a:endParaRPr>
          </a:p>
        </p:txBody>
      </p:sp>
      <p:sp>
        <p:nvSpPr>
          <p:cNvPr id="7" name="矩形 6"/>
          <p:cNvSpPr/>
          <p:nvPr userDrawn="1"/>
        </p:nvSpPr>
        <p:spPr>
          <a:xfrm>
            <a:off x="984763" y="1916832"/>
            <a:ext cx="647903" cy="4248472"/>
          </a:xfrm>
          <a:prstGeom prst="rect">
            <a:avLst/>
          </a:prstGeom>
          <a:solidFill>
            <a:srgbClr val="FF6600"/>
          </a:solidFill>
          <a:effectLst>
            <a:outerShdw blurRad="50800" dist="38100" dir="2700000" algn="tl" rotWithShape="0">
              <a:prstClr val="black">
                <a:alpha val="40000"/>
              </a:prstClr>
            </a:outerShdw>
          </a:effectLst>
        </p:spPr>
        <p:txBody>
          <a:bodyPr tIns="0" bIns="0"/>
          <a:lstStyle/>
          <a:p>
            <a:pPr lvl="0">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363200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最后空白">
    <p:spTree>
      <p:nvGrpSpPr>
        <p:cNvPr id="1" name=""/>
        <p:cNvGrpSpPr/>
        <p:nvPr/>
      </p:nvGrpSpPr>
      <p:grpSpPr>
        <a:xfrm>
          <a:off x="0" y="0"/>
          <a:ext cx="0" cy="0"/>
          <a:chOff x="0" y="0"/>
          <a:chExt cx="0" cy="0"/>
        </a:xfrm>
      </p:grpSpPr>
      <p:pic>
        <p:nvPicPr>
          <p:cNvPr id="3" name="Picture 2" descr="C:\Documents and Settings\tdz\桌面\新建文件夹\为高手鼓掌.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7417" y="4636410"/>
            <a:ext cx="2908042" cy="1818421"/>
          </a:xfrm>
          <a:prstGeom prst="rect">
            <a:avLst/>
          </a:prstGeom>
          <a:noFill/>
          <a:ln w="28575">
            <a:solidFill>
              <a:schemeClr val="accent1"/>
            </a:solidFill>
          </a:ln>
          <a:effectLst/>
          <a:extLst>
            <a:ext uri="{909E8E84-426E-40DD-AFC4-6F175D3DCCD1}">
              <a14:hiddenFill xmlns:a14="http://schemas.microsoft.com/office/drawing/2010/main">
                <a:solidFill>
                  <a:srgbClr val="FFFFFF"/>
                </a:solidFill>
              </a14:hiddenFill>
            </a:ext>
          </a:extLst>
        </p:spPr>
      </p:pic>
      <p:pic>
        <p:nvPicPr>
          <p:cNvPr id="4" name="Picture 3" descr="C:\Documents and Settings\tdz\桌面\新建文件夹\20121281732304920306.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3123806" y="4636410"/>
            <a:ext cx="2908042" cy="1818421"/>
          </a:xfrm>
          <a:prstGeom prst="rect">
            <a:avLst/>
          </a:prstGeom>
          <a:noFill/>
          <a:ln w="28575">
            <a:solidFill>
              <a:schemeClr val="accent1"/>
            </a:solidFill>
          </a:ln>
          <a:effectLst/>
          <a:extLst>
            <a:ext uri="{909E8E84-426E-40DD-AFC4-6F175D3DCCD1}">
              <a14:hiddenFill xmlns:a14="http://schemas.microsoft.com/office/drawing/2010/main">
                <a:solidFill>
                  <a:srgbClr val="FFFFFF"/>
                </a:solidFill>
              </a14:hiddenFill>
            </a:ext>
          </a:extLst>
        </p:spPr>
      </p:pic>
      <p:pic>
        <p:nvPicPr>
          <p:cNvPr id="5" name="Picture 4" descr="C:\Documents and Settings\tdz\桌面\新建文件夹\2012511855371554.jpg"/>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6152987" y="4636410"/>
            <a:ext cx="2908042" cy="1818421"/>
          </a:xfrm>
          <a:prstGeom prst="rect">
            <a:avLst/>
          </a:prstGeom>
          <a:noFill/>
          <a:ln w="28575">
            <a:solidFill>
              <a:schemeClr val="accent1"/>
            </a:solidFill>
          </a:ln>
          <a:effectLst/>
          <a:extLst>
            <a:ext uri="{909E8E84-426E-40DD-AFC4-6F175D3DCCD1}">
              <a14:hiddenFill xmlns:a14="http://schemas.microsoft.com/office/drawing/2010/main">
                <a:solidFill>
                  <a:srgbClr val="FFFFFF"/>
                </a:solidFill>
              </a14:hiddenFill>
            </a:ext>
          </a:extLst>
        </p:spPr>
      </p:pic>
      <p:sp>
        <p:nvSpPr>
          <p:cNvPr id="6" name="Oval 60">
            <a:hlinkClick r:id="rId5"/>
          </p:cNvPr>
          <p:cNvSpPr>
            <a:spLocks noChangeArrowheads="1"/>
          </p:cNvSpPr>
          <p:nvPr userDrawn="1"/>
        </p:nvSpPr>
        <p:spPr bwMode="auto">
          <a:xfrm>
            <a:off x="5964336" y="2757882"/>
            <a:ext cx="443894" cy="523996"/>
          </a:xfrm>
          <a:prstGeom prst="ellipse">
            <a:avLst/>
          </a:prstGeom>
          <a:solidFill>
            <a:srgbClr val="0079C5">
              <a:alpha val="0"/>
            </a:srgbClr>
          </a:solidFill>
          <a:ln w="33338">
            <a:noFill/>
            <a:miter lim="800000"/>
            <a:headEnd/>
            <a:tailEnd/>
          </a:ln>
        </p:spPr>
        <p:txBody>
          <a:bodyPr lIns="91417" tIns="45708" rIns="91417" bIns="45708"/>
          <a:lstStyle/>
          <a:p>
            <a:pPr fontAlgn="base">
              <a:spcBef>
                <a:spcPct val="0"/>
              </a:spcBef>
              <a:spcAft>
                <a:spcPct val="0"/>
              </a:spcAft>
            </a:pPr>
            <a:endParaRPr lang="zh-CN" altLang="en-US">
              <a:solidFill>
                <a:srgbClr val="000000"/>
              </a:solidFill>
              <a:latin typeface="Arial" pitchFamily="34" charset="0"/>
            </a:endParaRPr>
          </a:p>
        </p:txBody>
      </p:sp>
      <p:sp>
        <p:nvSpPr>
          <p:cNvPr id="7" name="Oval 61">
            <a:hlinkClick r:id="rId6"/>
          </p:cNvPr>
          <p:cNvSpPr>
            <a:spLocks noChangeArrowheads="1"/>
          </p:cNvSpPr>
          <p:nvPr userDrawn="1"/>
        </p:nvSpPr>
        <p:spPr bwMode="auto">
          <a:xfrm>
            <a:off x="5976295" y="3566502"/>
            <a:ext cx="419977" cy="521615"/>
          </a:xfrm>
          <a:prstGeom prst="ellipse">
            <a:avLst/>
          </a:prstGeom>
          <a:solidFill>
            <a:srgbClr val="0079C5">
              <a:alpha val="0"/>
            </a:srgbClr>
          </a:solidFill>
          <a:ln w="33338">
            <a:noFill/>
            <a:miter lim="800000"/>
            <a:headEnd/>
            <a:tailEnd/>
          </a:ln>
        </p:spPr>
        <p:txBody>
          <a:bodyPr lIns="91417" tIns="45708" rIns="91417" bIns="45708"/>
          <a:lstStyle/>
          <a:p>
            <a:pPr fontAlgn="base">
              <a:spcBef>
                <a:spcPct val="0"/>
              </a:spcBef>
              <a:spcAft>
                <a:spcPct val="0"/>
              </a:spcAft>
            </a:pPr>
            <a:endParaRPr lang="zh-CN" altLang="en-US">
              <a:solidFill>
                <a:srgbClr val="000000"/>
              </a:solidFill>
              <a:latin typeface="Arial" pitchFamily="34" charset="0"/>
            </a:endParaRPr>
          </a:p>
        </p:txBody>
      </p:sp>
      <p:sp>
        <p:nvSpPr>
          <p:cNvPr id="8" name="矩形​​ 5"/>
          <p:cNvSpPr>
            <a:spLocks noChangeArrowheads="1"/>
          </p:cNvSpPr>
          <p:nvPr userDrawn="1"/>
        </p:nvSpPr>
        <p:spPr bwMode="auto">
          <a:xfrm>
            <a:off x="-1586" y="405554"/>
            <a:ext cx="12187237" cy="4080174"/>
          </a:xfrm>
          <a:prstGeom prst="rect">
            <a:avLst/>
          </a:prstGeom>
          <a:solidFill>
            <a:srgbClr val="3F95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sym typeface="Arial" pitchFamily="34" charset="0"/>
            </a:endParaRPr>
          </a:p>
        </p:txBody>
      </p:sp>
      <p:sp>
        <p:nvSpPr>
          <p:cNvPr id="9" name="Line 33"/>
          <p:cNvSpPr>
            <a:spLocks noChangeShapeType="1"/>
          </p:cNvSpPr>
          <p:nvPr userDrawn="1"/>
        </p:nvSpPr>
        <p:spPr bwMode="auto">
          <a:xfrm flipV="1">
            <a:off x="6184696" y="1671778"/>
            <a:ext cx="1587" cy="2700963"/>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10" name="Line 5"/>
          <p:cNvSpPr>
            <a:spLocks noChangeShapeType="1"/>
          </p:cNvSpPr>
          <p:nvPr userDrawn="1"/>
        </p:nvSpPr>
        <p:spPr bwMode="auto">
          <a:xfrm>
            <a:off x="-1587" y="3914247"/>
            <a:ext cx="1922479" cy="15481"/>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11" name="Line 19"/>
          <p:cNvSpPr>
            <a:spLocks noChangeShapeType="1"/>
          </p:cNvSpPr>
          <p:nvPr userDrawn="1"/>
        </p:nvSpPr>
        <p:spPr bwMode="auto">
          <a:xfrm flipH="1">
            <a:off x="1920893" y="2741209"/>
            <a:ext cx="199973" cy="1188519"/>
          </a:xfrm>
          <a:prstGeom prst="line">
            <a:avLst/>
          </a:prstGeom>
          <a:noFill/>
          <a:ln w="33338">
            <a:solidFill>
              <a:schemeClr val="bg1"/>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12" name="Line 21"/>
          <p:cNvSpPr>
            <a:spLocks noChangeShapeType="1"/>
          </p:cNvSpPr>
          <p:nvPr userDrawn="1"/>
        </p:nvSpPr>
        <p:spPr bwMode="auto">
          <a:xfrm>
            <a:off x="3133423" y="2562571"/>
            <a:ext cx="7936" cy="1806596"/>
          </a:xfrm>
          <a:prstGeom prst="line">
            <a:avLst/>
          </a:prstGeom>
          <a:noFill/>
          <a:ln w="33338">
            <a:solidFill>
              <a:schemeClr val="bg1"/>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13" name="Oval 22"/>
          <p:cNvSpPr>
            <a:spLocks noChangeArrowheads="1"/>
          </p:cNvSpPr>
          <p:nvPr userDrawn="1"/>
        </p:nvSpPr>
        <p:spPr bwMode="auto">
          <a:xfrm>
            <a:off x="5676380" y="692857"/>
            <a:ext cx="1007846" cy="978921"/>
          </a:xfrm>
          <a:prstGeom prst="ellipse">
            <a:avLst/>
          </a:prstGeom>
          <a:noFill/>
          <a:ln w="33338">
            <a:solidFill>
              <a:srgbClr val="FFFFFF"/>
            </a:solidFill>
            <a:miter lim="800000"/>
            <a:headEnd/>
            <a:tailEnd/>
          </a:ln>
        </p:spPr>
        <p:txBody>
          <a:bodyPr lIns="91417" tIns="45708" rIns="91417" bIns="45708"/>
          <a:lstStyle/>
          <a:p>
            <a:pPr fontAlgn="base">
              <a:spcBef>
                <a:spcPct val="0"/>
              </a:spcBef>
              <a:spcAft>
                <a:spcPct val="0"/>
              </a:spcAft>
            </a:pPr>
            <a:r>
              <a:rPr lang="zh-CN" altLang="en-US" sz="2000" b="1" dirty="0">
                <a:solidFill>
                  <a:prstClr val="white"/>
                </a:solidFill>
                <a:latin typeface="微软雅黑" pitchFamily="34" charset="-122"/>
                <a:ea typeface="微软雅黑" pitchFamily="34" charset="-122"/>
              </a:rPr>
              <a:t>课件制作</a:t>
            </a:r>
          </a:p>
        </p:txBody>
      </p:sp>
      <p:grpSp>
        <p:nvGrpSpPr>
          <p:cNvPr id="14" name="Group 63"/>
          <p:cNvGrpSpPr>
            <a:grpSpLocks/>
          </p:cNvGrpSpPr>
          <p:nvPr userDrawn="1"/>
        </p:nvGrpSpPr>
        <p:grpSpPr bwMode="auto">
          <a:xfrm>
            <a:off x="5904305" y="2757882"/>
            <a:ext cx="563953" cy="523996"/>
            <a:chOff x="3073" y="2610"/>
            <a:chExt cx="438" cy="440"/>
          </a:xfrm>
        </p:grpSpPr>
        <p:sp>
          <p:nvSpPr>
            <p:cNvPr id="15" name="Rectangle 28"/>
            <p:cNvSpPr>
              <a:spLocks noChangeArrowheads="1"/>
            </p:cNvSpPr>
            <p:nvPr/>
          </p:nvSpPr>
          <p:spPr bwMode="auto">
            <a:xfrm>
              <a:off x="3181" y="2748"/>
              <a:ext cx="222" cy="164"/>
            </a:xfrm>
            <a:prstGeom prst="rect">
              <a:avLst/>
            </a:prstGeom>
            <a:solidFill>
              <a:srgbClr val="FFFFFF"/>
            </a:solidFill>
            <a:ln w="11113">
              <a:no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sp>
          <p:nvSpPr>
            <p:cNvPr id="16" name="Freeform 29"/>
            <p:cNvSpPr>
              <a:spLocks/>
            </p:cNvSpPr>
            <p:nvPr/>
          </p:nvSpPr>
          <p:spPr bwMode="auto">
            <a:xfrm>
              <a:off x="3182" y="2748"/>
              <a:ext cx="220" cy="110"/>
            </a:xfrm>
            <a:custGeom>
              <a:avLst/>
              <a:gdLst>
                <a:gd name="T0" fmla="*/ 0 w 278"/>
                <a:gd name="T1" fmla="*/ 0 h 140"/>
                <a:gd name="T2" fmla="*/ 138 w 278"/>
                <a:gd name="T3" fmla="*/ 140 h 140"/>
                <a:gd name="T4" fmla="*/ 278 w 278"/>
                <a:gd name="T5" fmla="*/ 0 h 140"/>
                <a:gd name="T6" fmla="*/ 0 w 278"/>
                <a:gd name="T7" fmla="*/ 0 h 140"/>
                <a:gd name="T8" fmla="*/ 0 60000 65536"/>
                <a:gd name="T9" fmla="*/ 0 60000 65536"/>
                <a:gd name="T10" fmla="*/ 0 60000 65536"/>
                <a:gd name="T11" fmla="*/ 0 60000 65536"/>
                <a:gd name="T12" fmla="*/ 0 w 278"/>
                <a:gd name="T13" fmla="*/ 0 h 140"/>
                <a:gd name="T14" fmla="*/ 278 w 278"/>
                <a:gd name="T15" fmla="*/ 140 h 140"/>
              </a:gdLst>
              <a:ahLst/>
              <a:cxnLst>
                <a:cxn ang="T8">
                  <a:pos x="T0" y="T1"/>
                </a:cxn>
                <a:cxn ang="T9">
                  <a:pos x="T2" y="T3"/>
                </a:cxn>
                <a:cxn ang="T10">
                  <a:pos x="T4" y="T5"/>
                </a:cxn>
                <a:cxn ang="T11">
                  <a:pos x="T6" y="T7"/>
                </a:cxn>
              </a:cxnLst>
              <a:rect l="T12" t="T13" r="T14" b="T15"/>
              <a:pathLst>
                <a:path w="278" h="140">
                  <a:moveTo>
                    <a:pt x="0" y="0"/>
                  </a:moveTo>
                  <a:lnTo>
                    <a:pt x="138" y="140"/>
                  </a:lnTo>
                  <a:lnTo>
                    <a:pt x="278" y="0"/>
                  </a:lnTo>
                  <a:lnTo>
                    <a:pt x="0" y="0"/>
                  </a:lnTo>
                  <a:close/>
                </a:path>
              </a:pathLst>
            </a:custGeom>
            <a:solidFill>
              <a:srgbClr val="FFFFFF"/>
            </a:solidFill>
            <a:ln w="19050" cap="flat" cmpd="sng">
              <a:solidFill>
                <a:schemeClr val="accent1"/>
              </a:solidFill>
              <a:prstDash val="solid"/>
              <a:miter lim="800000"/>
              <a:headEnd/>
              <a:tailEnd/>
            </a:ln>
          </p:spPr>
          <p:txBody>
            <a:bodyPr/>
            <a:lstStyle/>
            <a:p>
              <a:pPr fontAlgn="base">
                <a:spcBef>
                  <a:spcPct val="0"/>
                </a:spcBef>
                <a:spcAft>
                  <a:spcPct val="0"/>
                </a:spcAft>
              </a:pPr>
              <a:endParaRPr lang="zh-CN" altLang="en-US">
                <a:solidFill>
                  <a:srgbClr val="FFFFFF"/>
                </a:solidFill>
                <a:latin typeface="Arial" charset="0"/>
              </a:endParaRPr>
            </a:p>
          </p:txBody>
        </p:sp>
        <p:sp>
          <p:nvSpPr>
            <p:cNvPr id="17" name="Oval 27"/>
            <p:cNvSpPr>
              <a:spLocks noChangeArrowheads="1"/>
            </p:cNvSpPr>
            <p:nvPr/>
          </p:nvSpPr>
          <p:spPr bwMode="auto">
            <a:xfrm>
              <a:off x="3073" y="2610"/>
              <a:ext cx="438" cy="440"/>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grpSp>
      <p:grpSp>
        <p:nvGrpSpPr>
          <p:cNvPr id="18" name="Group 64"/>
          <p:cNvGrpSpPr>
            <a:grpSpLocks/>
          </p:cNvGrpSpPr>
          <p:nvPr userDrawn="1"/>
        </p:nvGrpSpPr>
        <p:grpSpPr bwMode="auto">
          <a:xfrm>
            <a:off x="5904305" y="3566502"/>
            <a:ext cx="563953" cy="521615"/>
            <a:chOff x="3073" y="3289"/>
            <a:chExt cx="438" cy="438"/>
          </a:xfrm>
        </p:grpSpPr>
        <p:sp>
          <p:nvSpPr>
            <p:cNvPr id="19" name="Freeform 32"/>
            <p:cNvSpPr>
              <a:spLocks/>
            </p:cNvSpPr>
            <p:nvPr/>
          </p:nvSpPr>
          <p:spPr bwMode="auto">
            <a:xfrm>
              <a:off x="3173" y="3389"/>
              <a:ext cx="240" cy="241"/>
            </a:xfrm>
            <a:custGeom>
              <a:avLst/>
              <a:gdLst>
                <a:gd name="T0" fmla="*/ 303 w 303"/>
                <a:gd name="T1" fmla="*/ 263 h 305"/>
                <a:gd name="T2" fmla="*/ 171 w 303"/>
                <a:gd name="T3" fmla="*/ 131 h 305"/>
                <a:gd name="T4" fmla="*/ 223 w 303"/>
                <a:gd name="T5" fmla="*/ 77 h 305"/>
                <a:gd name="T6" fmla="*/ 0 w 303"/>
                <a:gd name="T7" fmla="*/ 0 h 305"/>
                <a:gd name="T8" fmla="*/ 76 w 303"/>
                <a:gd name="T9" fmla="*/ 224 h 305"/>
                <a:gd name="T10" fmla="*/ 129 w 303"/>
                <a:gd name="T11" fmla="*/ 170 h 305"/>
                <a:gd name="T12" fmla="*/ 262 w 303"/>
                <a:gd name="T13" fmla="*/ 305 h 305"/>
                <a:gd name="T14" fmla="*/ 303 w 303"/>
                <a:gd name="T15" fmla="*/ 263 h 305"/>
                <a:gd name="T16" fmla="*/ 0 60000 65536"/>
                <a:gd name="T17" fmla="*/ 0 60000 65536"/>
                <a:gd name="T18" fmla="*/ 0 60000 65536"/>
                <a:gd name="T19" fmla="*/ 0 60000 65536"/>
                <a:gd name="T20" fmla="*/ 0 60000 65536"/>
                <a:gd name="T21" fmla="*/ 0 60000 65536"/>
                <a:gd name="T22" fmla="*/ 0 60000 65536"/>
                <a:gd name="T23" fmla="*/ 0 60000 65536"/>
                <a:gd name="T24" fmla="*/ 0 w 303"/>
                <a:gd name="T25" fmla="*/ 0 h 305"/>
                <a:gd name="T26" fmla="*/ 303 w 303"/>
                <a:gd name="T27" fmla="*/ 305 h 3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3" h="305">
                  <a:moveTo>
                    <a:pt x="303" y="263"/>
                  </a:moveTo>
                  <a:lnTo>
                    <a:pt x="171" y="131"/>
                  </a:lnTo>
                  <a:lnTo>
                    <a:pt x="223" y="77"/>
                  </a:lnTo>
                  <a:lnTo>
                    <a:pt x="0" y="0"/>
                  </a:lnTo>
                  <a:lnTo>
                    <a:pt x="76" y="224"/>
                  </a:lnTo>
                  <a:lnTo>
                    <a:pt x="129" y="170"/>
                  </a:lnTo>
                  <a:lnTo>
                    <a:pt x="262" y="305"/>
                  </a:lnTo>
                  <a:lnTo>
                    <a:pt x="303" y="263"/>
                  </a:lnTo>
                  <a:close/>
                </a:path>
              </a:pathLst>
            </a:custGeom>
            <a:solidFill>
              <a:schemeClr val="bg1"/>
            </a:solidFill>
            <a:ln w="11113" cap="flat">
              <a:noFill/>
              <a:prstDash val="solid"/>
              <a:miter lim="800000"/>
              <a:headEnd/>
              <a:tailEnd/>
            </a:ln>
          </p:spPr>
          <p:txBody>
            <a:bodyPr/>
            <a:lstStyle/>
            <a:p>
              <a:pPr fontAlgn="base">
                <a:spcBef>
                  <a:spcPct val="0"/>
                </a:spcBef>
                <a:spcAft>
                  <a:spcPct val="0"/>
                </a:spcAft>
              </a:pPr>
              <a:endParaRPr lang="zh-CN" altLang="en-US">
                <a:solidFill>
                  <a:srgbClr val="FFFFFF"/>
                </a:solidFill>
                <a:latin typeface="Arial" charset="0"/>
              </a:endParaRPr>
            </a:p>
          </p:txBody>
        </p:sp>
        <p:sp>
          <p:nvSpPr>
            <p:cNvPr id="20" name="Oval 30"/>
            <p:cNvSpPr>
              <a:spLocks noChangeArrowheads="1"/>
            </p:cNvSpPr>
            <p:nvPr/>
          </p:nvSpPr>
          <p:spPr bwMode="auto">
            <a:xfrm>
              <a:off x="3073" y="3289"/>
              <a:ext cx="438" cy="438"/>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grpSp>
      <p:sp>
        <p:nvSpPr>
          <p:cNvPr id="21" name="Freeform 11"/>
          <p:cNvSpPr>
            <a:spLocks/>
          </p:cNvSpPr>
          <p:nvPr userDrawn="1"/>
        </p:nvSpPr>
        <p:spPr bwMode="auto">
          <a:xfrm>
            <a:off x="1152746" y="2738824"/>
            <a:ext cx="980819" cy="198880"/>
          </a:xfrm>
          <a:custGeom>
            <a:avLst/>
            <a:gdLst>
              <a:gd name="T0" fmla="*/ 0 w 618"/>
              <a:gd name="T1" fmla="*/ 167 h 167"/>
              <a:gd name="T2" fmla="*/ 616 w 618"/>
              <a:gd name="T3" fmla="*/ 20 h 167"/>
              <a:gd name="T4" fmla="*/ 618 w 618"/>
              <a:gd name="T5" fmla="*/ 0 h 167"/>
              <a:gd name="T6" fmla="*/ 2 w 618"/>
              <a:gd name="T7" fmla="*/ 153 h 167"/>
              <a:gd name="T8" fmla="*/ 0 60000 65536"/>
              <a:gd name="T9" fmla="*/ 0 60000 65536"/>
              <a:gd name="T10" fmla="*/ 0 60000 65536"/>
              <a:gd name="T11" fmla="*/ 0 60000 65536"/>
              <a:gd name="T12" fmla="*/ 0 w 618"/>
              <a:gd name="T13" fmla="*/ 0 h 167"/>
              <a:gd name="T14" fmla="*/ 618 w 618"/>
              <a:gd name="T15" fmla="*/ 167 h 167"/>
            </a:gdLst>
            <a:ahLst/>
            <a:cxnLst>
              <a:cxn ang="T8">
                <a:pos x="T0" y="T1"/>
              </a:cxn>
              <a:cxn ang="T9">
                <a:pos x="T2" y="T3"/>
              </a:cxn>
              <a:cxn ang="T10">
                <a:pos x="T4" y="T5"/>
              </a:cxn>
              <a:cxn ang="T11">
                <a:pos x="T6" y="T7"/>
              </a:cxn>
            </a:cxnLst>
            <a:rect l="T12" t="T13" r="T14" b="T15"/>
            <a:pathLst>
              <a:path w="618" h="167">
                <a:moveTo>
                  <a:pt x="0" y="167"/>
                </a:moveTo>
                <a:lnTo>
                  <a:pt x="616" y="20"/>
                </a:lnTo>
                <a:lnTo>
                  <a:pt x="618" y="0"/>
                </a:lnTo>
                <a:lnTo>
                  <a:pt x="2" y="153"/>
                </a:lnTo>
              </a:path>
            </a:pathLst>
          </a:custGeom>
          <a:solidFill>
            <a:schemeClr val="bg1"/>
          </a:solidFill>
          <a:ln w="11113" cap="flat">
            <a:solidFill>
              <a:schemeClr val="bg1"/>
            </a:solidFill>
            <a:prstDash val="solid"/>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2" name="Freeform 13"/>
          <p:cNvSpPr>
            <a:spLocks/>
          </p:cNvSpPr>
          <p:nvPr userDrawn="1"/>
        </p:nvSpPr>
        <p:spPr bwMode="auto">
          <a:xfrm>
            <a:off x="2101818" y="2460157"/>
            <a:ext cx="1566455" cy="309635"/>
          </a:xfrm>
          <a:custGeom>
            <a:avLst/>
            <a:gdLst>
              <a:gd name="T0" fmla="*/ 0 w 987"/>
              <a:gd name="T1" fmla="*/ 260 h 260"/>
              <a:gd name="T2" fmla="*/ 985 w 987"/>
              <a:gd name="T3" fmla="*/ 19 h 260"/>
              <a:gd name="T4" fmla="*/ 987 w 987"/>
              <a:gd name="T5" fmla="*/ 0 h 260"/>
              <a:gd name="T6" fmla="*/ 8 w 987"/>
              <a:gd name="T7" fmla="*/ 238 h 260"/>
              <a:gd name="T8" fmla="*/ 0 60000 65536"/>
              <a:gd name="T9" fmla="*/ 0 60000 65536"/>
              <a:gd name="T10" fmla="*/ 0 60000 65536"/>
              <a:gd name="T11" fmla="*/ 0 60000 65536"/>
              <a:gd name="T12" fmla="*/ 0 w 987"/>
              <a:gd name="T13" fmla="*/ 0 h 260"/>
              <a:gd name="T14" fmla="*/ 987 w 987"/>
              <a:gd name="T15" fmla="*/ 260 h 260"/>
            </a:gdLst>
            <a:ahLst/>
            <a:cxnLst>
              <a:cxn ang="T8">
                <a:pos x="T0" y="T1"/>
              </a:cxn>
              <a:cxn ang="T9">
                <a:pos x="T2" y="T3"/>
              </a:cxn>
              <a:cxn ang="T10">
                <a:pos x="T4" y="T5"/>
              </a:cxn>
              <a:cxn ang="T11">
                <a:pos x="T6" y="T7"/>
              </a:cxn>
            </a:cxnLst>
            <a:rect l="T12" t="T13" r="T14" b="T15"/>
            <a:pathLst>
              <a:path w="987" h="260">
                <a:moveTo>
                  <a:pt x="0" y="260"/>
                </a:moveTo>
                <a:lnTo>
                  <a:pt x="985" y="19"/>
                </a:lnTo>
                <a:lnTo>
                  <a:pt x="987" y="0"/>
                </a:lnTo>
                <a:lnTo>
                  <a:pt x="8" y="238"/>
                </a:ln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3" name="Freeform 15"/>
          <p:cNvSpPr>
            <a:spLocks/>
          </p:cNvSpPr>
          <p:nvPr userDrawn="1"/>
        </p:nvSpPr>
        <p:spPr bwMode="auto">
          <a:xfrm>
            <a:off x="1259081" y="946519"/>
            <a:ext cx="2540925" cy="845540"/>
          </a:xfrm>
          <a:custGeom>
            <a:avLst/>
            <a:gdLst>
              <a:gd name="T0" fmla="*/ 1002 w 1002"/>
              <a:gd name="T1" fmla="*/ 3 h 396"/>
              <a:gd name="T2" fmla="*/ 997 w 1002"/>
              <a:gd name="T3" fmla="*/ 12 h 396"/>
              <a:gd name="T4" fmla="*/ 993 w 1002"/>
              <a:gd name="T5" fmla="*/ 11 h 396"/>
              <a:gd name="T6" fmla="*/ 982 w 1002"/>
              <a:gd name="T7" fmla="*/ 9 h 396"/>
              <a:gd name="T8" fmla="*/ 967 w 1002"/>
              <a:gd name="T9" fmla="*/ 9 h 396"/>
              <a:gd name="T10" fmla="*/ 953 w 1002"/>
              <a:gd name="T11" fmla="*/ 11 h 396"/>
              <a:gd name="T12" fmla="*/ 939 w 1002"/>
              <a:gd name="T13" fmla="*/ 16 h 396"/>
              <a:gd name="T14" fmla="*/ 424 w 1002"/>
              <a:gd name="T15" fmla="*/ 224 h 396"/>
              <a:gd name="T16" fmla="*/ 376 w 1002"/>
              <a:gd name="T17" fmla="*/ 244 h 396"/>
              <a:gd name="T18" fmla="*/ 1 w 1002"/>
              <a:gd name="T19" fmla="*/ 396 h 396"/>
              <a:gd name="T20" fmla="*/ 0 w 1002"/>
              <a:gd name="T21" fmla="*/ 390 h 396"/>
              <a:gd name="T22" fmla="*/ 377 w 1002"/>
              <a:gd name="T23" fmla="*/ 237 h 396"/>
              <a:gd name="T24" fmla="*/ 424 w 1002"/>
              <a:gd name="T25" fmla="*/ 218 h 396"/>
              <a:gd name="T26" fmla="*/ 938 w 1002"/>
              <a:gd name="T27" fmla="*/ 8 h 396"/>
              <a:gd name="T28" fmla="*/ 954 w 1002"/>
              <a:gd name="T29" fmla="*/ 3 h 396"/>
              <a:gd name="T30" fmla="*/ 971 w 1002"/>
              <a:gd name="T31" fmla="*/ 1 h 396"/>
              <a:gd name="T32" fmla="*/ 987 w 1002"/>
              <a:gd name="T33" fmla="*/ 0 h 396"/>
              <a:gd name="T34" fmla="*/ 1000 w 1002"/>
              <a:gd name="T35" fmla="*/ 3 h 396"/>
              <a:gd name="T36" fmla="*/ 1002 w 1002"/>
              <a:gd name="T37" fmla="*/ 3 h 3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2"/>
              <a:gd name="T58" fmla="*/ 0 h 396"/>
              <a:gd name="T59" fmla="*/ 1002 w 1002"/>
              <a:gd name="T60" fmla="*/ 396 h 3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2" h="396">
                <a:moveTo>
                  <a:pt x="1002" y="3"/>
                </a:moveTo>
                <a:cubicBezTo>
                  <a:pt x="997" y="12"/>
                  <a:pt x="997" y="12"/>
                  <a:pt x="997" y="12"/>
                </a:cubicBezTo>
                <a:cubicBezTo>
                  <a:pt x="993" y="11"/>
                  <a:pt x="993" y="11"/>
                  <a:pt x="993" y="11"/>
                </a:cubicBezTo>
                <a:cubicBezTo>
                  <a:pt x="990" y="10"/>
                  <a:pt x="986" y="9"/>
                  <a:pt x="982" y="9"/>
                </a:cubicBezTo>
                <a:cubicBezTo>
                  <a:pt x="977" y="9"/>
                  <a:pt x="972" y="9"/>
                  <a:pt x="967" y="9"/>
                </a:cubicBezTo>
                <a:cubicBezTo>
                  <a:pt x="962" y="10"/>
                  <a:pt x="957" y="10"/>
                  <a:pt x="953" y="11"/>
                </a:cubicBezTo>
                <a:cubicBezTo>
                  <a:pt x="948" y="13"/>
                  <a:pt x="943" y="14"/>
                  <a:pt x="939" y="16"/>
                </a:cubicBezTo>
                <a:cubicBezTo>
                  <a:pt x="424" y="224"/>
                  <a:pt x="424" y="224"/>
                  <a:pt x="424" y="224"/>
                </a:cubicBezTo>
                <a:cubicBezTo>
                  <a:pt x="376" y="244"/>
                  <a:pt x="376" y="244"/>
                  <a:pt x="376" y="244"/>
                </a:cubicBezTo>
                <a:cubicBezTo>
                  <a:pt x="1" y="396"/>
                  <a:pt x="1" y="396"/>
                  <a:pt x="1" y="396"/>
                </a:cubicBezTo>
                <a:cubicBezTo>
                  <a:pt x="0" y="390"/>
                  <a:pt x="0" y="390"/>
                  <a:pt x="0" y="390"/>
                </a:cubicBezTo>
                <a:cubicBezTo>
                  <a:pt x="377" y="237"/>
                  <a:pt x="377" y="237"/>
                  <a:pt x="377" y="237"/>
                </a:cubicBezTo>
                <a:cubicBezTo>
                  <a:pt x="424" y="218"/>
                  <a:pt x="424" y="218"/>
                  <a:pt x="424" y="218"/>
                </a:cubicBezTo>
                <a:cubicBezTo>
                  <a:pt x="938" y="8"/>
                  <a:pt x="938" y="8"/>
                  <a:pt x="938" y="8"/>
                </a:cubicBezTo>
                <a:cubicBezTo>
                  <a:pt x="943" y="6"/>
                  <a:pt x="948" y="5"/>
                  <a:pt x="954" y="3"/>
                </a:cubicBezTo>
                <a:cubicBezTo>
                  <a:pt x="959" y="2"/>
                  <a:pt x="965" y="1"/>
                  <a:pt x="971" y="1"/>
                </a:cubicBezTo>
                <a:cubicBezTo>
                  <a:pt x="976" y="0"/>
                  <a:pt x="982" y="0"/>
                  <a:pt x="987" y="0"/>
                </a:cubicBezTo>
                <a:cubicBezTo>
                  <a:pt x="992" y="1"/>
                  <a:pt x="996" y="1"/>
                  <a:pt x="1000" y="3"/>
                </a:cubicBezTo>
                <a:cubicBezTo>
                  <a:pt x="1002" y="3"/>
                  <a:pt x="1002" y="3"/>
                  <a:pt x="1002" y="3"/>
                </a:cubicBez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4" name="Freeform 16"/>
          <p:cNvSpPr>
            <a:spLocks/>
          </p:cNvSpPr>
          <p:nvPr userDrawn="1"/>
        </p:nvSpPr>
        <p:spPr bwMode="auto">
          <a:xfrm>
            <a:off x="936897" y="1778962"/>
            <a:ext cx="325353" cy="1190901"/>
          </a:xfrm>
          <a:custGeom>
            <a:avLst/>
            <a:gdLst>
              <a:gd name="T0" fmla="*/ 128 w 128"/>
              <a:gd name="T1" fmla="*/ 6 h 558"/>
              <a:gd name="T2" fmla="*/ 124 w 128"/>
              <a:gd name="T3" fmla="*/ 7 h 558"/>
              <a:gd name="T4" fmla="*/ 118 w 128"/>
              <a:gd name="T5" fmla="*/ 11 h 558"/>
              <a:gd name="T6" fmla="*/ 112 w 128"/>
              <a:gd name="T7" fmla="*/ 17 h 558"/>
              <a:gd name="T8" fmla="*/ 108 w 128"/>
              <a:gd name="T9" fmla="*/ 24 h 558"/>
              <a:gd name="T10" fmla="*/ 106 w 128"/>
              <a:gd name="T11" fmla="*/ 31 h 558"/>
              <a:gd name="T12" fmla="*/ 64 w 128"/>
              <a:gd name="T13" fmla="*/ 240 h 558"/>
              <a:gd name="T14" fmla="*/ 55 w 128"/>
              <a:gd name="T15" fmla="*/ 287 h 558"/>
              <a:gd name="T16" fmla="*/ 7 w 128"/>
              <a:gd name="T17" fmla="*/ 530 h 558"/>
              <a:gd name="T18" fmla="*/ 6 w 128"/>
              <a:gd name="T19" fmla="*/ 539 h 558"/>
              <a:gd name="T20" fmla="*/ 8 w 128"/>
              <a:gd name="T21" fmla="*/ 545 h 558"/>
              <a:gd name="T22" fmla="*/ 13 w 128"/>
              <a:gd name="T23" fmla="*/ 549 h 558"/>
              <a:gd name="T24" fmla="*/ 19 w 128"/>
              <a:gd name="T25" fmla="*/ 550 h 558"/>
              <a:gd name="T26" fmla="*/ 86 w 128"/>
              <a:gd name="T27" fmla="*/ 535 h 558"/>
              <a:gd name="T28" fmla="*/ 85 w 128"/>
              <a:gd name="T29" fmla="*/ 543 h 558"/>
              <a:gd name="T30" fmla="*/ 17 w 128"/>
              <a:gd name="T31" fmla="*/ 558 h 558"/>
              <a:gd name="T32" fmla="*/ 9 w 128"/>
              <a:gd name="T33" fmla="*/ 557 h 558"/>
              <a:gd name="T34" fmla="*/ 3 w 128"/>
              <a:gd name="T35" fmla="*/ 552 h 558"/>
              <a:gd name="T36" fmla="*/ 0 w 128"/>
              <a:gd name="T37" fmla="*/ 543 h 558"/>
              <a:gd name="T38" fmla="*/ 1 w 128"/>
              <a:gd name="T39" fmla="*/ 531 h 558"/>
              <a:gd name="T40" fmla="*/ 49 w 128"/>
              <a:gd name="T41" fmla="*/ 289 h 558"/>
              <a:gd name="T42" fmla="*/ 58 w 128"/>
              <a:gd name="T43" fmla="*/ 242 h 558"/>
              <a:gd name="T44" fmla="*/ 100 w 128"/>
              <a:gd name="T45" fmla="*/ 33 h 558"/>
              <a:gd name="T46" fmla="*/ 104 w 128"/>
              <a:gd name="T47" fmla="*/ 23 h 558"/>
              <a:gd name="T48" fmla="*/ 110 w 128"/>
              <a:gd name="T49" fmla="*/ 14 h 558"/>
              <a:gd name="T50" fmla="*/ 117 w 128"/>
              <a:gd name="T51" fmla="*/ 6 h 558"/>
              <a:gd name="T52" fmla="*/ 126 w 128"/>
              <a:gd name="T53" fmla="*/ 1 h 558"/>
              <a:gd name="T54" fmla="*/ 127 w 128"/>
              <a:gd name="T55" fmla="*/ 0 h 558"/>
              <a:gd name="T56" fmla="*/ 128 w 128"/>
              <a:gd name="T57" fmla="*/ 6 h 5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558"/>
              <a:gd name="T89" fmla="*/ 128 w 128"/>
              <a:gd name="T90" fmla="*/ 558 h 5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558">
                <a:moveTo>
                  <a:pt x="128" y="6"/>
                </a:moveTo>
                <a:cubicBezTo>
                  <a:pt x="124" y="7"/>
                  <a:pt x="124" y="7"/>
                  <a:pt x="124" y="7"/>
                </a:cubicBezTo>
                <a:cubicBezTo>
                  <a:pt x="122" y="8"/>
                  <a:pt x="120" y="9"/>
                  <a:pt x="118" y="11"/>
                </a:cubicBezTo>
                <a:cubicBezTo>
                  <a:pt x="116" y="13"/>
                  <a:pt x="114" y="15"/>
                  <a:pt x="112" y="17"/>
                </a:cubicBezTo>
                <a:cubicBezTo>
                  <a:pt x="111" y="19"/>
                  <a:pt x="109" y="21"/>
                  <a:pt x="108" y="24"/>
                </a:cubicBezTo>
                <a:cubicBezTo>
                  <a:pt x="107" y="26"/>
                  <a:pt x="106" y="28"/>
                  <a:pt x="106" y="31"/>
                </a:cubicBezTo>
                <a:cubicBezTo>
                  <a:pt x="64" y="240"/>
                  <a:pt x="64" y="240"/>
                  <a:pt x="64" y="240"/>
                </a:cubicBezTo>
                <a:cubicBezTo>
                  <a:pt x="55" y="287"/>
                  <a:pt x="55" y="287"/>
                  <a:pt x="55" y="287"/>
                </a:cubicBezTo>
                <a:cubicBezTo>
                  <a:pt x="7" y="530"/>
                  <a:pt x="7" y="530"/>
                  <a:pt x="7" y="530"/>
                </a:cubicBezTo>
                <a:cubicBezTo>
                  <a:pt x="6" y="533"/>
                  <a:pt x="6" y="536"/>
                  <a:pt x="6" y="539"/>
                </a:cubicBezTo>
                <a:cubicBezTo>
                  <a:pt x="6" y="541"/>
                  <a:pt x="7" y="544"/>
                  <a:pt x="8" y="545"/>
                </a:cubicBezTo>
                <a:cubicBezTo>
                  <a:pt x="9" y="547"/>
                  <a:pt x="11" y="548"/>
                  <a:pt x="13" y="549"/>
                </a:cubicBezTo>
                <a:cubicBezTo>
                  <a:pt x="14" y="550"/>
                  <a:pt x="17" y="550"/>
                  <a:pt x="19" y="550"/>
                </a:cubicBezTo>
                <a:cubicBezTo>
                  <a:pt x="86" y="535"/>
                  <a:pt x="86" y="535"/>
                  <a:pt x="86" y="535"/>
                </a:cubicBezTo>
                <a:cubicBezTo>
                  <a:pt x="85" y="543"/>
                  <a:pt x="85" y="543"/>
                  <a:pt x="85" y="543"/>
                </a:cubicBezTo>
                <a:cubicBezTo>
                  <a:pt x="17" y="558"/>
                  <a:pt x="17" y="558"/>
                  <a:pt x="17" y="558"/>
                </a:cubicBezTo>
                <a:cubicBezTo>
                  <a:pt x="14" y="558"/>
                  <a:pt x="11" y="558"/>
                  <a:pt x="9" y="557"/>
                </a:cubicBezTo>
                <a:cubicBezTo>
                  <a:pt x="6" y="556"/>
                  <a:pt x="4" y="554"/>
                  <a:pt x="3" y="552"/>
                </a:cubicBezTo>
                <a:cubicBezTo>
                  <a:pt x="1" y="550"/>
                  <a:pt x="0" y="547"/>
                  <a:pt x="0" y="543"/>
                </a:cubicBezTo>
                <a:cubicBezTo>
                  <a:pt x="0" y="540"/>
                  <a:pt x="0" y="536"/>
                  <a:pt x="1" y="531"/>
                </a:cubicBezTo>
                <a:cubicBezTo>
                  <a:pt x="49" y="289"/>
                  <a:pt x="49" y="289"/>
                  <a:pt x="49" y="289"/>
                </a:cubicBezTo>
                <a:cubicBezTo>
                  <a:pt x="58" y="242"/>
                  <a:pt x="58" y="242"/>
                  <a:pt x="58" y="242"/>
                </a:cubicBezTo>
                <a:cubicBezTo>
                  <a:pt x="100" y="33"/>
                  <a:pt x="100" y="33"/>
                  <a:pt x="100" y="33"/>
                </a:cubicBezTo>
                <a:cubicBezTo>
                  <a:pt x="101" y="30"/>
                  <a:pt x="102" y="26"/>
                  <a:pt x="104" y="23"/>
                </a:cubicBezTo>
                <a:cubicBezTo>
                  <a:pt x="105" y="20"/>
                  <a:pt x="107" y="17"/>
                  <a:pt x="110" y="14"/>
                </a:cubicBezTo>
                <a:cubicBezTo>
                  <a:pt x="112" y="11"/>
                  <a:pt x="114" y="8"/>
                  <a:pt x="117" y="6"/>
                </a:cubicBezTo>
                <a:cubicBezTo>
                  <a:pt x="120" y="4"/>
                  <a:pt x="123" y="2"/>
                  <a:pt x="126" y="1"/>
                </a:cubicBezTo>
                <a:cubicBezTo>
                  <a:pt x="127" y="0"/>
                  <a:pt x="127" y="0"/>
                  <a:pt x="127" y="0"/>
                </a:cubicBezTo>
                <a:lnTo>
                  <a:pt x="128" y="6"/>
                </a:lnTo>
                <a:close/>
              </a:path>
            </a:pathLst>
          </a:custGeom>
          <a:solidFill>
            <a:schemeClr val="bg1"/>
          </a:solidFill>
          <a:ln w="11113" cap="flat">
            <a:solidFill>
              <a:schemeClr val="bg1"/>
            </a:solidFill>
            <a:prstDash val="solid"/>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5" name="Freeform 17"/>
          <p:cNvSpPr>
            <a:spLocks/>
          </p:cNvSpPr>
          <p:nvPr userDrawn="1"/>
        </p:nvSpPr>
        <p:spPr bwMode="auto">
          <a:xfrm>
            <a:off x="3671447" y="952475"/>
            <a:ext cx="1307759" cy="1529117"/>
          </a:xfrm>
          <a:custGeom>
            <a:avLst/>
            <a:gdLst>
              <a:gd name="T0" fmla="*/ 46 w 516"/>
              <a:gd name="T1" fmla="*/ 9 h 716"/>
              <a:gd name="T2" fmla="*/ 485 w 516"/>
              <a:gd name="T3" fmla="*/ 148 h 716"/>
              <a:gd name="T4" fmla="*/ 496 w 516"/>
              <a:gd name="T5" fmla="*/ 154 h 716"/>
              <a:gd name="T6" fmla="*/ 501 w 516"/>
              <a:gd name="T7" fmla="*/ 164 h 716"/>
              <a:gd name="T8" fmla="*/ 501 w 516"/>
              <a:gd name="T9" fmla="*/ 175 h 716"/>
              <a:gd name="T10" fmla="*/ 494 w 516"/>
              <a:gd name="T11" fmla="*/ 187 h 716"/>
              <a:gd name="T12" fmla="*/ 113 w 516"/>
              <a:gd name="T13" fmla="*/ 656 h 716"/>
              <a:gd name="T14" fmla="*/ 100 w 516"/>
              <a:gd name="T15" fmla="*/ 668 h 716"/>
              <a:gd name="T16" fmla="*/ 84 w 516"/>
              <a:gd name="T17" fmla="*/ 679 h 716"/>
              <a:gd name="T18" fmla="*/ 66 w 516"/>
              <a:gd name="T19" fmla="*/ 689 h 716"/>
              <a:gd name="T20" fmla="*/ 49 w 516"/>
              <a:gd name="T21" fmla="*/ 694 h 716"/>
              <a:gd name="T22" fmla="*/ 0 w 516"/>
              <a:gd name="T23" fmla="*/ 705 h 716"/>
              <a:gd name="T24" fmla="*/ 0 w 516"/>
              <a:gd name="T25" fmla="*/ 716 h 716"/>
              <a:gd name="T26" fmla="*/ 50 w 516"/>
              <a:gd name="T27" fmla="*/ 705 h 716"/>
              <a:gd name="T28" fmla="*/ 69 w 516"/>
              <a:gd name="T29" fmla="*/ 699 h 716"/>
              <a:gd name="T30" fmla="*/ 89 w 516"/>
              <a:gd name="T31" fmla="*/ 689 h 716"/>
              <a:gd name="T32" fmla="*/ 108 w 516"/>
              <a:gd name="T33" fmla="*/ 676 h 716"/>
              <a:gd name="T34" fmla="*/ 122 w 516"/>
              <a:gd name="T35" fmla="*/ 661 h 716"/>
              <a:gd name="T36" fmla="*/ 506 w 516"/>
              <a:gd name="T37" fmla="*/ 190 h 716"/>
              <a:gd name="T38" fmla="*/ 515 w 516"/>
              <a:gd name="T39" fmla="*/ 174 h 716"/>
              <a:gd name="T40" fmla="*/ 515 w 516"/>
              <a:gd name="T41" fmla="*/ 159 h 716"/>
              <a:gd name="T42" fmla="*/ 508 w 516"/>
              <a:gd name="T43" fmla="*/ 147 h 716"/>
              <a:gd name="T44" fmla="*/ 493 w 516"/>
              <a:gd name="T45" fmla="*/ 138 h 716"/>
              <a:gd name="T46" fmla="*/ 51 w 516"/>
              <a:gd name="T47" fmla="*/ 0 h 716"/>
              <a:gd name="T48" fmla="*/ 46 w 516"/>
              <a:gd name="T49" fmla="*/ 9 h 7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6"/>
              <a:gd name="T76" fmla="*/ 0 h 716"/>
              <a:gd name="T77" fmla="*/ 516 w 516"/>
              <a:gd name="T78" fmla="*/ 716 h 7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6" h="716">
                <a:moveTo>
                  <a:pt x="46" y="9"/>
                </a:moveTo>
                <a:cubicBezTo>
                  <a:pt x="485" y="148"/>
                  <a:pt x="485" y="148"/>
                  <a:pt x="485" y="148"/>
                </a:cubicBezTo>
                <a:cubicBezTo>
                  <a:pt x="490" y="150"/>
                  <a:pt x="493" y="152"/>
                  <a:pt x="496" y="154"/>
                </a:cubicBezTo>
                <a:cubicBezTo>
                  <a:pt x="499" y="157"/>
                  <a:pt x="500" y="160"/>
                  <a:pt x="501" y="164"/>
                </a:cubicBezTo>
                <a:cubicBezTo>
                  <a:pt x="502" y="167"/>
                  <a:pt x="502" y="171"/>
                  <a:pt x="501" y="175"/>
                </a:cubicBezTo>
                <a:cubicBezTo>
                  <a:pt x="500" y="179"/>
                  <a:pt x="498" y="183"/>
                  <a:pt x="494" y="187"/>
                </a:cubicBezTo>
                <a:cubicBezTo>
                  <a:pt x="113" y="656"/>
                  <a:pt x="113" y="656"/>
                  <a:pt x="113" y="656"/>
                </a:cubicBezTo>
                <a:cubicBezTo>
                  <a:pt x="109" y="660"/>
                  <a:pt x="105" y="664"/>
                  <a:pt x="100" y="668"/>
                </a:cubicBezTo>
                <a:cubicBezTo>
                  <a:pt x="95" y="672"/>
                  <a:pt x="89" y="676"/>
                  <a:pt x="84" y="679"/>
                </a:cubicBezTo>
                <a:cubicBezTo>
                  <a:pt x="78" y="683"/>
                  <a:pt x="72" y="686"/>
                  <a:pt x="66" y="689"/>
                </a:cubicBezTo>
                <a:cubicBezTo>
                  <a:pt x="60" y="691"/>
                  <a:pt x="55" y="693"/>
                  <a:pt x="49" y="694"/>
                </a:cubicBezTo>
                <a:cubicBezTo>
                  <a:pt x="0" y="705"/>
                  <a:pt x="0" y="705"/>
                  <a:pt x="0" y="705"/>
                </a:cubicBezTo>
                <a:cubicBezTo>
                  <a:pt x="0" y="716"/>
                  <a:pt x="0" y="716"/>
                  <a:pt x="0" y="716"/>
                </a:cubicBezTo>
                <a:cubicBezTo>
                  <a:pt x="50" y="705"/>
                  <a:pt x="50" y="705"/>
                  <a:pt x="50" y="705"/>
                </a:cubicBezTo>
                <a:cubicBezTo>
                  <a:pt x="56" y="704"/>
                  <a:pt x="63" y="702"/>
                  <a:pt x="69" y="699"/>
                </a:cubicBezTo>
                <a:cubicBezTo>
                  <a:pt x="76" y="696"/>
                  <a:pt x="83" y="693"/>
                  <a:pt x="89" y="689"/>
                </a:cubicBezTo>
                <a:cubicBezTo>
                  <a:pt x="96" y="685"/>
                  <a:pt x="102" y="680"/>
                  <a:pt x="108" y="676"/>
                </a:cubicBezTo>
                <a:cubicBezTo>
                  <a:pt x="113" y="671"/>
                  <a:pt x="118" y="666"/>
                  <a:pt x="122" y="661"/>
                </a:cubicBezTo>
                <a:cubicBezTo>
                  <a:pt x="506" y="190"/>
                  <a:pt x="506" y="190"/>
                  <a:pt x="506" y="190"/>
                </a:cubicBezTo>
                <a:cubicBezTo>
                  <a:pt x="510" y="185"/>
                  <a:pt x="513" y="180"/>
                  <a:pt x="515" y="174"/>
                </a:cubicBezTo>
                <a:cubicBezTo>
                  <a:pt x="516" y="169"/>
                  <a:pt x="516" y="164"/>
                  <a:pt x="515" y="159"/>
                </a:cubicBezTo>
                <a:cubicBezTo>
                  <a:pt x="514" y="154"/>
                  <a:pt x="511" y="150"/>
                  <a:pt x="508" y="147"/>
                </a:cubicBezTo>
                <a:cubicBezTo>
                  <a:pt x="504" y="143"/>
                  <a:pt x="499" y="140"/>
                  <a:pt x="493" y="138"/>
                </a:cubicBezTo>
                <a:cubicBezTo>
                  <a:pt x="51" y="0"/>
                  <a:pt x="51" y="0"/>
                  <a:pt x="51" y="0"/>
                </a:cubicBezTo>
                <a:lnTo>
                  <a:pt x="46" y="9"/>
                </a:lnTo>
                <a:close/>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6" name="Line 51"/>
          <p:cNvSpPr>
            <a:spLocks noChangeShapeType="1"/>
          </p:cNvSpPr>
          <p:nvPr userDrawn="1"/>
        </p:nvSpPr>
        <p:spPr bwMode="auto">
          <a:xfrm>
            <a:off x="3127078" y="4366788"/>
            <a:ext cx="3070403" cy="2381"/>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7" name="Text Box 52"/>
          <p:cNvSpPr txBox="1">
            <a:spLocks noChangeArrowheads="1"/>
          </p:cNvSpPr>
          <p:nvPr userDrawn="1"/>
        </p:nvSpPr>
        <p:spPr bwMode="auto">
          <a:xfrm>
            <a:off x="6784070" y="2061187"/>
            <a:ext cx="4618347" cy="351316"/>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http://t.qq.com/teliss</a:t>
            </a:r>
            <a:endParaRPr lang="en-GB" altLang="zh-CN" sz="2200" dirty="0">
              <a:solidFill>
                <a:srgbClr val="FFFFFF"/>
              </a:solidFill>
              <a:latin typeface="Arial" pitchFamily="34" charset="0"/>
            </a:endParaRPr>
          </a:p>
        </p:txBody>
      </p:sp>
      <p:sp>
        <p:nvSpPr>
          <p:cNvPr id="28" name="Text Box 54"/>
          <p:cNvSpPr txBox="1">
            <a:spLocks noChangeArrowheads="1"/>
          </p:cNvSpPr>
          <p:nvPr userDrawn="1"/>
        </p:nvSpPr>
        <p:spPr bwMode="auto">
          <a:xfrm>
            <a:off x="6782646" y="2846602"/>
            <a:ext cx="4474368" cy="351315"/>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http://teliss.blog.163.com</a:t>
            </a:r>
          </a:p>
        </p:txBody>
      </p:sp>
      <p:sp>
        <p:nvSpPr>
          <p:cNvPr id="29" name="Text Box 59"/>
          <p:cNvSpPr txBox="1">
            <a:spLocks noChangeArrowheads="1"/>
          </p:cNvSpPr>
          <p:nvPr userDrawn="1"/>
        </p:nvSpPr>
        <p:spPr bwMode="auto">
          <a:xfrm>
            <a:off x="6784070" y="3663297"/>
            <a:ext cx="4995113" cy="351316"/>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http://weibo.com/teliss</a:t>
            </a:r>
            <a:endParaRPr lang="en-GB" altLang="zh-CN" sz="2200" dirty="0">
              <a:solidFill>
                <a:srgbClr val="FFFFFF"/>
              </a:solidFill>
              <a:latin typeface="Arial" pitchFamily="34" charset="0"/>
            </a:endParaRPr>
          </a:p>
        </p:txBody>
      </p:sp>
      <p:sp>
        <p:nvSpPr>
          <p:cNvPr id="30" name="Text Box 62"/>
          <p:cNvSpPr txBox="1">
            <a:spLocks noChangeArrowheads="1"/>
          </p:cNvSpPr>
          <p:nvPr userDrawn="1"/>
        </p:nvSpPr>
        <p:spPr bwMode="auto">
          <a:xfrm>
            <a:off x="6784070" y="882762"/>
            <a:ext cx="4762325" cy="599114"/>
          </a:xfrm>
          <a:prstGeom prst="rect">
            <a:avLst/>
          </a:prstGeom>
          <a:noFill/>
          <a:ln w="9525">
            <a:noFill/>
            <a:miter lim="800000"/>
            <a:headEnd/>
            <a:tailEnd/>
          </a:ln>
        </p:spPr>
        <p:txBody>
          <a:bodyPr lIns="91417" tIns="45708" rIns="91417" bIns="45708" anchor="ctr"/>
          <a:lstStyle/>
          <a:p>
            <a:pPr fontAlgn="base">
              <a:spcBef>
                <a:spcPct val="50000"/>
              </a:spcBef>
              <a:spcAft>
                <a:spcPct val="0"/>
              </a:spcAft>
            </a:pPr>
            <a:endParaRPr lang="en-GB" altLang="zh-CN" sz="2200" dirty="0">
              <a:solidFill>
                <a:srgbClr val="FFFFFF"/>
              </a:solidFill>
              <a:latin typeface="微软雅黑" pitchFamily="34" charset="-122"/>
              <a:ea typeface="微软雅黑" pitchFamily="34" charset="-122"/>
            </a:endParaRPr>
          </a:p>
        </p:txBody>
      </p:sp>
      <p:sp>
        <p:nvSpPr>
          <p:cNvPr id="31" name="TextBox 29"/>
          <p:cNvSpPr txBox="1"/>
          <p:nvPr userDrawn="1"/>
        </p:nvSpPr>
        <p:spPr>
          <a:xfrm rot="20445248">
            <a:off x="1389084" y="1492265"/>
            <a:ext cx="2953839" cy="923519"/>
          </a:xfrm>
          <a:prstGeom prst="rect">
            <a:avLst/>
          </a:prstGeom>
          <a:noFill/>
        </p:spPr>
        <p:txBody>
          <a:bodyPr wrap="none" lIns="91417" tIns="45708" rIns="91417" bIns="45708">
            <a:spAutoFit/>
          </a:bodyPr>
          <a:lstStyle/>
          <a:p>
            <a:pPr fontAlgn="base">
              <a:spcBef>
                <a:spcPct val="0"/>
              </a:spcBef>
              <a:spcAft>
                <a:spcPct val="0"/>
              </a:spcAft>
              <a:defRPr/>
            </a:pPr>
            <a:r>
              <a:rPr lang="zh-CN" altLang="en-US" sz="5400" b="1" dirty="0">
                <a:solidFill>
                  <a:srgbClr val="FFFFFF"/>
                </a:solidFill>
                <a:latin typeface="微软雅黑" pitchFamily="34" charset="-122"/>
                <a:ea typeface="微软雅黑" pitchFamily="34" charset="-122"/>
              </a:rPr>
              <a:t>谢谢观看</a:t>
            </a:r>
          </a:p>
        </p:txBody>
      </p:sp>
      <p:pic>
        <p:nvPicPr>
          <p:cNvPr id="32" name="Picture 3" descr="C:\Documents and Settings\tdz\桌面\未标题-2.png"/>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5968968" y="3633194"/>
            <a:ext cx="457024" cy="41152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9" descr="E:\仝德志文件，勿删！\03-参考文档\！PPT图片及版面资源\06-PPT精选插图\05-头像\嘿嘿.png"/>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5751100" y="728489"/>
            <a:ext cx="853112" cy="85353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descr="C:\Documents and Settings\tdz\桌面\新建文件夹\欢迎02.jpg"/>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9190154" y="4636410"/>
            <a:ext cx="2908042" cy="1818421"/>
          </a:xfrm>
          <a:prstGeom prst="rect">
            <a:avLst/>
          </a:prstGeom>
          <a:noFill/>
          <a:ln w="28575">
            <a:solidFill>
              <a:schemeClr val="accent1"/>
            </a:solidFill>
          </a:ln>
          <a:effectLst/>
          <a:extLst>
            <a:ext uri="{909E8E84-426E-40DD-AFC4-6F175D3DCCD1}">
              <a14:hiddenFill xmlns:a14="http://schemas.microsoft.com/office/drawing/2010/main">
                <a:solidFill>
                  <a:srgbClr val="FFFFFF"/>
                </a:solidFill>
              </a14:hiddenFill>
            </a:ext>
          </a:extLst>
        </p:spPr>
      </p:pic>
      <p:pic>
        <p:nvPicPr>
          <p:cNvPr id="35" name="Picture 3" descr="C:\Users\user\Desktop\未标题-4 拷贝.png"/>
          <p:cNvPicPr>
            <a:picLocks noChangeAspect="1" noChangeArrowheads="1"/>
          </p:cNvPicPr>
          <p:nvPr userDrawn="1"/>
        </p:nvPicPr>
        <p:blipFill>
          <a:blip r:embed="rId10">
            <a:extLst>
              <a:ext uri="{28A0092B-C50C-407E-A947-70E740481C1C}">
                <a14:useLocalDpi xmlns:a14="http://schemas.microsoft.com/office/drawing/2010/main"/>
              </a:ext>
            </a:extLst>
          </a:blip>
          <a:srcRect/>
          <a:stretch>
            <a:fillRect/>
          </a:stretch>
        </p:blipFill>
        <p:spPr bwMode="auto">
          <a:xfrm>
            <a:off x="6009416" y="2795407"/>
            <a:ext cx="356307" cy="453705"/>
          </a:xfrm>
          <a:prstGeom prst="rect">
            <a:avLst/>
          </a:prstGeom>
          <a:noFill/>
          <a:extLst>
            <a:ext uri="{909E8E84-426E-40DD-AFC4-6F175D3DCCD1}">
              <a14:hiddenFill xmlns:a14="http://schemas.microsoft.com/office/drawing/2010/main">
                <a:solidFill>
                  <a:srgbClr val="FFFFFF"/>
                </a:solidFill>
              </a14:hiddenFill>
            </a:ext>
          </a:extLst>
        </p:spPr>
      </p:pic>
      <p:grpSp>
        <p:nvGrpSpPr>
          <p:cNvPr id="36" name="组合 35"/>
          <p:cNvGrpSpPr/>
          <p:nvPr userDrawn="1"/>
        </p:nvGrpSpPr>
        <p:grpSpPr>
          <a:xfrm>
            <a:off x="5904304" y="1965935"/>
            <a:ext cx="563955" cy="523997"/>
            <a:chOff x="5907429" y="1965479"/>
            <a:chExt cx="564102" cy="523876"/>
          </a:xfrm>
        </p:grpSpPr>
        <p:sp>
          <p:nvSpPr>
            <p:cNvPr id="37" name="Oval 25"/>
            <p:cNvSpPr>
              <a:spLocks noChangeArrowheads="1"/>
            </p:cNvSpPr>
            <p:nvPr/>
          </p:nvSpPr>
          <p:spPr bwMode="auto">
            <a:xfrm>
              <a:off x="5907429" y="1965479"/>
              <a:ext cx="564102" cy="523876"/>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pic>
          <p:nvPicPr>
            <p:cNvPr id="38" name="Picture 4" descr="C:\Users\user\Desktop\未标题-5 拷贝.png"/>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007082" y="2021384"/>
              <a:ext cx="448164" cy="4012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710485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300"/>
                                        <p:tgtEl>
                                          <p:spTgt spid="8"/>
                                        </p:tgtEl>
                                      </p:cBhvr>
                                    </p:animEffect>
                                  </p:childTnLst>
                                </p:cTn>
                              </p:par>
                              <p:par>
                                <p:cTn id="8" presetID="2" presetClass="entr" presetSubtype="9" fill="hold" grpId="1"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0-#ppt_w/2"/>
                                          </p:val>
                                        </p:tav>
                                        <p:tav tm="100000">
                                          <p:val>
                                            <p:strVal val="#ppt_x"/>
                                          </p:val>
                                        </p:tav>
                                      </p:tavLst>
                                    </p:anim>
                                    <p:anim calcmode="lin" valueType="num">
                                      <p:cBhvr additive="base">
                                        <p:cTn id="11" dur="1000" fill="hold"/>
                                        <p:tgtEl>
                                          <p:spTgt spid="8"/>
                                        </p:tgtEl>
                                        <p:attrNameLst>
                                          <p:attrName>ppt_y</p:attrName>
                                        </p:attrNameLst>
                                      </p:cBhvr>
                                      <p:tavLst>
                                        <p:tav tm="0">
                                          <p:val>
                                            <p:strVal val="0-#ppt_h/2"/>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250"/>
                                        <p:tgtEl>
                                          <p:spTgt spid="3"/>
                                        </p:tgtEl>
                                      </p:cBhvr>
                                    </p:animEffect>
                                  </p:childTnLst>
                                </p:cTn>
                              </p:par>
                              <p:par>
                                <p:cTn id="15" presetID="2" presetClass="entr" presetSubtype="2"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1000" fill="hold"/>
                                        <p:tgtEl>
                                          <p:spTgt spid="3"/>
                                        </p:tgtEl>
                                        <p:attrNameLst>
                                          <p:attrName>ppt_x</p:attrName>
                                        </p:attrNameLst>
                                      </p:cBhvr>
                                      <p:tavLst>
                                        <p:tav tm="0">
                                          <p:val>
                                            <p:strVal val="1+#ppt_w/2"/>
                                          </p:val>
                                        </p:tav>
                                        <p:tav tm="100000">
                                          <p:val>
                                            <p:strVal val="#ppt_x"/>
                                          </p:val>
                                        </p:tav>
                                      </p:tavLst>
                                    </p:anim>
                                    <p:anim calcmode="lin" valueType="num">
                                      <p:cBhvr additive="base">
                                        <p:cTn id="18" dur="1000" fill="hold"/>
                                        <p:tgtEl>
                                          <p:spTgt spid="3"/>
                                        </p:tgtEl>
                                        <p:attrNameLst>
                                          <p:attrName>ppt_y</p:attrName>
                                        </p:attrNameLst>
                                      </p:cBhvr>
                                      <p:tavLst>
                                        <p:tav tm="0">
                                          <p:val>
                                            <p:strVal val="#ppt_y"/>
                                          </p:val>
                                        </p:tav>
                                        <p:tav tm="100000">
                                          <p:val>
                                            <p:strVal val="#ppt_y"/>
                                          </p:val>
                                        </p:tav>
                                      </p:tavLst>
                                    </p:anim>
                                  </p:childTnLst>
                                </p:cTn>
                              </p:par>
                              <p:par>
                                <p:cTn id="19" presetID="8" presetClass="emph" presetSubtype="0" fill="hold" nodeType="withEffect">
                                  <p:stCondLst>
                                    <p:cond delay="0"/>
                                  </p:stCondLst>
                                  <p:childTnLst>
                                    <p:animRot by="21600000">
                                      <p:cBhvr>
                                        <p:cTn id="20" dur="1000" fill="hold"/>
                                        <p:tgtEl>
                                          <p:spTgt spid="3"/>
                                        </p:tgtEl>
                                        <p:attrNameLst>
                                          <p:attrName>r</p:attrName>
                                        </p:attrNameLst>
                                      </p:cBhvr>
                                    </p:animRo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300"/>
                                        <p:tgtEl>
                                          <p:spTgt spid="4"/>
                                        </p:tgtEl>
                                      </p:cBhvr>
                                    </p:animEffect>
                                  </p:childTnLst>
                                </p:cTn>
                              </p:par>
                              <p:par>
                                <p:cTn id="24" presetID="2" presetClass="entr" presetSubtype="3"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1000" fill="hold"/>
                                        <p:tgtEl>
                                          <p:spTgt spid="4"/>
                                        </p:tgtEl>
                                        <p:attrNameLst>
                                          <p:attrName>ppt_x</p:attrName>
                                        </p:attrNameLst>
                                      </p:cBhvr>
                                      <p:tavLst>
                                        <p:tav tm="0">
                                          <p:val>
                                            <p:strVal val="1+#ppt_w/2"/>
                                          </p:val>
                                        </p:tav>
                                        <p:tav tm="100000">
                                          <p:val>
                                            <p:strVal val="#ppt_x"/>
                                          </p:val>
                                        </p:tav>
                                      </p:tavLst>
                                    </p:anim>
                                    <p:anim calcmode="lin" valueType="num">
                                      <p:cBhvr additive="base">
                                        <p:cTn id="27" dur="1000" fill="hold"/>
                                        <p:tgtEl>
                                          <p:spTgt spid="4"/>
                                        </p:tgtEl>
                                        <p:attrNameLst>
                                          <p:attrName>ppt_y</p:attrName>
                                        </p:attrNameLst>
                                      </p:cBhvr>
                                      <p:tavLst>
                                        <p:tav tm="0">
                                          <p:val>
                                            <p:strVal val="0-#ppt_h/2"/>
                                          </p:val>
                                        </p:tav>
                                        <p:tav tm="100000">
                                          <p:val>
                                            <p:strVal val="#ppt_y"/>
                                          </p:val>
                                        </p:tav>
                                      </p:tavLst>
                                    </p:anim>
                                  </p:childTnLst>
                                </p:cTn>
                              </p:par>
                              <p:par>
                                <p:cTn id="28" presetID="8" presetClass="emph" presetSubtype="0" fill="hold" nodeType="withEffect">
                                  <p:stCondLst>
                                    <p:cond delay="0"/>
                                  </p:stCondLst>
                                  <p:childTnLst>
                                    <p:animRot by="21600000">
                                      <p:cBhvr>
                                        <p:cTn id="29" dur="1000" fill="hold"/>
                                        <p:tgtEl>
                                          <p:spTgt spid="4"/>
                                        </p:tgtEl>
                                        <p:attrNameLst>
                                          <p:attrName>r</p:attrName>
                                        </p:attrNameLst>
                                      </p:cBhvr>
                                    </p:animRot>
                                  </p:childTnLst>
                                </p:cTn>
                              </p:par>
                              <p:par>
                                <p:cTn id="30" presetID="10"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250"/>
                                        <p:tgtEl>
                                          <p:spTgt spid="5"/>
                                        </p:tgtEl>
                                      </p:cBhvr>
                                    </p:animEffect>
                                  </p:childTnLst>
                                </p:cTn>
                              </p:par>
                              <p:par>
                                <p:cTn id="33" presetID="2" presetClass="entr" presetSubtype="9"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1000" fill="hold"/>
                                        <p:tgtEl>
                                          <p:spTgt spid="5"/>
                                        </p:tgtEl>
                                        <p:attrNameLst>
                                          <p:attrName>ppt_x</p:attrName>
                                        </p:attrNameLst>
                                      </p:cBhvr>
                                      <p:tavLst>
                                        <p:tav tm="0">
                                          <p:val>
                                            <p:strVal val="0-#ppt_w/2"/>
                                          </p:val>
                                        </p:tav>
                                        <p:tav tm="100000">
                                          <p:val>
                                            <p:strVal val="#ppt_x"/>
                                          </p:val>
                                        </p:tav>
                                      </p:tavLst>
                                    </p:anim>
                                    <p:anim calcmode="lin" valueType="num">
                                      <p:cBhvr additive="base">
                                        <p:cTn id="36" dur="1000" fill="hold"/>
                                        <p:tgtEl>
                                          <p:spTgt spid="5"/>
                                        </p:tgtEl>
                                        <p:attrNameLst>
                                          <p:attrName>ppt_y</p:attrName>
                                        </p:attrNameLst>
                                      </p:cBhvr>
                                      <p:tavLst>
                                        <p:tav tm="0">
                                          <p:val>
                                            <p:strVal val="0-#ppt_h/2"/>
                                          </p:val>
                                        </p:tav>
                                        <p:tav tm="100000">
                                          <p:val>
                                            <p:strVal val="#ppt_y"/>
                                          </p:val>
                                        </p:tav>
                                      </p:tavLst>
                                    </p:anim>
                                  </p:childTnLst>
                                </p:cTn>
                              </p:par>
                              <p:par>
                                <p:cTn id="37" presetID="8" presetClass="emph" presetSubtype="0" fill="hold" nodeType="withEffect">
                                  <p:stCondLst>
                                    <p:cond delay="0"/>
                                  </p:stCondLst>
                                  <p:childTnLst>
                                    <p:animRot by="21600000">
                                      <p:cBhvr>
                                        <p:cTn id="38" dur="1000" fill="hold"/>
                                        <p:tgtEl>
                                          <p:spTgt spid="5"/>
                                        </p:tgtEl>
                                        <p:attrNameLst>
                                          <p:attrName>r</p:attrName>
                                        </p:attrNameLst>
                                      </p:cBhvr>
                                    </p:animRot>
                                  </p:childTnLst>
                                </p:cTn>
                              </p:par>
                              <p:par>
                                <p:cTn id="39" presetID="10" presetClass="entr" presetSubtype="0"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1250"/>
                                        <p:tgtEl>
                                          <p:spTgt spid="34"/>
                                        </p:tgtEl>
                                      </p:cBhvr>
                                    </p:animEffect>
                                  </p:childTnLst>
                                </p:cTn>
                              </p:par>
                              <p:par>
                                <p:cTn id="42" presetID="2" presetClass="entr" presetSubtype="8" fill="hold" nodeType="with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1000" fill="hold"/>
                                        <p:tgtEl>
                                          <p:spTgt spid="34"/>
                                        </p:tgtEl>
                                        <p:attrNameLst>
                                          <p:attrName>ppt_x</p:attrName>
                                        </p:attrNameLst>
                                      </p:cBhvr>
                                      <p:tavLst>
                                        <p:tav tm="0">
                                          <p:val>
                                            <p:strVal val="0-#ppt_w/2"/>
                                          </p:val>
                                        </p:tav>
                                        <p:tav tm="100000">
                                          <p:val>
                                            <p:strVal val="#ppt_x"/>
                                          </p:val>
                                        </p:tav>
                                      </p:tavLst>
                                    </p:anim>
                                    <p:anim calcmode="lin" valueType="num">
                                      <p:cBhvr additive="base">
                                        <p:cTn id="45" dur="1000" fill="hold"/>
                                        <p:tgtEl>
                                          <p:spTgt spid="34"/>
                                        </p:tgtEl>
                                        <p:attrNameLst>
                                          <p:attrName>ppt_y</p:attrName>
                                        </p:attrNameLst>
                                      </p:cBhvr>
                                      <p:tavLst>
                                        <p:tav tm="0">
                                          <p:val>
                                            <p:strVal val="#ppt_y"/>
                                          </p:val>
                                        </p:tav>
                                        <p:tav tm="100000">
                                          <p:val>
                                            <p:strVal val="#ppt_y"/>
                                          </p:val>
                                        </p:tav>
                                      </p:tavLst>
                                    </p:anim>
                                  </p:childTnLst>
                                </p:cTn>
                              </p:par>
                              <p:par>
                                <p:cTn id="46" presetID="8" presetClass="emph" presetSubtype="0" fill="hold" nodeType="withEffect">
                                  <p:stCondLst>
                                    <p:cond delay="0"/>
                                  </p:stCondLst>
                                  <p:childTnLst>
                                    <p:animRot by="21600000">
                                      <p:cBhvr>
                                        <p:cTn id="47" dur="1000" fill="hold"/>
                                        <p:tgtEl>
                                          <p:spTgt spid="34"/>
                                        </p:tgtEl>
                                        <p:attrNameLst>
                                          <p:attrName>r</p:attrName>
                                        </p:attrNameLst>
                                      </p:cBhvr>
                                    </p:animRot>
                                  </p:childTnLst>
                                </p:cTn>
                              </p:par>
                            </p:childTnLst>
                          </p:cTn>
                        </p:par>
                        <p:par>
                          <p:cTn id="48" fill="hold">
                            <p:stCondLst>
                              <p:cond delay="1300"/>
                            </p:stCondLst>
                            <p:childTnLst>
                              <p:par>
                                <p:cTn id="49" presetID="22" presetClass="entr" presetSubtype="8"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childTnLst>
                          </p:cTn>
                        </p:par>
                        <p:par>
                          <p:cTn id="52" fill="hold">
                            <p:stCondLst>
                              <p:cond delay="1800"/>
                            </p:stCondLst>
                            <p:childTnLst>
                              <p:par>
                                <p:cTn id="53" presetID="22" presetClass="entr" presetSubtype="4"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down)">
                                      <p:cBhvr>
                                        <p:cTn id="55" dur="500"/>
                                        <p:tgtEl>
                                          <p:spTgt spid="11"/>
                                        </p:tgtEl>
                                      </p:cBhvr>
                                    </p:animEffect>
                                  </p:childTnLst>
                                </p:cTn>
                              </p:par>
                            </p:childTnLst>
                          </p:cTn>
                        </p:par>
                        <p:par>
                          <p:cTn id="56" fill="hold">
                            <p:stCondLst>
                              <p:cond delay="2300"/>
                            </p:stCondLst>
                            <p:childTnLst>
                              <p:par>
                                <p:cTn id="57" presetID="22" presetClass="entr" presetSubtype="2"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right)">
                                      <p:cBhvr>
                                        <p:cTn id="59" dur="500"/>
                                        <p:tgtEl>
                                          <p:spTgt spid="21"/>
                                        </p:tgtEl>
                                      </p:cBhvr>
                                    </p:animEffect>
                                  </p:childTnLst>
                                </p:cTn>
                              </p:par>
                            </p:childTnLst>
                          </p:cTn>
                        </p:par>
                        <p:par>
                          <p:cTn id="60" fill="hold">
                            <p:stCondLst>
                              <p:cond delay="2800"/>
                            </p:stCondLst>
                            <p:childTnLst>
                              <p:par>
                                <p:cTn id="61" presetID="22" presetClass="entr" presetSubtype="4"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down)">
                                      <p:cBhvr>
                                        <p:cTn id="63" dur="500"/>
                                        <p:tgtEl>
                                          <p:spTgt spid="24"/>
                                        </p:tgtEl>
                                      </p:cBhvr>
                                    </p:animEffect>
                                  </p:childTnLst>
                                </p:cTn>
                              </p:par>
                            </p:childTnLst>
                          </p:cTn>
                        </p:par>
                        <p:par>
                          <p:cTn id="64" fill="hold">
                            <p:stCondLst>
                              <p:cond delay="3300"/>
                            </p:stCondLst>
                            <p:childTnLst>
                              <p:par>
                                <p:cTn id="65" presetID="22" presetClass="entr" presetSubtype="4"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down)">
                                      <p:cBhvr>
                                        <p:cTn id="67" dur="500"/>
                                        <p:tgtEl>
                                          <p:spTgt spid="23"/>
                                        </p:tgtEl>
                                      </p:cBhvr>
                                    </p:animEffect>
                                  </p:childTnLst>
                                </p:cTn>
                              </p:par>
                            </p:childTnLst>
                          </p:cTn>
                        </p:par>
                        <p:par>
                          <p:cTn id="68" fill="hold">
                            <p:stCondLst>
                              <p:cond delay="3800"/>
                            </p:stCondLst>
                            <p:childTnLst>
                              <p:par>
                                <p:cTn id="69" presetID="22" presetClass="entr" presetSubtype="1"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up)">
                                      <p:cBhvr>
                                        <p:cTn id="71" dur="500"/>
                                        <p:tgtEl>
                                          <p:spTgt spid="25"/>
                                        </p:tgtEl>
                                      </p:cBhvr>
                                    </p:animEffect>
                                  </p:childTnLst>
                                </p:cTn>
                              </p:par>
                            </p:childTnLst>
                          </p:cTn>
                        </p:par>
                        <p:par>
                          <p:cTn id="72" fill="hold">
                            <p:stCondLst>
                              <p:cond delay="4300"/>
                            </p:stCondLst>
                            <p:childTnLst>
                              <p:par>
                                <p:cTn id="73" presetID="22" presetClass="entr" presetSubtype="1"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up)">
                                      <p:cBhvr>
                                        <p:cTn id="75" dur="500"/>
                                        <p:tgtEl>
                                          <p:spTgt spid="22"/>
                                        </p:tgtEl>
                                      </p:cBhvr>
                                    </p:animEffect>
                                  </p:childTnLst>
                                </p:cTn>
                              </p:par>
                            </p:childTnLst>
                          </p:cTn>
                        </p:par>
                        <p:par>
                          <p:cTn id="76" fill="hold">
                            <p:stCondLst>
                              <p:cond delay="4800"/>
                            </p:stCondLst>
                            <p:childTnLst>
                              <p:par>
                                <p:cTn id="77" presetID="22" presetClass="entr" presetSubtype="1" fill="hold" grpId="0" nodeType="after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wipe(up)">
                                      <p:cBhvr>
                                        <p:cTn id="79" dur="500"/>
                                        <p:tgtEl>
                                          <p:spTgt spid="12"/>
                                        </p:tgtEl>
                                      </p:cBhvr>
                                    </p:animEffect>
                                  </p:childTnLst>
                                </p:cTn>
                              </p:par>
                            </p:childTnLst>
                          </p:cTn>
                        </p:par>
                        <p:par>
                          <p:cTn id="80" fill="hold">
                            <p:stCondLst>
                              <p:cond delay="5300"/>
                            </p:stCondLst>
                            <p:childTnLst>
                              <p:par>
                                <p:cTn id="81" presetID="22" presetClass="entr" presetSubtype="8" fill="hold" nodeType="afterEffect">
                                  <p:stCondLst>
                                    <p:cond delay="0"/>
                                  </p:stCondLst>
                                  <p:childTnLst>
                                    <p:set>
                                      <p:cBhvr>
                                        <p:cTn id="82" dur="1" fill="hold">
                                          <p:stCondLst>
                                            <p:cond delay="0"/>
                                          </p:stCondLst>
                                        </p:cTn>
                                        <p:tgtEl>
                                          <p:spTgt spid="31">
                                            <p:txEl>
                                              <p:pRg st="0" end="0"/>
                                            </p:txEl>
                                          </p:spTgt>
                                        </p:tgtEl>
                                        <p:attrNameLst>
                                          <p:attrName>style.visibility</p:attrName>
                                        </p:attrNameLst>
                                      </p:cBhvr>
                                      <p:to>
                                        <p:strVal val="visible"/>
                                      </p:to>
                                    </p:set>
                                    <p:animEffect transition="in" filter="wipe(left)">
                                      <p:cBhvr>
                                        <p:cTn id="83" dur="500"/>
                                        <p:tgtEl>
                                          <p:spTgt spid="31">
                                            <p:txEl>
                                              <p:pRg st="0" end="0"/>
                                            </p:txEl>
                                          </p:spTgt>
                                        </p:tgtEl>
                                      </p:cBhvr>
                                    </p:animEffect>
                                  </p:childTnLst>
                                </p:cTn>
                              </p:par>
                            </p:childTnLst>
                          </p:cTn>
                        </p:par>
                        <p:par>
                          <p:cTn id="84" fill="hold">
                            <p:stCondLst>
                              <p:cond delay="5800"/>
                            </p:stCondLst>
                            <p:childTnLst>
                              <p:par>
                                <p:cTn id="85" presetID="22" presetClass="entr" presetSubtype="8" fill="hold" grpId="0"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left)">
                                      <p:cBhvr>
                                        <p:cTn id="87" dur="500"/>
                                        <p:tgtEl>
                                          <p:spTgt spid="26"/>
                                        </p:tgtEl>
                                      </p:cBhvr>
                                    </p:animEffect>
                                  </p:childTnLst>
                                </p:cTn>
                              </p:par>
                            </p:childTnLst>
                          </p:cTn>
                        </p:par>
                        <p:par>
                          <p:cTn id="88" fill="hold">
                            <p:stCondLst>
                              <p:cond delay="6300"/>
                            </p:stCondLst>
                            <p:childTnLst>
                              <p:par>
                                <p:cTn id="89" presetID="22" presetClass="entr" presetSubtype="4" fill="hold" grpId="0" nodeType="after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wipe(down)">
                                      <p:cBhvr>
                                        <p:cTn id="91" dur="500"/>
                                        <p:tgtEl>
                                          <p:spTgt spid="9"/>
                                        </p:tgtEl>
                                      </p:cBhvr>
                                    </p:animEffect>
                                  </p:childTnLst>
                                </p:cTn>
                              </p:par>
                            </p:childTnLst>
                          </p:cTn>
                        </p:par>
                        <p:par>
                          <p:cTn id="92" fill="hold">
                            <p:stCondLst>
                              <p:cond delay="6800"/>
                            </p:stCondLst>
                            <p:childTnLst>
                              <p:par>
                                <p:cTn id="93" presetID="17" presetClass="entr" presetSubtype="10"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 calcmode="lin" valueType="num">
                                      <p:cBhvr>
                                        <p:cTn id="95" dur="500" fill="hold"/>
                                        <p:tgtEl>
                                          <p:spTgt spid="13"/>
                                        </p:tgtEl>
                                        <p:attrNameLst>
                                          <p:attrName>ppt_w</p:attrName>
                                        </p:attrNameLst>
                                      </p:cBhvr>
                                      <p:tavLst>
                                        <p:tav tm="0">
                                          <p:val>
                                            <p:fltVal val="0"/>
                                          </p:val>
                                        </p:tav>
                                        <p:tav tm="100000">
                                          <p:val>
                                            <p:strVal val="#ppt_w"/>
                                          </p:val>
                                        </p:tav>
                                      </p:tavLst>
                                    </p:anim>
                                    <p:anim calcmode="lin" valueType="num">
                                      <p:cBhvr>
                                        <p:cTn id="96" dur="500" fill="hold"/>
                                        <p:tgtEl>
                                          <p:spTgt spid="13"/>
                                        </p:tgtEl>
                                        <p:attrNameLst>
                                          <p:attrName>ppt_h</p:attrName>
                                        </p:attrNameLst>
                                      </p:cBhvr>
                                      <p:tavLst>
                                        <p:tav tm="0">
                                          <p:val>
                                            <p:strVal val="#ppt_h"/>
                                          </p:val>
                                        </p:tav>
                                        <p:tav tm="100000">
                                          <p:val>
                                            <p:strVal val="#ppt_h"/>
                                          </p:val>
                                        </p:tav>
                                      </p:tavLst>
                                    </p:anim>
                                  </p:childTnLst>
                                </p:cTn>
                              </p:par>
                              <p:par>
                                <p:cTn id="97" presetID="17" presetClass="entr" presetSubtype="10" fill="hold" nodeType="withEffect">
                                  <p:stCondLst>
                                    <p:cond delay="0"/>
                                  </p:stCondLst>
                                  <p:childTnLst>
                                    <p:set>
                                      <p:cBhvr>
                                        <p:cTn id="98" dur="1" fill="hold">
                                          <p:stCondLst>
                                            <p:cond delay="0"/>
                                          </p:stCondLst>
                                        </p:cTn>
                                        <p:tgtEl>
                                          <p:spTgt spid="33"/>
                                        </p:tgtEl>
                                        <p:attrNameLst>
                                          <p:attrName>style.visibility</p:attrName>
                                        </p:attrNameLst>
                                      </p:cBhvr>
                                      <p:to>
                                        <p:strVal val="visible"/>
                                      </p:to>
                                    </p:set>
                                    <p:anim calcmode="lin" valueType="num">
                                      <p:cBhvr>
                                        <p:cTn id="99" dur="500" fill="hold"/>
                                        <p:tgtEl>
                                          <p:spTgt spid="33"/>
                                        </p:tgtEl>
                                        <p:attrNameLst>
                                          <p:attrName>ppt_w</p:attrName>
                                        </p:attrNameLst>
                                      </p:cBhvr>
                                      <p:tavLst>
                                        <p:tav tm="0">
                                          <p:val>
                                            <p:fltVal val="0"/>
                                          </p:val>
                                        </p:tav>
                                        <p:tav tm="100000">
                                          <p:val>
                                            <p:strVal val="#ppt_w"/>
                                          </p:val>
                                        </p:tav>
                                      </p:tavLst>
                                    </p:anim>
                                    <p:anim calcmode="lin" valueType="num">
                                      <p:cBhvr>
                                        <p:cTn id="100" dur="500" fill="hold"/>
                                        <p:tgtEl>
                                          <p:spTgt spid="33"/>
                                        </p:tgtEl>
                                        <p:attrNameLst>
                                          <p:attrName>ppt_h</p:attrName>
                                        </p:attrNameLst>
                                      </p:cBhvr>
                                      <p:tavLst>
                                        <p:tav tm="0">
                                          <p:val>
                                            <p:strVal val="#ppt_h"/>
                                          </p:val>
                                        </p:tav>
                                        <p:tav tm="100000">
                                          <p:val>
                                            <p:strVal val="#ppt_h"/>
                                          </p:val>
                                        </p:tav>
                                      </p:tavLst>
                                    </p:anim>
                                  </p:childTnLst>
                                </p:cTn>
                              </p:par>
                            </p:childTnLst>
                          </p:cTn>
                        </p:par>
                        <p:par>
                          <p:cTn id="101" fill="hold">
                            <p:stCondLst>
                              <p:cond delay="7300"/>
                            </p:stCondLst>
                            <p:childTnLst>
                              <p:par>
                                <p:cTn id="102" presetID="22" presetClass="entr" presetSubtype="8" fill="hold" grpId="0" nodeType="afterEffect" nodePh="1">
                                  <p:stCondLst>
                                    <p:cond delay="0"/>
                                  </p:stCondLst>
                                  <p:endCondLst>
                                    <p:cond evt="begin" delay="0">
                                      <p:tn val="102"/>
                                    </p:cond>
                                  </p:endCondLst>
                                  <p:childTnLst>
                                    <p:set>
                                      <p:cBhvr>
                                        <p:cTn id="103" dur="1" fill="hold">
                                          <p:stCondLst>
                                            <p:cond delay="0"/>
                                          </p:stCondLst>
                                        </p:cTn>
                                        <p:tgtEl>
                                          <p:spTgt spid="30"/>
                                        </p:tgtEl>
                                        <p:attrNameLst>
                                          <p:attrName>style.visibility</p:attrName>
                                        </p:attrNameLst>
                                      </p:cBhvr>
                                      <p:to>
                                        <p:strVal val="visible"/>
                                      </p:to>
                                    </p:set>
                                    <p:animEffect transition="in" filter="wipe(left)">
                                      <p:cBhvr>
                                        <p:cTn id="104" dur="500"/>
                                        <p:tgtEl>
                                          <p:spTgt spid="30"/>
                                        </p:tgtEl>
                                      </p:cBhvr>
                                    </p:animEffect>
                                  </p:childTnLst>
                                </p:cTn>
                              </p:par>
                              <p:par>
                                <p:cTn id="105" presetID="17" presetClass="entr" presetSubtype="10" fill="hold" nodeType="withEffect">
                                  <p:stCondLst>
                                    <p:cond delay="0"/>
                                  </p:stCondLst>
                                  <p:childTnLst>
                                    <p:set>
                                      <p:cBhvr>
                                        <p:cTn id="106" dur="1" fill="hold">
                                          <p:stCondLst>
                                            <p:cond delay="0"/>
                                          </p:stCondLst>
                                        </p:cTn>
                                        <p:tgtEl>
                                          <p:spTgt spid="36"/>
                                        </p:tgtEl>
                                        <p:attrNameLst>
                                          <p:attrName>style.visibility</p:attrName>
                                        </p:attrNameLst>
                                      </p:cBhvr>
                                      <p:to>
                                        <p:strVal val="visible"/>
                                      </p:to>
                                    </p:set>
                                    <p:anim calcmode="lin" valueType="num">
                                      <p:cBhvr>
                                        <p:cTn id="107" dur="500" fill="hold"/>
                                        <p:tgtEl>
                                          <p:spTgt spid="36"/>
                                        </p:tgtEl>
                                        <p:attrNameLst>
                                          <p:attrName>ppt_w</p:attrName>
                                        </p:attrNameLst>
                                      </p:cBhvr>
                                      <p:tavLst>
                                        <p:tav tm="0">
                                          <p:val>
                                            <p:fltVal val="0"/>
                                          </p:val>
                                        </p:tav>
                                        <p:tav tm="100000">
                                          <p:val>
                                            <p:strVal val="#ppt_w"/>
                                          </p:val>
                                        </p:tav>
                                      </p:tavLst>
                                    </p:anim>
                                    <p:anim calcmode="lin" valueType="num">
                                      <p:cBhvr>
                                        <p:cTn id="108" dur="500" fill="hold"/>
                                        <p:tgtEl>
                                          <p:spTgt spid="36"/>
                                        </p:tgtEl>
                                        <p:attrNameLst>
                                          <p:attrName>ppt_h</p:attrName>
                                        </p:attrNameLst>
                                      </p:cBhvr>
                                      <p:tavLst>
                                        <p:tav tm="0">
                                          <p:val>
                                            <p:strVal val="#ppt_h"/>
                                          </p:val>
                                        </p:tav>
                                        <p:tav tm="100000">
                                          <p:val>
                                            <p:strVal val="#ppt_h"/>
                                          </p:val>
                                        </p:tav>
                                      </p:tavLst>
                                    </p:anim>
                                  </p:childTnLst>
                                </p:cTn>
                              </p:par>
                            </p:childTnLst>
                          </p:cTn>
                        </p:par>
                        <p:par>
                          <p:cTn id="109" fill="hold">
                            <p:stCondLst>
                              <p:cond delay="7800"/>
                            </p:stCondLst>
                            <p:childTnLst>
                              <p:par>
                                <p:cTn id="110" presetID="22" presetClass="entr" presetSubtype="8" fill="hold" grpId="0" nodeType="afterEffect">
                                  <p:stCondLst>
                                    <p:cond delay="0"/>
                                  </p:stCondLst>
                                  <p:childTnLst>
                                    <p:set>
                                      <p:cBhvr>
                                        <p:cTn id="111" dur="1" fill="hold">
                                          <p:stCondLst>
                                            <p:cond delay="0"/>
                                          </p:stCondLst>
                                        </p:cTn>
                                        <p:tgtEl>
                                          <p:spTgt spid="27"/>
                                        </p:tgtEl>
                                        <p:attrNameLst>
                                          <p:attrName>style.visibility</p:attrName>
                                        </p:attrNameLst>
                                      </p:cBhvr>
                                      <p:to>
                                        <p:strVal val="visible"/>
                                      </p:to>
                                    </p:set>
                                    <p:animEffect transition="in" filter="wipe(left)">
                                      <p:cBhvr>
                                        <p:cTn id="112" dur="500"/>
                                        <p:tgtEl>
                                          <p:spTgt spid="27"/>
                                        </p:tgtEl>
                                      </p:cBhvr>
                                    </p:animEffect>
                                  </p:childTnLst>
                                </p:cTn>
                              </p:par>
                            </p:childTnLst>
                          </p:cTn>
                        </p:par>
                        <p:par>
                          <p:cTn id="113" fill="hold">
                            <p:stCondLst>
                              <p:cond delay="8300"/>
                            </p:stCondLst>
                            <p:childTnLst>
                              <p:par>
                                <p:cTn id="114" presetID="17" presetClass="entr" presetSubtype="10"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p:cTn id="116" dur="500" fill="hold"/>
                                        <p:tgtEl>
                                          <p:spTgt spid="14"/>
                                        </p:tgtEl>
                                        <p:attrNameLst>
                                          <p:attrName>ppt_w</p:attrName>
                                        </p:attrNameLst>
                                      </p:cBhvr>
                                      <p:tavLst>
                                        <p:tav tm="0">
                                          <p:val>
                                            <p:fltVal val="0"/>
                                          </p:val>
                                        </p:tav>
                                        <p:tav tm="100000">
                                          <p:val>
                                            <p:strVal val="#ppt_w"/>
                                          </p:val>
                                        </p:tav>
                                      </p:tavLst>
                                    </p:anim>
                                    <p:anim calcmode="lin" valueType="num">
                                      <p:cBhvr>
                                        <p:cTn id="117" dur="500" fill="hold"/>
                                        <p:tgtEl>
                                          <p:spTgt spid="14"/>
                                        </p:tgtEl>
                                        <p:attrNameLst>
                                          <p:attrName>ppt_h</p:attrName>
                                        </p:attrNameLst>
                                      </p:cBhvr>
                                      <p:tavLst>
                                        <p:tav tm="0">
                                          <p:val>
                                            <p:strVal val="#ppt_h"/>
                                          </p:val>
                                        </p:tav>
                                        <p:tav tm="100000">
                                          <p:val>
                                            <p:strVal val="#ppt_h"/>
                                          </p:val>
                                        </p:tav>
                                      </p:tavLst>
                                    </p:anim>
                                  </p:childTnLst>
                                </p:cTn>
                              </p:par>
                              <p:par>
                                <p:cTn id="118" presetID="17" presetClass="entr" presetSubtype="10" fill="hold" nodeType="withEffect">
                                  <p:stCondLst>
                                    <p:cond delay="0"/>
                                  </p:stCondLst>
                                  <p:childTnLst>
                                    <p:set>
                                      <p:cBhvr>
                                        <p:cTn id="119" dur="1" fill="hold">
                                          <p:stCondLst>
                                            <p:cond delay="0"/>
                                          </p:stCondLst>
                                        </p:cTn>
                                        <p:tgtEl>
                                          <p:spTgt spid="35"/>
                                        </p:tgtEl>
                                        <p:attrNameLst>
                                          <p:attrName>style.visibility</p:attrName>
                                        </p:attrNameLst>
                                      </p:cBhvr>
                                      <p:to>
                                        <p:strVal val="visible"/>
                                      </p:to>
                                    </p:set>
                                    <p:anim calcmode="lin" valueType="num">
                                      <p:cBhvr>
                                        <p:cTn id="120" dur="500" fill="hold"/>
                                        <p:tgtEl>
                                          <p:spTgt spid="35"/>
                                        </p:tgtEl>
                                        <p:attrNameLst>
                                          <p:attrName>ppt_w</p:attrName>
                                        </p:attrNameLst>
                                      </p:cBhvr>
                                      <p:tavLst>
                                        <p:tav tm="0">
                                          <p:val>
                                            <p:fltVal val="0"/>
                                          </p:val>
                                        </p:tav>
                                        <p:tav tm="100000">
                                          <p:val>
                                            <p:strVal val="#ppt_w"/>
                                          </p:val>
                                        </p:tav>
                                      </p:tavLst>
                                    </p:anim>
                                    <p:anim calcmode="lin" valueType="num">
                                      <p:cBhvr>
                                        <p:cTn id="121" dur="500" fill="hold"/>
                                        <p:tgtEl>
                                          <p:spTgt spid="35"/>
                                        </p:tgtEl>
                                        <p:attrNameLst>
                                          <p:attrName>ppt_h</p:attrName>
                                        </p:attrNameLst>
                                      </p:cBhvr>
                                      <p:tavLst>
                                        <p:tav tm="0">
                                          <p:val>
                                            <p:strVal val="#ppt_h"/>
                                          </p:val>
                                        </p:tav>
                                        <p:tav tm="100000">
                                          <p:val>
                                            <p:strVal val="#ppt_h"/>
                                          </p:val>
                                        </p:tav>
                                      </p:tavLst>
                                    </p:anim>
                                  </p:childTnLst>
                                </p:cTn>
                              </p:par>
                            </p:childTnLst>
                          </p:cTn>
                        </p:par>
                        <p:par>
                          <p:cTn id="122" fill="hold">
                            <p:stCondLst>
                              <p:cond delay="8800"/>
                            </p:stCondLst>
                            <p:childTnLst>
                              <p:par>
                                <p:cTn id="123" presetID="22" presetClass="entr" presetSubtype="8" fill="hold" grpId="0" nodeType="afterEffect">
                                  <p:stCondLst>
                                    <p:cond delay="0"/>
                                  </p:stCondLst>
                                  <p:childTnLst>
                                    <p:set>
                                      <p:cBhvr>
                                        <p:cTn id="124" dur="1" fill="hold">
                                          <p:stCondLst>
                                            <p:cond delay="0"/>
                                          </p:stCondLst>
                                        </p:cTn>
                                        <p:tgtEl>
                                          <p:spTgt spid="28"/>
                                        </p:tgtEl>
                                        <p:attrNameLst>
                                          <p:attrName>style.visibility</p:attrName>
                                        </p:attrNameLst>
                                      </p:cBhvr>
                                      <p:to>
                                        <p:strVal val="visible"/>
                                      </p:to>
                                    </p:set>
                                    <p:animEffect transition="in" filter="wipe(left)">
                                      <p:cBhvr>
                                        <p:cTn id="125" dur="500"/>
                                        <p:tgtEl>
                                          <p:spTgt spid="28"/>
                                        </p:tgtEl>
                                      </p:cBhvr>
                                    </p:animEffect>
                                  </p:childTnLst>
                                </p:cTn>
                              </p:par>
                              <p:par>
                                <p:cTn id="126" presetID="17" presetClass="entr" presetSubtype="10" fill="hold" nodeType="withEffect">
                                  <p:stCondLst>
                                    <p:cond delay="0"/>
                                  </p:stCondLst>
                                  <p:childTnLst>
                                    <p:set>
                                      <p:cBhvr>
                                        <p:cTn id="127" dur="1" fill="hold">
                                          <p:stCondLst>
                                            <p:cond delay="0"/>
                                          </p:stCondLst>
                                        </p:cTn>
                                        <p:tgtEl>
                                          <p:spTgt spid="18"/>
                                        </p:tgtEl>
                                        <p:attrNameLst>
                                          <p:attrName>style.visibility</p:attrName>
                                        </p:attrNameLst>
                                      </p:cBhvr>
                                      <p:to>
                                        <p:strVal val="visible"/>
                                      </p:to>
                                    </p:set>
                                    <p:anim calcmode="lin" valueType="num">
                                      <p:cBhvr>
                                        <p:cTn id="128" dur="500" fill="hold"/>
                                        <p:tgtEl>
                                          <p:spTgt spid="18"/>
                                        </p:tgtEl>
                                        <p:attrNameLst>
                                          <p:attrName>ppt_w</p:attrName>
                                        </p:attrNameLst>
                                      </p:cBhvr>
                                      <p:tavLst>
                                        <p:tav tm="0">
                                          <p:val>
                                            <p:fltVal val="0"/>
                                          </p:val>
                                        </p:tav>
                                        <p:tav tm="100000">
                                          <p:val>
                                            <p:strVal val="#ppt_w"/>
                                          </p:val>
                                        </p:tav>
                                      </p:tavLst>
                                    </p:anim>
                                    <p:anim calcmode="lin" valueType="num">
                                      <p:cBhvr>
                                        <p:cTn id="129" dur="500" fill="hold"/>
                                        <p:tgtEl>
                                          <p:spTgt spid="18"/>
                                        </p:tgtEl>
                                        <p:attrNameLst>
                                          <p:attrName>ppt_h</p:attrName>
                                        </p:attrNameLst>
                                      </p:cBhvr>
                                      <p:tavLst>
                                        <p:tav tm="0">
                                          <p:val>
                                            <p:strVal val="#ppt_h"/>
                                          </p:val>
                                        </p:tav>
                                        <p:tav tm="100000">
                                          <p:val>
                                            <p:strVal val="#ppt_h"/>
                                          </p:val>
                                        </p:tav>
                                      </p:tavLst>
                                    </p:anim>
                                  </p:childTnLst>
                                </p:cTn>
                              </p:par>
                              <p:par>
                                <p:cTn id="130" presetID="17" presetClass="entr" presetSubtype="10" fill="hold" nodeType="withEffect">
                                  <p:stCondLst>
                                    <p:cond delay="0"/>
                                  </p:stCondLst>
                                  <p:childTnLst>
                                    <p:set>
                                      <p:cBhvr>
                                        <p:cTn id="131" dur="1" fill="hold">
                                          <p:stCondLst>
                                            <p:cond delay="0"/>
                                          </p:stCondLst>
                                        </p:cTn>
                                        <p:tgtEl>
                                          <p:spTgt spid="32"/>
                                        </p:tgtEl>
                                        <p:attrNameLst>
                                          <p:attrName>style.visibility</p:attrName>
                                        </p:attrNameLst>
                                      </p:cBhvr>
                                      <p:to>
                                        <p:strVal val="visible"/>
                                      </p:to>
                                    </p:set>
                                    <p:anim calcmode="lin" valueType="num">
                                      <p:cBhvr>
                                        <p:cTn id="132" dur="500" fill="hold"/>
                                        <p:tgtEl>
                                          <p:spTgt spid="32"/>
                                        </p:tgtEl>
                                        <p:attrNameLst>
                                          <p:attrName>ppt_w</p:attrName>
                                        </p:attrNameLst>
                                      </p:cBhvr>
                                      <p:tavLst>
                                        <p:tav tm="0">
                                          <p:val>
                                            <p:fltVal val="0"/>
                                          </p:val>
                                        </p:tav>
                                        <p:tav tm="100000">
                                          <p:val>
                                            <p:strVal val="#ppt_w"/>
                                          </p:val>
                                        </p:tav>
                                      </p:tavLst>
                                    </p:anim>
                                    <p:anim calcmode="lin" valueType="num">
                                      <p:cBhvr>
                                        <p:cTn id="133" dur="500" fill="hold"/>
                                        <p:tgtEl>
                                          <p:spTgt spid="32"/>
                                        </p:tgtEl>
                                        <p:attrNameLst>
                                          <p:attrName>ppt_h</p:attrName>
                                        </p:attrNameLst>
                                      </p:cBhvr>
                                      <p:tavLst>
                                        <p:tav tm="0">
                                          <p:val>
                                            <p:strVal val="#ppt_h"/>
                                          </p:val>
                                        </p:tav>
                                        <p:tav tm="100000">
                                          <p:val>
                                            <p:strVal val="#ppt_h"/>
                                          </p:val>
                                        </p:tav>
                                      </p:tavLst>
                                    </p:anim>
                                  </p:childTnLst>
                                </p:cTn>
                              </p:par>
                            </p:childTnLst>
                          </p:cTn>
                        </p:par>
                        <p:par>
                          <p:cTn id="134" fill="hold">
                            <p:stCondLst>
                              <p:cond delay="9300"/>
                            </p:stCondLst>
                            <p:childTnLst>
                              <p:par>
                                <p:cTn id="135" presetID="22" presetClass="entr" presetSubtype="8" fill="hold" grpId="0" nodeType="afterEffect">
                                  <p:stCondLst>
                                    <p:cond delay="0"/>
                                  </p:stCondLst>
                                  <p:childTnLst>
                                    <p:set>
                                      <p:cBhvr>
                                        <p:cTn id="136" dur="1" fill="hold">
                                          <p:stCondLst>
                                            <p:cond delay="0"/>
                                          </p:stCondLst>
                                        </p:cTn>
                                        <p:tgtEl>
                                          <p:spTgt spid="29"/>
                                        </p:tgtEl>
                                        <p:attrNameLst>
                                          <p:attrName>style.visibility</p:attrName>
                                        </p:attrNameLst>
                                      </p:cBhvr>
                                      <p:to>
                                        <p:strVal val="visible"/>
                                      </p:to>
                                    </p:set>
                                    <p:animEffect transition="in" filter="wipe(left)">
                                      <p:cBhvr>
                                        <p:cTn id="13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10" grpId="0" animBg="1"/>
      <p:bldP spid="11" grpId="0" animBg="1"/>
      <p:bldP spid="12" grpId="0" animBg="1"/>
      <p:bldP spid="13" grpId="0" animBg="1"/>
      <p:bldP spid="21" grpId="0" animBg="1"/>
      <p:bldP spid="22" grpId="0" animBg="1"/>
      <p:bldP spid="23" grpId="0" animBg="1"/>
      <p:bldP spid="24" grpId="0" animBg="1"/>
      <p:bldP spid="25" grpId="0" animBg="1"/>
      <p:bldP spid="26" grpId="0" animBg="1"/>
      <p:bldP spid="27" grpId="0"/>
      <p:bldP spid="28" grpId="0"/>
      <p:bldP spid="29" grpId="0"/>
      <p:bldP spid="30"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垂直排列标题与文本">
    <p:spTree>
      <p:nvGrpSpPr>
        <p:cNvPr id="1" name=""/>
        <p:cNvGrpSpPr/>
        <p:nvPr/>
      </p:nvGrpSpPr>
      <p:grpSpPr>
        <a:xfrm>
          <a:off x="0" y="0"/>
          <a:ext cx="0" cy="0"/>
          <a:chOff x="0" y="0"/>
          <a:chExt cx="0" cy="0"/>
        </a:xfrm>
      </p:grpSpPr>
      <p:pic>
        <p:nvPicPr>
          <p:cNvPr id="2" name="Picture 6" descr="D:\Teliss_Tong\Copy\定期备份\工作备份\！PPT图片及版面资源\06-PPT精选插图\10-综合\脚印.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0"/>
            <a:ext cx="6285756" cy="6859588"/>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userDrawn="1"/>
        </p:nvSpPr>
        <p:spPr bwMode="auto">
          <a:xfrm>
            <a:off x="1490500" y="5188659"/>
            <a:ext cx="3265288" cy="576064"/>
          </a:xfrm>
          <a:prstGeom prst="rect">
            <a:avLst/>
          </a:prstGeom>
          <a:solidFill>
            <a:srgbClr val="FFFFFF">
              <a:alpha val="69804"/>
            </a:srgbClr>
          </a:solidFill>
          <a:ln w="9525" cap="flat" cmpd="sng">
            <a:noFill/>
            <a:round/>
            <a:headEnd type="oval" w="med" len="med"/>
            <a:tailEnd/>
          </a:ln>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 name="标题 1"/>
          <p:cNvSpPr txBox="1">
            <a:spLocks/>
          </p:cNvSpPr>
          <p:nvPr userDrawn="1"/>
        </p:nvSpPr>
        <p:spPr>
          <a:xfrm>
            <a:off x="6816378" y="457160"/>
            <a:ext cx="4895452" cy="1214995"/>
          </a:xfrm>
          <a:prstGeom prst="rect">
            <a:avLst/>
          </a:prstGeom>
        </p:spPr>
        <p:txBody>
          <a:bodyPr vert="horz" lIns="91417" tIns="45708" rIns="91417" bIns="45708"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7200" b="1" dirty="0">
                <a:solidFill>
                  <a:srgbClr val="FC6F18"/>
                </a:solidFill>
                <a:effectLst>
                  <a:outerShdw blurRad="38100" dist="38100" dir="2700000" algn="tl">
                    <a:srgbClr val="000000">
                      <a:alpha val="43137"/>
                    </a:srgbClr>
                  </a:outerShdw>
                </a:effectLst>
                <a:latin typeface="微软雅黑" pitchFamily="34" charset="-122"/>
                <a:ea typeface="微软雅黑" pitchFamily="34" charset="-122"/>
              </a:rPr>
              <a:t>我的黄金十年</a:t>
            </a:r>
          </a:p>
        </p:txBody>
      </p:sp>
      <p:grpSp>
        <p:nvGrpSpPr>
          <p:cNvPr id="5" name="组合 4"/>
          <p:cNvGrpSpPr/>
          <p:nvPr userDrawn="1"/>
        </p:nvGrpSpPr>
        <p:grpSpPr>
          <a:xfrm>
            <a:off x="4337" y="272493"/>
            <a:ext cx="2033736" cy="461665"/>
            <a:chOff x="8525122" y="157879"/>
            <a:chExt cx="651124" cy="461664"/>
          </a:xfrm>
        </p:grpSpPr>
        <p:sp>
          <p:nvSpPr>
            <p:cNvPr id="6" name="矩形 5"/>
            <p:cNvSpPr/>
            <p:nvPr/>
          </p:nvSpPr>
          <p:spPr>
            <a:xfrm>
              <a:off x="8721689" y="167211"/>
              <a:ext cx="432048" cy="360000"/>
            </a:xfrm>
            <a:prstGeom prst="rect">
              <a:avLst/>
            </a:prstGeom>
            <a:solidFill>
              <a:srgbClr val="92D050"/>
            </a:solidFill>
            <a:ln w="25400" cap="flat" cmpd="sng" algn="ctr">
              <a:noFill/>
              <a:prstDash val="solid"/>
            </a:ln>
            <a:effectLst/>
          </p:spPr>
          <p:txBody>
            <a:bodyPr rtlCol="0" anchor="ctr"/>
            <a:lstStyle/>
            <a:p>
              <a:pPr marL="0" marR="0" lvl="0" indent="0" algn="ctr" defTabSz="1218892"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endParaRPr>
            </a:p>
          </p:txBody>
        </p:sp>
        <p:sp>
          <p:nvSpPr>
            <p:cNvPr id="7" name="TextBox 16"/>
            <p:cNvSpPr txBox="1"/>
            <p:nvPr/>
          </p:nvSpPr>
          <p:spPr>
            <a:xfrm>
              <a:off x="8525122" y="157879"/>
              <a:ext cx="651124" cy="461664"/>
            </a:xfrm>
            <a:prstGeom prst="rect">
              <a:avLst/>
            </a:prstGeom>
            <a:solidFill>
              <a:srgbClr val="1094EE"/>
            </a:solidFill>
          </p:spPr>
          <p:txBody>
            <a:bodyPr wrap="square" rtlCol="0">
              <a:spAutoFit/>
            </a:bodyPr>
            <a:lstStyle/>
            <a:p>
              <a:pPr marL="0" marR="0" lvl="0" indent="0" algn="r" defTabSz="1218892"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smtClean="0">
                  <a:ln>
                    <a:noFill/>
                  </a:ln>
                  <a:solidFill>
                    <a:prstClr val="white"/>
                  </a:solidFill>
                  <a:effectLst/>
                  <a:uLnTx/>
                  <a:uFillTx/>
                  <a:ea typeface="专业字体设计服务/WWW.ZTSGC.COM/" pitchFamily="2" charset="-122"/>
                </a:rPr>
                <a:t>  </a:t>
              </a:r>
              <a:r>
                <a:rPr kumimoji="0" lang="zh-CN" altLang="en-US" sz="2400" b="0" i="0" u="none" strike="noStrike" kern="0" cap="none" spc="0" normalizeH="0" baseline="0" noProof="0" dirty="0" smtClean="0">
                  <a:ln>
                    <a:noFill/>
                  </a:ln>
                  <a:solidFill>
                    <a:prstClr val="white"/>
                  </a:solidFill>
                  <a:effectLst/>
                  <a:uLnTx/>
                  <a:uFillTx/>
                  <a:ea typeface="微软雅黑" pitchFamily="34" charset="-122"/>
                </a:rPr>
                <a:t>片尾广告</a:t>
              </a:r>
            </a:p>
          </p:txBody>
        </p:sp>
      </p:grpSp>
      <p:sp>
        <p:nvSpPr>
          <p:cNvPr id="8" name="矩形 7"/>
          <p:cNvSpPr/>
          <p:nvPr userDrawn="1"/>
        </p:nvSpPr>
        <p:spPr>
          <a:xfrm>
            <a:off x="7342427" y="1647202"/>
            <a:ext cx="4164052" cy="430863"/>
          </a:xfrm>
          <a:prstGeom prst="rect">
            <a:avLst/>
          </a:prstGeom>
          <a:noFill/>
        </p:spPr>
        <p:txBody>
          <a:bodyPr wrap="square" lIns="91417" tIns="45708" rIns="91417" bIns="45708">
            <a:spAutoFit/>
          </a:bodyPr>
          <a:lstStyle/>
          <a:p>
            <a:pPr defTabSz="1218892"/>
            <a:r>
              <a:rPr lang="zh-CN" altLang="en-US" sz="2200" dirty="0">
                <a:solidFill>
                  <a:srgbClr val="00B0F0"/>
                </a:solidFill>
                <a:latin typeface="微软雅黑" pitchFamily="34" charset="-122"/>
                <a:ea typeface="微软雅黑" pitchFamily="34" charset="-122"/>
              </a:rPr>
              <a:t>一位平凡</a:t>
            </a:r>
            <a:r>
              <a:rPr lang="en-US" altLang="zh-CN" sz="2200" dirty="0">
                <a:solidFill>
                  <a:srgbClr val="00B0F0"/>
                </a:solidFill>
                <a:latin typeface="微软雅黑" pitchFamily="34" charset="-122"/>
                <a:ea typeface="微软雅黑" pitchFamily="34" charset="-122"/>
              </a:rPr>
              <a:t>80</a:t>
            </a:r>
            <a:r>
              <a:rPr lang="zh-CN" altLang="en-US" sz="2200" dirty="0">
                <a:solidFill>
                  <a:srgbClr val="00B0F0"/>
                </a:solidFill>
                <a:latin typeface="微软雅黑" pitchFamily="34" charset="-122"/>
                <a:ea typeface="微软雅黑" pitchFamily="34" charset="-122"/>
              </a:rPr>
              <a:t>后的职场与情感历程</a:t>
            </a:r>
          </a:p>
        </p:txBody>
      </p:sp>
      <p:pic>
        <p:nvPicPr>
          <p:cNvPr id="9" name="Picture 3" descr="D:\Teliss_Tong\Copy\定期备份\工作备份\！PPT图片及版面资源\06-PPT精选插图\05-头像\1000mb.ru (42).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7504" y="155104"/>
            <a:ext cx="609600" cy="6096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19"/>
          <p:cNvSpPr txBox="1"/>
          <p:nvPr userDrawn="1"/>
        </p:nvSpPr>
        <p:spPr>
          <a:xfrm>
            <a:off x="6816378" y="2492896"/>
            <a:ext cx="4895452" cy="2166723"/>
          </a:xfrm>
          <a:prstGeom prst="rect">
            <a:avLst/>
          </a:prstGeom>
          <a:noFill/>
        </p:spPr>
        <p:txBody>
          <a:bodyPr wrap="square" lIns="91417" tIns="45708" rIns="91417" bIns="45708" rtlCol="0">
            <a:spAutoFit/>
          </a:bodyPr>
          <a:lstStyle/>
          <a:p>
            <a:pPr indent="-457164" defTabSz="1218892">
              <a:lnSpc>
                <a:spcPct val="130000"/>
              </a:lnSpc>
              <a:spcBef>
                <a:spcPts val="600"/>
              </a:spcBef>
              <a:spcAft>
                <a:spcPts val="600"/>
              </a:spcAft>
            </a:pPr>
            <a:r>
              <a:rPr lang="zh-CN" altLang="en-US" sz="1600" dirty="0">
                <a:solidFill>
                  <a:prstClr val="black">
                    <a:lumMod val="65000"/>
                    <a:lumOff val="35000"/>
                  </a:prstClr>
                </a:solidFill>
                <a:latin typeface="微软雅黑" pitchFamily="34" charset="-122"/>
                <a:ea typeface="微软雅黑" pitchFamily="34" charset="-122"/>
              </a:rPr>
              <a:t>我将毕业后的第一个十年称之为“黄金十年”，第二个十年称之为“白金十年”，第三个十年称之为“钻石十年”，以此来形容人生当中最青春蓬勃、年富力强和激情满怀的宝贵三十年。</a:t>
            </a:r>
            <a:endParaRPr lang="en-US" altLang="zh-CN" sz="1600" dirty="0">
              <a:solidFill>
                <a:prstClr val="black">
                  <a:lumMod val="65000"/>
                  <a:lumOff val="35000"/>
                </a:prstClr>
              </a:solidFill>
              <a:latin typeface="微软雅黑" pitchFamily="34" charset="-122"/>
              <a:ea typeface="微软雅黑" pitchFamily="34" charset="-122"/>
            </a:endParaRPr>
          </a:p>
          <a:p>
            <a:pPr indent="-457164" defTabSz="1218892">
              <a:lnSpc>
                <a:spcPct val="130000"/>
              </a:lnSpc>
              <a:spcBef>
                <a:spcPts val="600"/>
              </a:spcBef>
              <a:spcAft>
                <a:spcPts val="600"/>
              </a:spcAft>
            </a:pPr>
            <a:r>
              <a:rPr lang="zh-CN" altLang="en-US" sz="1600" dirty="0">
                <a:solidFill>
                  <a:prstClr val="black">
                    <a:lumMod val="65000"/>
                    <a:lumOff val="35000"/>
                  </a:prstClr>
                </a:solidFill>
                <a:latin typeface="微软雅黑" pitchFamily="34" charset="-122"/>
                <a:ea typeface="微软雅黑" pitchFamily="34" charset="-122"/>
              </a:rPr>
              <a:t>“我的黄金十年”写的就是毕业后，第一个十年所发生的职场与情感的那些事儿</a:t>
            </a:r>
            <a:r>
              <a:rPr lang="en-US" altLang="zh-CN" sz="1600" dirty="0">
                <a:solidFill>
                  <a:prstClr val="black">
                    <a:lumMod val="65000"/>
                    <a:lumOff val="35000"/>
                  </a:prstClr>
                </a:solidFill>
                <a:latin typeface="微软雅黑" pitchFamily="34" charset="-122"/>
                <a:ea typeface="微软雅黑" pitchFamily="34" charset="-122"/>
              </a:rPr>
              <a:t>……</a:t>
            </a:r>
            <a:endParaRPr lang="zh-CN" altLang="en-US" sz="1600" dirty="0">
              <a:solidFill>
                <a:prstClr val="black">
                  <a:lumMod val="65000"/>
                  <a:lumOff val="35000"/>
                </a:prstClr>
              </a:solidFill>
              <a:latin typeface="微软雅黑" pitchFamily="34" charset="-122"/>
              <a:ea typeface="微软雅黑" pitchFamily="34" charset="-122"/>
            </a:endParaRPr>
          </a:p>
        </p:txBody>
      </p:sp>
      <p:sp>
        <p:nvSpPr>
          <p:cNvPr id="11" name="矩形 10"/>
          <p:cNvSpPr/>
          <p:nvPr userDrawn="1"/>
        </p:nvSpPr>
        <p:spPr>
          <a:xfrm>
            <a:off x="7103318" y="5469419"/>
            <a:ext cx="4369405" cy="369308"/>
          </a:xfrm>
          <a:prstGeom prst="rect">
            <a:avLst/>
          </a:prstGeom>
        </p:spPr>
        <p:txBody>
          <a:bodyPr wrap="square" lIns="91417" tIns="45708" rIns="91417" bIns="45708">
            <a:spAutoFit/>
          </a:bodyPr>
          <a:lstStyle/>
          <a:p>
            <a:pPr defTabSz="1218892">
              <a:lnSpc>
                <a:spcPct val="150000"/>
              </a:lnSpc>
            </a:pPr>
            <a:r>
              <a:rPr lang="en-US" altLang="zh-CN" sz="1200" dirty="0">
                <a:solidFill>
                  <a:srgbClr val="1094EE"/>
                </a:solidFill>
                <a:latin typeface="Arial"/>
                <a:ea typeface="微软雅黑" pitchFamily="34" charset="-122"/>
                <a:cs typeface="Arial"/>
                <a:hlinkClick r:id="rId4"/>
              </a:rPr>
              <a:t>http://www.tianya.cn/publicforum/content/no20/1/317960.shtml</a:t>
            </a:r>
            <a:endParaRPr lang="en-US" altLang="zh-CN" sz="1200" dirty="0">
              <a:solidFill>
                <a:srgbClr val="1094EE"/>
              </a:solidFill>
              <a:latin typeface="Arial"/>
              <a:ea typeface="微软雅黑" pitchFamily="34" charset="-122"/>
              <a:cs typeface="Arial"/>
            </a:endParaRPr>
          </a:p>
        </p:txBody>
      </p:sp>
      <p:sp>
        <p:nvSpPr>
          <p:cNvPr id="12" name="矩形 11"/>
          <p:cNvSpPr/>
          <p:nvPr userDrawn="1"/>
        </p:nvSpPr>
        <p:spPr>
          <a:xfrm>
            <a:off x="7486441" y="5849451"/>
            <a:ext cx="3124698" cy="459871"/>
          </a:xfrm>
          <a:prstGeom prst="rect">
            <a:avLst/>
          </a:prstGeom>
          <a:noFill/>
          <a:ln w="25400" cap="flat" cmpd="sng" algn="ctr">
            <a:noFill/>
            <a:prstDash val="solid"/>
          </a:ln>
          <a:effectLst/>
        </p:spPr>
        <p:txBody>
          <a:bodyPr lIns="91417" tIns="45708" rIns="91417" bIns="45708" anchor="ctr"/>
          <a:lstStyle/>
          <a:p>
            <a:pPr algn="ctr" defTabSz="1218892">
              <a:defRPr/>
            </a:pPr>
            <a:r>
              <a:rPr lang="zh-CN" altLang="en-US" sz="1600" kern="0" dirty="0">
                <a:solidFill>
                  <a:prstClr val="white"/>
                </a:solidFill>
                <a:effectLst>
                  <a:glow rad="228600">
                    <a:srgbClr val="4F81BD">
                      <a:satMod val="175000"/>
                      <a:alpha val="40000"/>
                    </a:srgbClr>
                  </a:glow>
                </a:effectLst>
                <a:latin typeface="微软雅黑" pitchFamily="34" charset="-122"/>
                <a:ea typeface="微软雅黑" pitchFamily="34" charset="-122"/>
              </a:rPr>
              <a:t>自传体小说，请您多多捧场</a:t>
            </a:r>
            <a:r>
              <a:rPr lang="zh-CN" altLang="en-US" sz="1600" kern="0" dirty="0">
                <a:solidFill>
                  <a:prstClr val="white"/>
                </a:solidFill>
                <a:effectLst>
                  <a:glow rad="228600">
                    <a:srgbClr val="4F81BD">
                      <a:satMod val="175000"/>
                      <a:alpha val="40000"/>
                    </a:srgbClr>
                  </a:glow>
                </a:effectLst>
                <a:latin typeface="微软雅黑" pitchFamily="34" charset="-122"/>
                <a:ea typeface="微软雅黑" pitchFamily="34" charset="-122"/>
                <a:sym typeface="Wingdings" pitchFamily="2" charset="2"/>
              </a:rPr>
              <a:t>：）</a:t>
            </a:r>
            <a:endParaRPr lang="zh-CN" altLang="en-US" sz="1600" kern="0" dirty="0">
              <a:solidFill>
                <a:prstClr val="white"/>
              </a:solidFill>
              <a:effectLst>
                <a:glow rad="228600">
                  <a:srgbClr val="4F81BD">
                    <a:satMod val="175000"/>
                    <a:alpha val="40000"/>
                  </a:srgbClr>
                </a:glow>
              </a:effectLst>
              <a:latin typeface="微软雅黑" pitchFamily="34" charset="-122"/>
              <a:ea typeface="微软雅黑" pitchFamily="34" charset="-122"/>
            </a:endParaRPr>
          </a:p>
        </p:txBody>
      </p:sp>
      <p:pic>
        <p:nvPicPr>
          <p:cNvPr id="13" name="Picture 2" descr="D:\Teliss_Tong\Copy\定期备份\工作备份\！PPT图片及版面资源\06-PPT精选插图\04-图标\54D742BB28AE93477AE1424E5D991B5D.pn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10690798" y="5841269"/>
            <a:ext cx="396045" cy="396045"/>
          </a:xfrm>
          <a:prstGeom prst="rect">
            <a:avLst/>
          </a:prstGeom>
          <a:noFill/>
          <a:extLst>
            <a:ext uri="{909E8E84-426E-40DD-AFC4-6F175D3DCCD1}">
              <a14:hiddenFill xmlns:a14="http://schemas.microsoft.com/office/drawing/2010/main">
                <a:solidFill>
                  <a:srgbClr val="FFFFFF"/>
                </a:solidFill>
              </a14:hiddenFill>
            </a:ext>
          </a:extLst>
        </p:spPr>
      </p:pic>
      <p:pic>
        <p:nvPicPr>
          <p:cNvPr id="14" name="图片 13"/>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490500" y="1673152"/>
            <a:ext cx="3265288" cy="3265288"/>
          </a:xfrm>
          <a:prstGeom prst="rect">
            <a:avLst/>
          </a:prstGeom>
          <a:effectLst>
            <a:outerShdw blurRad="63500" sx="102000" sy="102000" algn="ctr" rotWithShape="0">
              <a:prstClr val="black">
                <a:alpha val="40000"/>
              </a:prstClr>
            </a:outerShdw>
          </a:effectLst>
        </p:spPr>
      </p:pic>
      <p:sp>
        <p:nvSpPr>
          <p:cNvPr id="15" name="文本框 14"/>
          <p:cNvSpPr txBox="1"/>
          <p:nvPr userDrawn="1"/>
        </p:nvSpPr>
        <p:spPr>
          <a:xfrm>
            <a:off x="1490500" y="5219377"/>
            <a:ext cx="3265288" cy="523220"/>
          </a:xfrm>
          <a:prstGeom prst="rect">
            <a:avLst/>
          </a:prstGeom>
          <a:noFill/>
        </p:spPr>
        <p:txBody>
          <a:bodyPr wrap="square" rtlCol="0">
            <a:spAutoFit/>
          </a:bodyPr>
          <a:lstStyle/>
          <a:p>
            <a:pPr defTabSz="1218892"/>
            <a:r>
              <a:rPr lang="zh-CN" altLang="en-US" sz="2400" dirty="0" smtClean="0">
                <a:solidFill>
                  <a:srgbClr val="FF6600"/>
                </a:solidFill>
                <a:latin typeface="微软雅黑" panose="020B0503020204020204" pitchFamily="34" charset="-122"/>
                <a:ea typeface="微软雅黑" panose="020B0503020204020204" pitchFamily="34" charset="-122"/>
              </a:rPr>
              <a:t>布衣公众号：</a:t>
            </a:r>
            <a:r>
              <a:rPr lang="en-US" altLang="zh-CN" sz="2800" b="1" dirty="0" err="1" smtClean="0">
                <a:solidFill>
                  <a:srgbClr val="FF6600"/>
                </a:solidFill>
                <a:latin typeface="Arial Unicode MS" panose="020B0604020202020204" pitchFamily="34" charset="-122"/>
                <a:ea typeface="Arial Unicode MS" panose="020B0604020202020204" pitchFamily="34" charset="-122"/>
                <a:cs typeface="Arial Unicode MS" panose="020B0604020202020204" pitchFamily="34" charset="-122"/>
              </a:rPr>
              <a:t>hr-ppt</a:t>
            </a:r>
            <a:endParaRPr lang="zh-CN" altLang="en-US" sz="2800" b="1" dirty="0">
              <a:solidFill>
                <a:srgbClr val="FF660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2933660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200" fill="hold"/>
                                        <p:tgtEl>
                                          <p:spTgt spid="5"/>
                                        </p:tgtEl>
                                        <p:attrNameLst>
                                          <p:attrName>ppt_x</p:attrName>
                                        </p:attrNameLst>
                                      </p:cBhvr>
                                      <p:tavLst>
                                        <p:tav tm="0">
                                          <p:val>
                                            <p:strVal val="1+#ppt_w/2"/>
                                          </p:val>
                                        </p:tav>
                                        <p:tav tm="100000">
                                          <p:val>
                                            <p:strVal val="#ppt_x"/>
                                          </p:val>
                                        </p:tav>
                                      </p:tavLst>
                                    </p:anim>
                                    <p:anim calcmode="lin" valueType="num">
                                      <p:cBhvr additive="base">
                                        <p:cTn id="11" dur="200" fill="hold"/>
                                        <p:tgtEl>
                                          <p:spTgt spid="5"/>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par>
                          <p:cTn id="20" fill="hold">
                            <p:stCondLst>
                              <p:cond delay="12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8"/>
                                        </p:tgtEl>
                                        <p:attrNameLst>
                                          <p:attrName>ppt_y</p:attrName>
                                        </p:attrNameLst>
                                      </p:cBhvr>
                                      <p:tavLst>
                                        <p:tav tm="0">
                                          <p:val>
                                            <p:strVal val="#ppt_y"/>
                                          </p:val>
                                        </p:tav>
                                        <p:tav tm="100000">
                                          <p:val>
                                            <p:strVal val="#ppt_y"/>
                                          </p:val>
                                        </p:tav>
                                      </p:tavLst>
                                    </p:anim>
                                    <p:anim calcmode="lin" valueType="num">
                                      <p:cBhvr>
                                        <p:cTn id="2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8"/>
                                        </p:tgtEl>
                                      </p:cBhvr>
                                    </p:animEffect>
                                  </p:childTnLst>
                                </p:cTn>
                              </p:par>
                            </p:childTnLst>
                          </p:cTn>
                        </p:par>
                        <p:par>
                          <p:cTn id="28" fill="hold">
                            <p:stCondLst>
                              <p:cond delay="2450"/>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10"/>
                                        </p:tgtEl>
                                        <p:attrNameLst>
                                          <p:attrName>style.visibility</p:attrName>
                                        </p:attrNameLst>
                                      </p:cBhvr>
                                      <p:to>
                                        <p:strVal val="visible"/>
                                      </p:to>
                                    </p:set>
                                    <p:anim calcmode="discrete" valueType="clr">
                                      <p:cBhvr override="childStyle">
                                        <p:cTn id="31" dur="17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32" dur="170"/>
                                        <p:tgtEl>
                                          <p:spTgt spid="10"/>
                                        </p:tgtEl>
                                        <p:attrNameLst>
                                          <p:attrName>fillcolor</p:attrName>
                                        </p:attrNameLst>
                                      </p:cBhvr>
                                      <p:tavLst>
                                        <p:tav tm="0">
                                          <p:val>
                                            <p:clrVal>
                                              <a:schemeClr val="accent2"/>
                                            </p:clrVal>
                                          </p:val>
                                        </p:tav>
                                        <p:tav tm="50000">
                                          <p:val>
                                            <p:clrVal>
                                              <a:schemeClr val="hlink"/>
                                            </p:clrVal>
                                          </p:val>
                                        </p:tav>
                                      </p:tavLst>
                                    </p:anim>
                                    <p:set>
                                      <p:cBhvr>
                                        <p:cTn id="33" dur="170"/>
                                        <p:tgtEl>
                                          <p:spTgt spid="10"/>
                                        </p:tgtEl>
                                        <p:attrNameLst>
                                          <p:attrName>fill.type</p:attrName>
                                        </p:attrNameLst>
                                      </p:cBhvr>
                                      <p:to>
                                        <p:strVal val="solid"/>
                                      </p:to>
                                    </p:set>
                                  </p:childTnLst>
                                </p:cTn>
                              </p:par>
                            </p:childTnLst>
                          </p:cTn>
                        </p:par>
                        <p:par>
                          <p:cTn id="34" fill="hold">
                            <p:stCondLst>
                              <p:cond delay="1265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13650"/>
                            </p:stCondLst>
                            <p:childTnLst>
                              <p:par>
                                <p:cTn id="41" presetID="10"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000"/>
                                        <p:tgtEl>
                                          <p:spTgt spid="13"/>
                                        </p:tgtEl>
                                      </p:cBhvr>
                                    </p:animEffect>
                                  </p:childTnLst>
                                </p:cTn>
                              </p:par>
                              <p:par>
                                <p:cTn id="44" presetID="26" presetClass="emph" presetSubtype="0" repeatCount="indefinite" fill="hold" nodeType="withEffect">
                                  <p:stCondLst>
                                    <p:cond delay="0"/>
                                  </p:stCondLst>
                                  <p:childTnLst>
                                    <p:animEffect transition="out" filter="fade">
                                      <p:cBhvr>
                                        <p:cTn id="45" dur="1000" tmFilter="0, 0; .2, .5; .8, .5; 1, 0"/>
                                        <p:tgtEl>
                                          <p:spTgt spid="13"/>
                                        </p:tgtEl>
                                      </p:cBhvr>
                                    </p:animEffect>
                                    <p:animScale>
                                      <p:cBhvr>
                                        <p:cTn id="46" dur="500" autoRev="1" fill="hold"/>
                                        <p:tgtEl>
                                          <p:spTgt spid="13"/>
                                        </p:tgtEl>
                                      </p:cBhvr>
                                      <p:by x="105000" y="105000"/>
                                    </p:animScale>
                                  </p:childTnLst>
                                </p:cTn>
                              </p:par>
                              <p:par>
                                <p:cTn id="47" presetID="42"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0" grpId="0"/>
      <p:bldP spid="11"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直接连接符 4"/>
          <p:cNvCxnSpPr/>
          <p:nvPr userDrawn="1"/>
        </p:nvCxnSpPr>
        <p:spPr>
          <a:xfrm>
            <a:off x="0" y="836712"/>
            <a:ext cx="12191891" cy="0"/>
          </a:xfrm>
          <a:prstGeom prst="line">
            <a:avLst/>
          </a:prstGeom>
          <a:ln>
            <a:solidFill>
              <a:srgbClr val="148BDC"/>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userDrawn="1"/>
        </p:nvSpPr>
        <p:spPr>
          <a:xfrm>
            <a:off x="0" y="275626"/>
            <a:ext cx="10437282" cy="25200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1" name="TextBox 15"/>
          <p:cNvSpPr txBox="1"/>
          <p:nvPr userDrawn="1"/>
        </p:nvSpPr>
        <p:spPr>
          <a:xfrm>
            <a:off x="5691674" y="6453336"/>
            <a:ext cx="764272" cy="338554"/>
          </a:xfrm>
          <a:prstGeom prst="rect">
            <a:avLst/>
          </a:prstGeom>
          <a:noFill/>
        </p:spPr>
        <p:txBody>
          <a:bodyPr wrap="square" rtlCol="0">
            <a:spAutoFit/>
          </a:bodyPr>
          <a:lstStyle/>
          <a:p>
            <a:pPr algn="ctr"/>
            <a:fld id="{2EEF1883-7A0E-4F66-9932-E581691AD397}" type="slidenum">
              <a:rPr lang="zh-CN" altLang="en-US" sz="1600" smtClean="0">
                <a:solidFill>
                  <a:srgbClr val="148BDC"/>
                </a:solidFill>
              </a:rPr>
              <a:pPr algn="ctr"/>
              <a:t>‹#›</a:t>
            </a:fld>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sp>
        <p:nvSpPr>
          <p:cNvPr id="2" name="矩形 1"/>
          <p:cNvSpPr/>
          <p:nvPr userDrawn="1"/>
        </p:nvSpPr>
        <p:spPr>
          <a:xfrm>
            <a:off x="840786" y="1"/>
            <a:ext cx="1284264" cy="964759"/>
          </a:xfrm>
          <a:prstGeom prst="rect">
            <a:avLst/>
          </a:prstGeom>
          <a:solidFill>
            <a:srgbClr val="FFFFFF">
              <a:alpha val="85098"/>
            </a:srgbClr>
          </a:solidFill>
          <a:ln w="3175" cap="flat" cmpd="sng" algn="ctr">
            <a:noFill/>
            <a:prstDash val="solid"/>
          </a:ln>
          <a:effectLst>
            <a:outerShdw blurRad="50800" dist="38100" dir="5400000" algn="t" rotWithShape="0">
              <a:prstClr val="black">
                <a:alpha val="40000"/>
              </a:prstClr>
            </a:outerShdw>
          </a:effectLst>
        </p:spPr>
        <p:txBody>
          <a:bodyPr anchor="ctr"/>
          <a:lstStyle/>
          <a:p>
            <a:pPr marR="0" lvl="0" indent="0" algn="ctr" fontAlgn="auto">
              <a:lnSpc>
                <a:spcPct val="120000"/>
              </a:lnSpc>
              <a:spcBef>
                <a:spcPts val="0"/>
              </a:spcBef>
              <a:spcAft>
                <a:spcPts val="0"/>
              </a:spcAft>
              <a:buClrTx/>
              <a:buSzTx/>
              <a:buFontTx/>
              <a:buNone/>
              <a:tabLst/>
            </a:pPr>
            <a:endParaRPr kumimoji="0" lang="zh-CN" altLang="en-US" sz="18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cxnSp>
        <p:nvCxnSpPr>
          <p:cNvPr id="7" name="直接连接符 6"/>
          <p:cNvCxnSpPr/>
          <p:nvPr userDrawn="1"/>
        </p:nvCxnSpPr>
        <p:spPr>
          <a:xfrm>
            <a:off x="840786" y="964759"/>
            <a:ext cx="1284264"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flipV="1">
            <a:off x="840786" y="1"/>
            <a:ext cx="0" cy="964759"/>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nvCxnSpPr>
        <p:spPr>
          <a:xfrm flipV="1">
            <a:off x="2125050" y="1"/>
            <a:ext cx="0" cy="964759"/>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userDrawn="1"/>
        </p:nvCxnSpPr>
        <p:spPr>
          <a:xfrm>
            <a:off x="0" y="6644099"/>
            <a:ext cx="5691674" cy="0"/>
          </a:xfrm>
          <a:prstGeom prst="line">
            <a:avLst/>
          </a:prstGeom>
          <a:ln>
            <a:solidFill>
              <a:srgbClr val="148BDC"/>
            </a:solidFill>
            <a:tailEnd type="oval"/>
          </a:ln>
        </p:spPr>
        <p:style>
          <a:lnRef idx="1">
            <a:schemeClr val="accent6"/>
          </a:lnRef>
          <a:fillRef idx="0">
            <a:schemeClr val="accent6"/>
          </a:fillRef>
          <a:effectRef idx="0">
            <a:schemeClr val="accent6"/>
          </a:effectRef>
          <a:fontRef idx="minor">
            <a:schemeClr val="tx1"/>
          </a:fontRef>
        </p:style>
      </p:cxnSp>
      <p:cxnSp>
        <p:nvCxnSpPr>
          <p:cNvPr id="22" name="直接连接符 21"/>
          <p:cNvCxnSpPr/>
          <p:nvPr userDrawn="1"/>
        </p:nvCxnSpPr>
        <p:spPr>
          <a:xfrm>
            <a:off x="6455946" y="6644099"/>
            <a:ext cx="5735945" cy="0"/>
          </a:xfrm>
          <a:prstGeom prst="line">
            <a:avLst/>
          </a:prstGeom>
          <a:ln>
            <a:solidFill>
              <a:srgbClr val="148BDC"/>
            </a:solidFill>
            <a:headEnd type="oval"/>
            <a:tailEnd type="none"/>
          </a:ln>
        </p:spPr>
        <p:style>
          <a:lnRef idx="1">
            <a:schemeClr val="accent6"/>
          </a:lnRef>
          <a:fillRef idx="0">
            <a:schemeClr val="accent6"/>
          </a:fillRef>
          <a:effectRef idx="0">
            <a:schemeClr val="accent6"/>
          </a:effectRef>
          <a:fontRef idx="minor">
            <a:schemeClr val="tx1"/>
          </a:fontRef>
        </p:style>
      </p:cxnSp>
      <p:sp>
        <p:nvSpPr>
          <p:cNvPr id="23" name="TextBox 7"/>
          <p:cNvSpPr txBox="1">
            <a:spLocks noChangeArrowheads="1"/>
          </p:cNvSpPr>
          <p:nvPr userDrawn="1"/>
        </p:nvSpPr>
        <p:spPr bwMode="auto">
          <a:xfrm>
            <a:off x="10437283" y="165023"/>
            <a:ext cx="1046408" cy="473206"/>
          </a:xfrm>
          <a:prstGeom prst="rect">
            <a:avLst/>
          </a:prstGeom>
          <a:noFill/>
          <a:ln>
            <a:noFill/>
          </a:ln>
          <a:extLst/>
        </p:spPr>
        <p:txBody>
          <a:bodyPr wrap="squar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algn="ctr">
              <a:defRPr/>
            </a:pPr>
            <a:r>
              <a:rPr lang="en-US" altLang="zh-CN" sz="2400" b="0" dirty="0" smtClean="0">
                <a:solidFill>
                  <a:srgbClr val="148BDC"/>
                </a:solidFill>
                <a:latin typeface="Impact" pitchFamily="34" charset="0"/>
              </a:rPr>
              <a:t>LOGO</a:t>
            </a:r>
            <a:endParaRPr lang="zh-CN" altLang="en-US" sz="2400" b="0" dirty="0" smtClean="0">
              <a:solidFill>
                <a:srgbClr val="148BDC"/>
              </a:solidFill>
              <a:latin typeface="Impact" pitchFamily="34" charset="0"/>
            </a:endParaRPr>
          </a:p>
        </p:txBody>
      </p:sp>
      <p:sp>
        <p:nvSpPr>
          <p:cNvPr id="24" name="矩形 23"/>
          <p:cNvSpPr/>
          <p:nvPr userDrawn="1"/>
        </p:nvSpPr>
        <p:spPr>
          <a:xfrm>
            <a:off x="11472187" y="275626"/>
            <a:ext cx="719813" cy="25200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 bg1="lt1" tx1="dk1" bg2="lt2" tx2="dk2" accent1="accent1" accent2="accent2" accent3="accent3" accent4="accent4" accent5="accent5" accent6="accent6" hlink="hlink" folHlink="folHlink"/>
  <p:sldLayoutIdLst>
    <p:sldLayoutId id="2147483649" r:id="rId1"/>
    <p:sldLayoutId id="2147483667" r:id="rId2"/>
    <p:sldLayoutId id="2147483680" r:id="rId3"/>
    <p:sldLayoutId id="2147483666" r:id="rId4"/>
    <p:sldLayoutId id="2147483681" r:id="rId5"/>
    <p:sldLayoutId id="2147483682" r:id="rId6"/>
    <p:sldLayoutId id="2147483650" r:id="rId7"/>
    <p:sldLayoutId id="2147483683" r:id="rId8"/>
    <p:sldLayoutId id="2147483673" r:id="rId9"/>
    <p:sldLayoutId id="2147483684" r:id="rId10"/>
    <p:sldLayoutId id="2147483655" r:id="rId11"/>
    <p:sldLayoutId id="2147483685" r:id="rId12"/>
    <p:sldLayoutId id="2147483687" r:id="rId13"/>
    <p:sldLayoutId id="2147483677" r:id="rId14"/>
    <p:sldLayoutId id="2147483665" r:id="rId15"/>
    <p:sldLayoutId id="2147483686" r:id="rId16"/>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38.jpeg"/><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38610445"/>
      </p:ext>
    </p:extLst>
  </p:cSld>
  <p:clrMapOvr>
    <a:masterClrMapping/>
  </p:clrMapOvr>
  <p:transition>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p:cNvSpPr txBox="1"/>
          <p:nvPr/>
        </p:nvSpPr>
        <p:spPr>
          <a:xfrm>
            <a:off x="5591944" y="2132855"/>
            <a:ext cx="4608512" cy="400110"/>
          </a:xfrm>
          <a:prstGeom prst="rect">
            <a:avLst/>
          </a:prstGeom>
          <a:noFill/>
        </p:spPr>
        <p:txBody>
          <a:bodyPr wrap="square" rtlCol="0">
            <a:spAutoFit/>
          </a:bodyPr>
          <a:lstStyle/>
          <a:p>
            <a:r>
              <a:rPr lang="en-US" altLang="zh-CN" sz="2000" dirty="0">
                <a:solidFill>
                  <a:srgbClr val="FF6600"/>
                </a:solidFill>
                <a:latin typeface="微软雅黑" pitchFamily="34" charset="-122"/>
                <a:ea typeface="微软雅黑" pitchFamily="34" charset="-122"/>
              </a:rPr>
              <a:t>01          </a:t>
            </a:r>
            <a:r>
              <a:rPr lang="zh-CN" altLang="en-US" sz="2000" dirty="0">
                <a:solidFill>
                  <a:srgbClr val="FF6600"/>
                </a:solidFill>
                <a:latin typeface="微软雅黑" pitchFamily="34" charset="-122"/>
                <a:ea typeface="微软雅黑" pitchFamily="34" charset="-122"/>
              </a:rPr>
              <a:t>为什么要进行职业生涯规划</a:t>
            </a:r>
          </a:p>
        </p:txBody>
      </p:sp>
      <p:sp>
        <p:nvSpPr>
          <p:cNvPr id="3" name="TextBox 8"/>
          <p:cNvSpPr txBox="1"/>
          <p:nvPr/>
        </p:nvSpPr>
        <p:spPr>
          <a:xfrm>
            <a:off x="5591944" y="2924157"/>
            <a:ext cx="4608512" cy="400110"/>
          </a:xfrm>
          <a:prstGeom prst="rect">
            <a:avLst/>
          </a:prstGeom>
          <a:noFill/>
        </p:spPr>
        <p:txBody>
          <a:bodyPr wrap="square" rtlCol="0">
            <a:spAutoFit/>
          </a:bodyPr>
          <a:lstStyle/>
          <a:p>
            <a:r>
              <a:rPr lang="en-US" altLang="zh-CN" sz="2000" dirty="0">
                <a:solidFill>
                  <a:srgbClr val="FF6600"/>
                </a:solidFill>
                <a:latin typeface="微软雅黑" pitchFamily="34" charset="-122"/>
                <a:ea typeface="微软雅黑" pitchFamily="34" charset="-122"/>
              </a:rPr>
              <a:t>02          </a:t>
            </a:r>
            <a:r>
              <a:rPr lang="zh-CN" altLang="en-US" sz="2000" dirty="0">
                <a:solidFill>
                  <a:srgbClr val="FF6600"/>
                </a:solidFill>
                <a:latin typeface="微软雅黑" pitchFamily="34" charset="-122"/>
                <a:ea typeface="微软雅黑" pitchFamily="34" charset="-122"/>
              </a:rPr>
              <a:t>职业生涯规划的概述</a:t>
            </a:r>
          </a:p>
        </p:txBody>
      </p:sp>
      <p:sp>
        <p:nvSpPr>
          <p:cNvPr id="4" name="TextBox 8"/>
          <p:cNvSpPr txBox="1"/>
          <p:nvPr/>
        </p:nvSpPr>
        <p:spPr>
          <a:xfrm>
            <a:off x="5591944" y="3716638"/>
            <a:ext cx="4608512" cy="400110"/>
          </a:xfrm>
          <a:prstGeom prst="rect">
            <a:avLst/>
          </a:prstGeom>
          <a:noFill/>
        </p:spPr>
        <p:txBody>
          <a:bodyPr wrap="square" rtlCol="0">
            <a:spAutoFit/>
          </a:bodyPr>
          <a:lstStyle/>
          <a:p>
            <a:r>
              <a:rPr lang="en-US" altLang="zh-CN" sz="2000" dirty="0">
                <a:solidFill>
                  <a:srgbClr val="FF6600"/>
                </a:solidFill>
                <a:latin typeface="微软雅黑" pitchFamily="34" charset="-122"/>
                <a:ea typeface="微软雅黑" pitchFamily="34" charset="-122"/>
              </a:rPr>
              <a:t>03          </a:t>
            </a:r>
            <a:r>
              <a:rPr lang="zh-CN" altLang="en-US" sz="2000" dirty="0">
                <a:solidFill>
                  <a:srgbClr val="FF6600"/>
                </a:solidFill>
                <a:latin typeface="微软雅黑" pitchFamily="34" charset="-122"/>
                <a:ea typeface="微软雅黑" pitchFamily="34" charset="-122"/>
              </a:rPr>
              <a:t>如何进行职业生涯规划</a:t>
            </a:r>
          </a:p>
        </p:txBody>
      </p:sp>
      <p:sp>
        <p:nvSpPr>
          <p:cNvPr id="5" name="TextBox 8"/>
          <p:cNvSpPr txBox="1"/>
          <p:nvPr/>
        </p:nvSpPr>
        <p:spPr>
          <a:xfrm>
            <a:off x="5591944" y="4509120"/>
            <a:ext cx="4608512" cy="400110"/>
          </a:xfrm>
          <a:prstGeom prst="rect">
            <a:avLst/>
          </a:prstGeom>
          <a:noFill/>
        </p:spPr>
        <p:txBody>
          <a:bodyPr wrap="square" rtlCol="0">
            <a:spAutoFit/>
          </a:bodyPr>
          <a:lstStyle/>
          <a:p>
            <a:r>
              <a:rPr lang="en-US" altLang="zh-CN" sz="2000" dirty="0">
                <a:solidFill>
                  <a:srgbClr val="FF6600"/>
                </a:solidFill>
                <a:latin typeface="微软雅黑" pitchFamily="34" charset="-122"/>
                <a:ea typeface="微软雅黑" pitchFamily="34" charset="-122"/>
              </a:rPr>
              <a:t>04          </a:t>
            </a:r>
            <a:r>
              <a:rPr lang="zh-CN" altLang="en-US" sz="2000" dirty="0">
                <a:solidFill>
                  <a:srgbClr val="FF6600"/>
                </a:solidFill>
                <a:latin typeface="微软雅黑" pitchFamily="34" charset="-122"/>
                <a:ea typeface="微软雅黑" pitchFamily="34" charset="-122"/>
              </a:rPr>
              <a:t>职业生涯规划的实施步骤</a:t>
            </a:r>
          </a:p>
        </p:txBody>
      </p:sp>
    </p:spTree>
    <p:extLst>
      <p:ext uri="{BB962C8B-B14F-4D97-AF65-F5344CB8AC3E}">
        <p14:creationId xmlns:p14="http://schemas.microsoft.com/office/powerpoint/2010/main" val="3505269292"/>
      </p:ext>
    </p:extLst>
  </p:cSld>
  <p:clrMapOvr>
    <a:masterClrMapping/>
  </p:clrMapOvr>
  <p:transition>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3" presetClass="path" presetSubtype="0" accel="50000" fill="hold" grpId="1" nodeType="withEffect" p14:presetBounceEnd="64000">
                                      <p:stCondLst>
                                        <p:cond delay="0"/>
                                      </p:stCondLst>
                                      <p:childTnLst>
                                        <p:animMotion origin="layout" path="M -0.87919 2.22222E-6 L -3.14501E-6 2.22222E-6 " pathEditMode="relative" rAng="0" ptsTypes="AA" p14:bounceEnd="64000">
                                          <p:cBhvr>
                                            <p:cTn id="9" dur="500" fill="hold"/>
                                            <p:tgtEl>
                                              <p:spTgt spid="2"/>
                                            </p:tgtEl>
                                            <p:attrNameLst>
                                              <p:attrName>ppt_x</p:attrName>
                                              <p:attrName>ppt_y</p:attrName>
                                            </p:attrNameLst>
                                          </p:cBhvr>
                                          <p:rCtr x="43960" y="0"/>
                                        </p:animMotion>
                                      </p:childTnLst>
                                    </p:cTn>
                                  </p:par>
                                  <p:par>
                                    <p:cTn id="10" presetID="10" presetClass="entr" presetSubtype="0" fill="hold" grpId="0" nodeType="withEffect">
                                      <p:stCondLst>
                                        <p:cond delay="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63" presetClass="path" presetSubtype="0" accel="50000" fill="hold" grpId="1" nodeType="withEffect" p14:presetBounceEnd="64000">
                                      <p:stCondLst>
                                        <p:cond delay="200"/>
                                      </p:stCondLst>
                                      <p:childTnLst>
                                        <p:animMotion origin="layout" path="M -0.87919 4.44444E-6 L -3.14501E-6 4.44444E-6 " pathEditMode="relative" rAng="0" ptsTypes="AA" p14:bounceEnd="64000">
                                          <p:cBhvr>
                                            <p:cTn id="14" dur="500" fill="hold"/>
                                            <p:tgtEl>
                                              <p:spTgt spid="3"/>
                                            </p:tgtEl>
                                            <p:attrNameLst>
                                              <p:attrName>ppt_x</p:attrName>
                                              <p:attrName>ppt_y</p:attrName>
                                            </p:attrNameLst>
                                          </p:cBhvr>
                                          <p:rCtr x="43960" y="0"/>
                                        </p:animMotion>
                                      </p:childTnLst>
                                    </p:cTn>
                                  </p:par>
                                  <p:par>
                                    <p:cTn id="15" presetID="10" presetClass="entr" presetSubtype="0" fill="hold" grpId="0" nodeType="withEffect">
                                      <p:stCondLst>
                                        <p:cond delay="4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63" presetClass="path" presetSubtype="0" accel="50000" fill="hold" grpId="1" nodeType="withEffect" p14:presetBounceEnd="64000">
                                      <p:stCondLst>
                                        <p:cond delay="400"/>
                                      </p:stCondLst>
                                      <p:childTnLst>
                                        <p:animMotion origin="layout" path="M -0.87919 -4.81481E-6 L -3.14501E-6 -4.81481E-6 " pathEditMode="relative" rAng="0" ptsTypes="AA" p14:bounceEnd="64000">
                                          <p:cBhvr>
                                            <p:cTn id="19" dur="500" fill="hold"/>
                                            <p:tgtEl>
                                              <p:spTgt spid="4"/>
                                            </p:tgtEl>
                                            <p:attrNameLst>
                                              <p:attrName>ppt_x</p:attrName>
                                              <p:attrName>ppt_y</p:attrName>
                                            </p:attrNameLst>
                                          </p:cBhvr>
                                          <p:rCtr x="43960" y="0"/>
                                        </p:animMotion>
                                      </p:childTnLst>
                                    </p:cTn>
                                  </p:par>
                                  <p:par>
                                    <p:cTn id="20" presetID="10" presetClass="entr" presetSubtype="0" fill="hold" grpId="0" nodeType="withEffect">
                                      <p:stCondLst>
                                        <p:cond delay="6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63" presetClass="path" presetSubtype="0" accel="50000" fill="hold" grpId="1" nodeType="withEffect" p14:presetBounceEnd="64000">
                                      <p:stCondLst>
                                        <p:cond delay="600"/>
                                      </p:stCondLst>
                                      <p:childTnLst>
                                        <p:animMotion origin="layout" path="M -0.87919 -4.07407E-6 L -3.14501E-6 -4.07407E-6 " pathEditMode="relative" rAng="0" ptsTypes="AA" p14:bounceEnd="64000">
                                          <p:cBhvr>
                                            <p:cTn id="24" dur="500" fill="hold"/>
                                            <p:tgtEl>
                                              <p:spTgt spid="5"/>
                                            </p:tgtEl>
                                            <p:attrNameLst>
                                              <p:attrName>ppt_x</p:attrName>
                                              <p:attrName>ppt_y</p:attrName>
                                            </p:attrNameLst>
                                          </p:cBhvr>
                                          <p:rCtr x="4396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P spid="5" grpId="0"/>
          <p:bldP spid="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3" presetClass="path" presetSubtype="0" accel="50000" fill="hold" grpId="1" nodeType="withEffect">
                                      <p:stCondLst>
                                        <p:cond delay="0"/>
                                      </p:stCondLst>
                                      <p:childTnLst>
                                        <p:animMotion origin="layout" path="M -0.87919 2.22222E-6 L -3.14501E-6 2.22222E-6 " pathEditMode="relative" rAng="0" ptsTypes="AA">
                                          <p:cBhvr>
                                            <p:cTn id="9" dur="500" fill="hold"/>
                                            <p:tgtEl>
                                              <p:spTgt spid="2"/>
                                            </p:tgtEl>
                                            <p:attrNameLst>
                                              <p:attrName>ppt_x</p:attrName>
                                              <p:attrName>ppt_y</p:attrName>
                                            </p:attrNameLst>
                                          </p:cBhvr>
                                          <p:rCtr x="43960" y="0"/>
                                        </p:animMotion>
                                      </p:childTnLst>
                                    </p:cTn>
                                  </p:par>
                                  <p:par>
                                    <p:cTn id="10" presetID="10" presetClass="entr" presetSubtype="0" fill="hold" grpId="0" nodeType="withEffect">
                                      <p:stCondLst>
                                        <p:cond delay="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63" presetClass="path" presetSubtype="0" accel="50000" fill="hold" grpId="1" nodeType="withEffect">
                                      <p:stCondLst>
                                        <p:cond delay="200"/>
                                      </p:stCondLst>
                                      <p:childTnLst>
                                        <p:animMotion origin="layout" path="M -0.87919 4.44444E-6 L -3.14501E-6 4.44444E-6 " pathEditMode="relative" rAng="0" ptsTypes="AA">
                                          <p:cBhvr>
                                            <p:cTn id="14" dur="500" fill="hold"/>
                                            <p:tgtEl>
                                              <p:spTgt spid="3"/>
                                            </p:tgtEl>
                                            <p:attrNameLst>
                                              <p:attrName>ppt_x</p:attrName>
                                              <p:attrName>ppt_y</p:attrName>
                                            </p:attrNameLst>
                                          </p:cBhvr>
                                          <p:rCtr x="43960" y="0"/>
                                        </p:animMotion>
                                      </p:childTnLst>
                                    </p:cTn>
                                  </p:par>
                                  <p:par>
                                    <p:cTn id="15" presetID="10" presetClass="entr" presetSubtype="0" fill="hold" grpId="0" nodeType="withEffect">
                                      <p:stCondLst>
                                        <p:cond delay="4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63" presetClass="path" presetSubtype="0" accel="50000" fill="hold" grpId="1" nodeType="withEffect">
                                      <p:stCondLst>
                                        <p:cond delay="400"/>
                                      </p:stCondLst>
                                      <p:childTnLst>
                                        <p:animMotion origin="layout" path="M -0.87919 -4.81481E-6 L -3.14501E-6 -4.81481E-6 " pathEditMode="relative" rAng="0" ptsTypes="AA">
                                          <p:cBhvr>
                                            <p:cTn id="19" dur="500" fill="hold"/>
                                            <p:tgtEl>
                                              <p:spTgt spid="4"/>
                                            </p:tgtEl>
                                            <p:attrNameLst>
                                              <p:attrName>ppt_x</p:attrName>
                                              <p:attrName>ppt_y</p:attrName>
                                            </p:attrNameLst>
                                          </p:cBhvr>
                                          <p:rCtr x="43960" y="0"/>
                                        </p:animMotion>
                                      </p:childTnLst>
                                    </p:cTn>
                                  </p:par>
                                  <p:par>
                                    <p:cTn id="20" presetID="10" presetClass="entr" presetSubtype="0" fill="hold" grpId="0" nodeType="withEffect">
                                      <p:stCondLst>
                                        <p:cond delay="6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63" presetClass="path" presetSubtype="0" accel="50000" fill="hold" grpId="1" nodeType="withEffect">
                                      <p:stCondLst>
                                        <p:cond delay="600"/>
                                      </p:stCondLst>
                                      <p:childTnLst>
                                        <p:animMotion origin="layout" path="M -0.87919 -4.07407E-6 L -3.14501E-6 -4.07407E-6 " pathEditMode="relative" rAng="0" ptsTypes="AA">
                                          <p:cBhvr>
                                            <p:cTn id="24" dur="500" fill="hold"/>
                                            <p:tgtEl>
                                              <p:spTgt spid="5"/>
                                            </p:tgtEl>
                                            <p:attrNameLst>
                                              <p:attrName>ppt_x</p:attrName>
                                              <p:attrName>ppt_y</p:attrName>
                                            </p:attrNameLst>
                                          </p:cBhvr>
                                          <p:rCtr x="4396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P spid="5" grpId="0"/>
          <p:bldP spid="5" grpId="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5735960" y="3780050"/>
            <a:ext cx="3960440" cy="369332"/>
          </a:xfrm>
          <a:prstGeom prst="rect">
            <a:avLst/>
          </a:prstGeom>
        </p:spPr>
        <p:txBody>
          <a:bodyPr wrap="square">
            <a:spAutoFit/>
          </a:bodyPr>
          <a:lstStyle/>
          <a:p>
            <a:pPr marL="28575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员工为什么要做职业生涯规划</a:t>
            </a:r>
          </a:p>
        </p:txBody>
      </p:sp>
      <p:sp>
        <p:nvSpPr>
          <p:cNvPr id="33" name="矩形 32"/>
          <p:cNvSpPr/>
          <p:nvPr/>
        </p:nvSpPr>
        <p:spPr>
          <a:xfrm>
            <a:off x="5735960" y="4211997"/>
            <a:ext cx="5544616" cy="369332"/>
          </a:xfrm>
          <a:prstGeom prst="rect">
            <a:avLst/>
          </a:prstGeom>
        </p:spPr>
        <p:txBody>
          <a:bodyPr wrap="square">
            <a:spAutoFit/>
          </a:bodyPr>
          <a:lstStyle/>
          <a:p>
            <a:pPr marL="28575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企业为什么要做员工的职业生涯规划</a:t>
            </a:r>
          </a:p>
        </p:txBody>
      </p:sp>
      <p:sp>
        <p:nvSpPr>
          <p:cNvPr id="14" name="TextBox 8"/>
          <p:cNvSpPr txBox="1"/>
          <p:nvPr/>
        </p:nvSpPr>
        <p:spPr>
          <a:xfrm>
            <a:off x="4223792" y="2996952"/>
            <a:ext cx="6912768" cy="523220"/>
          </a:xfrm>
          <a:prstGeom prst="rect">
            <a:avLst/>
          </a:prstGeom>
          <a:noFill/>
        </p:spPr>
        <p:txBody>
          <a:bodyPr wrap="square" rtlCol="0">
            <a:spAutoFit/>
          </a:bodyPr>
          <a:lstStyle/>
          <a:p>
            <a:pPr algn="ctr"/>
            <a:r>
              <a:rPr lang="en-US" altLang="zh-CN" sz="2800" b="1" dirty="0">
                <a:solidFill>
                  <a:srgbClr val="FF6600"/>
                </a:solidFill>
                <a:latin typeface="微软雅黑" pitchFamily="34" charset="-122"/>
                <a:ea typeface="微软雅黑" pitchFamily="34" charset="-122"/>
              </a:rPr>
              <a:t>01       </a:t>
            </a:r>
            <a:r>
              <a:rPr lang="zh-CN" altLang="en-US" sz="2800" b="1" dirty="0">
                <a:solidFill>
                  <a:srgbClr val="FF6600"/>
                </a:solidFill>
                <a:latin typeface="微软雅黑" pitchFamily="34" charset="-122"/>
                <a:ea typeface="微软雅黑" pitchFamily="34" charset="-122"/>
              </a:rPr>
              <a:t>为什么要进行职业生涯规划</a:t>
            </a:r>
          </a:p>
        </p:txBody>
      </p:sp>
    </p:spTree>
    <p:extLst>
      <p:ext uri="{BB962C8B-B14F-4D97-AF65-F5344CB8AC3E}">
        <p14:creationId xmlns:p14="http://schemas.microsoft.com/office/powerpoint/2010/main" val="1348806837"/>
      </p:ext>
    </p:extLst>
  </p:cSld>
  <p:clrMapOvr>
    <a:masterClrMapping/>
  </p:clrMapOvr>
  <mc:AlternateContent xmlns:mc="http://schemas.openxmlformats.org/markup-compatibility/2006" xmlns:p14="http://schemas.microsoft.com/office/powerpoint/2010/main">
    <mc:Choice Requires="p14">
      <p:transition spd="med">
        <p14:flip dir="r"/>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14:presetBounceEnd="64000">
                                      <p:stCondLst>
                                        <p:cond delay="0"/>
                                      </p:stCondLst>
                                      <p:childTnLst>
                                        <p:animMotion origin="layout" path="M -0.87919 -4.81481E-6 L -3.14501E-6 -4.81481E-6 " pathEditMode="relative" rAng="0" ptsTypes="AA" p14:bounceEnd="64000">
                                          <p:cBhvr>
                                            <p:cTn id="9" dur="500" fill="hold"/>
                                            <p:tgtEl>
                                              <p:spTgt spid="14"/>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Scale>
                                          <p:cBhvr>
                                            <p:cTn id="1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2"/>
                                            </p:tgtEl>
                                            <p:attrNameLst>
                                              <p:attrName>ppt_x</p:attrName>
                                              <p:attrName>ppt_y</p:attrName>
                                            </p:attrNameLst>
                                          </p:cBhvr>
                                        </p:animMotion>
                                        <p:animEffect transition="in" filter="fade">
                                          <p:cBhvr>
                                            <p:cTn id="15" dur="1000"/>
                                            <p:tgtEl>
                                              <p:spTgt spid="32"/>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33"/>
                                            </p:tgtEl>
                                            <p:attrNameLst>
                                              <p:attrName>style.visibility</p:attrName>
                                            </p:attrNameLst>
                                          </p:cBhvr>
                                          <p:to>
                                            <p:strVal val="visible"/>
                                          </p:to>
                                        </p:set>
                                        <p:animScale>
                                          <p:cBhvr>
                                            <p:cTn id="18"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33"/>
                                            </p:tgtEl>
                                            <p:attrNameLst>
                                              <p:attrName>ppt_x</p:attrName>
                                              <p:attrName>ppt_y</p:attrName>
                                            </p:attrNameLst>
                                          </p:cBhvr>
                                        </p:animMotion>
                                        <p:animEffect transition="in" filter="fade">
                                          <p:cBhvr>
                                            <p:cTn id="20"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14" grpId="0"/>
          <p:bldP spid="1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14"/>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Scale>
                                          <p:cBhvr>
                                            <p:cTn id="1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2"/>
                                            </p:tgtEl>
                                            <p:attrNameLst>
                                              <p:attrName>ppt_x</p:attrName>
                                              <p:attrName>ppt_y</p:attrName>
                                            </p:attrNameLst>
                                          </p:cBhvr>
                                        </p:animMotion>
                                        <p:animEffect transition="in" filter="fade">
                                          <p:cBhvr>
                                            <p:cTn id="15" dur="1000"/>
                                            <p:tgtEl>
                                              <p:spTgt spid="32"/>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33"/>
                                            </p:tgtEl>
                                            <p:attrNameLst>
                                              <p:attrName>style.visibility</p:attrName>
                                            </p:attrNameLst>
                                          </p:cBhvr>
                                          <p:to>
                                            <p:strVal val="visible"/>
                                          </p:to>
                                        </p:set>
                                        <p:animScale>
                                          <p:cBhvr>
                                            <p:cTn id="18"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33"/>
                                            </p:tgtEl>
                                            <p:attrNameLst>
                                              <p:attrName>ppt_x</p:attrName>
                                              <p:attrName>ppt_y</p:attrName>
                                            </p:attrNameLst>
                                          </p:cBhvr>
                                        </p:animMotion>
                                        <p:animEffect transition="in" filter="fade">
                                          <p:cBhvr>
                                            <p:cTn id="20"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14" grpId="0"/>
          <p:bldP spid="14" grpId="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159896" y="2348880"/>
            <a:ext cx="6624736" cy="1969770"/>
          </a:xfrm>
          <a:prstGeom prst="rect">
            <a:avLst/>
          </a:prstGeom>
          <a:noFill/>
        </p:spPr>
        <p:txBody>
          <a:bodyPr wrap="square" rtlCol="0">
            <a:spAutoFit/>
          </a:bodyPr>
          <a:lstStyle/>
          <a:p>
            <a:pPr>
              <a:lnSpc>
                <a:spcPct val="130000"/>
              </a:lnSpc>
              <a:spcAft>
                <a:spcPts val="600"/>
              </a:spcAft>
            </a:pPr>
            <a:r>
              <a:rPr lang="zh-CN" altLang="en-US" dirty="0">
                <a:solidFill>
                  <a:schemeClr val="tx1">
                    <a:lumMod val="65000"/>
                    <a:lumOff val="35000"/>
                  </a:schemeClr>
                </a:solidFill>
                <a:latin typeface="微软雅黑" pitchFamily="34" charset="-122"/>
                <a:ea typeface="微软雅黑" pitchFamily="34" charset="-122"/>
              </a:rPr>
              <a:t>每个人生命中有两个最重要的决定，它们可能造就你，也可能毁灭你，将深深地改变你的一生。这两个重大决定是什么？</a:t>
            </a:r>
            <a:endParaRPr lang="en-US" altLang="zh-CN"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b="1" dirty="0">
                <a:solidFill>
                  <a:srgbClr val="FF6600"/>
                </a:solidFill>
                <a:latin typeface="微软雅黑" pitchFamily="34" charset="-122"/>
                <a:ea typeface="微软雅黑" pitchFamily="34" charset="-122"/>
              </a:rPr>
              <a:t>第一：你将如何谋生？</a:t>
            </a:r>
            <a:endParaRPr lang="en-US" altLang="zh-CN" b="1" dirty="0">
              <a:solidFill>
                <a:srgbClr val="FF6600"/>
              </a:solidFill>
              <a:latin typeface="微软雅黑" pitchFamily="34" charset="-122"/>
              <a:ea typeface="微软雅黑" pitchFamily="34" charset="-122"/>
            </a:endParaRPr>
          </a:p>
          <a:p>
            <a:pPr>
              <a:lnSpc>
                <a:spcPct val="130000"/>
              </a:lnSpc>
            </a:pPr>
            <a:r>
              <a:rPr lang="zh-CN" altLang="en-US" dirty="0">
                <a:solidFill>
                  <a:schemeClr val="tx1">
                    <a:lumMod val="65000"/>
                    <a:lumOff val="35000"/>
                  </a:schemeClr>
                </a:solidFill>
                <a:latin typeface="微软雅黑" pitchFamily="34" charset="-122"/>
                <a:ea typeface="微软雅黑" pitchFamily="34" charset="-122"/>
              </a:rPr>
              <a:t>第二：你将选择谁做你孩子的父亲或母亲？</a:t>
            </a:r>
            <a:endParaRPr lang="en-US" altLang="zh-CN" dirty="0">
              <a:solidFill>
                <a:schemeClr val="tx1">
                  <a:lumMod val="65000"/>
                  <a:lumOff val="35000"/>
                </a:schemeClr>
              </a:solidFill>
              <a:latin typeface="微软雅黑" pitchFamily="34" charset="-122"/>
              <a:ea typeface="微软雅黑" pitchFamily="34" charset="-122"/>
            </a:endParaRPr>
          </a:p>
          <a:p>
            <a:pPr algn="r">
              <a:lnSpc>
                <a:spcPct val="130000"/>
              </a:lnSpc>
            </a:pPr>
            <a:r>
              <a:rPr lang="en-US" altLang="zh-CN" b="1" dirty="0">
                <a:solidFill>
                  <a:srgbClr val="FF6600"/>
                </a:solidFill>
                <a:latin typeface="微软雅黑" pitchFamily="34" charset="-122"/>
                <a:ea typeface="微软雅黑" pitchFamily="34" charset="-122"/>
              </a:rPr>
              <a:t>—— </a:t>
            </a:r>
            <a:r>
              <a:rPr lang="zh-CN" altLang="en-US" b="1" dirty="0">
                <a:solidFill>
                  <a:srgbClr val="FF6600"/>
                </a:solidFill>
                <a:latin typeface="微软雅黑" pitchFamily="34" charset="-122"/>
                <a:ea typeface="微软雅黑" pitchFamily="34" charset="-122"/>
              </a:rPr>
              <a:t>卡耐基</a:t>
            </a:r>
            <a:endParaRPr lang="zh-CN" altLang="zh-CN" b="1" dirty="0">
              <a:solidFill>
                <a:srgbClr val="FF6600"/>
              </a:solidFill>
              <a:latin typeface="微软雅黑" pitchFamily="34" charset="-122"/>
              <a:ea typeface="微软雅黑" pitchFamily="34" charset="-122"/>
            </a:endParaRPr>
          </a:p>
        </p:txBody>
      </p:sp>
      <p:sp>
        <p:nvSpPr>
          <p:cNvPr id="6" name="TextBox 6"/>
          <p:cNvSpPr txBox="1"/>
          <p:nvPr/>
        </p:nvSpPr>
        <p:spPr>
          <a:xfrm>
            <a:off x="5159896" y="4560510"/>
            <a:ext cx="6624736" cy="1892826"/>
          </a:xfrm>
          <a:prstGeom prst="rect">
            <a:avLst/>
          </a:prstGeom>
          <a:noFill/>
        </p:spPr>
        <p:txBody>
          <a:bodyPr wrap="square" rtlCol="0">
            <a:spAutoFit/>
          </a:bodyPr>
          <a:lstStyle/>
          <a:p>
            <a:pPr>
              <a:lnSpc>
                <a:spcPct val="130000"/>
              </a:lnSpc>
            </a:pPr>
            <a:r>
              <a:rPr lang="zh-CN" altLang="en-US" dirty="0">
                <a:solidFill>
                  <a:schemeClr val="tx1">
                    <a:lumMod val="65000"/>
                    <a:lumOff val="35000"/>
                  </a:schemeClr>
                </a:solidFill>
                <a:latin typeface="微软雅黑" pitchFamily="34" charset="-122"/>
                <a:ea typeface="微软雅黑" pitchFamily="34" charset="-122"/>
              </a:rPr>
              <a:t>选择职业是人生大事，因为职业决定了一个人的未来。铁匠锤打铁砧，铁砧也锤打铁匠；海蛤的壳在棕黑深遂的海洋里变成，人的心灵也受到生命历程的染色，只是所受的影响奥妙复杂，不易为人觉察而已。所以说，</a:t>
            </a:r>
            <a:r>
              <a:rPr lang="zh-CN" altLang="en-US" b="1" dirty="0">
                <a:solidFill>
                  <a:srgbClr val="FF6600"/>
                </a:solidFill>
                <a:latin typeface="微软雅黑" pitchFamily="34" charset="-122"/>
                <a:ea typeface="微软雅黑" pitchFamily="34" charset="-122"/>
              </a:rPr>
              <a:t>选择职业，就是选择将来的自己。</a:t>
            </a:r>
            <a:endParaRPr lang="en-US" altLang="zh-CN" b="1" dirty="0">
              <a:solidFill>
                <a:srgbClr val="FF6600"/>
              </a:solidFill>
              <a:latin typeface="微软雅黑" pitchFamily="34" charset="-122"/>
              <a:ea typeface="微软雅黑" pitchFamily="34" charset="-122"/>
            </a:endParaRPr>
          </a:p>
          <a:p>
            <a:pPr algn="r">
              <a:lnSpc>
                <a:spcPct val="130000"/>
              </a:lnSpc>
            </a:pPr>
            <a:r>
              <a:rPr lang="en-US" altLang="zh-CN" b="1" dirty="0">
                <a:solidFill>
                  <a:srgbClr val="FF6600"/>
                </a:solidFill>
                <a:latin typeface="微软雅黑" pitchFamily="34" charset="-122"/>
                <a:ea typeface="微软雅黑" pitchFamily="34" charset="-122"/>
              </a:rPr>
              <a:t>—— </a:t>
            </a:r>
            <a:r>
              <a:rPr lang="zh-CN" altLang="en-US" b="1" dirty="0">
                <a:solidFill>
                  <a:srgbClr val="FF6600"/>
                </a:solidFill>
                <a:latin typeface="微软雅黑" pitchFamily="34" charset="-122"/>
                <a:ea typeface="微软雅黑" pitchFamily="34" charset="-122"/>
              </a:rPr>
              <a:t>罗素</a:t>
            </a:r>
            <a:endParaRPr lang="zh-CN" altLang="zh-CN" b="1" dirty="0">
              <a:solidFill>
                <a:srgbClr val="FF6600"/>
              </a:solidFill>
              <a:latin typeface="微软雅黑" pitchFamily="34" charset="-122"/>
              <a:ea typeface="微软雅黑" pitchFamily="34" charset="-122"/>
            </a:endParaRPr>
          </a:p>
        </p:txBody>
      </p:sp>
      <p:grpSp>
        <p:nvGrpSpPr>
          <p:cNvPr id="12" name="组合 11"/>
          <p:cNvGrpSpPr/>
          <p:nvPr/>
        </p:nvGrpSpPr>
        <p:grpSpPr>
          <a:xfrm>
            <a:off x="865174" y="1268761"/>
            <a:ext cx="2171636" cy="814139"/>
            <a:chOff x="841003" y="1268760"/>
            <a:chExt cx="2171636" cy="814139"/>
          </a:xfrm>
        </p:grpSpPr>
        <p:sp>
          <p:nvSpPr>
            <p:cNvPr id="3" name="矩形标注 2"/>
            <p:cNvSpPr/>
            <p:nvPr/>
          </p:nvSpPr>
          <p:spPr>
            <a:xfrm>
              <a:off x="841003" y="1268760"/>
              <a:ext cx="1080120" cy="814139"/>
            </a:xfrm>
            <a:prstGeom prst="wedgeRectCallout">
              <a:avLst>
                <a:gd name="adj1" fmla="val 48982"/>
                <a:gd name="adj2" fmla="val -29394"/>
              </a:avLst>
            </a:prstGeom>
            <a:solidFill>
              <a:srgbClr val="148BDC"/>
            </a:solidFill>
            <a:ln>
              <a:solidFill>
                <a:srgbClr val="148B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TextBox 3"/>
            <p:cNvSpPr txBox="1"/>
            <p:nvPr/>
          </p:nvSpPr>
          <p:spPr>
            <a:xfrm>
              <a:off x="929657" y="1559679"/>
              <a:ext cx="902811" cy="523220"/>
            </a:xfrm>
            <a:prstGeom prst="rect">
              <a:avLst/>
            </a:prstGeom>
            <a:noFill/>
          </p:spPr>
          <p:txBody>
            <a:bodyPr wrap="none" rtlCol="0">
              <a:spAutoFit/>
            </a:bodyPr>
            <a:lstStyle/>
            <a:p>
              <a:r>
                <a:rPr lang="zh-CN" altLang="en-US" sz="2800" b="1" dirty="0">
                  <a:solidFill>
                    <a:schemeClr val="bg1"/>
                  </a:solidFill>
                  <a:latin typeface="微软雅黑" pitchFamily="34" charset="-122"/>
                  <a:ea typeface="微软雅黑" pitchFamily="34" charset="-122"/>
                </a:rPr>
                <a:t>名人</a:t>
              </a:r>
            </a:p>
          </p:txBody>
        </p:sp>
        <p:sp>
          <p:nvSpPr>
            <p:cNvPr id="8" name="矩形标注 7"/>
            <p:cNvSpPr/>
            <p:nvPr/>
          </p:nvSpPr>
          <p:spPr>
            <a:xfrm>
              <a:off x="1932519" y="1268760"/>
              <a:ext cx="1080120" cy="814139"/>
            </a:xfrm>
            <a:prstGeom prst="wedgeRectCallout">
              <a:avLst>
                <a:gd name="adj1" fmla="val -67743"/>
                <a:gd name="adj2" fmla="val -32798"/>
              </a:avLst>
            </a:prstGeom>
            <a:solidFill>
              <a:schemeClr val="bg1"/>
            </a:solidFill>
            <a:ln w="12700">
              <a:solidFill>
                <a:srgbClr val="148B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2021173" y="1559679"/>
              <a:ext cx="902811" cy="523220"/>
            </a:xfrm>
            <a:prstGeom prst="rect">
              <a:avLst/>
            </a:prstGeom>
            <a:noFill/>
          </p:spPr>
          <p:txBody>
            <a:bodyPr wrap="none" rtlCol="0">
              <a:spAutoFit/>
            </a:bodyPr>
            <a:lstStyle/>
            <a:p>
              <a:r>
                <a:rPr lang="zh-CN" altLang="en-US" sz="2800" b="1" dirty="0">
                  <a:solidFill>
                    <a:srgbClr val="148BDC"/>
                  </a:solidFill>
                  <a:latin typeface="微软雅黑" pitchFamily="34" charset="-122"/>
                  <a:ea typeface="微软雅黑" pitchFamily="34" charset="-122"/>
                </a:rPr>
                <a:t>声音</a:t>
              </a:r>
            </a:p>
          </p:txBody>
        </p:sp>
      </p:grpSp>
      <p:cxnSp>
        <p:nvCxnSpPr>
          <p:cNvPr id="11" name="直接连接符 10"/>
          <p:cNvCxnSpPr/>
          <p:nvPr/>
        </p:nvCxnSpPr>
        <p:spPr>
          <a:xfrm>
            <a:off x="3036810" y="4365104"/>
            <a:ext cx="8753074" cy="0"/>
          </a:xfrm>
          <a:prstGeom prst="line">
            <a:avLst/>
          </a:prstGeom>
          <a:ln>
            <a:solidFill>
              <a:srgbClr val="FF6600"/>
            </a:solidFill>
            <a:prstDash val="sysDash"/>
          </a:ln>
        </p:spPr>
        <p:style>
          <a:lnRef idx="1">
            <a:schemeClr val="accent1"/>
          </a:lnRef>
          <a:fillRef idx="0">
            <a:schemeClr val="accent1"/>
          </a:fillRef>
          <a:effectRef idx="0">
            <a:schemeClr val="accent1"/>
          </a:effectRef>
          <a:fontRef idx="minor">
            <a:schemeClr val="tx1"/>
          </a:fontRef>
        </p:style>
      </p:cxnSp>
      <p:pic>
        <p:nvPicPr>
          <p:cNvPr id="2054" name="Picture 6" descr="http://t2.gstatic.com/images?q=tbn:ANd9GcQqNORtNWzQGQtrf-6DipjunvSwuGRkljf9PR64z7l-lCyKNMY19w&amp;t=1"/>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071664" y="2348880"/>
            <a:ext cx="1895475" cy="1814530"/>
          </a:xfrm>
          <a:prstGeom prst="rect">
            <a:avLst/>
          </a:prstGeom>
          <a:noFill/>
          <a:ln w="38100">
            <a:solidFill>
              <a:srgbClr val="FFC000"/>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8" name="Picture 10" descr="http://www.topys.cn/attachments/1103/04/beaeae0369c43a7.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071664" y="4566798"/>
            <a:ext cx="1895475" cy="1814530"/>
          </a:xfrm>
          <a:prstGeom prst="rect">
            <a:avLst/>
          </a:prstGeom>
          <a:noFill/>
          <a:ln w="38100">
            <a:solidFill>
              <a:srgbClr val="FFC000"/>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584541"/>
      </p:ext>
    </p:extLst>
  </p:cSld>
  <p:clrMapOvr>
    <a:masterClrMapping/>
  </p:clrMapOvr>
  <mc:AlternateContent xmlns:mc="http://schemas.openxmlformats.org/markup-compatibility/2006" xmlns:p14="http://schemas.microsoft.com/office/powerpoint/2010/main">
    <mc:Choice Requires="p14">
      <p:transition spd="med">
        <p14:switch dir="r"/>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3" decel="100000" fill="hold" nodeType="afterEffect">
                                      <p:stCondLst>
                                        <p:cond delay="0"/>
                                      </p:stCondLst>
                                      <p:childTnLst>
                                        <p:set>
                                          <p:cBhvr>
                                            <p:cTn id="11" dur="1" fill="hold">
                                              <p:stCondLst>
                                                <p:cond delay="0"/>
                                              </p:stCondLst>
                                            </p:cTn>
                                            <p:tgtEl>
                                              <p:spTgt spid="2054"/>
                                            </p:tgtEl>
                                            <p:attrNameLst>
                                              <p:attrName>style.visibility</p:attrName>
                                            </p:attrNameLst>
                                          </p:cBhvr>
                                          <p:to>
                                            <p:strVal val="visible"/>
                                          </p:to>
                                        </p:set>
                                        <p:anim calcmode="lin" valueType="num">
                                          <p:cBhvr additive="base">
                                            <p:cTn id="12" dur="500" fill="hold"/>
                                            <p:tgtEl>
                                              <p:spTgt spid="2054"/>
                                            </p:tgtEl>
                                            <p:attrNameLst>
                                              <p:attrName>ppt_x</p:attrName>
                                            </p:attrNameLst>
                                          </p:cBhvr>
                                          <p:tavLst>
                                            <p:tav tm="0">
                                              <p:val>
                                                <p:strVal val="1+#ppt_w/2"/>
                                              </p:val>
                                            </p:tav>
                                            <p:tav tm="100000">
                                              <p:val>
                                                <p:strVal val="#ppt_x"/>
                                              </p:val>
                                            </p:tav>
                                          </p:tavLst>
                                        </p:anim>
                                        <p:anim calcmode="lin" valueType="num">
                                          <p:cBhvr additive="base">
                                            <p:cTn id="13" dur="500" fill="hold"/>
                                            <p:tgtEl>
                                              <p:spTgt spid="2054"/>
                                            </p:tgtEl>
                                            <p:attrNameLst>
                                              <p:attrName>ppt_y</p:attrName>
                                            </p:attrNameLst>
                                          </p:cBhvr>
                                          <p:tavLst>
                                            <p:tav tm="0">
                                              <p:val>
                                                <p:strVal val="0-#ppt_h/2"/>
                                              </p:val>
                                            </p:tav>
                                            <p:tav tm="100000">
                                              <p:val>
                                                <p:strVal val="#ppt_y"/>
                                              </p:val>
                                            </p:tav>
                                          </p:tavLst>
                                        </p:anim>
                                      </p:childTnLst>
                                    </p:cTn>
                                  </p:par>
                                  <p:par>
                                    <p:cTn id="14" presetID="2" presetClass="entr" presetSubtype="3" decel="100000" fill="hold" nodeType="withEffect">
                                      <p:stCondLst>
                                        <p:cond delay="200"/>
                                      </p:stCondLst>
                                      <p:childTnLst>
                                        <p:set>
                                          <p:cBhvr>
                                            <p:cTn id="15" dur="1" fill="hold">
                                              <p:stCondLst>
                                                <p:cond delay="0"/>
                                              </p:stCondLst>
                                            </p:cTn>
                                            <p:tgtEl>
                                              <p:spTgt spid="2058"/>
                                            </p:tgtEl>
                                            <p:attrNameLst>
                                              <p:attrName>style.visibility</p:attrName>
                                            </p:attrNameLst>
                                          </p:cBhvr>
                                          <p:to>
                                            <p:strVal val="visible"/>
                                          </p:to>
                                        </p:set>
                                        <p:anim calcmode="lin" valueType="num">
                                          <p:cBhvr additive="base">
                                            <p:cTn id="16" dur="500" fill="hold"/>
                                            <p:tgtEl>
                                              <p:spTgt spid="2058"/>
                                            </p:tgtEl>
                                            <p:attrNameLst>
                                              <p:attrName>ppt_x</p:attrName>
                                            </p:attrNameLst>
                                          </p:cBhvr>
                                          <p:tavLst>
                                            <p:tav tm="0">
                                              <p:val>
                                                <p:strVal val="1+#ppt_w/2"/>
                                              </p:val>
                                            </p:tav>
                                            <p:tav tm="100000">
                                              <p:val>
                                                <p:strVal val="#ppt_x"/>
                                              </p:val>
                                            </p:tav>
                                          </p:tavLst>
                                        </p:anim>
                                        <p:anim calcmode="lin" valueType="num">
                                          <p:cBhvr additive="base">
                                            <p:cTn id="17" dur="500" fill="hold"/>
                                            <p:tgtEl>
                                              <p:spTgt spid="2058"/>
                                            </p:tgtEl>
                                            <p:attrNameLst>
                                              <p:attrName>ppt_y</p:attrName>
                                            </p:attrNameLst>
                                          </p:cBhvr>
                                          <p:tavLst>
                                            <p:tav tm="0">
                                              <p:val>
                                                <p:strVal val="0-#ppt_h/2"/>
                                              </p:val>
                                            </p:tav>
                                            <p:tav tm="100000">
                                              <p:val>
                                                <p:strVal val="#ppt_y"/>
                                              </p:val>
                                            </p:tav>
                                          </p:tavLst>
                                        </p:anim>
                                      </p:childTnLst>
                                    </p:cTn>
                                  </p:par>
                                </p:childTnLst>
                              </p:cTn>
                            </p:par>
                            <p:par>
                              <p:cTn id="18" fill="hold">
                                <p:stCondLst>
                                  <p:cond delay="1200"/>
                                </p:stCondLst>
                                <p:childTnLst>
                                  <p:par>
                                    <p:cTn id="19" presetID="2" presetClass="entr" presetSubtype="4" fill="hold" grpId="0" nodeType="afterEffect" p14:presetBounceEnd="64000">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14:bounceEnd="64000">
                                          <p:cBhvr additive="base">
                                            <p:cTn id="21" dur="5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64000">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14:bounceEnd="64000">
                                          <p:cBhvr additive="base">
                                            <p:cTn id="25" dur="5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3" decel="100000" fill="hold" nodeType="afterEffect">
                                      <p:stCondLst>
                                        <p:cond delay="0"/>
                                      </p:stCondLst>
                                      <p:childTnLst>
                                        <p:set>
                                          <p:cBhvr>
                                            <p:cTn id="11" dur="1" fill="hold">
                                              <p:stCondLst>
                                                <p:cond delay="0"/>
                                              </p:stCondLst>
                                            </p:cTn>
                                            <p:tgtEl>
                                              <p:spTgt spid="2054"/>
                                            </p:tgtEl>
                                            <p:attrNameLst>
                                              <p:attrName>style.visibility</p:attrName>
                                            </p:attrNameLst>
                                          </p:cBhvr>
                                          <p:to>
                                            <p:strVal val="visible"/>
                                          </p:to>
                                        </p:set>
                                        <p:anim calcmode="lin" valueType="num">
                                          <p:cBhvr additive="base">
                                            <p:cTn id="12" dur="500" fill="hold"/>
                                            <p:tgtEl>
                                              <p:spTgt spid="2054"/>
                                            </p:tgtEl>
                                            <p:attrNameLst>
                                              <p:attrName>ppt_x</p:attrName>
                                            </p:attrNameLst>
                                          </p:cBhvr>
                                          <p:tavLst>
                                            <p:tav tm="0">
                                              <p:val>
                                                <p:strVal val="1+#ppt_w/2"/>
                                              </p:val>
                                            </p:tav>
                                            <p:tav tm="100000">
                                              <p:val>
                                                <p:strVal val="#ppt_x"/>
                                              </p:val>
                                            </p:tav>
                                          </p:tavLst>
                                        </p:anim>
                                        <p:anim calcmode="lin" valueType="num">
                                          <p:cBhvr additive="base">
                                            <p:cTn id="13" dur="500" fill="hold"/>
                                            <p:tgtEl>
                                              <p:spTgt spid="2054"/>
                                            </p:tgtEl>
                                            <p:attrNameLst>
                                              <p:attrName>ppt_y</p:attrName>
                                            </p:attrNameLst>
                                          </p:cBhvr>
                                          <p:tavLst>
                                            <p:tav tm="0">
                                              <p:val>
                                                <p:strVal val="0-#ppt_h/2"/>
                                              </p:val>
                                            </p:tav>
                                            <p:tav tm="100000">
                                              <p:val>
                                                <p:strVal val="#ppt_y"/>
                                              </p:val>
                                            </p:tav>
                                          </p:tavLst>
                                        </p:anim>
                                      </p:childTnLst>
                                    </p:cTn>
                                  </p:par>
                                  <p:par>
                                    <p:cTn id="14" presetID="2" presetClass="entr" presetSubtype="3" decel="100000" fill="hold" nodeType="withEffect">
                                      <p:stCondLst>
                                        <p:cond delay="200"/>
                                      </p:stCondLst>
                                      <p:childTnLst>
                                        <p:set>
                                          <p:cBhvr>
                                            <p:cTn id="15" dur="1" fill="hold">
                                              <p:stCondLst>
                                                <p:cond delay="0"/>
                                              </p:stCondLst>
                                            </p:cTn>
                                            <p:tgtEl>
                                              <p:spTgt spid="2058"/>
                                            </p:tgtEl>
                                            <p:attrNameLst>
                                              <p:attrName>style.visibility</p:attrName>
                                            </p:attrNameLst>
                                          </p:cBhvr>
                                          <p:to>
                                            <p:strVal val="visible"/>
                                          </p:to>
                                        </p:set>
                                        <p:anim calcmode="lin" valueType="num">
                                          <p:cBhvr additive="base">
                                            <p:cTn id="16" dur="500" fill="hold"/>
                                            <p:tgtEl>
                                              <p:spTgt spid="2058"/>
                                            </p:tgtEl>
                                            <p:attrNameLst>
                                              <p:attrName>ppt_x</p:attrName>
                                            </p:attrNameLst>
                                          </p:cBhvr>
                                          <p:tavLst>
                                            <p:tav tm="0">
                                              <p:val>
                                                <p:strVal val="1+#ppt_w/2"/>
                                              </p:val>
                                            </p:tav>
                                            <p:tav tm="100000">
                                              <p:val>
                                                <p:strVal val="#ppt_x"/>
                                              </p:val>
                                            </p:tav>
                                          </p:tavLst>
                                        </p:anim>
                                        <p:anim calcmode="lin" valueType="num">
                                          <p:cBhvr additive="base">
                                            <p:cTn id="17" dur="500" fill="hold"/>
                                            <p:tgtEl>
                                              <p:spTgt spid="2058"/>
                                            </p:tgtEl>
                                            <p:attrNameLst>
                                              <p:attrName>ppt_y</p:attrName>
                                            </p:attrNameLst>
                                          </p:cBhvr>
                                          <p:tavLst>
                                            <p:tav tm="0">
                                              <p:val>
                                                <p:strVal val="0-#ppt_h/2"/>
                                              </p:val>
                                            </p:tav>
                                            <p:tav tm="100000">
                                              <p:val>
                                                <p:strVal val="#ppt_y"/>
                                              </p:val>
                                            </p:tav>
                                          </p:tavLst>
                                        </p:anim>
                                      </p:childTnLst>
                                    </p:cTn>
                                  </p:par>
                                </p:childTnLst>
                              </p:cTn>
                            </p:par>
                            <p:par>
                              <p:cTn id="18" fill="hold">
                                <p:stCondLst>
                                  <p:cond delay="12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690066" y="1810853"/>
            <a:ext cx="4968552" cy="648072"/>
          </a:xfrm>
          <a:prstGeom prst="rect">
            <a:avLst/>
          </a:prstGeom>
          <a:solidFill>
            <a:srgbClr val="FF6600"/>
          </a:solidFill>
          <a:ln w="28575">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6690066" y="2703251"/>
            <a:ext cx="4968552" cy="1052596"/>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很多找不到工作或频繁跳槽者都有着这样的困惑。我们认为，职业规划是我们迈入社会的第一个规划，也是</a:t>
            </a:r>
            <a:r>
              <a:rPr lang="zh-CN" altLang="en-US" sz="1600" b="1" dirty="0">
                <a:solidFill>
                  <a:srgbClr val="FF6600"/>
                </a:solidFill>
                <a:latin typeface="微软雅黑" pitchFamily="34" charset="-122"/>
                <a:ea typeface="微软雅黑" pitchFamily="34" charset="-122"/>
              </a:rPr>
              <a:t>人生规划当中最核心的规划。</a:t>
            </a:r>
            <a:endParaRPr lang="zh-CN" altLang="zh-CN" sz="1600" b="1" dirty="0">
              <a:solidFill>
                <a:srgbClr val="FF6600"/>
              </a:solidFill>
              <a:latin typeface="微软雅黑" pitchFamily="34" charset="-122"/>
              <a:ea typeface="微软雅黑" pitchFamily="34" charset="-122"/>
            </a:endParaRPr>
          </a:p>
        </p:txBody>
      </p:sp>
      <p:sp>
        <p:nvSpPr>
          <p:cNvPr id="6" name="TextBox 6"/>
          <p:cNvSpPr txBox="1"/>
          <p:nvPr/>
        </p:nvSpPr>
        <p:spPr>
          <a:xfrm>
            <a:off x="6690066" y="3933057"/>
            <a:ext cx="4968552" cy="1692771"/>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职业生涯在人的一生中占有极为重要的地位，职业生涯的成功与否</a:t>
            </a:r>
            <a:r>
              <a:rPr lang="zh-CN" altLang="en-US" sz="1600" b="1" dirty="0">
                <a:solidFill>
                  <a:srgbClr val="FF6600"/>
                </a:solidFill>
                <a:latin typeface="微软雅黑" pitchFamily="34" charset="-122"/>
                <a:ea typeface="微软雅黑" pitchFamily="34" charset="-122"/>
              </a:rPr>
              <a:t>直接影响到人生价值能否得到充分的体现，间接决定了生命内容的精彩抑或平淡。</a:t>
            </a:r>
            <a:r>
              <a:rPr lang="zh-CN" altLang="en-US" sz="1600" dirty="0">
                <a:solidFill>
                  <a:schemeClr val="tx1">
                    <a:lumMod val="65000"/>
                    <a:lumOff val="35000"/>
                  </a:schemeClr>
                </a:solidFill>
                <a:latin typeface="微软雅黑" pitchFamily="34" charset="-122"/>
                <a:ea typeface="微软雅黑" pitchFamily="34" charset="-122"/>
              </a:rPr>
              <a:t>因此，做好职业生涯的规划，对每个人来说都是十分重要的，它关乎个人的前途与命运。</a:t>
            </a:r>
            <a:endParaRPr lang="zh-CN" altLang="zh-CN" sz="1600" b="1" dirty="0">
              <a:solidFill>
                <a:schemeClr val="tx1">
                  <a:lumMod val="65000"/>
                  <a:lumOff val="35000"/>
                </a:schemeClr>
              </a:solidFill>
              <a:latin typeface="微软雅黑" pitchFamily="34" charset="-122"/>
              <a:ea typeface="微软雅黑" pitchFamily="34" charset="-122"/>
            </a:endParaRPr>
          </a:p>
        </p:txBody>
      </p:sp>
      <p:sp>
        <p:nvSpPr>
          <p:cNvPr id="2" name="矩形 1"/>
          <p:cNvSpPr/>
          <p:nvPr/>
        </p:nvSpPr>
        <p:spPr>
          <a:xfrm>
            <a:off x="6816080" y="1934834"/>
            <a:ext cx="4842538" cy="400110"/>
          </a:xfrm>
          <a:prstGeom prst="rect">
            <a:avLst/>
          </a:prstGeom>
        </p:spPr>
        <p:txBody>
          <a:bodyPr wrap="square">
            <a:spAutoFit/>
          </a:bodyPr>
          <a:lstStyle/>
          <a:p>
            <a:r>
              <a:rPr lang="zh-CN" altLang="zh-CN" sz="2000" b="1" dirty="0">
                <a:solidFill>
                  <a:schemeClr val="bg1"/>
                </a:solidFill>
                <a:latin typeface="微软雅黑" pitchFamily="34" charset="-122"/>
                <a:ea typeface="微软雅黑" pitchFamily="34" charset="-122"/>
              </a:rPr>
              <a:t>“为什么总是找不到适合我的工作？”</a:t>
            </a:r>
            <a:endParaRPr lang="zh-CN" altLang="en-US" sz="2000" b="1" dirty="0">
              <a:solidFill>
                <a:schemeClr val="bg1"/>
              </a:solidFill>
              <a:latin typeface="微软雅黑" pitchFamily="34" charset="-122"/>
              <a:ea typeface="微软雅黑" pitchFamily="34"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39417" y="1810854"/>
            <a:ext cx="5722461" cy="3814974"/>
          </a:xfrm>
          <a:prstGeom prst="rect">
            <a:avLst/>
          </a:prstGeom>
          <a:ln w="28575">
            <a:solidFill>
              <a:srgbClr val="FF6600"/>
            </a:solidFill>
          </a:ln>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354400039"/>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500" fill="hold"/>
                                            <p:tgtEl>
                                              <p:spTgt spid="7"/>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64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64000">
                                          <p:cBhvr additive="base">
                                            <p:cTn id="11" dur="500" fill="hold"/>
                                            <p:tgtEl>
                                              <p:spTgt spid="6"/>
                                            </p:tgtEl>
                                            <p:attrNameLst>
                                              <p:attrName>ppt_x</p:attrName>
                                            </p:attrNameLst>
                                          </p:cBhvr>
                                          <p:tavLst>
                                            <p:tav tm="0">
                                              <p:val>
                                                <p:strVal val="1+#ppt_w/2"/>
                                              </p:val>
                                            </p:tav>
                                            <p:tav tm="100000">
                                              <p:val>
                                                <p:strVal val="#ppt_x"/>
                                              </p:val>
                                            </p:tav>
                                          </p:tavLst>
                                        </p:anim>
                                        <p:anim calcmode="lin" valueType="num" p14:bounceEnd="64000">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24192" y="1533352"/>
            <a:ext cx="3672408" cy="4702775"/>
          </a:xfrm>
          <a:prstGeom prst="rect">
            <a:avLst/>
          </a:prstGeom>
          <a:ln w="28575">
            <a:solidFill>
              <a:srgbClr val="FF6600"/>
            </a:solidFill>
          </a:ln>
          <a:effectLst>
            <a:outerShdw blurRad="50800" dist="38100" algn="l" rotWithShape="0">
              <a:prstClr val="black">
                <a:alpha val="40000"/>
              </a:prstClr>
            </a:outerShdw>
          </a:effectLst>
        </p:spPr>
      </p:pic>
      <p:sp>
        <p:nvSpPr>
          <p:cNvPr id="10" name="矩形 9"/>
          <p:cNvSpPr/>
          <p:nvPr/>
        </p:nvSpPr>
        <p:spPr>
          <a:xfrm>
            <a:off x="983432" y="3472318"/>
            <a:ext cx="6264696" cy="504056"/>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839416" y="1508740"/>
            <a:ext cx="6624736" cy="1692771"/>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职业生涯规划的目的，决不只是帮助一个人按照自己的资质条件去找到一份工作，而更重要的是，帮助一个人真正了解自己，为自己定下事业大计，筹划未来，进一步详尽估量主、客观条件和内外环境优势和限制，在</a:t>
            </a:r>
            <a:r>
              <a:rPr lang="zh-CN" altLang="en-US" sz="1600" b="1" dirty="0">
                <a:solidFill>
                  <a:srgbClr val="FF6600"/>
                </a:solidFill>
                <a:latin typeface="微软雅黑" pitchFamily="34" charset="-122"/>
                <a:ea typeface="微软雅黑" pitchFamily="34" charset="-122"/>
              </a:rPr>
              <a:t>“衡外情、量己力”的情形下，设计出符合自己特点的、合理而又可行的职业生涯发展方向。</a:t>
            </a:r>
            <a:endParaRPr lang="zh-CN" altLang="zh-CN" sz="1600" b="1" dirty="0">
              <a:solidFill>
                <a:srgbClr val="FF6600"/>
              </a:solidFill>
              <a:latin typeface="微软雅黑" pitchFamily="34" charset="-122"/>
              <a:ea typeface="微软雅黑" pitchFamily="34" charset="-122"/>
            </a:endParaRPr>
          </a:p>
        </p:txBody>
      </p:sp>
      <p:sp>
        <p:nvSpPr>
          <p:cNvPr id="6" name="TextBox 6"/>
          <p:cNvSpPr txBox="1"/>
          <p:nvPr/>
        </p:nvSpPr>
        <p:spPr>
          <a:xfrm>
            <a:off x="983432" y="3533718"/>
            <a:ext cx="6264696"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对于个人来说，职业生涯规划的作用可归纳为以下几点：</a:t>
            </a:r>
            <a:endParaRPr lang="zh-CN" altLang="zh-CN" sz="1600" b="1" dirty="0">
              <a:solidFill>
                <a:schemeClr val="bg1"/>
              </a:solidFill>
              <a:latin typeface="微软雅黑" pitchFamily="34" charset="-122"/>
              <a:ea typeface="微软雅黑" pitchFamily="34" charset="-122"/>
            </a:endParaRPr>
          </a:p>
        </p:txBody>
      </p:sp>
      <p:sp>
        <p:nvSpPr>
          <p:cNvPr id="2" name="矩形 1"/>
          <p:cNvSpPr/>
          <p:nvPr/>
        </p:nvSpPr>
        <p:spPr>
          <a:xfrm>
            <a:off x="839416" y="4111600"/>
            <a:ext cx="6624736" cy="2012859"/>
          </a:xfrm>
          <a:prstGeom prst="rect">
            <a:avLst/>
          </a:prstGeom>
        </p:spPr>
        <p:txBody>
          <a:bodyPr wrap="square">
            <a:spAutoFit/>
          </a:bodyPr>
          <a:lstStyle/>
          <a:p>
            <a:pPr marL="342900" indent="-342900">
              <a:lnSpc>
                <a:spcPct val="130000"/>
              </a:lnSpc>
              <a:buFont typeface="+mj-lt"/>
              <a:buAutoNum type="arabicPeriod"/>
            </a:pPr>
            <a:r>
              <a:rPr lang="zh-CN" altLang="zh-CN" sz="1600" dirty="0" smtClean="0">
                <a:solidFill>
                  <a:schemeClr val="tx1">
                    <a:lumMod val="65000"/>
                    <a:lumOff val="35000"/>
                  </a:schemeClr>
                </a:solidFill>
                <a:latin typeface="微软雅黑" pitchFamily="34" charset="-122"/>
                <a:ea typeface="微软雅黑" pitchFamily="34" charset="-122"/>
              </a:rPr>
              <a:t>准确</a:t>
            </a:r>
            <a:r>
              <a:rPr lang="zh-CN" altLang="zh-CN" sz="1600" dirty="0">
                <a:solidFill>
                  <a:schemeClr val="tx1">
                    <a:lumMod val="65000"/>
                    <a:lumOff val="35000"/>
                  </a:schemeClr>
                </a:solidFill>
                <a:latin typeface="微软雅黑" pitchFamily="34" charset="-122"/>
                <a:ea typeface="微软雅黑" pitchFamily="34" charset="-122"/>
              </a:rPr>
              <a:t>评价个人特点和强项，以既有的成就为基础，</a:t>
            </a:r>
            <a:r>
              <a:rPr lang="zh-CN" altLang="zh-CN" sz="1600" b="1" dirty="0">
                <a:solidFill>
                  <a:srgbClr val="FF6600"/>
                </a:solidFill>
                <a:latin typeface="微软雅黑" pitchFamily="34" charset="-122"/>
                <a:ea typeface="微软雅黑" pitchFamily="34" charset="-122"/>
              </a:rPr>
              <a:t>确立人生的方向；</a:t>
            </a:r>
          </a:p>
          <a:p>
            <a:pPr marL="342900" indent="-342900">
              <a:lnSpc>
                <a:spcPct val="130000"/>
              </a:lnSpc>
              <a:buFont typeface="+mj-lt"/>
              <a:buAutoNum type="arabicPeriod"/>
            </a:pPr>
            <a:r>
              <a:rPr lang="zh-CN" altLang="zh-CN" sz="1600" dirty="0" smtClean="0">
                <a:solidFill>
                  <a:schemeClr val="tx1">
                    <a:lumMod val="65000"/>
                    <a:lumOff val="35000"/>
                  </a:schemeClr>
                </a:solidFill>
                <a:latin typeface="微软雅黑" pitchFamily="34" charset="-122"/>
                <a:ea typeface="微软雅黑" pitchFamily="34" charset="-122"/>
              </a:rPr>
              <a:t>评估</a:t>
            </a:r>
            <a:r>
              <a:rPr lang="zh-CN" altLang="zh-CN" sz="1600" dirty="0">
                <a:solidFill>
                  <a:schemeClr val="tx1">
                    <a:lumMod val="65000"/>
                    <a:lumOff val="35000"/>
                  </a:schemeClr>
                </a:solidFill>
                <a:latin typeface="微软雅黑" pitchFamily="34" charset="-122"/>
                <a:ea typeface="微软雅黑" pitchFamily="34" charset="-122"/>
              </a:rPr>
              <a:t>个人目标和现状的差距，</a:t>
            </a:r>
            <a:r>
              <a:rPr lang="zh-CN" altLang="zh-CN" sz="1600" b="1" dirty="0">
                <a:solidFill>
                  <a:srgbClr val="FF6600"/>
                </a:solidFill>
                <a:latin typeface="微软雅黑" pitchFamily="34" charset="-122"/>
                <a:ea typeface="微软雅黑" pitchFamily="34" charset="-122"/>
              </a:rPr>
              <a:t>激发</a:t>
            </a:r>
            <a:r>
              <a:rPr lang="zh-CN" altLang="en-US" sz="1600" b="1" dirty="0">
                <a:solidFill>
                  <a:srgbClr val="FF6600"/>
                </a:solidFill>
                <a:latin typeface="微软雅黑" pitchFamily="34" charset="-122"/>
                <a:ea typeface="微软雅黑" pitchFamily="34" charset="-122"/>
              </a:rPr>
              <a:t>自己</a:t>
            </a:r>
            <a:r>
              <a:rPr lang="zh-CN" altLang="zh-CN" sz="1600" b="1" dirty="0">
                <a:solidFill>
                  <a:srgbClr val="FF6600"/>
                </a:solidFill>
                <a:latin typeface="微软雅黑" pitchFamily="34" charset="-122"/>
                <a:ea typeface="微软雅黑" pitchFamily="34" charset="-122"/>
              </a:rPr>
              <a:t>前进的动力；</a:t>
            </a:r>
          </a:p>
          <a:p>
            <a:pPr marL="342900" indent="-342900">
              <a:lnSpc>
                <a:spcPct val="130000"/>
              </a:lnSpc>
              <a:buFont typeface="+mj-lt"/>
              <a:buAutoNum type="arabicPeriod"/>
            </a:pPr>
            <a:r>
              <a:rPr lang="zh-CN" altLang="zh-CN" sz="1600" dirty="0" smtClean="0">
                <a:solidFill>
                  <a:schemeClr val="tx1">
                    <a:lumMod val="65000"/>
                    <a:lumOff val="35000"/>
                  </a:schemeClr>
                </a:solidFill>
                <a:latin typeface="微软雅黑" pitchFamily="34" charset="-122"/>
                <a:ea typeface="微软雅黑" pitchFamily="34" charset="-122"/>
              </a:rPr>
              <a:t>重新</a:t>
            </a:r>
            <a:r>
              <a:rPr lang="zh-CN" altLang="zh-CN" sz="1600" dirty="0">
                <a:solidFill>
                  <a:schemeClr val="tx1">
                    <a:lumMod val="65000"/>
                    <a:lumOff val="35000"/>
                  </a:schemeClr>
                </a:solidFill>
                <a:latin typeface="微软雅黑" pitchFamily="34" charset="-122"/>
                <a:ea typeface="微软雅黑" pitchFamily="34" charset="-122"/>
              </a:rPr>
              <a:t>认识自身的价值，实现自我价值的不断提升和超越，</a:t>
            </a:r>
            <a:r>
              <a:rPr lang="zh-CN" altLang="zh-CN" sz="1600" b="1" dirty="0">
                <a:solidFill>
                  <a:srgbClr val="FF6600"/>
                </a:solidFill>
                <a:latin typeface="微软雅黑" pitchFamily="34" charset="-122"/>
                <a:ea typeface="微软雅黑" pitchFamily="34" charset="-122"/>
              </a:rPr>
              <a:t>增强职业竞争力；</a:t>
            </a:r>
          </a:p>
          <a:p>
            <a:pPr marL="342900" indent="-342900">
              <a:lnSpc>
                <a:spcPct val="130000"/>
              </a:lnSpc>
              <a:spcAft>
                <a:spcPts val="420"/>
              </a:spcAft>
              <a:buFont typeface="+mj-lt"/>
              <a:buAutoNum type="arabicPeriod"/>
            </a:pPr>
            <a:r>
              <a:rPr lang="zh-CN" altLang="zh-CN" sz="1600" dirty="0" smtClean="0">
                <a:solidFill>
                  <a:schemeClr val="tx1">
                    <a:lumMod val="65000"/>
                    <a:lumOff val="35000"/>
                  </a:schemeClr>
                </a:solidFill>
                <a:latin typeface="微软雅黑" pitchFamily="34" charset="-122"/>
                <a:ea typeface="微软雅黑" pitchFamily="34" charset="-122"/>
              </a:rPr>
              <a:t>通过</a:t>
            </a:r>
            <a:r>
              <a:rPr lang="zh-CN" altLang="zh-CN" sz="1600" dirty="0">
                <a:solidFill>
                  <a:schemeClr val="tx1">
                    <a:lumMod val="65000"/>
                    <a:lumOff val="35000"/>
                  </a:schemeClr>
                </a:solidFill>
                <a:latin typeface="微软雅黑" pitchFamily="34" charset="-122"/>
                <a:ea typeface="微软雅黑" pitchFamily="34" charset="-122"/>
              </a:rPr>
              <a:t>科学的规划，将个人、事业与家庭生活和谐地联系起来，</a:t>
            </a:r>
            <a:r>
              <a:rPr lang="zh-CN" altLang="zh-CN" sz="1600" b="1" dirty="0">
                <a:solidFill>
                  <a:srgbClr val="FF6600"/>
                </a:solidFill>
                <a:latin typeface="微软雅黑" pitchFamily="34" charset="-122"/>
                <a:ea typeface="微软雅黑" pitchFamily="34" charset="-122"/>
              </a:rPr>
              <a:t>经营更美好人生。</a:t>
            </a:r>
          </a:p>
        </p:txBody>
      </p:sp>
    </p:spTree>
    <p:extLst>
      <p:ext uri="{BB962C8B-B14F-4D97-AF65-F5344CB8AC3E}">
        <p14:creationId xmlns:p14="http://schemas.microsoft.com/office/powerpoint/2010/main" val="31049642"/>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00"/>
                                        <p:tgtEl>
                                          <p:spTgt spid="7"/>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300"/>
                                        <p:tgtEl>
                                          <p:spTgt spid="6"/>
                                        </p:tgtEl>
                                      </p:cBhvr>
                                    </p:animEffect>
                                  </p:childTnLst>
                                </p:cTn>
                              </p:par>
                            </p:childTnLst>
                          </p:cTn>
                        </p:par>
                        <p:par>
                          <p:cTn id="12" fill="hold">
                            <p:stCondLst>
                              <p:cond delay="600"/>
                            </p:stCondLst>
                            <p:childTnLst>
                              <p:par>
                                <p:cTn id="13" presetID="22" presetClass="entr" presetSubtype="1" fill="hold" grpId="0" nodeType="afterEffect">
                                  <p:stCondLst>
                                    <p:cond delay="20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74958" y="1844824"/>
            <a:ext cx="3528392" cy="4229100"/>
          </a:xfrm>
          <a:prstGeom prst="rect">
            <a:avLst/>
          </a:prstGeom>
          <a:ln>
            <a:solidFill>
              <a:srgbClr val="FFFFFF"/>
            </a:solidFill>
          </a:ln>
          <a:effectLst>
            <a:outerShdw blurRad="50800" dist="38100" dir="8100000" algn="tr" rotWithShape="0">
              <a:prstClr val="black">
                <a:alpha val="40000"/>
              </a:prstClr>
            </a:outerShdw>
          </a:effectLst>
        </p:spPr>
      </p:pic>
      <p:sp>
        <p:nvSpPr>
          <p:cNvPr id="13" name="TextBox 1"/>
          <p:cNvSpPr txBox="1"/>
          <p:nvPr/>
        </p:nvSpPr>
        <p:spPr>
          <a:xfrm>
            <a:off x="4655841" y="3068960"/>
            <a:ext cx="6840759" cy="2653034"/>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帮助员工职业生涯发展的思想成为一种管理模式已经有几十年的历史了，但中国开展得仍十分有限。很多企业，特别是民营企业的老板们认为：</a:t>
            </a:r>
            <a:r>
              <a:rPr lang="zh-CN" altLang="en-US" sz="1600" b="1" dirty="0">
                <a:solidFill>
                  <a:srgbClr val="FF0000"/>
                </a:solidFill>
                <a:latin typeface="微软雅黑" pitchFamily="34" charset="-122"/>
                <a:ea typeface="微软雅黑" pitchFamily="34" charset="-122"/>
              </a:rPr>
              <a:t>员工职业生涯规划是员工个人的事，企业没必要去管这个“闲事”</a:t>
            </a:r>
            <a:r>
              <a:rPr lang="zh-CN" altLang="en-US" sz="1600" dirty="0">
                <a:solidFill>
                  <a:schemeClr val="tx1">
                    <a:lumMod val="65000"/>
                    <a:lumOff val="35000"/>
                  </a:schemeClr>
                </a:solidFill>
                <a:latin typeface="微软雅黑" pitchFamily="34" charset="-122"/>
                <a:ea typeface="微软雅黑" pitchFamily="34" charset="-122"/>
              </a:rPr>
              <a:t>，就算管了也白管，员工也不念企业的好。</a:t>
            </a:r>
            <a:endParaRPr lang="en-US" altLang="zh-CN" sz="1600" dirty="0">
              <a:solidFill>
                <a:schemeClr val="tx1">
                  <a:lumMod val="65000"/>
                  <a:lumOff val="35000"/>
                </a:schemeClr>
              </a:solidFill>
              <a:latin typeface="微软雅黑" pitchFamily="34" charset="-122"/>
              <a:ea typeface="微软雅黑" pitchFamily="34" charset="-122"/>
            </a:endParaRPr>
          </a:p>
          <a:p>
            <a:pPr>
              <a:lnSpc>
                <a:spcPct val="130000"/>
              </a:lnSpc>
            </a:pPr>
            <a:endParaRPr lang="en-US" altLang="zh-CN" sz="16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许多企业的</a:t>
            </a:r>
            <a:r>
              <a:rPr lang="en-US" altLang="zh-CN" sz="1600" dirty="0">
                <a:solidFill>
                  <a:schemeClr val="tx1">
                    <a:lumMod val="65000"/>
                    <a:lumOff val="35000"/>
                  </a:schemeClr>
                </a:solidFill>
                <a:latin typeface="微软雅黑" pitchFamily="34" charset="-122"/>
                <a:ea typeface="微软雅黑" pitchFamily="34" charset="-122"/>
              </a:rPr>
              <a:t>HR</a:t>
            </a:r>
            <a:r>
              <a:rPr lang="zh-CN" altLang="en-US" sz="1600" dirty="0">
                <a:solidFill>
                  <a:schemeClr val="tx1">
                    <a:lumMod val="65000"/>
                    <a:lumOff val="35000"/>
                  </a:schemeClr>
                </a:solidFill>
                <a:latin typeface="微软雅黑" pitchFamily="34" charset="-122"/>
                <a:ea typeface="微软雅黑" pitchFamily="34" charset="-122"/>
              </a:rPr>
              <a:t>们最痛心的莫过于“留不住人”了，甚至有些</a:t>
            </a:r>
            <a:r>
              <a:rPr lang="en-US" altLang="zh-CN" sz="1600" dirty="0">
                <a:solidFill>
                  <a:schemeClr val="tx1">
                    <a:lumMod val="65000"/>
                    <a:lumOff val="35000"/>
                  </a:schemeClr>
                </a:solidFill>
                <a:latin typeface="微软雅黑" pitchFamily="34" charset="-122"/>
                <a:ea typeface="微软雅黑" pitchFamily="34" charset="-122"/>
              </a:rPr>
              <a:t>HR</a:t>
            </a:r>
            <a:r>
              <a:rPr lang="zh-CN" altLang="en-US" sz="1600" dirty="0">
                <a:solidFill>
                  <a:schemeClr val="tx1">
                    <a:lumMod val="65000"/>
                    <a:lumOff val="35000"/>
                  </a:schemeClr>
                </a:solidFill>
                <a:latin typeface="微软雅黑" pitchFamily="34" charset="-122"/>
                <a:ea typeface="微软雅黑" pitchFamily="34" charset="-122"/>
              </a:rPr>
              <a:t>抱怨：我们公司无论薪酬、福利，各方面的待遇，</a:t>
            </a:r>
            <a:r>
              <a:rPr lang="zh-CN" altLang="en-US" sz="1600" b="1" dirty="0">
                <a:solidFill>
                  <a:srgbClr val="FF0000"/>
                </a:solidFill>
                <a:latin typeface="微软雅黑" pitchFamily="34" charset="-122"/>
                <a:ea typeface="微软雅黑" pitchFamily="34" charset="-122"/>
              </a:rPr>
              <a:t>样样不比竞争对手的公司差，样样不比外企差，可员工怎么就是喜欢跳槽呢？</a:t>
            </a:r>
          </a:p>
        </p:txBody>
      </p:sp>
      <p:sp>
        <p:nvSpPr>
          <p:cNvPr id="15" name="矩形 14"/>
          <p:cNvSpPr/>
          <p:nvPr/>
        </p:nvSpPr>
        <p:spPr>
          <a:xfrm>
            <a:off x="3431704" y="2399518"/>
            <a:ext cx="8064896" cy="432048"/>
          </a:xfrm>
          <a:prstGeom prst="rect">
            <a:avLst/>
          </a:prstGeom>
          <a:solidFill>
            <a:srgbClr val="FF0000">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ea typeface="微软雅黑" pitchFamily="34" charset="-122"/>
              </a:rPr>
              <a:t>那么，企业为什么要做员工的职业生涯规划呢？</a:t>
            </a:r>
            <a:endParaRPr lang="zh-CN" altLang="en-US" dirty="0">
              <a:solidFill>
                <a:schemeClr val="bg1"/>
              </a:solidFill>
            </a:endParaRPr>
          </a:p>
        </p:txBody>
      </p:sp>
    </p:spTree>
    <p:extLst>
      <p:ext uri="{BB962C8B-B14F-4D97-AF65-F5344CB8AC3E}">
        <p14:creationId xmlns:p14="http://schemas.microsoft.com/office/powerpoint/2010/main" val="2547772128"/>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199456" y="1885416"/>
            <a:ext cx="6552728" cy="46399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矩形 9"/>
          <p:cNvSpPr/>
          <p:nvPr/>
        </p:nvSpPr>
        <p:spPr>
          <a:xfrm>
            <a:off x="983432" y="2132856"/>
            <a:ext cx="10513168" cy="504056"/>
          </a:xfrm>
          <a:prstGeom prst="rect">
            <a:avLst/>
          </a:prstGeom>
          <a:solidFill>
            <a:srgbClr val="FF66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6"/>
          <p:cNvSpPr txBox="1"/>
          <p:nvPr/>
        </p:nvSpPr>
        <p:spPr>
          <a:xfrm>
            <a:off x="983432" y="2194256"/>
            <a:ext cx="6264696"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我们知道，人才的流失原因主要有三个方面：</a:t>
            </a:r>
            <a:endParaRPr lang="zh-CN" altLang="zh-CN" sz="1600" b="1" dirty="0">
              <a:solidFill>
                <a:schemeClr val="bg1"/>
              </a:solidFill>
              <a:latin typeface="微软雅黑" pitchFamily="34" charset="-122"/>
              <a:ea typeface="微软雅黑" pitchFamily="34" charset="-122"/>
            </a:endParaRPr>
          </a:p>
        </p:txBody>
      </p:sp>
      <p:sp>
        <p:nvSpPr>
          <p:cNvPr id="2" name="矩形 1"/>
          <p:cNvSpPr/>
          <p:nvPr/>
        </p:nvSpPr>
        <p:spPr>
          <a:xfrm>
            <a:off x="1343472" y="2924945"/>
            <a:ext cx="6264696" cy="2166747"/>
          </a:xfrm>
          <a:prstGeom prst="rect">
            <a:avLst/>
          </a:prstGeom>
        </p:spPr>
        <p:txBody>
          <a:bodyPr wrap="square">
            <a:spAutoFit/>
          </a:bodyPr>
          <a:lstStyle/>
          <a:p>
            <a:pPr>
              <a:lnSpc>
                <a:spcPct val="130000"/>
              </a:lnSpc>
              <a:spcAft>
                <a:spcPts val="600"/>
              </a:spcAft>
            </a:pPr>
            <a:r>
              <a:rPr lang="zh-CN" altLang="en-US" sz="1600" b="1" dirty="0">
                <a:solidFill>
                  <a:srgbClr val="FF0000"/>
                </a:solidFill>
                <a:latin typeface="微软雅黑" pitchFamily="34" charset="-122"/>
                <a:ea typeface="微软雅黑" pitchFamily="34" charset="-122"/>
              </a:rPr>
              <a:t>一是报酬问题</a:t>
            </a:r>
            <a:r>
              <a:rPr lang="zh-CN" altLang="en-US" sz="1600" dirty="0">
                <a:solidFill>
                  <a:schemeClr val="tx1">
                    <a:lumMod val="65000"/>
                    <a:lumOff val="35000"/>
                  </a:schemeClr>
                </a:solidFill>
                <a:latin typeface="微软雅黑" pitchFamily="34" charset="-122"/>
                <a:ea typeface="微软雅黑" pitchFamily="34" charset="-122"/>
              </a:rPr>
              <a:t>，待遇偏低，人才难留，这是人才流失的重要原因之一；</a:t>
            </a:r>
            <a:endParaRPr lang="en-US" altLang="zh-CN" sz="1600" dirty="0">
              <a:solidFill>
                <a:schemeClr val="tx1">
                  <a:lumMod val="65000"/>
                  <a:lumOff val="35000"/>
                </a:schemeClr>
              </a:solidFill>
              <a:latin typeface="微软雅黑" pitchFamily="34" charset="-122"/>
              <a:ea typeface="微软雅黑" pitchFamily="34" charset="-122"/>
            </a:endParaRPr>
          </a:p>
          <a:p>
            <a:pPr>
              <a:lnSpc>
                <a:spcPct val="130000"/>
              </a:lnSpc>
              <a:spcAft>
                <a:spcPts val="600"/>
              </a:spcAft>
            </a:pPr>
            <a:r>
              <a:rPr lang="zh-CN" altLang="en-US" sz="1600" b="1" dirty="0">
                <a:solidFill>
                  <a:srgbClr val="FF0000"/>
                </a:solidFill>
                <a:latin typeface="微软雅黑" pitchFamily="34" charset="-122"/>
                <a:ea typeface="微软雅黑" pitchFamily="34" charset="-122"/>
              </a:rPr>
              <a:t>二是才能发挥问题</a:t>
            </a:r>
            <a:r>
              <a:rPr lang="zh-CN" altLang="en-US" sz="1600" dirty="0">
                <a:solidFill>
                  <a:schemeClr val="tx1">
                    <a:lumMod val="65000"/>
                    <a:lumOff val="35000"/>
                  </a:schemeClr>
                </a:solidFill>
                <a:latin typeface="微软雅黑" pitchFamily="34" charset="-122"/>
                <a:ea typeface="微软雅黑" pitchFamily="34" charset="-122"/>
              </a:rPr>
              <a:t>，一个人才在某一岗位上，如果才能得不到发挥，专长得不到利用，也不会安心工作，迟早会溜号；</a:t>
            </a:r>
            <a:endParaRPr lang="en-US" altLang="zh-CN" sz="1600" dirty="0">
              <a:solidFill>
                <a:schemeClr val="tx1">
                  <a:lumMod val="65000"/>
                  <a:lumOff val="35000"/>
                </a:schemeClr>
              </a:solidFill>
              <a:latin typeface="微软雅黑" pitchFamily="34" charset="-122"/>
              <a:ea typeface="微软雅黑" pitchFamily="34" charset="-122"/>
            </a:endParaRPr>
          </a:p>
          <a:p>
            <a:pPr>
              <a:lnSpc>
                <a:spcPct val="130000"/>
              </a:lnSpc>
              <a:spcAft>
                <a:spcPts val="600"/>
              </a:spcAft>
            </a:pPr>
            <a:r>
              <a:rPr lang="zh-CN" altLang="en-US" sz="1600" b="1" dirty="0">
                <a:solidFill>
                  <a:srgbClr val="FF0000"/>
                </a:solidFill>
                <a:latin typeface="微软雅黑" pitchFamily="34" charset="-122"/>
                <a:ea typeface="微软雅黑" pitchFamily="34" charset="-122"/>
              </a:rPr>
              <a:t>三是社会角色问题</a:t>
            </a:r>
            <a:r>
              <a:rPr lang="zh-CN" altLang="en-US" sz="1600" dirty="0">
                <a:solidFill>
                  <a:schemeClr val="tx1">
                    <a:lumMod val="65000"/>
                    <a:lumOff val="35000"/>
                  </a:schemeClr>
                </a:solidFill>
                <a:latin typeface="微软雅黑" pitchFamily="34" charset="-122"/>
                <a:ea typeface="微软雅黑" pitchFamily="34" charset="-122"/>
              </a:rPr>
              <a:t>，对于一个人才而言，尽管待遇较高，才能也得到了发挥，但如果没有适当的职务，心理也是不平衡的。</a:t>
            </a:r>
            <a:endParaRPr lang="zh-CN" altLang="zh-CN" sz="1600" b="1" dirty="0">
              <a:solidFill>
                <a:srgbClr val="FF6600"/>
              </a:solidFill>
              <a:latin typeface="微软雅黑" pitchFamily="34" charset="-122"/>
              <a:ea typeface="微软雅黑" pitchFamily="34" charset="-122"/>
            </a:endParaRPr>
          </a:p>
        </p:txBody>
      </p:sp>
      <p:sp>
        <p:nvSpPr>
          <p:cNvPr id="3" name="矩形 2"/>
          <p:cNvSpPr/>
          <p:nvPr/>
        </p:nvSpPr>
        <p:spPr>
          <a:xfrm>
            <a:off x="1343472" y="5256724"/>
            <a:ext cx="6264696" cy="1052596"/>
          </a:xfrm>
          <a:prstGeom prst="rect">
            <a:avLst/>
          </a:prstGeom>
        </p:spPr>
        <p:txBody>
          <a:bodyPr wrap="square">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因此人们对能力的大小有一个认同理念，往往认为职称和职务的高低是一个人能力大小、贡献多少的体现。</a:t>
            </a:r>
            <a:r>
              <a:rPr lang="zh-CN" altLang="en-US" sz="1600" b="1" dirty="0">
                <a:solidFill>
                  <a:srgbClr val="FF0000"/>
                </a:solidFill>
                <a:latin typeface="微软雅黑" pitchFamily="34" charset="-122"/>
                <a:ea typeface="微软雅黑" pitchFamily="34" charset="-122"/>
              </a:rPr>
              <a:t>如果不能量其才，任其职，担任一定的角色，人才也难以留住。</a:t>
            </a:r>
          </a:p>
        </p:txBody>
      </p:sp>
      <p:pic>
        <p:nvPicPr>
          <p:cNvPr id="5" name="图片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760296" y="182504"/>
            <a:ext cx="2088232" cy="6675496"/>
          </a:xfrm>
          <a:prstGeom prst="rect">
            <a:avLst/>
          </a:prstGeom>
        </p:spPr>
      </p:pic>
    </p:spTree>
    <p:extLst>
      <p:ext uri="{BB962C8B-B14F-4D97-AF65-F5344CB8AC3E}">
        <p14:creationId xmlns:p14="http://schemas.microsoft.com/office/powerpoint/2010/main" val="1965073526"/>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300"/>
                                        <p:tgtEl>
                                          <p:spTgt spid="6"/>
                                        </p:tgtEl>
                                      </p:cBhvr>
                                    </p:animEffect>
                                  </p:childTnLst>
                                </p:cTn>
                              </p:par>
                            </p:childTnLst>
                          </p:cTn>
                        </p:par>
                        <p:par>
                          <p:cTn id="8" fill="hold">
                            <p:stCondLst>
                              <p:cond delay="300"/>
                            </p:stCondLst>
                            <p:childTnLst>
                              <p:par>
                                <p:cTn id="9" presetID="22" presetClass="entr" presetSubtype="1" fill="hold" grpId="0" nodeType="afterEffect">
                                  <p:stCondLst>
                                    <p:cond delay="20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300"/>
                                        <p:tgtEl>
                                          <p:spTgt spid="2"/>
                                        </p:tgtEl>
                                      </p:cBhvr>
                                    </p:animEffect>
                                  </p:childTnLst>
                                </p:cTn>
                              </p:par>
                              <p:par>
                                <p:cTn id="12" presetID="2" presetClass="entr" presetSubtype="4" decel="100000" fill="hold" grpId="0" nodeType="withEffect">
                                  <p:stCondLst>
                                    <p:cond delay="2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960096" y="1988840"/>
            <a:ext cx="4392488" cy="45365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矩形 9"/>
          <p:cNvSpPr/>
          <p:nvPr/>
        </p:nvSpPr>
        <p:spPr>
          <a:xfrm>
            <a:off x="983432" y="2194256"/>
            <a:ext cx="10513168" cy="730689"/>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6"/>
          <p:cNvSpPr txBox="1"/>
          <p:nvPr/>
        </p:nvSpPr>
        <p:spPr>
          <a:xfrm>
            <a:off x="5015880" y="2194255"/>
            <a:ext cx="6336704" cy="732508"/>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人是一种寻找目标的动物，他生活的意义仅仅在于是否正在寻找和追求自己的目标。                                              </a:t>
            </a:r>
            <a:r>
              <a:rPr lang="en-US" altLang="zh-CN" sz="1600" dirty="0">
                <a:solidFill>
                  <a:schemeClr val="bg1"/>
                </a:solidFill>
                <a:latin typeface="微软雅黑" pitchFamily="34" charset="-122"/>
                <a:ea typeface="微软雅黑" pitchFamily="34" charset="-122"/>
              </a:rPr>
              <a:t>——</a:t>
            </a:r>
            <a:r>
              <a:rPr lang="zh-CN" altLang="en-US" sz="1600" b="1" dirty="0">
                <a:solidFill>
                  <a:schemeClr val="bg1"/>
                </a:solidFill>
                <a:latin typeface="微软雅黑" pitchFamily="34" charset="-122"/>
                <a:ea typeface="微软雅黑" pitchFamily="34" charset="-122"/>
              </a:rPr>
              <a:t>亚里士多德</a:t>
            </a:r>
            <a:endParaRPr lang="zh-CN" altLang="zh-CN" sz="1600" b="1" dirty="0">
              <a:solidFill>
                <a:schemeClr val="bg1"/>
              </a:solidFill>
              <a:latin typeface="微软雅黑" pitchFamily="34" charset="-122"/>
              <a:ea typeface="微软雅黑" pitchFamily="34" charset="-122"/>
            </a:endParaRPr>
          </a:p>
        </p:txBody>
      </p:sp>
      <p:sp>
        <p:nvSpPr>
          <p:cNvPr id="2" name="矩形 1"/>
          <p:cNvSpPr/>
          <p:nvPr/>
        </p:nvSpPr>
        <p:spPr>
          <a:xfrm>
            <a:off x="7162868" y="3544326"/>
            <a:ext cx="4176464" cy="2577950"/>
          </a:xfrm>
          <a:prstGeom prst="rect">
            <a:avLst/>
          </a:prstGeom>
        </p:spPr>
        <p:txBody>
          <a:bodyPr wrap="square">
            <a:spAutoFit/>
          </a:bodyPr>
          <a:lstStyle/>
          <a:p>
            <a:pPr>
              <a:lnSpc>
                <a:spcPct val="130000"/>
              </a:lnSpc>
              <a:spcAft>
                <a:spcPts val="600"/>
              </a:spcAft>
            </a:pPr>
            <a:r>
              <a:rPr lang="zh-CN" altLang="en-US" dirty="0">
                <a:solidFill>
                  <a:schemeClr val="tx1">
                    <a:lumMod val="65000"/>
                    <a:lumOff val="35000"/>
                  </a:schemeClr>
                </a:solidFill>
                <a:latin typeface="微软雅黑" pitchFamily="34" charset="-122"/>
                <a:ea typeface="微软雅黑" pitchFamily="34" charset="-122"/>
              </a:rPr>
              <a:t>在寻找和追求目标的漫长旅途中，优秀人才就是那群走在前列、健步如飞的旅行者，</a:t>
            </a:r>
            <a:r>
              <a:rPr lang="zh-CN" altLang="en-US" b="1" dirty="0">
                <a:solidFill>
                  <a:srgbClr val="FF0000"/>
                </a:solidFill>
                <a:latin typeface="微软雅黑" pitchFamily="34" charset="-122"/>
                <a:ea typeface="微软雅黑" pitchFamily="34" charset="-122"/>
              </a:rPr>
              <a:t>如果这时企业阻碍了他们的前行，他们必然会离开企业。</a:t>
            </a:r>
            <a:r>
              <a:rPr lang="zh-CN" altLang="en-US" dirty="0">
                <a:solidFill>
                  <a:schemeClr val="tx1">
                    <a:lumMod val="65000"/>
                    <a:lumOff val="35000"/>
                  </a:schemeClr>
                </a:solidFill>
                <a:latin typeface="微软雅黑" pitchFamily="34" charset="-122"/>
                <a:ea typeface="微软雅黑" pitchFamily="34" charset="-122"/>
              </a:rPr>
              <a:t>在很多情况下，企业能否留住优秀骨干的关键就在于，企业能否为他们创造良好的条件，使之有机会施展才能、实现自我价值。</a:t>
            </a:r>
            <a:endParaRPr lang="zh-CN" altLang="zh-CN" dirty="0">
              <a:solidFill>
                <a:schemeClr val="tx1">
                  <a:lumMod val="65000"/>
                  <a:lumOff val="35000"/>
                </a:schemeClr>
              </a:solidFill>
              <a:latin typeface="微软雅黑" pitchFamily="34" charset="-122"/>
              <a:ea typeface="微软雅黑" pitchFamily="34"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4438" y="1327067"/>
            <a:ext cx="6457627" cy="5543812"/>
          </a:xfrm>
          <a:prstGeom prst="rect">
            <a:avLst/>
          </a:prstGeom>
        </p:spPr>
      </p:pic>
    </p:spTree>
    <p:extLst>
      <p:ext uri="{BB962C8B-B14F-4D97-AF65-F5344CB8AC3E}">
        <p14:creationId xmlns:p14="http://schemas.microsoft.com/office/powerpoint/2010/main" val="3095828010"/>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300"/>
                                        <p:tgtEl>
                                          <p:spTgt spid="6"/>
                                        </p:tgtEl>
                                      </p:cBhvr>
                                    </p:animEffect>
                                  </p:childTnLst>
                                </p:cTn>
                              </p:par>
                            </p:childTnLst>
                          </p:cTn>
                        </p:par>
                        <p:par>
                          <p:cTn id="8" fill="hold">
                            <p:stCondLst>
                              <p:cond delay="300"/>
                            </p:stCondLst>
                            <p:childTnLst>
                              <p:par>
                                <p:cTn id="9" presetID="22" presetClass="entr" presetSubtype="1" fill="hold" grpId="0" nodeType="afterEffect">
                                  <p:stCondLst>
                                    <p:cond delay="20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888088" y="2066272"/>
            <a:ext cx="4608512" cy="386430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矩形 1"/>
          <p:cNvSpPr/>
          <p:nvPr/>
        </p:nvSpPr>
        <p:spPr>
          <a:xfrm>
            <a:off x="6888088" y="2096270"/>
            <a:ext cx="4608512" cy="1692771"/>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近年来，同行业企业间的薪酬差距逐渐减小，人们在择业过程中对工作环境、人才培育机制、个人发展空间等因素开始投入越来越多的关注，因此，</a:t>
            </a:r>
            <a:r>
              <a:rPr lang="zh-CN" altLang="en-US" sz="1600" b="1" dirty="0">
                <a:solidFill>
                  <a:srgbClr val="FF6600"/>
                </a:solidFill>
                <a:latin typeface="微软雅黑" pitchFamily="34" charset="-122"/>
                <a:ea typeface="微软雅黑" pitchFamily="34" charset="-122"/>
              </a:rPr>
              <a:t>员工的职业生涯规划因素在企业留人方面的作用越来越凸显出来。</a:t>
            </a:r>
            <a:endParaRPr lang="zh-CN" altLang="zh-CN" sz="1600" b="1" dirty="0">
              <a:solidFill>
                <a:srgbClr val="FF6600"/>
              </a:solidFill>
              <a:latin typeface="微软雅黑" pitchFamily="34" charset="-122"/>
              <a:ea typeface="微软雅黑" pitchFamily="34" charset="-122"/>
            </a:endParaRPr>
          </a:p>
        </p:txBody>
      </p:sp>
      <p:sp>
        <p:nvSpPr>
          <p:cNvPr id="7" name="矩形 6"/>
          <p:cNvSpPr/>
          <p:nvPr/>
        </p:nvSpPr>
        <p:spPr>
          <a:xfrm>
            <a:off x="6888088" y="3861049"/>
            <a:ext cx="4608512" cy="2012859"/>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从企业的角度来说，职业生涯管理是现在企业人力资源管理的核心内容之一，是满足人才需求，留住人才的重要手段。</a:t>
            </a:r>
            <a:r>
              <a:rPr lang="zh-CN" altLang="en-US" sz="1600" b="1" dirty="0">
                <a:solidFill>
                  <a:srgbClr val="FF6600"/>
                </a:solidFill>
                <a:latin typeface="微软雅黑" pitchFamily="34" charset="-122"/>
                <a:ea typeface="微软雅黑" pitchFamily="34" charset="-122"/>
              </a:rPr>
              <a:t>可以说，职业生涯规划是企业的责任，而不是福利。</a:t>
            </a:r>
            <a:r>
              <a:rPr lang="zh-CN" altLang="en-US" sz="1600" dirty="0">
                <a:solidFill>
                  <a:schemeClr val="tx1">
                    <a:lumMod val="65000"/>
                    <a:lumOff val="35000"/>
                  </a:schemeClr>
                </a:solidFill>
                <a:latin typeface="微软雅黑" pitchFamily="34" charset="-122"/>
                <a:ea typeface="微软雅黑" pitchFamily="34" charset="-122"/>
              </a:rPr>
              <a:t>企业要发展，就不能只将员工看成是打工者，而应当看作是影响企业成败的战略合作伙伴。</a:t>
            </a:r>
            <a:endParaRPr lang="zh-CN" altLang="zh-CN" sz="1600" dirty="0">
              <a:solidFill>
                <a:schemeClr val="tx1">
                  <a:lumMod val="65000"/>
                  <a:lumOff val="35000"/>
                </a:schemeClr>
              </a:solidFill>
              <a:latin typeface="微软雅黑" pitchFamily="34" charset="-122"/>
              <a:ea typeface="微软雅黑" pitchFamily="34" charset="-122"/>
            </a:endParaRPr>
          </a:p>
        </p:txBody>
      </p:sp>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1424" y="2223458"/>
            <a:ext cx="5760640" cy="3842347"/>
          </a:xfrm>
          <a:prstGeom prst="rect">
            <a:avLst/>
          </a:prstGeom>
          <a:noFill/>
          <a:ln>
            <a:noFill/>
          </a:ln>
        </p:spPr>
      </p:pic>
      <p:sp>
        <p:nvSpPr>
          <p:cNvPr id="17" name="矩形 16"/>
          <p:cNvSpPr/>
          <p:nvPr/>
        </p:nvSpPr>
        <p:spPr>
          <a:xfrm>
            <a:off x="911424" y="1844824"/>
            <a:ext cx="10585176" cy="22144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888088" y="5930578"/>
            <a:ext cx="4608512" cy="135226"/>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75808174"/>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decel="100000" fill="hold" grpId="0" nodeType="withEffect">
                                  <p:stCondLst>
                                    <p:cond delay="1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911424" y="1844824"/>
            <a:ext cx="10585176" cy="7200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3"/>
          <p:cNvSpPr>
            <a:spLocks noChangeArrowheads="1"/>
          </p:cNvSpPr>
          <p:nvPr/>
        </p:nvSpPr>
        <p:spPr bwMode="auto">
          <a:xfrm>
            <a:off x="911425" y="1988840"/>
            <a:ext cx="6048671" cy="2400300"/>
          </a:xfrm>
          <a:prstGeom prst="rect">
            <a:avLst/>
          </a:prstGeom>
          <a:solidFill>
            <a:srgbClr val="FF6600"/>
          </a:solidFill>
          <a:ln>
            <a:noFill/>
          </a:ln>
          <a:extLst/>
        </p:spPr>
        <p:txBody>
          <a:bodyPr>
            <a:noAutofit/>
          </a:bodyPr>
          <a:lstStyle/>
          <a:p>
            <a:pPr>
              <a:lnSpc>
                <a:spcPct val="150000"/>
              </a:lnSpc>
            </a:pPr>
            <a:endParaRPr lang="zh-CN" altLang="en-US" b="1" dirty="0">
              <a:solidFill>
                <a:schemeClr val="bg1"/>
              </a:solidFill>
              <a:latin typeface="微软雅黑" pitchFamily="34" charset="-122"/>
              <a:ea typeface="微软雅黑" pitchFamily="34" charset="-122"/>
            </a:endParaRPr>
          </a:p>
        </p:txBody>
      </p:sp>
      <p:sp>
        <p:nvSpPr>
          <p:cNvPr id="2" name="矩形 1"/>
          <p:cNvSpPr/>
          <p:nvPr/>
        </p:nvSpPr>
        <p:spPr>
          <a:xfrm>
            <a:off x="1055440" y="2182561"/>
            <a:ext cx="5832648" cy="2012859"/>
          </a:xfrm>
          <a:prstGeom prst="rect">
            <a:avLst/>
          </a:prstGeom>
        </p:spPr>
        <p:txBody>
          <a:bodyPr wrap="square">
            <a:spAutoFit/>
          </a:bodyPr>
          <a:lstStyle/>
          <a:p>
            <a:pPr>
              <a:lnSpc>
                <a:spcPct val="130000"/>
              </a:lnSpc>
              <a:spcAft>
                <a:spcPts val="600"/>
              </a:spcAft>
            </a:pPr>
            <a:r>
              <a:rPr lang="zh-CN" altLang="en-US" sz="1600" dirty="0">
                <a:solidFill>
                  <a:schemeClr val="bg1"/>
                </a:solidFill>
                <a:latin typeface="微软雅黑" pitchFamily="34" charset="-122"/>
                <a:ea typeface="微软雅黑" pitchFamily="34" charset="-122"/>
              </a:rPr>
              <a:t>通过员工职业生涯规划，企业可以更全面地了解员工的兴趣、特长、理想等，根据员工的职业目标和现状有针对性地安排培训，使之看到他在企业的发展方向和成长空间，通过个人发展愿望与组织发展需求的结合实现企业发展，达到企业目标，创造出高效率的工作环境和引人、育人、留人的企业氛围，真正做到留住优秀人才的“心”！</a:t>
            </a:r>
            <a:endParaRPr lang="zh-CN" altLang="zh-CN" sz="1600" b="1" dirty="0">
              <a:solidFill>
                <a:schemeClr val="bg1"/>
              </a:solidFill>
              <a:latin typeface="微软雅黑" pitchFamily="34" charset="-122"/>
              <a:ea typeface="微软雅黑" pitchFamily="34" charset="-122"/>
            </a:endParaRPr>
          </a:p>
        </p:txBody>
      </p:sp>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1424" y="4456746"/>
            <a:ext cx="2988000" cy="1777570"/>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032105" y="1925202"/>
            <a:ext cx="4439850" cy="2871950"/>
          </a:xfrm>
          <a:prstGeom prst="rect">
            <a:avLst/>
          </a:prstGeom>
        </p:spPr>
      </p:pic>
      <p:pic>
        <p:nvPicPr>
          <p:cNvPr id="6" name="图片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72095" y="4456746"/>
            <a:ext cx="2988000" cy="1777570"/>
          </a:xfrm>
          <a:prstGeom prst="rect">
            <a:avLst/>
          </a:prstGeom>
        </p:spPr>
      </p:pic>
      <p:sp>
        <p:nvSpPr>
          <p:cNvPr id="18" name="矩形 17"/>
          <p:cNvSpPr/>
          <p:nvPr/>
        </p:nvSpPr>
        <p:spPr>
          <a:xfrm flipV="1">
            <a:off x="7032767" y="4869160"/>
            <a:ext cx="4463833" cy="134186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091791" y="4941168"/>
            <a:ext cx="4320479" cy="1137556"/>
          </a:xfrm>
          <a:prstGeom prst="rect">
            <a:avLst/>
          </a:prstGeom>
        </p:spPr>
        <p:txBody>
          <a:bodyPr wrap="square">
            <a:spAutoFit/>
          </a:bodyPr>
          <a:lstStyle/>
          <a:p>
            <a:pPr>
              <a:lnSpc>
                <a:spcPct val="130000"/>
              </a:lnSpc>
              <a:spcAft>
                <a:spcPts val="600"/>
              </a:spcAft>
            </a:pPr>
            <a:r>
              <a:rPr lang="zh-CN" altLang="en-US" dirty="0">
                <a:solidFill>
                  <a:schemeClr val="bg1"/>
                </a:solidFill>
                <a:latin typeface="微软雅黑" pitchFamily="34" charset="-122"/>
                <a:ea typeface="微软雅黑" pitchFamily="34" charset="-122"/>
              </a:rPr>
              <a:t>因此，成功的职业生涯规划，</a:t>
            </a:r>
            <a:r>
              <a:rPr lang="zh-CN" altLang="en-US" b="1" dirty="0">
                <a:solidFill>
                  <a:schemeClr val="bg1"/>
                </a:solidFill>
                <a:latin typeface="微软雅黑" pitchFamily="34" charset="-122"/>
                <a:ea typeface="微软雅黑" pitchFamily="34" charset="-122"/>
              </a:rPr>
              <a:t>将大大提升员工对企业的信赖度和忠诚度，提高成员的稳定性。</a:t>
            </a:r>
            <a:endParaRPr lang="zh-CN" altLang="zh-CN" b="1"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1983315718"/>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9" decel="100000" fill="hold" grpId="0" nodeType="withEffect">
                                  <p:stCondLst>
                                    <p:cond delay="1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824166" y="2852937"/>
            <a:ext cx="3672435" cy="3672409"/>
          </a:xfrm>
          <a:prstGeom prst="rect">
            <a:avLst/>
          </a:prstGeom>
        </p:spPr>
      </p:pic>
      <p:sp>
        <p:nvSpPr>
          <p:cNvPr id="8" name="矩形 7"/>
          <p:cNvSpPr/>
          <p:nvPr/>
        </p:nvSpPr>
        <p:spPr>
          <a:xfrm>
            <a:off x="1184918" y="1223385"/>
            <a:ext cx="10311682" cy="908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8"/>
          <p:cNvSpPr/>
          <p:nvPr/>
        </p:nvSpPr>
        <p:spPr>
          <a:xfrm>
            <a:off x="1199456" y="2204865"/>
            <a:ext cx="6552728" cy="43204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矩形 9"/>
          <p:cNvSpPr/>
          <p:nvPr/>
        </p:nvSpPr>
        <p:spPr>
          <a:xfrm>
            <a:off x="983432" y="2348880"/>
            <a:ext cx="10513168" cy="504056"/>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
        <p:nvSpPr>
          <p:cNvPr id="6" name="TextBox 6"/>
          <p:cNvSpPr txBox="1"/>
          <p:nvPr/>
        </p:nvSpPr>
        <p:spPr>
          <a:xfrm>
            <a:off x="983432" y="2410280"/>
            <a:ext cx="6264696"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对于企业来说，职业生涯规划的作用可归纳为以下几点：</a:t>
            </a:r>
            <a:endParaRPr lang="zh-CN" altLang="zh-CN" sz="1600" b="1" dirty="0">
              <a:solidFill>
                <a:schemeClr val="bg1"/>
              </a:solidFill>
              <a:latin typeface="微软雅黑" pitchFamily="34" charset="-122"/>
              <a:ea typeface="微软雅黑" pitchFamily="34" charset="-122"/>
            </a:endParaRPr>
          </a:p>
        </p:txBody>
      </p:sp>
      <p:sp>
        <p:nvSpPr>
          <p:cNvPr id="2" name="矩形 1"/>
          <p:cNvSpPr/>
          <p:nvPr/>
        </p:nvSpPr>
        <p:spPr>
          <a:xfrm>
            <a:off x="1343472" y="3068960"/>
            <a:ext cx="6264696" cy="3203954"/>
          </a:xfrm>
          <a:prstGeom prst="rect">
            <a:avLst/>
          </a:prstGeom>
        </p:spPr>
        <p:txBody>
          <a:bodyPr wrap="square">
            <a:spAutoFit/>
          </a:bodyPr>
          <a:lstStyle/>
          <a:p>
            <a:pPr marL="342900" indent="-342900">
              <a:lnSpc>
                <a:spcPct val="130000"/>
              </a:lnSpc>
              <a:spcAft>
                <a:spcPts val="600"/>
              </a:spcAft>
              <a:buFont typeface="+mj-lt"/>
              <a:buAutoNum type="arabicPeriod"/>
            </a:pPr>
            <a:r>
              <a:rPr lang="zh-CN" altLang="en-US" sz="1600" dirty="0" smtClean="0">
                <a:solidFill>
                  <a:schemeClr val="tx1">
                    <a:lumMod val="65000"/>
                    <a:lumOff val="35000"/>
                  </a:schemeClr>
                </a:solidFill>
                <a:latin typeface="微软雅黑" pitchFamily="34" charset="-122"/>
                <a:ea typeface="微软雅黑" pitchFamily="34" charset="-122"/>
              </a:rPr>
              <a:t>可以</a:t>
            </a:r>
            <a:r>
              <a:rPr lang="zh-CN" altLang="en-US" sz="1600" dirty="0">
                <a:solidFill>
                  <a:schemeClr val="tx1">
                    <a:lumMod val="65000"/>
                    <a:lumOff val="35000"/>
                  </a:schemeClr>
                </a:solidFill>
                <a:latin typeface="微软雅黑" pitchFamily="34" charset="-122"/>
                <a:ea typeface="微软雅黑" pitchFamily="34" charset="-122"/>
              </a:rPr>
              <a:t>更深地了解员工的兴趣、愿望、理想，以使他能够</a:t>
            </a:r>
            <a:r>
              <a:rPr lang="zh-CN" altLang="en-US" sz="1600" b="1" dirty="0">
                <a:solidFill>
                  <a:srgbClr val="FF6600"/>
                </a:solidFill>
                <a:latin typeface="微软雅黑" pitchFamily="34" charset="-122"/>
                <a:ea typeface="微软雅黑" pitchFamily="34" charset="-122"/>
              </a:rPr>
              <a:t>感觉到自己是受到重视的人</a:t>
            </a:r>
            <a:r>
              <a:rPr lang="zh-CN" altLang="en-US" sz="1600" dirty="0">
                <a:solidFill>
                  <a:schemeClr val="tx1">
                    <a:lumMod val="65000"/>
                    <a:lumOff val="35000"/>
                  </a:schemeClr>
                </a:solidFill>
                <a:latin typeface="微软雅黑" pitchFamily="34" charset="-122"/>
                <a:ea typeface="微软雅黑" pitchFamily="34" charset="-122"/>
              </a:rPr>
              <a:t>，从而发挥更大的作用；</a:t>
            </a:r>
          </a:p>
          <a:p>
            <a:pPr marL="342900" indent="-342900">
              <a:lnSpc>
                <a:spcPct val="130000"/>
              </a:lnSpc>
              <a:spcAft>
                <a:spcPts val="600"/>
              </a:spcAft>
              <a:buFont typeface="+mj-lt"/>
              <a:buAutoNum type="arabicPeriod"/>
            </a:pPr>
            <a:r>
              <a:rPr lang="zh-CN" altLang="en-US" sz="1600" dirty="0" smtClean="0">
                <a:solidFill>
                  <a:schemeClr val="tx1">
                    <a:lumMod val="65000"/>
                    <a:lumOff val="35000"/>
                  </a:schemeClr>
                </a:solidFill>
                <a:latin typeface="微软雅黑" pitchFamily="34" charset="-122"/>
                <a:ea typeface="微软雅黑" pitchFamily="34" charset="-122"/>
              </a:rPr>
              <a:t>管理</a:t>
            </a:r>
            <a:r>
              <a:rPr lang="zh-CN" altLang="en-US" sz="1600" dirty="0">
                <a:solidFill>
                  <a:schemeClr val="tx1">
                    <a:lumMod val="65000"/>
                    <a:lumOff val="35000"/>
                  </a:schemeClr>
                </a:solidFill>
                <a:latin typeface="微软雅黑" pitchFamily="34" charset="-122"/>
                <a:ea typeface="微软雅黑" pitchFamily="34" charset="-122"/>
              </a:rPr>
              <a:t>者和员工之间有时间充分接触和沟通，使得员工产生上进心，从而为企业的工作做出更大的贡献；</a:t>
            </a:r>
          </a:p>
          <a:p>
            <a:pPr marL="342900" indent="-342900">
              <a:lnSpc>
                <a:spcPct val="130000"/>
              </a:lnSpc>
              <a:spcAft>
                <a:spcPts val="600"/>
              </a:spcAft>
              <a:buFont typeface="+mj-lt"/>
              <a:buAutoNum type="arabicPeriod"/>
            </a:pPr>
            <a:r>
              <a:rPr lang="zh-CN" altLang="en-US" sz="1600" dirty="0" smtClean="0">
                <a:solidFill>
                  <a:schemeClr val="tx1">
                    <a:lumMod val="65000"/>
                    <a:lumOff val="35000"/>
                  </a:schemeClr>
                </a:solidFill>
                <a:latin typeface="微软雅黑" pitchFamily="34" charset="-122"/>
                <a:ea typeface="微软雅黑" pitchFamily="34" charset="-122"/>
              </a:rPr>
              <a:t>由于</a:t>
            </a:r>
            <a:r>
              <a:rPr lang="zh-CN" altLang="en-US" sz="1600" dirty="0">
                <a:solidFill>
                  <a:schemeClr val="tx1">
                    <a:lumMod val="65000"/>
                    <a:lumOff val="35000"/>
                  </a:schemeClr>
                </a:solidFill>
                <a:latin typeface="微软雅黑" pitchFamily="34" charset="-122"/>
                <a:ea typeface="微软雅黑" pitchFamily="34" charset="-122"/>
              </a:rPr>
              <a:t>了解了员工希望达到的目标，管理者可以根据具体情况来安排对员工的培训，同时可以适时地引导员工进入组织的工作领域，从而使个人目标和组织的目标更好地统一起来；</a:t>
            </a:r>
          </a:p>
          <a:p>
            <a:pPr marL="342900" indent="-342900">
              <a:lnSpc>
                <a:spcPct val="130000"/>
              </a:lnSpc>
              <a:spcAft>
                <a:spcPts val="600"/>
              </a:spcAft>
              <a:buFont typeface="+mj-lt"/>
              <a:buAutoNum type="arabicPeriod"/>
            </a:pPr>
            <a:r>
              <a:rPr lang="zh-CN" altLang="en-US" sz="1600" dirty="0" smtClean="0">
                <a:solidFill>
                  <a:schemeClr val="tx1">
                    <a:lumMod val="65000"/>
                    <a:lumOff val="35000"/>
                  </a:schemeClr>
                </a:solidFill>
                <a:latin typeface="微软雅黑" pitchFamily="34" charset="-122"/>
                <a:ea typeface="微软雅黑" pitchFamily="34" charset="-122"/>
              </a:rPr>
              <a:t>能够</a:t>
            </a:r>
            <a:r>
              <a:rPr lang="zh-CN" altLang="en-US" sz="1600" dirty="0">
                <a:solidFill>
                  <a:schemeClr val="tx1">
                    <a:lumMod val="65000"/>
                    <a:lumOff val="35000"/>
                  </a:schemeClr>
                </a:solidFill>
                <a:latin typeface="微软雅黑" pitchFamily="34" charset="-122"/>
                <a:ea typeface="微软雅黑" pitchFamily="34" charset="-122"/>
              </a:rPr>
              <a:t>使员工看到自己在组中的希望和目标，从而达到稳定员工队伍的目的。</a:t>
            </a:r>
          </a:p>
        </p:txBody>
      </p:sp>
      <p:sp>
        <p:nvSpPr>
          <p:cNvPr id="3" name="矩形 2"/>
          <p:cNvSpPr/>
          <p:nvPr/>
        </p:nvSpPr>
        <p:spPr>
          <a:xfrm>
            <a:off x="1343472" y="1340768"/>
            <a:ext cx="10153128" cy="701346"/>
          </a:xfrm>
          <a:prstGeom prst="rect">
            <a:avLst/>
          </a:prstGeom>
        </p:spPr>
        <p:txBody>
          <a:bodyPr wrap="square">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相对于人员更迭频繁的企业，一个成员相对稳定的企业能更专注于自己的事业，效率更高；通过员工职业生涯规划，为员工提供广阔的职业发展空间，</a:t>
            </a:r>
            <a:r>
              <a:rPr lang="zh-CN" altLang="en-US" sz="1600" b="1" dirty="0">
                <a:solidFill>
                  <a:srgbClr val="FF6600"/>
                </a:solidFill>
                <a:latin typeface="微软雅黑" pitchFamily="34" charset="-122"/>
                <a:ea typeface="微软雅黑" pitchFamily="34" charset="-122"/>
              </a:rPr>
              <a:t>最大程度上激发员工的潜能，最终实现企业与员工的共同发展。</a:t>
            </a:r>
          </a:p>
        </p:txBody>
      </p:sp>
    </p:spTree>
    <p:extLst>
      <p:ext uri="{BB962C8B-B14F-4D97-AF65-F5344CB8AC3E}">
        <p14:creationId xmlns:p14="http://schemas.microsoft.com/office/powerpoint/2010/main" val="3782862672"/>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300"/>
                                        <p:tgtEl>
                                          <p:spTgt spid="6"/>
                                        </p:tgtEl>
                                      </p:cBhvr>
                                    </p:animEffect>
                                  </p:childTnLst>
                                </p:cTn>
                              </p:par>
                            </p:childTnLst>
                          </p:cTn>
                        </p:par>
                        <p:par>
                          <p:cTn id="8" fill="hold">
                            <p:stCondLst>
                              <p:cond delay="300"/>
                            </p:stCondLst>
                            <p:childTnLst>
                              <p:par>
                                <p:cTn id="9" presetID="22" presetClass="entr" presetSubtype="1" fill="hold" grpId="0" nodeType="afterEffect">
                                  <p:stCondLst>
                                    <p:cond delay="20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300"/>
                                        <p:tgtEl>
                                          <p:spTgt spid="2"/>
                                        </p:tgtEl>
                                      </p:cBhvr>
                                    </p:animEffect>
                                  </p:childTnLst>
                                </p:cTn>
                              </p:par>
                              <p:par>
                                <p:cTn id="12" presetID="2" presetClass="entr" presetSubtype="4" decel="100000" fill="hold" grpId="0" nodeType="withEffect">
                                  <p:stCondLst>
                                    <p:cond delay="2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839416" y="2066272"/>
            <a:ext cx="10657184" cy="386430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 name="矩形 1"/>
          <p:cNvSpPr/>
          <p:nvPr/>
        </p:nvSpPr>
        <p:spPr>
          <a:xfrm>
            <a:off x="983432" y="2279344"/>
            <a:ext cx="4608512" cy="2332946"/>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当企业为员工做出的职业规划和员工自身的规划高度吻合时，既符合企业战略目标的要求又符合员工内心的诉求，</a:t>
            </a:r>
            <a:r>
              <a:rPr lang="zh-CN" altLang="en-US" sz="1600" b="1" dirty="0">
                <a:solidFill>
                  <a:srgbClr val="FF6600"/>
                </a:solidFill>
                <a:latin typeface="微软雅黑" pitchFamily="34" charset="-122"/>
                <a:ea typeface="微软雅黑" pitchFamily="34" charset="-122"/>
              </a:rPr>
              <a:t>实现了企业和员工的双赢</a:t>
            </a:r>
            <a:r>
              <a:rPr lang="zh-CN" altLang="en-US" sz="1600" dirty="0">
                <a:solidFill>
                  <a:schemeClr val="tx1">
                    <a:lumMod val="65000"/>
                    <a:lumOff val="35000"/>
                  </a:schemeClr>
                </a:solidFill>
                <a:latin typeface="微软雅黑" pitchFamily="34" charset="-122"/>
                <a:ea typeface="微软雅黑" pitchFamily="34" charset="-122"/>
              </a:rPr>
              <a:t>，人才的流失就会有大幅度的降低，企业的招聘成本、培训成本就会大幅度相应的下降，员工的求职成本和自身盲目充电培训的成本也会大幅下降，同时也减少了员工到处求职的机会成本。</a:t>
            </a:r>
            <a:endParaRPr lang="zh-CN" altLang="zh-CN" sz="1600" b="1" dirty="0">
              <a:solidFill>
                <a:srgbClr val="FF6600"/>
              </a:solidFill>
              <a:latin typeface="微软雅黑" pitchFamily="34" charset="-122"/>
              <a:ea typeface="微软雅黑" pitchFamily="34" charset="-122"/>
            </a:endParaRPr>
          </a:p>
        </p:txBody>
      </p:sp>
      <p:sp>
        <p:nvSpPr>
          <p:cNvPr id="7" name="矩形 6"/>
          <p:cNvSpPr/>
          <p:nvPr/>
        </p:nvSpPr>
        <p:spPr>
          <a:xfrm>
            <a:off x="983432" y="4783831"/>
            <a:ext cx="4608512" cy="1052596"/>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只有这样，才能达到人力资源的高效配置，才会改变企业埋怨难招聘到合适的员工，员工抱怨难找到合适的工作的局面。</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7" name="矩形 16"/>
          <p:cNvSpPr/>
          <p:nvPr/>
        </p:nvSpPr>
        <p:spPr>
          <a:xfrm>
            <a:off x="5591944" y="2066272"/>
            <a:ext cx="144016" cy="3864306"/>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879976" y="2672334"/>
            <a:ext cx="5616624" cy="1692771"/>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朗讯科技（中国）有限公司推行了这样的员工职业生涯规划：当一名新员工进入公司后，部门经理必定与他进行一次深入的长谈：来到本公司后，你对个人发展有什么打算，一年之内要达到什么目标。三年之内要达到什么目标。为了实现目标，除个人努力之外，需要公司提供什么帮助。</a:t>
            </a:r>
            <a:endParaRPr lang="zh-CN" altLang="zh-CN" sz="1600" b="1" dirty="0">
              <a:solidFill>
                <a:schemeClr val="tx1">
                  <a:lumMod val="65000"/>
                  <a:lumOff val="35000"/>
                </a:schemeClr>
              </a:solidFill>
              <a:latin typeface="微软雅黑" pitchFamily="34" charset="-122"/>
              <a:ea typeface="微软雅黑" pitchFamily="34" charset="-122"/>
            </a:endParaRPr>
          </a:p>
        </p:txBody>
      </p:sp>
      <p:sp>
        <p:nvSpPr>
          <p:cNvPr id="9" name="矩形 8"/>
          <p:cNvSpPr/>
          <p:nvPr/>
        </p:nvSpPr>
        <p:spPr>
          <a:xfrm>
            <a:off x="5879976" y="4432582"/>
            <a:ext cx="5616624" cy="1372683"/>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在朗讯，这已成为一项滚动发展制度，每到年末部门经理都要和员工一起对照上一年的规划进行检查，制定下一年的规划。可以说，</a:t>
            </a:r>
            <a:r>
              <a:rPr lang="zh-CN" altLang="en-US" sz="1600" b="1" dirty="0">
                <a:solidFill>
                  <a:srgbClr val="FF6600"/>
                </a:solidFill>
                <a:latin typeface="微软雅黑" pitchFamily="34" charset="-122"/>
                <a:ea typeface="微软雅黑" pitchFamily="34" charset="-122"/>
              </a:rPr>
              <a:t>职业生涯规划不仅为员工架起了成长的阶梯，而且使公司的发展获得永不衰竭的能量。</a:t>
            </a:r>
            <a:endParaRPr lang="zh-CN" altLang="zh-CN" sz="1600" b="1" dirty="0">
              <a:solidFill>
                <a:srgbClr val="FF6600"/>
              </a:solidFill>
              <a:latin typeface="微软雅黑" pitchFamily="34" charset="-122"/>
              <a:ea typeface="微软雅黑" pitchFamily="34" charset="-122"/>
            </a:endParaRPr>
          </a:p>
        </p:txBody>
      </p:sp>
      <p:cxnSp>
        <p:nvCxnSpPr>
          <p:cNvPr id="5" name="直接连接符 4"/>
          <p:cNvCxnSpPr/>
          <p:nvPr/>
        </p:nvCxnSpPr>
        <p:spPr>
          <a:xfrm>
            <a:off x="6023992" y="2636912"/>
            <a:ext cx="5256584"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3" name="TextBox 6"/>
          <p:cNvSpPr txBox="1"/>
          <p:nvPr/>
        </p:nvSpPr>
        <p:spPr>
          <a:xfrm>
            <a:off x="6888088" y="2224491"/>
            <a:ext cx="3456384" cy="452432"/>
          </a:xfrm>
          <a:prstGeom prst="rect">
            <a:avLst/>
          </a:prstGeom>
          <a:noFill/>
        </p:spPr>
        <p:txBody>
          <a:bodyPr wrap="square" rtlCol="0">
            <a:spAutoFit/>
          </a:bodyPr>
          <a:lstStyle/>
          <a:p>
            <a:pPr>
              <a:lnSpc>
                <a:spcPct val="130000"/>
              </a:lnSpc>
            </a:pPr>
            <a:r>
              <a:rPr lang="en-US" altLang="zh-CN" dirty="0">
                <a:solidFill>
                  <a:srgbClr val="FF6600"/>
                </a:solidFill>
                <a:latin typeface="微软雅黑" pitchFamily="34" charset="-122"/>
                <a:ea typeface="微软雅黑" pitchFamily="34" charset="-122"/>
              </a:rPr>
              <a:t>【</a:t>
            </a:r>
            <a:r>
              <a:rPr lang="zh-CN" altLang="en-US" dirty="0">
                <a:solidFill>
                  <a:srgbClr val="FF6600"/>
                </a:solidFill>
                <a:latin typeface="微软雅黑" pitchFamily="34" charset="-122"/>
                <a:ea typeface="微软雅黑" pitchFamily="34" charset="-122"/>
              </a:rPr>
              <a:t>案例：朗讯的职业生涯留人</a:t>
            </a:r>
            <a:r>
              <a:rPr lang="en-US" altLang="zh-CN" dirty="0">
                <a:solidFill>
                  <a:srgbClr val="FF6600"/>
                </a:solidFill>
                <a:latin typeface="微软雅黑" pitchFamily="34" charset="-122"/>
                <a:ea typeface="微软雅黑" pitchFamily="34" charset="-122"/>
              </a:rPr>
              <a:t>】</a:t>
            </a:r>
            <a:endParaRPr lang="zh-CN" altLang="zh-CN" b="1"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1258777049"/>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3" decel="10000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6" decel="10000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5735960" y="3780050"/>
            <a:ext cx="3960440" cy="369332"/>
          </a:xfrm>
          <a:prstGeom prst="rect">
            <a:avLst/>
          </a:prstGeom>
        </p:spPr>
        <p:txBody>
          <a:bodyPr wrap="square">
            <a:spAutoFit/>
          </a:bodyPr>
          <a:lstStyle/>
          <a:p>
            <a:pPr marL="28575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职业生涯规划的历史和现状</a:t>
            </a:r>
          </a:p>
        </p:txBody>
      </p:sp>
      <p:sp>
        <p:nvSpPr>
          <p:cNvPr id="17" name="矩形 16"/>
          <p:cNvSpPr/>
          <p:nvPr/>
        </p:nvSpPr>
        <p:spPr>
          <a:xfrm>
            <a:off x="5735960" y="4211997"/>
            <a:ext cx="5544616" cy="369332"/>
          </a:xfrm>
          <a:prstGeom prst="rect">
            <a:avLst/>
          </a:prstGeom>
        </p:spPr>
        <p:txBody>
          <a:bodyPr wrap="square">
            <a:spAutoFit/>
          </a:bodyPr>
          <a:lstStyle/>
          <a:p>
            <a:pPr marL="28575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职业生涯规划的相关定义</a:t>
            </a:r>
          </a:p>
        </p:txBody>
      </p:sp>
      <p:sp>
        <p:nvSpPr>
          <p:cNvPr id="18" name="TextBox 8"/>
          <p:cNvSpPr txBox="1"/>
          <p:nvPr/>
        </p:nvSpPr>
        <p:spPr>
          <a:xfrm>
            <a:off x="4223792" y="2996952"/>
            <a:ext cx="6912768" cy="523220"/>
          </a:xfrm>
          <a:prstGeom prst="rect">
            <a:avLst/>
          </a:prstGeom>
          <a:noFill/>
        </p:spPr>
        <p:txBody>
          <a:bodyPr wrap="square" rtlCol="0">
            <a:spAutoFit/>
          </a:bodyPr>
          <a:lstStyle/>
          <a:p>
            <a:pPr algn="ctr"/>
            <a:r>
              <a:rPr lang="en-US" altLang="zh-CN" sz="2800" b="1" dirty="0">
                <a:solidFill>
                  <a:srgbClr val="FF6600"/>
                </a:solidFill>
                <a:latin typeface="微软雅黑" pitchFamily="34" charset="-122"/>
                <a:ea typeface="微软雅黑" pitchFamily="34" charset="-122"/>
              </a:rPr>
              <a:t>02       </a:t>
            </a:r>
            <a:r>
              <a:rPr lang="zh-CN" altLang="en-US" sz="2800" b="1" dirty="0">
                <a:solidFill>
                  <a:srgbClr val="FF6600"/>
                </a:solidFill>
                <a:latin typeface="微软雅黑" pitchFamily="34" charset="-122"/>
                <a:ea typeface="微软雅黑" pitchFamily="34" charset="-122"/>
              </a:rPr>
              <a:t>职业生涯规划概述</a:t>
            </a:r>
          </a:p>
        </p:txBody>
      </p:sp>
    </p:spTree>
    <p:extLst>
      <p:ext uri="{BB962C8B-B14F-4D97-AF65-F5344CB8AC3E}">
        <p14:creationId xmlns:p14="http://schemas.microsoft.com/office/powerpoint/2010/main" val="1447077980"/>
      </p:ext>
    </p:extLst>
  </p:cSld>
  <p:clrMapOvr>
    <a:masterClrMapping/>
  </p:clrMapOvr>
  <mc:AlternateContent xmlns:mc="http://schemas.openxmlformats.org/markup-compatibility/2006" xmlns:p14="http://schemas.microsoft.com/office/powerpoint/2010/main">
    <mc:Choice Requires="p14">
      <p:transition spd="med">
        <p14:flip dir="r"/>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63" presetClass="path" presetSubtype="0" accel="50000" fill="hold" grpId="1" nodeType="withEffect" p14:presetBounceEnd="64000">
                                      <p:stCondLst>
                                        <p:cond delay="0"/>
                                      </p:stCondLst>
                                      <p:childTnLst>
                                        <p:animMotion origin="layout" path="M -0.87919 -4.81481E-6 L -3.14501E-6 -4.81481E-6 " pathEditMode="relative" rAng="0" ptsTypes="AA" p14:bounceEnd="64000">
                                          <p:cBhvr>
                                            <p:cTn id="9" dur="500" fill="hold"/>
                                            <p:tgtEl>
                                              <p:spTgt spid="18"/>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Scale>
                                          <p:cBhvr>
                                            <p:cTn id="1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2"/>
                                            </p:tgtEl>
                                            <p:attrNameLst>
                                              <p:attrName>ppt_x</p:attrName>
                                              <p:attrName>ppt_y</p:attrName>
                                            </p:attrNameLst>
                                          </p:cBhvr>
                                        </p:animMotion>
                                        <p:animEffect transition="in" filter="fade">
                                          <p:cBhvr>
                                            <p:cTn id="15" dur="1000"/>
                                            <p:tgtEl>
                                              <p:spTgt spid="12"/>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17"/>
                                            </p:tgtEl>
                                            <p:attrNameLst>
                                              <p:attrName>style.visibility</p:attrName>
                                            </p:attrNameLst>
                                          </p:cBhvr>
                                          <p:to>
                                            <p:strVal val="visible"/>
                                          </p:to>
                                        </p:set>
                                        <p:animScale>
                                          <p:cBhvr>
                                            <p:cTn id="1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7"/>
                                            </p:tgtEl>
                                            <p:attrNameLst>
                                              <p:attrName>ppt_x</p:attrName>
                                              <p:attrName>ppt_y</p:attrName>
                                            </p:attrNameLst>
                                          </p:cBhvr>
                                        </p:animMotion>
                                        <p:animEffect transition="in" filter="fade">
                                          <p:cBhvr>
                                            <p:cTn id="2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P spid="18" grpId="0"/>
          <p:bldP spid="18"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18"/>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Scale>
                                          <p:cBhvr>
                                            <p:cTn id="1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2"/>
                                            </p:tgtEl>
                                            <p:attrNameLst>
                                              <p:attrName>ppt_x</p:attrName>
                                              <p:attrName>ppt_y</p:attrName>
                                            </p:attrNameLst>
                                          </p:cBhvr>
                                        </p:animMotion>
                                        <p:animEffect transition="in" filter="fade">
                                          <p:cBhvr>
                                            <p:cTn id="15" dur="1000"/>
                                            <p:tgtEl>
                                              <p:spTgt spid="12"/>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17"/>
                                            </p:tgtEl>
                                            <p:attrNameLst>
                                              <p:attrName>style.visibility</p:attrName>
                                            </p:attrNameLst>
                                          </p:cBhvr>
                                          <p:to>
                                            <p:strVal val="visible"/>
                                          </p:to>
                                        </p:set>
                                        <p:animScale>
                                          <p:cBhvr>
                                            <p:cTn id="1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7"/>
                                            </p:tgtEl>
                                            <p:attrNameLst>
                                              <p:attrName>ppt_x</p:attrName>
                                              <p:attrName>ppt_y</p:attrName>
                                            </p:attrNameLst>
                                          </p:cBhvr>
                                        </p:animMotion>
                                        <p:animEffect transition="in" filter="fade">
                                          <p:cBhvr>
                                            <p:cTn id="2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P spid="18" grpId="0"/>
          <p:bldP spid="18" grpId="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6"/>
          <p:cNvSpPr txBox="1"/>
          <p:nvPr/>
        </p:nvSpPr>
        <p:spPr>
          <a:xfrm>
            <a:off x="983433" y="2708921"/>
            <a:ext cx="5984241" cy="1692771"/>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职业生涯规划起源于西方。西方工业革命后，传统大学教育培养的大学生在就业方面出现一系列的问题，西方高校开始对大学生进行职业辅导。美国波士顿大学教授帕森斯（</a:t>
            </a:r>
            <a:r>
              <a:rPr lang="en-US" altLang="zh-CN" sz="1600" dirty="0" err="1">
                <a:solidFill>
                  <a:schemeClr val="tx1">
                    <a:lumMod val="65000"/>
                    <a:lumOff val="35000"/>
                  </a:schemeClr>
                </a:solidFill>
                <a:latin typeface="微软雅黑" pitchFamily="34" charset="-122"/>
                <a:ea typeface="微软雅黑" pitchFamily="34" charset="-122"/>
              </a:rPr>
              <a:t>F.Parsons</a:t>
            </a:r>
            <a:r>
              <a:rPr lang="zh-CN" altLang="en-US" sz="1600" dirty="0">
                <a:solidFill>
                  <a:schemeClr val="tx1">
                    <a:lumMod val="65000"/>
                    <a:lumOff val="35000"/>
                  </a:schemeClr>
                </a:solidFill>
                <a:latin typeface="微软雅黑" pitchFamily="34" charset="-122"/>
                <a:ea typeface="微软雅黑" pitchFamily="34" charset="-122"/>
              </a:rPr>
              <a:t>）提出</a:t>
            </a:r>
            <a:r>
              <a:rPr lang="zh-CN" altLang="en-US" sz="1600" b="1" dirty="0">
                <a:solidFill>
                  <a:srgbClr val="FF6600"/>
                </a:solidFill>
                <a:latin typeface="微软雅黑" pitchFamily="34" charset="-122"/>
                <a:ea typeface="微软雅黑" pitchFamily="34" charset="-122"/>
              </a:rPr>
              <a:t>“选择一项职业”要比“找一份工作”更重要</a:t>
            </a:r>
            <a:r>
              <a:rPr lang="zh-CN" altLang="en-US" sz="1600" dirty="0">
                <a:solidFill>
                  <a:schemeClr val="tx1">
                    <a:lumMod val="65000"/>
                    <a:lumOff val="35000"/>
                  </a:schemeClr>
                </a:solidFill>
                <a:latin typeface="微软雅黑" pitchFamily="34" charset="-122"/>
                <a:ea typeface="微软雅黑" pitchFamily="34" charset="-122"/>
              </a:rPr>
              <a:t>的理念，并提出了职业辅导的步骤。</a:t>
            </a:r>
            <a:endParaRPr lang="zh-CN" altLang="zh-CN" sz="1600" b="1" dirty="0">
              <a:solidFill>
                <a:srgbClr val="FF3399"/>
              </a:solidFill>
              <a:latin typeface="微软雅黑" pitchFamily="34" charset="-122"/>
              <a:ea typeface="微软雅黑" pitchFamily="34" charset="-122"/>
            </a:endParaRPr>
          </a:p>
        </p:txBody>
      </p:sp>
      <p:sp>
        <p:nvSpPr>
          <p:cNvPr id="22" name="TextBox 6"/>
          <p:cNvSpPr txBox="1"/>
          <p:nvPr/>
        </p:nvSpPr>
        <p:spPr>
          <a:xfrm>
            <a:off x="983431" y="4511056"/>
            <a:ext cx="5984242" cy="1372683"/>
          </a:xfrm>
          <a:prstGeom prst="rect">
            <a:avLst/>
          </a:prstGeom>
          <a:noFill/>
        </p:spPr>
        <p:txBody>
          <a:bodyPr wrap="square" rtlCol="0">
            <a:spAutoFit/>
          </a:bodyPr>
          <a:lstStyle/>
          <a:p>
            <a:pPr>
              <a:lnSpc>
                <a:spcPct val="130000"/>
              </a:lnSpc>
            </a:pPr>
            <a:r>
              <a:rPr lang="en-US" altLang="zh-CN" sz="1600" dirty="0">
                <a:solidFill>
                  <a:schemeClr val="tx1">
                    <a:lumMod val="65000"/>
                    <a:lumOff val="35000"/>
                  </a:schemeClr>
                </a:solidFill>
                <a:latin typeface="微软雅黑" pitchFamily="34" charset="-122"/>
                <a:ea typeface="微软雅黑" pitchFamily="34" charset="-122"/>
              </a:rPr>
              <a:t>1908</a:t>
            </a:r>
            <a:r>
              <a:rPr lang="zh-CN" altLang="en-US" sz="1600" dirty="0">
                <a:solidFill>
                  <a:schemeClr val="tx1">
                    <a:lumMod val="65000"/>
                    <a:lumOff val="35000"/>
                  </a:schemeClr>
                </a:solidFill>
                <a:latin typeface="微软雅黑" pitchFamily="34" charset="-122"/>
                <a:ea typeface="微软雅黑" pitchFamily="34" charset="-122"/>
              </a:rPr>
              <a:t>年，帕森斯教授在波士顿成立就业指导局，迈出了职业辅导活动系统化的第一步。我国的职业生涯规划教育起步较晚，</a:t>
            </a:r>
            <a:r>
              <a:rPr lang="zh-CN" altLang="en-US" sz="1600" b="1" dirty="0">
                <a:solidFill>
                  <a:srgbClr val="FF0000"/>
                </a:solidFill>
                <a:latin typeface="微软雅黑" pitchFamily="34" charset="-122"/>
                <a:ea typeface="微软雅黑" pitchFamily="34" charset="-122"/>
              </a:rPr>
              <a:t>中小学基本上没有意识到这项工作的重要性</a:t>
            </a:r>
            <a:r>
              <a:rPr lang="zh-CN" altLang="en-US" sz="1600" dirty="0">
                <a:solidFill>
                  <a:schemeClr val="tx1">
                    <a:lumMod val="65000"/>
                    <a:lumOff val="35000"/>
                  </a:schemeClr>
                </a:solidFill>
                <a:latin typeface="微软雅黑" pitchFamily="34" charset="-122"/>
                <a:ea typeface="微软雅黑" pitchFamily="34" charset="-122"/>
              </a:rPr>
              <a:t>，这就造成学生缺乏职业生涯规划的基本知识和意识。</a:t>
            </a:r>
            <a:endParaRPr lang="zh-CN" altLang="en-US" sz="1600" b="1" dirty="0">
              <a:solidFill>
                <a:srgbClr val="FF0000"/>
              </a:solidFill>
              <a:latin typeface="微软雅黑" pitchFamily="34" charset="-122"/>
              <a:ea typeface="微软雅黑" pitchFamily="34" charset="-122"/>
            </a:endParaRPr>
          </a:p>
        </p:txBody>
      </p:sp>
      <p:sp>
        <p:nvSpPr>
          <p:cNvPr id="21" name="TextBox 6"/>
          <p:cNvSpPr txBox="1"/>
          <p:nvPr/>
        </p:nvSpPr>
        <p:spPr>
          <a:xfrm>
            <a:off x="983432" y="1978232"/>
            <a:ext cx="6264696" cy="412421"/>
          </a:xfrm>
          <a:prstGeom prst="rect">
            <a:avLst/>
          </a:prstGeom>
          <a:noFill/>
        </p:spPr>
        <p:txBody>
          <a:bodyPr wrap="square" rtlCol="0">
            <a:spAutoFit/>
          </a:bodyPr>
          <a:lstStyle/>
          <a:p>
            <a:pPr indent="457200">
              <a:lnSpc>
                <a:spcPct val="130000"/>
              </a:lnSpc>
            </a:pPr>
            <a:r>
              <a:rPr lang="en-US" altLang="zh-CN" sz="1600" dirty="0">
                <a:solidFill>
                  <a:schemeClr val="bg1"/>
                </a:solidFill>
                <a:latin typeface="微软雅黑" pitchFamily="34" charset="-122"/>
                <a:ea typeface="微软雅黑" pitchFamily="34" charset="-122"/>
              </a:rPr>
              <a:t>2.1.1 </a:t>
            </a:r>
            <a:r>
              <a:rPr lang="zh-CN" altLang="en-US" sz="1600" dirty="0">
                <a:solidFill>
                  <a:schemeClr val="bg1"/>
                </a:solidFill>
                <a:latin typeface="微软雅黑" pitchFamily="34" charset="-122"/>
                <a:ea typeface="微软雅黑" pitchFamily="34" charset="-122"/>
              </a:rPr>
              <a:t>职业生涯规划的起源历史</a:t>
            </a:r>
          </a:p>
        </p:txBody>
      </p:sp>
      <p:pic>
        <p:nvPicPr>
          <p:cNvPr id="6" name="图片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83698" y="2780928"/>
            <a:ext cx="4312902" cy="2881446"/>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213520810"/>
      </p:ext>
    </p:extLst>
  </p:cSld>
  <p:clrMapOvr>
    <a:masterClrMapping/>
  </p:clrMapOvr>
  <mc:AlternateContent xmlns:mc="http://schemas.openxmlformats.org/markup-compatibility/2006" xmlns:p14="http://schemas.microsoft.com/office/powerpoint/2010/main">
    <mc:Choice Requires="p14">
      <p:transition spd="med">
        <p14:switch dir="r"/>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9" decel="10000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par>
                                <p:cTn id="17" presetID="2" presetClass="entr" presetSubtype="12" decel="10000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0-#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6"/>
          <p:cNvSpPr txBox="1"/>
          <p:nvPr/>
        </p:nvSpPr>
        <p:spPr>
          <a:xfrm>
            <a:off x="983434" y="2632382"/>
            <a:ext cx="3960439" cy="1372683"/>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西方国家不仅仅是大公司人事部门注重员工的职业生涯规划培训，许多国家教育中开设有职业生涯辅导课，</a:t>
            </a:r>
            <a:r>
              <a:rPr lang="zh-CN" altLang="en-US" sz="1600" b="1" dirty="0">
                <a:solidFill>
                  <a:srgbClr val="FF6600"/>
                </a:solidFill>
                <a:latin typeface="微软雅黑" pitchFamily="34" charset="-122"/>
                <a:ea typeface="微软雅黑" pitchFamily="34" charset="-122"/>
              </a:rPr>
              <a:t>甚至从幼儿园开始就接受生涯教育。</a:t>
            </a:r>
            <a:endParaRPr lang="zh-CN" altLang="zh-CN" sz="1600" b="1" dirty="0">
              <a:solidFill>
                <a:srgbClr val="FF6600"/>
              </a:solidFill>
              <a:latin typeface="微软雅黑" pitchFamily="34" charset="-122"/>
              <a:ea typeface="微软雅黑" pitchFamily="34" charset="-122"/>
            </a:endParaRPr>
          </a:p>
        </p:txBody>
      </p:sp>
      <p:sp>
        <p:nvSpPr>
          <p:cNvPr id="26" name="TextBox 6"/>
          <p:cNvSpPr txBox="1"/>
          <p:nvPr/>
        </p:nvSpPr>
        <p:spPr>
          <a:xfrm>
            <a:off x="983432" y="4149081"/>
            <a:ext cx="3960440" cy="1692771"/>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目前我国的职业规划教育主要集中在高等教育阶段，但是由于高校机制局限、专业人员的缺乏等，使得这项工作开展遇到许多困难。大学生没有引起对职业生涯规划的应有重视。</a:t>
            </a:r>
            <a:endParaRPr lang="zh-CN" altLang="en-US" sz="1600" b="1" dirty="0">
              <a:solidFill>
                <a:srgbClr val="FF0000"/>
              </a:solidFill>
              <a:latin typeface="微软雅黑" pitchFamily="34" charset="-122"/>
              <a:ea typeface="微软雅黑" pitchFamily="34" charset="-122"/>
            </a:endParaRPr>
          </a:p>
        </p:txBody>
      </p:sp>
      <p:sp>
        <p:nvSpPr>
          <p:cNvPr id="28" name="TextBox 6"/>
          <p:cNvSpPr txBox="1"/>
          <p:nvPr/>
        </p:nvSpPr>
        <p:spPr>
          <a:xfrm>
            <a:off x="983432" y="1978232"/>
            <a:ext cx="6264696" cy="412421"/>
          </a:xfrm>
          <a:prstGeom prst="rect">
            <a:avLst/>
          </a:prstGeom>
          <a:noFill/>
        </p:spPr>
        <p:txBody>
          <a:bodyPr wrap="square" rtlCol="0">
            <a:spAutoFit/>
          </a:bodyPr>
          <a:lstStyle/>
          <a:p>
            <a:pPr indent="457200">
              <a:lnSpc>
                <a:spcPct val="130000"/>
              </a:lnSpc>
            </a:pPr>
            <a:r>
              <a:rPr lang="en-US" altLang="zh-CN" sz="1600" dirty="0">
                <a:solidFill>
                  <a:schemeClr val="bg1"/>
                </a:solidFill>
                <a:latin typeface="微软雅黑" pitchFamily="34" charset="-122"/>
                <a:ea typeface="微软雅黑" pitchFamily="34" charset="-122"/>
              </a:rPr>
              <a:t>2.1.2 </a:t>
            </a:r>
            <a:r>
              <a:rPr lang="zh-CN" altLang="en-US" sz="1600" dirty="0">
                <a:solidFill>
                  <a:schemeClr val="bg1"/>
                </a:solidFill>
                <a:latin typeface="微软雅黑" pitchFamily="34" charset="-122"/>
                <a:ea typeface="微软雅黑" pitchFamily="34" charset="-122"/>
              </a:rPr>
              <a:t>职业生涯规划的教育现状</a:t>
            </a:r>
          </a:p>
        </p:txBody>
      </p:sp>
      <p:pic>
        <p:nvPicPr>
          <p:cNvPr id="30" name="图片 2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15880" y="1554631"/>
            <a:ext cx="6480721" cy="4322641"/>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617651575"/>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6"/>
          <p:cNvSpPr txBox="1"/>
          <p:nvPr/>
        </p:nvSpPr>
        <p:spPr>
          <a:xfrm>
            <a:off x="983432" y="1978232"/>
            <a:ext cx="6264696" cy="412421"/>
          </a:xfrm>
          <a:prstGeom prst="rect">
            <a:avLst/>
          </a:prstGeom>
          <a:noFill/>
        </p:spPr>
        <p:txBody>
          <a:bodyPr wrap="square" rtlCol="0">
            <a:spAutoFit/>
          </a:bodyPr>
          <a:lstStyle/>
          <a:p>
            <a:pPr indent="457200">
              <a:lnSpc>
                <a:spcPct val="130000"/>
              </a:lnSpc>
            </a:pPr>
            <a:r>
              <a:rPr lang="en-US" altLang="zh-CN" sz="1600" dirty="0">
                <a:solidFill>
                  <a:schemeClr val="bg1"/>
                </a:solidFill>
                <a:latin typeface="微软雅黑" pitchFamily="34" charset="-122"/>
                <a:ea typeface="微软雅黑" pitchFamily="34" charset="-122"/>
              </a:rPr>
              <a:t>2.1.3 </a:t>
            </a:r>
            <a:r>
              <a:rPr lang="zh-CN" altLang="en-US" sz="1600" dirty="0">
                <a:solidFill>
                  <a:schemeClr val="bg1"/>
                </a:solidFill>
                <a:latin typeface="微软雅黑" pitchFamily="34" charset="-122"/>
                <a:ea typeface="微软雅黑" pitchFamily="34" charset="-122"/>
              </a:rPr>
              <a:t>中小型企业实施员工职业生涯管理的现状</a:t>
            </a:r>
          </a:p>
        </p:txBody>
      </p:sp>
      <p:sp>
        <p:nvSpPr>
          <p:cNvPr id="6" name="矩形 5"/>
          <p:cNvSpPr/>
          <p:nvPr/>
        </p:nvSpPr>
        <p:spPr>
          <a:xfrm>
            <a:off x="1199456" y="2621640"/>
            <a:ext cx="4320480" cy="519329"/>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a:latin typeface="微软雅黑" panose="020B0503020204020204" pitchFamily="34" charset="-122"/>
                <a:ea typeface="微软雅黑" panose="020B0503020204020204" pitchFamily="34" charset="-122"/>
              </a:rPr>
              <a:t>    1</a:t>
            </a:r>
            <a:r>
              <a:rPr lang="zh-CN" altLang="en-US" sz="1600" dirty="0">
                <a:latin typeface="微软雅黑" panose="020B0503020204020204" pitchFamily="34" charset="-122"/>
                <a:ea typeface="微软雅黑" panose="020B0503020204020204" pitchFamily="34" charset="-122"/>
              </a:rPr>
              <a:t>）企业对员工职业生涯管理的认识缺位</a:t>
            </a:r>
          </a:p>
        </p:txBody>
      </p:sp>
      <p:sp>
        <p:nvSpPr>
          <p:cNvPr id="7" name="矩形 6"/>
          <p:cNvSpPr/>
          <p:nvPr/>
        </p:nvSpPr>
        <p:spPr>
          <a:xfrm>
            <a:off x="5807968" y="2681162"/>
            <a:ext cx="5688632"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企业可能存在误解，把它狭义理解为一种个人行为。</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5807968" y="3212976"/>
            <a:ext cx="5652016" cy="0"/>
          </a:xfrm>
          <a:prstGeom prst="line">
            <a:avLst/>
          </a:prstGeom>
        </p:spPr>
        <p:style>
          <a:lnRef idx="1">
            <a:schemeClr val="accent6"/>
          </a:lnRef>
          <a:fillRef idx="0">
            <a:schemeClr val="accent6"/>
          </a:fillRef>
          <a:effectRef idx="0">
            <a:schemeClr val="accent6"/>
          </a:effectRef>
          <a:fontRef idx="minor">
            <a:schemeClr val="tx1"/>
          </a:fontRef>
        </p:style>
      </p:cxnSp>
      <p:sp>
        <p:nvSpPr>
          <p:cNvPr id="14" name="矩形 13"/>
          <p:cNvSpPr/>
          <p:nvPr/>
        </p:nvSpPr>
        <p:spPr>
          <a:xfrm>
            <a:off x="1199456" y="3323718"/>
            <a:ext cx="4320480" cy="519329"/>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a:latin typeface="微软雅黑" panose="020B0503020204020204" pitchFamily="34" charset="-122"/>
                <a:ea typeface="微软雅黑" panose="020B0503020204020204" pitchFamily="34" charset="-122"/>
              </a:rPr>
              <a:t>    2</a:t>
            </a:r>
            <a:r>
              <a:rPr lang="zh-CN" altLang="en-US" sz="1600" dirty="0">
                <a:latin typeface="微软雅黑" panose="020B0503020204020204" pitchFamily="34" charset="-122"/>
                <a:ea typeface="微软雅黑" panose="020B0503020204020204" pitchFamily="34" charset="-122"/>
              </a:rPr>
              <a:t>）中小企业的管理理念不提供的相应支持 </a:t>
            </a:r>
          </a:p>
        </p:txBody>
      </p:sp>
      <p:sp>
        <p:nvSpPr>
          <p:cNvPr id="15" name="矩形 14"/>
          <p:cNvSpPr/>
          <p:nvPr/>
        </p:nvSpPr>
        <p:spPr>
          <a:xfrm>
            <a:off x="1199456" y="4025796"/>
            <a:ext cx="4320480" cy="519329"/>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a:latin typeface="微软雅黑" panose="020B0503020204020204" pitchFamily="34" charset="-122"/>
                <a:ea typeface="微软雅黑" panose="020B0503020204020204" pitchFamily="34" charset="-122"/>
              </a:rPr>
              <a:t>    3</a:t>
            </a:r>
            <a:r>
              <a:rPr lang="zh-CN" altLang="en-US" sz="1600" dirty="0">
                <a:latin typeface="微软雅黑" panose="020B0503020204020204" pitchFamily="34" charset="-122"/>
                <a:ea typeface="微软雅黑" panose="020B0503020204020204" pitchFamily="34" charset="-122"/>
              </a:rPr>
              <a:t>）组织中没有合适的发展空间</a:t>
            </a:r>
          </a:p>
        </p:txBody>
      </p:sp>
      <p:sp>
        <p:nvSpPr>
          <p:cNvPr id="16" name="矩形 15"/>
          <p:cNvSpPr/>
          <p:nvPr/>
        </p:nvSpPr>
        <p:spPr>
          <a:xfrm>
            <a:off x="1199456" y="4727874"/>
            <a:ext cx="4320480" cy="519329"/>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a:latin typeface="微软雅黑" panose="020B0503020204020204" pitchFamily="34" charset="-122"/>
                <a:ea typeface="微软雅黑" panose="020B0503020204020204" pitchFamily="34" charset="-122"/>
              </a:rPr>
              <a:t>    4</a:t>
            </a:r>
            <a:r>
              <a:rPr lang="zh-CN" altLang="en-US" sz="1600" dirty="0">
                <a:latin typeface="微软雅黑" panose="020B0503020204020204" pitchFamily="34" charset="-122"/>
                <a:ea typeface="微软雅黑" panose="020B0503020204020204" pitchFamily="34" charset="-122"/>
              </a:rPr>
              <a:t>）缺乏专业职业生涯管理人员</a:t>
            </a:r>
          </a:p>
        </p:txBody>
      </p:sp>
      <p:sp>
        <p:nvSpPr>
          <p:cNvPr id="17" name="矩形 16"/>
          <p:cNvSpPr/>
          <p:nvPr/>
        </p:nvSpPr>
        <p:spPr>
          <a:xfrm>
            <a:off x="1199456" y="5429952"/>
            <a:ext cx="4320480" cy="519329"/>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a:latin typeface="微软雅黑" panose="020B0503020204020204" pitchFamily="34" charset="-122"/>
                <a:ea typeface="微软雅黑" panose="020B0503020204020204" pitchFamily="34" charset="-122"/>
              </a:rPr>
              <a:t>    5</a:t>
            </a:r>
            <a:r>
              <a:rPr lang="zh-CN" altLang="en-US" sz="1600" dirty="0">
                <a:latin typeface="微软雅黑" panose="020B0503020204020204" pitchFamily="34" charset="-122"/>
                <a:ea typeface="微软雅黑" panose="020B0503020204020204" pitchFamily="34" charset="-122"/>
              </a:rPr>
              <a:t>）缺乏相关制度措施的支持</a:t>
            </a:r>
          </a:p>
        </p:txBody>
      </p:sp>
      <p:cxnSp>
        <p:nvCxnSpPr>
          <p:cNvPr id="22" name="直接连接符 21"/>
          <p:cNvCxnSpPr/>
          <p:nvPr/>
        </p:nvCxnSpPr>
        <p:spPr>
          <a:xfrm>
            <a:off x="5807968" y="3933056"/>
            <a:ext cx="565201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23" name="直接连接符 22"/>
          <p:cNvCxnSpPr/>
          <p:nvPr/>
        </p:nvCxnSpPr>
        <p:spPr>
          <a:xfrm>
            <a:off x="5807968" y="4653136"/>
            <a:ext cx="565201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24" name="直接连接符 23"/>
          <p:cNvCxnSpPr/>
          <p:nvPr/>
        </p:nvCxnSpPr>
        <p:spPr>
          <a:xfrm>
            <a:off x="5807968" y="5373216"/>
            <a:ext cx="5652016" cy="0"/>
          </a:xfrm>
          <a:prstGeom prst="line">
            <a:avLst/>
          </a:prstGeom>
        </p:spPr>
        <p:style>
          <a:lnRef idx="1">
            <a:schemeClr val="accent6"/>
          </a:lnRef>
          <a:fillRef idx="0">
            <a:schemeClr val="accent6"/>
          </a:fillRef>
          <a:effectRef idx="0">
            <a:schemeClr val="accent6"/>
          </a:effectRef>
          <a:fontRef idx="minor">
            <a:schemeClr val="tx1"/>
          </a:fontRef>
        </p:style>
      </p:cxnSp>
      <p:sp>
        <p:nvSpPr>
          <p:cNvPr id="27" name="矩形 26"/>
          <p:cNvSpPr/>
          <p:nvPr/>
        </p:nvSpPr>
        <p:spPr>
          <a:xfrm>
            <a:off x="5807968" y="3382374"/>
            <a:ext cx="5688632"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管理者最关心立竿见影的措施，对长期投资则没有兴趣。</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5807968" y="4083587"/>
            <a:ext cx="5688632"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规模小，机构少，家族式管理还很普遍。</a:t>
            </a:r>
          </a:p>
        </p:txBody>
      </p:sp>
      <p:sp>
        <p:nvSpPr>
          <p:cNvPr id="31" name="矩形 30"/>
          <p:cNvSpPr/>
          <p:nvPr/>
        </p:nvSpPr>
        <p:spPr>
          <a:xfrm>
            <a:off x="5807968" y="4784799"/>
            <a:ext cx="5688632"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为降低成本，不会聘用专业的人才来实施职业生涯管理。</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5807968" y="5486012"/>
            <a:ext cx="5688632"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实施规划时系统性较差，没有充分与现有制度结合起来。</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61434428"/>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left)">
                                      <p:cBhvr>
                                        <p:cTn id="18" dur="500"/>
                                        <p:tgtEl>
                                          <p:spTgt spid="2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left)">
                                      <p:cBhvr>
                                        <p:cTn id="25" dur="500"/>
                                        <p:tgtEl>
                                          <p:spTgt spid="2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4" grpId="0" animBg="1"/>
      <p:bldP spid="15" grpId="0" animBg="1"/>
      <p:bldP spid="16" grpId="0" animBg="1"/>
      <p:bldP spid="17" grpId="0" animBg="1"/>
      <p:bldP spid="27" grpId="0"/>
      <p:bldP spid="29"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168008" y="2204864"/>
            <a:ext cx="5328592" cy="38164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4792" y="1268760"/>
            <a:ext cx="5273824" cy="5273824"/>
          </a:xfrm>
          <a:prstGeom prst="rect">
            <a:avLst/>
          </a:prstGeom>
        </p:spPr>
      </p:pic>
      <p:sp>
        <p:nvSpPr>
          <p:cNvPr id="13" name="TextBox 1"/>
          <p:cNvSpPr txBox="1"/>
          <p:nvPr/>
        </p:nvSpPr>
        <p:spPr>
          <a:xfrm>
            <a:off x="6312025" y="3068960"/>
            <a:ext cx="5184575" cy="2806922"/>
          </a:xfrm>
          <a:prstGeom prst="rect">
            <a:avLst/>
          </a:prstGeom>
          <a:noFill/>
        </p:spPr>
        <p:txBody>
          <a:bodyPr wrap="square" rtlCol="0">
            <a:spAutoFit/>
          </a:bodyPr>
          <a:lstStyle/>
          <a:p>
            <a:pPr>
              <a:lnSpc>
                <a:spcPct val="130000"/>
              </a:lnSpc>
              <a:spcBef>
                <a:spcPts val="600"/>
              </a:spcBef>
              <a:spcAft>
                <a:spcPts val="600"/>
              </a:spcAft>
            </a:pPr>
            <a:r>
              <a:rPr lang="zh-CN" altLang="en-US" sz="1600" b="1" dirty="0">
                <a:solidFill>
                  <a:srgbClr val="FF6600"/>
                </a:solidFill>
                <a:latin typeface="微软雅黑" pitchFamily="34" charset="-122"/>
                <a:ea typeface="微软雅黑" pitchFamily="34" charset="-122"/>
              </a:rPr>
              <a:t>职业</a:t>
            </a:r>
            <a:r>
              <a:rPr lang="zh-CN" altLang="en-US" sz="1600" dirty="0">
                <a:solidFill>
                  <a:schemeClr val="tx1">
                    <a:lumMod val="65000"/>
                    <a:lumOff val="35000"/>
                  </a:schemeClr>
                </a:solidFill>
                <a:latin typeface="微软雅黑" pitchFamily="34" charset="-122"/>
                <a:ea typeface="微软雅黑" pitchFamily="34" charset="-122"/>
              </a:rPr>
              <a:t>是指人们为了获取经常性的收入而从事连续性的特殊活动，是人生中最主要的历程，是追求自我实现的重要人生阶段，对人生的价值起决定性作用。</a:t>
            </a:r>
            <a:endParaRPr lang="en-US" altLang="zh-CN" sz="1600" dirty="0">
              <a:solidFill>
                <a:schemeClr val="tx1">
                  <a:lumMod val="65000"/>
                  <a:lumOff val="35000"/>
                </a:schemeClr>
              </a:solidFill>
              <a:latin typeface="微软雅黑" pitchFamily="34" charset="-122"/>
              <a:ea typeface="微软雅黑" pitchFamily="34" charset="-122"/>
            </a:endParaRPr>
          </a:p>
          <a:p>
            <a:pPr>
              <a:lnSpc>
                <a:spcPct val="130000"/>
              </a:lnSpc>
              <a:spcBef>
                <a:spcPts val="600"/>
              </a:spcBef>
              <a:spcAft>
                <a:spcPts val="600"/>
              </a:spcAft>
            </a:pPr>
            <a:r>
              <a:rPr lang="zh-CN" altLang="en-US" sz="1600" b="1" dirty="0">
                <a:solidFill>
                  <a:srgbClr val="FF6600"/>
                </a:solidFill>
                <a:latin typeface="微软雅黑" pitchFamily="34" charset="-122"/>
                <a:ea typeface="微软雅黑" pitchFamily="34" charset="-122"/>
              </a:rPr>
              <a:t>职业生涯</a:t>
            </a:r>
            <a:r>
              <a:rPr lang="zh-CN" altLang="en-US" sz="1600" dirty="0">
                <a:solidFill>
                  <a:schemeClr val="tx1">
                    <a:lumMod val="65000"/>
                    <a:lumOff val="35000"/>
                  </a:schemeClr>
                </a:solidFill>
                <a:latin typeface="微软雅黑" pitchFamily="34" charset="-122"/>
                <a:ea typeface="微软雅黑" pitchFamily="34" charset="-122"/>
              </a:rPr>
              <a:t>是指一个人一生的工作经历，特别是职业、职位的变动及工作理想实现的整个过程。如前所述，职业生涯在人的一生中占有极为重要的地位，职业生涯的成功与否直接影响到人生价值能否得到充分的体现，间接决定了生命内容的精彩抑或平淡。</a:t>
            </a:r>
          </a:p>
        </p:txBody>
      </p:sp>
      <p:sp>
        <p:nvSpPr>
          <p:cNvPr id="15" name="矩形 14"/>
          <p:cNvSpPr/>
          <p:nvPr/>
        </p:nvSpPr>
        <p:spPr>
          <a:xfrm>
            <a:off x="5519936" y="2399518"/>
            <a:ext cx="5976664" cy="432048"/>
          </a:xfrm>
          <a:prstGeom prst="rect">
            <a:avLst/>
          </a:prstGeom>
          <a:solidFill>
            <a:srgbClr val="FF6600">
              <a:alpha val="96078"/>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微软雅黑" panose="020B0503020204020204" pitchFamily="34" charset="-122"/>
                <a:ea typeface="微软雅黑" panose="020B0503020204020204" pitchFamily="34" charset="-122"/>
              </a:rPr>
              <a:t>什么是“职业”与</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职业生涯</a:t>
            </a:r>
            <a:r>
              <a:rPr lang="en-US" altLang="zh-CN" dirty="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3956181"/>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riangle rectangle 10"/>
          <p:cNvSpPr/>
          <p:nvPr/>
        </p:nvSpPr>
        <p:spPr>
          <a:xfrm rot="16200000" flipH="1">
            <a:off x="822022" y="2835542"/>
            <a:ext cx="309402" cy="301451"/>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7" name="矩形 6"/>
          <p:cNvSpPr/>
          <p:nvPr/>
        </p:nvSpPr>
        <p:spPr>
          <a:xfrm>
            <a:off x="983432" y="2204864"/>
            <a:ext cx="3744416" cy="42484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TextBox 1"/>
          <p:cNvSpPr txBox="1"/>
          <p:nvPr/>
        </p:nvSpPr>
        <p:spPr>
          <a:xfrm>
            <a:off x="1127450" y="3068961"/>
            <a:ext cx="2952327" cy="3293209"/>
          </a:xfrm>
          <a:prstGeom prst="rect">
            <a:avLst/>
          </a:prstGeom>
          <a:noFill/>
        </p:spPr>
        <p:txBody>
          <a:bodyPr wrap="square" rtlCol="0">
            <a:spAutoFit/>
          </a:bodyPr>
          <a:lstStyle/>
          <a:p>
            <a:pPr>
              <a:lnSpc>
                <a:spcPct val="130000"/>
              </a:lnSpc>
              <a:spcBef>
                <a:spcPts val="600"/>
              </a:spcBef>
              <a:spcAft>
                <a:spcPts val="600"/>
              </a:spcAft>
            </a:pPr>
            <a:r>
              <a:rPr lang="zh-CN" altLang="en-US" sz="1600" dirty="0">
                <a:solidFill>
                  <a:schemeClr val="tx1">
                    <a:lumMod val="65000"/>
                    <a:lumOff val="35000"/>
                  </a:schemeClr>
                </a:solidFill>
                <a:latin typeface="微软雅黑" pitchFamily="34" charset="-122"/>
                <a:ea typeface="微软雅黑" pitchFamily="34" charset="-122"/>
              </a:rPr>
              <a:t>又叫职业生涯设计，是指结合自身条件和现实环境，确立自己的职业目标，选择职业道路，确定相应的培训、教育和工作计划，并按照生涯发展的阶段实施具体行动以达成目标的过程。由于职业生涯贯穿着人的一生，因此，</a:t>
            </a:r>
            <a:r>
              <a:rPr lang="zh-CN" altLang="en-US" sz="1600" b="1" dirty="0">
                <a:solidFill>
                  <a:srgbClr val="FF6600"/>
                </a:solidFill>
                <a:latin typeface="微软雅黑" pitchFamily="34" charset="-122"/>
                <a:ea typeface="微软雅黑" pitchFamily="34" charset="-122"/>
              </a:rPr>
              <a:t>对职业生涯的规划，就是为自己的未来人生绘制理想的蓝图。</a:t>
            </a:r>
          </a:p>
        </p:txBody>
      </p:sp>
      <p:sp>
        <p:nvSpPr>
          <p:cNvPr id="15" name="矩形 14"/>
          <p:cNvSpPr/>
          <p:nvPr/>
        </p:nvSpPr>
        <p:spPr>
          <a:xfrm>
            <a:off x="825998" y="2399518"/>
            <a:ext cx="11354172" cy="432048"/>
          </a:xfrm>
          <a:prstGeom prst="rect">
            <a:avLst/>
          </a:prstGeom>
          <a:solidFill>
            <a:srgbClr val="FF6600">
              <a:alpha val="96078"/>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微软雅黑" panose="020B0503020204020204" pitchFamily="34" charset="-122"/>
                <a:ea typeface="微软雅黑" panose="020B0503020204020204" pitchFamily="34" charset="-122"/>
              </a:rPr>
              <a:t>什么是“职业生涯规划”？</a:t>
            </a:r>
          </a:p>
        </p:txBody>
      </p:sp>
      <p:pic>
        <p:nvPicPr>
          <p:cNvPr id="8" name="图片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25702" y="1196752"/>
            <a:ext cx="8167886" cy="5661249"/>
          </a:xfrm>
          <a:prstGeom prst="rect">
            <a:avLst/>
          </a:prstGeom>
        </p:spPr>
      </p:pic>
    </p:spTree>
    <p:extLst>
      <p:ext uri="{BB962C8B-B14F-4D97-AF65-F5344CB8AC3E}">
        <p14:creationId xmlns:p14="http://schemas.microsoft.com/office/powerpoint/2010/main" val="3612282677"/>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98526" y="2997201"/>
            <a:ext cx="10742090" cy="1368425"/>
            <a:chOff x="900113" y="2997200"/>
            <a:chExt cx="10742090" cy="1368425"/>
          </a:xfrm>
        </p:grpSpPr>
        <p:pic>
          <p:nvPicPr>
            <p:cNvPr id="6" name="Pentagon 11"/>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0113" y="3622675"/>
              <a:ext cx="7285706" cy="592138"/>
            </a:xfrm>
            <a:prstGeom prst="rect">
              <a:avLst/>
            </a:prstGeom>
            <a:noFill/>
            <a:extLst>
              <a:ext uri="{909E8E84-426E-40DD-AFC4-6F175D3DCCD1}">
                <a14:hiddenFill xmlns:a14="http://schemas.microsoft.com/office/drawing/2010/main">
                  <a:solidFill>
                    <a:srgbClr val="FFFFFF"/>
                  </a:solidFill>
                </a14:hiddenFill>
              </a:ext>
            </a:extLst>
          </p:spPr>
        </p:pic>
        <p:pic>
          <p:nvPicPr>
            <p:cNvPr id="9" name="Pentagon 11"/>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557566" y="3635375"/>
              <a:ext cx="4084637" cy="579438"/>
            </a:xfrm>
            <a:prstGeom prst="rect">
              <a:avLst/>
            </a:prstGeom>
            <a:noFill/>
            <a:extLst>
              <a:ext uri="{909E8E84-426E-40DD-AFC4-6F175D3DCCD1}">
                <a14:hiddenFill xmlns:a14="http://schemas.microsoft.com/office/drawing/2010/main">
                  <a:solidFill>
                    <a:srgbClr val="FFFFFF"/>
                  </a:solidFill>
                </a14:hiddenFill>
              </a:ext>
            </a:extLst>
          </p:spPr>
        </p:pic>
        <p:sp>
          <p:nvSpPr>
            <p:cNvPr id="10" name="Pentagon 12"/>
            <p:cNvSpPr>
              <a:spLocks noChangeArrowheads="1"/>
            </p:cNvSpPr>
            <p:nvPr/>
          </p:nvSpPr>
          <p:spPr bwMode="auto">
            <a:xfrm>
              <a:off x="900113" y="3579813"/>
              <a:ext cx="10598074" cy="466725"/>
            </a:xfrm>
            <a:prstGeom prst="homePlate">
              <a:avLst>
                <a:gd name="adj" fmla="val 51672"/>
              </a:avLst>
            </a:prstGeom>
            <a:gradFill rotWithShape="1">
              <a:gsLst>
                <a:gs pos="0">
                  <a:srgbClr val="FF9900"/>
                </a:gs>
                <a:gs pos="100000">
                  <a:srgbClr val="FF6600"/>
                </a:gs>
              </a:gsLst>
              <a:lin ang="2700000" scaled="1"/>
            </a:grad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lstStyle/>
            <a:p>
              <a:pPr indent="-342900" algn="ctr">
                <a:buFont typeface="Calibri" pitchFamily="34" charset="0"/>
                <a:buAutoNum type="arabicPeriod"/>
              </a:pPr>
              <a:endParaRPr lang="zh-CN" altLang="en-US" noProof="1">
                <a:solidFill>
                  <a:srgbClr val="FFFFFF"/>
                </a:solidFill>
                <a:latin typeface="Calibri" pitchFamily="34" charset="0"/>
                <a:ea typeface="ＭＳ Ｐゴシック" pitchFamily="34" charset="-128"/>
              </a:endParaRPr>
            </a:p>
          </p:txBody>
        </p:sp>
        <p:sp>
          <p:nvSpPr>
            <p:cNvPr id="11" name="Text Box 5"/>
            <p:cNvSpPr txBox="1">
              <a:spLocks noChangeArrowheads="1"/>
            </p:cNvSpPr>
            <p:nvPr/>
          </p:nvSpPr>
          <p:spPr bwMode="auto">
            <a:xfrm>
              <a:off x="3793331" y="3636963"/>
              <a:ext cx="9172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20-29 </a:t>
              </a:r>
              <a:r>
                <a:rPr lang="zh-CN" altLang="en-US" sz="1400" dirty="0">
                  <a:solidFill>
                    <a:schemeClr val="bg1"/>
                  </a:solidFill>
                  <a:latin typeface="微软雅黑" panose="020B0503020204020204" pitchFamily="34" charset="-122"/>
                  <a:ea typeface="微软雅黑" panose="020B0503020204020204" pitchFamily="34" charset="-122"/>
                </a:rPr>
                <a:t>岁</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2" name="Text Box 6"/>
            <p:cNvSpPr txBox="1">
              <a:spLocks noChangeArrowheads="1"/>
            </p:cNvSpPr>
            <p:nvPr/>
          </p:nvSpPr>
          <p:spPr bwMode="auto">
            <a:xfrm>
              <a:off x="5623822" y="3651250"/>
              <a:ext cx="9172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30-39 </a:t>
              </a:r>
              <a:r>
                <a:rPr lang="zh-CN" altLang="en-US" sz="1400" dirty="0">
                  <a:solidFill>
                    <a:schemeClr val="bg1"/>
                  </a:solidFill>
                  <a:latin typeface="微软雅黑" panose="020B0503020204020204" pitchFamily="34" charset="-122"/>
                  <a:ea typeface="微软雅黑" panose="020B0503020204020204" pitchFamily="34" charset="-122"/>
                </a:rPr>
                <a:t>岁</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7454313" y="3651250"/>
              <a:ext cx="9172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40-49 </a:t>
              </a:r>
              <a:r>
                <a:rPr lang="zh-CN" altLang="en-US" sz="1400" dirty="0">
                  <a:solidFill>
                    <a:schemeClr val="bg1"/>
                  </a:solidFill>
                  <a:latin typeface="微软雅黑" panose="020B0503020204020204" pitchFamily="34" charset="-122"/>
                  <a:ea typeface="微软雅黑" panose="020B0503020204020204" pitchFamily="34" charset="-122"/>
                </a:rPr>
                <a:t>岁</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6" name="Text Box 8"/>
            <p:cNvSpPr txBox="1">
              <a:spLocks noChangeArrowheads="1"/>
            </p:cNvSpPr>
            <p:nvPr/>
          </p:nvSpPr>
          <p:spPr bwMode="auto">
            <a:xfrm>
              <a:off x="9284804" y="3651250"/>
              <a:ext cx="9172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50-59 </a:t>
              </a:r>
              <a:r>
                <a:rPr lang="zh-CN" altLang="en-US" sz="1400" dirty="0">
                  <a:solidFill>
                    <a:schemeClr val="bg1"/>
                  </a:solidFill>
                  <a:latin typeface="微软雅黑" panose="020B0503020204020204" pitchFamily="34" charset="-122"/>
                  <a:ea typeface="微软雅黑" panose="020B0503020204020204" pitchFamily="34" charset="-122"/>
                </a:rPr>
                <a:t>岁</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7" name="Text Box 9"/>
            <p:cNvSpPr txBox="1">
              <a:spLocks noChangeArrowheads="1"/>
            </p:cNvSpPr>
            <p:nvPr/>
          </p:nvSpPr>
          <p:spPr bwMode="auto">
            <a:xfrm>
              <a:off x="985019" y="3636963"/>
              <a:ext cx="264687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职业生涯发展阶段（参考）</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1" name="Line 40"/>
            <p:cNvSpPr>
              <a:spLocks noChangeShapeType="1"/>
            </p:cNvSpPr>
            <p:nvPr/>
          </p:nvSpPr>
          <p:spPr bwMode="auto">
            <a:xfrm>
              <a:off x="5810299" y="2997200"/>
              <a:ext cx="0" cy="430213"/>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 name="Line 46"/>
            <p:cNvSpPr>
              <a:spLocks noChangeShapeType="1"/>
            </p:cNvSpPr>
            <p:nvPr/>
          </p:nvSpPr>
          <p:spPr bwMode="auto">
            <a:xfrm>
              <a:off x="6170363" y="4149725"/>
              <a:ext cx="0" cy="215900"/>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 name="Line 49"/>
            <p:cNvSpPr>
              <a:spLocks noChangeShapeType="1"/>
            </p:cNvSpPr>
            <p:nvPr/>
          </p:nvSpPr>
          <p:spPr bwMode="auto">
            <a:xfrm>
              <a:off x="8978651" y="4149725"/>
              <a:ext cx="0" cy="215900"/>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2" name="组合 1"/>
          <p:cNvGrpSpPr/>
          <p:nvPr/>
        </p:nvGrpSpPr>
        <p:grpSpPr>
          <a:xfrm>
            <a:off x="898526" y="1247397"/>
            <a:ext cx="3037234" cy="2180016"/>
            <a:chOff x="900113" y="1247397"/>
            <a:chExt cx="3037234" cy="2180016"/>
          </a:xfrm>
        </p:grpSpPr>
        <p:sp>
          <p:nvSpPr>
            <p:cNvPr id="18" name="Line 15"/>
            <p:cNvSpPr>
              <a:spLocks noChangeShapeType="1"/>
            </p:cNvSpPr>
            <p:nvPr/>
          </p:nvSpPr>
          <p:spPr bwMode="auto">
            <a:xfrm>
              <a:off x="1908175" y="2997200"/>
              <a:ext cx="0" cy="430213"/>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 name="Rectangle 38"/>
            <p:cNvSpPr>
              <a:spLocks noChangeArrowheads="1"/>
            </p:cNvSpPr>
            <p:nvPr/>
          </p:nvSpPr>
          <p:spPr bwMode="auto">
            <a:xfrm>
              <a:off x="900113" y="1557338"/>
              <a:ext cx="3037234" cy="1701017"/>
            </a:xfrm>
            <a:prstGeom prst="rect">
              <a:avLst/>
            </a:prstGeom>
            <a:solidFill>
              <a:schemeClr val="tx1">
                <a:lumMod val="75000"/>
                <a:lumOff val="25000"/>
              </a:schemeClr>
            </a:solidFill>
            <a:ln>
              <a:noFill/>
            </a:ln>
            <a:effectLst/>
            <a:extLst/>
          </p:spPr>
          <p:txBody>
            <a:bodyPr wrap="none" anchor="ctr"/>
            <a:lstStyle/>
            <a:p>
              <a:pPr algn="ctr"/>
              <a:endParaRPr lang="zh-CN" altLang="zh-CN"/>
            </a:p>
          </p:txBody>
        </p:sp>
        <p:sp>
          <p:nvSpPr>
            <p:cNvPr id="20" name="Rectangle 39"/>
            <p:cNvSpPr>
              <a:spLocks noChangeArrowheads="1"/>
            </p:cNvSpPr>
            <p:nvPr/>
          </p:nvSpPr>
          <p:spPr bwMode="auto">
            <a:xfrm>
              <a:off x="900113" y="1247397"/>
              <a:ext cx="3037234" cy="309941"/>
            </a:xfrm>
            <a:prstGeom prst="rect">
              <a:avLst/>
            </a:prstGeom>
            <a:gradFill rotWithShape="1">
              <a:gsLst>
                <a:gs pos="0">
                  <a:srgbClr val="FF6600"/>
                </a:gs>
                <a:gs pos="100000">
                  <a:srgbClr val="FF9900"/>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600" dirty="0">
                  <a:solidFill>
                    <a:schemeClr val="bg1"/>
                  </a:solidFill>
                  <a:latin typeface="微软雅黑" panose="020B0503020204020204" pitchFamily="34" charset="-122"/>
                  <a:ea typeface="微软雅黑" panose="020B0503020204020204" pitchFamily="34" charset="-122"/>
                </a:rPr>
                <a:t>① 探索期（</a:t>
              </a:r>
              <a:r>
                <a:rPr lang="en-US" altLang="zh-CN" sz="1600" dirty="0">
                  <a:solidFill>
                    <a:schemeClr val="bg1"/>
                  </a:solidFill>
                  <a:latin typeface="微软雅黑" panose="020B0503020204020204" pitchFamily="34" charset="-122"/>
                  <a:ea typeface="微软雅黑" panose="020B0503020204020204" pitchFamily="34" charset="-122"/>
                </a:rPr>
                <a:t>20-29</a:t>
              </a:r>
              <a:r>
                <a:rPr lang="zh-CN" altLang="en-US" sz="1600" dirty="0">
                  <a:solidFill>
                    <a:schemeClr val="bg1"/>
                  </a:solidFill>
                  <a:latin typeface="微软雅黑" panose="020B0503020204020204" pitchFamily="34" charset="-122"/>
                  <a:ea typeface="微软雅黑" panose="020B0503020204020204" pitchFamily="34" charset="-122"/>
                </a:rPr>
                <a:t>）</a:t>
              </a:r>
            </a:p>
          </p:txBody>
        </p:sp>
        <p:sp>
          <p:nvSpPr>
            <p:cNvPr id="33" name="Text Box 53"/>
            <p:cNvSpPr txBox="1">
              <a:spLocks noChangeArrowheads="1"/>
            </p:cNvSpPr>
            <p:nvPr/>
          </p:nvSpPr>
          <p:spPr bwMode="auto">
            <a:xfrm>
              <a:off x="938213" y="1628775"/>
              <a:ext cx="299913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400" dirty="0">
                  <a:solidFill>
                    <a:schemeClr val="bg1"/>
                  </a:solidFill>
                  <a:ea typeface="微软雅黑" pitchFamily="34" charset="-122"/>
                </a:rPr>
                <a:t>开始考虑自身条件与喜爱的职业是否相符，有意识的进行能力培养，并选定工作领域，开始从事某种职业，对职业发展目标的可行性进行实验。</a:t>
              </a:r>
            </a:p>
          </p:txBody>
        </p:sp>
      </p:grpSp>
      <p:sp>
        <p:nvSpPr>
          <p:cNvPr id="39" name="Line 36"/>
          <p:cNvSpPr>
            <a:spLocks noChangeShapeType="1"/>
          </p:cNvSpPr>
          <p:nvPr/>
        </p:nvSpPr>
        <p:spPr bwMode="auto">
          <a:xfrm>
            <a:off x="6080854" y="4046538"/>
            <a:ext cx="0" cy="2207808"/>
          </a:xfrm>
          <a:prstGeom prst="line">
            <a:avLst/>
          </a:prstGeom>
          <a:noFill/>
          <a:ln w="19050" cap="rnd">
            <a:solidFill>
              <a:srgbClr val="FF66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40" name="组合 39"/>
          <p:cNvGrpSpPr/>
          <p:nvPr/>
        </p:nvGrpSpPr>
        <p:grpSpPr>
          <a:xfrm>
            <a:off x="2777183" y="4243388"/>
            <a:ext cx="3037234" cy="2180016"/>
            <a:chOff x="900113" y="1247397"/>
            <a:chExt cx="3037234" cy="2180016"/>
          </a:xfrm>
        </p:grpSpPr>
        <p:sp>
          <p:nvSpPr>
            <p:cNvPr id="41" name="Line 15"/>
            <p:cNvSpPr>
              <a:spLocks noChangeShapeType="1"/>
            </p:cNvSpPr>
            <p:nvPr/>
          </p:nvSpPr>
          <p:spPr bwMode="auto">
            <a:xfrm>
              <a:off x="1908175" y="2997200"/>
              <a:ext cx="0" cy="430213"/>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 name="Rectangle 38"/>
            <p:cNvSpPr>
              <a:spLocks noChangeArrowheads="1"/>
            </p:cNvSpPr>
            <p:nvPr/>
          </p:nvSpPr>
          <p:spPr bwMode="auto">
            <a:xfrm>
              <a:off x="900113" y="1557338"/>
              <a:ext cx="3037234" cy="1701017"/>
            </a:xfrm>
            <a:prstGeom prst="rect">
              <a:avLst/>
            </a:prstGeom>
            <a:solidFill>
              <a:schemeClr val="tx1">
                <a:lumMod val="75000"/>
                <a:lumOff val="25000"/>
              </a:schemeClr>
            </a:solidFill>
            <a:ln>
              <a:noFill/>
            </a:ln>
            <a:effectLst/>
            <a:extLst/>
          </p:spPr>
          <p:txBody>
            <a:bodyPr wrap="none" anchor="ctr"/>
            <a:lstStyle/>
            <a:p>
              <a:pPr algn="ctr"/>
              <a:endParaRPr lang="zh-CN" altLang="zh-CN"/>
            </a:p>
          </p:txBody>
        </p:sp>
        <p:sp>
          <p:nvSpPr>
            <p:cNvPr id="43" name="Rectangle 39"/>
            <p:cNvSpPr>
              <a:spLocks noChangeArrowheads="1"/>
            </p:cNvSpPr>
            <p:nvPr/>
          </p:nvSpPr>
          <p:spPr bwMode="auto">
            <a:xfrm>
              <a:off x="900113" y="1247397"/>
              <a:ext cx="3037234" cy="309941"/>
            </a:xfrm>
            <a:prstGeom prst="rect">
              <a:avLst/>
            </a:prstGeom>
            <a:gradFill rotWithShape="1">
              <a:gsLst>
                <a:gs pos="0">
                  <a:srgbClr val="FF6600"/>
                </a:gs>
                <a:gs pos="100000">
                  <a:srgbClr val="FF9900"/>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600" dirty="0">
                  <a:solidFill>
                    <a:schemeClr val="bg1"/>
                  </a:solidFill>
                  <a:latin typeface="微软雅黑" panose="020B0503020204020204" pitchFamily="34" charset="-122"/>
                  <a:ea typeface="微软雅黑" panose="020B0503020204020204" pitchFamily="34" charset="-122"/>
                </a:rPr>
                <a:t>② 稳定期（</a:t>
              </a:r>
              <a:r>
                <a:rPr lang="en-US" altLang="zh-CN" sz="1600" dirty="0">
                  <a:solidFill>
                    <a:schemeClr val="bg1"/>
                  </a:solidFill>
                  <a:latin typeface="微软雅黑" panose="020B0503020204020204" pitchFamily="34" charset="-122"/>
                  <a:ea typeface="微软雅黑" panose="020B0503020204020204" pitchFamily="34" charset="-122"/>
                </a:rPr>
                <a:t>30-39</a:t>
              </a:r>
              <a:r>
                <a:rPr lang="zh-CN" altLang="en-US" sz="1600" dirty="0">
                  <a:solidFill>
                    <a:schemeClr val="bg1"/>
                  </a:solidFill>
                  <a:latin typeface="微软雅黑" panose="020B0503020204020204" pitchFamily="34" charset="-122"/>
                  <a:ea typeface="微软雅黑" panose="020B0503020204020204" pitchFamily="34" charset="-122"/>
                </a:rPr>
                <a:t>岁）</a:t>
              </a:r>
            </a:p>
          </p:txBody>
        </p:sp>
        <p:sp>
          <p:nvSpPr>
            <p:cNvPr id="44" name="Text Box 53"/>
            <p:cNvSpPr txBox="1">
              <a:spLocks noChangeArrowheads="1"/>
            </p:cNvSpPr>
            <p:nvPr/>
          </p:nvSpPr>
          <p:spPr bwMode="auto">
            <a:xfrm>
              <a:off x="938213" y="1628775"/>
              <a:ext cx="2999134" cy="164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400" dirty="0">
                  <a:solidFill>
                    <a:schemeClr val="bg1"/>
                  </a:solidFill>
                  <a:ea typeface="微软雅黑" pitchFamily="34" charset="-122"/>
                </a:rPr>
                <a:t>基本使命是“成家立业”，是关键阶段，是极富创造性的时期，一般职业方向已定，拥有并保持自己的核心竞争力，在自己选择的专业或管理领域内继续学习，力争成为一名专家或职业能手。</a:t>
              </a:r>
            </a:p>
          </p:txBody>
        </p:sp>
      </p:grpSp>
      <p:sp>
        <p:nvSpPr>
          <p:cNvPr id="45" name="Line 36"/>
          <p:cNvSpPr>
            <a:spLocks noChangeShapeType="1"/>
          </p:cNvSpPr>
          <p:nvPr/>
        </p:nvSpPr>
        <p:spPr bwMode="auto">
          <a:xfrm>
            <a:off x="4200314" y="1247397"/>
            <a:ext cx="0" cy="2332416"/>
          </a:xfrm>
          <a:prstGeom prst="line">
            <a:avLst/>
          </a:prstGeom>
          <a:noFill/>
          <a:ln w="19050" cap="rnd">
            <a:solidFill>
              <a:srgbClr val="FF66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 name="Line 36"/>
          <p:cNvSpPr>
            <a:spLocks noChangeShapeType="1"/>
          </p:cNvSpPr>
          <p:nvPr/>
        </p:nvSpPr>
        <p:spPr bwMode="auto">
          <a:xfrm>
            <a:off x="7896200" y="1247397"/>
            <a:ext cx="0" cy="2332416"/>
          </a:xfrm>
          <a:prstGeom prst="line">
            <a:avLst/>
          </a:prstGeom>
          <a:noFill/>
          <a:ln w="19050" cap="rnd">
            <a:solidFill>
              <a:srgbClr val="FF66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 name="Line 36"/>
          <p:cNvSpPr>
            <a:spLocks noChangeShapeType="1"/>
          </p:cNvSpPr>
          <p:nvPr/>
        </p:nvSpPr>
        <p:spPr bwMode="auto">
          <a:xfrm>
            <a:off x="9768408" y="4046538"/>
            <a:ext cx="0" cy="2207808"/>
          </a:xfrm>
          <a:prstGeom prst="line">
            <a:avLst/>
          </a:prstGeom>
          <a:noFill/>
          <a:ln w="19050" cap="rnd">
            <a:solidFill>
              <a:srgbClr val="FF66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49" name="组合 48"/>
          <p:cNvGrpSpPr/>
          <p:nvPr/>
        </p:nvGrpSpPr>
        <p:grpSpPr>
          <a:xfrm>
            <a:off x="4655840" y="1248984"/>
            <a:ext cx="3037234" cy="2180016"/>
            <a:chOff x="900113" y="1247397"/>
            <a:chExt cx="3037234" cy="2180016"/>
          </a:xfrm>
        </p:grpSpPr>
        <p:sp>
          <p:nvSpPr>
            <p:cNvPr id="50" name="Line 15"/>
            <p:cNvSpPr>
              <a:spLocks noChangeShapeType="1"/>
            </p:cNvSpPr>
            <p:nvPr/>
          </p:nvSpPr>
          <p:spPr bwMode="auto">
            <a:xfrm>
              <a:off x="1908175" y="2997200"/>
              <a:ext cx="0" cy="430213"/>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 name="Rectangle 38"/>
            <p:cNvSpPr>
              <a:spLocks noChangeArrowheads="1"/>
            </p:cNvSpPr>
            <p:nvPr/>
          </p:nvSpPr>
          <p:spPr bwMode="auto">
            <a:xfrm>
              <a:off x="900113" y="1557338"/>
              <a:ext cx="3037234" cy="1701017"/>
            </a:xfrm>
            <a:prstGeom prst="rect">
              <a:avLst/>
            </a:prstGeom>
            <a:solidFill>
              <a:schemeClr val="tx1">
                <a:lumMod val="75000"/>
                <a:lumOff val="25000"/>
              </a:schemeClr>
            </a:solidFill>
            <a:ln>
              <a:noFill/>
            </a:ln>
            <a:effectLst/>
            <a:extLst/>
          </p:spPr>
          <p:txBody>
            <a:bodyPr wrap="none" anchor="ctr"/>
            <a:lstStyle/>
            <a:p>
              <a:pPr algn="ctr"/>
              <a:endParaRPr lang="zh-CN" altLang="zh-CN"/>
            </a:p>
          </p:txBody>
        </p:sp>
        <p:sp>
          <p:nvSpPr>
            <p:cNvPr id="52" name="Rectangle 39"/>
            <p:cNvSpPr>
              <a:spLocks noChangeArrowheads="1"/>
            </p:cNvSpPr>
            <p:nvPr/>
          </p:nvSpPr>
          <p:spPr bwMode="auto">
            <a:xfrm>
              <a:off x="900113" y="1247397"/>
              <a:ext cx="3037234" cy="309941"/>
            </a:xfrm>
            <a:prstGeom prst="rect">
              <a:avLst/>
            </a:prstGeom>
            <a:gradFill rotWithShape="1">
              <a:gsLst>
                <a:gs pos="0">
                  <a:srgbClr val="FF6600"/>
                </a:gs>
                <a:gs pos="100000">
                  <a:srgbClr val="FF9900"/>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600" dirty="0">
                  <a:solidFill>
                    <a:schemeClr val="bg1"/>
                  </a:solidFill>
                  <a:latin typeface="微软雅黑" panose="020B0503020204020204" pitchFamily="34" charset="-122"/>
                  <a:ea typeface="微软雅黑" panose="020B0503020204020204" pitchFamily="34" charset="-122"/>
                </a:rPr>
                <a:t>③ 中年危机期（</a:t>
              </a:r>
              <a:r>
                <a:rPr lang="en-US" altLang="zh-CN" sz="1600" dirty="0">
                  <a:solidFill>
                    <a:schemeClr val="bg1"/>
                  </a:solidFill>
                  <a:latin typeface="微软雅黑" panose="020B0503020204020204" pitchFamily="34" charset="-122"/>
                  <a:ea typeface="微软雅黑" panose="020B0503020204020204" pitchFamily="34" charset="-122"/>
                </a:rPr>
                <a:t>40-49</a:t>
              </a:r>
              <a:r>
                <a:rPr lang="zh-CN" altLang="en-US" sz="1600" dirty="0">
                  <a:solidFill>
                    <a:schemeClr val="bg1"/>
                  </a:solidFill>
                  <a:latin typeface="微软雅黑" panose="020B0503020204020204" pitchFamily="34" charset="-122"/>
                  <a:ea typeface="微软雅黑" panose="020B0503020204020204" pitchFamily="34" charset="-122"/>
                </a:rPr>
                <a:t>）</a:t>
              </a:r>
            </a:p>
          </p:txBody>
        </p:sp>
        <p:sp>
          <p:nvSpPr>
            <p:cNvPr id="53" name="Text Box 53"/>
            <p:cNvSpPr txBox="1">
              <a:spLocks noChangeArrowheads="1"/>
            </p:cNvSpPr>
            <p:nvPr/>
          </p:nvSpPr>
          <p:spPr bwMode="auto">
            <a:xfrm>
              <a:off x="938213" y="1628775"/>
              <a:ext cx="2999134" cy="164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400" dirty="0">
                  <a:solidFill>
                    <a:schemeClr val="bg1"/>
                  </a:solidFill>
                  <a:ea typeface="微软雅黑" pitchFamily="34" charset="-122"/>
                </a:rPr>
                <a:t>进入“安身立命”的状态，呈现“中期稳定”态势，同时也遇到一系列“中年危机”，如面对新人挑战，或偏离原来职业目标或发现新的目标，以及出现职业发展瓶颈等，是人生发展的重要分水岭。</a:t>
              </a:r>
            </a:p>
          </p:txBody>
        </p:sp>
      </p:grpSp>
      <p:grpSp>
        <p:nvGrpSpPr>
          <p:cNvPr id="54" name="组合 53"/>
          <p:cNvGrpSpPr/>
          <p:nvPr/>
        </p:nvGrpSpPr>
        <p:grpSpPr>
          <a:xfrm>
            <a:off x="6443142" y="4243388"/>
            <a:ext cx="3037234" cy="2180016"/>
            <a:chOff x="900113" y="1247397"/>
            <a:chExt cx="3037234" cy="2180016"/>
          </a:xfrm>
        </p:grpSpPr>
        <p:sp>
          <p:nvSpPr>
            <p:cNvPr id="55" name="Line 15"/>
            <p:cNvSpPr>
              <a:spLocks noChangeShapeType="1"/>
            </p:cNvSpPr>
            <p:nvPr/>
          </p:nvSpPr>
          <p:spPr bwMode="auto">
            <a:xfrm>
              <a:off x="1908175" y="2997200"/>
              <a:ext cx="0" cy="430213"/>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6" name="Rectangle 38"/>
            <p:cNvSpPr>
              <a:spLocks noChangeArrowheads="1"/>
            </p:cNvSpPr>
            <p:nvPr/>
          </p:nvSpPr>
          <p:spPr bwMode="auto">
            <a:xfrm>
              <a:off x="900113" y="1557338"/>
              <a:ext cx="3037234" cy="1701017"/>
            </a:xfrm>
            <a:prstGeom prst="rect">
              <a:avLst/>
            </a:prstGeom>
            <a:solidFill>
              <a:schemeClr val="tx1">
                <a:lumMod val="75000"/>
                <a:lumOff val="25000"/>
              </a:schemeClr>
            </a:solidFill>
            <a:ln>
              <a:noFill/>
            </a:ln>
            <a:effectLst/>
            <a:extLst/>
          </p:spPr>
          <p:txBody>
            <a:bodyPr wrap="none" anchor="ctr"/>
            <a:lstStyle/>
            <a:p>
              <a:pPr algn="ctr"/>
              <a:endParaRPr lang="zh-CN" altLang="zh-CN"/>
            </a:p>
          </p:txBody>
        </p:sp>
        <p:sp>
          <p:nvSpPr>
            <p:cNvPr id="57" name="Rectangle 39"/>
            <p:cNvSpPr>
              <a:spLocks noChangeArrowheads="1"/>
            </p:cNvSpPr>
            <p:nvPr/>
          </p:nvSpPr>
          <p:spPr bwMode="auto">
            <a:xfrm>
              <a:off x="900113" y="1247397"/>
              <a:ext cx="3037234" cy="309941"/>
            </a:xfrm>
            <a:prstGeom prst="rect">
              <a:avLst/>
            </a:prstGeom>
            <a:gradFill rotWithShape="1">
              <a:gsLst>
                <a:gs pos="0">
                  <a:srgbClr val="FF6600"/>
                </a:gs>
                <a:gs pos="100000">
                  <a:srgbClr val="FF9900"/>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600" dirty="0">
                  <a:solidFill>
                    <a:schemeClr val="bg1"/>
                  </a:solidFill>
                  <a:latin typeface="微软雅黑" panose="020B0503020204020204" pitchFamily="34" charset="-122"/>
                  <a:ea typeface="微软雅黑" panose="020B0503020204020204" pitchFamily="34" charset="-122"/>
                </a:rPr>
                <a:t>④ 成熟期（</a:t>
              </a:r>
              <a:r>
                <a:rPr lang="en-US" altLang="zh-CN" sz="1600" dirty="0">
                  <a:solidFill>
                    <a:schemeClr val="bg1"/>
                  </a:solidFill>
                  <a:latin typeface="微软雅黑" panose="020B0503020204020204" pitchFamily="34" charset="-122"/>
                  <a:ea typeface="微软雅黑" panose="020B0503020204020204" pitchFamily="34" charset="-122"/>
                </a:rPr>
                <a:t>50-59</a:t>
              </a:r>
              <a:r>
                <a:rPr lang="zh-CN" altLang="en-US" sz="1600" dirty="0">
                  <a:solidFill>
                    <a:schemeClr val="bg1"/>
                  </a:solidFill>
                  <a:latin typeface="微软雅黑" panose="020B0503020204020204" pitchFamily="34" charset="-122"/>
                  <a:ea typeface="微软雅黑" panose="020B0503020204020204" pitchFamily="34" charset="-122"/>
                </a:rPr>
                <a:t>）</a:t>
              </a:r>
            </a:p>
          </p:txBody>
        </p:sp>
        <p:sp>
          <p:nvSpPr>
            <p:cNvPr id="58" name="Text Box 53"/>
            <p:cNvSpPr txBox="1">
              <a:spLocks noChangeArrowheads="1"/>
            </p:cNvSpPr>
            <p:nvPr/>
          </p:nvSpPr>
          <p:spPr bwMode="auto">
            <a:xfrm>
              <a:off x="938213" y="1628775"/>
              <a:ext cx="2999134" cy="164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400" dirty="0">
                  <a:solidFill>
                    <a:schemeClr val="bg1"/>
                  </a:solidFill>
                  <a:ea typeface="微软雅黑" pitchFamily="34" charset="-122"/>
                </a:rPr>
                <a:t>这一阶段扩大、发展、深化自己的核心技能，维护已获得的成就和社会地位，维持家庭和工作两者间的和谐关系，寻找接替人选。并不断总结自己的职业经验，开始成为一名良师，传授经验给后起之秀。</a:t>
              </a:r>
            </a:p>
          </p:txBody>
        </p:sp>
      </p:grpSp>
      <p:sp>
        <p:nvSpPr>
          <p:cNvPr id="38" name="TextBox 6"/>
          <p:cNvSpPr txBox="1"/>
          <p:nvPr/>
        </p:nvSpPr>
        <p:spPr>
          <a:xfrm>
            <a:off x="8294910" y="1738557"/>
            <a:ext cx="3094049" cy="1052596"/>
          </a:xfrm>
          <a:prstGeom prst="rect">
            <a:avLst/>
          </a:prstGeom>
          <a:noFill/>
        </p:spPr>
        <p:txBody>
          <a:bodyPr wrap="square" rtlCol="0">
            <a:spAutoFit/>
          </a:bodyPr>
          <a:lstStyle/>
          <a:p>
            <a:pPr>
              <a:lnSpc>
                <a:spcPct val="130000"/>
              </a:lnSpc>
            </a:pPr>
            <a:r>
              <a:rPr lang="zh-CN" altLang="en-US" sz="2400" b="1" dirty="0">
                <a:solidFill>
                  <a:srgbClr val="FF0000"/>
                </a:solidFill>
                <a:latin typeface="微软雅黑" panose="020B0503020204020204" pitchFamily="34" charset="-122"/>
                <a:ea typeface="微软雅黑" panose="020B0503020204020204" pitchFamily="34" charset="-122"/>
              </a:rPr>
              <a:t>六十岁以后，应该能够退休了吧！</a:t>
            </a:r>
          </a:p>
        </p:txBody>
      </p:sp>
    </p:spTree>
    <p:extLst>
      <p:ext uri="{BB962C8B-B14F-4D97-AF65-F5344CB8AC3E}">
        <p14:creationId xmlns:p14="http://schemas.microsoft.com/office/powerpoint/2010/main" val="3343735739"/>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6" decel="10000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par>
                                <p:cTn id="14" presetID="2" presetClass="entr" presetSubtype="4" decel="100000"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500" fill="hold"/>
                                        <p:tgtEl>
                                          <p:spTgt spid="49"/>
                                        </p:tgtEl>
                                        <p:attrNameLst>
                                          <p:attrName>ppt_x</p:attrName>
                                        </p:attrNameLst>
                                      </p:cBhvr>
                                      <p:tavLst>
                                        <p:tav tm="0">
                                          <p:val>
                                            <p:strVal val="#ppt_x"/>
                                          </p:val>
                                        </p:tav>
                                        <p:tav tm="100000">
                                          <p:val>
                                            <p:strVal val="#ppt_x"/>
                                          </p:val>
                                        </p:tav>
                                      </p:tavLst>
                                    </p:anim>
                                    <p:anim calcmode="lin" valueType="num">
                                      <p:cBhvr additive="base">
                                        <p:cTn id="17" dur="500" fill="hold"/>
                                        <p:tgtEl>
                                          <p:spTgt spid="49"/>
                                        </p:tgtEl>
                                        <p:attrNameLst>
                                          <p:attrName>ppt_y</p:attrName>
                                        </p:attrNameLst>
                                      </p:cBhvr>
                                      <p:tavLst>
                                        <p:tav tm="0">
                                          <p:val>
                                            <p:strVal val="1+#ppt_h/2"/>
                                          </p:val>
                                        </p:tav>
                                        <p:tav tm="100000">
                                          <p:val>
                                            <p:strVal val="#ppt_y"/>
                                          </p:val>
                                        </p:tav>
                                      </p:tavLst>
                                    </p:anim>
                                  </p:childTnLst>
                                </p:cTn>
                              </p:par>
                              <p:par>
                                <p:cTn id="18" presetID="2" presetClass="entr" presetSubtype="3" decel="100000"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500" fill="hold"/>
                                        <p:tgtEl>
                                          <p:spTgt spid="40"/>
                                        </p:tgtEl>
                                        <p:attrNameLst>
                                          <p:attrName>ppt_x</p:attrName>
                                        </p:attrNameLst>
                                      </p:cBhvr>
                                      <p:tavLst>
                                        <p:tav tm="0">
                                          <p:val>
                                            <p:strVal val="1+#ppt_w/2"/>
                                          </p:val>
                                        </p:tav>
                                        <p:tav tm="100000">
                                          <p:val>
                                            <p:strVal val="#ppt_x"/>
                                          </p:val>
                                        </p:tav>
                                      </p:tavLst>
                                    </p:anim>
                                    <p:anim calcmode="lin" valueType="num">
                                      <p:cBhvr additive="base">
                                        <p:cTn id="21" dur="500" fill="hold"/>
                                        <p:tgtEl>
                                          <p:spTgt spid="40"/>
                                        </p:tgtEl>
                                        <p:attrNameLst>
                                          <p:attrName>ppt_y</p:attrName>
                                        </p:attrNameLst>
                                      </p:cBhvr>
                                      <p:tavLst>
                                        <p:tav tm="0">
                                          <p:val>
                                            <p:strVal val="0-#ppt_h/2"/>
                                          </p:val>
                                        </p:tav>
                                        <p:tav tm="100000">
                                          <p:val>
                                            <p:strVal val="#ppt_y"/>
                                          </p:val>
                                        </p:tav>
                                      </p:tavLst>
                                    </p:anim>
                                  </p:childTnLst>
                                </p:cTn>
                              </p:par>
                              <p:par>
                                <p:cTn id="22" presetID="2" presetClass="entr" presetSubtype="1" decel="100000"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ppt_x"/>
                                          </p:val>
                                        </p:tav>
                                        <p:tav tm="100000">
                                          <p:val>
                                            <p:strVal val="#ppt_x"/>
                                          </p:val>
                                        </p:tav>
                                      </p:tavLst>
                                    </p:anim>
                                    <p:anim calcmode="lin" valueType="num">
                                      <p:cBhvr additive="base">
                                        <p:cTn id="25" dur="500" fill="hold"/>
                                        <p:tgtEl>
                                          <p:spTgt spid="54"/>
                                        </p:tgtEl>
                                        <p:attrNameLst>
                                          <p:attrName>ppt_y</p:attrName>
                                        </p:attrNameLst>
                                      </p:cBhvr>
                                      <p:tavLst>
                                        <p:tav tm="0">
                                          <p:val>
                                            <p:strVal val="0-#ppt_h/2"/>
                                          </p:val>
                                        </p:tav>
                                        <p:tav tm="100000">
                                          <p:val>
                                            <p:strVal val="#ppt_y"/>
                                          </p:val>
                                        </p:tav>
                                      </p:tavLst>
                                    </p:anim>
                                  </p:childTnLst>
                                </p:cTn>
                              </p:par>
                              <p:par>
                                <p:cTn id="26" presetID="2" presetClass="entr" presetSubtype="12" decel="10000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fill="hold"/>
                                        <p:tgtEl>
                                          <p:spTgt spid="38"/>
                                        </p:tgtEl>
                                        <p:attrNameLst>
                                          <p:attrName>ppt_x</p:attrName>
                                        </p:attrNameLst>
                                      </p:cBhvr>
                                      <p:tavLst>
                                        <p:tav tm="0">
                                          <p:val>
                                            <p:strVal val="0-#ppt_w/2"/>
                                          </p:val>
                                        </p:tav>
                                        <p:tav tm="100000">
                                          <p:val>
                                            <p:strVal val="#ppt_x"/>
                                          </p:val>
                                        </p:tav>
                                      </p:tavLst>
                                    </p:anim>
                                    <p:anim calcmode="lin" valueType="num">
                                      <p:cBhvr additive="base">
                                        <p:cTn id="29"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riangle rectangle 10"/>
          <p:cNvSpPr/>
          <p:nvPr/>
        </p:nvSpPr>
        <p:spPr>
          <a:xfrm rot="16200000" flipH="1">
            <a:off x="822022" y="2835542"/>
            <a:ext cx="309402" cy="301451"/>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7" name="矩形 6"/>
          <p:cNvSpPr/>
          <p:nvPr/>
        </p:nvSpPr>
        <p:spPr>
          <a:xfrm>
            <a:off x="983432" y="2204864"/>
            <a:ext cx="5040560" cy="42484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TextBox 1"/>
          <p:cNvSpPr txBox="1"/>
          <p:nvPr/>
        </p:nvSpPr>
        <p:spPr>
          <a:xfrm>
            <a:off x="1127450" y="3068961"/>
            <a:ext cx="4680519" cy="3293209"/>
          </a:xfrm>
          <a:prstGeom prst="rect">
            <a:avLst/>
          </a:prstGeom>
          <a:noFill/>
        </p:spPr>
        <p:txBody>
          <a:bodyPr wrap="square" rtlCol="0">
            <a:spAutoFit/>
          </a:bodyPr>
          <a:lstStyle/>
          <a:p>
            <a:pPr>
              <a:lnSpc>
                <a:spcPct val="130000"/>
              </a:lnSpc>
              <a:spcBef>
                <a:spcPts val="600"/>
              </a:spcBef>
              <a:spcAft>
                <a:spcPts val="600"/>
              </a:spcAft>
            </a:pPr>
            <a:r>
              <a:rPr lang="zh-CN" altLang="en-US" sz="1600" dirty="0">
                <a:solidFill>
                  <a:schemeClr val="tx1">
                    <a:lumMod val="65000"/>
                    <a:lumOff val="35000"/>
                  </a:schemeClr>
                </a:solidFill>
                <a:latin typeface="微软雅黑" pitchFamily="34" charset="-122"/>
                <a:ea typeface="微软雅黑" pitchFamily="34" charset="-122"/>
              </a:rPr>
              <a:t>职业生涯管理主要包括两种：一是组织职业生涯管理，二是自我职业生涯管理。</a:t>
            </a:r>
            <a:r>
              <a:rPr lang="zh-CN" altLang="en-US" sz="1600" b="1" dirty="0">
                <a:solidFill>
                  <a:srgbClr val="FF6600"/>
                </a:solidFill>
                <a:latin typeface="微软雅黑" pitchFamily="34" charset="-122"/>
                <a:ea typeface="微软雅黑" pitchFamily="34" charset="-122"/>
              </a:rPr>
              <a:t>本课程讲的是组织职业生涯管理</a:t>
            </a:r>
            <a:r>
              <a:rPr lang="zh-CN" altLang="en-US" sz="1600" dirty="0">
                <a:solidFill>
                  <a:schemeClr val="tx1">
                    <a:lumMod val="65000"/>
                    <a:lumOff val="35000"/>
                  </a:schemeClr>
                </a:solidFill>
                <a:latin typeface="微软雅黑" pitchFamily="34" charset="-122"/>
                <a:ea typeface="微软雅黑" pitchFamily="34" charset="-122"/>
              </a:rPr>
              <a:t>，指的是企业通过分析、评价员工的能力、兴趣、价值观等，确定双方都能接受的职业生涯目标，并通过培训、工作轮换、丰富工作经验等一系列措施，逐步实现员工职业生涯目标的过程。其目的</a:t>
            </a:r>
            <a:r>
              <a:rPr lang="zh-CN" altLang="en-US" sz="1600" b="1" dirty="0">
                <a:solidFill>
                  <a:srgbClr val="FF6600"/>
                </a:solidFill>
                <a:latin typeface="微软雅黑" pitchFamily="34" charset="-122"/>
                <a:ea typeface="微软雅黑" pitchFamily="34" charset="-122"/>
              </a:rPr>
              <a:t>在于将员工的个人需要与组织的需要统一起来</a:t>
            </a:r>
            <a:r>
              <a:rPr lang="zh-CN" altLang="en-US" sz="1600" dirty="0">
                <a:solidFill>
                  <a:schemeClr val="tx1">
                    <a:lumMod val="65000"/>
                    <a:lumOff val="35000"/>
                  </a:schemeClr>
                </a:solidFill>
                <a:latin typeface="微软雅黑" pitchFamily="34" charset="-122"/>
                <a:ea typeface="微软雅黑" pitchFamily="34" charset="-122"/>
              </a:rPr>
              <a:t>，做到人尽其才并最大限度地调动员工的积极性，同时使他们觉得在此组织中个人有发展，有前途，从而极大提高其组织归属感。</a:t>
            </a:r>
            <a:endParaRPr lang="zh-CN" altLang="en-US" sz="1600" b="1" dirty="0">
              <a:solidFill>
                <a:srgbClr val="FF6600"/>
              </a:solidFill>
              <a:latin typeface="微软雅黑" pitchFamily="34" charset="-122"/>
              <a:ea typeface="微软雅黑" pitchFamily="34" charset="-122"/>
            </a:endParaRPr>
          </a:p>
        </p:txBody>
      </p:sp>
      <p:sp>
        <p:nvSpPr>
          <p:cNvPr id="15" name="矩形 14"/>
          <p:cNvSpPr/>
          <p:nvPr/>
        </p:nvSpPr>
        <p:spPr>
          <a:xfrm>
            <a:off x="825998" y="2399518"/>
            <a:ext cx="11354172" cy="432048"/>
          </a:xfrm>
          <a:prstGeom prst="rect">
            <a:avLst/>
          </a:prstGeom>
          <a:solidFill>
            <a:srgbClr val="FF6600">
              <a:alpha val="96078"/>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微软雅黑" panose="020B0503020204020204" pitchFamily="34" charset="-122"/>
                <a:ea typeface="微软雅黑" panose="020B0503020204020204" pitchFamily="34" charset="-122"/>
              </a:rPr>
              <a:t>什么是“职业生涯管理</a:t>
            </a:r>
            <a:r>
              <a:rPr lang="zh-CN" altLang="en-US" sz="1600" dirty="0">
                <a:solidFill>
                  <a:schemeClr val="bg1"/>
                </a:solidFill>
                <a:latin typeface="微软雅黑" panose="020B0503020204020204" pitchFamily="34" charset="-122"/>
                <a:ea typeface="微软雅黑" panose="020B0503020204020204" pitchFamily="34" charset="-122"/>
              </a:rPr>
              <a:t>（</a:t>
            </a:r>
            <a:r>
              <a:rPr lang="en-US" altLang="zh-CN" sz="1600" dirty="0">
                <a:solidFill>
                  <a:schemeClr val="bg1"/>
                </a:solidFill>
                <a:latin typeface="微软雅黑" panose="020B0503020204020204" pitchFamily="34" charset="-122"/>
                <a:ea typeface="微软雅黑" panose="020B0503020204020204" pitchFamily="34" charset="-122"/>
              </a:rPr>
              <a:t>Career Management</a:t>
            </a:r>
            <a:r>
              <a:rPr lang="zh-CN" altLang="en-US" sz="1600"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a:t>
            </a:r>
          </a:p>
        </p:txBody>
      </p:sp>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40017" y="2060848"/>
            <a:ext cx="5322885" cy="4401616"/>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468989408"/>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735960" y="3780050"/>
            <a:ext cx="4608512" cy="369332"/>
          </a:xfrm>
          <a:prstGeom prst="rect">
            <a:avLst/>
          </a:prstGeom>
        </p:spPr>
        <p:txBody>
          <a:bodyPr wrap="square">
            <a:spAutoFit/>
          </a:bodyPr>
          <a:lstStyle/>
          <a:p>
            <a:pPr marL="28575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职业生涯规划的实施条件</a:t>
            </a:r>
          </a:p>
        </p:txBody>
      </p:sp>
      <p:sp>
        <p:nvSpPr>
          <p:cNvPr id="7" name="矩形 6"/>
          <p:cNvSpPr/>
          <p:nvPr/>
        </p:nvSpPr>
        <p:spPr>
          <a:xfrm>
            <a:off x="5735960" y="4211997"/>
            <a:ext cx="3960440" cy="369332"/>
          </a:xfrm>
          <a:prstGeom prst="rect">
            <a:avLst/>
          </a:prstGeom>
        </p:spPr>
        <p:txBody>
          <a:bodyPr wrap="square">
            <a:spAutoFit/>
          </a:bodyPr>
          <a:lstStyle/>
          <a:p>
            <a:pPr marL="28575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职业生涯规划的六大原则</a:t>
            </a:r>
          </a:p>
        </p:txBody>
      </p:sp>
      <p:sp>
        <p:nvSpPr>
          <p:cNvPr id="8" name="矩形 7"/>
          <p:cNvSpPr/>
          <p:nvPr/>
        </p:nvSpPr>
        <p:spPr>
          <a:xfrm>
            <a:off x="5735960" y="4643944"/>
            <a:ext cx="3960440" cy="369332"/>
          </a:xfrm>
          <a:prstGeom prst="rect">
            <a:avLst/>
          </a:prstGeom>
        </p:spPr>
        <p:txBody>
          <a:bodyPr wrap="square">
            <a:spAutoFit/>
          </a:bodyPr>
          <a:lstStyle/>
          <a:p>
            <a:pPr marL="28575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职业生涯规划的设计取向</a:t>
            </a:r>
          </a:p>
        </p:txBody>
      </p:sp>
      <p:sp>
        <p:nvSpPr>
          <p:cNvPr id="9" name="矩形 8"/>
          <p:cNvSpPr/>
          <p:nvPr/>
        </p:nvSpPr>
        <p:spPr>
          <a:xfrm>
            <a:off x="5735960" y="5075892"/>
            <a:ext cx="3960440" cy="369332"/>
          </a:xfrm>
          <a:prstGeom prst="rect">
            <a:avLst/>
          </a:prstGeom>
        </p:spPr>
        <p:txBody>
          <a:bodyPr wrap="square">
            <a:spAutoFit/>
          </a:bodyPr>
          <a:lstStyle/>
          <a:p>
            <a:pPr marL="28575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职业生涯规划的职责划分</a:t>
            </a:r>
          </a:p>
        </p:txBody>
      </p:sp>
      <p:sp>
        <p:nvSpPr>
          <p:cNvPr id="10" name="TextBox 8"/>
          <p:cNvSpPr txBox="1"/>
          <p:nvPr/>
        </p:nvSpPr>
        <p:spPr>
          <a:xfrm>
            <a:off x="4223792" y="2996952"/>
            <a:ext cx="6912768" cy="523220"/>
          </a:xfrm>
          <a:prstGeom prst="rect">
            <a:avLst/>
          </a:prstGeom>
          <a:noFill/>
        </p:spPr>
        <p:txBody>
          <a:bodyPr wrap="square" rtlCol="0">
            <a:spAutoFit/>
          </a:bodyPr>
          <a:lstStyle/>
          <a:p>
            <a:pPr algn="ctr"/>
            <a:r>
              <a:rPr lang="en-US" altLang="zh-CN" sz="2800" b="1" dirty="0">
                <a:solidFill>
                  <a:srgbClr val="FF6600"/>
                </a:solidFill>
                <a:latin typeface="微软雅黑" pitchFamily="34" charset="-122"/>
                <a:ea typeface="微软雅黑" pitchFamily="34" charset="-122"/>
              </a:rPr>
              <a:t>03       </a:t>
            </a:r>
            <a:r>
              <a:rPr lang="zh-CN" altLang="en-US" sz="2800" b="1" dirty="0">
                <a:solidFill>
                  <a:srgbClr val="FF6600"/>
                </a:solidFill>
                <a:latin typeface="微软雅黑" pitchFamily="34" charset="-122"/>
                <a:ea typeface="微软雅黑" pitchFamily="34" charset="-122"/>
              </a:rPr>
              <a:t>如何进行职业生涯规划</a:t>
            </a:r>
          </a:p>
        </p:txBody>
      </p:sp>
    </p:spTree>
    <p:extLst>
      <p:ext uri="{BB962C8B-B14F-4D97-AF65-F5344CB8AC3E}">
        <p14:creationId xmlns:p14="http://schemas.microsoft.com/office/powerpoint/2010/main" val="3635329817"/>
      </p:ext>
    </p:extLst>
  </p:cSld>
  <p:clrMapOvr>
    <a:masterClrMapping/>
  </p:clrMapOvr>
  <mc:AlternateContent xmlns:mc="http://schemas.openxmlformats.org/markup-compatibility/2006" xmlns:p14="http://schemas.microsoft.com/office/powerpoint/2010/main">
    <mc:Choice Requires="p14">
      <p:transition spd="med">
        <p14:flip dir="r"/>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63" presetClass="path" presetSubtype="0" accel="50000" fill="hold" grpId="1" nodeType="withEffect" p14:presetBounceEnd="64000">
                                      <p:stCondLst>
                                        <p:cond delay="0"/>
                                      </p:stCondLst>
                                      <p:childTnLst>
                                        <p:animMotion origin="layout" path="M -0.87919 0 L -4.08487E-6 0 " pathEditMode="relative" rAng="0" ptsTypes="AA" p14:bounceEnd="64000">
                                          <p:cBhvr>
                                            <p:cTn id="9" dur="500" fill="hold"/>
                                            <p:tgtEl>
                                              <p:spTgt spid="10"/>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Scale>
                                          <p:cBhvr>
                                            <p:cTn id="1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
                                            </p:tgtEl>
                                            <p:attrNameLst>
                                              <p:attrName>ppt_x</p:attrName>
                                              <p:attrName>ppt_y</p:attrName>
                                            </p:attrNameLst>
                                          </p:cBhvr>
                                        </p:animMotion>
                                        <p:animEffect transition="in" filter="fade">
                                          <p:cBhvr>
                                            <p:cTn id="15" dur="1000"/>
                                            <p:tgtEl>
                                              <p:spTgt spid="6"/>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7"/>
                                            </p:tgtEl>
                                            <p:attrNameLst>
                                              <p:attrName>style.visibility</p:attrName>
                                            </p:attrNameLst>
                                          </p:cBhvr>
                                          <p:to>
                                            <p:strVal val="visible"/>
                                          </p:to>
                                        </p:set>
                                        <p:animScale>
                                          <p:cBhvr>
                                            <p:cTn id="1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7"/>
                                            </p:tgtEl>
                                            <p:attrNameLst>
                                              <p:attrName>ppt_x</p:attrName>
                                              <p:attrName>ppt_y</p:attrName>
                                            </p:attrNameLst>
                                          </p:cBhvr>
                                        </p:animMotion>
                                        <p:animEffect transition="in" filter="fade">
                                          <p:cBhvr>
                                            <p:cTn id="20" dur="1000"/>
                                            <p:tgtEl>
                                              <p:spTgt spid="7"/>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9"/>
                                            </p:tgtEl>
                                            <p:attrNameLst>
                                              <p:attrName>style.visibility</p:attrName>
                                            </p:attrNameLst>
                                          </p:cBhvr>
                                          <p:to>
                                            <p:strVal val="visible"/>
                                          </p:to>
                                        </p:set>
                                        <p:animScale>
                                          <p:cBhvr>
                                            <p:cTn id="2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
                                            </p:tgtEl>
                                            <p:attrNameLst>
                                              <p:attrName>ppt_x</p:attrName>
                                              <p:attrName>ppt_y</p:attrName>
                                            </p:attrNameLst>
                                          </p:cBhvr>
                                        </p:animMotion>
                                        <p:animEffect transition="in" filter="fade">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0"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63" presetClass="path" presetSubtype="0" accel="50000" fill="hold" grpId="1" nodeType="withEffect">
                                      <p:stCondLst>
                                        <p:cond delay="0"/>
                                      </p:stCondLst>
                                      <p:childTnLst>
                                        <p:animMotion origin="layout" path="M -0.87919 0 L -4.08487E-6 0 " pathEditMode="relative" rAng="0" ptsTypes="AA">
                                          <p:cBhvr>
                                            <p:cTn id="9" dur="500" fill="hold"/>
                                            <p:tgtEl>
                                              <p:spTgt spid="10"/>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Scale>
                                          <p:cBhvr>
                                            <p:cTn id="1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
                                            </p:tgtEl>
                                            <p:attrNameLst>
                                              <p:attrName>ppt_x</p:attrName>
                                              <p:attrName>ppt_y</p:attrName>
                                            </p:attrNameLst>
                                          </p:cBhvr>
                                        </p:animMotion>
                                        <p:animEffect transition="in" filter="fade">
                                          <p:cBhvr>
                                            <p:cTn id="15" dur="1000"/>
                                            <p:tgtEl>
                                              <p:spTgt spid="6"/>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7"/>
                                            </p:tgtEl>
                                            <p:attrNameLst>
                                              <p:attrName>style.visibility</p:attrName>
                                            </p:attrNameLst>
                                          </p:cBhvr>
                                          <p:to>
                                            <p:strVal val="visible"/>
                                          </p:to>
                                        </p:set>
                                        <p:animScale>
                                          <p:cBhvr>
                                            <p:cTn id="1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7"/>
                                            </p:tgtEl>
                                            <p:attrNameLst>
                                              <p:attrName>ppt_x</p:attrName>
                                              <p:attrName>ppt_y</p:attrName>
                                            </p:attrNameLst>
                                          </p:cBhvr>
                                        </p:animMotion>
                                        <p:animEffect transition="in" filter="fade">
                                          <p:cBhvr>
                                            <p:cTn id="20" dur="1000"/>
                                            <p:tgtEl>
                                              <p:spTgt spid="7"/>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9"/>
                                            </p:tgtEl>
                                            <p:attrNameLst>
                                              <p:attrName>style.visibility</p:attrName>
                                            </p:attrNameLst>
                                          </p:cBhvr>
                                          <p:to>
                                            <p:strVal val="visible"/>
                                          </p:to>
                                        </p:set>
                                        <p:animScale>
                                          <p:cBhvr>
                                            <p:cTn id="2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
                                            </p:tgtEl>
                                            <p:attrNameLst>
                                              <p:attrName>ppt_x</p:attrName>
                                              <p:attrName>ppt_y</p:attrName>
                                            </p:attrNameLst>
                                          </p:cBhvr>
                                        </p:animMotion>
                                        <p:animEffect transition="in" filter="fade">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0" grpId="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6"/>
          <p:cNvSpPr txBox="1"/>
          <p:nvPr/>
        </p:nvSpPr>
        <p:spPr>
          <a:xfrm>
            <a:off x="983433" y="2708920"/>
            <a:ext cx="5112567" cy="701346"/>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员工职业生涯管理过程的第一步就是根据员工的发展现状及战略的要求，协助员工确立职业生涯目标。</a:t>
            </a:r>
            <a:endParaRPr lang="zh-CN" altLang="zh-CN" sz="1600" b="1" dirty="0">
              <a:solidFill>
                <a:srgbClr val="FF3399"/>
              </a:solidFill>
              <a:latin typeface="微软雅黑" pitchFamily="34" charset="-122"/>
              <a:ea typeface="微软雅黑" pitchFamily="34" charset="-122"/>
            </a:endParaRPr>
          </a:p>
        </p:txBody>
      </p:sp>
      <p:sp>
        <p:nvSpPr>
          <p:cNvPr id="21" name="TextBox 6"/>
          <p:cNvSpPr txBox="1"/>
          <p:nvPr/>
        </p:nvSpPr>
        <p:spPr>
          <a:xfrm>
            <a:off x="983431" y="3717033"/>
            <a:ext cx="5112568" cy="2012859"/>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所以，中小企业要对员工进行职业生涯管理，首先得结合企业自身发展预期，从企业发展的角度提供战略目标，为员工多样化的职业生涯发展提供明确方向。因为只有将员工个人与企业群体的发展利益相结合，追求个人和企业共同发展，</a:t>
            </a:r>
            <a:r>
              <a:rPr lang="zh-CN" altLang="en-US" sz="1600" b="1" dirty="0">
                <a:solidFill>
                  <a:srgbClr val="FF6600"/>
                </a:solidFill>
                <a:latin typeface="微软雅黑" pitchFamily="34" charset="-122"/>
                <a:ea typeface="微软雅黑" pitchFamily="34" charset="-122"/>
              </a:rPr>
              <a:t>达到“双赢”，才能使这项工作有效持续地开展下去并取得成效。</a:t>
            </a:r>
          </a:p>
        </p:txBody>
      </p:sp>
      <p:sp>
        <p:nvSpPr>
          <p:cNvPr id="29" name="TextBox 6"/>
          <p:cNvSpPr txBox="1"/>
          <p:nvPr/>
        </p:nvSpPr>
        <p:spPr>
          <a:xfrm>
            <a:off x="983432" y="1978232"/>
            <a:ext cx="6264696" cy="412421"/>
          </a:xfrm>
          <a:prstGeom prst="rect">
            <a:avLst/>
          </a:prstGeom>
          <a:noFill/>
        </p:spPr>
        <p:txBody>
          <a:bodyPr wrap="square" rtlCol="0">
            <a:spAutoFit/>
          </a:bodyPr>
          <a:lstStyle/>
          <a:p>
            <a:pPr indent="457200">
              <a:lnSpc>
                <a:spcPct val="130000"/>
              </a:lnSpc>
            </a:pPr>
            <a:r>
              <a:rPr lang="en-US" altLang="zh-CN" sz="1600" dirty="0">
                <a:solidFill>
                  <a:schemeClr val="bg1"/>
                </a:solidFill>
                <a:latin typeface="微软雅黑" pitchFamily="34" charset="-122"/>
                <a:ea typeface="微软雅黑" pitchFamily="34" charset="-122"/>
              </a:rPr>
              <a:t>3.1.1 </a:t>
            </a:r>
            <a:r>
              <a:rPr lang="zh-CN" altLang="en-US" sz="1600" dirty="0">
                <a:solidFill>
                  <a:schemeClr val="bg1"/>
                </a:solidFill>
                <a:latin typeface="微软雅黑" pitchFamily="34" charset="-122"/>
                <a:ea typeface="微软雅黑" pitchFamily="34" charset="-122"/>
              </a:rPr>
              <a:t>拥有良好的发展预期</a:t>
            </a:r>
          </a:p>
        </p:txBody>
      </p:sp>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40016" y="2122246"/>
            <a:ext cx="5112568" cy="3755026"/>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174782130"/>
      </p:ext>
    </p:extLst>
  </p:cSld>
  <p:clrMapOvr>
    <a:masterClrMapping/>
  </p:clrMapOvr>
  <mc:AlternateContent xmlns:mc="http://schemas.openxmlformats.org/markup-compatibility/2006" xmlns:p14="http://schemas.microsoft.com/office/powerpoint/2010/main">
    <mc:Choice Requires="p14">
      <p:transition spd="med">
        <p14:switch dir="r"/>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 presetClass="entr" presetSubtype="9" decel="10000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6"/>
          <p:cNvSpPr txBox="1"/>
          <p:nvPr/>
        </p:nvSpPr>
        <p:spPr>
          <a:xfrm>
            <a:off x="983432" y="2708920"/>
            <a:ext cx="6840761" cy="1052596"/>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通常，职业生涯管理是由人力资源部门与企业管理者联合进行的，其中人力资源部门主要进行相关知识培训、制度建设、实施引导等，而具体的实施主要靠企业各级管理者。</a:t>
            </a:r>
            <a:endParaRPr lang="zh-CN" altLang="zh-CN" sz="1600" b="1" dirty="0">
              <a:solidFill>
                <a:srgbClr val="FF3399"/>
              </a:solidFill>
              <a:latin typeface="微软雅黑" pitchFamily="34" charset="-122"/>
              <a:ea typeface="微软雅黑" pitchFamily="34" charset="-122"/>
            </a:endParaRPr>
          </a:p>
        </p:txBody>
      </p:sp>
      <p:sp>
        <p:nvSpPr>
          <p:cNvPr id="21" name="TextBox 6"/>
          <p:cNvSpPr txBox="1"/>
          <p:nvPr/>
        </p:nvSpPr>
        <p:spPr>
          <a:xfrm>
            <a:off x="983430" y="3864414"/>
            <a:ext cx="6840762" cy="2012859"/>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由于企业各级管理者对于其下属员工非常了解，对组织的经营和发展前景心中有数，他们应该成为员工职业生涯的指导者，帮助员工制定可行的职业目标，进行职业生涯规划并动态调整行动计划、提供帮助。而且，员工职业生涯管理相比较其它人力资源管理工作是一项长期的激励工作，不可能在短期内取得显著效果。</a:t>
            </a:r>
            <a:r>
              <a:rPr lang="zh-CN" altLang="en-US" sz="1600" b="1" dirty="0">
                <a:solidFill>
                  <a:srgbClr val="FF6600"/>
                </a:solidFill>
                <a:latin typeface="微软雅黑" pitchFamily="34" charset="-122"/>
                <a:ea typeface="微软雅黑" pitchFamily="34" charset="-122"/>
              </a:rPr>
              <a:t>因此，若成功进行职业生涯管理，必须要企业的高层领导观念到位，并大力支持才行。</a:t>
            </a:r>
          </a:p>
        </p:txBody>
      </p:sp>
      <p:sp>
        <p:nvSpPr>
          <p:cNvPr id="29" name="TextBox 6"/>
          <p:cNvSpPr txBox="1"/>
          <p:nvPr/>
        </p:nvSpPr>
        <p:spPr>
          <a:xfrm>
            <a:off x="983432" y="1978232"/>
            <a:ext cx="6264696" cy="412421"/>
          </a:xfrm>
          <a:prstGeom prst="rect">
            <a:avLst/>
          </a:prstGeom>
          <a:noFill/>
        </p:spPr>
        <p:txBody>
          <a:bodyPr wrap="square" rtlCol="0">
            <a:spAutoFit/>
          </a:bodyPr>
          <a:lstStyle/>
          <a:p>
            <a:pPr indent="457200">
              <a:lnSpc>
                <a:spcPct val="130000"/>
              </a:lnSpc>
            </a:pPr>
            <a:r>
              <a:rPr lang="en-US" altLang="zh-CN" sz="1600" dirty="0">
                <a:solidFill>
                  <a:schemeClr val="bg1"/>
                </a:solidFill>
                <a:latin typeface="微软雅黑" pitchFamily="34" charset="-122"/>
                <a:ea typeface="微软雅黑" pitchFamily="34" charset="-122"/>
              </a:rPr>
              <a:t>3.1.2 </a:t>
            </a:r>
            <a:r>
              <a:rPr lang="zh-CN" altLang="en-US" sz="1600" dirty="0">
                <a:solidFill>
                  <a:schemeClr val="bg1"/>
                </a:solidFill>
                <a:latin typeface="微软雅黑" pitchFamily="34" charset="-122"/>
                <a:ea typeface="微软雅黑" pitchFamily="34" charset="-122"/>
              </a:rPr>
              <a:t>需要有企业高层领导的支持</a:t>
            </a:r>
          </a:p>
        </p:txBody>
      </p:sp>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914388" y="2060848"/>
            <a:ext cx="3510204" cy="3933056"/>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077933778"/>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6"/>
          <p:cNvSpPr txBox="1"/>
          <p:nvPr/>
        </p:nvSpPr>
        <p:spPr>
          <a:xfrm>
            <a:off x="983432" y="2708920"/>
            <a:ext cx="4752529" cy="1052596"/>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要做好员工职业生涯管理，就需要做好职位体系的划分。</a:t>
            </a:r>
            <a:r>
              <a:rPr lang="zh-CN" altLang="en-US" sz="1600" b="1" dirty="0">
                <a:solidFill>
                  <a:srgbClr val="FF6600"/>
                </a:solidFill>
                <a:latin typeface="微软雅黑" pitchFamily="34" charset="-122"/>
                <a:ea typeface="微软雅黑" pitchFamily="34" charset="-122"/>
              </a:rPr>
              <a:t>明确高、中、基层的职位名称以及薪资体系，为职业生涯规划提供真实的职位信息。</a:t>
            </a:r>
            <a:endParaRPr lang="zh-CN" altLang="zh-CN" sz="1600" b="1" dirty="0">
              <a:solidFill>
                <a:srgbClr val="FF6600"/>
              </a:solidFill>
              <a:latin typeface="微软雅黑" pitchFamily="34" charset="-122"/>
              <a:ea typeface="微软雅黑" pitchFamily="34" charset="-122"/>
            </a:endParaRPr>
          </a:p>
        </p:txBody>
      </p:sp>
      <p:sp>
        <p:nvSpPr>
          <p:cNvPr id="21" name="TextBox 6"/>
          <p:cNvSpPr txBox="1"/>
          <p:nvPr/>
        </p:nvSpPr>
        <p:spPr>
          <a:xfrm>
            <a:off x="983430" y="3864414"/>
            <a:ext cx="4752530" cy="1661609"/>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同时，随着企业的发展，应开发双通道式的职业生涯发展路径。一是走管理通道，通过达到管理岗位，以承担更多责任来实现职位晋升；二是走专家技术通道，通过员工在专业技术岗位上的经验和技能的提升，以评定更高职称或职级，从而获得高报酬。</a:t>
            </a:r>
            <a:endParaRPr lang="zh-CN" altLang="en-US" sz="1600" b="1" dirty="0">
              <a:solidFill>
                <a:srgbClr val="FF6600"/>
              </a:solidFill>
              <a:latin typeface="微软雅黑" pitchFamily="34" charset="-122"/>
              <a:ea typeface="微软雅黑" pitchFamily="34" charset="-122"/>
            </a:endParaRPr>
          </a:p>
        </p:txBody>
      </p:sp>
      <p:sp>
        <p:nvSpPr>
          <p:cNvPr id="29" name="TextBox 6"/>
          <p:cNvSpPr txBox="1"/>
          <p:nvPr/>
        </p:nvSpPr>
        <p:spPr>
          <a:xfrm>
            <a:off x="983432" y="1978232"/>
            <a:ext cx="6264696" cy="412421"/>
          </a:xfrm>
          <a:prstGeom prst="rect">
            <a:avLst/>
          </a:prstGeom>
          <a:noFill/>
        </p:spPr>
        <p:txBody>
          <a:bodyPr wrap="square" rtlCol="0">
            <a:spAutoFit/>
          </a:bodyPr>
          <a:lstStyle/>
          <a:p>
            <a:pPr indent="457200">
              <a:lnSpc>
                <a:spcPct val="130000"/>
              </a:lnSpc>
            </a:pPr>
            <a:r>
              <a:rPr lang="en-US" altLang="zh-CN" sz="1600" dirty="0">
                <a:solidFill>
                  <a:schemeClr val="bg1"/>
                </a:solidFill>
                <a:latin typeface="微软雅黑" pitchFamily="34" charset="-122"/>
                <a:ea typeface="微软雅黑" pitchFamily="34" charset="-122"/>
              </a:rPr>
              <a:t>3.1.3 </a:t>
            </a:r>
            <a:r>
              <a:rPr lang="zh-CN" altLang="en-US" sz="1600" dirty="0">
                <a:solidFill>
                  <a:schemeClr val="bg1"/>
                </a:solidFill>
                <a:latin typeface="微软雅黑" pitchFamily="34" charset="-122"/>
                <a:ea typeface="微软雅黑" pitchFamily="34" charset="-122"/>
              </a:rPr>
              <a:t>构建完善的职位架构，并疏通职业发展通道</a:t>
            </a: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951984" y="2708920"/>
            <a:ext cx="5472608" cy="3171880"/>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328189820"/>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6"/>
          <p:cNvSpPr txBox="1"/>
          <p:nvPr/>
        </p:nvSpPr>
        <p:spPr>
          <a:xfrm>
            <a:off x="983432" y="2708921"/>
            <a:ext cx="4752529" cy="1372683"/>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职业生涯管理是一项专业性非常强的管理工作，很多中小企业虽然有这方面的意愿与观念。但是由于企业本身人力资源管理基础薄弱，并缺乏相应的制度、体系支撑，很难实施该项工作。</a:t>
            </a:r>
            <a:endParaRPr lang="zh-CN" altLang="zh-CN" sz="1600" b="1" dirty="0">
              <a:solidFill>
                <a:srgbClr val="FF6600"/>
              </a:solidFill>
              <a:latin typeface="微软雅黑" pitchFamily="34" charset="-122"/>
              <a:ea typeface="微软雅黑" pitchFamily="34" charset="-122"/>
            </a:endParaRPr>
          </a:p>
        </p:txBody>
      </p:sp>
      <p:sp>
        <p:nvSpPr>
          <p:cNvPr id="21" name="TextBox 6"/>
          <p:cNvSpPr txBox="1"/>
          <p:nvPr/>
        </p:nvSpPr>
        <p:spPr>
          <a:xfrm>
            <a:off x="983430" y="4221089"/>
            <a:ext cx="4752530" cy="1692771"/>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因此，要完善人力资源管理的基础工作，如工作分析、岗位说明书制定、岗位素质模型建立及素质测评等。同时，应构建员工职业生涯管理的相关制度，让具体的工作开展有法可依，有章可循，</a:t>
            </a:r>
            <a:r>
              <a:rPr lang="zh-CN" altLang="en-US" sz="1600" b="1" dirty="0">
                <a:solidFill>
                  <a:srgbClr val="FF6600"/>
                </a:solidFill>
                <a:latin typeface="微软雅黑" pitchFamily="34" charset="-122"/>
                <a:ea typeface="微软雅黑" pitchFamily="34" charset="-122"/>
              </a:rPr>
              <a:t>最终形成全面的职业生涯管理体系。</a:t>
            </a:r>
          </a:p>
        </p:txBody>
      </p:sp>
      <p:sp>
        <p:nvSpPr>
          <p:cNvPr id="29" name="TextBox 6"/>
          <p:cNvSpPr txBox="1"/>
          <p:nvPr/>
        </p:nvSpPr>
        <p:spPr>
          <a:xfrm>
            <a:off x="983432" y="1978232"/>
            <a:ext cx="8064896" cy="412421"/>
          </a:xfrm>
          <a:prstGeom prst="rect">
            <a:avLst/>
          </a:prstGeom>
          <a:noFill/>
        </p:spPr>
        <p:txBody>
          <a:bodyPr wrap="square" rtlCol="0">
            <a:spAutoFit/>
          </a:bodyPr>
          <a:lstStyle/>
          <a:p>
            <a:pPr indent="457200">
              <a:lnSpc>
                <a:spcPct val="130000"/>
              </a:lnSpc>
            </a:pPr>
            <a:r>
              <a:rPr lang="en-US" altLang="zh-CN" sz="1600" dirty="0">
                <a:solidFill>
                  <a:schemeClr val="bg1"/>
                </a:solidFill>
                <a:latin typeface="微软雅黑" pitchFamily="34" charset="-122"/>
                <a:ea typeface="微软雅黑" pitchFamily="34" charset="-122"/>
              </a:rPr>
              <a:t>3.1.4 </a:t>
            </a:r>
            <a:r>
              <a:rPr lang="zh-CN" altLang="en-US" sz="1600" dirty="0">
                <a:solidFill>
                  <a:schemeClr val="bg1"/>
                </a:solidFill>
                <a:latin typeface="微软雅黑" pitchFamily="34" charset="-122"/>
                <a:ea typeface="微软雅黑" pitchFamily="34" charset="-122"/>
              </a:rPr>
              <a:t>完善人力资源管理的基础工作，构建员工职业生涯管理体系（制度保障）</a:t>
            </a:r>
          </a:p>
        </p:txBody>
      </p:sp>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23992" y="2737682"/>
            <a:ext cx="5396724" cy="3076871"/>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988179500"/>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839415" y="1907831"/>
            <a:ext cx="3330371" cy="1998222"/>
            <a:chOff x="841001" y="1516287"/>
            <a:chExt cx="3330371" cy="1998222"/>
          </a:xfrm>
        </p:grpSpPr>
        <p:sp>
          <p:nvSpPr>
            <p:cNvPr id="8" name="任意多边形 7"/>
            <p:cNvSpPr/>
            <p:nvPr/>
          </p:nvSpPr>
          <p:spPr>
            <a:xfrm>
              <a:off x="841003" y="1516287"/>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gradFill rotWithShape="0">
              <a:gsLst>
                <a:gs pos="0">
                  <a:srgbClr val="8E499C">
                    <a:hueOff val="0"/>
                    <a:satOff val="0"/>
                    <a:lumOff val="0"/>
                    <a:alphaOff val="0"/>
                    <a:shade val="51000"/>
                    <a:satMod val="130000"/>
                  </a:srgbClr>
                </a:gs>
                <a:gs pos="80000">
                  <a:srgbClr val="8E499C">
                    <a:hueOff val="0"/>
                    <a:satOff val="0"/>
                    <a:lumOff val="0"/>
                    <a:alphaOff val="0"/>
                    <a:shade val="93000"/>
                    <a:satMod val="130000"/>
                  </a:srgbClr>
                </a:gs>
                <a:gs pos="100000">
                  <a:srgbClr val="8E499C">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algn="ctr" defTabSz="1422400">
                <a:lnSpc>
                  <a:spcPct val="90000"/>
                </a:lnSpc>
                <a:spcBef>
                  <a:spcPct val="0"/>
                </a:spcBef>
                <a:spcAft>
                  <a:spcPct val="35000"/>
                </a:spcAft>
              </a:pPr>
              <a:endParaRPr lang="en-US" sz="1600" dirty="0">
                <a:solidFill>
                  <a:srgbClr val="FFFFFF"/>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841001" y="1628800"/>
              <a:ext cx="3330370" cy="432048"/>
              <a:chOff x="841001" y="1628800"/>
              <a:chExt cx="3330370" cy="432048"/>
            </a:xfrm>
          </p:grpSpPr>
          <p:sp>
            <p:nvSpPr>
              <p:cNvPr id="14" name="矩形 13"/>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一、双赢的原则</a:t>
                </a:r>
              </a:p>
            </p:txBody>
          </p:sp>
        </p:grpSp>
        <p:sp>
          <p:nvSpPr>
            <p:cNvPr id="17" name="TextBox 6"/>
            <p:cNvSpPr txBox="1"/>
            <p:nvPr/>
          </p:nvSpPr>
          <p:spPr>
            <a:xfrm>
              <a:off x="913011" y="2109731"/>
              <a:ext cx="3186352" cy="1372683"/>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无利不起早，如果职业生涯管理只是对单方面有利，那么这项工作是很难开展的，也失去了其本来的初衷。</a:t>
              </a:r>
            </a:p>
          </p:txBody>
        </p:sp>
      </p:grpSp>
      <p:grpSp>
        <p:nvGrpSpPr>
          <p:cNvPr id="39" name="组合 38"/>
          <p:cNvGrpSpPr/>
          <p:nvPr/>
        </p:nvGrpSpPr>
        <p:grpSpPr>
          <a:xfrm>
            <a:off x="4502823" y="1907831"/>
            <a:ext cx="3330370" cy="1998222"/>
            <a:chOff x="4504410" y="1516287"/>
            <a:chExt cx="3330370" cy="1998222"/>
          </a:xfrm>
        </p:grpSpPr>
        <p:sp>
          <p:nvSpPr>
            <p:cNvPr id="9" name="任意多边形 8"/>
            <p:cNvSpPr/>
            <p:nvPr/>
          </p:nvSpPr>
          <p:spPr>
            <a:xfrm>
              <a:off x="4504410" y="1516287"/>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gradFill rotWithShape="0">
              <a:gsLst>
                <a:gs pos="0">
                  <a:srgbClr val="ED5326">
                    <a:hueOff val="0"/>
                    <a:satOff val="0"/>
                    <a:lumOff val="0"/>
                    <a:alphaOff val="0"/>
                    <a:shade val="51000"/>
                    <a:satMod val="130000"/>
                  </a:srgbClr>
                </a:gs>
                <a:gs pos="80000">
                  <a:srgbClr val="ED5326">
                    <a:hueOff val="0"/>
                    <a:satOff val="0"/>
                    <a:lumOff val="0"/>
                    <a:alphaOff val="0"/>
                    <a:shade val="93000"/>
                    <a:satMod val="130000"/>
                  </a:srgbClr>
                </a:gs>
                <a:gs pos="100000">
                  <a:srgbClr val="ED532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algn="ctr" defTabSz="1422400">
                <a:lnSpc>
                  <a:spcPct val="90000"/>
                </a:lnSpc>
                <a:spcBef>
                  <a:spcPct val="0"/>
                </a:spcBef>
                <a:spcAft>
                  <a:spcPct val="35000"/>
                </a:spcAft>
              </a:pPr>
              <a:endParaRPr lang="en-US" sz="3200" dirty="0">
                <a:solidFill>
                  <a:srgbClr val="FFFFFF"/>
                </a:solidFill>
                <a:latin typeface="Segoe UI"/>
              </a:endParaRPr>
            </a:p>
          </p:txBody>
        </p:sp>
        <p:grpSp>
          <p:nvGrpSpPr>
            <p:cNvPr id="18" name="组合 17"/>
            <p:cNvGrpSpPr/>
            <p:nvPr/>
          </p:nvGrpSpPr>
          <p:grpSpPr>
            <a:xfrm>
              <a:off x="4504410" y="1628800"/>
              <a:ext cx="3330370" cy="432048"/>
              <a:chOff x="841001" y="1628800"/>
              <a:chExt cx="3330370" cy="432048"/>
            </a:xfrm>
          </p:grpSpPr>
          <p:sp>
            <p:nvSpPr>
              <p:cNvPr id="19" name="矩形 18"/>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二、充分沟通的原则</a:t>
                </a:r>
              </a:p>
            </p:txBody>
          </p:sp>
        </p:grpSp>
        <p:sp>
          <p:nvSpPr>
            <p:cNvPr id="33" name="TextBox 6"/>
            <p:cNvSpPr txBox="1"/>
            <p:nvPr/>
          </p:nvSpPr>
          <p:spPr>
            <a:xfrm>
              <a:off x="4576419" y="2109731"/>
              <a:ext cx="3186352" cy="732508"/>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应与员工充分沟通，一厢情愿的规划都是事与愿违的。</a:t>
              </a:r>
            </a:p>
          </p:txBody>
        </p:sp>
      </p:grpSp>
      <p:grpSp>
        <p:nvGrpSpPr>
          <p:cNvPr id="40" name="组合 39"/>
          <p:cNvGrpSpPr/>
          <p:nvPr/>
        </p:nvGrpSpPr>
        <p:grpSpPr>
          <a:xfrm>
            <a:off x="8166229" y="1907831"/>
            <a:ext cx="3330370" cy="1998222"/>
            <a:chOff x="8167816" y="1516287"/>
            <a:chExt cx="3330370" cy="1998222"/>
          </a:xfrm>
        </p:grpSpPr>
        <p:sp>
          <p:nvSpPr>
            <p:cNvPr id="10" name="任意多边形 9"/>
            <p:cNvSpPr/>
            <p:nvPr/>
          </p:nvSpPr>
          <p:spPr>
            <a:xfrm>
              <a:off x="8167817" y="1516287"/>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ln/>
          </p:spPr>
          <p:style>
            <a:lnRef idx="1">
              <a:schemeClr val="accent5"/>
            </a:lnRef>
            <a:fillRef idx="3">
              <a:schemeClr val="accent5"/>
            </a:fillRef>
            <a:effectRef idx="2">
              <a:schemeClr val="accent5"/>
            </a:effectRef>
            <a:fontRef idx="minor">
              <a:schemeClr val="lt1"/>
            </a:fontRef>
          </p:style>
          <p:txBody>
            <a:bodyPr spcFirstLastPara="0" vert="horz" wrap="square" lIns="121920" tIns="121920" rIns="121920" bIns="121920" numCol="1" spcCol="1270" anchor="ctr" anchorCtr="0">
              <a:noAutofit/>
            </a:bodyPr>
            <a:lstStyle/>
            <a:p>
              <a:pPr algn="ctr" defTabSz="1422400">
                <a:lnSpc>
                  <a:spcPct val="90000"/>
                </a:lnSpc>
                <a:spcBef>
                  <a:spcPct val="0"/>
                </a:spcBef>
                <a:spcAft>
                  <a:spcPct val="35000"/>
                </a:spcAft>
              </a:pPr>
              <a:endParaRPr lang="en-US" sz="3200" dirty="0">
                <a:solidFill>
                  <a:srgbClr val="FFFFFF"/>
                </a:solidFill>
                <a:latin typeface="Segoe UI"/>
              </a:endParaRPr>
            </a:p>
          </p:txBody>
        </p:sp>
        <p:grpSp>
          <p:nvGrpSpPr>
            <p:cNvPr id="21" name="组合 20"/>
            <p:cNvGrpSpPr/>
            <p:nvPr/>
          </p:nvGrpSpPr>
          <p:grpSpPr>
            <a:xfrm>
              <a:off x="8167816" y="1628800"/>
              <a:ext cx="3330370" cy="432048"/>
              <a:chOff x="841001" y="1628800"/>
              <a:chExt cx="3330370" cy="432048"/>
            </a:xfrm>
          </p:grpSpPr>
          <p:sp>
            <p:nvSpPr>
              <p:cNvPr id="22" name="矩形 21"/>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三、因人而异的原则</a:t>
                </a:r>
              </a:p>
            </p:txBody>
          </p:sp>
        </p:grpSp>
        <p:sp>
          <p:nvSpPr>
            <p:cNvPr id="34" name="TextBox 6"/>
            <p:cNvSpPr txBox="1"/>
            <p:nvPr/>
          </p:nvSpPr>
          <p:spPr>
            <a:xfrm>
              <a:off x="8239827" y="2109731"/>
              <a:ext cx="3186352" cy="732508"/>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每个人的资质条件和兴趣愿望都是不一样的。</a:t>
              </a:r>
            </a:p>
          </p:txBody>
        </p:sp>
      </p:grpSp>
      <p:grpSp>
        <p:nvGrpSpPr>
          <p:cNvPr id="41" name="组合 40"/>
          <p:cNvGrpSpPr/>
          <p:nvPr/>
        </p:nvGrpSpPr>
        <p:grpSpPr>
          <a:xfrm>
            <a:off x="839415" y="4239090"/>
            <a:ext cx="3330370" cy="1998222"/>
            <a:chOff x="841002" y="3847546"/>
            <a:chExt cx="3330370" cy="1998222"/>
          </a:xfrm>
        </p:grpSpPr>
        <p:sp>
          <p:nvSpPr>
            <p:cNvPr id="11" name="任意多边形 10"/>
            <p:cNvSpPr/>
            <p:nvPr/>
          </p:nvSpPr>
          <p:spPr>
            <a:xfrm>
              <a:off x="841003" y="3847546"/>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gradFill rotWithShape="0">
              <a:gsLst>
                <a:gs pos="0">
                  <a:srgbClr val="94C949">
                    <a:hueOff val="0"/>
                    <a:satOff val="0"/>
                    <a:lumOff val="0"/>
                    <a:alphaOff val="0"/>
                    <a:shade val="51000"/>
                    <a:satMod val="130000"/>
                  </a:srgbClr>
                </a:gs>
                <a:gs pos="80000">
                  <a:srgbClr val="94C949">
                    <a:hueOff val="0"/>
                    <a:satOff val="0"/>
                    <a:lumOff val="0"/>
                    <a:alphaOff val="0"/>
                    <a:shade val="93000"/>
                    <a:satMod val="130000"/>
                  </a:srgbClr>
                </a:gs>
                <a:gs pos="100000">
                  <a:srgbClr val="94C94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algn="ctr" defTabSz="1422400">
                <a:lnSpc>
                  <a:spcPct val="90000"/>
                </a:lnSpc>
                <a:spcBef>
                  <a:spcPct val="0"/>
                </a:spcBef>
                <a:spcAft>
                  <a:spcPct val="35000"/>
                </a:spcAft>
              </a:pPr>
              <a:endParaRPr lang="en-US" sz="3200" dirty="0">
                <a:solidFill>
                  <a:srgbClr val="FFFFFF"/>
                </a:solidFill>
                <a:latin typeface="Segoe UI"/>
              </a:endParaRPr>
            </a:p>
          </p:txBody>
        </p:sp>
        <p:grpSp>
          <p:nvGrpSpPr>
            <p:cNvPr id="24" name="组合 23"/>
            <p:cNvGrpSpPr/>
            <p:nvPr/>
          </p:nvGrpSpPr>
          <p:grpSpPr>
            <a:xfrm>
              <a:off x="841002" y="3979306"/>
              <a:ext cx="3330370" cy="432048"/>
              <a:chOff x="841001" y="1628800"/>
              <a:chExt cx="3330370" cy="432048"/>
            </a:xfrm>
          </p:grpSpPr>
          <p:sp>
            <p:nvSpPr>
              <p:cNvPr id="25" name="矩形 24"/>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四、动态目标的原则</a:t>
                </a:r>
              </a:p>
            </p:txBody>
          </p:sp>
        </p:grpSp>
        <p:sp>
          <p:nvSpPr>
            <p:cNvPr id="35" name="TextBox 6"/>
            <p:cNvSpPr txBox="1"/>
            <p:nvPr/>
          </p:nvSpPr>
          <p:spPr>
            <a:xfrm>
              <a:off x="913011" y="4437847"/>
              <a:ext cx="3186352" cy="1052596"/>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未来具有很强的不确定性，规划需要有一定弹性，能随着环境变化而适时调整。</a:t>
              </a:r>
            </a:p>
          </p:txBody>
        </p:sp>
      </p:grpSp>
      <p:grpSp>
        <p:nvGrpSpPr>
          <p:cNvPr id="42" name="组合 41"/>
          <p:cNvGrpSpPr/>
          <p:nvPr/>
        </p:nvGrpSpPr>
        <p:grpSpPr>
          <a:xfrm>
            <a:off x="4502824" y="4239090"/>
            <a:ext cx="3330371" cy="1998222"/>
            <a:chOff x="4504410" y="3847546"/>
            <a:chExt cx="3330371" cy="1998222"/>
          </a:xfrm>
        </p:grpSpPr>
        <p:sp>
          <p:nvSpPr>
            <p:cNvPr id="12" name="任意多边形 11"/>
            <p:cNvSpPr/>
            <p:nvPr/>
          </p:nvSpPr>
          <p:spPr>
            <a:xfrm>
              <a:off x="4504410" y="3847546"/>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gradFill rotWithShape="0">
              <a:gsLst>
                <a:gs pos="0">
                  <a:srgbClr val="E7B921">
                    <a:hueOff val="0"/>
                    <a:satOff val="0"/>
                    <a:lumOff val="0"/>
                    <a:alphaOff val="0"/>
                    <a:shade val="51000"/>
                    <a:satMod val="130000"/>
                  </a:srgbClr>
                </a:gs>
                <a:gs pos="80000">
                  <a:srgbClr val="E7B921">
                    <a:hueOff val="0"/>
                    <a:satOff val="0"/>
                    <a:lumOff val="0"/>
                    <a:alphaOff val="0"/>
                    <a:shade val="93000"/>
                    <a:satMod val="130000"/>
                  </a:srgbClr>
                </a:gs>
                <a:gs pos="100000">
                  <a:srgbClr val="E7B921">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algn="ctr" defTabSz="1422400">
                <a:lnSpc>
                  <a:spcPct val="90000"/>
                </a:lnSpc>
                <a:spcBef>
                  <a:spcPct val="0"/>
                </a:spcBef>
                <a:spcAft>
                  <a:spcPct val="35000"/>
                </a:spcAft>
              </a:pPr>
              <a:endParaRPr lang="en-US" sz="3200" dirty="0">
                <a:solidFill>
                  <a:srgbClr val="FFFFFF"/>
                </a:solidFill>
                <a:latin typeface="Segoe UI"/>
              </a:endParaRPr>
            </a:p>
          </p:txBody>
        </p:sp>
        <p:grpSp>
          <p:nvGrpSpPr>
            <p:cNvPr id="27" name="组合 26"/>
            <p:cNvGrpSpPr/>
            <p:nvPr/>
          </p:nvGrpSpPr>
          <p:grpSpPr>
            <a:xfrm>
              <a:off x="4504411" y="3979306"/>
              <a:ext cx="3330370" cy="432048"/>
              <a:chOff x="841001" y="1628800"/>
              <a:chExt cx="3330370" cy="432048"/>
            </a:xfrm>
          </p:grpSpPr>
          <p:sp>
            <p:nvSpPr>
              <p:cNvPr id="28" name="矩形 27"/>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9"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五、时间梯度的原则</a:t>
                </a:r>
              </a:p>
            </p:txBody>
          </p:sp>
        </p:grpSp>
        <p:sp>
          <p:nvSpPr>
            <p:cNvPr id="36" name="TextBox 6"/>
            <p:cNvSpPr txBox="1"/>
            <p:nvPr/>
          </p:nvSpPr>
          <p:spPr>
            <a:xfrm>
              <a:off x="4576419" y="4437847"/>
              <a:ext cx="3186352" cy="1052596"/>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规划要考虑到生涯发展的整个历程，每个发展阶段应有相应的时间限定和发展目标。</a:t>
              </a:r>
            </a:p>
          </p:txBody>
        </p:sp>
      </p:grpSp>
      <p:grpSp>
        <p:nvGrpSpPr>
          <p:cNvPr id="43" name="组合 42"/>
          <p:cNvGrpSpPr/>
          <p:nvPr/>
        </p:nvGrpSpPr>
        <p:grpSpPr>
          <a:xfrm>
            <a:off x="8166230" y="4239090"/>
            <a:ext cx="3330370" cy="1998222"/>
            <a:chOff x="8167817" y="3847546"/>
            <a:chExt cx="3330370" cy="1998222"/>
          </a:xfrm>
        </p:grpSpPr>
        <p:sp>
          <p:nvSpPr>
            <p:cNvPr id="13" name="任意多边形 12"/>
            <p:cNvSpPr/>
            <p:nvPr/>
          </p:nvSpPr>
          <p:spPr>
            <a:xfrm>
              <a:off x="8167817" y="3847546"/>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gradFill rotWithShape="0">
              <a:gsLst>
                <a:gs pos="0">
                  <a:srgbClr val="8E499C">
                    <a:hueOff val="0"/>
                    <a:satOff val="0"/>
                    <a:lumOff val="0"/>
                    <a:alphaOff val="0"/>
                    <a:shade val="51000"/>
                    <a:satMod val="130000"/>
                  </a:srgbClr>
                </a:gs>
                <a:gs pos="80000">
                  <a:srgbClr val="8E499C">
                    <a:hueOff val="0"/>
                    <a:satOff val="0"/>
                    <a:lumOff val="0"/>
                    <a:alphaOff val="0"/>
                    <a:shade val="93000"/>
                    <a:satMod val="130000"/>
                  </a:srgbClr>
                </a:gs>
                <a:gs pos="100000">
                  <a:srgbClr val="8E499C">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algn="ctr" defTabSz="1422400">
                <a:lnSpc>
                  <a:spcPct val="90000"/>
                </a:lnSpc>
                <a:spcBef>
                  <a:spcPct val="0"/>
                </a:spcBef>
                <a:spcAft>
                  <a:spcPct val="35000"/>
                </a:spcAft>
              </a:pPr>
              <a:endParaRPr lang="en-US" sz="3200" dirty="0">
                <a:solidFill>
                  <a:srgbClr val="FFFFFF"/>
                </a:solidFill>
                <a:latin typeface="Segoe UI"/>
              </a:endParaRPr>
            </a:p>
          </p:txBody>
        </p:sp>
        <p:grpSp>
          <p:nvGrpSpPr>
            <p:cNvPr id="30" name="组合 29"/>
            <p:cNvGrpSpPr/>
            <p:nvPr/>
          </p:nvGrpSpPr>
          <p:grpSpPr>
            <a:xfrm>
              <a:off x="8167817" y="3979306"/>
              <a:ext cx="3330370" cy="432048"/>
              <a:chOff x="841001" y="1628800"/>
              <a:chExt cx="3330370" cy="432048"/>
            </a:xfrm>
          </p:grpSpPr>
          <p:sp>
            <p:nvSpPr>
              <p:cNvPr id="31" name="矩形 30"/>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2"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六、全程推动原则</a:t>
                </a:r>
              </a:p>
            </p:txBody>
          </p:sp>
        </p:grpSp>
        <p:sp>
          <p:nvSpPr>
            <p:cNvPr id="37" name="TextBox 6"/>
            <p:cNvSpPr txBox="1"/>
            <p:nvPr/>
          </p:nvSpPr>
          <p:spPr>
            <a:xfrm>
              <a:off x="8239827" y="4437847"/>
              <a:ext cx="3186352" cy="732508"/>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职业生涯管理是持续推进的过程，是不可能一蹴而就的。</a:t>
              </a:r>
            </a:p>
          </p:txBody>
        </p:sp>
      </p:grpSp>
    </p:spTree>
    <p:extLst>
      <p:ext uri="{BB962C8B-B14F-4D97-AF65-F5344CB8AC3E}">
        <p14:creationId xmlns:p14="http://schemas.microsoft.com/office/powerpoint/2010/main" val="2743064514"/>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20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40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0-#ppt_w/2"/>
                                          </p:val>
                                        </p:tav>
                                        <p:tav tm="100000">
                                          <p:val>
                                            <p:strVal val="#ppt_x"/>
                                          </p:val>
                                        </p:tav>
                                      </p:tavLst>
                                    </p:anim>
                                    <p:anim calcmode="lin" valueType="num">
                                      <p:cBhvr additive="base">
                                        <p:cTn id="16" dur="500" fill="hold"/>
                                        <p:tgtEl>
                                          <p:spTgt spid="38"/>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60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1+#ppt_w/2"/>
                                          </p:val>
                                        </p:tav>
                                        <p:tav tm="100000">
                                          <p:val>
                                            <p:strVal val="#ppt_x"/>
                                          </p:val>
                                        </p:tav>
                                      </p:tavLst>
                                    </p:anim>
                                    <p:anim calcmode="lin" valueType="num">
                                      <p:cBhvr additive="base">
                                        <p:cTn id="20" dur="500" fill="hold"/>
                                        <p:tgtEl>
                                          <p:spTgt spid="41"/>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80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1+#ppt_w/2"/>
                                          </p:val>
                                        </p:tav>
                                        <p:tav tm="100000">
                                          <p:val>
                                            <p:strVal val="#ppt_x"/>
                                          </p:val>
                                        </p:tav>
                                      </p:tavLst>
                                    </p:anim>
                                    <p:anim calcmode="lin" valueType="num">
                                      <p:cBhvr additive="base">
                                        <p:cTn id="24" dur="500" fill="hold"/>
                                        <p:tgtEl>
                                          <p:spTgt spid="42"/>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100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1+#ppt_w/2"/>
                                          </p:val>
                                        </p:tav>
                                        <p:tav tm="100000">
                                          <p:val>
                                            <p:strVal val="#ppt_x"/>
                                          </p:val>
                                        </p:tav>
                                      </p:tavLst>
                                    </p:anim>
                                    <p:anim calcmode="lin" valueType="num">
                                      <p:cBhvr additive="base">
                                        <p:cTn id="28"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18"/>
          <p:cNvSpPr/>
          <p:nvPr/>
        </p:nvSpPr>
        <p:spPr bwMode="auto">
          <a:xfrm>
            <a:off x="848420" y="1345807"/>
            <a:ext cx="6260373" cy="4403549"/>
          </a:xfrm>
          <a:prstGeom prst="rect">
            <a:avLst/>
          </a:prstGeom>
          <a:solidFill>
            <a:srgbClr val="FF8A00"/>
          </a:solidFill>
          <a:ln w="9525" cap="flat" cmpd="sng" algn="ctr">
            <a:noFill/>
            <a:prstDash val="solid"/>
            <a:headEnd type="none" w="med" len="med"/>
            <a:tailEnd type="none" w="med" len="med"/>
          </a:ln>
          <a:effectLst/>
        </p:spPr>
        <p:txBody>
          <a:bodyPr rot="0" spcFirstLastPara="0" vertOverflow="overflow" horzOverflow="overflow" vert="horz" wrap="square" lIns="68574" tIns="34288" rIns="34288" bIns="68574" numCol="1" spcCol="0" rtlCol="0" fromWordArt="0" anchor="ctr" anchorCtr="0" forceAA="0" compatLnSpc="1">
            <a:prstTxWarp prst="textNoShape">
              <a:avLst/>
            </a:prstTxWarp>
            <a:noAutofit/>
          </a:bodyPr>
          <a:lstStyle/>
          <a:p>
            <a:pPr algn="ctr" defTabSz="685721">
              <a:lnSpc>
                <a:spcPct val="90000"/>
              </a:lnSpc>
              <a:defRPr/>
            </a:pPr>
            <a:endParaRPr lang="en-US" sz="1300" b="1" kern="0" spc="-53" dirty="0">
              <a:solidFill>
                <a:srgbClr val="FFFFFF"/>
              </a:solidFill>
              <a:latin typeface="Segoe UI"/>
            </a:endParaRPr>
          </a:p>
        </p:txBody>
      </p:sp>
      <p:sp>
        <p:nvSpPr>
          <p:cNvPr id="66" name="TextBox 12"/>
          <p:cNvSpPr txBox="1"/>
          <p:nvPr/>
        </p:nvSpPr>
        <p:spPr>
          <a:xfrm>
            <a:off x="1127448" y="1628800"/>
            <a:ext cx="5760640" cy="1052576"/>
          </a:xfrm>
          <a:prstGeom prst="rect">
            <a:avLst/>
          </a:prstGeom>
          <a:noFill/>
        </p:spPr>
        <p:txBody>
          <a:bodyPr wrap="square" lIns="91420" tIns="45710" rIns="91420" bIns="45710" rtlCol="0">
            <a:spAutoFit/>
          </a:bodyPr>
          <a:lstStyle/>
          <a:p>
            <a:pPr defTabSz="685721">
              <a:lnSpc>
                <a:spcPct val="130000"/>
              </a:lnSpc>
              <a:spcAft>
                <a:spcPts val="600"/>
              </a:spcAft>
            </a:pPr>
            <a:r>
              <a:rPr lang="zh-CN" altLang="en-US" sz="1600" spc="-53" dirty="0">
                <a:solidFill>
                  <a:srgbClr val="FFFFFF"/>
                </a:solidFill>
                <a:latin typeface="微软雅黑" panose="020B0503020204020204" pitchFamily="34" charset="-122"/>
                <a:ea typeface="微软雅黑" panose="020B0503020204020204" pitchFamily="34" charset="-122"/>
              </a:rPr>
              <a:t>索柯尼石油公司人事经理保罗</a:t>
            </a:r>
            <a:r>
              <a:rPr lang="en-US" altLang="zh-CN" sz="1600" spc="-53" dirty="0">
                <a:solidFill>
                  <a:srgbClr val="FFFFFF"/>
                </a:solidFill>
                <a:latin typeface="微软雅黑" panose="020B0503020204020204" pitchFamily="34" charset="-122"/>
                <a:ea typeface="微软雅黑" panose="020B0503020204020204" pitchFamily="34" charset="-122"/>
              </a:rPr>
              <a:t>.</a:t>
            </a:r>
            <a:r>
              <a:rPr lang="zh-CN" altLang="en-US" sz="1600" spc="-53" dirty="0">
                <a:solidFill>
                  <a:srgbClr val="FFFFFF"/>
                </a:solidFill>
                <a:latin typeface="微软雅黑" panose="020B0503020204020204" pitchFamily="34" charset="-122"/>
                <a:ea typeface="微软雅黑" panose="020B0503020204020204" pitchFamily="34" charset="-122"/>
              </a:rPr>
              <a:t>波恩顿在过去的</a:t>
            </a:r>
            <a:r>
              <a:rPr lang="en-US" altLang="zh-CN" sz="1600" spc="-53" dirty="0">
                <a:solidFill>
                  <a:srgbClr val="FFFFFF"/>
                </a:solidFill>
                <a:latin typeface="微软雅黑" panose="020B0503020204020204" pitchFamily="34" charset="-122"/>
                <a:ea typeface="微软雅黑" panose="020B0503020204020204" pitchFamily="34" charset="-122"/>
              </a:rPr>
              <a:t>20</a:t>
            </a:r>
            <a:r>
              <a:rPr lang="zh-CN" altLang="en-US" sz="1600" spc="-53" dirty="0">
                <a:solidFill>
                  <a:srgbClr val="FFFFFF"/>
                </a:solidFill>
                <a:latin typeface="微软雅黑" panose="020B0503020204020204" pitchFamily="34" charset="-122"/>
                <a:ea typeface="微软雅黑" panose="020B0503020204020204" pitchFamily="34" charset="-122"/>
              </a:rPr>
              <a:t>年中，曾面试过</a:t>
            </a:r>
            <a:r>
              <a:rPr lang="en-US" altLang="zh-CN" sz="1600" spc="-53" dirty="0">
                <a:solidFill>
                  <a:srgbClr val="FFFFFF"/>
                </a:solidFill>
                <a:latin typeface="微软雅黑" panose="020B0503020204020204" pitchFamily="34" charset="-122"/>
                <a:ea typeface="微软雅黑" panose="020B0503020204020204" pitchFamily="34" charset="-122"/>
              </a:rPr>
              <a:t>7.5</a:t>
            </a:r>
            <a:r>
              <a:rPr lang="zh-CN" altLang="en-US" sz="1600" spc="-53" dirty="0">
                <a:solidFill>
                  <a:srgbClr val="FFFFFF"/>
                </a:solidFill>
                <a:latin typeface="微软雅黑" panose="020B0503020204020204" pitchFamily="34" charset="-122"/>
                <a:ea typeface="微软雅黑" panose="020B0503020204020204" pitchFamily="34" charset="-122"/>
              </a:rPr>
              <a:t>万名应聘者，并出版过一本名为</a:t>
            </a:r>
            <a:r>
              <a:rPr lang="en-US" altLang="zh-CN" sz="1600" spc="-53" dirty="0">
                <a:solidFill>
                  <a:srgbClr val="FFFFFF"/>
                </a:solidFill>
                <a:latin typeface="微软雅黑" panose="020B0503020204020204" pitchFamily="34" charset="-122"/>
                <a:ea typeface="微软雅黑" panose="020B0503020204020204" pitchFamily="34" charset="-122"/>
              </a:rPr>
              <a:t>《</a:t>
            </a:r>
            <a:r>
              <a:rPr lang="zh-CN" altLang="en-US" sz="1600" spc="-53" dirty="0">
                <a:solidFill>
                  <a:srgbClr val="FFFFFF"/>
                </a:solidFill>
                <a:latin typeface="微软雅黑" panose="020B0503020204020204" pitchFamily="34" charset="-122"/>
                <a:ea typeface="微软雅黑" panose="020B0503020204020204" pitchFamily="34" charset="-122"/>
              </a:rPr>
              <a:t>获得好工作的</a:t>
            </a:r>
            <a:r>
              <a:rPr lang="en-US" altLang="zh-CN" sz="1600" spc="-53" dirty="0">
                <a:solidFill>
                  <a:srgbClr val="FFFFFF"/>
                </a:solidFill>
                <a:latin typeface="微软雅黑" panose="020B0503020204020204" pitchFamily="34" charset="-122"/>
                <a:ea typeface="微软雅黑" panose="020B0503020204020204" pitchFamily="34" charset="-122"/>
              </a:rPr>
              <a:t>6</a:t>
            </a:r>
            <a:r>
              <a:rPr lang="zh-CN" altLang="en-US" sz="1600" spc="-53" dirty="0">
                <a:solidFill>
                  <a:srgbClr val="FFFFFF"/>
                </a:solidFill>
                <a:latin typeface="微软雅黑" panose="020B0503020204020204" pitchFamily="34" charset="-122"/>
                <a:ea typeface="微软雅黑" panose="020B0503020204020204" pitchFamily="34" charset="-122"/>
              </a:rPr>
              <a:t>种方法</a:t>
            </a:r>
            <a:r>
              <a:rPr lang="en-US" altLang="zh-CN" sz="1600" spc="-53" dirty="0">
                <a:solidFill>
                  <a:srgbClr val="FFFFFF"/>
                </a:solidFill>
                <a:latin typeface="微软雅黑" panose="020B0503020204020204" pitchFamily="34" charset="-122"/>
                <a:ea typeface="微软雅黑" panose="020B0503020204020204" pitchFamily="34" charset="-122"/>
              </a:rPr>
              <a:t>》</a:t>
            </a:r>
            <a:r>
              <a:rPr lang="zh-CN" altLang="en-US" sz="1600" spc="-53" dirty="0">
                <a:solidFill>
                  <a:srgbClr val="FFFFFF"/>
                </a:solidFill>
                <a:latin typeface="微软雅黑" panose="020B0503020204020204" pitchFamily="34" charset="-122"/>
                <a:ea typeface="微软雅黑" panose="020B0503020204020204" pitchFamily="34" charset="-122"/>
              </a:rPr>
              <a:t>的书。</a:t>
            </a:r>
            <a:endParaRPr lang="en-US" sz="1600" spc="-53" dirty="0">
              <a:solidFill>
                <a:srgbClr val="FFFFFF"/>
              </a:solidFill>
              <a:latin typeface="微软雅黑" panose="020B0503020204020204" pitchFamily="34" charset="-122"/>
              <a:ea typeface="微软雅黑" panose="020B0503020204020204" pitchFamily="34" charset="-122"/>
            </a:endParaRPr>
          </a:p>
        </p:txBody>
      </p:sp>
      <p:pic>
        <p:nvPicPr>
          <p:cNvPr id="1026" name="Picture 2" descr="http://www.sfoxstudio.com/blog/wp-content/uploads/2012/02/找工作.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08793" y="1352555"/>
            <a:ext cx="3280945" cy="4396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2"/>
          <p:cNvSpPr txBox="1"/>
          <p:nvPr/>
        </p:nvSpPr>
        <p:spPr>
          <a:xfrm>
            <a:off x="1127448" y="2875627"/>
            <a:ext cx="5760640" cy="412400"/>
          </a:xfrm>
          <a:prstGeom prst="rect">
            <a:avLst/>
          </a:prstGeom>
          <a:noFill/>
        </p:spPr>
        <p:txBody>
          <a:bodyPr wrap="square" lIns="91420" tIns="45710" rIns="91420" bIns="45710" rtlCol="0">
            <a:spAutoFit/>
          </a:bodyPr>
          <a:lstStyle/>
          <a:p>
            <a:pPr defTabSz="685721">
              <a:lnSpc>
                <a:spcPct val="130000"/>
              </a:lnSpc>
              <a:spcAft>
                <a:spcPts val="600"/>
              </a:spcAft>
            </a:pPr>
            <a:r>
              <a:rPr lang="zh-CN" altLang="en-US" sz="1600" spc="-53" dirty="0">
                <a:solidFill>
                  <a:srgbClr val="FFFFFF"/>
                </a:solidFill>
                <a:latin typeface="微软雅黑" panose="020B0503020204020204" pitchFamily="34" charset="-122"/>
                <a:ea typeface="微软雅黑" panose="020B0503020204020204" pitchFamily="34" charset="-122"/>
              </a:rPr>
              <a:t>有人请教他：“今天的年轻人求职时，最容易犯的错误是什么？”</a:t>
            </a:r>
            <a:endParaRPr lang="en-US" sz="1600" spc="-53" dirty="0">
              <a:solidFill>
                <a:srgbClr val="FFFFFF"/>
              </a:solidFill>
              <a:latin typeface="微软雅黑" panose="020B0503020204020204" pitchFamily="34" charset="-122"/>
              <a:ea typeface="微软雅黑" panose="020B0503020204020204" pitchFamily="34" charset="-122"/>
            </a:endParaRPr>
          </a:p>
        </p:txBody>
      </p:sp>
      <p:sp>
        <p:nvSpPr>
          <p:cNvPr id="7" name="TextBox 12"/>
          <p:cNvSpPr txBox="1"/>
          <p:nvPr/>
        </p:nvSpPr>
        <p:spPr>
          <a:xfrm>
            <a:off x="1127448" y="3771204"/>
            <a:ext cx="5760640" cy="1692751"/>
          </a:xfrm>
          <a:prstGeom prst="rect">
            <a:avLst/>
          </a:prstGeom>
          <a:noFill/>
        </p:spPr>
        <p:txBody>
          <a:bodyPr wrap="square" lIns="91420" tIns="45710" rIns="91420" bIns="45710" rtlCol="0">
            <a:spAutoFit/>
          </a:bodyPr>
          <a:lstStyle/>
          <a:p>
            <a:pPr defTabSz="685721">
              <a:lnSpc>
                <a:spcPct val="130000"/>
              </a:lnSpc>
              <a:spcAft>
                <a:spcPts val="600"/>
              </a:spcAft>
            </a:pPr>
            <a:r>
              <a:rPr lang="zh-CN" altLang="en-US" sz="1600" spc="-53" dirty="0">
                <a:solidFill>
                  <a:srgbClr val="FFFFFF"/>
                </a:solidFill>
                <a:latin typeface="微软雅黑" panose="020B0503020204020204" pitchFamily="34" charset="-122"/>
                <a:ea typeface="微软雅黑" panose="020B0503020204020204" pitchFamily="34" charset="-122"/>
              </a:rPr>
              <a:t>“不知道自己想要什么，”他回答说，“这让人惊诧不已，想想看，一个人花在影响自己未来命运的工作选择上的精力，竟比花在购买一件穿了一年就会扔掉的衣服上的心思要少得多，是一件多么奇怪的事情，尤其是当他未来的幸福和富足全部依赖于这份工作时。”</a:t>
            </a:r>
            <a:endParaRPr lang="en-US" sz="1600" spc="-53" dirty="0">
              <a:solidFill>
                <a:srgbClr val="FFFF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82626219"/>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ppt_x"/>
                                          </p:val>
                                        </p:tav>
                                        <p:tav tm="100000">
                                          <p:val>
                                            <p:strVal val="#ppt_x"/>
                                          </p:val>
                                        </p:tav>
                                      </p:tavLst>
                                    </p:anim>
                                    <p:anim calcmode="lin" valueType="num">
                                      <p:cBhvr additive="base">
                                        <p:cTn id="8" dur="500" fill="hold"/>
                                        <p:tgtEl>
                                          <p:spTgt spid="6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3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199456" y="1622739"/>
            <a:ext cx="6552728" cy="49026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8"/>
          <p:cNvSpPr/>
          <p:nvPr/>
        </p:nvSpPr>
        <p:spPr>
          <a:xfrm>
            <a:off x="983432" y="4646810"/>
            <a:ext cx="11210156" cy="1734518"/>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
        <p:nvSpPr>
          <p:cNvPr id="10" name="TextBox 6"/>
          <p:cNvSpPr txBox="1"/>
          <p:nvPr/>
        </p:nvSpPr>
        <p:spPr>
          <a:xfrm>
            <a:off x="1127448" y="4797153"/>
            <a:ext cx="6624736" cy="1372683"/>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可见，人必须有一个正确的方向，无论你多么意气风发，无论你是多么足智多谋，无论你花费了多大的心血，如果没有一个明确的方向，就会过得很茫然，渐渐就丧失了斗志，忘却了最初的梦想，就会走上弯路甚至不归路，枉费了自己的聪明才智，耽误了自己的锦绣芳华。</a:t>
            </a:r>
            <a:endParaRPr lang="zh-CN" altLang="zh-CN" sz="1600" b="1" dirty="0">
              <a:solidFill>
                <a:schemeClr val="bg1"/>
              </a:solidFill>
              <a:latin typeface="微软雅黑" pitchFamily="34" charset="-122"/>
              <a:ea typeface="微软雅黑" pitchFamily="34" charset="-122"/>
            </a:endParaRPr>
          </a:p>
        </p:txBody>
      </p:sp>
      <p:sp>
        <p:nvSpPr>
          <p:cNvPr id="11" name="矩形 10"/>
          <p:cNvSpPr/>
          <p:nvPr/>
        </p:nvSpPr>
        <p:spPr>
          <a:xfrm>
            <a:off x="1343472" y="1779142"/>
            <a:ext cx="6264696" cy="2729978"/>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美国家庭产品公司副总裁的卡尔夫，曾经为杜邦公司雇佣过数千名员工，她说：“在我看来，世界上最大的悲剧莫过于有太多的年轻人从来没有发现自己真正想做什么。</a:t>
            </a:r>
            <a:endParaRPr lang="en-US" altLang="zh-CN" sz="1600" dirty="0">
              <a:solidFill>
                <a:schemeClr val="tx1">
                  <a:lumMod val="65000"/>
                  <a:lumOff val="35000"/>
                </a:schemeClr>
              </a:solidFill>
              <a:latin typeface="微软雅黑" pitchFamily="34" charset="-122"/>
              <a:ea typeface="微软雅黑" pitchFamily="34" charset="-122"/>
            </a:endParaRPr>
          </a:p>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想想看，一个人在工作中只能赚到薪水，其他的一无所获，这是一件多么可悲的事情啊！”大多数年轻人也是如此，他们不了解自己能够做什么，也不知道自己真正想做什么。一开始时野心勃勃，充满了玫瑰般的梦想，但是过了而立之年，依然一事无成，于是变得沮丧和颓废，甚至麻木不仁。 </a:t>
            </a:r>
          </a:p>
        </p:txBody>
      </p:sp>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140" y="2757540"/>
            <a:ext cx="1287772" cy="3058459"/>
          </a:xfrm>
          <a:prstGeom prst="rect">
            <a:avLst/>
          </a:prstGeom>
          <a:effectLst>
            <a:reflection blurRad="6350" stA="52000" endA="300" endPos="10000" dir="5400000" sy="-100000" algn="bl" rotWithShape="0"/>
          </a:effectLst>
        </p:spPr>
      </p:pic>
      <p:pic>
        <p:nvPicPr>
          <p:cNvPr id="14" name="图片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40217" y="1268760"/>
            <a:ext cx="2446739" cy="4581128"/>
          </a:xfrm>
          <a:prstGeom prst="rect">
            <a:avLst/>
          </a:prstGeom>
          <a:effectLst>
            <a:reflection blurRad="6350" stA="52000" endA="300" endPos="10000" dir="5400000" sy="-100000" algn="bl" rotWithShape="0"/>
          </a:effectLst>
        </p:spPr>
      </p:pic>
    </p:spTree>
    <p:extLst>
      <p:ext uri="{BB962C8B-B14F-4D97-AF65-F5344CB8AC3E}">
        <p14:creationId xmlns:p14="http://schemas.microsoft.com/office/powerpoint/2010/main" val="856318084"/>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3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3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riangle rectangle 10"/>
          <p:cNvSpPr/>
          <p:nvPr/>
        </p:nvSpPr>
        <p:spPr>
          <a:xfrm rot="16200000" flipH="1">
            <a:off x="907449" y="2852382"/>
            <a:ext cx="309402" cy="301451"/>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矩形 11"/>
          <p:cNvSpPr/>
          <p:nvPr/>
        </p:nvSpPr>
        <p:spPr>
          <a:xfrm>
            <a:off x="1127448" y="2060848"/>
            <a:ext cx="10585177" cy="43204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矩形 12"/>
          <p:cNvSpPr/>
          <p:nvPr/>
        </p:nvSpPr>
        <p:spPr>
          <a:xfrm>
            <a:off x="911426" y="2344349"/>
            <a:ext cx="6768751" cy="504056"/>
          </a:xfrm>
          <a:prstGeom prst="rect">
            <a:avLst/>
          </a:prstGeom>
          <a:solidFill>
            <a:srgbClr val="FF66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6"/>
          <p:cNvSpPr txBox="1"/>
          <p:nvPr/>
        </p:nvSpPr>
        <p:spPr>
          <a:xfrm>
            <a:off x="911425" y="2405749"/>
            <a:ext cx="6422131"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那么，怎样才能知道自己到底想做什么呢？</a:t>
            </a:r>
            <a:endParaRPr lang="zh-CN" altLang="zh-CN" sz="1600" b="1" dirty="0">
              <a:solidFill>
                <a:schemeClr val="bg1"/>
              </a:solidFill>
              <a:latin typeface="微软雅黑" pitchFamily="34" charset="-122"/>
              <a:ea typeface="微软雅黑" pitchFamily="34" charset="-122"/>
            </a:endParaRPr>
          </a:p>
        </p:txBody>
      </p:sp>
      <p:sp>
        <p:nvSpPr>
          <p:cNvPr id="16" name="矩形 15"/>
          <p:cNvSpPr/>
          <p:nvPr/>
        </p:nvSpPr>
        <p:spPr>
          <a:xfrm>
            <a:off x="1271464" y="3136438"/>
            <a:ext cx="6264696" cy="1372683"/>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江文雄在</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生涯规划：活出快乐人生</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一书中说，“</a:t>
            </a:r>
            <a:r>
              <a:rPr lang="zh-CN" altLang="en-US" sz="1600" b="1" dirty="0">
                <a:solidFill>
                  <a:srgbClr val="FF6600"/>
                </a:solidFill>
                <a:latin typeface="微软雅黑" pitchFamily="34" charset="-122"/>
                <a:ea typeface="微软雅黑" pitchFamily="34" charset="-122"/>
              </a:rPr>
              <a:t>悲观者抱怨风向，乐观者期待转向，聪明者调整风帆。</a:t>
            </a:r>
            <a:r>
              <a:rPr lang="zh-CN" altLang="en-US" sz="1600" dirty="0">
                <a:solidFill>
                  <a:schemeClr val="tx1">
                    <a:lumMod val="65000"/>
                    <a:lumOff val="35000"/>
                  </a:schemeClr>
                </a:solidFill>
                <a:latin typeface="微软雅黑" pitchFamily="34" charset="-122"/>
                <a:ea typeface="微软雅黑" pitchFamily="34" charset="-122"/>
              </a:rPr>
              <a:t>” 所以，职业生涯的方向设计异常重要。职业生涯的设计取向一般从</a:t>
            </a:r>
            <a:r>
              <a:rPr lang="zh-CN" altLang="en-US" sz="1600" b="1" dirty="0">
                <a:solidFill>
                  <a:srgbClr val="FF6600"/>
                </a:solidFill>
                <a:latin typeface="微软雅黑" pitchFamily="34" charset="-122"/>
                <a:ea typeface="微软雅黑" pitchFamily="34" charset="-122"/>
              </a:rPr>
              <a:t>目标、能力</a:t>
            </a:r>
            <a:r>
              <a:rPr lang="zh-CN" altLang="en-US" sz="1600" dirty="0">
                <a:solidFill>
                  <a:schemeClr val="tx1">
                    <a:lumMod val="65000"/>
                    <a:lumOff val="35000"/>
                  </a:schemeClr>
                </a:solidFill>
                <a:latin typeface="微软雅黑" pitchFamily="34" charset="-122"/>
                <a:ea typeface="微软雅黑" pitchFamily="34" charset="-122"/>
              </a:rPr>
              <a:t>和</a:t>
            </a:r>
            <a:r>
              <a:rPr lang="zh-CN" altLang="en-US" sz="1600" b="1" dirty="0">
                <a:solidFill>
                  <a:srgbClr val="FF6600"/>
                </a:solidFill>
                <a:latin typeface="微软雅黑" pitchFamily="34" charset="-122"/>
                <a:ea typeface="微软雅黑" pitchFamily="34" charset="-122"/>
              </a:rPr>
              <a:t>机会</a:t>
            </a:r>
            <a:r>
              <a:rPr lang="zh-CN" altLang="en-US" sz="1600" dirty="0">
                <a:solidFill>
                  <a:schemeClr val="tx1">
                    <a:lumMod val="65000"/>
                    <a:lumOff val="35000"/>
                  </a:schemeClr>
                </a:solidFill>
                <a:latin typeface="微软雅黑" pitchFamily="34" charset="-122"/>
                <a:ea typeface="微软雅黑" pitchFamily="34" charset="-122"/>
              </a:rPr>
              <a:t>三个维度进行分析。</a:t>
            </a:r>
            <a:endParaRPr lang="zh-CN" altLang="zh-CN" sz="1600" dirty="0">
              <a:solidFill>
                <a:schemeClr val="tx1">
                  <a:lumMod val="65000"/>
                  <a:lumOff val="35000"/>
                </a:schemeClr>
              </a:solidFill>
              <a:latin typeface="微软雅黑" pitchFamily="34" charset="-122"/>
              <a:ea typeface="微软雅黑" pitchFamily="34" charset="-122"/>
            </a:endParaRPr>
          </a:p>
        </p:txBody>
      </p:sp>
      <p:grpSp>
        <p:nvGrpSpPr>
          <p:cNvPr id="3" name="组合 2"/>
          <p:cNvGrpSpPr/>
          <p:nvPr/>
        </p:nvGrpSpPr>
        <p:grpSpPr>
          <a:xfrm>
            <a:off x="1343687" y="4761644"/>
            <a:ext cx="1944000" cy="1259645"/>
            <a:chOff x="1345274" y="4761643"/>
            <a:chExt cx="1944000" cy="1259645"/>
          </a:xfrm>
        </p:grpSpPr>
        <p:sp>
          <p:nvSpPr>
            <p:cNvPr id="36" name="Rectangle 17"/>
            <p:cNvSpPr/>
            <p:nvPr/>
          </p:nvSpPr>
          <p:spPr bwMode="auto">
            <a:xfrm>
              <a:off x="1345274" y="4761643"/>
              <a:ext cx="1944000" cy="1259645"/>
            </a:xfrm>
            <a:prstGeom prst="rect">
              <a:avLst/>
            </a:prstGeom>
            <a:solidFill>
              <a:srgbClr val="ED5326"/>
            </a:solidFill>
            <a:ln w="25400" cap="flat" cmpd="sng" algn="ctr">
              <a:no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11" name="TextBox 6"/>
            <p:cNvSpPr txBox="1"/>
            <p:nvPr/>
          </p:nvSpPr>
          <p:spPr>
            <a:xfrm>
              <a:off x="1345274" y="4864367"/>
              <a:ext cx="1944000" cy="1052596"/>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目标取向</a:t>
              </a:r>
              <a:endParaRPr lang="en-US" altLang="zh-CN" sz="2800" b="1" dirty="0">
                <a:solidFill>
                  <a:schemeClr val="bg1"/>
                </a:solidFill>
                <a:latin typeface="微软雅黑" pitchFamily="34" charset="-122"/>
                <a:ea typeface="微软雅黑" pitchFamily="34" charset="-122"/>
              </a:endParaRPr>
            </a:p>
            <a:p>
              <a:pPr algn="ctr">
                <a:lnSpc>
                  <a:spcPct val="130000"/>
                </a:lnSpc>
              </a:pPr>
              <a:r>
                <a:rPr lang="zh-CN" altLang="en-US" dirty="0">
                  <a:solidFill>
                    <a:schemeClr val="bg1"/>
                  </a:solidFill>
                  <a:latin typeface="微软雅黑" pitchFamily="34" charset="-122"/>
                  <a:ea typeface="微软雅黑" pitchFamily="34" charset="-122"/>
                </a:rPr>
                <a:t>人生目标分析</a:t>
              </a:r>
              <a:endParaRPr lang="zh-CN" altLang="zh-CN" dirty="0">
                <a:solidFill>
                  <a:schemeClr val="bg1"/>
                </a:solidFill>
                <a:latin typeface="微软雅黑" pitchFamily="34" charset="-122"/>
                <a:ea typeface="微软雅黑" pitchFamily="34" charset="-122"/>
              </a:endParaRPr>
            </a:p>
          </p:txBody>
        </p:sp>
      </p:grpSp>
      <p:grpSp>
        <p:nvGrpSpPr>
          <p:cNvPr id="4" name="组合 3"/>
          <p:cNvGrpSpPr/>
          <p:nvPr/>
        </p:nvGrpSpPr>
        <p:grpSpPr>
          <a:xfrm>
            <a:off x="3464776" y="4767582"/>
            <a:ext cx="1947256" cy="1253707"/>
            <a:chOff x="3466363" y="4767581"/>
            <a:chExt cx="1947256" cy="1253707"/>
          </a:xfrm>
        </p:grpSpPr>
        <p:sp>
          <p:nvSpPr>
            <p:cNvPr id="32" name="Rectangle 13"/>
            <p:cNvSpPr/>
            <p:nvPr/>
          </p:nvSpPr>
          <p:spPr bwMode="auto">
            <a:xfrm>
              <a:off x="3469403" y="4767581"/>
              <a:ext cx="1944216" cy="1253707"/>
            </a:xfrm>
            <a:prstGeom prst="rect">
              <a:avLst/>
            </a:prstGeom>
            <a:solidFill>
              <a:srgbClr val="8E499C"/>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algn="ctr" defTabSz="685466">
                <a:defRPr/>
              </a:pPr>
              <a:endParaRPr lang="en-US" sz="1700" kern="0" dirty="0">
                <a:solidFill>
                  <a:srgbClr val="FF6600">
                    <a:alpha val="98824"/>
                  </a:srgbClr>
                </a:solidFill>
                <a:latin typeface="Segoe UI"/>
                <a:ea typeface="Segoe UI" pitchFamily="34" charset="0"/>
                <a:cs typeface="Segoe UI" pitchFamily="34" charset="0"/>
              </a:endParaRPr>
            </a:p>
          </p:txBody>
        </p:sp>
        <p:sp>
          <p:nvSpPr>
            <p:cNvPr id="14" name="TextBox 6"/>
            <p:cNvSpPr txBox="1"/>
            <p:nvPr/>
          </p:nvSpPr>
          <p:spPr>
            <a:xfrm>
              <a:off x="3466363" y="4904378"/>
              <a:ext cx="1947256" cy="972574"/>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能力取向</a:t>
              </a:r>
              <a:endParaRPr lang="en-US" altLang="zh-CN" sz="2800" b="1" dirty="0">
                <a:solidFill>
                  <a:schemeClr val="bg1"/>
                </a:solidFill>
                <a:latin typeface="微软雅黑" pitchFamily="34" charset="-122"/>
                <a:ea typeface="微软雅黑" pitchFamily="34" charset="-122"/>
              </a:endParaRPr>
            </a:p>
            <a:p>
              <a:pPr algn="ctr">
                <a:lnSpc>
                  <a:spcPct val="130000"/>
                </a:lnSpc>
              </a:pPr>
              <a:r>
                <a:rPr lang="zh-CN" altLang="en-US" sz="1600" dirty="0">
                  <a:solidFill>
                    <a:schemeClr val="bg1"/>
                  </a:solidFill>
                  <a:latin typeface="微软雅黑" pitchFamily="34" charset="-122"/>
                  <a:ea typeface="微软雅黑" pitchFamily="34" charset="-122"/>
                </a:rPr>
                <a:t>与他人的优势比较</a:t>
              </a:r>
              <a:endParaRPr lang="zh-CN" altLang="zh-CN" sz="1600" dirty="0">
                <a:solidFill>
                  <a:schemeClr val="bg1"/>
                </a:solidFill>
                <a:latin typeface="微软雅黑" pitchFamily="34" charset="-122"/>
                <a:ea typeface="微软雅黑" pitchFamily="34" charset="-122"/>
              </a:endParaRPr>
            </a:p>
          </p:txBody>
        </p:sp>
      </p:grpSp>
      <p:grpSp>
        <p:nvGrpSpPr>
          <p:cNvPr id="5" name="组合 4"/>
          <p:cNvGrpSpPr/>
          <p:nvPr/>
        </p:nvGrpSpPr>
        <p:grpSpPr>
          <a:xfrm>
            <a:off x="5589122" y="4761644"/>
            <a:ext cx="1947039" cy="1259644"/>
            <a:chOff x="5590708" y="4761644"/>
            <a:chExt cx="1947039" cy="1259644"/>
          </a:xfrm>
        </p:grpSpPr>
        <p:sp>
          <p:nvSpPr>
            <p:cNvPr id="40" name="Rectangle 18"/>
            <p:cNvSpPr/>
            <p:nvPr/>
          </p:nvSpPr>
          <p:spPr bwMode="auto">
            <a:xfrm>
              <a:off x="5593747" y="4761644"/>
              <a:ext cx="1944000" cy="1259644"/>
            </a:xfrm>
            <a:prstGeom prst="rect">
              <a:avLst/>
            </a:prstGeom>
            <a:solidFill>
              <a:srgbClr val="3397D3"/>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algn="ctr" defTabSz="685466">
                <a:defRPr/>
              </a:pPr>
              <a:endParaRPr lang="en-US" sz="1700" kern="0" dirty="0">
                <a:solidFill>
                  <a:srgbClr val="FFFFFF">
                    <a:alpha val="98824"/>
                  </a:srgbClr>
                </a:solidFill>
                <a:latin typeface="Segoe UI"/>
                <a:ea typeface="Segoe UI" pitchFamily="34" charset="0"/>
                <a:cs typeface="Segoe UI" pitchFamily="34" charset="0"/>
              </a:endParaRPr>
            </a:p>
          </p:txBody>
        </p:sp>
        <p:sp>
          <p:nvSpPr>
            <p:cNvPr id="17" name="TextBox 6"/>
            <p:cNvSpPr txBox="1"/>
            <p:nvPr/>
          </p:nvSpPr>
          <p:spPr>
            <a:xfrm>
              <a:off x="5590708" y="4864367"/>
              <a:ext cx="1947038" cy="1012585"/>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机会取向</a:t>
              </a:r>
              <a:endParaRPr lang="en-US" altLang="zh-CN" sz="2800" b="1" dirty="0">
                <a:solidFill>
                  <a:schemeClr val="bg1"/>
                </a:solidFill>
                <a:latin typeface="微软雅黑" pitchFamily="34" charset="-122"/>
                <a:ea typeface="微软雅黑" pitchFamily="34" charset="-122"/>
              </a:endParaRPr>
            </a:p>
            <a:p>
              <a:pPr algn="ctr">
                <a:lnSpc>
                  <a:spcPct val="130000"/>
                </a:lnSpc>
              </a:pPr>
              <a:r>
                <a:rPr lang="zh-CN" altLang="en-US" dirty="0">
                  <a:solidFill>
                    <a:schemeClr val="bg1"/>
                  </a:solidFill>
                  <a:latin typeface="微软雅黑" pitchFamily="34" charset="-122"/>
                  <a:ea typeface="微软雅黑" pitchFamily="34" charset="-122"/>
                </a:rPr>
                <a:t>机会与挑战分析</a:t>
              </a:r>
              <a:endParaRPr lang="zh-CN" altLang="zh-CN" dirty="0">
                <a:solidFill>
                  <a:schemeClr val="bg1"/>
                </a:solidFill>
                <a:latin typeface="微软雅黑" pitchFamily="34" charset="-122"/>
                <a:ea typeface="微软雅黑" pitchFamily="34" charset="-122"/>
              </a:endParaRPr>
            </a:p>
          </p:txBody>
        </p:sp>
      </p:grpSp>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57265" y="1412776"/>
            <a:ext cx="3657600" cy="4968553"/>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796020392"/>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300"/>
                                        <p:tgtEl>
                                          <p:spTgt spid="15"/>
                                        </p:tgtEl>
                                      </p:cBhvr>
                                    </p:animEffect>
                                  </p:childTnLst>
                                </p:cTn>
                              </p:par>
                            </p:childTnLst>
                          </p:cTn>
                        </p:par>
                        <p:par>
                          <p:cTn id="8" fill="hold">
                            <p:stCondLst>
                              <p:cond delay="300"/>
                            </p:stCondLst>
                            <p:childTnLst>
                              <p:par>
                                <p:cTn id="9" presetID="22" presetClass="entr" presetSubtype="1" fill="hold" grpId="0" nodeType="afterEffect">
                                  <p:stCondLst>
                                    <p:cond delay="20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300"/>
                                        <p:tgtEl>
                                          <p:spTgt spid="16"/>
                                        </p:tgtEl>
                                      </p:cBhvr>
                                    </p:animEffect>
                                  </p:childTnLst>
                                </p:cTn>
                              </p:par>
                              <p:par>
                                <p:cTn id="12" presetID="2" presetClass="entr" presetSubtype="9" decel="100000" fill="hold" nodeType="withEffect">
                                  <p:stCondLst>
                                    <p:cond delay="6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0-#ppt_h/2"/>
                                          </p:val>
                                        </p:tav>
                                        <p:tav tm="100000">
                                          <p:val>
                                            <p:strVal val="#ppt_y"/>
                                          </p:val>
                                        </p:tav>
                                      </p:tavLst>
                                    </p:anim>
                                  </p:childTnLst>
                                </p:cTn>
                              </p:par>
                              <p:par>
                                <p:cTn id="16" presetID="2" presetClass="entr" presetSubtype="1" decel="100000" fill="hold" nodeType="withEffect">
                                  <p:stCondLst>
                                    <p:cond delay="60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0-#ppt_h/2"/>
                                          </p:val>
                                        </p:tav>
                                        <p:tav tm="100000">
                                          <p:val>
                                            <p:strVal val="#ppt_y"/>
                                          </p:val>
                                        </p:tav>
                                      </p:tavLst>
                                    </p:anim>
                                  </p:childTnLst>
                                </p:cTn>
                              </p:par>
                              <p:par>
                                <p:cTn id="20" presetID="2" presetClass="entr" presetSubtype="3" decel="100000" fill="hold" nodeType="withEffect">
                                  <p:stCondLst>
                                    <p:cond delay="60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17"/>
          <p:cNvSpPr/>
          <p:nvPr/>
        </p:nvSpPr>
        <p:spPr bwMode="auto">
          <a:xfrm>
            <a:off x="911425" y="2420889"/>
            <a:ext cx="10513167" cy="3419885"/>
          </a:xfrm>
          <a:prstGeom prst="rect">
            <a:avLst/>
          </a:prstGeom>
          <a:solidFill>
            <a:srgbClr val="ED5326"/>
          </a:solidFill>
          <a:ln w="25400" cap="flat" cmpd="sng" algn="ctr">
            <a:no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41" name="Rectangle 81"/>
          <p:cNvSpPr/>
          <p:nvPr/>
        </p:nvSpPr>
        <p:spPr bwMode="auto">
          <a:xfrm>
            <a:off x="3503713" y="2564904"/>
            <a:ext cx="7787005" cy="3136904"/>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defRPr/>
            </a:pPr>
            <a:endParaRPr lang="en-US" sz="1700" kern="0" spc="-113" dirty="0">
              <a:gradFill>
                <a:gsLst>
                  <a:gs pos="0">
                    <a:srgbClr val="FFFFFF"/>
                  </a:gs>
                  <a:gs pos="100000">
                    <a:srgbClr val="FFFFFF"/>
                  </a:gs>
                </a:gsLst>
                <a:lin ang="5400000" scaled="0"/>
              </a:gradFill>
              <a:latin typeface="Arial" pitchFamily="34" charset="0"/>
            </a:endParaRPr>
          </a:p>
        </p:txBody>
      </p:sp>
      <p:sp>
        <p:nvSpPr>
          <p:cNvPr id="43" name="TextBox 6"/>
          <p:cNvSpPr txBox="1"/>
          <p:nvPr/>
        </p:nvSpPr>
        <p:spPr>
          <a:xfrm>
            <a:off x="1235568" y="2848830"/>
            <a:ext cx="1944000" cy="1052596"/>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目标取向</a:t>
            </a:r>
            <a:endParaRPr lang="en-US" altLang="zh-CN" sz="2800" b="1" dirty="0">
              <a:solidFill>
                <a:schemeClr val="bg1"/>
              </a:solidFill>
              <a:latin typeface="微软雅黑" pitchFamily="34" charset="-122"/>
              <a:ea typeface="微软雅黑" pitchFamily="34" charset="-122"/>
            </a:endParaRPr>
          </a:p>
          <a:p>
            <a:pPr algn="ctr">
              <a:lnSpc>
                <a:spcPct val="130000"/>
              </a:lnSpc>
            </a:pPr>
            <a:r>
              <a:rPr lang="zh-CN" altLang="en-US" dirty="0">
                <a:solidFill>
                  <a:schemeClr val="bg1"/>
                </a:solidFill>
                <a:latin typeface="微软雅黑" pitchFamily="34" charset="-122"/>
                <a:ea typeface="微软雅黑" pitchFamily="34" charset="-122"/>
              </a:rPr>
              <a:t>人生目标分析</a:t>
            </a:r>
            <a:endParaRPr lang="zh-CN" altLang="zh-CN" dirty="0">
              <a:solidFill>
                <a:schemeClr val="bg1"/>
              </a:solidFill>
              <a:latin typeface="微软雅黑" pitchFamily="34" charset="-122"/>
              <a:ea typeface="微软雅黑" pitchFamily="34" charset="-122"/>
            </a:endParaRPr>
          </a:p>
        </p:txBody>
      </p:sp>
      <p:sp>
        <p:nvSpPr>
          <p:cNvPr id="44" name="Rectangle 48"/>
          <p:cNvSpPr/>
          <p:nvPr/>
        </p:nvSpPr>
        <p:spPr bwMode="auto">
          <a:xfrm>
            <a:off x="1055440" y="4040390"/>
            <a:ext cx="2314398" cy="1661418"/>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pPr>
            <a:endParaRPr lang="en-US" sz="1700" kern="0" spc="-113" dirty="0">
              <a:gradFill>
                <a:gsLst>
                  <a:gs pos="0">
                    <a:srgbClr val="FFFFFF"/>
                  </a:gs>
                  <a:gs pos="100000">
                    <a:srgbClr val="FFFFFF"/>
                  </a:gs>
                </a:gsLst>
                <a:lin ang="5400000" scaled="0"/>
              </a:gradFill>
              <a:latin typeface="Arial" pitchFamily="34" charset="0"/>
            </a:endParaRPr>
          </a:p>
        </p:txBody>
      </p:sp>
      <p:sp>
        <p:nvSpPr>
          <p:cNvPr id="45" name="矩形 44"/>
          <p:cNvSpPr/>
          <p:nvPr/>
        </p:nvSpPr>
        <p:spPr>
          <a:xfrm>
            <a:off x="1055440" y="4491756"/>
            <a:ext cx="2314398" cy="809452"/>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我想往哪走？</a:t>
            </a:r>
            <a:endParaRPr lang="en-US" altLang="zh-CN" sz="1600" dirty="0">
              <a:solidFill>
                <a:schemeClr val="tx1">
                  <a:lumMod val="65000"/>
                  <a:lumOff val="35000"/>
                </a:schemeClr>
              </a:solidFill>
              <a:latin typeface="微软雅黑" pitchFamily="34" charset="-122"/>
              <a:ea typeface="微软雅黑" pitchFamily="34" charset="-122"/>
            </a:endParaRPr>
          </a:p>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价值</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理想</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动机</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兴趣</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6" name="矩形 5"/>
          <p:cNvSpPr/>
          <p:nvPr/>
        </p:nvSpPr>
        <p:spPr>
          <a:xfrm>
            <a:off x="3647728" y="2708920"/>
            <a:ext cx="7488832" cy="701346"/>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即，要考虑：我的梦想是什么？我对什么最感兴趣？我做人和做事的价值观是什么？比如，李开复说，</a:t>
            </a:r>
            <a:r>
              <a:rPr lang="zh-CN" altLang="en-US" sz="1600" b="1" dirty="0">
                <a:solidFill>
                  <a:srgbClr val="FF6600"/>
                </a:solidFill>
                <a:latin typeface="微软雅黑" pitchFamily="34" charset="-122"/>
                <a:ea typeface="微软雅黑" pitchFamily="34" charset="-122"/>
              </a:rPr>
              <a:t>我必须听从我心中的声音，追随我心的选择！</a:t>
            </a:r>
          </a:p>
        </p:txBody>
      </p:sp>
      <p:sp>
        <p:nvSpPr>
          <p:cNvPr id="46" name="矩形 45"/>
          <p:cNvSpPr/>
          <p:nvPr/>
        </p:nvSpPr>
        <p:spPr>
          <a:xfrm>
            <a:off x="3647728" y="3504374"/>
            <a:ext cx="7488832" cy="2012859"/>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达尔文自幼对动植物就有强烈的兴趣，他狂热地搜集昆虫与植物标本，采集贝壳、化石之类的东西，他的卧室就像个博物馆。在父亲和老师眼里，他是个不求上进、智商不高、成绩低下、不可救药的孩子。在父亲的训导下，他先后前往爱丁堡大学和剑桥大学学习医学和神学，但他的兴趣始终在自然科学上，经常把采集到的昆虫新物种送给学者去命名。</a:t>
            </a:r>
            <a:r>
              <a:rPr lang="en-US" altLang="zh-CN" sz="1600" dirty="0">
                <a:solidFill>
                  <a:schemeClr val="tx1">
                    <a:lumMod val="65000"/>
                    <a:lumOff val="35000"/>
                  </a:schemeClr>
                </a:solidFill>
                <a:latin typeface="微软雅黑" pitchFamily="34" charset="-122"/>
                <a:ea typeface="微软雅黑" pitchFamily="34" charset="-122"/>
              </a:rPr>
              <a:t>1831</a:t>
            </a:r>
            <a:r>
              <a:rPr lang="zh-CN" altLang="en-US" sz="1600" dirty="0">
                <a:solidFill>
                  <a:schemeClr val="tx1">
                    <a:lumMod val="65000"/>
                    <a:lumOff val="35000"/>
                  </a:schemeClr>
                </a:solidFill>
                <a:latin typeface="微软雅黑" pitchFamily="34" charset="-122"/>
                <a:ea typeface="微软雅黑" pitchFamily="34" charset="-122"/>
              </a:rPr>
              <a:t>年，达尔文获准以自然科学家的身份参加了贝格尔舰的环球航行，</a:t>
            </a:r>
            <a:r>
              <a:rPr lang="en-US" altLang="zh-CN" sz="1600" dirty="0">
                <a:solidFill>
                  <a:schemeClr val="tx1">
                    <a:lumMod val="65000"/>
                    <a:lumOff val="35000"/>
                  </a:schemeClr>
                </a:solidFill>
                <a:latin typeface="微软雅黑" pitchFamily="34" charset="-122"/>
                <a:ea typeface="微软雅黑" pitchFamily="34" charset="-122"/>
              </a:rPr>
              <a:t>5</a:t>
            </a:r>
            <a:r>
              <a:rPr lang="zh-CN" altLang="en-US" sz="1600" dirty="0">
                <a:solidFill>
                  <a:schemeClr val="tx1">
                    <a:lumMod val="65000"/>
                    <a:lumOff val="35000"/>
                  </a:schemeClr>
                </a:solidFill>
                <a:latin typeface="微软雅黑" pitchFamily="34" charset="-122"/>
                <a:ea typeface="微软雅黑" pitchFamily="34" charset="-122"/>
              </a:rPr>
              <a:t>年之后，他发表的</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物种起源</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震惊了全世界。</a:t>
            </a:r>
          </a:p>
        </p:txBody>
      </p:sp>
    </p:spTree>
    <p:extLst>
      <p:ext uri="{BB962C8B-B14F-4D97-AF65-F5344CB8AC3E}">
        <p14:creationId xmlns:p14="http://schemas.microsoft.com/office/powerpoint/2010/main" val="2764722364"/>
      </p:ext>
    </p:extLst>
  </p:cSld>
  <p:clrMapOvr>
    <a:masterClrMapping/>
  </p:clrMapOvr>
  <mc:AlternateContent xmlns:mc="http://schemas.openxmlformats.org/markup-compatibility/2006" xmlns:p14="http://schemas.microsoft.com/office/powerpoint/2010/main">
    <mc:Choice Requires="p14">
      <p:transition spd="slow">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20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17"/>
          <p:cNvSpPr/>
          <p:nvPr/>
        </p:nvSpPr>
        <p:spPr bwMode="auto">
          <a:xfrm>
            <a:off x="911425" y="2420889"/>
            <a:ext cx="10513167" cy="3419885"/>
          </a:xfrm>
          <a:prstGeom prst="rect">
            <a:avLst/>
          </a:prstGeom>
          <a:solidFill>
            <a:srgbClr val="8E499C"/>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algn="ctr" defTabSz="685466"/>
            <a:endParaRPr lang="en-US" sz="1700" kern="0" dirty="0">
              <a:solidFill>
                <a:srgbClr val="FF6600">
                  <a:alpha val="98824"/>
                </a:srgbClr>
              </a:solidFill>
              <a:latin typeface="Segoe UI"/>
              <a:ea typeface="Segoe UI" pitchFamily="34" charset="0"/>
              <a:cs typeface="Segoe UI" pitchFamily="34" charset="0"/>
            </a:endParaRPr>
          </a:p>
        </p:txBody>
      </p:sp>
      <p:sp>
        <p:nvSpPr>
          <p:cNvPr id="41" name="Rectangle 81"/>
          <p:cNvSpPr/>
          <p:nvPr/>
        </p:nvSpPr>
        <p:spPr bwMode="auto">
          <a:xfrm>
            <a:off x="3503713" y="2564904"/>
            <a:ext cx="7787005" cy="3136904"/>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defRPr/>
            </a:pPr>
            <a:endParaRPr lang="en-US" sz="1700" kern="0" spc="-113" dirty="0">
              <a:gradFill>
                <a:gsLst>
                  <a:gs pos="0">
                    <a:srgbClr val="FFFFFF"/>
                  </a:gs>
                  <a:gs pos="100000">
                    <a:srgbClr val="FFFFFF"/>
                  </a:gs>
                </a:gsLst>
                <a:lin ang="5400000" scaled="0"/>
              </a:gradFill>
              <a:latin typeface="Arial" pitchFamily="34" charset="0"/>
            </a:endParaRPr>
          </a:p>
        </p:txBody>
      </p:sp>
      <p:sp>
        <p:nvSpPr>
          <p:cNvPr id="43" name="TextBox 6"/>
          <p:cNvSpPr txBox="1"/>
          <p:nvPr/>
        </p:nvSpPr>
        <p:spPr>
          <a:xfrm>
            <a:off x="1235568" y="2848830"/>
            <a:ext cx="1944000" cy="972574"/>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能力取向</a:t>
            </a:r>
          </a:p>
          <a:p>
            <a:pPr algn="ctr">
              <a:lnSpc>
                <a:spcPct val="130000"/>
              </a:lnSpc>
            </a:pPr>
            <a:r>
              <a:rPr lang="zh-CN" altLang="en-US" sz="1600" dirty="0">
                <a:solidFill>
                  <a:schemeClr val="bg1"/>
                </a:solidFill>
                <a:latin typeface="微软雅黑" pitchFamily="34" charset="-122"/>
                <a:ea typeface="微软雅黑" pitchFamily="34" charset="-122"/>
              </a:rPr>
              <a:t>与他人的优势比较</a:t>
            </a:r>
          </a:p>
        </p:txBody>
      </p:sp>
      <p:sp>
        <p:nvSpPr>
          <p:cNvPr id="44" name="Rectangle 48"/>
          <p:cNvSpPr/>
          <p:nvPr/>
        </p:nvSpPr>
        <p:spPr bwMode="auto">
          <a:xfrm>
            <a:off x="1055440" y="4040390"/>
            <a:ext cx="2314398" cy="1661418"/>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pPr>
            <a:endParaRPr lang="en-US" sz="1700" kern="0" spc="-113" dirty="0">
              <a:gradFill>
                <a:gsLst>
                  <a:gs pos="0">
                    <a:srgbClr val="FFFFFF"/>
                  </a:gs>
                  <a:gs pos="100000">
                    <a:srgbClr val="FFFFFF"/>
                  </a:gs>
                </a:gsLst>
                <a:lin ang="5400000" scaled="0"/>
              </a:gradFill>
              <a:latin typeface="Arial" pitchFamily="34" charset="0"/>
            </a:endParaRPr>
          </a:p>
        </p:txBody>
      </p:sp>
      <p:sp>
        <p:nvSpPr>
          <p:cNvPr id="45" name="矩形 44"/>
          <p:cNvSpPr/>
          <p:nvPr/>
        </p:nvSpPr>
        <p:spPr>
          <a:xfrm>
            <a:off x="1055440" y="4365104"/>
            <a:ext cx="2314398" cy="1129540"/>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我能往哪走？</a:t>
            </a:r>
            <a:endParaRPr lang="en-US" altLang="zh-CN" sz="1600" dirty="0">
              <a:solidFill>
                <a:schemeClr val="tx1">
                  <a:lumMod val="65000"/>
                  <a:lumOff val="35000"/>
                </a:schemeClr>
              </a:solidFill>
              <a:latin typeface="微软雅黑" pitchFamily="34" charset="-122"/>
              <a:ea typeface="微软雅黑" pitchFamily="34" charset="-122"/>
            </a:endParaRPr>
          </a:p>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学历</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技能</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情商</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性格</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智慧</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6" name="矩形 5"/>
          <p:cNvSpPr/>
          <p:nvPr/>
        </p:nvSpPr>
        <p:spPr>
          <a:xfrm>
            <a:off x="3647728" y="2890350"/>
            <a:ext cx="7488832" cy="701346"/>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即，从工作经历、知识结构、年龄、技能、个性特点等角度对自己能力与潜力进行全面总结，看自己究竟能做什么。</a:t>
            </a:r>
            <a:endParaRPr lang="zh-CN" altLang="en-US" sz="1600" b="1" dirty="0">
              <a:solidFill>
                <a:srgbClr val="FF6600"/>
              </a:solidFill>
              <a:latin typeface="微软雅黑" pitchFamily="34" charset="-122"/>
              <a:ea typeface="微软雅黑" pitchFamily="34" charset="-122"/>
            </a:endParaRPr>
          </a:p>
        </p:txBody>
      </p:sp>
      <p:sp>
        <p:nvSpPr>
          <p:cNvPr id="46" name="矩形 45"/>
          <p:cNvSpPr/>
          <p:nvPr/>
        </p:nvSpPr>
        <p:spPr>
          <a:xfrm>
            <a:off x="3647728" y="3765529"/>
            <a:ext cx="7488832" cy="1052596"/>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当一个人自身的素质和其工作职位的要求产生很大重叠时，人们就容易成功。特别要思考的是：我具有什么样特殊的天赋？如果能将自己的天赋和职业结合起来，那就更完美了！</a:t>
            </a:r>
          </a:p>
        </p:txBody>
      </p:sp>
      <p:sp>
        <p:nvSpPr>
          <p:cNvPr id="2" name="矩形 1"/>
          <p:cNvSpPr/>
          <p:nvPr/>
        </p:nvSpPr>
        <p:spPr>
          <a:xfrm>
            <a:off x="3647728" y="4960796"/>
            <a:ext cx="7488832" cy="412421"/>
          </a:xfrm>
          <a:prstGeom prst="rect">
            <a:avLst/>
          </a:prstGeom>
        </p:spPr>
        <p:txBody>
          <a:bodyPr wrap="square">
            <a:spAutoFit/>
          </a:bodyPr>
          <a:lstStyle/>
          <a:p>
            <a:pPr>
              <a:lnSpc>
                <a:spcPct val="130000"/>
              </a:lnSpc>
              <a:spcAft>
                <a:spcPts val="600"/>
              </a:spcAft>
            </a:pPr>
            <a:r>
              <a:rPr lang="zh-CN" altLang="zh-CN" sz="1600" b="1" dirty="0">
                <a:solidFill>
                  <a:srgbClr val="FF6600"/>
                </a:solidFill>
                <a:latin typeface="微软雅黑" pitchFamily="34" charset="-122"/>
                <a:ea typeface="微软雅黑" pitchFamily="34" charset="-122"/>
              </a:rPr>
              <a:t>【观点】</a:t>
            </a:r>
            <a:r>
              <a:rPr lang="zh-CN" altLang="zh-CN" sz="1600" dirty="0">
                <a:solidFill>
                  <a:schemeClr val="tx1">
                    <a:lumMod val="65000"/>
                    <a:lumOff val="35000"/>
                  </a:schemeClr>
                </a:solidFill>
                <a:latin typeface="微软雅黑" pitchFamily="34" charset="-122"/>
                <a:ea typeface="微软雅黑" pitchFamily="34" charset="-122"/>
              </a:rPr>
              <a:t>人生幸福要沿着你喜欢（</a:t>
            </a:r>
            <a:r>
              <a:rPr lang="zh-CN" altLang="zh-CN" sz="1600" b="1" dirty="0">
                <a:solidFill>
                  <a:srgbClr val="FF6600"/>
                </a:solidFill>
                <a:latin typeface="微软雅黑" pitchFamily="34" charset="-122"/>
                <a:ea typeface="微软雅黑" pitchFamily="34" charset="-122"/>
              </a:rPr>
              <a:t>目标取向</a:t>
            </a:r>
            <a:r>
              <a:rPr lang="zh-CN" altLang="zh-CN" sz="1600" dirty="0">
                <a:solidFill>
                  <a:schemeClr val="tx1">
                    <a:lumMod val="65000"/>
                    <a:lumOff val="35000"/>
                  </a:schemeClr>
                </a:solidFill>
                <a:latin typeface="微软雅黑" pitchFamily="34" charset="-122"/>
                <a:ea typeface="微软雅黑" pitchFamily="34" charset="-122"/>
              </a:rPr>
              <a:t>）和擅长（</a:t>
            </a:r>
            <a:r>
              <a:rPr lang="zh-CN" altLang="zh-CN" sz="1600" b="1" dirty="0">
                <a:solidFill>
                  <a:srgbClr val="FF6600"/>
                </a:solidFill>
                <a:latin typeface="微软雅黑" pitchFamily="34" charset="-122"/>
                <a:ea typeface="微软雅黑" pitchFamily="34" charset="-122"/>
              </a:rPr>
              <a:t>能力取向</a:t>
            </a:r>
            <a:r>
              <a:rPr lang="zh-CN" altLang="zh-CN" sz="1600" dirty="0">
                <a:solidFill>
                  <a:schemeClr val="tx1">
                    <a:lumMod val="65000"/>
                    <a:lumOff val="35000"/>
                  </a:schemeClr>
                </a:solidFill>
                <a:latin typeface="微软雅黑" pitchFamily="34" charset="-122"/>
                <a:ea typeface="微软雅黑" pitchFamily="34" charset="-122"/>
              </a:rPr>
              <a:t>）的事走！</a:t>
            </a:r>
            <a:endParaRPr lang="zh-CN" altLang="en-US" sz="16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953142147"/>
      </p:ext>
    </p:extLst>
  </p:cSld>
  <p:clrMapOvr>
    <a:masterClrMapping/>
  </p:clrMapOvr>
  <mc:AlternateContent xmlns:mc="http://schemas.openxmlformats.org/markup-compatibility/2006" xmlns:p14="http://schemas.microsoft.com/office/powerpoint/2010/main">
    <mc:Choice Requires="p14">
      <p:transition spd="slow">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20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par>
                          <p:cTn id="12" fill="hold">
                            <p:stCondLst>
                              <p:cond delay="1200"/>
                            </p:stCondLst>
                            <p:childTnLst>
                              <p:par>
                                <p:cTn id="13" presetID="42"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anim calcmode="lin" valueType="num">
                                      <p:cBhvr>
                                        <p:cTn id="16" dur="500" fill="hold"/>
                                        <p:tgtEl>
                                          <p:spTgt spid="2"/>
                                        </p:tgtEl>
                                        <p:attrNameLst>
                                          <p:attrName>ppt_x</p:attrName>
                                        </p:attrNameLst>
                                      </p:cBhvr>
                                      <p:tavLst>
                                        <p:tav tm="0">
                                          <p:val>
                                            <p:strVal val="#ppt_x"/>
                                          </p:val>
                                        </p:tav>
                                        <p:tav tm="100000">
                                          <p:val>
                                            <p:strVal val="#ppt_x"/>
                                          </p:val>
                                        </p:tav>
                                      </p:tavLst>
                                    </p:anim>
                                    <p:anim calcmode="lin" valueType="num">
                                      <p:cBhvr>
                                        <p:cTn id="17"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17"/>
          <p:cNvSpPr/>
          <p:nvPr/>
        </p:nvSpPr>
        <p:spPr bwMode="auto">
          <a:xfrm>
            <a:off x="911425" y="2420889"/>
            <a:ext cx="10513167" cy="3419885"/>
          </a:xfrm>
          <a:prstGeom prst="rect">
            <a:avLst/>
          </a:prstGeom>
          <a:solidFill>
            <a:srgbClr val="3397D3"/>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algn="ctr" defTabSz="685466"/>
            <a:endParaRPr lang="en-US" sz="1700" kern="0" dirty="0">
              <a:solidFill>
                <a:srgbClr val="FFFFFF">
                  <a:alpha val="98824"/>
                </a:srgbClr>
              </a:solidFill>
              <a:latin typeface="Segoe UI"/>
              <a:ea typeface="Segoe UI" pitchFamily="34" charset="0"/>
              <a:cs typeface="Segoe UI" pitchFamily="34" charset="0"/>
            </a:endParaRPr>
          </a:p>
        </p:txBody>
      </p:sp>
      <p:sp>
        <p:nvSpPr>
          <p:cNvPr id="41" name="Rectangle 81"/>
          <p:cNvSpPr/>
          <p:nvPr/>
        </p:nvSpPr>
        <p:spPr bwMode="auto">
          <a:xfrm>
            <a:off x="3503713" y="2564904"/>
            <a:ext cx="7787005" cy="3136904"/>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defRPr/>
            </a:pPr>
            <a:endParaRPr lang="en-US" sz="1700" kern="0" spc="-113" dirty="0">
              <a:gradFill>
                <a:gsLst>
                  <a:gs pos="0">
                    <a:srgbClr val="FFFFFF"/>
                  </a:gs>
                  <a:gs pos="100000">
                    <a:srgbClr val="FFFFFF"/>
                  </a:gs>
                </a:gsLst>
                <a:lin ang="5400000" scaled="0"/>
              </a:gradFill>
              <a:latin typeface="Arial" pitchFamily="34" charset="0"/>
            </a:endParaRPr>
          </a:p>
        </p:txBody>
      </p:sp>
      <p:sp>
        <p:nvSpPr>
          <p:cNvPr id="43" name="TextBox 6"/>
          <p:cNvSpPr txBox="1"/>
          <p:nvPr/>
        </p:nvSpPr>
        <p:spPr>
          <a:xfrm>
            <a:off x="1235568" y="2848830"/>
            <a:ext cx="1944000" cy="972574"/>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机会取向</a:t>
            </a:r>
          </a:p>
          <a:p>
            <a:pPr algn="ctr">
              <a:lnSpc>
                <a:spcPct val="130000"/>
              </a:lnSpc>
            </a:pPr>
            <a:r>
              <a:rPr lang="zh-CN" altLang="en-US" sz="1600" dirty="0">
                <a:solidFill>
                  <a:schemeClr val="bg1"/>
                </a:solidFill>
                <a:latin typeface="微软雅黑" pitchFamily="34" charset="-122"/>
                <a:ea typeface="微软雅黑" pitchFamily="34" charset="-122"/>
              </a:rPr>
              <a:t>机会与挑战分析</a:t>
            </a:r>
          </a:p>
        </p:txBody>
      </p:sp>
      <p:sp>
        <p:nvSpPr>
          <p:cNvPr id="44" name="Rectangle 48"/>
          <p:cNvSpPr/>
          <p:nvPr/>
        </p:nvSpPr>
        <p:spPr bwMode="auto">
          <a:xfrm>
            <a:off x="1055440" y="4040390"/>
            <a:ext cx="2314398" cy="1661418"/>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pPr>
            <a:endParaRPr lang="en-US" sz="1700" kern="0" spc="-113" dirty="0">
              <a:gradFill>
                <a:gsLst>
                  <a:gs pos="0">
                    <a:srgbClr val="FFFFFF"/>
                  </a:gs>
                  <a:gs pos="100000">
                    <a:srgbClr val="FFFFFF"/>
                  </a:gs>
                </a:gsLst>
                <a:lin ang="5400000" scaled="0"/>
              </a:gradFill>
              <a:latin typeface="Arial" pitchFamily="34" charset="0"/>
            </a:endParaRPr>
          </a:p>
        </p:txBody>
      </p:sp>
      <p:sp>
        <p:nvSpPr>
          <p:cNvPr id="45" name="矩形 44"/>
          <p:cNvSpPr/>
          <p:nvPr/>
        </p:nvSpPr>
        <p:spPr>
          <a:xfrm>
            <a:off x="1055440" y="4172983"/>
            <a:ext cx="2314398" cy="1449628"/>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我可以往哪走？</a:t>
            </a:r>
            <a:endParaRPr lang="en-US" altLang="zh-CN" sz="1600" dirty="0">
              <a:solidFill>
                <a:schemeClr val="tx1">
                  <a:lumMod val="65000"/>
                  <a:lumOff val="35000"/>
                </a:schemeClr>
              </a:solidFill>
              <a:latin typeface="微软雅黑" pitchFamily="34" charset="-122"/>
              <a:ea typeface="微软雅黑" pitchFamily="34" charset="-122"/>
            </a:endParaRPr>
          </a:p>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组织环境</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行业环境</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社会环境</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经济环境</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政治环境</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6" name="矩形 5"/>
          <p:cNvSpPr/>
          <p:nvPr/>
        </p:nvSpPr>
        <p:spPr>
          <a:xfrm>
            <a:off x="3647728" y="2708920"/>
            <a:ext cx="7488832" cy="1052596"/>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为什么要对环境进行分析？答：环境，舞台也。环境是职业活动的背景，环境是职业生涯规划的限制条件，即，环境支持允许你干什么？</a:t>
            </a:r>
            <a:r>
              <a:rPr lang="zh-CN" altLang="en-US" sz="1600" b="1" dirty="0">
                <a:solidFill>
                  <a:srgbClr val="FF6600"/>
                </a:solidFill>
                <a:latin typeface="微软雅黑" pitchFamily="34" charset="-122"/>
                <a:ea typeface="微软雅黑" pitchFamily="34" charset="-122"/>
              </a:rPr>
              <a:t>职业生涯规划最重要的是适应环境，顺应环境变化。正所谓识时务者为俊杰。</a:t>
            </a:r>
          </a:p>
        </p:txBody>
      </p:sp>
      <p:sp>
        <p:nvSpPr>
          <p:cNvPr id="46" name="矩形 45"/>
          <p:cNvSpPr/>
          <p:nvPr/>
        </p:nvSpPr>
        <p:spPr>
          <a:xfrm>
            <a:off x="3647728" y="3824462"/>
            <a:ext cx="7488832" cy="1692771"/>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有多少职业曾经辉煌一时？有多少职业曾伴我们在成长的过程中走过？有多少职业正在逐步消逝，正在淡出我们的视线？时光荏苒，刻在年轮上的最大印记之一，便是众多职业的交换更替。你看，这些逐渐消逝的职业：弹棉花、货郎、代写书信、磨刀人、卖凉开水、放蜂人、修钢笔、补锅、出租图书音像、剃头挑子、打水井</a:t>
            </a:r>
            <a:r>
              <a:rPr lang="en-US" altLang="zh-CN" sz="1600" dirty="0">
                <a:solidFill>
                  <a:schemeClr val="tx1">
                    <a:lumMod val="65000"/>
                    <a:lumOff val="35000"/>
                  </a:schemeClr>
                </a:solidFill>
                <a:latin typeface="微软雅黑" pitchFamily="34" charset="-122"/>
                <a:ea typeface="微软雅黑" pitchFamily="34" charset="-122"/>
              </a:rPr>
              <a:t>……</a:t>
            </a:r>
            <a:endParaRPr lang="zh-CN" altLang="en-US" sz="16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235313667"/>
      </p:ext>
    </p:extLst>
  </p:cSld>
  <p:clrMapOvr>
    <a:masterClrMapping/>
  </p:clrMapOvr>
  <mc:AlternateContent xmlns:mc="http://schemas.openxmlformats.org/markup-compatibility/2006" xmlns:p14="http://schemas.microsoft.com/office/powerpoint/2010/main">
    <mc:Choice Requires="p14">
      <p:transition spd="slow">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20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Presentation Title Rectangle"/>
          <p:cNvSpPr txBox="1">
            <a:spLocks/>
          </p:cNvSpPr>
          <p:nvPr/>
        </p:nvSpPr>
        <p:spPr>
          <a:xfrm>
            <a:off x="8040216" y="3212976"/>
            <a:ext cx="3492000" cy="2808312"/>
          </a:xfrm>
          <a:prstGeom prst="rect">
            <a:avLst/>
          </a:prstGeom>
          <a:solidFill>
            <a:srgbClr val="94C949"/>
          </a:solidFill>
          <a:effectLst/>
        </p:spPr>
        <p:txBody>
          <a:bodyPr lIns="182880" rIns="137160" bIns="182880" anchor="b"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defTabSz="685862">
              <a:defRPr/>
            </a:pPr>
            <a:endParaRPr lang="en-US" sz="2400" kern="0" spc="0" dirty="0">
              <a:latin typeface="Segoe Light" pitchFamily="34" charset="0"/>
            </a:endParaRPr>
          </a:p>
        </p:txBody>
      </p:sp>
      <p:sp>
        <p:nvSpPr>
          <p:cNvPr id="73" name="Presentation Title Rectangle"/>
          <p:cNvSpPr txBox="1">
            <a:spLocks/>
          </p:cNvSpPr>
          <p:nvPr/>
        </p:nvSpPr>
        <p:spPr>
          <a:xfrm>
            <a:off x="4475820" y="3212976"/>
            <a:ext cx="3492000" cy="2808312"/>
          </a:xfrm>
          <a:prstGeom prst="rect">
            <a:avLst/>
          </a:prstGeom>
          <a:solidFill>
            <a:srgbClr val="E7B921"/>
          </a:solidFill>
          <a:effectLst/>
        </p:spPr>
        <p:txBody>
          <a:bodyPr lIns="182880" rIns="137160" bIns="182880" anchor="b"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a:defRPr/>
            </a:pPr>
            <a:endParaRPr sz="2400" b="1" dirty="0">
              <a:latin typeface="Segoe Light" pitchFamily="34" charset="0"/>
            </a:endParaRPr>
          </a:p>
        </p:txBody>
      </p:sp>
      <p:sp>
        <p:nvSpPr>
          <p:cNvPr id="85" name="Presentation Title Rectangle"/>
          <p:cNvSpPr txBox="1">
            <a:spLocks/>
          </p:cNvSpPr>
          <p:nvPr/>
        </p:nvSpPr>
        <p:spPr>
          <a:xfrm>
            <a:off x="911424" y="3212976"/>
            <a:ext cx="3492000" cy="2808312"/>
          </a:xfrm>
          <a:prstGeom prst="rect">
            <a:avLst/>
          </a:prstGeom>
          <a:solidFill>
            <a:srgbClr val="8E499C"/>
          </a:solidFill>
          <a:effectLst/>
        </p:spPr>
        <p:txBody>
          <a:bodyPr lIns="182880" rIns="137160" bIns="182880" anchor="b"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defTabSz="685487">
              <a:defRPr/>
            </a:pPr>
            <a:endParaRPr lang="en-US" sz="2400" kern="0" dirty="0">
              <a:latin typeface="Segoe Light" pitchFamily="34" charset="0"/>
            </a:endParaRPr>
          </a:p>
        </p:txBody>
      </p:sp>
      <p:sp>
        <p:nvSpPr>
          <p:cNvPr id="97" name="Rectangle 93"/>
          <p:cNvSpPr/>
          <p:nvPr/>
        </p:nvSpPr>
        <p:spPr bwMode="gray">
          <a:xfrm>
            <a:off x="905638" y="1988841"/>
            <a:ext cx="10626579" cy="1122145"/>
          </a:xfrm>
          <a:prstGeom prst="rect">
            <a:avLst/>
          </a:prstGeom>
          <a:solidFill>
            <a:srgbClr val="ED5326"/>
          </a:solidFill>
          <a:ln w="25400" cap="flat" cmpd="sng" algn="ctr">
            <a:noFill/>
            <a:prstDash val="solid"/>
            <a:headEnd type="none" w="med" len="med"/>
            <a:tailEnd type="none" w="med" len="med"/>
          </a:ln>
          <a:effectLst/>
        </p:spPr>
        <p:txBody>
          <a:bodyPr vert="horz" wrap="square" lIns="91414" tIns="45708" rIns="91414" bIns="45708" numCol="1" rtlCol="0" anchor="ctr" anchorCtr="0" compatLnSpc="1">
            <a:prstTxWarp prst="textNoShape">
              <a:avLst/>
            </a:prstTxWarp>
          </a:bodyPr>
          <a:lstStyle/>
          <a:p>
            <a:pPr algn="ctr" defTabSz="548105" fontAlgn="base">
              <a:spcBef>
                <a:spcPct val="0"/>
              </a:spcBef>
              <a:spcAft>
                <a:spcPct val="0"/>
              </a:spcAft>
              <a:defRPr/>
            </a:pPr>
            <a:endParaRPr lang="en-US" sz="1400" kern="0" dirty="0">
              <a:gradFill>
                <a:gsLst>
                  <a:gs pos="0">
                    <a:srgbClr val="FFFFFF"/>
                  </a:gs>
                  <a:gs pos="100000">
                    <a:srgbClr val="FFFFFF"/>
                  </a:gs>
                </a:gsLst>
                <a:lin ang="5400000" scaled="0"/>
              </a:gradFill>
              <a:latin typeface="Segoe UI"/>
            </a:endParaRPr>
          </a:p>
        </p:txBody>
      </p:sp>
      <p:sp>
        <p:nvSpPr>
          <p:cNvPr id="98" name="Rectangle 35"/>
          <p:cNvSpPr/>
          <p:nvPr/>
        </p:nvSpPr>
        <p:spPr bwMode="auto">
          <a:xfrm>
            <a:off x="911424" y="5445224"/>
            <a:ext cx="11017224" cy="72008"/>
          </a:xfrm>
          <a:prstGeom prst="rect">
            <a:avLst/>
          </a:prstGeom>
          <a:solidFill>
            <a:schemeClr val="bg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637"/>
            <a:endParaRPr lang="en-US" sz="1700" dirty="0">
              <a:solidFill>
                <a:srgbClr val="FFFFFF">
                  <a:alpha val="98824"/>
                </a:srgbClr>
              </a:solidFill>
              <a:latin typeface="Segoe UI" pitchFamily="34" charset="0"/>
              <a:ea typeface="Segoe UI" pitchFamily="34" charset="0"/>
              <a:cs typeface="Segoe UI" pitchFamily="34" charset="0"/>
            </a:endParaRPr>
          </a:p>
        </p:txBody>
      </p:sp>
      <p:sp>
        <p:nvSpPr>
          <p:cNvPr id="99" name="TextBox 6"/>
          <p:cNvSpPr txBox="1"/>
          <p:nvPr/>
        </p:nvSpPr>
        <p:spPr>
          <a:xfrm>
            <a:off x="1070354" y="2023614"/>
            <a:ext cx="10354238" cy="1052596"/>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个人职业生涯的发展离不开组织，组织是个人发展的载体。在个人职业生涯发展中，组织、个人以及其他一些相关人员都扮演着重要的角色，承担着不同的任务。在组织中，员工的职业生涯发展不仅是个人的事情，也是组织的事情，是组织内部方方面面共同肩负的责任。</a:t>
            </a:r>
            <a:endParaRPr lang="zh-CN" altLang="zh-CN" sz="1600" dirty="0">
              <a:solidFill>
                <a:schemeClr val="bg1"/>
              </a:solidFill>
              <a:latin typeface="微软雅黑" pitchFamily="34" charset="-122"/>
              <a:ea typeface="微软雅黑" pitchFamily="34" charset="-122"/>
            </a:endParaRPr>
          </a:p>
        </p:txBody>
      </p:sp>
      <p:sp>
        <p:nvSpPr>
          <p:cNvPr id="100" name="TextBox 6"/>
          <p:cNvSpPr txBox="1"/>
          <p:nvPr/>
        </p:nvSpPr>
        <p:spPr>
          <a:xfrm>
            <a:off x="905638" y="5520399"/>
            <a:ext cx="3497787" cy="492443"/>
          </a:xfrm>
          <a:prstGeom prst="rect">
            <a:avLst/>
          </a:prstGeom>
          <a:noFill/>
        </p:spPr>
        <p:txBody>
          <a:bodyPr wrap="square" rtlCol="0">
            <a:spAutoFit/>
          </a:bodyPr>
          <a:lstStyle/>
          <a:p>
            <a:pPr algn="ctr">
              <a:lnSpc>
                <a:spcPct val="130000"/>
              </a:lnSpc>
            </a:pPr>
            <a:r>
              <a:rPr lang="en-US" altLang="zh-CN" sz="2000" b="1" dirty="0">
                <a:solidFill>
                  <a:schemeClr val="bg1"/>
                </a:solidFill>
                <a:latin typeface="微软雅黑" pitchFamily="34" charset="-122"/>
                <a:ea typeface="微软雅黑" pitchFamily="34" charset="-122"/>
              </a:rPr>
              <a:t>HR</a:t>
            </a:r>
            <a:r>
              <a:rPr lang="zh-CN" altLang="en-US" sz="2000" b="1" dirty="0">
                <a:solidFill>
                  <a:schemeClr val="bg1"/>
                </a:solidFill>
                <a:latin typeface="微软雅黑" pitchFamily="34" charset="-122"/>
                <a:ea typeface="微软雅黑" pitchFamily="34" charset="-122"/>
              </a:rPr>
              <a:t>部门的职责</a:t>
            </a:r>
            <a:endParaRPr lang="zh-CN" altLang="en-US" sz="1200" b="1" dirty="0">
              <a:solidFill>
                <a:schemeClr val="bg1"/>
              </a:solidFill>
              <a:latin typeface="微软雅黑" pitchFamily="34" charset="-122"/>
              <a:ea typeface="微软雅黑" pitchFamily="34" charset="-122"/>
            </a:endParaRPr>
          </a:p>
        </p:txBody>
      </p:sp>
      <p:sp>
        <p:nvSpPr>
          <p:cNvPr id="101" name="TextBox 6"/>
          <p:cNvSpPr txBox="1"/>
          <p:nvPr/>
        </p:nvSpPr>
        <p:spPr>
          <a:xfrm>
            <a:off x="4475820" y="5544115"/>
            <a:ext cx="3492000" cy="492443"/>
          </a:xfrm>
          <a:prstGeom prst="rect">
            <a:avLst/>
          </a:prstGeom>
          <a:noFill/>
        </p:spPr>
        <p:txBody>
          <a:bodyPr wrap="square" rtlCol="0">
            <a:spAutoFit/>
          </a:bodyPr>
          <a:lstStyle/>
          <a:p>
            <a:pPr algn="ctr">
              <a:lnSpc>
                <a:spcPct val="130000"/>
              </a:lnSpc>
            </a:pPr>
            <a:r>
              <a:rPr lang="zh-CN" altLang="en-US" sz="2000" b="1" dirty="0">
                <a:solidFill>
                  <a:schemeClr val="bg1"/>
                </a:solidFill>
                <a:latin typeface="微软雅黑" pitchFamily="34" charset="-122"/>
                <a:ea typeface="微软雅黑" pitchFamily="34" charset="-122"/>
              </a:rPr>
              <a:t>直线经理的职责</a:t>
            </a:r>
            <a:endParaRPr lang="zh-CN" altLang="en-US" sz="1200" b="1" dirty="0">
              <a:solidFill>
                <a:schemeClr val="bg1"/>
              </a:solidFill>
              <a:latin typeface="微软雅黑" pitchFamily="34" charset="-122"/>
              <a:ea typeface="微软雅黑" pitchFamily="34" charset="-122"/>
            </a:endParaRPr>
          </a:p>
        </p:txBody>
      </p:sp>
      <p:sp>
        <p:nvSpPr>
          <p:cNvPr id="102" name="TextBox 6"/>
          <p:cNvSpPr txBox="1"/>
          <p:nvPr/>
        </p:nvSpPr>
        <p:spPr>
          <a:xfrm>
            <a:off x="8040216" y="5528846"/>
            <a:ext cx="3492000" cy="492443"/>
          </a:xfrm>
          <a:prstGeom prst="rect">
            <a:avLst/>
          </a:prstGeom>
          <a:noFill/>
        </p:spPr>
        <p:txBody>
          <a:bodyPr wrap="square" rtlCol="0">
            <a:spAutoFit/>
          </a:bodyPr>
          <a:lstStyle/>
          <a:p>
            <a:pPr algn="ctr">
              <a:lnSpc>
                <a:spcPct val="130000"/>
              </a:lnSpc>
            </a:pPr>
            <a:r>
              <a:rPr lang="zh-CN" altLang="en-US" sz="2000" b="1" dirty="0">
                <a:solidFill>
                  <a:schemeClr val="bg1"/>
                </a:solidFill>
                <a:latin typeface="微软雅黑" pitchFamily="34" charset="-122"/>
                <a:ea typeface="微软雅黑" pitchFamily="34" charset="-122"/>
              </a:rPr>
              <a:t>员工个人的职责</a:t>
            </a:r>
            <a:endParaRPr lang="zh-CN" altLang="en-US" sz="1200" b="1" dirty="0">
              <a:solidFill>
                <a:schemeClr val="bg1"/>
              </a:solidFill>
              <a:latin typeface="微软雅黑" pitchFamily="34" charset="-122"/>
              <a:ea typeface="微软雅黑" pitchFamily="34" charset="-122"/>
            </a:endParaRPr>
          </a:p>
        </p:txBody>
      </p:sp>
      <p:sp>
        <p:nvSpPr>
          <p:cNvPr id="103" name="TextBox 6"/>
          <p:cNvSpPr txBox="1"/>
          <p:nvPr/>
        </p:nvSpPr>
        <p:spPr>
          <a:xfrm>
            <a:off x="1070354" y="3673192"/>
            <a:ext cx="3333071" cy="1372683"/>
          </a:xfrm>
          <a:prstGeom prst="rect">
            <a:avLst/>
          </a:prstGeom>
          <a:noFill/>
        </p:spPr>
        <p:txBody>
          <a:bodyPr wrap="square" rtlCol="0">
            <a:spAutoFit/>
          </a:bodyPr>
          <a:lstStyle/>
          <a:p>
            <a:pPr>
              <a:lnSpc>
                <a:spcPct val="130000"/>
              </a:lnSpc>
            </a:pPr>
            <a:r>
              <a:rPr lang="en-US" altLang="zh-CN" sz="1600" dirty="0">
                <a:solidFill>
                  <a:schemeClr val="bg1"/>
                </a:solidFill>
                <a:latin typeface="微软雅黑" pitchFamily="34" charset="-122"/>
                <a:ea typeface="微软雅黑" pitchFamily="34" charset="-122"/>
              </a:rPr>
              <a:t>1</a:t>
            </a:r>
            <a:r>
              <a:rPr lang="zh-CN" altLang="en-US" sz="1600" dirty="0">
                <a:solidFill>
                  <a:schemeClr val="bg1"/>
                </a:solidFill>
                <a:latin typeface="微软雅黑" pitchFamily="34" charset="-122"/>
                <a:ea typeface="微软雅黑" pitchFamily="34" charset="-122"/>
              </a:rPr>
              <a:t>）宣传规划的理念和重要性；</a:t>
            </a:r>
          </a:p>
          <a:p>
            <a:pPr>
              <a:lnSpc>
                <a:spcPct val="130000"/>
              </a:lnSpc>
            </a:pPr>
            <a:r>
              <a:rPr lang="en-US" altLang="zh-CN" sz="1600" dirty="0">
                <a:solidFill>
                  <a:schemeClr val="bg1"/>
                </a:solidFill>
                <a:latin typeface="微软雅黑" pitchFamily="34" charset="-122"/>
                <a:ea typeface="微软雅黑" pitchFamily="34" charset="-122"/>
              </a:rPr>
              <a:t>2</a:t>
            </a:r>
            <a:r>
              <a:rPr lang="zh-CN" altLang="en-US" sz="1600" dirty="0">
                <a:solidFill>
                  <a:schemeClr val="bg1"/>
                </a:solidFill>
                <a:latin typeface="微软雅黑" pitchFamily="34" charset="-122"/>
                <a:ea typeface="微软雅黑" pitchFamily="34" charset="-122"/>
              </a:rPr>
              <a:t>）进行规划的理论知识培训；</a:t>
            </a:r>
          </a:p>
          <a:p>
            <a:pPr>
              <a:lnSpc>
                <a:spcPct val="130000"/>
              </a:lnSpc>
            </a:pPr>
            <a:r>
              <a:rPr lang="en-US" altLang="zh-CN" sz="1600" dirty="0">
                <a:solidFill>
                  <a:schemeClr val="bg1"/>
                </a:solidFill>
                <a:latin typeface="微软雅黑" pitchFamily="34" charset="-122"/>
                <a:ea typeface="微软雅黑" pitchFamily="34" charset="-122"/>
              </a:rPr>
              <a:t>3</a:t>
            </a:r>
            <a:r>
              <a:rPr lang="zh-CN" altLang="en-US" sz="1600" dirty="0">
                <a:solidFill>
                  <a:schemeClr val="bg1"/>
                </a:solidFill>
                <a:latin typeface="微软雅黑" pitchFamily="34" charset="-122"/>
                <a:ea typeface="微软雅黑" pitchFamily="34" charset="-122"/>
              </a:rPr>
              <a:t>）制定完善规划的操作制度；</a:t>
            </a:r>
          </a:p>
          <a:p>
            <a:pPr>
              <a:lnSpc>
                <a:spcPct val="130000"/>
              </a:lnSpc>
            </a:pPr>
            <a:r>
              <a:rPr lang="en-US" altLang="zh-CN" sz="1600" dirty="0">
                <a:solidFill>
                  <a:schemeClr val="bg1"/>
                </a:solidFill>
                <a:latin typeface="微软雅黑" pitchFamily="34" charset="-122"/>
                <a:ea typeface="微软雅黑" pitchFamily="34" charset="-122"/>
              </a:rPr>
              <a:t>4</a:t>
            </a:r>
            <a:r>
              <a:rPr lang="zh-CN" altLang="en-US" sz="1600" dirty="0">
                <a:solidFill>
                  <a:schemeClr val="bg1"/>
                </a:solidFill>
                <a:latin typeface="微软雅黑" pitchFamily="34" charset="-122"/>
                <a:ea typeface="微软雅黑" pitchFamily="34" charset="-122"/>
              </a:rPr>
              <a:t>）具体引导规划的工作开展；</a:t>
            </a:r>
          </a:p>
        </p:txBody>
      </p:sp>
      <p:sp>
        <p:nvSpPr>
          <p:cNvPr id="104" name="TextBox 6"/>
          <p:cNvSpPr txBox="1"/>
          <p:nvPr/>
        </p:nvSpPr>
        <p:spPr>
          <a:xfrm>
            <a:off x="4634750" y="3356992"/>
            <a:ext cx="3333071" cy="2052870"/>
          </a:xfrm>
          <a:prstGeom prst="rect">
            <a:avLst/>
          </a:prstGeom>
          <a:noFill/>
        </p:spPr>
        <p:txBody>
          <a:bodyPr wrap="square" rtlCol="0">
            <a:spAutoFit/>
          </a:bodyPr>
          <a:lstStyle/>
          <a:p>
            <a:pPr>
              <a:lnSpc>
                <a:spcPct val="130000"/>
              </a:lnSpc>
            </a:pPr>
            <a:r>
              <a:rPr lang="en-US" altLang="zh-CN" sz="1400" dirty="0">
                <a:solidFill>
                  <a:schemeClr val="bg1"/>
                </a:solidFill>
                <a:latin typeface="微软雅黑" pitchFamily="34" charset="-122"/>
                <a:ea typeface="微软雅黑" pitchFamily="34" charset="-122"/>
              </a:rPr>
              <a:t>1</a:t>
            </a:r>
            <a:r>
              <a:rPr lang="zh-CN" altLang="en-US" sz="1400" dirty="0">
                <a:solidFill>
                  <a:schemeClr val="bg1"/>
                </a:solidFill>
                <a:latin typeface="微软雅黑" pitchFamily="34" charset="-122"/>
                <a:ea typeface="微软雅黑" pitchFamily="34" charset="-122"/>
              </a:rPr>
              <a:t>）对员工的发展情况作出评估；</a:t>
            </a:r>
          </a:p>
          <a:p>
            <a:pPr>
              <a:lnSpc>
                <a:spcPct val="130000"/>
              </a:lnSpc>
            </a:pPr>
            <a:r>
              <a:rPr lang="en-US" altLang="zh-CN" sz="1400" dirty="0">
                <a:solidFill>
                  <a:schemeClr val="bg1"/>
                </a:solidFill>
                <a:latin typeface="微软雅黑" pitchFamily="34" charset="-122"/>
                <a:ea typeface="微软雅黑" pitchFamily="34" charset="-122"/>
              </a:rPr>
              <a:t>2</a:t>
            </a:r>
            <a:r>
              <a:rPr lang="zh-CN" altLang="en-US" sz="1400" dirty="0">
                <a:solidFill>
                  <a:schemeClr val="bg1"/>
                </a:solidFill>
                <a:latin typeface="微软雅黑" pitchFamily="34" charset="-122"/>
                <a:ea typeface="微软雅黑" pitchFamily="34" charset="-122"/>
              </a:rPr>
              <a:t>）提供职业咨询并协助设计职业发展路径、目标；</a:t>
            </a:r>
          </a:p>
          <a:p>
            <a:pPr>
              <a:lnSpc>
                <a:spcPct val="130000"/>
              </a:lnSpc>
            </a:pPr>
            <a:r>
              <a:rPr lang="en-US" altLang="zh-CN" sz="1400" dirty="0">
                <a:solidFill>
                  <a:schemeClr val="bg1"/>
                </a:solidFill>
                <a:latin typeface="微软雅黑" pitchFamily="34" charset="-122"/>
                <a:ea typeface="微软雅黑" pitchFamily="34" charset="-122"/>
              </a:rPr>
              <a:t>3</a:t>
            </a:r>
            <a:r>
              <a:rPr lang="zh-CN" altLang="en-US" sz="1400" dirty="0">
                <a:solidFill>
                  <a:schemeClr val="bg1"/>
                </a:solidFill>
                <a:latin typeface="微软雅黑" pitchFamily="34" charset="-122"/>
                <a:ea typeface="微软雅黑" pitchFamily="34" charset="-122"/>
              </a:rPr>
              <a:t>）提供职位空缺信息、岗位轮调机会、培训课程并开展培训；</a:t>
            </a:r>
          </a:p>
          <a:p>
            <a:pPr>
              <a:lnSpc>
                <a:spcPct val="130000"/>
              </a:lnSpc>
            </a:pPr>
            <a:r>
              <a:rPr lang="en-US" altLang="zh-CN" sz="1400" dirty="0">
                <a:solidFill>
                  <a:schemeClr val="bg1"/>
                </a:solidFill>
                <a:latin typeface="微软雅黑" pitchFamily="34" charset="-122"/>
                <a:ea typeface="微软雅黑" pitchFamily="34" charset="-122"/>
              </a:rPr>
              <a:t>4</a:t>
            </a:r>
            <a:r>
              <a:rPr lang="zh-CN" altLang="en-US" sz="1400" dirty="0">
                <a:solidFill>
                  <a:schemeClr val="bg1"/>
                </a:solidFill>
                <a:latin typeface="微软雅黑" pitchFamily="34" charset="-122"/>
                <a:ea typeface="微软雅黑" pitchFamily="34" charset="-122"/>
              </a:rPr>
              <a:t>）注重效果和提高，对生涯发展状况持续讨论、追踪效果。</a:t>
            </a:r>
          </a:p>
        </p:txBody>
      </p:sp>
      <p:sp>
        <p:nvSpPr>
          <p:cNvPr id="105" name="TextBox 6"/>
          <p:cNvSpPr txBox="1"/>
          <p:nvPr/>
        </p:nvSpPr>
        <p:spPr>
          <a:xfrm>
            <a:off x="8199146" y="3356992"/>
            <a:ext cx="3333071" cy="2052870"/>
          </a:xfrm>
          <a:prstGeom prst="rect">
            <a:avLst/>
          </a:prstGeom>
          <a:noFill/>
        </p:spPr>
        <p:txBody>
          <a:bodyPr wrap="square" rtlCol="0">
            <a:spAutoFit/>
          </a:bodyPr>
          <a:lstStyle/>
          <a:p>
            <a:pPr>
              <a:lnSpc>
                <a:spcPct val="130000"/>
              </a:lnSpc>
            </a:pPr>
            <a:r>
              <a:rPr lang="en-US" altLang="zh-CN" sz="1400" dirty="0">
                <a:solidFill>
                  <a:schemeClr val="bg1"/>
                </a:solidFill>
                <a:latin typeface="微软雅黑" pitchFamily="34" charset="-122"/>
                <a:ea typeface="微软雅黑" pitchFamily="34" charset="-122"/>
              </a:rPr>
              <a:t>1</a:t>
            </a:r>
            <a:r>
              <a:rPr lang="zh-CN" altLang="en-US" sz="1400" dirty="0">
                <a:solidFill>
                  <a:schemeClr val="bg1"/>
                </a:solidFill>
                <a:latin typeface="微软雅黑" pitchFamily="34" charset="-122"/>
                <a:ea typeface="微软雅黑" pitchFamily="34" charset="-122"/>
              </a:rPr>
              <a:t>）了解规划知识，明确自身发展阶段和开发需求，建立个人目标和发展计划；</a:t>
            </a:r>
          </a:p>
          <a:p>
            <a:pPr>
              <a:lnSpc>
                <a:spcPct val="130000"/>
              </a:lnSpc>
            </a:pPr>
            <a:r>
              <a:rPr lang="en-US" altLang="zh-CN" sz="1400" dirty="0">
                <a:solidFill>
                  <a:schemeClr val="bg1"/>
                </a:solidFill>
                <a:latin typeface="微软雅黑" pitchFamily="34" charset="-122"/>
                <a:ea typeface="微软雅黑" pitchFamily="34" charset="-122"/>
              </a:rPr>
              <a:t>2</a:t>
            </a:r>
            <a:r>
              <a:rPr lang="zh-CN" altLang="en-US" sz="1400" dirty="0">
                <a:solidFill>
                  <a:schemeClr val="bg1"/>
                </a:solidFill>
                <a:latin typeface="微软雅黑" pitchFamily="34" charset="-122"/>
                <a:ea typeface="微软雅黑" pitchFamily="34" charset="-122"/>
              </a:rPr>
              <a:t>）评估自己的兴趣、技能和价值，清楚地认识到自己在工作中的优势及不足。</a:t>
            </a:r>
          </a:p>
          <a:p>
            <a:pPr>
              <a:lnSpc>
                <a:spcPct val="130000"/>
              </a:lnSpc>
            </a:pPr>
            <a:r>
              <a:rPr lang="en-US" altLang="zh-CN" sz="1400" dirty="0">
                <a:solidFill>
                  <a:schemeClr val="bg1"/>
                </a:solidFill>
                <a:latin typeface="微软雅黑" pitchFamily="34" charset="-122"/>
                <a:ea typeface="微软雅黑" pitchFamily="34" charset="-122"/>
              </a:rPr>
              <a:t>3</a:t>
            </a:r>
            <a:r>
              <a:rPr lang="zh-CN" altLang="en-US" sz="1400" dirty="0">
                <a:solidFill>
                  <a:schemeClr val="bg1"/>
                </a:solidFill>
                <a:latin typeface="微软雅黑" pitchFamily="34" charset="-122"/>
                <a:ea typeface="微软雅黑" pitchFamily="34" charset="-122"/>
              </a:rPr>
              <a:t>）查找培训课程信息和岗位论调、职位空缺信息，主动参与培训与轮岗等。</a:t>
            </a:r>
          </a:p>
          <a:p>
            <a:pPr>
              <a:lnSpc>
                <a:spcPct val="130000"/>
              </a:lnSpc>
            </a:pPr>
            <a:r>
              <a:rPr lang="en-US" altLang="zh-CN" sz="1400" dirty="0">
                <a:solidFill>
                  <a:schemeClr val="bg1"/>
                </a:solidFill>
                <a:latin typeface="微软雅黑" pitchFamily="34" charset="-122"/>
                <a:ea typeface="微软雅黑" pitchFamily="34" charset="-122"/>
              </a:rPr>
              <a:t>4</a:t>
            </a:r>
            <a:r>
              <a:rPr lang="zh-CN" altLang="en-US" sz="1400" dirty="0">
                <a:solidFill>
                  <a:schemeClr val="bg1"/>
                </a:solidFill>
                <a:latin typeface="微软雅黑" pitchFamily="34" charset="-122"/>
                <a:ea typeface="微软雅黑" pitchFamily="34" charset="-122"/>
              </a:rPr>
              <a:t>）持续跟踪，不断提升与完善自己。</a:t>
            </a:r>
          </a:p>
        </p:txBody>
      </p:sp>
    </p:spTree>
    <p:extLst>
      <p:ext uri="{BB962C8B-B14F-4D97-AF65-F5344CB8AC3E}">
        <p14:creationId xmlns:p14="http://schemas.microsoft.com/office/powerpoint/2010/main" val="1612671338"/>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wipe(left)">
                                      <p:cBhvr>
                                        <p:cTn id="7" dur="300"/>
                                        <p:tgtEl>
                                          <p:spTgt spid="99"/>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300"/>
                                        <p:tgtEl>
                                          <p:spTgt spid="103"/>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300"/>
                                        <p:tgtEl>
                                          <p:spTgt spid="104"/>
                                        </p:tgtEl>
                                      </p:cBhvr>
                                    </p:animEffect>
                                  </p:childTnLst>
                                </p:cTn>
                              </p:par>
                            </p:childTnLst>
                          </p:cTn>
                        </p:par>
                        <p:par>
                          <p:cTn id="16" fill="hold">
                            <p:stCondLst>
                              <p:cond delay="900"/>
                            </p:stCondLst>
                            <p:childTnLst>
                              <p:par>
                                <p:cTn id="17" presetID="22" presetClass="entr" presetSubtype="8" fill="hold" grpId="0" nodeType="afterEffect">
                                  <p:stCondLst>
                                    <p:cond delay="0"/>
                                  </p:stCondLst>
                                  <p:childTnLst>
                                    <p:set>
                                      <p:cBhvr>
                                        <p:cTn id="18" dur="1" fill="hold">
                                          <p:stCondLst>
                                            <p:cond delay="0"/>
                                          </p:stCondLst>
                                        </p:cTn>
                                        <p:tgtEl>
                                          <p:spTgt spid="105"/>
                                        </p:tgtEl>
                                        <p:attrNameLst>
                                          <p:attrName>style.visibility</p:attrName>
                                        </p:attrNameLst>
                                      </p:cBhvr>
                                      <p:to>
                                        <p:strVal val="visible"/>
                                      </p:to>
                                    </p:set>
                                    <p:animEffect transition="in" filter="wipe(left)">
                                      <p:cBhvr>
                                        <p:cTn id="19" dur="3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3" grpId="0"/>
      <p:bldP spid="104" grpId="0"/>
      <p:bldP spid="10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735960" y="3780050"/>
            <a:ext cx="4608512" cy="369332"/>
          </a:xfrm>
          <a:prstGeom prst="rect">
            <a:avLst/>
          </a:prstGeom>
        </p:spPr>
        <p:txBody>
          <a:bodyPr wrap="square">
            <a:spAutoFit/>
          </a:bodyPr>
          <a:lstStyle/>
          <a:p>
            <a:pPr marL="28575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职业生涯诊断</a:t>
            </a:r>
          </a:p>
        </p:txBody>
      </p:sp>
      <p:sp>
        <p:nvSpPr>
          <p:cNvPr id="7" name="矩形 6"/>
          <p:cNvSpPr/>
          <p:nvPr/>
        </p:nvSpPr>
        <p:spPr>
          <a:xfrm>
            <a:off x="5735960" y="4211997"/>
            <a:ext cx="3960440" cy="369332"/>
          </a:xfrm>
          <a:prstGeom prst="rect">
            <a:avLst/>
          </a:prstGeom>
        </p:spPr>
        <p:txBody>
          <a:bodyPr wrap="square">
            <a:spAutoFit/>
          </a:bodyPr>
          <a:lstStyle/>
          <a:p>
            <a:pPr marL="28575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确定职业定位（职业锚）</a:t>
            </a:r>
          </a:p>
        </p:txBody>
      </p:sp>
      <p:sp>
        <p:nvSpPr>
          <p:cNvPr id="8" name="矩形 7"/>
          <p:cNvSpPr/>
          <p:nvPr/>
        </p:nvSpPr>
        <p:spPr>
          <a:xfrm>
            <a:off x="5735960" y="4643944"/>
            <a:ext cx="3960440" cy="369332"/>
          </a:xfrm>
          <a:prstGeom prst="rect">
            <a:avLst/>
          </a:prstGeom>
        </p:spPr>
        <p:txBody>
          <a:bodyPr wrap="square">
            <a:spAutoFit/>
          </a:bodyPr>
          <a:lstStyle/>
          <a:p>
            <a:pPr marL="28575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选择职业发展通道</a:t>
            </a:r>
          </a:p>
        </p:txBody>
      </p:sp>
      <p:sp>
        <p:nvSpPr>
          <p:cNvPr id="9" name="矩形 8"/>
          <p:cNvSpPr/>
          <p:nvPr/>
        </p:nvSpPr>
        <p:spPr>
          <a:xfrm>
            <a:off x="5735960" y="5075892"/>
            <a:ext cx="3960440" cy="369332"/>
          </a:xfrm>
          <a:prstGeom prst="rect">
            <a:avLst/>
          </a:prstGeom>
        </p:spPr>
        <p:txBody>
          <a:bodyPr wrap="square">
            <a:spAutoFit/>
          </a:bodyPr>
          <a:lstStyle/>
          <a:p>
            <a:pPr marL="28575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确定发展目标（远、中、近）</a:t>
            </a:r>
          </a:p>
        </p:txBody>
      </p:sp>
      <p:sp>
        <p:nvSpPr>
          <p:cNvPr id="10" name="TextBox 8"/>
          <p:cNvSpPr txBox="1"/>
          <p:nvPr/>
        </p:nvSpPr>
        <p:spPr>
          <a:xfrm>
            <a:off x="4223792" y="2996952"/>
            <a:ext cx="6912768" cy="523220"/>
          </a:xfrm>
          <a:prstGeom prst="rect">
            <a:avLst/>
          </a:prstGeom>
          <a:noFill/>
        </p:spPr>
        <p:txBody>
          <a:bodyPr wrap="square" rtlCol="0">
            <a:spAutoFit/>
          </a:bodyPr>
          <a:lstStyle/>
          <a:p>
            <a:pPr algn="ctr"/>
            <a:r>
              <a:rPr lang="en-US" altLang="zh-CN" sz="2800" b="1" dirty="0">
                <a:solidFill>
                  <a:srgbClr val="FF6600"/>
                </a:solidFill>
                <a:latin typeface="微软雅黑" pitchFamily="34" charset="-122"/>
                <a:ea typeface="微软雅黑" pitchFamily="34" charset="-122"/>
              </a:rPr>
              <a:t>04       </a:t>
            </a:r>
            <a:r>
              <a:rPr lang="zh-CN" altLang="en-US" sz="2800" b="1" dirty="0">
                <a:solidFill>
                  <a:srgbClr val="FF6600"/>
                </a:solidFill>
                <a:latin typeface="微软雅黑" pitchFamily="34" charset="-122"/>
                <a:ea typeface="微软雅黑" pitchFamily="34" charset="-122"/>
              </a:rPr>
              <a:t>职业生涯规划的实施步骤</a:t>
            </a:r>
          </a:p>
        </p:txBody>
      </p:sp>
      <p:sp>
        <p:nvSpPr>
          <p:cNvPr id="11" name="矩形 10"/>
          <p:cNvSpPr/>
          <p:nvPr/>
        </p:nvSpPr>
        <p:spPr>
          <a:xfrm>
            <a:off x="5735960" y="5508040"/>
            <a:ext cx="3960440" cy="369332"/>
          </a:xfrm>
          <a:prstGeom prst="rect">
            <a:avLst/>
          </a:prstGeom>
        </p:spPr>
        <p:txBody>
          <a:bodyPr wrap="square">
            <a:spAutoFit/>
          </a:bodyPr>
          <a:lstStyle/>
          <a:p>
            <a:pPr marL="285750" indent="-285750">
              <a:buFont typeface="Arial" panose="020B0604020202020204" pitchFamily="34" charset="0"/>
              <a:buChar char="•"/>
              <a:defRPr/>
            </a:pPr>
            <a:r>
              <a:rPr lang="zh-CN" altLang="en-US" kern="0" dirty="0">
                <a:solidFill>
                  <a:schemeClr val="bg1"/>
                </a:solidFill>
                <a:latin typeface="微软雅黑" pitchFamily="34" charset="-122"/>
                <a:ea typeface="微软雅黑" pitchFamily="34" charset="-122"/>
              </a:rPr>
              <a:t>制定实施计划与措施</a:t>
            </a:r>
          </a:p>
        </p:txBody>
      </p:sp>
      <p:sp>
        <p:nvSpPr>
          <p:cNvPr id="12" name="矩形 11"/>
          <p:cNvSpPr/>
          <p:nvPr/>
        </p:nvSpPr>
        <p:spPr>
          <a:xfrm>
            <a:off x="5735960" y="5939988"/>
            <a:ext cx="3960440" cy="369332"/>
          </a:xfrm>
          <a:prstGeom prst="rect">
            <a:avLst/>
          </a:prstGeom>
        </p:spPr>
        <p:txBody>
          <a:bodyPr wrap="square">
            <a:spAutoFit/>
          </a:bodyPr>
          <a:lstStyle/>
          <a:p>
            <a:pPr marL="28575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反馈修正，跟踪管理</a:t>
            </a:r>
          </a:p>
        </p:txBody>
      </p:sp>
    </p:spTree>
    <p:extLst>
      <p:ext uri="{BB962C8B-B14F-4D97-AF65-F5344CB8AC3E}">
        <p14:creationId xmlns:p14="http://schemas.microsoft.com/office/powerpoint/2010/main" val="3118540981"/>
      </p:ext>
    </p:extLst>
  </p:cSld>
  <p:clrMapOvr>
    <a:masterClrMapping/>
  </p:clrMapOvr>
  <mc:AlternateContent xmlns:mc="http://schemas.openxmlformats.org/markup-compatibility/2006" xmlns:p14="http://schemas.microsoft.com/office/powerpoint/2010/main">
    <mc:Choice Requires="p14">
      <p:transition spd="med">
        <p14:flip dir="r"/>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63" presetClass="path" presetSubtype="0" accel="50000" fill="hold" grpId="1" nodeType="withEffect" p14:presetBounceEnd="64000">
                                      <p:stCondLst>
                                        <p:cond delay="0"/>
                                      </p:stCondLst>
                                      <p:childTnLst>
                                        <p:animMotion origin="layout" path="M -0.87919 0 L -4.08487E-6 0 " pathEditMode="relative" rAng="0" ptsTypes="AA" p14:bounceEnd="64000">
                                          <p:cBhvr>
                                            <p:cTn id="9" dur="500" fill="hold"/>
                                            <p:tgtEl>
                                              <p:spTgt spid="10"/>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Scale>
                                          <p:cBhvr>
                                            <p:cTn id="1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
                                            </p:tgtEl>
                                            <p:attrNameLst>
                                              <p:attrName>ppt_x</p:attrName>
                                              <p:attrName>ppt_y</p:attrName>
                                            </p:attrNameLst>
                                          </p:cBhvr>
                                        </p:animMotion>
                                        <p:animEffect transition="in" filter="fade">
                                          <p:cBhvr>
                                            <p:cTn id="15" dur="1000"/>
                                            <p:tgtEl>
                                              <p:spTgt spid="6"/>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7"/>
                                            </p:tgtEl>
                                            <p:attrNameLst>
                                              <p:attrName>style.visibility</p:attrName>
                                            </p:attrNameLst>
                                          </p:cBhvr>
                                          <p:to>
                                            <p:strVal val="visible"/>
                                          </p:to>
                                        </p:set>
                                        <p:animScale>
                                          <p:cBhvr>
                                            <p:cTn id="1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7"/>
                                            </p:tgtEl>
                                            <p:attrNameLst>
                                              <p:attrName>ppt_x</p:attrName>
                                              <p:attrName>ppt_y</p:attrName>
                                            </p:attrNameLst>
                                          </p:cBhvr>
                                        </p:animMotion>
                                        <p:animEffect transition="in" filter="fade">
                                          <p:cBhvr>
                                            <p:cTn id="20" dur="1000"/>
                                            <p:tgtEl>
                                              <p:spTgt spid="7"/>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9"/>
                                            </p:tgtEl>
                                            <p:attrNameLst>
                                              <p:attrName>style.visibility</p:attrName>
                                            </p:attrNameLst>
                                          </p:cBhvr>
                                          <p:to>
                                            <p:strVal val="visible"/>
                                          </p:to>
                                        </p:set>
                                        <p:animScale>
                                          <p:cBhvr>
                                            <p:cTn id="2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
                                            </p:tgtEl>
                                            <p:attrNameLst>
                                              <p:attrName>ppt_x</p:attrName>
                                              <p:attrName>ppt_y</p:attrName>
                                            </p:attrNameLst>
                                          </p:cBhvr>
                                        </p:animMotion>
                                        <p:animEffect transition="in" filter="fade">
                                          <p:cBhvr>
                                            <p:cTn id="30" dur="1000"/>
                                            <p:tgtEl>
                                              <p:spTgt spid="9"/>
                                            </p:tgtEl>
                                          </p:cBhvr>
                                        </p:animEffect>
                                      </p:childTnLst>
                                    </p:cTn>
                                  </p:par>
                                  <p:par>
                                    <p:cTn id="31" presetID="52" presetClass="entr" presetSubtype="0" fill="hold" grpId="0" nodeType="withEffect">
                                      <p:stCondLst>
                                        <p:cond delay="800"/>
                                      </p:stCondLst>
                                      <p:childTnLst>
                                        <p:set>
                                          <p:cBhvr>
                                            <p:cTn id="32" dur="1" fill="hold">
                                              <p:stCondLst>
                                                <p:cond delay="0"/>
                                              </p:stCondLst>
                                            </p:cTn>
                                            <p:tgtEl>
                                              <p:spTgt spid="11"/>
                                            </p:tgtEl>
                                            <p:attrNameLst>
                                              <p:attrName>style.visibility</p:attrName>
                                            </p:attrNameLst>
                                          </p:cBhvr>
                                          <p:to>
                                            <p:strVal val="visible"/>
                                          </p:to>
                                        </p:set>
                                        <p:animScale>
                                          <p:cBhvr>
                                            <p:cTn id="33"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1"/>
                                            </p:tgtEl>
                                            <p:attrNameLst>
                                              <p:attrName>ppt_x</p:attrName>
                                              <p:attrName>ppt_y</p:attrName>
                                            </p:attrNameLst>
                                          </p:cBhvr>
                                        </p:animMotion>
                                        <p:animEffect transition="in" filter="fade">
                                          <p:cBhvr>
                                            <p:cTn id="35" dur="1000"/>
                                            <p:tgtEl>
                                              <p:spTgt spid="11"/>
                                            </p:tgtEl>
                                          </p:cBhvr>
                                        </p:animEffect>
                                      </p:childTnLst>
                                    </p:cTn>
                                  </p:par>
                                  <p:par>
                                    <p:cTn id="36" presetID="52" presetClass="entr" presetSubtype="0" fill="hold" grpId="0" nodeType="withEffect">
                                      <p:stCondLst>
                                        <p:cond delay="1000"/>
                                      </p:stCondLst>
                                      <p:iterate type="lt">
                                        <p:tmPct val="0"/>
                                      </p:iterate>
                                      <p:childTnLst>
                                        <p:set>
                                          <p:cBhvr>
                                            <p:cTn id="37" dur="1" fill="hold">
                                              <p:stCondLst>
                                                <p:cond delay="0"/>
                                              </p:stCondLst>
                                            </p:cTn>
                                            <p:tgtEl>
                                              <p:spTgt spid="12"/>
                                            </p:tgtEl>
                                            <p:attrNameLst>
                                              <p:attrName>style.visibility</p:attrName>
                                            </p:attrNameLst>
                                          </p:cBhvr>
                                          <p:to>
                                            <p:strVal val="visible"/>
                                          </p:to>
                                        </p:set>
                                        <p:animScale>
                                          <p:cBhvr>
                                            <p:cTn id="3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2"/>
                                            </p:tgtEl>
                                            <p:attrNameLst>
                                              <p:attrName>ppt_x</p:attrName>
                                              <p:attrName>ppt_y</p:attrName>
                                            </p:attrNameLst>
                                          </p:cBhvr>
                                        </p:animMotion>
                                        <p:animEffect transition="in" filter="fade">
                                          <p:cBhvr>
                                            <p:cTn id="4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0" grpId="1"/>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63" presetClass="path" presetSubtype="0" accel="50000" fill="hold" grpId="1" nodeType="withEffect">
                                      <p:stCondLst>
                                        <p:cond delay="0"/>
                                      </p:stCondLst>
                                      <p:childTnLst>
                                        <p:animMotion origin="layout" path="M -0.87919 0 L -4.08487E-6 0 " pathEditMode="relative" rAng="0" ptsTypes="AA">
                                          <p:cBhvr>
                                            <p:cTn id="9" dur="500" fill="hold"/>
                                            <p:tgtEl>
                                              <p:spTgt spid="10"/>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Scale>
                                          <p:cBhvr>
                                            <p:cTn id="1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
                                            </p:tgtEl>
                                            <p:attrNameLst>
                                              <p:attrName>ppt_x</p:attrName>
                                              <p:attrName>ppt_y</p:attrName>
                                            </p:attrNameLst>
                                          </p:cBhvr>
                                        </p:animMotion>
                                        <p:animEffect transition="in" filter="fade">
                                          <p:cBhvr>
                                            <p:cTn id="15" dur="1000"/>
                                            <p:tgtEl>
                                              <p:spTgt spid="6"/>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7"/>
                                            </p:tgtEl>
                                            <p:attrNameLst>
                                              <p:attrName>style.visibility</p:attrName>
                                            </p:attrNameLst>
                                          </p:cBhvr>
                                          <p:to>
                                            <p:strVal val="visible"/>
                                          </p:to>
                                        </p:set>
                                        <p:animScale>
                                          <p:cBhvr>
                                            <p:cTn id="1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7"/>
                                            </p:tgtEl>
                                            <p:attrNameLst>
                                              <p:attrName>ppt_x</p:attrName>
                                              <p:attrName>ppt_y</p:attrName>
                                            </p:attrNameLst>
                                          </p:cBhvr>
                                        </p:animMotion>
                                        <p:animEffect transition="in" filter="fade">
                                          <p:cBhvr>
                                            <p:cTn id="20" dur="1000"/>
                                            <p:tgtEl>
                                              <p:spTgt spid="7"/>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9"/>
                                            </p:tgtEl>
                                            <p:attrNameLst>
                                              <p:attrName>style.visibility</p:attrName>
                                            </p:attrNameLst>
                                          </p:cBhvr>
                                          <p:to>
                                            <p:strVal val="visible"/>
                                          </p:to>
                                        </p:set>
                                        <p:animScale>
                                          <p:cBhvr>
                                            <p:cTn id="2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
                                            </p:tgtEl>
                                            <p:attrNameLst>
                                              <p:attrName>ppt_x</p:attrName>
                                              <p:attrName>ppt_y</p:attrName>
                                            </p:attrNameLst>
                                          </p:cBhvr>
                                        </p:animMotion>
                                        <p:animEffect transition="in" filter="fade">
                                          <p:cBhvr>
                                            <p:cTn id="30" dur="1000"/>
                                            <p:tgtEl>
                                              <p:spTgt spid="9"/>
                                            </p:tgtEl>
                                          </p:cBhvr>
                                        </p:animEffect>
                                      </p:childTnLst>
                                    </p:cTn>
                                  </p:par>
                                  <p:par>
                                    <p:cTn id="31" presetID="52" presetClass="entr" presetSubtype="0" fill="hold" grpId="0" nodeType="withEffect">
                                      <p:stCondLst>
                                        <p:cond delay="800"/>
                                      </p:stCondLst>
                                      <p:childTnLst>
                                        <p:set>
                                          <p:cBhvr>
                                            <p:cTn id="32" dur="1" fill="hold">
                                              <p:stCondLst>
                                                <p:cond delay="0"/>
                                              </p:stCondLst>
                                            </p:cTn>
                                            <p:tgtEl>
                                              <p:spTgt spid="11"/>
                                            </p:tgtEl>
                                            <p:attrNameLst>
                                              <p:attrName>style.visibility</p:attrName>
                                            </p:attrNameLst>
                                          </p:cBhvr>
                                          <p:to>
                                            <p:strVal val="visible"/>
                                          </p:to>
                                        </p:set>
                                        <p:animScale>
                                          <p:cBhvr>
                                            <p:cTn id="33"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1"/>
                                            </p:tgtEl>
                                            <p:attrNameLst>
                                              <p:attrName>ppt_x</p:attrName>
                                              <p:attrName>ppt_y</p:attrName>
                                            </p:attrNameLst>
                                          </p:cBhvr>
                                        </p:animMotion>
                                        <p:animEffect transition="in" filter="fade">
                                          <p:cBhvr>
                                            <p:cTn id="35" dur="1000"/>
                                            <p:tgtEl>
                                              <p:spTgt spid="11"/>
                                            </p:tgtEl>
                                          </p:cBhvr>
                                        </p:animEffect>
                                      </p:childTnLst>
                                    </p:cTn>
                                  </p:par>
                                  <p:par>
                                    <p:cTn id="36" presetID="52" presetClass="entr" presetSubtype="0" fill="hold" grpId="0" nodeType="withEffect">
                                      <p:stCondLst>
                                        <p:cond delay="1000"/>
                                      </p:stCondLst>
                                      <p:iterate type="lt">
                                        <p:tmPct val="0"/>
                                      </p:iterate>
                                      <p:childTnLst>
                                        <p:set>
                                          <p:cBhvr>
                                            <p:cTn id="37" dur="1" fill="hold">
                                              <p:stCondLst>
                                                <p:cond delay="0"/>
                                              </p:stCondLst>
                                            </p:cTn>
                                            <p:tgtEl>
                                              <p:spTgt spid="12"/>
                                            </p:tgtEl>
                                            <p:attrNameLst>
                                              <p:attrName>style.visibility</p:attrName>
                                            </p:attrNameLst>
                                          </p:cBhvr>
                                          <p:to>
                                            <p:strVal val="visible"/>
                                          </p:to>
                                        </p:set>
                                        <p:animScale>
                                          <p:cBhvr>
                                            <p:cTn id="3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2"/>
                                            </p:tgtEl>
                                            <p:attrNameLst>
                                              <p:attrName>ppt_x</p:attrName>
                                              <p:attrName>ppt_y</p:attrName>
                                            </p:attrNameLst>
                                          </p:cBhvr>
                                        </p:animMotion>
                                        <p:animEffect transition="in" filter="fade">
                                          <p:cBhvr>
                                            <p:cTn id="4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0" grpId="1"/>
          <p:bldP spid="11" grpId="0"/>
          <p:bldP spid="12"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Presentation Title Rectangle"/>
          <p:cNvSpPr txBox="1">
            <a:spLocks/>
          </p:cNvSpPr>
          <p:nvPr/>
        </p:nvSpPr>
        <p:spPr>
          <a:xfrm>
            <a:off x="2049448" y="2631590"/>
            <a:ext cx="2678400" cy="3028816"/>
          </a:xfrm>
          <a:prstGeom prst="rect">
            <a:avLst/>
          </a:prstGeom>
          <a:solidFill>
            <a:srgbClr val="94C949"/>
          </a:solidFill>
          <a:effectLst/>
        </p:spPr>
        <p:txBody>
          <a:bodyPr lIns="182880" rIns="137160" bIns="182880" anchor="b"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defTabSz="685862">
              <a:defRPr/>
            </a:pPr>
            <a:endParaRPr lang="en-US" sz="2400" kern="0" spc="0" dirty="0">
              <a:latin typeface="Segoe Light" pitchFamily="34" charset="0"/>
            </a:endParaRPr>
          </a:p>
        </p:txBody>
      </p:sp>
      <p:sp>
        <p:nvSpPr>
          <p:cNvPr id="48" name="Rectangle 17"/>
          <p:cNvSpPr/>
          <p:nvPr/>
        </p:nvSpPr>
        <p:spPr bwMode="auto">
          <a:xfrm>
            <a:off x="2055020" y="3168806"/>
            <a:ext cx="2672021" cy="2343105"/>
          </a:xfrm>
          <a:prstGeom prst="rect">
            <a:avLst/>
          </a:prstGeom>
          <a:solidFill>
            <a:srgbClr val="70AD2D"/>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t" anchorCtr="0" forceAA="0" compatLnSpc="1">
            <a:prstTxWarp prst="textNoShape">
              <a:avLst/>
            </a:prstTxWarp>
            <a:noAutofit/>
          </a:bodyPr>
          <a:lstStyle/>
          <a:p>
            <a:pPr defTabSz="685487">
              <a:defRPr/>
            </a:pPr>
            <a:endParaRPr lang="en-US" sz="1700" kern="0" dirty="0">
              <a:solidFill>
                <a:srgbClr val="FFFFFF">
                  <a:alpha val="99000"/>
                </a:srgbClr>
              </a:solidFill>
              <a:latin typeface="Segoe UI"/>
            </a:endParaRPr>
          </a:p>
        </p:txBody>
      </p:sp>
      <p:sp>
        <p:nvSpPr>
          <p:cNvPr id="45" name="TextBox 6"/>
          <p:cNvSpPr txBox="1"/>
          <p:nvPr/>
        </p:nvSpPr>
        <p:spPr>
          <a:xfrm>
            <a:off x="2143173" y="3337280"/>
            <a:ext cx="2520281" cy="2012859"/>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“知己知彼，百战百胜”是生涯探索与规划的最佳原则，若我们对自己以及环境有充分的认识与了解，便能做出较为适合自己的决定。</a:t>
            </a:r>
          </a:p>
        </p:txBody>
      </p:sp>
      <p:sp>
        <p:nvSpPr>
          <p:cNvPr id="42" name="Rectangle 26"/>
          <p:cNvSpPr/>
          <p:nvPr/>
        </p:nvSpPr>
        <p:spPr bwMode="auto">
          <a:xfrm>
            <a:off x="7734553" y="4991978"/>
            <a:ext cx="2679450" cy="668428"/>
          </a:xfrm>
          <a:prstGeom prst="rect">
            <a:avLst/>
          </a:prstGeom>
          <a:solidFill>
            <a:srgbClr val="3397D3">
              <a:lumMod val="50000"/>
            </a:srgbClr>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b" anchorCtr="0" forceAA="0" compatLnSpc="1">
            <a:prstTxWarp prst="textNoShape">
              <a:avLst/>
            </a:prstTxWarp>
            <a:noAutofit/>
          </a:bodyPr>
          <a:lstStyle/>
          <a:p>
            <a:pPr defTabSz="685487">
              <a:spcBef>
                <a:spcPts val="375"/>
              </a:spcBef>
              <a:spcAft>
                <a:spcPts val="375"/>
              </a:spcAft>
              <a:defRPr/>
            </a:pPr>
            <a:endParaRPr lang="en-US" sz="1100" kern="0" dirty="0">
              <a:gradFill>
                <a:gsLst>
                  <a:gs pos="0">
                    <a:srgbClr val="FFFFFF"/>
                  </a:gs>
                  <a:gs pos="86000">
                    <a:srgbClr val="FFFFFF"/>
                  </a:gs>
                </a:gsLst>
                <a:lin ang="5400000" scaled="0"/>
              </a:gradFill>
              <a:latin typeface="Segoe UI"/>
            </a:endParaRPr>
          </a:p>
        </p:txBody>
      </p:sp>
      <p:sp>
        <p:nvSpPr>
          <p:cNvPr id="43" name="Rectangle 25"/>
          <p:cNvSpPr/>
          <p:nvPr/>
        </p:nvSpPr>
        <p:spPr bwMode="auto">
          <a:xfrm>
            <a:off x="4892316" y="4991986"/>
            <a:ext cx="2681927" cy="669263"/>
          </a:xfrm>
          <a:prstGeom prst="rect">
            <a:avLst/>
          </a:prstGeom>
          <a:solidFill>
            <a:srgbClr val="8E499C"/>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b" anchorCtr="0" forceAA="0" compatLnSpc="1">
            <a:prstTxWarp prst="textNoShape">
              <a:avLst/>
            </a:prstTxWarp>
            <a:noAutofit/>
          </a:bodyPr>
          <a:lstStyle/>
          <a:p>
            <a:pPr defTabSz="685487">
              <a:spcBef>
                <a:spcPts val="375"/>
              </a:spcBef>
              <a:spcAft>
                <a:spcPts val="375"/>
              </a:spcAft>
            </a:pPr>
            <a:endParaRPr lang="en-US" sz="1100" kern="0" dirty="0">
              <a:gradFill>
                <a:gsLst>
                  <a:gs pos="0">
                    <a:srgbClr val="FFFFFF"/>
                  </a:gs>
                  <a:gs pos="86000">
                    <a:srgbClr val="FFFFFF"/>
                  </a:gs>
                </a:gsLst>
                <a:lin ang="5400000" scaled="0"/>
              </a:gradFill>
              <a:latin typeface="Segoe UI"/>
            </a:endParaRPr>
          </a:p>
        </p:txBody>
      </p:sp>
      <p:sp>
        <p:nvSpPr>
          <p:cNvPr id="6" name="文本框 5"/>
          <p:cNvSpPr txBox="1"/>
          <p:nvPr/>
        </p:nvSpPr>
        <p:spPr>
          <a:xfrm>
            <a:off x="2279576" y="504323"/>
            <a:ext cx="4464496" cy="338554"/>
          </a:xfrm>
          <a:prstGeom prst="rect">
            <a:avLst/>
          </a:prstGeom>
          <a:noFill/>
        </p:spPr>
        <p:txBody>
          <a:bodyPr wrap="square" rtlCol="0">
            <a:spAutoFit/>
          </a:bodyPr>
          <a:lstStyle/>
          <a:p>
            <a:r>
              <a:rPr lang="en-US" altLang="zh-CN" sz="1600" dirty="0">
                <a:solidFill>
                  <a:srgbClr val="3D8ECD"/>
                </a:solidFill>
                <a:latin typeface="微软雅黑" panose="020B0503020204020204" pitchFamily="34" charset="-122"/>
                <a:ea typeface="微软雅黑" panose="020B0503020204020204" pitchFamily="34" charset="-122"/>
              </a:rPr>
              <a:t>4.1 </a:t>
            </a:r>
            <a:r>
              <a:rPr lang="zh-CN" altLang="en-US" sz="1600" dirty="0">
                <a:solidFill>
                  <a:srgbClr val="3D8ECD"/>
                </a:solidFill>
                <a:latin typeface="微软雅黑" panose="020B0503020204020204" pitchFamily="34" charset="-122"/>
                <a:ea typeface="微软雅黑" panose="020B0503020204020204" pitchFamily="34" charset="-122"/>
              </a:rPr>
              <a:t>职业生涯诊断</a:t>
            </a:r>
          </a:p>
        </p:txBody>
      </p:sp>
      <p:sp>
        <p:nvSpPr>
          <p:cNvPr id="26" name="Rectangle 17"/>
          <p:cNvSpPr/>
          <p:nvPr/>
        </p:nvSpPr>
        <p:spPr bwMode="auto">
          <a:xfrm>
            <a:off x="4894786" y="3168806"/>
            <a:ext cx="2679450" cy="2343105"/>
          </a:xfrm>
          <a:prstGeom prst="rect">
            <a:avLst/>
          </a:prstGeom>
          <a:solidFill>
            <a:srgbClr val="8E499C">
              <a:lumMod val="75000"/>
            </a:srgbClr>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t" anchorCtr="0" forceAA="0" compatLnSpc="1">
            <a:prstTxWarp prst="textNoShape">
              <a:avLst/>
            </a:prstTxWarp>
            <a:noAutofit/>
          </a:bodyPr>
          <a:lstStyle/>
          <a:p>
            <a:pPr defTabSz="685487">
              <a:defRPr/>
            </a:pPr>
            <a:endParaRPr lang="en-US" sz="1700" kern="0" dirty="0">
              <a:solidFill>
                <a:srgbClr val="FFFFFF">
                  <a:alpha val="99000"/>
                </a:srgbClr>
              </a:solidFill>
              <a:latin typeface="Segoe UI"/>
            </a:endParaRPr>
          </a:p>
        </p:txBody>
      </p:sp>
      <p:sp>
        <p:nvSpPr>
          <p:cNvPr id="27" name="Rectangle 18"/>
          <p:cNvSpPr/>
          <p:nvPr/>
        </p:nvSpPr>
        <p:spPr bwMode="auto">
          <a:xfrm>
            <a:off x="7737030" y="3168806"/>
            <a:ext cx="2679450" cy="2343105"/>
          </a:xfrm>
          <a:prstGeom prst="rect">
            <a:avLst/>
          </a:prstGeom>
          <a:solidFill>
            <a:srgbClr val="3397D3">
              <a:lumMod val="75000"/>
            </a:srgbClr>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t" anchorCtr="0" forceAA="0" compatLnSpc="1">
            <a:prstTxWarp prst="textNoShape">
              <a:avLst/>
            </a:prstTxWarp>
            <a:noAutofit/>
          </a:bodyPr>
          <a:lstStyle/>
          <a:p>
            <a:pPr defTabSz="685487">
              <a:defRPr/>
            </a:pPr>
            <a:endParaRPr lang="en-US" sz="1700" kern="0" dirty="0">
              <a:solidFill>
                <a:srgbClr val="FFFFFF">
                  <a:alpha val="99000"/>
                </a:srgbClr>
              </a:solidFill>
              <a:latin typeface="Segoe UI"/>
            </a:endParaRPr>
          </a:p>
        </p:txBody>
      </p:sp>
      <p:sp>
        <p:nvSpPr>
          <p:cNvPr id="28" name="Rectangle 14"/>
          <p:cNvSpPr/>
          <p:nvPr/>
        </p:nvSpPr>
        <p:spPr bwMode="auto">
          <a:xfrm>
            <a:off x="4892310" y="2631591"/>
            <a:ext cx="2679450" cy="537222"/>
          </a:xfrm>
          <a:prstGeom prst="rect">
            <a:avLst/>
          </a:prstGeom>
          <a:solidFill>
            <a:srgbClr val="8E499C"/>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b" anchorCtr="0" forceAA="0" compatLnSpc="1">
            <a:prstTxWarp prst="textNoShape">
              <a:avLst/>
            </a:prstTxWarp>
            <a:noAutofit/>
          </a:bodyPr>
          <a:lstStyle/>
          <a:p>
            <a:pPr defTabSz="685487"/>
            <a:r>
              <a:rPr lang="zh-CN" altLang="en-US" sz="2400" b="1" kern="0"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知己</a:t>
            </a:r>
            <a:endParaRPr lang="en-US" sz="2400" b="1" kern="0"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30" name="Rectangle 15"/>
          <p:cNvSpPr/>
          <p:nvPr/>
        </p:nvSpPr>
        <p:spPr bwMode="auto">
          <a:xfrm>
            <a:off x="7737030" y="2631591"/>
            <a:ext cx="2679450" cy="537215"/>
          </a:xfrm>
          <a:prstGeom prst="rect">
            <a:avLst/>
          </a:prstGeom>
          <a:solidFill>
            <a:srgbClr val="3397D3"/>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b" anchorCtr="0" forceAA="0" compatLnSpc="1">
            <a:prstTxWarp prst="textNoShape">
              <a:avLst/>
            </a:prstTxWarp>
            <a:noAutofit/>
          </a:bodyPr>
          <a:lstStyle/>
          <a:p>
            <a:pPr defTabSz="685487">
              <a:defRPr/>
            </a:pPr>
            <a:r>
              <a:rPr lang="zh-CN" altLang="en-US" sz="2400" b="1" kern="0"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知彼</a:t>
            </a:r>
            <a:endParaRPr lang="en-US" sz="2400" b="1" kern="0"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46" name="TextBox 6"/>
          <p:cNvSpPr txBox="1"/>
          <p:nvPr/>
        </p:nvSpPr>
        <p:spPr>
          <a:xfrm>
            <a:off x="4971895" y="3337280"/>
            <a:ext cx="2520281" cy="2012859"/>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自我分析（目标取向和能力取向），了解自我的兴趣、专长、性格、学识、技能、智商、情商、体质、价值观、思维方式、拥有的资源等。</a:t>
            </a:r>
          </a:p>
        </p:txBody>
      </p:sp>
      <p:sp>
        <p:nvSpPr>
          <p:cNvPr id="47" name="TextBox 6"/>
          <p:cNvSpPr txBox="1"/>
          <p:nvPr/>
        </p:nvSpPr>
        <p:spPr>
          <a:xfrm>
            <a:off x="7809597" y="3337280"/>
            <a:ext cx="2520281" cy="1692771"/>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环境分析（机会取向），了解社会的职业需求、职业声望、社会人际环境、社会制度和社会经济发展状况等。</a:t>
            </a:r>
          </a:p>
        </p:txBody>
      </p:sp>
    </p:spTree>
    <p:extLst>
      <p:ext uri="{BB962C8B-B14F-4D97-AF65-F5344CB8AC3E}">
        <p14:creationId xmlns:p14="http://schemas.microsoft.com/office/powerpoint/2010/main" val="4073000972"/>
      </p:ext>
    </p:extLst>
  </p:cSld>
  <p:clrMapOvr>
    <a:masterClrMapping/>
  </p:clrMapOvr>
  <mc:AlternateContent xmlns:mc="http://schemas.openxmlformats.org/markup-compatibility/2006" xmlns:p14="http://schemas.microsoft.com/office/powerpoint/2010/main">
    <mc:Choice Requires="p14">
      <p:transition spd="med">
        <p14:switch dir="r"/>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300"/>
                                        <p:tgtEl>
                                          <p:spTgt spid="45"/>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300"/>
                                        <p:tgtEl>
                                          <p:spTgt spid="46"/>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left)">
                                      <p:cBhvr>
                                        <p:cTn id="15" dur="3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riangle rectangle 10"/>
          <p:cNvSpPr/>
          <p:nvPr/>
        </p:nvSpPr>
        <p:spPr>
          <a:xfrm rot="16200000" flipH="1">
            <a:off x="619417" y="2403494"/>
            <a:ext cx="309402" cy="301451"/>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4" name="矩形 13"/>
          <p:cNvSpPr/>
          <p:nvPr/>
        </p:nvSpPr>
        <p:spPr>
          <a:xfrm>
            <a:off x="839416" y="1772816"/>
            <a:ext cx="10873208"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5" name="矩形 14"/>
          <p:cNvSpPr/>
          <p:nvPr/>
        </p:nvSpPr>
        <p:spPr>
          <a:xfrm>
            <a:off x="983432" y="2488366"/>
            <a:ext cx="4680520" cy="1372683"/>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针对上述这些要素按照</a:t>
            </a:r>
            <a:r>
              <a:rPr lang="en-US" altLang="zh-CN" sz="1600" dirty="0">
                <a:solidFill>
                  <a:schemeClr val="tx1">
                    <a:lumMod val="65000"/>
                    <a:lumOff val="35000"/>
                  </a:schemeClr>
                </a:solidFill>
                <a:latin typeface="微软雅黑" pitchFamily="34" charset="-122"/>
                <a:ea typeface="微软雅黑" pitchFamily="34" charset="-122"/>
              </a:rPr>
              <a:t>SWOT</a:t>
            </a:r>
            <a:r>
              <a:rPr lang="zh-CN" altLang="en-US" sz="1600" dirty="0">
                <a:solidFill>
                  <a:schemeClr val="tx1">
                    <a:lumMod val="65000"/>
                    <a:lumOff val="35000"/>
                  </a:schemeClr>
                </a:solidFill>
                <a:latin typeface="微软雅黑" pitchFamily="34" charset="-122"/>
                <a:ea typeface="微软雅黑" pitchFamily="34" charset="-122"/>
              </a:rPr>
              <a:t>模型进行分析。并以发挥优势、弥补劣势，抓住机会，规避威胁为原则，来选择自己的最佳职业定位，即“职业锚（</a:t>
            </a:r>
            <a:r>
              <a:rPr lang="en-US" altLang="zh-CN" sz="1600" dirty="0">
                <a:solidFill>
                  <a:schemeClr val="tx1">
                    <a:lumMod val="65000"/>
                    <a:lumOff val="35000"/>
                  </a:schemeClr>
                </a:solidFill>
                <a:latin typeface="微软雅黑" pitchFamily="34" charset="-122"/>
                <a:ea typeface="微软雅黑" pitchFamily="34" charset="-122"/>
              </a:rPr>
              <a:t>Career Anchor</a:t>
            </a:r>
            <a:r>
              <a:rPr lang="zh-CN" altLang="en-US" sz="1600" dirty="0">
                <a:solidFill>
                  <a:schemeClr val="tx1">
                    <a:lumMod val="65000"/>
                    <a:lumOff val="35000"/>
                  </a:schemeClr>
                </a:solidFill>
                <a:latin typeface="微软雅黑" pitchFamily="34" charset="-122"/>
                <a:ea typeface="微软雅黑" pitchFamily="34" charset="-122"/>
              </a:rPr>
              <a:t>）”。</a:t>
            </a:r>
            <a:endParaRPr lang="zh-CN" altLang="zh-CN" sz="1600" b="1" dirty="0">
              <a:solidFill>
                <a:srgbClr val="FF6600"/>
              </a:solidFill>
              <a:latin typeface="微软雅黑" pitchFamily="34" charset="-122"/>
              <a:ea typeface="微软雅黑" pitchFamily="34" charset="-122"/>
            </a:endParaRPr>
          </a:p>
        </p:txBody>
      </p:sp>
      <p:sp>
        <p:nvSpPr>
          <p:cNvPr id="16" name="矩形 15"/>
          <p:cNvSpPr/>
          <p:nvPr/>
        </p:nvSpPr>
        <p:spPr>
          <a:xfrm>
            <a:off x="983432" y="3919762"/>
            <a:ext cx="4680520" cy="2332946"/>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“职业锚”是在职业生涯规划领域具有</a:t>
            </a:r>
            <a:r>
              <a:rPr lang="zh-CN" altLang="en-US" sz="1600" b="1" dirty="0">
                <a:solidFill>
                  <a:srgbClr val="FF6600"/>
                </a:solidFill>
                <a:latin typeface="微软雅黑" pitchFamily="34" charset="-122"/>
                <a:ea typeface="微软雅黑" pitchFamily="34" charset="-122"/>
              </a:rPr>
              <a:t>“教父”级</a:t>
            </a:r>
            <a:r>
              <a:rPr lang="zh-CN" altLang="en-US" sz="1600" dirty="0">
                <a:solidFill>
                  <a:schemeClr val="tx1">
                    <a:lumMod val="65000"/>
                    <a:lumOff val="35000"/>
                  </a:schemeClr>
                </a:solidFill>
                <a:latin typeface="微软雅黑" pitchFamily="34" charset="-122"/>
                <a:ea typeface="微软雅黑" pitchFamily="34" charset="-122"/>
              </a:rPr>
              <a:t>地位的概念，是由麻省理工大学斯隆商学院、美国著名的职业指导专家埃德加</a:t>
            </a:r>
            <a:r>
              <a:rPr lang="en-US" altLang="zh-CN" sz="1600" dirty="0">
                <a:solidFill>
                  <a:schemeClr val="tx1">
                    <a:lumMod val="65000"/>
                    <a:lumOff val="35000"/>
                  </a:schemeClr>
                </a:solidFill>
                <a:latin typeface="微软雅黑" pitchFamily="34" charset="-122"/>
                <a:ea typeface="微软雅黑" pitchFamily="34" charset="-122"/>
              </a:rPr>
              <a:t>. H.</a:t>
            </a:r>
            <a:r>
              <a:rPr lang="zh-CN" altLang="en-US" sz="1600" dirty="0">
                <a:solidFill>
                  <a:schemeClr val="tx1">
                    <a:lumMod val="65000"/>
                    <a:lumOff val="35000"/>
                  </a:schemeClr>
                </a:solidFill>
                <a:latin typeface="微软雅黑" pitchFamily="34" charset="-122"/>
                <a:ea typeface="微软雅黑" pitchFamily="34" charset="-122"/>
              </a:rPr>
              <a:t>施恩（</a:t>
            </a:r>
            <a:r>
              <a:rPr lang="en-US" altLang="zh-CN" sz="1600" dirty="0" err="1">
                <a:solidFill>
                  <a:schemeClr val="tx1">
                    <a:lumMod val="65000"/>
                    <a:lumOff val="35000"/>
                  </a:schemeClr>
                </a:solidFill>
                <a:latin typeface="微软雅黑" pitchFamily="34" charset="-122"/>
                <a:ea typeface="微软雅黑" pitchFamily="34" charset="-122"/>
              </a:rPr>
              <a:t>Edgar.H.Schein</a:t>
            </a:r>
            <a:r>
              <a:rPr lang="zh-CN" altLang="en-US" sz="1600" dirty="0">
                <a:solidFill>
                  <a:schemeClr val="tx1">
                    <a:lumMod val="65000"/>
                    <a:lumOff val="35000"/>
                  </a:schemeClr>
                </a:solidFill>
                <a:latin typeface="微软雅黑" pitchFamily="34" charset="-122"/>
                <a:ea typeface="微软雅黑" pitchFamily="34" charset="-122"/>
              </a:rPr>
              <a:t>）教授通过对该学院</a:t>
            </a:r>
            <a:r>
              <a:rPr lang="en-US" altLang="zh-CN" sz="1600" dirty="0">
                <a:solidFill>
                  <a:schemeClr val="tx1">
                    <a:lumMod val="65000"/>
                    <a:lumOff val="35000"/>
                  </a:schemeClr>
                </a:solidFill>
                <a:latin typeface="微软雅黑" pitchFamily="34" charset="-122"/>
                <a:ea typeface="微软雅黑" pitchFamily="34" charset="-122"/>
              </a:rPr>
              <a:t>44</a:t>
            </a:r>
            <a:r>
              <a:rPr lang="zh-CN" altLang="en-US" sz="1600" dirty="0">
                <a:solidFill>
                  <a:schemeClr val="tx1">
                    <a:lumMod val="65000"/>
                    <a:lumOff val="35000"/>
                  </a:schemeClr>
                </a:solidFill>
                <a:latin typeface="微软雅黑" pitchFamily="34" charset="-122"/>
                <a:ea typeface="微软雅黑" pitchFamily="34" charset="-122"/>
              </a:rPr>
              <a:t>名</a:t>
            </a:r>
            <a:r>
              <a:rPr lang="en-US" altLang="zh-CN" sz="1600" dirty="0">
                <a:solidFill>
                  <a:schemeClr val="tx1">
                    <a:lumMod val="65000"/>
                    <a:lumOff val="35000"/>
                  </a:schemeClr>
                </a:solidFill>
                <a:latin typeface="微软雅黑" pitchFamily="34" charset="-122"/>
                <a:ea typeface="微软雅黑" pitchFamily="34" charset="-122"/>
              </a:rPr>
              <a:t>MBA</a:t>
            </a:r>
            <a:r>
              <a:rPr lang="zh-CN" altLang="en-US" sz="1600" dirty="0">
                <a:solidFill>
                  <a:schemeClr val="tx1">
                    <a:lumMod val="65000"/>
                    <a:lumOff val="35000"/>
                  </a:schemeClr>
                </a:solidFill>
                <a:latin typeface="微软雅黑" pitchFamily="34" charset="-122"/>
                <a:ea typeface="微软雅黑" pitchFamily="34" charset="-122"/>
              </a:rPr>
              <a:t>毕业生的</a:t>
            </a:r>
            <a:r>
              <a:rPr lang="en-US" altLang="zh-CN" sz="1600" dirty="0">
                <a:solidFill>
                  <a:schemeClr val="tx1">
                    <a:lumMod val="65000"/>
                    <a:lumOff val="35000"/>
                  </a:schemeClr>
                </a:solidFill>
                <a:latin typeface="微软雅黑" pitchFamily="34" charset="-122"/>
                <a:ea typeface="微软雅黑" pitchFamily="34" charset="-122"/>
              </a:rPr>
              <a:t>12</a:t>
            </a:r>
            <a:r>
              <a:rPr lang="zh-CN" altLang="en-US" sz="1600" dirty="0">
                <a:solidFill>
                  <a:schemeClr val="tx1">
                    <a:lumMod val="65000"/>
                    <a:lumOff val="35000"/>
                  </a:schemeClr>
                </a:solidFill>
                <a:latin typeface="微软雅黑" pitchFamily="34" charset="-122"/>
                <a:ea typeface="微软雅黑" pitchFamily="34" charset="-122"/>
              </a:rPr>
              <a:t>年职业生涯研究并分析总结出的理论，又称为职业定位理论。概括地说，职业锚就是你的最佳职业定位。</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7" name="矩形 16"/>
          <p:cNvSpPr/>
          <p:nvPr/>
        </p:nvSpPr>
        <p:spPr>
          <a:xfrm>
            <a:off x="5735960" y="1772816"/>
            <a:ext cx="146266" cy="4464496"/>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927274" y="2008072"/>
            <a:ext cx="5472608" cy="2012859"/>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埃德加</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施恩认为，职业设计是一个持续不断的探索过程，随着一个人对自己越来越了解，这个人就会越来越明显地形成一个占主要地位的“职业锚”。</a:t>
            </a:r>
            <a:r>
              <a:rPr lang="zh-CN" altLang="en-US" sz="1600" b="1" dirty="0">
                <a:solidFill>
                  <a:srgbClr val="FF6600"/>
                </a:solidFill>
                <a:latin typeface="微软雅黑" pitchFamily="34" charset="-122"/>
                <a:ea typeface="微软雅黑" pitchFamily="34" charset="-122"/>
              </a:rPr>
              <a:t>这个所谓的“职业锚”就是指当一个人不得不做出选择的时候，无论如何都不会放弃的职业中的那种至关重要的东西或价值观</a:t>
            </a:r>
            <a:r>
              <a:rPr lang="zh-CN" altLang="en-US" sz="1600" dirty="0">
                <a:solidFill>
                  <a:schemeClr val="tx1">
                    <a:lumMod val="65000"/>
                    <a:lumOff val="35000"/>
                  </a:schemeClr>
                </a:solidFill>
                <a:latin typeface="微软雅黑" pitchFamily="34" charset="-122"/>
                <a:ea typeface="微软雅黑" pitchFamily="34" charset="-122"/>
              </a:rPr>
              <a:t>，即人们选择和发展自己的职业时所围绕的中心。</a:t>
            </a:r>
            <a:endParaRPr lang="zh-CN" altLang="zh-CN" sz="1600" b="1" dirty="0">
              <a:solidFill>
                <a:srgbClr val="FF6600"/>
              </a:solidFill>
              <a:latin typeface="微软雅黑" pitchFamily="34" charset="-122"/>
              <a:ea typeface="微软雅黑" pitchFamily="34" charset="-122"/>
            </a:endParaRPr>
          </a:p>
        </p:txBody>
      </p:sp>
      <p:sp>
        <p:nvSpPr>
          <p:cNvPr id="19" name="矩形 18"/>
          <p:cNvSpPr/>
          <p:nvPr/>
        </p:nvSpPr>
        <p:spPr>
          <a:xfrm>
            <a:off x="5927274" y="4205792"/>
            <a:ext cx="5472608" cy="1846659"/>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影响一个人职业锚的因素有：</a:t>
            </a:r>
            <a:r>
              <a:rPr lang="zh-CN" altLang="en-US" sz="1600" b="1" dirty="0">
                <a:solidFill>
                  <a:srgbClr val="FF6600"/>
                </a:solidFill>
                <a:latin typeface="微软雅黑" pitchFamily="34" charset="-122"/>
                <a:ea typeface="微软雅黑" pitchFamily="34" charset="-122"/>
              </a:rPr>
              <a:t>①天资、能力和兴趣；</a:t>
            </a:r>
            <a:endParaRPr lang="en-US" altLang="zh-CN" sz="1600" b="1" dirty="0">
              <a:solidFill>
                <a:srgbClr val="FF6600"/>
              </a:solidFill>
              <a:latin typeface="微软雅黑" pitchFamily="34" charset="-122"/>
              <a:ea typeface="微软雅黑" pitchFamily="34" charset="-122"/>
            </a:endParaRPr>
          </a:p>
          <a:p>
            <a:pPr>
              <a:lnSpc>
                <a:spcPct val="130000"/>
              </a:lnSpc>
              <a:spcAft>
                <a:spcPts val="600"/>
              </a:spcAft>
            </a:pPr>
            <a:r>
              <a:rPr lang="zh-CN" altLang="en-US" sz="1600" b="1" dirty="0">
                <a:solidFill>
                  <a:srgbClr val="FF6600"/>
                </a:solidFill>
                <a:latin typeface="微软雅黑" pitchFamily="34" charset="-122"/>
                <a:ea typeface="微软雅黑" pitchFamily="34" charset="-122"/>
              </a:rPr>
              <a:t>②工作动机和需要；③人生态度和价值观。</a:t>
            </a:r>
            <a:endParaRPr lang="en-US" altLang="zh-CN" sz="1600" b="1" dirty="0">
              <a:solidFill>
                <a:srgbClr val="FF6600"/>
              </a:solidFill>
              <a:latin typeface="微软雅黑" pitchFamily="34" charset="-122"/>
              <a:ea typeface="微软雅黑" pitchFamily="34" charset="-122"/>
            </a:endParaRPr>
          </a:p>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在人生的进程中，梳理自己的职业经历，明确自己的职业定位，就可以让自己少走弯路，大步迈向成功。根据施恩教授的职业锚理论，我们可以总结出职业锚的如下特点：</a:t>
            </a:r>
            <a:endParaRPr lang="zh-CN" altLang="zh-CN" sz="1600" b="1" dirty="0">
              <a:solidFill>
                <a:srgbClr val="FF6600"/>
              </a:solidFill>
              <a:latin typeface="微软雅黑" pitchFamily="34" charset="-122"/>
              <a:ea typeface="微软雅黑" pitchFamily="34" charset="-122"/>
            </a:endParaRPr>
          </a:p>
        </p:txBody>
      </p:sp>
      <p:sp>
        <p:nvSpPr>
          <p:cNvPr id="23" name="矩形 22"/>
          <p:cNvSpPr/>
          <p:nvPr/>
        </p:nvSpPr>
        <p:spPr>
          <a:xfrm>
            <a:off x="623394" y="1895461"/>
            <a:ext cx="4680519" cy="504056"/>
          </a:xfrm>
          <a:prstGeom prst="rect">
            <a:avLst/>
          </a:prstGeom>
          <a:solidFill>
            <a:srgbClr val="FF66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6"/>
          <p:cNvSpPr txBox="1"/>
          <p:nvPr/>
        </p:nvSpPr>
        <p:spPr>
          <a:xfrm>
            <a:off x="623393" y="1956861"/>
            <a:ext cx="4392488"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如何选择自己的最佳职业定位？</a:t>
            </a:r>
            <a:endParaRPr lang="zh-CN" altLang="zh-CN" sz="16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01421820"/>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300"/>
                                        <p:tgtEl>
                                          <p:spTgt spid="24"/>
                                        </p:tgtEl>
                                      </p:cBhvr>
                                    </p:animEffect>
                                  </p:childTnLst>
                                </p:cTn>
                              </p:par>
                            </p:childTnLst>
                          </p:cTn>
                        </p:par>
                        <p:par>
                          <p:cTn id="8" fill="hold">
                            <p:stCondLst>
                              <p:cond delay="300"/>
                            </p:stCondLst>
                            <p:childTnLst>
                              <p:par>
                                <p:cTn id="9" presetID="2" presetClass="entr" presetSubtype="9" decel="100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3" decel="10000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1+#ppt_w/2"/>
                                          </p:val>
                                        </p:tav>
                                        <p:tav tm="100000">
                                          <p:val>
                                            <p:strVal val="#ppt_x"/>
                                          </p:val>
                                        </p:tav>
                                      </p:tavLst>
                                    </p:anim>
                                    <p:anim calcmode="lin" valueType="num">
                                      <p:cBhvr additive="base">
                                        <p:cTn id="20" dur="500" fill="hold"/>
                                        <p:tgtEl>
                                          <p:spTgt spid="18"/>
                                        </p:tgtEl>
                                        <p:attrNameLst>
                                          <p:attrName>ppt_y</p:attrName>
                                        </p:attrNameLst>
                                      </p:cBhvr>
                                      <p:tavLst>
                                        <p:tav tm="0">
                                          <p:val>
                                            <p:strVal val="0-#ppt_h/2"/>
                                          </p:val>
                                        </p:tav>
                                        <p:tav tm="100000">
                                          <p:val>
                                            <p:strVal val="#ppt_y"/>
                                          </p:val>
                                        </p:tav>
                                      </p:tavLst>
                                    </p:anim>
                                  </p:childTnLst>
                                </p:cTn>
                              </p:par>
                              <p:par>
                                <p:cTn id="21" presetID="2" presetClass="entr" presetSubtype="6" decel="10000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1+#ppt_w/2"/>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p:bldP spid="19" grpId="0"/>
      <p:bldP spid="2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6"/>
          <p:cNvSpPr txBox="1"/>
          <p:nvPr/>
        </p:nvSpPr>
        <p:spPr>
          <a:xfrm>
            <a:off x="983434" y="2952468"/>
            <a:ext cx="4536503" cy="1052596"/>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个人在面临各种各样的实际工作生活情境之前，不可能真切地了解自己的能力、动机和价值观以及与之对应的、合适的职业选择。</a:t>
            </a:r>
            <a:endParaRPr lang="zh-CN" altLang="zh-CN" sz="1600" b="1" dirty="0">
              <a:solidFill>
                <a:srgbClr val="FF3399"/>
              </a:solidFill>
              <a:latin typeface="微软雅黑" pitchFamily="34" charset="-122"/>
              <a:ea typeface="微软雅黑" pitchFamily="34" charset="-122"/>
            </a:endParaRPr>
          </a:p>
        </p:txBody>
      </p:sp>
      <p:sp>
        <p:nvSpPr>
          <p:cNvPr id="12" name="TextBox 6"/>
          <p:cNvSpPr txBox="1"/>
          <p:nvPr/>
        </p:nvSpPr>
        <p:spPr>
          <a:xfrm>
            <a:off x="983432" y="4184502"/>
            <a:ext cx="4536504" cy="1372683"/>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当员工已经工作若干年，习得工作经验后，方能够选定自己稳定的长期贡献区。换言之，</a:t>
            </a:r>
            <a:r>
              <a:rPr lang="zh-CN" altLang="en-US" sz="1600" b="1" dirty="0">
                <a:solidFill>
                  <a:srgbClr val="FF6600"/>
                </a:solidFill>
                <a:latin typeface="微软雅黑" pitchFamily="34" charset="-122"/>
                <a:ea typeface="微软雅黑" pitchFamily="34" charset="-122"/>
              </a:rPr>
              <a:t>职业锚在某种程度上由员工的实际工作经验所决定的，而不只是取决于个人潜在的才干和动机。</a:t>
            </a:r>
          </a:p>
        </p:txBody>
      </p:sp>
      <p:sp>
        <p:nvSpPr>
          <p:cNvPr id="13" name="TextBox 6"/>
          <p:cNvSpPr txBox="1"/>
          <p:nvPr/>
        </p:nvSpPr>
        <p:spPr>
          <a:xfrm>
            <a:off x="983432" y="1978232"/>
            <a:ext cx="6264696"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职业锚特点一：职业锚是以员工的工作经验为基础的</a:t>
            </a:r>
          </a:p>
        </p:txBody>
      </p:sp>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35960" y="2613019"/>
            <a:ext cx="5688632" cy="3254595"/>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877041859"/>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 presetClass="entr" presetSubtype="9" decel="10000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6"/>
          <p:cNvSpPr txBox="1"/>
          <p:nvPr/>
        </p:nvSpPr>
        <p:spPr>
          <a:xfrm>
            <a:off x="983434" y="2708921"/>
            <a:ext cx="5112567" cy="1692771"/>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虽然有各种职业锚的测试模型，但职业锚不是根据各种测试出来的能力、才干或者职业动机、价值观所做的预测，而是员工在工作实践中，依据总我发掘的和已被证明的才干、动机、需要和价值观，现实地选择和确定的职业定位。</a:t>
            </a:r>
            <a:endParaRPr lang="zh-CN" altLang="zh-CN" sz="1600" b="1" dirty="0">
              <a:solidFill>
                <a:srgbClr val="FF3399"/>
              </a:solidFill>
              <a:latin typeface="微软雅黑" pitchFamily="34" charset="-122"/>
              <a:ea typeface="微软雅黑" pitchFamily="34" charset="-122"/>
            </a:endParaRPr>
          </a:p>
        </p:txBody>
      </p:sp>
      <p:sp>
        <p:nvSpPr>
          <p:cNvPr id="12" name="TextBox 6"/>
          <p:cNvSpPr txBox="1"/>
          <p:nvPr/>
        </p:nvSpPr>
        <p:spPr>
          <a:xfrm>
            <a:off x="983432" y="4504590"/>
            <a:ext cx="5112568" cy="1372683"/>
          </a:xfrm>
          <a:prstGeom prst="rect">
            <a:avLst/>
          </a:prstGeom>
          <a:noFill/>
        </p:spPr>
        <p:txBody>
          <a:bodyPr wrap="square" rtlCol="0">
            <a:spAutoFit/>
          </a:bodyPr>
          <a:lstStyle/>
          <a:p>
            <a:pPr>
              <a:lnSpc>
                <a:spcPct val="130000"/>
              </a:lnSpc>
            </a:pPr>
            <a:r>
              <a:rPr lang="zh-CN" altLang="en-US" sz="1600" b="1" dirty="0">
                <a:solidFill>
                  <a:srgbClr val="FF6600"/>
                </a:solidFill>
                <a:latin typeface="微软雅黑" pitchFamily="34" charset="-122"/>
                <a:ea typeface="微软雅黑" pitchFamily="34" charset="-122"/>
              </a:rPr>
              <a:t>一个人的职业倾向可以预测，但职业锚一定是经过实践后才能确定的。</a:t>
            </a:r>
            <a:r>
              <a:rPr lang="zh-CN" altLang="en-US" sz="1600" dirty="0">
                <a:solidFill>
                  <a:schemeClr val="tx1">
                    <a:lumMod val="65000"/>
                    <a:lumOff val="35000"/>
                  </a:schemeClr>
                </a:solidFill>
                <a:latin typeface="微软雅黑" pitchFamily="34" charset="-122"/>
                <a:ea typeface="微软雅黑" pitchFamily="34" charset="-122"/>
              </a:rPr>
              <a:t>但值得庆幸的是，一个人的职业锚通常在他的职业倾向范围之内。因此，进行职业倾向测评对确定自己的职业锚会有极大的指导作用。</a:t>
            </a:r>
            <a:endParaRPr lang="zh-CN" altLang="en-US" sz="1600" b="1" dirty="0">
              <a:solidFill>
                <a:srgbClr val="FF6600"/>
              </a:solidFill>
              <a:latin typeface="微软雅黑" pitchFamily="34" charset="-122"/>
              <a:ea typeface="微软雅黑" pitchFamily="34" charset="-122"/>
            </a:endParaRPr>
          </a:p>
        </p:txBody>
      </p:sp>
      <p:sp>
        <p:nvSpPr>
          <p:cNvPr id="13" name="TextBox 6"/>
          <p:cNvSpPr txBox="1"/>
          <p:nvPr/>
        </p:nvSpPr>
        <p:spPr>
          <a:xfrm>
            <a:off x="983432" y="1978232"/>
            <a:ext cx="6264696"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职业锚特点二：职业锚不是预测</a:t>
            </a:r>
          </a:p>
        </p:txBody>
      </p:sp>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27137" y="2608870"/>
            <a:ext cx="5256584" cy="3269146"/>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4019212653"/>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6"/>
          <p:cNvSpPr txBox="1"/>
          <p:nvPr/>
        </p:nvSpPr>
        <p:spPr>
          <a:xfrm>
            <a:off x="983434" y="2848406"/>
            <a:ext cx="5616623" cy="1372683"/>
          </a:xfrm>
          <a:prstGeom prst="rect">
            <a:avLst/>
          </a:prstGeom>
          <a:noFill/>
        </p:spPr>
        <p:txBody>
          <a:bodyPr wrap="square" rtlCol="0">
            <a:spAutoFit/>
          </a:bodyPr>
          <a:lstStyle/>
          <a:p>
            <a:pPr>
              <a:lnSpc>
                <a:spcPct val="130000"/>
              </a:lnSpc>
            </a:pPr>
            <a:r>
              <a:rPr lang="zh-CN" altLang="en-US" sz="1600" b="1" dirty="0">
                <a:solidFill>
                  <a:srgbClr val="FF6600"/>
                </a:solidFill>
                <a:latin typeface="微软雅黑" pitchFamily="34" charset="-122"/>
                <a:ea typeface="微软雅黑" pitchFamily="34" charset="-122"/>
              </a:rPr>
              <a:t>当一个人确定了自己的职业锚之后，他的职业生涯将转变为事业生涯，这就是职业锚的作用。</a:t>
            </a:r>
            <a:r>
              <a:rPr lang="zh-CN" altLang="en-US" sz="1600" dirty="0">
                <a:solidFill>
                  <a:schemeClr val="tx1">
                    <a:lumMod val="65000"/>
                    <a:lumOff val="35000"/>
                  </a:schemeClr>
                </a:solidFill>
                <a:latin typeface="微软雅黑" pitchFamily="34" charset="-122"/>
                <a:ea typeface="微软雅黑" pitchFamily="34" charset="-122"/>
              </a:rPr>
              <a:t>当你找到职业锚后，别人的议论、评价，自己的辛苦、风险都能无所畏惧，义无反顾地前行，因为，你的职业已经转换为你的事业。</a:t>
            </a:r>
            <a:endParaRPr lang="zh-CN" altLang="zh-CN" sz="1600" b="1" dirty="0">
              <a:solidFill>
                <a:srgbClr val="FF3399"/>
              </a:solidFill>
              <a:latin typeface="微软雅黑" pitchFamily="34" charset="-122"/>
              <a:ea typeface="微软雅黑" pitchFamily="34" charset="-122"/>
            </a:endParaRPr>
          </a:p>
        </p:txBody>
      </p:sp>
      <p:sp>
        <p:nvSpPr>
          <p:cNvPr id="12" name="TextBox 6"/>
          <p:cNvSpPr txBox="1"/>
          <p:nvPr/>
        </p:nvSpPr>
        <p:spPr>
          <a:xfrm>
            <a:off x="983432" y="4504590"/>
            <a:ext cx="5616624" cy="1372683"/>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比如说孙中山，他的第一个职业是医生，但是他后来发现中国的问题不是民众身体的疾病问题，而是腐朽没落的封建统治。于是他弃医从政，把推翻封建王朝，建立一个民主的中国当作他的事业来做，他找到了他的职业锚。</a:t>
            </a:r>
          </a:p>
        </p:txBody>
      </p:sp>
      <p:sp>
        <p:nvSpPr>
          <p:cNvPr id="13" name="TextBox 6"/>
          <p:cNvSpPr txBox="1"/>
          <p:nvPr/>
        </p:nvSpPr>
        <p:spPr>
          <a:xfrm>
            <a:off x="983432" y="1978232"/>
            <a:ext cx="6552728"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职业锚特点三：从确认职业锚的那时起，你的职业转变为事业</a:t>
            </a:r>
          </a:p>
        </p:txBody>
      </p:sp>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30382" y="2848405"/>
            <a:ext cx="4659795" cy="3028867"/>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456014758"/>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6"/>
          <p:cNvSpPr txBox="1"/>
          <p:nvPr/>
        </p:nvSpPr>
        <p:spPr>
          <a:xfrm>
            <a:off x="983434" y="2708920"/>
            <a:ext cx="4752527" cy="1052596"/>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职业生涯规划是一个持续不断的探索过程。或许在每一个职场人的整个职业生涯过程中，都会一次又一次的确立职业定位，然后打破，然后再确立。</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2" name="TextBox 6"/>
          <p:cNvSpPr txBox="1"/>
          <p:nvPr/>
        </p:nvSpPr>
        <p:spPr>
          <a:xfrm>
            <a:off x="983432" y="4005065"/>
            <a:ext cx="4752528" cy="1692771"/>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由于职业锚以习得的工作经验为基础，因此相比从小就有勤工俭学传统的美国人，中国人职业锚确定时间较晚，一个人能在</a:t>
            </a:r>
            <a:r>
              <a:rPr lang="en-US" altLang="zh-CN" sz="1600" dirty="0">
                <a:solidFill>
                  <a:schemeClr val="tx1">
                    <a:lumMod val="65000"/>
                    <a:lumOff val="35000"/>
                  </a:schemeClr>
                </a:solidFill>
                <a:latin typeface="微软雅黑" pitchFamily="34" charset="-122"/>
                <a:ea typeface="微软雅黑" pitchFamily="34" charset="-122"/>
              </a:rPr>
              <a:t>30</a:t>
            </a:r>
            <a:r>
              <a:rPr lang="zh-CN" altLang="en-US" sz="1600" dirty="0">
                <a:solidFill>
                  <a:schemeClr val="tx1">
                    <a:lumMod val="65000"/>
                    <a:lumOff val="35000"/>
                  </a:schemeClr>
                </a:solidFill>
                <a:latin typeface="微软雅黑" pitchFamily="34" charset="-122"/>
                <a:ea typeface="微软雅黑" pitchFamily="34" charset="-122"/>
              </a:rPr>
              <a:t>岁确定自己的第一个职业锚就不错了。</a:t>
            </a:r>
            <a:r>
              <a:rPr lang="zh-CN" altLang="en-US" sz="1600" b="1" dirty="0">
                <a:solidFill>
                  <a:srgbClr val="FF0000"/>
                </a:solidFill>
                <a:latin typeface="微软雅黑" pitchFamily="34" charset="-122"/>
                <a:ea typeface="微软雅黑" pitchFamily="34" charset="-122"/>
              </a:rPr>
              <a:t>倘若</a:t>
            </a:r>
            <a:r>
              <a:rPr lang="en-US" altLang="zh-CN" sz="1600" b="1" dirty="0">
                <a:solidFill>
                  <a:srgbClr val="FF0000"/>
                </a:solidFill>
                <a:latin typeface="微软雅黑" pitchFamily="34" charset="-122"/>
                <a:ea typeface="微软雅黑" pitchFamily="34" charset="-122"/>
              </a:rPr>
              <a:t>35</a:t>
            </a:r>
            <a:r>
              <a:rPr lang="zh-CN" altLang="en-US" sz="1600" b="1" dirty="0">
                <a:solidFill>
                  <a:srgbClr val="FF0000"/>
                </a:solidFill>
                <a:latin typeface="微软雅黑" pitchFamily="34" charset="-122"/>
                <a:ea typeface="微软雅黑" pitchFamily="34" charset="-122"/>
              </a:rPr>
              <a:t>岁还没找到自己的“锚”，那真的要好好思考了。</a:t>
            </a:r>
          </a:p>
        </p:txBody>
      </p:sp>
      <p:sp>
        <p:nvSpPr>
          <p:cNvPr id="13" name="TextBox 6"/>
          <p:cNvSpPr txBox="1"/>
          <p:nvPr/>
        </p:nvSpPr>
        <p:spPr>
          <a:xfrm>
            <a:off x="983432" y="1978232"/>
            <a:ext cx="5976664"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职业锚特点四：职业锚不是固定不变的</a:t>
            </a:r>
          </a:p>
        </p:txBody>
      </p:sp>
      <p:sp>
        <p:nvSpPr>
          <p:cNvPr id="6" name="矩形 5"/>
          <p:cNvSpPr/>
          <p:nvPr/>
        </p:nvSpPr>
        <p:spPr>
          <a:xfrm>
            <a:off x="5879976" y="2708920"/>
            <a:ext cx="144016" cy="3096344"/>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6168008" y="2708921"/>
            <a:ext cx="5328592" cy="1372683"/>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日本丰田公司在运用员工的“职业锚”方面给了我们有益的借鉴。丰田公司对于岗位一线工人采用工作轮调的方式来培养和训练多功能作业员，这样既提高了工人的全面操作能力，又使一些生产骨干的经验得以传授。</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8" name="TextBox 6"/>
          <p:cNvSpPr txBox="1"/>
          <p:nvPr/>
        </p:nvSpPr>
        <p:spPr>
          <a:xfrm>
            <a:off x="6168007" y="4288566"/>
            <a:ext cx="5328593" cy="1372683"/>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员工还能在此过程中发现了自己的优势在哪里，从而进行准确定位，找到真正适合自己的岗位。一旦员工确立了自己的职业锚，工作起来将会更具积极性和主动性，效率将会有很大提高。</a:t>
            </a:r>
            <a:endParaRPr lang="zh-CN" altLang="en-US" sz="1600" b="1"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813629045"/>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3" decel="10000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6" decel="100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7"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559496" y="1196752"/>
            <a:ext cx="10153128" cy="701346"/>
          </a:xfrm>
          <a:prstGeom prst="rect">
            <a:avLst/>
          </a:prstGeom>
        </p:spPr>
        <p:txBody>
          <a:bodyPr wrap="square">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如何根据自身特点作出正确的职业选择？职业锚理论有助于我们对这些问题的解决。我们根据</a:t>
            </a:r>
            <a:r>
              <a:rPr lang="en-US" altLang="zh-CN" sz="1600" dirty="0">
                <a:solidFill>
                  <a:schemeClr val="tx1">
                    <a:lumMod val="65000"/>
                    <a:lumOff val="35000"/>
                  </a:schemeClr>
                </a:solidFill>
                <a:latin typeface="微软雅黑" pitchFamily="34" charset="-122"/>
                <a:ea typeface="微软雅黑" pitchFamily="34" charset="-122"/>
              </a:rPr>
              <a:t>SWOT</a:t>
            </a:r>
            <a:r>
              <a:rPr lang="zh-CN" altLang="en-US" sz="1600" dirty="0">
                <a:solidFill>
                  <a:schemeClr val="tx1">
                    <a:lumMod val="65000"/>
                    <a:lumOff val="35000"/>
                  </a:schemeClr>
                </a:solidFill>
                <a:latin typeface="微软雅黑" pitchFamily="34" charset="-122"/>
                <a:ea typeface="微软雅黑" pitchFamily="34" charset="-122"/>
              </a:rPr>
              <a:t>模型进行自我分析（目标取向、能力取向）和环境分析（机会取向）之后，有以下五种类型的职业锚供参考。</a:t>
            </a:r>
            <a:endParaRPr lang="zh-CN" altLang="en-US" sz="1600" b="1" dirty="0">
              <a:solidFill>
                <a:srgbClr val="FF6600"/>
              </a:solidFill>
              <a:latin typeface="微软雅黑" pitchFamily="34" charset="-122"/>
              <a:ea typeface="微软雅黑" pitchFamily="34" charset="-122"/>
            </a:endParaRPr>
          </a:p>
        </p:txBody>
      </p:sp>
      <p:sp>
        <p:nvSpPr>
          <p:cNvPr id="2" name="文本框 1"/>
          <p:cNvSpPr txBox="1"/>
          <p:nvPr/>
        </p:nvSpPr>
        <p:spPr>
          <a:xfrm>
            <a:off x="1097832" y="2492896"/>
            <a:ext cx="461665" cy="2629566"/>
          </a:xfrm>
          <a:prstGeom prst="rect">
            <a:avLst/>
          </a:prstGeom>
          <a:noFill/>
        </p:spPr>
        <p:txBody>
          <a:bodyPr vert="eaVert" wrap="none" rtlCol="0">
            <a:spAutoFit/>
          </a:bodyPr>
          <a:lstStyle/>
          <a:p>
            <a:r>
              <a:rPr lang="en-US" altLang="zh-CN" spc="160" dirty="0">
                <a:solidFill>
                  <a:schemeClr val="bg1"/>
                </a:solidFill>
                <a:latin typeface="微软雅黑" panose="020B0503020204020204" pitchFamily="34" charset="-122"/>
                <a:ea typeface="微软雅黑" panose="020B0503020204020204" pitchFamily="34" charset="-122"/>
              </a:rPr>
              <a:t>1</a:t>
            </a:r>
            <a:r>
              <a:rPr lang="zh-CN" altLang="en-US" spc="160" dirty="0">
                <a:solidFill>
                  <a:schemeClr val="bg1"/>
                </a:solidFill>
                <a:latin typeface="微软雅黑" panose="020B0503020204020204" pitchFamily="34" charset="-122"/>
                <a:ea typeface="微软雅黑" panose="020B0503020204020204" pitchFamily="34" charset="-122"/>
              </a:rPr>
              <a:t>）技术</a:t>
            </a:r>
            <a:r>
              <a:rPr lang="en-US" altLang="zh-CN" spc="160" dirty="0">
                <a:solidFill>
                  <a:schemeClr val="bg1"/>
                </a:solidFill>
                <a:latin typeface="微软雅黑" panose="020B0503020204020204" pitchFamily="34" charset="-122"/>
                <a:ea typeface="微软雅黑" panose="020B0503020204020204" pitchFamily="34" charset="-122"/>
              </a:rPr>
              <a:t>/</a:t>
            </a:r>
            <a:r>
              <a:rPr lang="zh-CN" altLang="en-US" spc="160" dirty="0">
                <a:solidFill>
                  <a:schemeClr val="bg1"/>
                </a:solidFill>
                <a:latin typeface="微软雅黑" panose="020B0503020204020204" pitchFamily="34" charset="-122"/>
                <a:ea typeface="微软雅黑" panose="020B0503020204020204" pitchFamily="34" charset="-122"/>
              </a:rPr>
              <a:t>职能型职业锚</a:t>
            </a:r>
          </a:p>
        </p:txBody>
      </p:sp>
      <p:sp>
        <p:nvSpPr>
          <p:cNvPr id="14" name="TextBox 6"/>
          <p:cNvSpPr txBox="1"/>
          <p:nvPr/>
        </p:nvSpPr>
        <p:spPr>
          <a:xfrm>
            <a:off x="1847530" y="2276873"/>
            <a:ext cx="4392487" cy="1692771"/>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属于这一类型的人在进行职业选择时，主要注意力是工作的实际技术或职能内容，他们会在自己的领域不断地提高专业水平。他们的</a:t>
            </a:r>
            <a:r>
              <a:rPr lang="zh-CN" altLang="en-US" sz="1600" b="1" dirty="0">
                <a:solidFill>
                  <a:srgbClr val="FF6600"/>
                </a:solidFill>
                <a:latin typeface="微软雅黑" pitchFamily="34" charset="-122"/>
                <a:ea typeface="微软雅黑" pitchFamily="34" charset="-122"/>
              </a:rPr>
              <a:t>认同感来自于在专业领域不断地得到锻炼和挑战，直到成为该领域的专家。</a:t>
            </a:r>
            <a:endParaRPr lang="zh-CN" altLang="zh-CN" sz="1600" b="1" dirty="0">
              <a:solidFill>
                <a:srgbClr val="FF6600"/>
              </a:solidFill>
              <a:latin typeface="微软雅黑" pitchFamily="34" charset="-122"/>
              <a:ea typeface="微软雅黑" pitchFamily="34" charset="-122"/>
            </a:endParaRPr>
          </a:p>
        </p:txBody>
      </p:sp>
      <p:sp>
        <p:nvSpPr>
          <p:cNvPr id="15" name="TextBox 6"/>
          <p:cNvSpPr txBox="1"/>
          <p:nvPr/>
        </p:nvSpPr>
        <p:spPr>
          <a:xfrm>
            <a:off x="1847528" y="4005065"/>
            <a:ext cx="4392488" cy="2012859"/>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他们总是围绕着特定领域安排自己的职业，虽然在其技术或职能领域也会接受管理职责，但他们对管理职业并不感兴趣。在许多岗位上都会有倾向技术或职能型职业锚的人，如咨询公司的项目经理、工厂的技术副厂长、企业中的研究开发人员、统计人员和会计人员等。</a:t>
            </a:r>
            <a:endParaRPr lang="zh-CN" altLang="en-US" sz="1600" b="1" dirty="0">
              <a:solidFill>
                <a:srgbClr val="FF0000"/>
              </a:solidFill>
              <a:latin typeface="微软雅黑" pitchFamily="34" charset="-122"/>
              <a:ea typeface="微软雅黑" pitchFamily="34" charset="-122"/>
            </a:endParaRPr>
          </a:p>
        </p:txBody>
      </p:sp>
      <p:pic>
        <p:nvPicPr>
          <p:cNvPr id="16" name="图片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56041" y="2479728"/>
            <a:ext cx="5083773" cy="3390877"/>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366495943"/>
      </p:ext>
    </p:extLst>
  </p:cSld>
  <p:clrMapOvr>
    <a:masterClrMapping/>
  </p:clrMapOvr>
  <mc:AlternateContent xmlns:mc="http://schemas.openxmlformats.org/markup-compatibility/2006" xmlns:p14="http://schemas.microsoft.com/office/powerpoint/2010/main">
    <mc:Choice Requires="p14">
      <p:transition>
        <p14:flythrough/>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700"/>
                            </p:stCondLst>
                            <p:childTnLst>
                              <p:par>
                                <p:cTn id="10" presetID="2" presetClass="entr" presetSubtype="9" decel="10000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0-#ppt_h/2"/>
                                          </p:val>
                                        </p:tav>
                                        <p:tav tm="100000">
                                          <p:val>
                                            <p:strVal val="#ppt_y"/>
                                          </p:val>
                                        </p:tav>
                                      </p:tavLst>
                                    </p:anim>
                                  </p:childTnLst>
                                </p:cTn>
                              </p:par>
                              <p:par>
                                <p:cTn id="14" presetID="2" presetClass="entr" presetSubtype="12" decel="10000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0-#ppt_w/2"/>
                                          </p:val>
                                        </p:tav>
                                        <p:tav tm="100000">
                                          <p:val>
                                            <p:strVal val="#ppt_x"/>
                                          </p:val>
                                        </p:tav>
                                      </p:tavLst>
                                    </p:anim>
                                    <p:anim calcmode="lin" valueType="num">
                                      <p:cBhvr additive="base">
                                        <p:cTn id="1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97832" y="2492896"/>
            <a:ext cx="461665" cy="2006960"/>
          </a:xfrm>
          <a:prstGeom prst="rect">
            <a:avLst/>
          </a:prstGeom>
          <a:noFill/>
        </p:spPr>
        <p:txBody>
          <a:bodyPr vert="eaVert" wrap="none" rtlCol="0">
            <a:spAutoFit/>
          </a:bodyPr>
          <a:lstStyle/>
          <a:p>
            <a:r>
              <a:rPr lang="en-US" altLang="zh-CN" spc="160" dirty="0">
                <a:solidFill>
                  <a:schemeClr val="bg1"/>
                </a:solidFill>
                <a:latin typeface="微软雅黑" panose="020B0503020204020204" pitchFamily="34" charset="-122"/>
                <a:ea typeface="微软雅黑" panose="020B0503020204020204" pitchFamily="34" charset="-122"/>
              </a:rPr>
              <a:t>2</a:t>
            </a:r>
            <a:r>
              <a:rPr lang="zh-CN" altLang="en-US" spc="160" dirty="0">
                <a:solidFill>
                  <a:schemeClr val="bg1"/>
                </a:solidFill>
                <a:latin typeface="微软雅黑" panose="020B0503020204020204" pitchFamily="34" charset="-122"/>
                <a:ea typeface="微软雅黑" panose="020B0503020204020204" pitchFamily="34" charset="-122"/>
              </a:rPr>
              <a:t>）管理型职业锚</a:t>
            </a:r>
          </a:p>
        </p:txBody>
      </p:sp>
      <p:sp>
        <p:nvSpPr>
          <p:cNvPr id="14" name="TextBox 6"/>
          <p:cNvSpPr txBox="1"/>
          <p:nvPr/>
        </p:nvSpPr>
        <p:spPr>
          <a:xfrm>
            <a:off x="1847530" y="2276872"/>
            <a:ext cx="4392487" cy="1052596"/>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管理型职业锚的人把管理本身作为职业目标，而</a:t>
            </a:r>
            <a:r>
              <a:rPr lang="zh-CN" altLang="en-US" sz="1600" b="1" dirty="0">
                <a:solidFill>
                  <a:srgbClr val="FF6600"/>
                </a:solidFill>
                <a:latin typeface="微软雅黑" pitchFamily="34" charset="-122"/>
                <a:ea typeface="微软雅黑" pitchFamily="34" charset="-122"/>
              </a:rPr>
              <a:t>具体的技术工作或职能工作仅仅被看作是通向更高的管理层道路上的必经阶段。</a:t>
            </a:r>
            <a:endParaRPr lang="zh-CN" altLang="zh-CN" sz="1600" b="1" dirty="0">
              <a:solidFill>
                <a:srgbClr val="FF6600"/>
              </a:solidFill>
              <a:latin typeface="微软雅黑" pitchFamily="34" charset="-122"/>
              <a:ea typeface="微软雅黑" pitchFamily="34" charset="-122"/>
            </a:endParaRPr>
          </a:p>
        </p:txBody>
      </p:sp>
      <p:sp>
        <p:nvSpPr>
          <p:cNvPr id="15" name="TextBox 6"/>
          <p:cNvSpPr txBox="1"/>
          <p:nvPr/>
        </p:nvSpPr>
        <p:spPr>
          <a:xfrm>
            <a:off x="1847528" y="3573016"/>
            <a:ext cx="4392488" cy="2332946"/>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他们倾心于全面管理，掌握更大的权力，肩负更大责任，他们具有强有力的升迁动机和价值观，以提升等级和收入作为成功的标准，他们具有分析能力、人际沟通能力和情感能力的强强组合。管理型职业锚的主要职业领域是政府机构、企事业组织的主要负责人，如市长、局长、校长、厂长和总经理等。</a:t>
            </a:r>
            <a:endParaRPr lang="zh-CN" altLang="en-US" sz="1600" b="1" dirty="0">
              <a:solidFill>
                <a:srgbClr val="FF0000"/>
              </a:solidFill>
              <a:latin typeface="微软雅黑" pitchFamily="34" charset="-122"/>
              <a:ea typeface="微软雅黑" pitchFamily="34" charset="-122"/>
            </a:endParaRPr>
          </a:p>
        </p:txBody>
      </p:sp>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8274" y="2382969"/>
            <a:ext cx="5184576" cy="3452928"/>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620295601"/>
      </p:ext>
    </p:extLst>
  </p:cSld>
  <p:clrMapOvr>
    <a:masterClrMapping/>
  </p:clrMapOvr>
  <mc:AlternateContent xmlns:mc="http://schemas.openxmlformats.org/markup-compatibility/2006" xmlns:p14="http://schemas.microsoft.com/office/powerpoint/2010/main">
    <mc:Choice Requires="p14">
      <p:transition>
        <p14:pan dir="u"/>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97832" y="2492896"/>
            <a:ext cx="461665" cy="2629566"/>
          </a:xfrm>
          <a:prstGeom prst="rect">
            <a:avLst/>
          </a:prstGeom>
          <a:noFill/>
        </p:spPr>
        <p:txBody>
          <a:bodyPr vert="eaVert" wrap="none" rtlCol="0">
            <a:spAutoFit/>
          </a:bodyPr>
          <a:lstStyle/>
          <a:p>
            <a:r>
              <a:rPr lang="en-US" altLang="zh-CN" spc="160" dirty="0">
                <a:solidFill>
                  <a:schemeClr val="bg1"/>
                </a:solidFill>
                <a:latin typeface="微软雅黑" panose="020B0503020204020204" pitchFamily="34" charset="-122"/>
                <a:ea typeface="微软雅黑" panose="020B0503020204020204" pitchFamily="34" charset="-122"/>
              </a:rPr>
              <a:t>3</a:t>
            </a:r>
            <a:r>
              <a:rPr lang="zh-CN" altLang="en-US" spc="160" dirty="0">
                <a:solidFill>
                  <a:schemeClr val="bg1"/>
                </a:solidFill>
                <a:latin typeface="微软雅黑" panose="020B0503020204020204" pitchFamily="34" charset="-122"/>
                <a:ea typeface="微软雅黑" panose="020B0503020204020204" pitchFamily="34" charset="-122"/>
              </a:rPr>
              <a:t>）创造</a:t>
            </a:r>
            <a:r>
              <a:rPr lang="en-US" altLang="zh-CN" spc="160" dirty="0">
                <a:solidFill>
                  <a:schemeClr val="bg1"/>
                </a:solidFill>
                <a:latin typeface="微软雅黑" panose="020B0503020204020204" pitchFamily="34" charset="-122"/>
                <a:ea typeface="微软雅黑" panose="020B0503020204020204" pitchFamily="34" charset="-122"/>
              </a:rPr>
              <a:t>/</a:t>
            </a:r>
            <a:r>
              <a:rPr lang="zh-CN" altLang="en-US" spc="160" dirty="0">
                <a:solidFill>
                  <a:schemeClr val="bg1"/>
                </a:solidFill>
                <a:latin typeface="微软雅黑" panose="020B0503020204020204" pitchFamily="34" charset="-122"/>
                <a:ea typeface="微软雅黑" panose="020B0503020204020204" pitchFamily="34" charset="-122"/>
              </a:rPr>
              <a:t>创业型职业锚</a:t>
            </a:r>
          </a:p>
        </p:txBody>
      </p:sp>
      <p:sp>
        <p:nvSpPr>
          <p:cNvPr id="14" name="TextBox 6"/>
          <p:cNvSpPr txBox="1"/>
          <p:nvPr/>
        </p:nvSpPr>
        <p:spPr>
          <a:xfrm>
            <a:off x="1847530" y="2348881"/>
            <a:ext cx="6264695" cy="1341521"/>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创造</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创业型职业锚的人时时</a:t>
            </a:r>
            <a:r>
              <a:rPr lang="zh-CN" altLang="en-US" sz="1600" b="1" dirty="0">
                <a:solidFill>
                  <a:srgbClr val="FF6600"/>
                </a:solidFill>
                <a:latin typeface="微软雅黑" pitchFamily="34" charset="-122"/>
                <a:ea typeface="微软雅黑" pitchFamily="34" charset="-122"/>
              </a:rPr>
              <a:t>追求建立或创造完全属于自己的成就。</a:t>
            </a:r>
            <a:r>
              <a:rPr lang="zh-CN" altLang="en-US" sz="1600" dirty="0">
                <a:solidFill>
                  <a:schemeClr val="tx1">
                    <a:lumMod val="65000"/>
                    <a:lumOff val="35000"/>
                  </a:schemeClr>
                </a:solidFill>
                <a:latin typeface="微软雅黑" pitchFamily="34" charset="-122"/>
                <a:ea typeface="微软雅黑" pitchFamily="34" charset="-122"/>
              </a:rPr>
              <a:t>他们要求拥有自主权、管理能力和施展自己才华的特殊能力，创造是他们自我发展的核心。他们意志坚定，敢于冒险，个人的强烈需要是能够感受到所发生的一切都是与自己的创造成果联系在一起的。</a:t>
            </a:r>
            <a:endParaRPr lang="zh-CN" altLang="zh-CN" sz="1600" b="1" dirty="0">
              <a:solidFill>
                <a:srgbClr val="FF6600"/>
              </a:solidFill>
              <a:latin typeface="微软雅黑" pitchFamily="34" charset="-122"/>
              <a:ea typeface="微软雅黑" pitchFamily="34" charset="-122"/>
            </a:endParaRPr>
          </a:p>
        </p:txBody>
      </p:sp>
      <p:sp>
        <p:nvSpPr>
          <p:cNvPr id="15" name="TextBox 6"/>
          <p:cNvSpPr txBox="1"/>
          <p:nvPr/>
        </p:nvSpPr>
        <p:spPr>
          <a:xfrm>
            <a:off x="1847528" y="4184502"/>
            <a:ext cx="6264696" cy="1692771"/>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他们希望用自己的能力去创建属于自己的公司或创建完全属于自己的产品 （或服务），而且愿意去冒风险，并克服面临的障碍。创造型</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创业职业锚的主要职业领域是发明家、冒险性投资者、产品开发人员和企业家等，该型职业锚同其他类型职业锚存在着一定程度的重叠。</a:t>
            </a:r>
            <a:endParaRPr lang="zh-CN" altLang="en-US" sz="1600" b="1" dirty="0">
              <a:solidFill>
                <a:srgbClr val="FF0000"/>
              </a:solidFill>
              <a:latin typeface="微软雅黑" pitchFamily="34" charset="-122"/>
              <a:ea typeface="微软雅黑" pitchFamily="34" charset="-122"/>
            </a:endParaRPr>
          </a:p>
        </p:txBody>
      </p:sp>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56241" y="2348880"/>
            <a:ext cx="3123835" cy="3469990"/>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086964662"/>
      </p:ext>
    </p:extLst>
  </p:cSld>
  <p:clrMapOvr>
    <a:masterClrMapping/>
  </p:clrMapOvr>
  <mc:AlternateContent xmlns:mc="http://schemas.openxmlformats.org/markup-compatibility/2006" xmlns:p14="http://schemas.microsoft.com/office/powerpoint/2010/main">
    <mc:Choice Requires="p14">
      <p:transition>
        <p14:pan dir="u"/>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97832" y="2492896"/>
            <a:ext cx="461665" cy="2629566"/>
          </a:xfrm>
          <a:prstGeom prst="rect">
            <a:avLst/>
          </a:prstGeom>
          <a:noFill/>
        </p:spPr>
        <p:txBody>
          <a:bodyPr vert="eaVert" wrap="none" rtlCol="0">
            <a:spAutoFit/>
          </a:bodyPr>
          <a:lstStyle/>
          <a:p>
            <a:r>
              <a:rPr lang="en-US" altLang="zh-CN" spc="160" dirty="0">
                <a:solidFill>
                  <a:schemeClr val="bg1"/>
                </a:solidFill>
                <a:latin typeface="微软雅黑" panose="020B0503020204020204" pitchFamily="34" charset="-122"/>
                <a:ea typeface="微软雅黑" panose="020B0503020204020204" pitchFamily="34" charset="-122"/>
              </a:rPr>
              <a:t>4</a:t>
            </a:r>
            <a:r>
              <a:rPr lang="zh-CN" altLang="en-US" spc="160" dirty="0">
                <a:solidFill>
                  <a:schemeClr val="bg1"/>
                </a:solidFill>
                <a:latin typeface="微软雅黑" panose="020B0503020204020204" pitchFamily="34" charset="-122"/>
                <a:ea typeface="微软雅黑" panose="020B0503020204020204" pitchFamily="34" charset="-122"/>
              </a:rPr>
              <a:t>）自主</a:t>
            </a:r>
            <a:r>
              <a:rPr lang="en-US" altLang="zh-CN" spc="160" dirty="0">
                <a:solidFill>
                  <a:schemeClr val="bg1"/>
                </a:solidFill>
                <a:latin typeface="微软雅黑" panose="020B0503020204020204" pitchFamily="34" charset="-122"/>
                <a:ea typeface="微软雅黑" panose="020B0503020204020204" pitchFamily="34" charset="-122"/>
              </a:rPr>
              <a:t>/</a:t>
            </a:r>
            <a:r>
              <a:rPr lang="zh-CN" altLang="en-US" spc="160" dirty="0">
                <a:solidFill>
                  <a:schemeClr val="bg1"/>
                </a:solidFill>
                <a:latin typeface="微软雅黑" panose="020B0503020204020204" pitchFamily="34" charset="-122"/>
                <a:ea typeface="微软雅黑" panose="020B0503020204020204" pitchFamily="34" charset="-122"/>
              </a:rPr>
              <a:t>独立型职业锚</a:t>
            </a:r>
          </a:p>
        </p:txBody>
      </p:sp>
      <p:sp>
        <p:nvSpPr>
          <p:cNvPr id="14" name="TextBox 6"/>
          <p:cNvSpPr txBox="1"/>
          <p:nvPr/>
        </p:nvSpPr>
        <p:spPr>
          <a:xfrm>
            <a:off x="1847530" y="2204865"/>
            <a:ext cx="4824535" cy="2012859"/>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属于自主与独立型职业锚的人希望随心所欲安排自己的工作方式、工作习惯和生活方式，追求一种能最大限度地摆脱组织约束，施展自己职业能力的工作情景。他们追求在工作中享有自身的自由，他们宁愿放弃提升或工作发展机会，也不愿意放弃自由与独立。</a:t>
            </a:r>
            <a:endParaRPr lang="zh-CN" altLang="zh-CN" sz="1600" b="1" dirty="0">
              <a:solidFill>
                <a:srgbClr val="FF6600"/>
              </a:solidFill>
              <a:latin typeface="微软雅黑" pitchFamily="34" charset="-122"/>
              <a:ea typeface="微软雅黑" pitchFamily="34" charset="-122"/>
            </a:endParaRPr>
          </a:p>
        </p:txBody>
      </p:sp>
      <p:sp>
        <p:nvSpPr>
          <p:cNvPr id="15" name="TextBox 6"/>
          <p:cNvSpPr txBox="1"/>
          <p:nvPr/>
        </p:nvSpPr>
        <p:spPr>
          <a:xfrm>
            <a:off x="1847528" y="4256510"/>
            <a:ext cx="4824536" cy="1692771"/>
          </a:xfrm>
          <a:prstGeom prst="rect">
            <a:avLst/>
          </a:prstGeom>
          <a:noFill/>
        </p:spPr>
        <p:txBody>
          <a:bodyPr wrap="square" rtlCol="0">
            <a:spAutoFit/>
          </a:bodyPr>
          <a:lstStyle/>
          <a:p>
            <a:pPr>
              <a:lnSpc>
                <a:spcPct val="130000"/>
              </a:lnSpc>
            </a:pPr>
            <a:r>
              <a:rPr lang="zh-CN" altLang="en-US" sz="1600" b="1" dirty="0">
                <a:solidFill>
                  <a:srgbClr val="FF6600"/>
                </a:solidFill>
                <a:latin typeface="微软雅黑" pitchFamily="34" charset="-122"/>
                <a:ea typeface="微软雅黑" pitchFamily="34" charset="-122"/>
              </a:rPr>
              <a:t>只有当某一项工作允许他们有弹性的工作时间和方式时</a:t>
            </a:r>
            <a:r>
              <a:rPr lang="en-US" altLang="zh-CN" sz="1600" b="1" dirty="0">
                <a:solidFill>
                  <a:srgbClr val="FF6600"/>
                </a:solidFill>
                <a:latin typeface="微软雅黑" pitchFamily="34" charset="-122"/>
                <a:ea typeface="微软雅黑" pitchFamily="34" charset="-122"/>
              </a:rPr>
              <a:t>, </a:t>
            </a:r>
            <a:r>
              <a:rPr lang="zh-CN" altLang="en-US" sz="1600" b="1" dirty="0">
                <a:solidFill>
                  <a:srgbClr val="FF6600"/>
                </a:solidFill>
                <a:latin typeface="微软雅黑" pitchFamily="34" charset="-122"/>
                <a:ea typeface="微软雅黑" pitchFamily="34" charset="-122"/>
              </a:rPr>
              <a:t>他们才愿意继续留任。</a:t>
            </a:r>
            <a:r>
              <a:rPr lang="zh-CN" altLang="en-US" sz="1600" dirty="0">
                <a:solidFill>
                  <a:schemeClr val="tx1">
                    <a:lumMod val="65000"/>
                    <a:lumOff val="35000"/>
                  </a:schemeClr>
                </a:solidFill>
                <a:latin typeface="微软雅黑" pitchFamily="34" charset="-122"/>
                <a:ea typeface="微软雅黑" pitchFamily="34" charset="-122"/>
              </a:rPr>
              <a:t>该锚的主要职业领域是学者、科研人员、职业作家、个体咨询人员、手工业者和个体工商户等，与其他类型的职业锚有明显交叉。</a:t>
            </a:r>
            <a:endParaRPr lang="zh-CN" altLang="en-US" sz="1600" b="1" dirty="0">
              <a:solidFill>
                <a:srgbClr val="FF0000"/>
              </a:solidFill>
              <a:latin typeface="微软雅黑" pitchFamily="34" charset="-122"/>
              <a:ea typeface="微软雅黑" pitchFamily="34" charset="-122"/>
            </a:endParaRPr>
          </a:p>
        </p:txBody>
      </p:sp>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16080" y="2276872"/>
            <a:ext cx="4722120" cy="3536868"/>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300935738"/>
      </p:ext>
    </p:extLst>
  </p:cSld>
  <p:clrMapOvr>
    <a:masterClrMapping/>
  </p:clrMapOvr>
  <mc:AlternateContent xmlns:mc="http://schemas.openxmlformats.org/markup-compatibility/2006" xmlns:p14="http://schemas.microsoft.com/office/powerpoint/2010/main">
    <mc:Choice Requires="p14">
      <p:transition>
        <p14:pan dir="u"/>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9"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97832" y="2492897"/>
            <a:ext cx="461665" cy="2509661"/>
          </a:xfrm>
          <a:prstGeom prst="rect">
            <a:avLst/>
          </a:prstGeom>
          <a:noFill/>
        </p:spPr>
        <p:txBody>
          <a:bodyPr vert="eaVert" wrap="none" rtlCol="0">
            <a:spAutoFit/>
          </a:bodyPr>
          <a:lstStyle/>
          <a:p>
            <a:r>
              <a:rPr lang="en-US" altLang="zh-CN" spc="160" dirty="0">
                <a:solidFill>
                  <a:schemeClr val="bg1"/>
                </a:solidFill>
                <a:latin typeface="微软雅黑" panose="020B0503020204020204" pitchFamily="34" charset="-122"/>
                <a:ea typeface="微软雅黑" panose="020B0503020204020204" pitchFamily="34" charset="-122"/>
              </a:rPr>
              <a:t>5</a:t>
            </a:r>
            <a:r>
              <a:rPr lang="zh-CN" altLang="en-US" spc="160" dirty="0">
                <a:solidFill>
                  <a:schemeClr val="bg1"/>
                </a:solidFill>
                <a:latin typeface="微软雅黑" panose="020B0503020204020204" pitchFamily="34" charset="-122"/>
                <a:ea typeface="微软雅黑" panose="020B0503020204020204" pitchFamily="34" charset="-122"/>
              </a:rPr>
              <a:t>）安全稳定型职业锚</a:t>
            </a:r>
          </a:p>
        </p:txBody>
      </p:sp>
      <p:sp>
        <p:nvSpPr>
          <p:cNvPr id="14" name="TextBox 6"/>
          <p:cNvSpPr txBox="1"/>
          <p:nvPr/>
        </p:nvSpPr>
        <p:spPr>
          <a:xfrm>
            <a:off x="1847530" y="2204865"/>
            <a:ext cx="4824535" cy="2012859"/>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安全稳定型职业锚的人倾向于追求安全、稳定的职业前途，比如工作的安全，体面的收入，有效的退休方案和津贴等等。对他们来讲，工作挑战性、丰富性和其他内部动机并不重要，他们关注于工作的情境（如发展前途、工作条件、福利等）而不是工作内容本身。</a:t>
            </a:r>
            <a:endParaRPr lang="zh-CN" altLang="zh-CN" sz="1600" b="1" dirty="0">
              <a:solidFill>
                <a:srgbClr val="FF6600"/>
              </a:solidFill>
              <a:latin typeface="微软雅黑" pitchFamily="34" charset="-122"/>
              <a:ea typeface="微软雅黑" pitchFamily="34" charset="-122"/>
            </a:endParaRPr>
          </a:p>
        </p:txBody>
      </p:sp>
      <p:sp>
        <p:nvSpPr>
          <p:cNvPr id="15" name="TextBox 6"/>
          <p:cNvSpPr txBox="1"/>
          <p:nvPr/>
        </p:nvSpPr>
        <p:spPr>
          <a:xfrm>
            <a:off x="1847528" y="4256510"/>
            <a:ext cx="4824536" cy="1692771"/>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他们依赖组织</a:t>
            </a:r>
            <a:r>
              <a:rPr lang="en-US" altLang="zh-CN" sz="1600"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倾向于根据组织要求行事</a:t>
            </a:r>
            <a:r>
              <a:rPr lang="en-US" altLang="zh-CN" sz="1600"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寻求组织的认同</a:t>
            </a:r>
            <a:r>
              <a:rPr lang="en-US" altLang="zh-CN" sz="1600"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高度的感情安全</a:t>
            </a:r>
            <a:r>
              <a:rPr lang="en-US" altLang="zh-CN" sz="1600"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没有太大的抱负</a:t>
            </a:r>
            <a:r>
              <a:rPr lang="en-US" altLang="zh-CN" sz="1600" dirty="0">
                <a:solidFill>
                  <a:srgbClr val="FF6600"/>
                </a:solidFill>
                <a:latin typeface="微软雅黑" pitchFamily="34" charset="-122"/>
                <a:ea typeface="微软雅黑" pitchFamily="34" charset="-122"/>
              </a:rPr>
              <a:t>, </a:t>
            </a:r>
            <a:r>
              <a:rPr lang="zh-CN" altLang="en-US" sz="1600" b="1" dirty="0">
                <a:solidFill>
                  <a:srgbClr val="FF6600"/>
                </a:solidFill>
                <a:latin typeface="微软雅黑" pitchFamily="34" charset="-122"/>
                <a:ea typeface="微软雅黑" pitchFamily="34" charset="-122"/>
              </a:rPr>
              <a:t>认为成功的标准是一种稳定、安全、良好而合理的家庭和工作环境。</a:t>
            </a:r>
            <a:r>
              <a:rPr lang="zh-CN" altLang="en-US" sz="1600" dirty="0">
                <a:solidFill>
                  <a:schemeClr val="tx1">
                    <a:lumMod val="65000"/>
                    <a:lumOff val="35000"/>
                  </a:schemeClr>
                </a:solidFill>
                <a:latin typeface="微软雅黑" pitchFamily="34" charset="-122"/>
                <a:ea typeface="微软雅黑" pitchFamily="34" charset="-122"/>
              </a:rPr>
              <a:t>该锚的主要职业领域是公务员或稳定性非常强的企事业单位职员。</a:t>
            </a:r>
            <a:endParaRPr lang="zh-CN" altLang="en-US" sz="1600" b="1" dirty="0">
              <a:solidFill>
                <a:srgbClr val="FF0000"/>
              </a:solidFill>
              <a:latin typeface="微软雅黑" pitchFamily="34" charset="-122"/>
              <a:ea typeface="微软雅黑" pitchFamily="34" charset="-122"/>
            </a:endParaRPr>
          </a:p>
        </p:txBody>
      </p:sp>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32600" y="2269260"/>
            <a:ext cx="4811536" cy="3618275"/>
          </a:xfrm>
          <a:prstGeom prst="rect">
            <a:avLst/>
          </a:prstGeom>
          <a:ln w="19050">
            <a:solidFill>
              <a:schemeClr val="bg1"/>
            </a:solidFill>
          </a:ln>
          <a:effectLst>
            <a:outerShdw blurRad="50800" dist="38100" dir="13500000" algn="br" rotWithShape="0">
              <a:prstClr val="black">
                <a:alpha val="40000"/>
              </a:prstClr>
            </a:outerShdw>
          </a:effectLst>
        </p:spPr>
      </p:pic>
      <p:sp>
        <p:nvSpPr>
          <p:cNvPr id="8" name="矩形 7"/>
          <p:cNvSpPr/>
          <p:nvPr/>
        </p:nvSpPr>
        <p:spPr>
          <a:xfrm>
            <a:off x="1559496" y="1196752"/>
            <a:ext cx="10153128" cy="701346"/>
          </a:xfrm>
          <a:prstGeom prst="rect">
            <a:avLst/>
          </a:prstGeom>
        </p:spPr>
        <p:txBody>
          <a:bodyPr wrap="square">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该五个职业锚是施恩教授根据员工在组织中的职业生涯发展概括总结出来的，</a:t>
            </a:r>
            <a:r>
              <a:rPr lang="en-US" altLang="zh-CN" sz="1600" dirty="0">
                <a:solidFill>
                  <a:schemeClr val="tx1">
                    <a:lumMod val="65000"/>
                    <a:lumOff val="35000"/>
                  </a:schemeClr>
                </a:solidFill>
                <a:latin typeface="微软雅黑" pitchFamily="34" charset="-122"/>
                <a:ea typeface="微软雅黑" pitchFamily="34" charset="-122"/>
              </a:rPr>
              <a:t>90</a:t>
            </a:r>
            <a:r>
              <a:rPr lang="zh-CN" altLang="en-US" sz="1600" dirty="0">
                <a:solidFill>
                  <a:schemeClr val="tx1">
                    <a:lumMod val="65000"/>
                    <a:lumOff val="35000"/>
                  </a:schemeClr>
                </a:solidFill>
                <a:latin typeface="微软雅黑" pitchFamily="34" charset="-122"/>
                <a:ea typeface="微软雅黑" pitchFamily="34" charset="-122"/>
              </a:rPr>
              <a:t>年代后，又演绎增加出了“服务型、挑战性、生活型”三个职业锚，个人认为与上述五个存在交叉与重复，就不再一一阐述了。</a:t>
            </a:r>
            <a:endParaRPr lang="zh-CN" altLang="en-US" sz="1600" b="1"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822813876"/>
      </p:ext>
    </p:extLst>
  </p:cSld>
  <p:clrMapOvr>
    <a:masterClrMapping/>
  </p:clrMapOvr>
  <mc:AlternateContent xmlns:mc="http://schemas.openxmlformats.org/markup-compatibility/2006" xmlns:p14="http://schemas.microsoft.com/office/powerpoint/2010/main">
    <mc:Choice Requires="p14">
      <p:transition>
        <p14:pan dir="u"/>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3"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riangle rectangle 10"/>
          <p:cNvSpPr/>
          <p:nvPr/>
        </p:nvSpPr>
        <p:spPr>
          <a:xfrm rot="16200000" flipH="1">
            <a:off x="619417" y="2403494"/>
            <a:ext cx="309402" cy="301451"/>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4" name="矩形 13"/>
          <p:cNvSpPr/>
          <p:nvPr/>
        </p:nvSpPr>
        <p:spPr>
          <a:xfrm>
            <a:off x="839416" y="1772816"/>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5" name="矩形 14"/>
          <p:cNvSpPr/>
          <p:nvPr/>
        </p:nvSpPr>
        <p:spPr>
          <a:xfrm>
            <a:off x="983432" y="2488365"/>
            <a:ext cx="6779722" cy="1449628"/>
          </a:xfrm>
          <a:prstGeom prst="rect">
            <a:avLst/>
          </a:prstGeom>
        </p:spPr>
        <p:txBody>
          <a:bodyPr wrap="square">
            <a:spAutoFit/>
          </a:bodyPr>
          <a:lstStyle/>
          <a:p>
            <a:pPr marL="342900" indent="-342900">
              <a:lnSpc>
                <a:spcPct val="130000"/>
              </a:lnSpc>
              <a:spcAft>
                <a:spcPts val="600"/>
              </a:spcAft>
              <a:buFont typeface="+mj-lt"/>
              <a:buAutoNum type="arabicPeriod"/>
            </a:pPr>
            <a:r>
              <a:rPr lang="zh-CN" altLang="en-US" sz="1600" dirty="0" smtClean="0">
                <a:solidFill>
                  <a:schemeClr val="tx1">
                    <a:lumMod val="65000"/>
                    <a:lumOff val="35000"/>
                  </a:schemeClr>
                </a:solidFill>
                <a:latin typeface="微软雅黑" pitchFamily="34" charset="-122"/>
                <a:ea typeface="微软雅黑" pitchFamily="34" charset="-122"/>
              </a:rPr>
              <a:t>管理</a:t>
            </a:r>
            <a:r>
              <a:rPr lang="zh-CN" altLang="en-US" sz="1600" dirty="0">
                <a:solidFill>
                  <a:schemeClr val="tx1">
                    <a:lumMod val="65000"/>
                    <a:lumOff val="35000"/>
                  </a:schemeClr>
                </a:solidFill>
                <a:latin typeface="微软雅黑" pitchFamily="34" charset="-122"/>
                <a:ea typeface="微软雅黑" pitchFamily="34" charset="-122"/>
              </a:rPr>
              <a:t>通道：基层管理者→中层管理者→高层管理者，具体根据各个公司的职等划分。</a:t>
            </a:r>
          </a:p>
          <a:p>
            <a:pPr marL="342900" indent="-342900">
              <a:lnSpc>
                <a:spcPct val="130000"/>
              </a:lnSpc>
              <a:spcAft>
                <a:spcPts val="600"/>
              </a:spcAft>
              <a:buFont typeface="+mj-lt"/>
              <a:buAutoNum type="arabicPeriod"/>
            </a:pPr>
            <a:r>
              <a:rPr lang="zh-CN" altLang="en-US" sz="1600" dirty="0" smtClean="0">
                <a:solidFill>
                  <a:schemeClr val="tx1">
                    <a:lumMod val="65000"/>
                    <a:lumOff val="35000"/>
                  </a:schemeClr>
                </a:solidFill>
                <a:latin typeface="微软雅黑" pitchFamily="34" charset="-122"/>
                <a:ea typeface="微软雅黑" pitchFamily="34" charset="-122"/>
              </a:rPr>
              <a:t>专家</a:t>
            </a:r>
            <a:r>
              <a:rPr lang="zh-CN" altLang="en-US" sz="1600" dirty="0">
                <a:solidFill>
                  <a:schemeClr val="tx1">
                    <a:lumMod val="65000"/>
                    <a:lumOff val="35000"/>
                  </a:schemeClr>
                </a:solidFill>
                <a:latin typeface="微软雅黑" pitchFamily="34" charset="-122"/>
                <a:ea typeface="微软雅黑" pitchFamily="34" charset="-122"/>
              </a:rPr>
              <a:t>通道（营销类、技术类、职能类等）：初级→中级→高级→资深→首席等，具体根据各个公司的职级划分。</a:t>
            </a:r>
          </a:p>
        </p:txBody>
      </p:sp>
      <p:sp>
        <p:nvSpPr>
          <p:cNvPr id="16" name="矩形 15"/>
          <p:cNvSpPr/>
          <p:nvPr/>
        </p:nvSpPr>
        <p:spPr>
          <a:xfrm>
            <a:off x="983432" y="4080438"/>
            <a:ext cx="6779722" cy="2012859"/>
          </a:xfrm>
          <a:prstGeom prst="rect">
            <a:avLst/>
          </a:prstGeom>
        </p:spPr>
        <p:txBody>
          <a:bodyPr wrap="square">
            <a:spAutoFit/>
          </a:bodyPr>
          <a:lstStyle/>
          <a:p>
            <a:pPr>
              <a:lnSpc>
                <a:spcPct val="130000"/>
              </a:lnSpc>
              <a:spcAft>
                <a:spcPts val="600"/>
              </a:spcAft>
            </a:pPr>
            <a:r>
              <a:rPr lang="en-US" altLang="zh-CN" sz="1600" dirty="0">
                <a:solidFill>
                  <a:srgbClr val="FF6600"/>
                </a:solidFill>
                <a:latin typeface="微软雅黑" pitchFamily="34" charset="-122"/>
                <a:ea typeface="微软雅黑" pitchFamily="34" charset="-122"/>
              </a:rPr>
              <a:t>【</a:t>
            </a:r>
            <a:r>
              <a:rPr lang="zh-CN" altLang="en-US" sz="1600" dirty="0">
                <a:solidFill>
                  <a:srgbClr val="FF6600"/>
                </a:solidFill>
                <a:latin typeface="微软雅黑" pitchFamily="34" charset="-122"/>
                <a:ea typeface="微软雅黑" pitchFamily="34" charset="-122"/>
              </a:rPr>
              <a:t>案例：腾讯的双通道职业发展体系</a:t>
            </a:r>
            <a:r>
              <a:rPr lang="en-US" altLang="zh-CN" sz="1600" dirty="0">
                <a:solidFill>
                  <a:srgbClr val="FF6600"/>
                </a:solidFill>
                <a:latin typeface="微软雅黑" pitchFamily="34" charset="-122"/>
                <a:ea typeface="微软雅黑" pitchFamily="34" charset="-122"/>
              </a:rPr>
              <a:t>】</a:t>
            </a:r>
            <a:r>
              <a:rPr lang="en-US" altLang="zh-CN" sz="1600" dirty="0">
                <a:solidFill>
                  <a:schemeClr val="tx1">
                    <a:lumMod val="65000"/>
                    <a:lumOff val="35000"/>
                  </a:schemeClr>
                </a:solidFill>
                <a:latin typeface="微软雅黑" pitchFamily="34" charset="-122"/>
                <a:ea typeface="微软雅黑" pitchFamily="34" charset="-122"/>
              </a:rPr>
              <a:t>2004</a:t>
            </a:r>
            <a:r>
              <a:rPr lang="zh-CN" altLang="en-US" sz="1600" dirty="0">
                <a:solidFill>
                  <a:schemeClr val="tx1">
                    <a:lumMod val="65000"/>
                    <a:lumOff val="35000"/>
                  </a:schemeClr>
                </a:solidFill>
                <a:latin typeface="微软雅黑" pitchFamily="34" charset="-122"/>
                <a:ea typeface="微软雅黑" pitchFamily="34" charset="-122"/>
              </a:rPr>
              <a:t>年底，腾讯就开始引进了国内顶级的培训机构</a:t>
            </a:r>
            <a:r>
              <a:rPr lang="en-US" altLang="zh-CN" sz="1600" dirty="0">
                <a:solidFill>
                  <a:schemeClr val="tx1">
                    <a:lumMod val="65000"/>
                    <a:lumOff val="35000"/>
                  </a:schemeClr>
                </a:solidFill>
                <a:latin typeface="微软雅黑" pitchFamily="34" charset="-122"/>
                <a:ea typeface="微软雅黑" pitchFamily="34" charset="-122"/>
              </a:rPr>
              <a:t>——HP</a:t>
            </a:r>
            <a:r>
              <a:rPr lang="zh-CN" altLang="en-US" sz="1600" dirty="0">
                <a:solidFill>
                  <a:schemeClr val="tx1">
                    <a:lumMod val="65000"/>
                    <a:lumOff val="35000"/>
                  </a:schemeClr>
                </a:solidFill>
                <a:latin typeface="微软雅黑" pitchFamily="34" charset="-122"/>
                <a:ea typeface="微软雅黑" pitchFamily="34" charset="-122"/>
              </a:rPr>
              <a:t>商学院，共同打造了员工职业发展体系，建立了员工管理和专业“双通道”的职业发展体系，即所有员工可以根据自己的特长和兴趣，选择走管理的发展路线，也可以选择技术、设计、产品、市场等专业发展通道，在专业通道上发展可以获得和管理通道发展相同的认可和回报；避免了“千军万马去走管理独木桥”的发展瓶颈。</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23" name="矩形 22"/>
          <p:cNvSpPr/>
          <p:nvPr/>
        </p:nvSpPr>
        <p:spPr>
          <a:xfrm>
            <a:off x="623394" y="1895461"/>
            <a:ext cx="6408711" cy="504056"/>
          </a:xfrm>
          <a:prstGeom prst="rect">
            <a:avLst/>
          </a:prstGeom>
          <a:solidFill>
            <a:srgbClr val="FF66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6"/>
          <p:cNvSpPr txBox="1"/>
          <p:nvPr/>
        </p:nvSpPr>
        <p:spPr>
          <a:xfrm>
            <a:off x="623393" y="1956861"/>
            <a:ext cx="6408712"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根据上述职业锚的选择结果，我们来确定发展的职位通道：</a:t>
            </a:r>
            <a:endParaRPr lang="zh-CN" altLang="zh-CN" sz="1600" b="1" dirty="0">
              <a:solidFill>
                <a:schemeClr val="bg1"/>
              </a:solidFill>
              <a:latin typeface="微软雅黑" pitchFamily="34" charset="-122"/>
              <a:ea typeface="微软雅黑" pitchFamily="34" charset="-122"/>
            </a:endParaRPr>
          </a:p>
        </p:txBody>
      </p:sp>
      <p:sp>
        <p:nvSpPr>
          <p:cNvPr id="11" name="文本框 10"/>
          <p:cNvSpPr txBox="1"/>
          <p:nvPr/>
        </p:nvSpPr>
        <p:spPr>
          <a:xfrm>
            <a:off x="2279576" y="504323"/>
            <a:ext cx="4464496" cy="338554"/>
          </a:xfrm>
          <a:prstGeom prst="rect">
            <a:avLst/>
          </a:prstGeom>
          <a:noFill/>
        </p:spPr>
        <p:txBody>
          <a:bodyPr wrap="square" rtlCol="0">
            <a:spAutoFit/>
          </a:bodyPr>
          <a:lstStyle/>
          <a:p>
            <a:r>
              <a:rPr lang="en-US" altLang="zh-CN" sz="1600" dirty="0">
                <a:solidFill>
                  <a:srgbClr val="3D8ECD"/>
                </a:solidFill>
                <a:latin typeface="微软雅黑" panose="020B0503020204020204" pitchFamily="34" charset="-122"/>
                <a:ea typeface="微软雅黑" panose="020B0503020204020204" pitchFamily="34" charset="-122"/>
              </a:rPr>
              <a:t>4.3 </a:t>
            </a:r>
            <a:r>
              <a:rPr lang="zh-CN" altLang="en-US" sz="1600" dirty="0">
                <a:solidFill>
                  <a:srgbClr val="3D8ECD"/>
                </a:solidFill>
                <a:latin typeface="微软雅黑" panose="020B0503020204020204" pitchFamily="34" charset="-122"/>
                <a:ea typeface="微软雅黑" panose="020B0503020204020204" pitchFamily="34" charset="-122"/>
              </a:rPr>
              <a:t>选择职业发展通道</a:t>
            </a:r>
          </a:p>
        </p:txBody>
      </p:sp>
      <p:pic>
        <p:nvPicPr>
          <p:cNvPr id="12" name="Picture 11" descr="说明: career_step"/>
          <p:cNvPicPr/>
          <p:nvPr/>
        </p:nvPicPr>
        <p:blipFill>
          <a:blip r:embed="rId3">
            <a:extLst>
              <a:ext uri="{28A0092B-C50C-407E-A947-70E740481C1C}">
                <a14:useLocalDpi xmlns:a14="http://schemas.microsoft.com/office/drawing/2010/main"/>
              </a:ext>
            </a:extLst>
          </a:blip>
          <a:srcRect/>
          <a:stretch>
            <a:fillRect/>
          </a:stretch>
        </p:blipFill>
        <p:spPr bwMode="auto">
          <a:xfrm>
            <a:off x="7896200" y="1895460"/>
            <a:ext cx="3467354" cy="4197836"/>
          </a:xfrm>
          <a:prstGeom prst="rect">
            <a:avLst/>
          </a:prstGeom>
          <a:noFill/>
        </p:spPr>
      </p:pic>
      <p:sp>
        <p:nvSpPr>
          <p:cNvPr id="13" name="矩形 12"/>
          <p:cNvSpPr/>
          <p:nvPr/>
        </p:nvSpPr>
        <p:spPr>
          <a:xfrm>
            <a:off x="7763154" y="1319551"/>
            <a:ext cx="3949470" cy="412421"/>
          </a:xfrm>
          <a:prstGeom prst="rect">
            <a:avLst/>
          </a:prstGeom>
        </p:spPr>
        <p:txBody>
          <a:bodyPr wrap="square">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说明：各通道也是可以相互交叉发展的。</a:t>
            </a:r>
            <a:endParaRPr lang="zh-CN" altLang="en-US" sz="1600" b="1"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2175653355"/>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300"/>
                                        <p:tgtEl>
                                          <p:spTgt spid="24"/>
                                        </p:tgtEl>
                                      </p:cBhvr>
                                    </p:animEffect>
                                  </p:childTnLst>
                                </p:cTn>
                              </p:par>
                            </p:childTnLst>
                          </p:cTn>
                        </p:par>
                        <p:par>
                          <p:cTn id="8" fill="hold">
                            <p:stCondLst>
                              <p:cond delay="300"/>
                            </p:stCondLst>
                            <p:childTnLst>
                              <p:par>
                                <p:cTn id="9" presetID="2" presetClass="entr" presetSubtype="8" decel="100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p:stCondLst>
                                    <p:cond delay="2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4" grpId="0"/>
      <p:bldP spid="1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839416" y="1772816"/>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5" name="矩形 14"/>
          <p:cNvSpPr/>
          <p:nvPr/>
        </p:nvSpPr>
        <p:spPr>
          <a:xfrm>
            <a:off x="983432" y="5112708"/>
            <a:ext cx="7920880" cy="1052596"/>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制订个人职业生涯规划的最终目标就是实现自己的职业目标，因此，</a:t>
            </a:r>
            <a:r>
              <a:rPr lang="zh-CN" altLang="en-US" sz="1600" b="1" dirty="0">
                <a:solidFill>
                  <a:srgbClr val="FF6600"/>
                </a:solidFill>
                <a:latin typeface="微软雅黑" pitchFamily="34" charset="-122"/>
                <a:ea typeface="微软雅黑" pitchFamily="34" charset="-122"/>
              </a:rPr>
              <a:t>目标抉择是职业生涯规划的核心。</a:t>
            </a:r>
            <a:r>
              <a:rPr lang="zh-CN" altLang="en-US" sz="1600" dirty="0">
                <a:solidFill>
                  <a:schemeClr val="tx1">
                    <a:lumMod val="65000"/>
                    <a:lumOff val="35000"/>
                  </a:schemeClr>
                </a:solidFill>
                <a:latin typeface="微软雅黑" pitchFamily="34" charset="-122"/>
                <a:ea typeface="微软雅黑" pitchFamily="34" charset="-122"/>
              </a:rPr>
              <a:t>职业生涯规划中所确立的目标，应该是可预想到的、有一定实现可能的最长远目标，包括终极目标、长期目标、中期目标和短期目标。</a:t>
            </a:r>
          </a:p>
        </p:txBody>
      </p:sp>
      <p:sp>
        <p:nvSpPr>
          <p:cNvPr id="16" name="矩形 15"/>
          <p:cNvSpPr/>
          <p:nvPr/>
        </p:nvSpPr>
        <p:spPr>
          <a:xfrm>
            <a:off x="9048328" y="2800088"/>
            <a:ext cx="2232248" cy="3293209"/>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目标确立的方法通常是先结合自身条件和现实环境选择终极目标和长期目标，然后通过目标，分化为符合阶段目标要求的中期、短期目标。具体如何制定目标，请参考</a:t>
            </a:r>
            <a:r>
              <a:rPr lang="en-US" altLang="zh-CN" sz="1600" dirty="0">
                <a:solidFill>
                  <a:schemeClr val="tx1">
                    <a:lumMod val="65000"/>
                    <a:lumOff val="35000"/>
                  </a:schemeClr>
                </a:solidFill>
                <a:latin typeface="微软雅黑" pitchFamily="34" charset="-122"/>
                <a:ea typeface="微软雅黑" pitchFamily="34" charset="-122"/>
              </a:rPr>
              <a:t>SMART</a:t>
            </a:r>
            <a:r>
              <a:rPr lang="zh-CN" altLang="en-US" sz="1600" dirty="0">
                <a:solidFill>
                  <a:schemeClr val="tx1">
                    <a:lumMod val="65000"/>
                    <a:lumOff val="35000"/>
                  </a:schemeClr>
                </a:solidFill>
                <a:latin typeface="微软雅黑" pitchFamily="34" charset="-122"/>
                <a:ea typeface="微软雅黑" pitchFamily="34" charset="-122"/>
              </a:rPr>
              <a:t>原则（百度可搜或参加</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目标管理</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课程）。</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1" name="文本框 10"/>
          <p:cNvSpPr txBox="1"/>
          <p:nvPr/>
        </p:nvSpPr>
        <p:spPr>
          <a:xfrm>
            <a:off x="2279576" y="504323"/>
            <a:ext cx="4464496" cy="338554"/>
          </a:xfrm>
          <a:prstGeom prst="rect">
            <a:avLst/>
          </a:prstGeom>
          <a:noFill/>
        </p:spPr>
        <p:txBody>
          <a:bodyPr wrap="square" rtlCol="0">
            <a:spAutoFit/>
          </a:bodyPr>
          <a:lstStyle/>
          <a:p>
            <a:r>
              <a:rPr lang="en-US" altLang="zh-CN" sz="1600" dirty="0">
                <a:solidFill>
                  <a:srgbClr val="3D8ECD"/>
                </a:solidFill>
                <a:latin typeface="微软雅黑" panose="020B0503020204020204" pitchFamily="34" charset="-122"/>
                <a:ea typeface="微软雅黑" panose="020B0503020204020204" pitchFamily="34" charset="-122"/>
              </a:rPr>
              <a:t>4.4 </a:t>
            </a:r>
            <a:r>
              <a:rPr lang="zh-CN" altLang="en-US" sz="1600" dirty="0">
                <a:solidFill>
                  <a:srgbClr val="3D8ECD"/>
                </a:solidFill>
                <a:latin typeface="微软雅黑" panose="020B0503020204020204" pitchFamily="34" charset="-122"/>
                <a:ea typeface="微软雅黑" panose="020B0503020204020204" pitchFamily="34" charset="-122"/>
              </a:rPr>
              <a:t>确定发展目标（远、中、近）</a:t>
            </a:r>
          </a:p>
        </p:txBody>
      </p:sp>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07124" y="1902671"/>
            <a:ext cx="7897189" cy="3158875"/>
          </a:xfrm>
          <a:prstGeom prst="rect">
            <a:avLst/>
          </a:prstGeom>
          <a:ln w="19050">
            <a:solidFill>
              <a:schemeClr val="bg1"/>
            </a:solidFill>
          </a:ln>
          <a:effectLst>
            <a:outerShdw blurRad="50800" dist="38100" dir="13500000" algn="br" rotWithShape="0">
              <a:prstClr val="black">
                <a:alpha val="40000"/>
              </a:prstClr>
            </a:outerShdw>
          </a:effectLst>
        </p:spPr>
      </p:pic>
      <p:grpSp>
        <p:nvGrpSpPr>
          <p:cNvPr id="17" name="组合 16"/>
          <p:cNvGrpSpPr/>
          <p:nvPr/>
        </p:nvGrpSpPr>
        <p:grpSpPr>
          <a:xfrm>
            <a:off x="9205193" y="1929960"/>
            <a:ext cx="1944000" cy="755210"/>
            <a:chOff x="1345274" y="4761644"/>
            <a:chExt cx="1944000" cy="755210"/>
          </a:xfrm>
        </p:grpSpPr>
        <p:sp>
          <p:nvSpPr>
            <p:cNvPr id="18" name="Rectangle 17"/>
            <p:cNvSpPr/>
            <p:nvPr/>
          </p:nvSpPr>
          <p:spPr bwMode="auto">
            <a:xfrm>
              <a:off x="1345274" y="4761644"/>
              <a:ext cx="1944000" cy="755210"/>
            </a:xfrm>
            <a:prstGeom prst="rect">
              <a:avLst/>
            </a:prstGeom>
            <a:solidFill>
              <a:srgbClr val="ED5326"/>
            </a:solidFill>
            <a:ln w="25400" cap="flat" cmpd="sng" algn="ctr">
              <a:solidFill>
                <a:schemeClr val="bg1"/>
              </a:solid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19" name="TextBox 6"/>
            <p:cNvSpPr txBox="1"/>
            <p:nvPr/>
          </p:nvSpPr>
          <p:spPr>
            <a:xfrm>
              <a:off x="1345274" y="4825296"/>
              <a:ext cx="1944000" cy="652486"/>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确定目标</a:t>
              </a:r>
              <a:endParaRPr lang="en-US" altLang="zh-CN" sz="2800"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575690082"/>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839416" y="1772816"/>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5" name="矩形 14"/>
          <p:cNvSpPr/>
          <p:nvPr/>
        </p:nvSpPr>
        <p:spPr>
          <a:xfrm>
            <a:off x="7739594" y="2884993"/>
            <a:ext cx="3540983" cy="1692771"/>
          </a:xfrm>
          <a:prstGeom prst="rect">
            <a:avLst/>
          </a:prstGeom>
        </p:spPr>
        <p:txBody>
          <a:bodyPr wrap="square">
            <a:spAutoFit/>
          </a:bodyPr>
          <a:lstStyle/>
          <a:p>
            <a:pPr>
              <a:lnSpc>
                <a:spcPct val="130000"/>
              </a:lnSpc>
              <a:spcAft>
                <a:spcPts val="600"/>
              </a:spcAft>
            </a:pPr>
            <a:r>
              <a:rPr lang="zh-CN" altLang="en-US" sz="1600" b="1" dirty="0">
                <a:solidFill>
                  <a:srgbClr val="FF6600"/>
                </a:solidFill>
                <a:latin typeface="微软雅黑" pitchFamily="34" charset="-122"/>
                <a:ea typeface="微软雅黑" pitchFamily="34" charset="-122"/>
              </a:rPr>
              <a:t>在确定了职业生涯目标后，行动便成了关键的环节。</a:t>
            </a:r>
            <a:r>
              <a:rPr lang="zh-CN" altLang="en-US" sz="1600" dirty="0">
                <a:solidFill>
                  <a:schemeClr val="tx1">
                    <a:lumMod val="65000"/>
                    <a:lumOff val="35000"/>
                  </a:schemeClr>
                </a:solidFill>
                <a:latin typeface="微软雅黑" pitchFamily="34" charset="-122"/>
                <a:ea typeface="微软雅黑" pitchFamily="34" charset="-122"/>
              </a:rPr>
              <a:t>这里所指的行动，是指落实目标的具体措施，主要包括轮岗或多工种训练、在职培训、脱产学习等方面的措施。</a:t>
            </a:r>
          </a:p>
        </p:txBody>
      </p:sp>
      <p:sp>
        <p:nvSpPr>
          <p:cNvPr id="16" name="矩形 15"/>
          <p:cNvSpPr/>
          <p:nvPr/>
        </p:nvSpPr>
        <p:spPr>
          <a:xfrm>
            <a:off x="7739594" y="4720614"/>
            <a:ext cx="3540983" cy="1372683"/>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实施方案：首先找出自身观念、知识、能力、心理素质等方面与实现目标要求之间和差距，然后制订具体方案逐步缩小差距以实现各阶段目标。</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1" name="文本框 10"/>
          <p:cNvSpPr txBox="1"/>
          <p:nvPr/>
        </p:nvSpPr>
        <p:spPr>
          <a:xfrm>
            <a:off x="2279576" y="504323"/>
            <a:ext cx="4464496" cy="338554"/>
          </a:xfrm>
          <a:prstGeom prst="rect">
            <a:avLst/>
          </a:prstGeom>
          <a:noFill/>
        </p:spPr>
        <p:txBody>
          <a:bodyPr wrap="square" rtlCol="0">
            <a:spAutoFit/>
          </a:bodyPr>
          <a:lstStyle/>
          <a:p>
            <a:r>
              <a:rPr lang="en-US" altLang="zh-CN" sz="1600" dirty="0">
                <a:solidFill>
                  <a:srgbClr val="3D8ECD"/>
                </a:solidFill>
                <a:latin typeface="微软雅黑" panose="020B0503020204020204" pitchFamily="34" charset="-122"/>
                <a:ea typeface="微软雅黑" panose="020B0503020204020204" pitchFamily="34" charset="-122"/>
              </a:rPr>
              <a:t>4.5 </a:t>
            </a:r>
            <a:r>
              <a:rPr lang="zh-CN" altLang="en-US" sz="1600" dirty="0">
                <a:solidFill>
                  <a:srgbClr val="3D8ECD"/>
                </a:solidFill>
                <a:latin typeface="微软雅黑" panose="020B0503020204020204" pitchFamily="34" charset="-122"/>
                <a:ea typeface="微软雅黑" panose="020B0503020204020204" pitchFamily="34" charset="-122"/>
              </a:rPr>
              <a:t>制定实施计划与措施</a:t>
            </a:r>
          </a:p>
        </p:txBody>
      </p:sp>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42850" y="1916833"/>
            <a:ext cx="6493311" cy="4104987"/>
          </a:xfrm>
          <a:prstGeom prst="rect">
            <a:avLst/>
          </a:prstGeom>
          <a:ln w="19050">
            <a:solidFill>
              <a:schemeClr val="bg1"/>
            </a:solidFill>
          </a:ln>
          <a:effectLst>
            <a:outerShdw blurRad="50800" dist="38100" dir="8100000" algn="tr" rotWithShape="0">
              <a:prstClr val="black">
                <a:alpha val="40000"/>
              </a:prstClr>
            </a:outerShdw>
          </a:effectLst>
        </p:spPr>
      </p:pic>
      <p:grpSp>
        <p:nvGrpSpPr>
          <p:cNvPr id="12" name="组合 11"/>
          <p:cNvGrpSpPr/>
          <p:nvPr/>
        </p:nvGrpSpPr>
        <p:grpSpPr>
          <a:xfrm>
            <a:off x="7896201" y="1929960"/>
            <a:ext cx="3252993" cy="755210"/>
            <a:chOff x="1345274" y="4761644"/>
            <a:chExt cx="1944000" cy="755210"/>
          </a:xfrm>
        </p:grpSpPr>
        <p:sp>
          <p:nvSpPr>
            <p:cNvPr id="13" name="Rectangle 17"/>
            <p:cNvSpPr/>
            <p:nvPr/>
          </p:nvSpPr>
          <p:spPr bwMode="auto">
            <a:xfrm>
              <a:off x="1345274" y="4761644"/>
              <a:ext cx="1944000" cy="755210"/>
            </a:xfrm>
            <a:prstGeom prst="rect">
              <a:avLst/>
            </a:prstGeom>
            <a:solidFill>
              <a:srgbClr val="ED5326"/>
            </a:solidFill>
            <a:ln w="25400" cap="flat" cmpd="sng" algn="ctr">
              <a:solidFill>
                <a:schemeClr val="bg1"/>
              </a:solid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20" name="TextBox 6"/>
            <p:cNvSpPr txBox="1"/>
            <p:nvPr/>
          </p:nvSpPr>
          <p:spPr>
            <a:xfrm>
              <a:off x="1345274" y="4870931"/>
              <a:ext cx="1944000" cy="572464"/>
            </a:xfrm>
            <a:prstGeom prst="rect">
              <a:avLst/>
            </a:prstGeom>
            <a:noFill/>
          </p:spPr>
          <p:txBody>
            <a:bodyPr wrap="square" rtlCol="0">
              <a:spAutoFit/>
            </a:bodyPr>
            <a:lstStyle/>
            <a:p>
              <a:pPr algn="ctr">
                <a:lnSpc>
                  <a:spcPct val="130000"/>
                </a:lnSpc>
              </a:pPr>
              <a:r>
                <a:rPr lang="zh-CN" altLang="en-US" sz="2400" b="1" dirty="0">
                  <a:solidFill>
                    <a:schemeClr val="bg1"/>
                  </a:solidFill>
                  <a:latin typeface="微软雅黑" pitchFamily="34" charset="-122"/>
                  <a:ea typeface="微软雅黑" pitchFamily="34" charset="-122"/>
                </a:rPr>
                <a:t>制定实施计划与措施</a:t>
              </a:r>
              <a:endParaRPr lang="en-US" altLang="zh-CN" sz="2400"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142686955"/>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839416" y="1772816"/>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1" name="文本框 10"/>
          <p:cNvSpPr txBox="1"/>
          <p:nvPr/>
        </p:nvSpPr>
        <p:spPr>
          <a:xfrm>
            <a:off x="2279576" y="504323"/>
            <a:ext cx="4464496" cy="338554"/>
          </a:xfrm>
          <a:prstGeom prst="rect">
            <a:avLst/>
          </a:prstGeom>
          <a:noFill/>
        </p:spPr>
        <p:txBody>
          <a:bodyPr wrap="square" rtlCol="0">
            <a:spAutoFit/>
          </a:bodyPr>
          <a:lstStyle/>
          <a:p>
            <a:r>
              <a:rPr lang="en-US" altLang="zh-CN" sz="1600" dirty="0">
                <a:solidFill>
                  <a:srgbClr val="3D8ECD"/>
                </a:solidFill>
                <a:latin typeface="微软雅黑" panose="020B0503020204020204" pitchFamily="34" charset="-122"/>
                <a:ea typeface="微软雅黑" panose="020B0503020204020204" pitchFamily="34" charset="-122"/>
              </a:rPr>
              <a:t>4.6 </a:t>
            </a:r>
            <a:r>
              <a:rPr lang="zh-CN" altLang="en-US" sz="1600" dirty="0">
                <a:solidFill>
                  <a:srgbClr val="3D8ECD"/>
                </a:solidFill>
                <a:latin typeface="微软雅黑" panose="020B0503020204020204" pitchFamily="34" charset="-122"/>
                <a:ea typeface="微软雅黑" panose="020B0503020204020204" pitchFamily="34" charset="-122"/>
              </a:rPr>
              <a:t>反馈修正，跟踪管理</a:t>
            </a:r>
          </a:p>
        </p:txBody>
      </p:sp>
      <p:sp>
        <p:nvSpPr>
          <p:cNvPr id="10" name="矩形 9"/>
          <p:cNvSpPr/>
          <p:nvPr/>
        </p:nvSpPr>
        <p:spPr>
          <a:xfrm>
            <a:off x="9192344" y="2800088"/>
            <a:ext cx="2232248" cy="3262047"/>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随着职业生涯的发展，员工要不断提升自身素质，改善素质结构。为此，企业需加强对员工生涯计划实施跟踪和指导，定期或不定期地对其工作进行反馈和评点，督导员工往生涯设定的目标方向发展，最终实现生涯目标。</a:t>
            </a:r>
            <a:endParaRPr lang="zh-CN" altLang="zh-CN" sz="1600" dirty="0">
              <a:solidFill>
                <a:schemeClr val="tx1">
                  <a:lumMod val="65000"/>
                  <a:lumOff val="35000"/>
                </a:schemeClr>
              </a:solidFill>
              <a:latin typeface="微软雅黑" pitchFamily="34" charset="-122"/>
              <a:ea typeface="微软雅黑" pitchFamily="34" charset="-122"/>
            </a:endParaRPr>
          </a:p>
        </p:txBody>
      </p:sp>
      <p:grpSp>
        <p:nvGrpSpPr>
          <p:cNvPr id="17" name="组合 16"/>
          <p:cNvGrpSpPr/>
          <p:nvPr/>
        </p:nvGrpSpPr>
        <p:grpSpPr>
          <a:xfrm>
            <a:off x="9349209" y="1928707"/>
            <a:ext cx="1944000" cy="755210"/>
            <a:chOff x="1345274" y="4761644"/>
            <a:chExt cx="1944000" cy="755210"/>
          </a:xfrm>
        </p:grpSpPr>
        <p:sp>
          <p:nvSpPr>
            <p:cNvPr id="18" name="Rectangle 17"/>
            <p:cNvSpPr/>
            <p:nvPr/>
          </p:nvSpPr>
          <p:spPr bwMode="auto">
            <a:xfrm>
              <a:off x="1345274" y="4761644"/>
              <a:ext cx="1944000" cy="755210"/>
            </a:xfrm>
            <a:prstGeom prst="rect">
              <a:avLst/>
            </a:prstGeom>
            <a:solidFill>
              <a:srgbClr val="ED5326"/>
            </a:solidFill>
            <a:ln w="25400" cap="flat" cmpd="sng" algn="ctr">
              <a:solidFill>
                <a:schemeClr val="bg1"/>
              </a:solid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19" name="TextBox 6"/>
            <p:cNvSpPr txBox="1"/>
            <p:nvPr/>
          </p:nvSpPr>
          <p:spPr>
            <a:xfrm>
              <a:off x="1345274" y="4825296"/>
              <a:ext cx="1944000" cy="652486"/>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跟踪管理</a:t>
              </a:r>
              <a:endParaRPr lang="en-US" altLang="zh-CN" sz="2800" b="1" dirty="0">
                <a:solidFill>
                  <a:schemeClr val="bg1"/>
                </a:solidFill>
                <a:latin typeface="微软雅黑" pitchFamily="34" charset="-122"/>
                <a:ea typeface="微软雅黑" pitchFamily="34" charset="-122"/>
              </a:endParaRPr>
            </a:p>
          </p:txBody>
        </p:sp>
      </p:grpSp>
      <p:sp>
        <p:nvSpPr>
          <p:cNvPr id="21" name="矩形 20"/>
          <p:cNvSpPr/>
          <p:nvPr/>
        </p:nvSpPr>
        <p:spPr>
          <a:xfrm>
            <a:off x="959682" y="2800088"/>
            <a:ext cx="2232248" cy="3262047"/>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任何事物都处在变化之中，绝大部分变化是难以预见的。现实社会中种种不确定因素的存在，会使原定职业生涯目标在策略实施过程中出现偏差，这时需要根据反馈的情况，及时反省、修正规划目标并调整行动方案。</a:t>
            </a:r>
            <a:endParaRPr lang="zh-CN" altLang="zh-CN" sz="1600" dirty="0">
              <a:solidFill>
                <a:schemeClr val="tx1">
                  <a:lumMod val="65000"/>
                  <a:lumOff val="35000"/>
                </a:schemeClr>
              </a:solidFill>
              <a:latin typeface="微软雅黑" pitchFamily="34" charset="-122"/>
              <a:ea typeface="微软雅黑" pitchFamily="34" charset="-122"/>
            </a:endParaRPr>
          </a:p>
        </p:txBody>
      </p:sp>
      <p:grpSp>
        <p:nvGrpSpPr>
          <p:cNvPr id="22" name="组合 21"/>
          <p:cNvGrpSpPr/>
          <p:nvPr/>
        </p:nvGrpSpPr>
        <p:grpSpPr>
          <a:xfrm>
            <a:off x="1116547" y="1928707"/>
            <a:ext cx="1944000" cy="755210"/>
            <a:chOff x="1345274" y="4761644"/>
            <a:chExt cx="1944000" cy="755210"/>
          </a:xfrm>
        </p:grpSpPr>
        <p:sp>
          <p:nvSpPr>
            <p:cNvPr id="23" name="Rectangle 17"/>
            <p:cNvSpPr/>
            <p:nvPr/>
          </p:nvSpPr>
          <p:spPr bwMode="auto">
            <a:xfrm>
              <a:off x="1345274" y="4761644"/>
              <a:ext cx="1944000" cy="755210"/>
            </a:xfrm>
            <a:prstGeom prst="rect">
              <a:avLst/>
            </a:prstGeom>
            <a:solidFill>
              <a:srgbClr val="ED5326"/>
            </a:solidFill>
            <a:ln w="25400" cap="flat" cmpd="sng" algn="ctr">
              <a:solidFill>
                <a:schemeClr val="bg1"/>
              </a:solid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24" name="TextBox 6"/>
            <p:cNvSpPr txBox="1"/>
            <p:nvPr/>
          </p:nvSpPr>
          <p:spPr>
            <a:xfrm>
              <a:off x="1345274" y="4825296"/>
              <a:ext cx="1944000" cy="652486"/>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反馈修正</a:t>
              </a:r>
              <a:endParaRPr lang="en-US" altLang="zh-CN" sz="2800" b="1" dirty="0">
                <a:solidFill>
                  <a:schemeClr val="bg1"/>
                </a:solidFill>
                <a:latin typeface="微软雅黑" pitchFamily="34" charset="-122"/>
                <a:ea typeface="微软雅黑" pitchFamily="34" charset="-122"/>
              </a:endParaRPr>
            </a:p>
          </p:txBody>
        </p:sp>
      </p:grpSp>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87309" y="1961843"/>
            <a:ext cx="5832648" cy="4030660"/>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6115166"/>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8534590"/>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19423</TotalTime>
  <Words>6783</Words>
  <Application>Microsoft Office PowerPoint</Application>
  <PresentationFormat>宽屏</PresentationFormat>
  <Paragraphs>290</Paragraphs>
  <Slides>51</Slides>
  <Notes>51</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51</vt:i4>
      </vt:variant>
    </vt:vector>
  </HeadingPairs>
  <TitlesOfParts>
    <vt:vector size="68" baseType="lpstr">
      <vt:lpstr>Adobe 宋体 Std L</vt:lpstr>
      <vt:lpstr>Arial Unicode MS</vt:lpstr>
      <vt:lpstr>MS PGothic</vt:lpstr>
      <vt:lpstr>Segoe</vt:lpstr>
      <vt:lpstr>Segoe Light</vt:lpstr>
      <vt:lpstr>经典繁仿黑</vt:lpstr>
      <vt:lpstr>宋体</vt:lpstr>
      <vt:lpstr>微软雅黑</vt:lpstr>
      <vt:lpstr>专业字体设计服务/WWW.ZTSGC.COM/</vt:lpstr>
      <vt:lpstr>Agency FB</vt:lpstr>
      <vt:lpstr>Arial</vt:lpstr>
      <vt:lpstr>Calibri</vt:lpstr>
      <vt:lpstr>Impact</vt:lpstr>
      <vt:lpstr>Segoe UI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4419</cp:revision>
  <dcterms:created xsi:type="dcterms:W3CDTF">2012-10-07T00:28:30Z</dcterms:created>
  <dcterms:modified xsi:type="dcterms:W3CDTF">2019-01-05T05:50:53Z</dcterms:modified>
</cp:coreProperties>
</file>