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3" r:id="rId8"/>
    <p:sldId id="264" r:id="rId9"/>
    <p:sldId id="267" r:id="rId10"/>
    <p:sldId id="268" r:id="rId11"/>
    <p:sldId id="260" r:id="rId12"/>
    <p:sldId id="270" r:id="rId13"/>
    <p:sldId id="266" r:id="rId14"/>
    <p:sldId id="271" r:id="rId15"/>
    <p:sldId id="269" r:id="rId16"/>
    <p:sldId id="272" r:id="rId17"/>
    <p:sldId id="273" r:id="rId18"/>
    <p:sldId id="274" r:id="rId19"/>
    <p:sldId id="261" r:id="rId20"/>
    <p:sldId id="298" r:id="rId21"/>
    <p:sldId id="299" r:id="rId22"/>
    <p:sldId id="300" r:id="rId23"/>
    <p:sldId id="297" r:id="rId24"/>
    <p:sldId id="262" r:id="rId25"/>
    <p:sldId id="280" r:id="rId26"/>
    <p:sldId id="281" r:id="rId27"/>
    <p:sldId id="31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000"/>
    <a:srgbClr val="FFE95E"/>
    <a:srgbClr val="FFE477"/>
    <a:srgbClr val="FF58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33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60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6A636-09FF-482B-A46D-D61CD765656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DCC9-9F3D-45CD-8523-9763887A08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F7B99-9032-4018-A5AE-D7EEE9BCF0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B8FC5-A7D1-4024-9367-6EF2A49EB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F8F7B99-9032-4018-A5AE-D7EEE9BCF0B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3000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4F131-3799-41EC-A975-7C89E4C00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8BA97-7E7A-416D-BA0F-2AEBF03817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3000">
    <p:random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tags" Target="../tags/tag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tags" Target="../tags/tag4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17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t="5236" r="13420" b="17752"/>
          <a:stretch>
            <a:fillRect/>
          </a:stretch>
        </p:blipFill>
        <p:spPr>
          <a:xfrm>
            <a:off x="1325880" y="1082040"/>
            <a:ext cx="9229997" cy="4693920"/>
          </a:xfrm>
          <a:prstGeom prst="rect">
            <a:avLst/>
          </a:prstGeom>
        </p:spPr>
      </p:pic>
      <p:pic>
        <p:nvPicPr>
          <p:cNvPr id="2" name="Two Steps From Hell - Red Carpe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86085" y="2125579"/>
            <a:ext cx="6096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4495" r="17125" b="31247"/>
          <a:stretch>
            <a:fillRect/>
          </a:stretch>
        </p:blipFill>
        <p:spPr>
          <a:xfrm>
            <a:off x="1636123" y="1592580"/>
            <a:ext cx="8919754" cy="367284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881660" y="3683539"/>
            <a:ext cx="8428681" cy="139377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800" dirty="0">
                <a:solidFill>
                  <a:srgbClr val="FFE95E"/>
                </a:solidFill>
                <a:effectLst/>
                <a:latin typeface="造字工房朗宋（非商用）常规体" pitchFamily="2" charset="-122"/>
                <a:ea typeface="造字工房朗宋（非商用）常规体" pitchFamily="2" charset="-122"/>
              </a:rPr>
              <a:t>　　态度决定一切，不能用正确的态度对待工作，就不能在工作中尽职尽责。既然改变不了环境，那就改变自己，尽到自己本份，尽力完成应该做的事情。只有热爱自己的本职工作才能把工作做好，最重要的是保持一种积极的态度，本着对工作积极、认真、负责的态度，踏实的干好本职工作。</a:t>
            </a:r>
            <a:endParaRPr lang="zh-CN" altLang="en-US" sz="1800" dirty="0">
              <a:solidFill>
                <a:srgbClr val="FFE95E"/>
              </a:solidFill>
              <a:effectLst/>
              <a:latin typeface="造字工房朗宋（非商用）常规体" pitchFamily="2" charset="-122"/>
              <a:ea typeface="造字工房朗宋（非商用）常规体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50791" y="1745018"/>
            <a:ext cx="6090419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800" spc="300" dirty="0">
                <a:ln>
                  <a:solidFill>
                    <a:srgbClr val="FFE477"/>
                  </a:solidFill>
                </a:ln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过去的一年</a:t>
            </a:r>
            <a:endParaRPr lang="en-US" altLang="zh-CN" sz="4800" spc="300" dirty="0">
              <a:ln>
                <a:solidFill>
                  <a:srgbClr val="FFE477"/>
                </a:solidFill>
              </a:ln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zh-CN" altLang="en-US" sz="4800" spc="300" dirty="0">
                <a:ln>
                  <a:solidFill>
                    <a:srgbClr val="FFE477"/>
                  </a:solidFill>
                </a:ln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我们取得瞩目的成绩！</a:t>
            </a:r>
            <a:endParaRPr lang="zh-CN" altLang="en-US" sz="4800" spc="300" dirty="0">
              <a:ln>
                <a:solidFill>
                  <a:srgbClr val="FFE477"/>
                </a:solidFill>
              </a:ln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en-US" altLang="zh-CN" sz="1600" spc="300" dirty="0">
                <a:ln>
                  <a:solidFill>
                    <a:srgbClr val="FFE477"/>
                  </a:solidFill>
                </a:ln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Review this year's work</a:t>
            </a:r>
            <a:endParaRPr lang="en-US" altLang="zh-CN" sz="1600" spc="300" dirty="0">
              <a:ln>
                <a:solidFill>
                  <a:srgbClr val="FFE477"/>
                </a:solidFill>
              </a:ln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5" grpId="1"/>
      <p:bldP spid="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755" y="3041203"/>
            <a:ext cx="1812608" cy="17814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970" y="3041203"/>
            <a:ext cx="1812608" cy="17814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85" y="3041203"/>
            <a:ext cx="1812608" cy="178143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400" y="3041203"/>
            <a:ext cx="1812608" cy="178143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001885" y="339331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今年</a:t>
            </a:r>
            <a:endParaRPr lang="en-US" altLang="zh-CN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工作</a:t>
            </a:r>
            <a:endParaRPr lang="zh-CN" altLang="en-US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6100" y="339331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颁奖</a:t>
            </a:r>
            <a:endParaRPr lang="en-US" altLang="zh-CN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盛典</a:t>
            </a:r>
            <a:endParaRPr lang="zh-CN" altLang="en-US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50315" y="339331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文艺</a:t>
            </a:r>
            <a:endParaRPr lang="en-US" altLang="zh-CN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演出</a:t>
            </a:r>
            <a:endParaRPr lang="zh-CN" altLang="en-US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74531" y="3393311"/>
            <a:ext cx="1082348" cy="10772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</a:t>
            </a:r>
            <a:endParaRPr lang="en-US" altLang="zh-CN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zh-CN" altLang="en-US" sz="32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寄语</a:t>
            </a:r>
            <a:endParaRPr lang="zh-CN" altLang="en-US" sz="32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51419" y="1188708"/>
            <a:ext cx="3889164" cy="1238587"/>
          </a:xfrm>
          <a:prstGeom prst="rect">
            <a:avLst/>
          </a:prstGeom>
          <a:noFill/>
        </p:spPr>
        <p:txBody>
          <a:bodyPr wrap="none" lIns="121899" tIns="60949" rIns="121899" bIns="60949" rtlCol="0">
            <a:spAutoFit/>
            <a:scene3d>
              <a:camera prst="orthographicFront"/>
              <a:lightRig rig="threePt" dir="t"/>
            </a:scene3d>
            <a:sp3d contourW="12700">
              <a:extrusionClr>
                <a:srgbClr val="CC3300"/>
              </a:extrusionClr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zh-CN"/>
            </a:defPPr>
            <a:lvl1pPr marR="0" lvl="0" indent="0" algn="ctr" defTabSz="878205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0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CD2D"/>
                    </a:gs>
                    <a:gs pos="48000">
                      <a:srgbClr val="FFFFB9"/>
                    </a:gs>
                    <a:gs pos="100000">
                      <a:srgbClr val="FFFF65"/>
                    </a:gs>
                  </a:gsLst>
                  <a:lin ang="13500000" scaled="1"/>
                  <a:tileRect/>
                </a:gradFill>
                <a:effectLst>
                  <a:outerShdw blurRad="101600" dist="38100" dir="5400000" algn="t" rotWithShape="0">
                    <a:srgbClr val="680007"/>
                  </a:outerShdw>
                  <a:reflection stA="46000" endPos="45500" dist="762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6600" b="0" dirty="0">
                <a:ln>
                  <a:solidFill>
                    <a:srgbClr val="FFE477"/>
                  </a:solidFill>
                </a:ln>
                <a:solidFill>
                  <a:srgbClr val="FFE95E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Contents</a:t>
            </a:r>
            <a:endParaRPr lang="zh-CN" altLang="en-US" sz="6600" b="0" dirty="0">
              <a:ln>
                <a:solidFill>
                  <a:srgbClr val="FFE477"/>
                </a:solidFill>
              </a:ln>
              <a:solidFill>
                <a:srgbClr val="FFE95E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11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8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5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9" dur="1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1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0" grpId="2"/>
      <p:bldP spid="10" grpId="3"/>
      <p:bldP spid="10" grpId="4"/>
      <p:bldP spid="11" grpId="0"/>
      <p:bldP spid="11" grpId="1"/>
      <p:bldP spid="11" grpId="2"/>
      <p:bldP spid="11" grpId="3"/>
      <p:bldP spid="11" grpId="4"/>
      <p:bldP spid="12" grpId="0"/>
      <p:bldP spid="12" grpId="1"/>
      <p:bldP spid="12" grpId="2"/>
      <p:bldP spid="12" grpId="3"/>
      <p:bldP spid="12" grpId="4"/>
      <p:bldP spid="13" grpId="0"/>
      <p:bldP spid="13" grpId="1"/>
      <p:bldP spid="13" grpId="2"/>
      <p:bldP spid="13" grpId="3"/>
      <p:bldP spid="13" grpId="4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>
              <a:fillRect/>
            </a:stretch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B5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4149724" y="1714804"/>
            <a:ext cx="3556000" cy="2646878"/>
            <a:chOff x="4560172" y="1238509"/>
            <a:chExt cx="3556000" cy="2646878"/>
          </a:xfrm>
        </p:grpSpPr>
        <p:sp>
          <p:nvSpPr>
            <p:cNvPr id="10" name="矩形 9"/>
            <p:cNvSpPr/>
            <p:nvPr/>
          </p:nvSpPr>
          <p:spPr>
            <a:xfrm>
              <a:off x="5132151" y="1238509"/>
              <a:ext cx="268214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B5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01</a:t>
              </a:r>
              <a:endParaRPr lang="zh-CN" altLang="en-US" sz="7200" dirty="0">
                <a:solidFill>
                  <a:srgbClr val="B5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560172" y="2263902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B5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ONE</a:t>
              </a:r>
              <a:endParaRPr lang="zh-CN" altLang="en-US" sz="3200" dirty="0">
                <a:solidFill>
                  <a:srgbClr val="B5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233951" y="4089382"/>
            <a:ext cx="3724098" cy="994724"/>
            <a:chOff x="4244527" y="3613087"/>
            <a:chExt cx="3724098" cy="994724"/>
          </a:xfrm>
        </p:grpSpPr>
        <p:sp>
          <p:nvSpPr>
            <p:cNvPr id="13" name="矩形 12"/>
            <p:cNvSpPr/>
            <p:nvPr/>
          </p:nvSpPr>
          <p:spPr>
            <a:xfrm>
              <a:off x="4244528" y="3613087"/>
              <a:ext cx="3724097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B5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回顾今年工作</a:t>
              </a:r>
              <a:endParaRPr lang="zh-CN" altLang="en-US" sz="4000" spc="600" dirty="0">
                <a:solidFill>
                  <a:srgbClr val="B5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B5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B5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2.08333E-6 -0.08658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1.11022E-16 L 0.025 1.11022E-1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25 1.85185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淘宝店Chenying0907出品 8"/>
          <p:cNvSpPr>
            <a:spLocks noChangeArrowheads="1"/>
          </p:cNvSpPr>
          <p:nvPr/>
        </p:nvSpPr>
        <p:spPr bwMode="auto">
          <a:xfrm>
            <a:off x="3810737" y="3289855"/>
            <a:ext cx="4560864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盈利增长</a:t>
            </a:r>
            <a:r>
              <a:rPr lang="en-US" altLang="zh-CN" sz="4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60%</a:t>
            </a:r>
            <a:endParaRPr lang="zh-CN" altLang="en-US" sz="48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8" name="淘宝店Chenying0907出品 9"/>
          <p:cNvSpPr>
            <a:spLocks noChangeArrowheads="1"/>
          </p:cNvSpPr>
          <p:nvPr/>
        </p:nvSpPr>
        <p:spPr bwMode="auto">
          <a:xfrm>
            <a:off x="4011111" y="2578272"/>
            <a:ext cx="416011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我们南征北战开拓</a:t>
            </a:r>
            <a:r>
              <a:rPr lang="zh-CN" altLang="en-US" sz="2800" spc="300" dirty="0">
                <a:solidFill>
                  <a:srgbClr val="FFE9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疆土</a:t>
            </a:r>
            <a:endParaRPr lang="zh-CN" altLang="en-US" sz="2800" spc="300" dirty="0">
              <a:solidFill>
                <a:srgbClr val="FFE9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792"/>
          <a:stretch>
            <a:fillRect/>
          </a:stretch>
        </p:blipFill>
        <p:spPr>
          <a:xfrm>
            <a:off x="3000375" y="1578285"/>
            <a:ext cx="6191250" cy="7777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32" b="-628"/>
          <a:stretch>
            <a:fillRect/>
          </a:stretch>
        </p:blipFill>
        <p:spPr>
          <a:xfrm>
            <a:off x="3000375" y="4320829"/>
            <a:ext cx="6191250" cy="2822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427" y="2596849"/>
            <a:ext cx="1524003" cy="1524003"/>
          </a:xfrm>
          <a:prstGeom prst="rect">
            <a:avLst/>
          </a:prstGeom>
          <a:effectLst>
            <a:outerShdw blurRad="254000" dist="127000" dir="8100000" algn="tr" rotWithShape="0">
              <a:prstClr val="black">
                <a:alpha val="3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36183" y="2596849"/>
            <a:ext cx="1524003" cy="1524003"/>
          </a:xfrm>
          <a:prstGeom prst="rect">
            <a:avLst/>
          </a:prstGeom>
          <a:effectLst>
            <a:outerShdw blurRad="254000" dist="1270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4445524" y="4757330"/>
            <a:ext cx="3291286" cy="108491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  <a:endParaRPr lang="zh-CN" altLang="en-US" sz="6000" dirty="0">
              <a:solidFill>
                <a:srgbClr val="FFDC59"/>
              </a:solidFill>
              <a:latin typeface="造字工房力黑（非商用）常规体" pitchFamily="50" charset="-122"/>
              <a:ea typeface="造字工房力黑（非商用）常规体" pitchFamily="5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07407E-6 L -6.25E-7 -0.18125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0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6.25E-7 0.19282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3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42" dur="12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47" dur="12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  <p:bldP spid="7" grpId="4"/>
      <p:bldP spid="8" grpId="0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淘宝店Chenying0907出品 9"/>
          <p:cNvSpPr>
            <a:spLocks noChangeArrowheads="1"/>
          </p:cNvSpPr>
          <p:nvPr/>
        </p:nvSpPr>
        <p:spPr bwMode="auto">
          <a:xfrm>
            <a:off x="3522218" y="1826424"/>
            <a:ext cx="514756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集团年销售总额突破</a:t>
            </a:r>
            <a:endParaRPr lang="zh-CN" altLang="en-US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466" y="2731018"/>
            <a:ext cx="5317067" cy="1297364"/>
          </a:xfrm>
          <a:prstGeom prst="rect">
            <a:avLst/>
          </a:prstGeom>
        </p:spPr>
      </p:pic>
      <p:sp>
        <p:nvSpPr>
          <p:cNvPr id="5" name="淘宝店Chenying0907出品 8"/>
          <p:cNvSpPr>
            <a:spLocks noChangeArrowheads="1"/>
          </p:cNvSpPr>
          <p:nvPr/>
        </p:nvSpPr>
        <p:spPr bwMode="auto">
          <a:xfrm>
            <a:off x="3701755" y="3058886"/>
            <a:ext cx="47884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en-US" altLang="zh-CN" sz="36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9.876.543.210</a:t>
            </a:r>
            <a:endParaRPr lang="en-US" altLang="zh-CN" sz="36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7" name="淘宝店Chenying0907出品 8"/>
          <p:cNvSpPr>
            <a:spLocks noChangeArrowheads="1"/>
          </p:cNvSpPr>
          <p:nvPr/>
        </p:nvSpPr>
        <p:spPr bwMode="auto">
          <a:xfrm>
            <a:off x="8828895" y="2997331"/>
            <a:ext cx="73609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0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元</a:t>
            </a:r>
            <a:endParaRPr lang="en-US" altLang="zh-CN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50356" y="4772570"/>
            <a:ext cx="3291286" cy="108491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2018</a:t>
            </a:r>
            <a:r>
              <a:rPr lang="zh-CN" altLang="en-US" sz="6000" dirty="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年</a:t>
            </a:r>
            <a:endParaRPr lang="zh-CN" altLang="en-US" sz="6000" dirty="0">
              <a:solidFill>
                <a:srgbClr val="FFDC59"/>
              </a:solidFill>
              <a:latin typeface="造字工房力黑（非商用）常规体" pitchFamily="50" charset="-122"/>
              <a:ea typeface="造字工房力黑（非商用）常规体" pitchFamily="5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0.0719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2" dur="12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5" grpId="0"/>
      <p:bldP spid="17" grpId="0"/>
      <p:bldP spid="17" grpId="1"/>
      <p:bldP spid="18" grpId="0"/>
      <p:bldP spid="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>
            <a:fillRect/>
          </a:stretch>
        </p:blipFill>
        <p:spPr>
          <a:xfrm flipH="1">
            <a:off x="1" y="4052424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>
            <a:fillRect/>
          </a:stretch>
        </p:blipFill>
        <p:spPr>
          <a:xfrm>
            <a:off x="7794410" y="4021953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>
            <a:fillRect/>
          </a:stretch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51" name="矩形 50"/>
          <p:cNvSpPr/>
          <p:nvPr/>
        </p:nvSpPr>
        <p:spPr>
          <a:xfrm>
            <a:off x="3714579" y="1306976"/>
            <a:ext cx="4762842" cy="282538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2018</a:t>
            </a:r>
            <a:endParaRPr lang="en-US" altLang="zh-CN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8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集团销售额突破</a:t>
            </a:r>
            <a:endParaRPr lang="en-US" altLang="zh-CN" sz="48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6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100</a:t>
            </a:r>
            <a:r>
              <a:rPr lang="zh-CN" altLang="en-US" sz="4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亿</a:t>
            </a:r>
            <a:r>
              <a:rPr lang="zh-CN" altLang="en-US" sz="20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美元</a:t>
            </a:r>
            <a:endParaRPr lang="en-US" altLang="zh-CN" sz="2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52" name="PA_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787" y="981769"/>
            <a:ext cx="3514890" cy="1757445"/>
          </a:xfrm>
          <a:prstGeom prst="rect">
            <a:avLst/>
          </a:prstGeom>
        </p:spPr>
      </p:pic>
      <p:pic>
        <p:nvPicPr>
          <p:cNvPr id="53" name="PA_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316527" y="3601247"/>
            <a:ext cx="4463898" cy="481148"/>
          </a:xfrm>
          <a:prstGeom prst="rect">
            <a:avLst/>
          </a:prstGeom>
        </p:spPr>
      </p:pic>
      <p:pic>
        <p:nvPicPr>
          <p:cNvPr id="54" name="PA_图片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012" y="1362518"/>
            <a:ext cx="3514890" cy="175744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-1.48148E-6 L 0.10208 -1.48148E-6 " pathEditMode="relative" rAng="0" ptsTypes="AA">
                                          <p:cBhvr>
                                            <p:cTn id="35" dur="125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10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3.7037E-7 L -0.29179 -3.7037E-7 " pathEditMode="relative" rAng="0" ptsTypes="AA">
                                          <p:cBhvr>
                                            <p:cTn id="40" dur="1750" spd="-100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596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4.81481E-6 L -0.13581 4.81481E-6 " pathEditMode="relative" rAng="0" ptsTypes="AA">
                                          <p:cBhvr>
                                            <p:cTn id="45" dur="1500" spd="-100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797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/>
          <p:bldP spid="51" grpId="1"/>
          <p:bldP spid="51" grpId="2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>
            <a:fillRect/>
          </a:stretch>
        </p:blipFill>
        <p:spPr>
          <a:xfrm flipH="1">
            <a:off x="0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12178"/>
          <a:stretch>
            <a:fillRect/>
          </a:stretch>
        </p:blipFill>
        <p:spPr>
          <a:xfrm>
            <a:off x="7794410" y="4035552"/>
            <a:ext cx="4397590" cy="2822448"/>
          </a:xfrm>
          <a:prstGeom prst="rect">
            <a:avLst/>
          </a:prstGeom>
          <a:effectLst>
            <a:outerShdw blurRad="5080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r="28334" b="5000"/>
          <a:stretch>
            <a:fillRect/>
          </a:stretch>
        </p:blipFill>
        <p:spPr>
          <a:xfrm>
            <a:off x="3169874" y="0"/>
            <a:ext cx="5791200" cy="5791200"/>
          </a:xfrm>
          <a:prstGeom prst="rect">
            <a:avLst/>
          </a:prstGeom>
          <a:effectLst>
            <a:outerShdw blurRad="508000" dist="38100" dir="5400000" algn="t" rotWithShape="0">
              <a:prstClr val="black">
                <a:alpha val="60000"/>
              </a:prstClr>
            </a:outerShdw>
          </a:effectLst>
        </p:spPr>
      </p:pic>
      <p:sp>
        <p:nvSpPr>
          <p:cNvPr id="41" name="矩形 40"/>
          <p:cNvSpPr/>
          <p:nvPr/>
        </p:nvSpPr>
        <p:spPr>
          <a:xfrm>
            <a:off x="4195480" y="1306976"/>
            <a:ext cx="3801041" cy="297312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同比去年</a:t>
            </a:r>
            <a:endParaRPr lang="en-US" altLang="zh-CN" sz="4000" b="1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4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盈利增长将近</a:t>
            </a:r>
            <a:endParaRPr lang="en-US" altLang="zh-CN" sz="44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72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89</a:t>
            </a:r>
            <a:r>
              <a:rPr lang="en-US" altLang="zh-CN" sz="20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%</a:t>
            </a:r>
            <a:endParaRPr lang="en-US" altLang="zh-CN" sz="40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42" name="PA_图片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432" y="1342463"/>
            <a:ext cx="3514890" cy="1757445"/>
          </a:xfrm>
          <a:prstGeom prst="rect">
            <a:avLst/>
          </a:prstGeom>
        </p:spPr>
      </p:pic>
      <p:pic>
        <p:nvPicPr>
          <p:cNvPr id="43" name="PA_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127386" y="3675797"/>
            <a:ext cx="4463898" cy="481148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35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4.375E-6 -4.07407E-6 L 0.04493 -4.07407E-6 " pathEditMode="relative" rAng="0" ptsTypes="AA">
                                          <p:cBhvr>
                                            <p:cTn id="13" dur="125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24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5" presetClass="path" presetSubtype="0" decel="10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375E-6 7.40741E-7 L -0.04011 7.40741E-7 " pathEditMode="relative" rAng="0" ptsTypes="AA">
                                          <p:cBhvr>
                                            <p:cTn id="18" dur="125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005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6" presetClass="emph" presetSubtype="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25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9" dur="125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3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29167E-6 -2.59259E-6 L 0.2513 -2.59259E-6 " pathEditMode="relative" rAng="0" ptsTypes="AA">
                                          <p:cBhvr>
                                            <p:cTn id="35" dur="1500" spd="-100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65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5" presetClass="path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-4.81481E-6 L -0.09088 -4.81481E-6 " pathEditMode="relative" rAng="0" ptsTypes="AA">
                                          <p:cBhvr>
                                            <p:cTn id="40" dur="1500" spd="-100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544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41" grpId="2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>
              <a:fillRect/>
            </a:stretch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B5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4228406" y="1714804"/>
            <a:ext cx="3556000" cy="2646878"/>
            <a:chOff x="4698349" y="1238509"/>
            <a:chExt cx="3556000" cy="2646878"/>
          </a:xfrm>
        </p:grpSpPr>
        <p:sp>
          <p:nvSpPr>
            <p:cNvPr id="10" name="矩形 9"/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02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98349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TWO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/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颁奖盛典</a:t>
              </a:r>
              <a:endParaRPr lang="zh-CN" altLang="en-US" sz="4000" spc="6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1.66667E-6 -0.08658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9" y="1384494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36059" y="3266550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最佳奉献奖</a:t>
            </a:r>
            <a:endParaRPr lang="zh-CN" altLang="en-US" sz="54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dedication Award</a:t>
            </a:r>
            <a:endParaRPr lang="en-US" altLang="zh-CN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>
            <a:fillRect/>
          </a:stretch>
        </p:blipFill>
        <p:spPr>
          <a:xfrm>
            <a:off x="4435928" y="1095008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447559"/>
            <a:ext cx="2648833" cy="2648833"/>
          </a:xfrm>
          <a:prstGeom prst="ellipse">
            <a:avLst/>
          </a:prstGeom>
          <a:blipFill>
            <a:blip r:embed="rId3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850827" y="1929831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5"/>
              <a:srcRect/>
              <a:stretch>
                <a:fillRect l="-29843" r="-2002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608735" y="1929831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6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4464783" y="4711438"/>
            <a:ext cx="3262433" cy="1415772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rPr>
              <a:t>销售部</a:t>
            </a:r>
            <a:endParaRPr lang="zh-CN" altLang="en-US" sz="8000" dirty="0">
              <a:solidFill>
                <a:srgbClr val="FFDC59"/>
              </a:solidFill>
              <a:latin typeface="造字工房力黑（非商用）常规体" pitchFamily="50" charset="-122"/>
              <a:ea typeface="造字工房力黑（非商用）常规体" pitchFamily="5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780" y="1166778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94181" y="3307494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最佳团队奖</a:t>
            </a:r>
            <a:endParaRPr lang="zh-CN" altLang="en-US" sz="54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team award</a:t>
            </a:r>
            <a:endParaRPr lang="en-US" altLang="zh-CN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434029" y="4847915"/>
            <a:ext cx="3323944" cy="1446528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策划部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>
            <a:fillRect/>
          </a:stretch>
        </p:blipFill>
        <p:spPr>
          <a:xfrm>
            <a:off x="4435928" y="1231486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584037"/>
            <a:ext cx="2648833" cy="2648833"/>
          </a:xfrm>
          <a:prstGeom prst="ellipse">
            <a:avLst/>
          </a:prstGeom>
          <a:blipFill>
            <a:blip r:embed="rId3"/>
            <a:srcRect/>
            <a:stretch>
              <a:fillRect l="-47214" r="-2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850827" y="2066309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5"/>
              <a:srcRect/>
              <a:stretch>
                <a:fillRect l="-26889" r="-268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08735" y="2066309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6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3" dur="12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28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15" y="1384494"/>
            <a:ext cx="3575401" cy="452444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89716" y="3429000"/>
            <a:ext cx="4031873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r>
              <a:rPr lang="zh-CN" altLang="en-US" sz="5400" spc="6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最佳敬业奖</a:t>
            </a:r>
            <a:endParaRPr lang="zh-CN" altLang="en-US" sz="54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r>
              <a:rPr lang="en-US" altLang="zh-CN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Best honor award</a:t>
            </a:r>
            <a:endParaRPr lang="en-US" altLang="zh-CN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434023" y="4738733"/>
            <a:ext cx="3323944" cy="1446528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/>
              <a:t>财务部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10104" r="4584" b="7402"/>
          <a:stretch>
            <a:fillRect/>
          </a:stretch>
        </p:blipFill>
        <p:spPr>
          <a:xfrm>
            <a:off x="4435928" y="1122304"/>
            <a:ext cx="3320144" cy="33539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4777450" y="1474855"/>
            <a:ext cx="2648833" cy="2648833"/>
          </a:xfrm>
          <a:prstGeom prst="ellipse">
            <a:avLst/>
          </a:prstGeom>
          <a:blipFill>
            <a:blip r:embed="rId3"/>
            <a:srcRect/>
            <a:stretch>
              <a:fillRect l="-24934" r="-249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7850827" y="1957127"/>
            <a:ext cx="1667318" cy="1684288"/>
            <a:chOff x="7850827" y="1097318"/>
            <a:chExt cx="1667318" cy="168428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7850827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椭圆 20"/>
            <p:cNvSpPr/>
            <p:nvPr/>
          </p:nvSpPr>
          <p:spPr>
            <a:xfrm>
              <a:off x="8022286" y="1274363"/>
              <a:ext cx="1330197" cy="1330198"/>
            </a:xfrm>
            <a:prstGeom prst="ellipse">
              <a:avLst/>
            </a:prstGeom>
            <a:blipFill>
              <a:blip r:embed="rId5"/>
              <a:srcRect/>
              <a:stretch>
                <a:fillRect l="-24578" r="-2457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08735" y="1957127"/>
            <a:ext cx="1667318" cy="1684288"/>
            <a:chOff x="2608735" y="1097318"/>
            <a:chExt cx="1667318" cy="168428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20" t="10104" r="4584" b="7402"/>
            <a:stretch>
              <a:fillRect/>
            </a:stretch>
          </p:blipFill>
          <p:spPr>
            <a:xfrm>
              <a:off x="2608735" y="1097318"/>
              <a:ext cx="1667318" cy="168428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椭圆 24"/>
            <p:cNvSpPr/>
            <p:nvPr/>
          </p:nvSpPr>
          <p:spPr>
            <a:xfrm>
              <a:off x="2780194" y="1274363"/>
              <a:ext cx="1330197" cy="1330198"/>
            </a:xfrm>
            <a:prstGeom prst="ellipse">
              <a:avLst/>
            </a:prstGeom>
            <a:blipFill>
              <a:blip r:embed="rId6"/>
              <a:srcRect/>
              <a:stretch>
                <a:fillRect l="-46299" r="-374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5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375E-6 -4.07407E-6 L 0.04493 -4.07407E-6 " pathEditMode="relative" rAng="0" ptsTypes="AA">
                                      <p:cBhvr>
                                        <p:cTn id="30" dur="12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21067" y="4362010"/>
            <a:ext cx="4349866" cy="1477305"/>
          </a:xfrm>
          <a:prstGeom prst="rect">
            <a:avLst/>
          </a:prstGeom>
          <a:effectLst/>
          <a:scene3d>
            <a:camera prst="perspectiveRelaxedModerately" fov="7200000">
              <a:rot lat="18000000" lon="0" rev="0"/>
            </a:camera>
            <a:lightRig rig="threePt" dir="t"/>
          </a:scene3d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lnSpc>
                <a:spcPct val="110000"/>
              </a:lnSpc>
              <a:defRPr sz="8000">
                <a:solidFill>
                  <a:srgbClr val="FFDC59"/>
                </a:solidFill>
                <a:latin typeface="造字工房力黑（非商用）常规体" pitchFamily="50" charset="-122"/>
                <a:ea typeface="造字工房力黑（非商用）常规体" pitchFamily="50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获奖感言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721404" y="2073396"/>
            <a:ext cx="4764446" cy="181280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>
              <a:lnSpc>
                <a:spcPct val="130000"/>
              </a:lnSpc>
            </a:pPr>
            <a:r>
              <a:rPr lang="zh-CN" altLang="en-US" sz="32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下面有请获奖代表 </a:t>
            </a:r>
            <a:endParaRPr lang="en-US" altLang="zh-CN" sz="32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5400" spc="300" dirty="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某某 发表感想</a:t>
            </a:r>
            <a:endParaRPr lang="zh-CN" altLang="en-US" sz="54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0" t="4507" r="23760" b="2479"/>
          <a:stretch>
            <a:fillRect/>
          </a:stretch>
        </p:blipFill>
        <p:spPr>
          <a:xfrm>
            <a:off x="8532636" y="1171085"/>
            <a:ext cx="2612578" cy="4264054"/>
          </a:xfrm>
          <a:prstGeom prst="rect">
            <a:avLst/>
          </a:prstGeom>
          <a:effectLst>
            <a:outerShdw blurRad="254000" dist="190500" dir="13500000" algn="br" rotWithShape="0">
              <a:prstClr val="black">
                <a:alpha val="30000"/>
              </a:prstClr>
            </a:outerShdw>
          </a:effectLst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12" dur="12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>
              <a:fillRect/>
            </a:stretch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4253532" y="1714804"/>
            <a:ext cx="3556000" cy="2646878"/>
            <a:chOff x="4649037" y="1238509"/>
            <a:chExt cx="3556000" cy="2646878"/>
          </a:xfrm>
        </p:grpSpPr>
        <p:sp>
          <p:nvSpPr>
            <p:cNvPr id="10" name="矩形 9"/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03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49037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THREE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/>
            <p:cNvSpPr/>
            <p:nvPr/>
          </p:nvSpPr>
          <p:spPr>
            <a:xfrm>
              <a:off x="4997939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文艺演出</a:t>
              </a:r>
              <a:endParaRPr lang="zh-CN" altLang="en-US" sz="4000" spc="6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1.45833E-6 -0.08658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8" name="矩形 77"/>
          <p:cNvSpPr/>
          <p:nvPr/>
        </p:nvSpPr>
        <p:spPr>
          <a:xfrm>
            <a:off x="5022629" y="1718619"/>
            <a:ext cx="2146742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3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节目一</a:t>
            </a:r>
            <a:endParaRPr lang="zh-CN" altLang="en-US" sz="4800" kern="0" spc="300" dirty="0">
              <a:blipFill>
                <a:blip r:embed="rId3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064716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3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团体</a:t>
            </a:r>
            <a:r>
              <a:rPr lang="zh-CN" altLang="en-US" sz="11500" kern="0" dirty="0">
                <a:blipFill dpi="0" rotWithShape="1">
                  <a:blip r:embed="rId3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街舞</a:t>
            </a:r>
            <a:endParaRPr lang="en-US" altLang="zh-CN" sz="11500" kern="0" dirty="0">
              <a:blipFill dpi="0" rotWithShape="1">
                <a:blip r:embed="rId3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80" name="图片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81" name="矩形 80"/>
          <p:cNvSpPr/>
          <p:nvPr/>
        </p:nvSpPr>
        <p:spPr>
          <a:xfrm>
            <a:off x="4488181" y="6033815"/>
            <a:ext cx="323678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表演者：策划部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4011 7.40741E-7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/>
      <p:bldP spid="79" grpId="1"/>
      <p:bldP spid="81" grpId="0"/>
      <p:bldP spid="8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3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节目二</a:t>
            </a:r>
            <a:endParaRPr lang="zh-CN" altLang="en-US" sz="4800" kern="0" spc="300" dirty="0">
              <a:blipFill>
                <a:blip r:embed="rId3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64715" y="2770490"/>
            <a:ext cx="6083718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3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恭喜发财</a:t>
            </a:r>
            <a:endParaRPr lang="en-US" altLang="zh-CN" sz="11500" kern="0" dirty="0">
              <a:blipFill dpi="0" rotWithShape="1">
                <a:blip r:embed="rId3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415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表演者：人事部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33333E-6 L 0.25 -3.33333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2117"/>
            <a:ext cx="12192000" cy="2165884"/>
          </a:xfrm>
          <a:prstGeom prst="rect">
            <a:avLst/>
          </a:prstGeom>
          <a:effectLst>
            <a:outerShdw blurRad="2540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5022629" y="1718619"/>
            <a:ext cx="2146743" cy="830997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kern="0" spc="300">
                <a:blipFill>
                  <a:blip r:embed="rId3"/>
                  <a:tile tx="-381000" ty="317500" sx="70000" sy="70000" flip="xy" algn="tl"/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节目三</a:t>
            </a:r>
            <a:endParaRPr lang="zh-CN" altLang="en-US" sz="4800" kern="0" spc="300" dirty="0">
              <a:blipFill>
                <a:blip r:embed="rId3"/>
                <a:tile tx="-381000" ty="317500" sx="70000" sy="70000" flip="xy" algn="tl"/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02097" y="2770490"/>
            <a:ext cx="4608955" cy="1862048"/>
          </a:xfrm>
          <a:prstGeom prst="rect">
            <a:avLst/>
          </a:prstGeom>
          <a:noFill/>
          <a:effectLst>
            <a:outerShdw blurRad="127000" dist="127000" dir="3600000" algn="tl" rotWithShape="0">
              <a:prstClr val="black">
                <a:alpha val="5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kern="0">
                <a:blipFill dpi="0" rotWithShape="1">
                  <a:blip r:embed="rId3"/>
                  <a:srcRect/>
                  <a:stretch>
                    <a:fillRect l="-2773" t="-15478" r="-70714"/>
                  </a:stretch>
                </a:blipFill>
                <a:effectLst>
                  <a:outerShdw dist="38100" dir="2700000" algn="tl" rotWithShape="0">
                    <a:srgbClr val="FF0000"/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唱双簧</a:t>
            </a:r>
            <a:endParaRPr lang="en-US" altLang="zh-CN" sz="11500" kern="0" dirty="0">
              <a:blipFill dpi="0" rotWithShape="1">
                <a:blip r:embed="rId3"/>
                <a:srcRect/>
                <a:stretch>
                  <a:fillRect l="-2773" t="-15478" r="-70714"/>
                </a:stretch>
              </a:blipFill>
              <a:effectLst>
                <a:outerShdw dist="38100" dir="2700000" algn="tl" rotWithShape="0">
                  <a:srgbClr val="FF0000"/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13" y="3208236"/>
            <a:ext cx="3514890" cy="175744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88181" y="6033815"/>
            <a:ext cx="323678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表演者：市场部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33333E-6 L -0.0401 -3.33333E-6 " pathEditMode="relative" rAng="0" ptsTypes="AA">
                                      <p:cBhvr>
                                        <p:cTn id="21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-0.08657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25 -1.48148E-6 " pathEditMode="relative" rAng="0" ptsTypes="AA">
                                      <p:cBhvr>
                                        <p:cTn id="31" dur="12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4" name="圆角矩形 93"/>
          <p:cNvSpPr/>
          <p:nvPr/>
        </p:nvSpPr>
        <p:spPr>
          <a:xfrm>
            <a:off x="3572978" y="2193501"/>
            <a:ext cx="5376782" cy="3607202"/>
          </a:xfrm>
          <a:prstGeom prst="roundRect">
            <a:avLst>
              <a:gd name="adj" fmla="val 11651"/>
            </a:avLst>
          </a:prstGeom>
          <a:solidFill>
            <a:srgbClr val="770000"/>
          </a:solidFill>
          <a:ln w="127000" cap="flat" cmpd="sng" algn="ctr">
            <a:solidFill>
              <a:srgbClr val="A80000"/>
            </a:solidFill>
            <a:prstDash val="solid"/>
            <a:miter lim="800000"/>
          </a:ln>
          <a:effectLst>
            <a:outerShdw blurRad="127000" dist="25400" dir="5400000" sx="103000" sy="103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/>
              <a:ea typeface="微软雅黑" panose="020B0503020204020204" pitchFamily="34" charset="-122"/>
            </a:endParaRP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428" y="927694"/>
            <a:ext cx="6887882" cy="1864320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>
          <a:xfrm>
            <a:off x="5297002" y="2621308"/>
            <a:ext cx="192873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2800" spc="6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粗黑简体" panose="02000000000000000000" pitchFamily="2" charset="-122"/>
                <a:ea typeface="方正正粗黑简体" panose="02000000000000000000" pitchFamily="2" charset="-122"/>
              </a:rPr>
              <a:t>抽奖规则</a:t>
            </a:r>
            <a:endParaRPr lang="en-US" altLang="zh-CN" sz="2800" spc="6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粗黑简体" panose="02000000000000000000" pitchFamily="2" charset="-122"/>
              <a:ea typeface="方正正粗黑简体" panose="02000000000000000000" pitchFamily="2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052184" y="3383210"/>
            <a:ext cx="454324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000" b="0" i="0" u="none" strike="noStrike" kern="0" cap="none" spc="0" normalizeH="0" baseline="0">
                <a:ln>
                  <a:noFill/>
                </a:ln>
                <a:solidFill>
                  <a:srgbClr val="FFEE60"/>
                </a:solidFill>
                <a:effectLst/>
                <a:uLnTx/>
                <a:uFillTx/>
                <a:latin typeface="微软雅黑" panose="020B0503020204020204" pitchFamily="34" charset="-122"/>
              </a:defRPr>
            </a:lvl1pPr>
          </a:lstStyle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 参与晚宴人员将自己的姓名用正楷字体写在小纸片上，按工作   人员要求折好，投入抽奖箱内。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由公司各部门主管负责在用餐过程中到台上抽取幸运者到台上转动“幸运大转盘”（必须转动一圈以上）摇奖，当大转盘上奖品项停在“幸运指针”上时，摇奖人可获得该项奖品。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“幸运大转盘”下方指针停在两个项目之间的中间线的，经主持人复核后可再摇一次。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 algn="l">
              <a:buFont typeface="Wingdings" panose="05000000000000000000" pitchFamily="2" charset="2"/>
              <a:buChar char="u"/>
            </a:pPr>
            <a:r>
              <a:rPr lang="en-US" altLang="zh-CN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 幸运者在摇奖时，不能用手或其它外力影响“幸运大转盘”转动，否则摇奖结果无效。</a:t>
            </a:r>
            <a:endParaRPr lang="zh-CN" altLang="en-US" sz="120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-2.59259E-6 L -0.04557 -2.59259E-6 " pathEditMode="relative" rAng="0" ptsTypes="AA">
                                      <p:cBhvr>
                                        <p:cTn id="25" dur="1500" spd="-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8" grpId="0"/>
      <p:bldP spid="98" grpId="1"/>
      <p:bldP spid="99" grpId="0"/>
      <p:bldP spid="9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533610" y="771895"/>
            <a:ext cx="8995845" cy="5565079"/>
            <a:chOff x="1643100" y="921319"/>
            <a:chExt cx="8768835" cy="535627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0" t="16687" r="4000" b="14110"/>
            <a:stretch>
              <a:fillRect/>
            </a:stretch>
          </p:blipFill>
          <p:spPr>
            <a:xfrm>
              <a:off x="2014400" y="1392058"/>
              <a:ext cx="8163199" cy="4388666"/>
            </a:xfrm>
            <a:prstGeom prst="rect">
              <a:avLst/>
            </a:prstGeom>
            <a:effectLst>
              <a:outerShdw blurRad="279400" sx="104000" sy="104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/>
            <p:cNvSpPr/>
            <p:nvPr/>
          </p:nvSpPr>
          <p:spPr>
            <a:xfrm>
              <a:off x="2167832" y="1526401"/>
              <a:ext cx="7836779" cy="416439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902890" y="1882356"/>
              <a:ext cx="6366662" cy="3452484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16450" y="2006312"/>
              <a:ext cx="6139543" cy="3204573"/>
            </a:xfrm>
            <a:prstGeom prst="rect">
              <a:avLst/>
            </a:prstGeom>
            <a:solidFill>
              <a:srgbClr val="F8D6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1643100" y="921319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086" r="92031" b="8773"/>
            <a:stretch>
              <a:fillRect/>
            </a:stretch>
          </p:blipFill>
          <p:spPr>
            <a:xfrm>
              <a:off x="9356748" y="939597"/>
              <a:ext cx="1055187" cy="5338001"/>
            </a:xfrm>
            <a:prstGeom prst="rect">
              <a:avLst/>
            </a:prstGeom>
            <a:effectLst>
              <a:outerShdw blurRad="508000" sx="102000" sy="102000" algn="ctr" rotWithShape="0">
                <a:prstClr val="black">
                  <a:alpha val="60000"/>
                </a:prstClr>
              </a:outerShdw>
            </a:effectLst>
          </p:spPr>
        </p:pic>
      </p:grpSp>
      <p:grpSp>
        <p:nvGrpSpPr>
          <p:cNvPr id="9" name="组合 8"/>
          <p:cNvGrpSpPr/>
          <p:nvPr/>
        </p:nvGrpSpPr>
        <p:grpSpPr>
          <a:xfrm>
            <a:off x="4228406" y="1714804"/>
            <a:ext cx="3556000" cy="2646878"/>
            <a:chOff x="4698349" y="1238509"/>
            <a:chExt cx="3556000" cy="2646878"/>
          </a:xfrm>
        </p:grpSpPr>
        <p:sp>
          <p:nvSpPr>
            <p:cNvPr id="10" name="矩形 9"/>
            <p:cNvSpPr/>
            <p:nvPr/>
          </p:nvSpPr>
          <p:spPr>
            <a:xfrm>
              <a:off x="5132151" y="1238509"/>
              <a:ext cx="1887055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dirty="0">
                  <a:solidFill>
                    <a:srgbClr val="C00000"/>
                  </a:solidFill>
                  <a:effectLst>
                    <a:outerShdw blurRad="50800" dist="127000" dir="2460000" algn="r" rotWithShape="0">
                      <a:prstClr val="black">
                        <a:alpha val="40000"/>
                      </a:prstClr>
                    </a:outerShdw>
                  </a:effectLst>
                  <a:latin typeface="造字工房朗宋（非商用）常规体" pitchFamily="2" charset="-122"/>
                  <a:ea typeface="造字工房朗宋（非商用）常规体" pitchFamily="2" charset="-122"/>
                </a:rPr>
                <a:t>04</a:t>
              </a:r>
              <a:endParaRPr lang="zh-CN" altLang="en-US" sz="7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698349" y="2233053"/>
              <a:ext cx="3556000" cy="584775"/>
            </a:xfrm>
            <a:prstGeom prst="rect">
              <a:avLst/>
            </a:prstGeom>
            <a:solidFill>
              <a:srgbClr val="F8D6A0"/>
            </a:solidFill>
          </p:spPr>
          <p:txBody>
            <a:bodyPr wrap="squar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en-US" altLang="zh-CN" sz="32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PART FOUR</a:t>
              </a:r>
              <a:endParaRPr lang="zh-CN" altLang="en-US" sz="32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244527" y="4089382"/>
            <a:ext cx="3724097" cy="994724"/>
            <a:chOff x="4244527" y="3613087"/>
            <a:chExt cx="3724097" cy="994724"/>
          </a:xfrm>
        </p:grpSpPr>
        <p:sp>
          <p:nvSpPr>
            <p:cNvPr id="13" name="矩形 12"/>
            <p:cNvSpPr/>
            <p:nvPr/>
          </p:nvSpPr>
          <p:spPr>
            <a:xfrm>
              <a:off x="4997940" y="3613087"/>
              <a:ext cx="22172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brightRoom" dir="t">
                  <a:rot lat="0" lon="0" rev="0"/>
                </a:lightRig>
              </a:scene3d>
              <a:sp3d extrusionH="57150" prstMaterial="metal">
                <a:bevelT w="228600" h="19050" prst="coolSlant"/>
              </a:sp3d>
            </a:bodyPr>
            <a:lstStyle/>
            <a:p>
              <a:pPr algn="ctr"/>
              <a:r>
                <a:rPr lang="zh-CN" altLang="en-US" sz="4000" spc="6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新年寄语</a:t>
              </a:r>
              <a:endParaRPr lang="zh-CN" altLang="en-US" sz="4000" spc="6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44527" y="4195390"/>
              <a:ext cx="3724097" cy="4124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C00000"/>
                  </a:solidFill>
                  <a:latin typeface="造字工房朗宋（非商用）常规体" pitchFamily="2" charset="-122"/>
                  <a:ea typeface="造字工房朗宋（非商用）常规体" pitchFamily="2" charset="-122"/>
                </a:rPr>
                <a:t>Your content is played here, or by copying your text, select Paste in this box and choose to keep text only. </a:t>
              </a:r>
              <a:endParaRPr lang="zh-CN" altLang="en-US" sz="800" dirty="0">
                <a:solidFill>
                  <a:srgbClr val="C00000"/>
                </a:solidFill>
                <a:latin typeface="造字工房朗宋（非商用）常规体" pitchFamily="2" charset="-122"/>
                <a:ea typeface="造字工房朗宋（非商用）常规体" pitchFamily="2" charset="-122"/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00" y="3267633"/>
            <a:ext cx="3514890" cy="175744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44444E-6 L 1.66667E-6 -0.08658 " pathEditMode="relative" rAng="0" ptsTypes="AA">
                                      <p:cBhvr>
                                        <p:cTn id="13" dur="12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329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2.96296E-6 L 0.025 2.96296E-6 " pathEditMode="relative" rAng="0" ptsTypes="AA">
                                      <p:cBhvr>
                                        <p:cTn id="18" dur="12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5 -2.96296E-6 " pathEditMode="relative" rAng="0" ptsTypes="AA">
                                      <p:cBhvr>
                                        <p:cTn id="24" dur="12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66826" y="2981528"/>
            <a:ext cx="5689499" cy="185775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400" b="0" i="0">
                <a:solidFill>
                  <a:srgbClr val="FFD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Source Sans Pro Black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　　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</a:r>
            <a:endParaRPr lang="zh-CN" altLang="en-US" sz="1800" b="1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25432" y="1685931"/>
            <a:ext cx="2972289" cy="9848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/>
          <a:p>
            <a:pPr algn="ctr"/>
            <a:r>
              <a:rPr lang="zh-CN" altLang="en-US" sz="4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新年寄语</a:t>
            </a:r>
            <a:endParaRPr lang="zh-CN" altLang="en-US" sz="4400" spc="30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  <a:p>
            <a:pPr algn="ctr"/>
            <a:r>
              <a:rPr lang="en-US" altLang="zh-CN" sz="1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New Year message</a:t>
            </a:r>
            <a:endParaRPr lang="en-US" altLang="zh-CN" sz="1400" spc="300" dirty="0">
              <a:solidFill>
                <a:srgbClr val="F2C85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8" grpId="1"/>
      <p:bldP spid="8" grpId="2"/>
      <p:bldP spid="8" grpId="3"/>
      <p:bldP spid="8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10"/>
          <p:cNvSpPr txBox="1"/>
          <p:nvPr/>
        </p:nvSpPr>
        <p:spPr>
          <a:xfrm>
            <a:off x="2922699" y="2039468"/>
            <a:ext cx="6378669" cy="113261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sz="2000" dirty="0"/>
              <a:t>值此新春佳节来临之际，向您致以最真挚</a:t>
            </a:r>
            <a:r>
              <a:rPr lang="zh-CN" altLang="en-US" sz="2000"/>
              <a:t>的祝福</a:t>
            </a:r>
            <a:endParaRPr lang="en-US" altLang="zh-CN" sz="2000" dirty="0"/>
          </a:p>
          <a:p>
            <a:r>
              <a:rPr lang="zh-CN" altLang="en-US" dirty="0"/>
              <a:t>衷心祝愿您：</a:t>
            </a:r>
            <a:endParaRPr lang="zh-CN" altLang="en-US" dirty="0"/>
          </a:p>
        </p:txBody>
      </p:sp>
      <p:sp>
        <p:nvSpPr>
          <p:cNvPr id="14" name="TextBox 112"/>
          <p:cNvSpPr txBox="1"/>
          <p:nvPr/>
        </p:nvSpPr>
        <p:spPr>
          <a:xfrm>
            <a:off x="3361120" y="3434593"/>
            <a:ext cx="5501826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>
                <a:rot lat="0" lon="0" rev="0"/>
              </a:lightRig>
            </a:scene3d>
            <a:sp3d extrusionH="57150" prstMaterial="metal">
              <a:bevelT w="228600" h="19050" prst="coolSlant"/>
            </a:sp3d>
          </a:bodyPr>
          <a:lstStyle>
            <a:defPPr>
              <a:defRPr lang="zh-CN"/>
            </a:defPPr>
            <a:lvl1pPr algn="ctr">
              <a:defRPr sz="4400" spc="300">
                <a:solidFill>
                  <a:srgbClr val="F2C85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defRPr>
            </a:lvl1pPr>
          </a:lstStyle>
          <a:p>
            <a:r>
              <a:rPr lang="zh-CN" altLang="en-US" dirty="0"/>
              <a:t>新年大吉   阖家幸福</a:t>
            </a:r>
            <a:endParaRPr lang="en-US" altLang="zh-CN" dirty="0"/>
          </a:p>
          <a:p>
            <a:r>
              <a:rPr lang="zh-CN" altLang="en-US" dirty="0"/>
              <a:t>工作顺利   万事如意</a:t>
            </a:r>
            <a:endParaRPr lang="zh-CN" altLang="en-US" dirty="0"/>
          </a:p>
        </p:txBody>
      </p:sp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5" t="5236" r="13420" b="17752"/>
          <a:stretch>
            <a:fillRect/>
          </a:stretch>
        </p:blipFill>
        <p:spPr>
          <a:xfrm>
            <a:off x="1325880" y="1082040"/>
            <a:ext cx="9229997" cy="4693920"/>
          </a:xfrm>
          <a:prstGeom prst="rect">
            <a:avLst/>
          </a:prstGeom>
        </p:spPr>
      </p:pic>
      <p:pic>
        <p:nvPicPr>
          <p:cNvPr id="2" name="Two Steps From Hell - Red Carpe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986085" y="2125579"/>
            <a:ext cx="6096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4495" r="17125" b="31247"/>
          <a:stretch>
            <a:fillRect/>
          </a:stretch>
        </p:blipFill>
        <p:spPr>
          <a:xfrm>
            <a:off x="1636123" y="1592580"/>
            <a:ext cx="8919754" cy="367284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1307</Words>
  <Application>WPS 演示</Application>
  <PresentationFormat>宽屏</PresentationFormat>
  <Paragraphs>130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Arial</vt:lpstr>
      <vt:lpstr>宋体</vt:lpstr>
      <vt:lpstr>Wingdings</vt:lpstr>
      <vt:lpstr>Source Sans Pro Black</vt:lpstr>
      <vt:lpstr>造字工房朗宋（非商用）常规体</vt:lpstr>
      <vt:lpstr>造字工房力黑（非商用）常规体</vt:lpstr>
      <vt:lpstr>微软雅黑</vt:lpstr>
      <vt:lpstr>Times New Roman</vt:lpstr>
      <vt:lpstr>Arial Unicode MS</vt:lpstr>
      <vt:lpstr>等线 Light</vt:lpstr>
      <vt:lpstr>等线</vt:lpstr>
      <vt:lpstr>Verdana</vt:lpstr>
      <vt:lpstr>方正正粗黑简体</vt:lpstr>
      <vt:lpstr>微软雅黑 Light</vt:lpstr>
      <vt:lpstr>等线</vt:lpstr>
      <vt:lpstr>等线</vt:lpstr>
      <vt:lpstr>Segoe Print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58</cp:revision>
  <dcterms:created xsi:type="dcterms:W3CDTF">2018-09-25T09:56:00Z</dcterms:created>
  <dcterms:modified xsi:type="dcterms:W3CDTF">2018-11-27T03:51:38Z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