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7" r:id="rId2"/>
    <p:sldId id="259" r:id="rId3"/>
    <p:sldId id="260" r:id="rId4"/>
    <p:sldId id="262" r:id="rId5"/>
    <p:sldId id="289" r:id="rId6"/>
    <p:sldId id="291" r:id="rId7"/>
    <p:sldId id="290" r:id="rId8"/>
    <p:sldId id="265" r:id="rId9"/>
    <p:sldId id="264" r:id="rId10"/>
    <p:sldId id="266" r:id="rId11"/>
    <p:sldId id="293" r:id="rId12"/>
    <p:sldId id="267" r:id="rId13"/>
    <p:sldId id="292" r:id="rId14"/>
    <p:sldId id="270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69" r:id="rId23"/>
    <p:sldId id="295" r:id="rId24"/>
    <p:sldId id="271" r:id="rId25"/>
    <p:sldId id="272" r:id="rId26"/>
    <p:sldId id="268" r:id="rId27"/>
    <p:sldId id="294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68F9F6"/>
    <a:srgbClr val="E6E6E6"/>
    <a:srgbClr val="061116"/>
    <a:srgbClr val="6EF8F8"/>
    <a:srgbClr val="020732"/>
    <a:srgbClr val="081E24"/>
    <a:srgbClr val="09242B"/>
    <a:srgbClr val="17B1B9"/>
    <a:srgbClr val="107A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75194" autoAdjust="0"/>
  </p:normalViewPr>
  <p:slideViewPr>
    <p:cSldViewPr snapToGrid="0">
      <p:cViewPr varScale="1">
        <p:scale>
          <a:sx n="90" d="100"/>
          <a:sy n="90" d="100"/>
        </p:scale>
        <p:origin x="102" y="84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1D511-DFE5-4CA2-8AE6-DC35352D8486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B72CF-2068-4FB5-B981-3BA37ED77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25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下载更多精品</a:t>
            </a:r>
            <a:r>
              <a:rPr lang="en-US" altLang="zh-CN"/>
              <a:t>PPT</a:t>
            </a:r>
            <a:r>
              <a:rPr lang="zh-CN" altLang="en-US"/>
              <a:t>模板  </a:t>
            </a:r>
            <a:r>
              <a:rPr lang="en-US" altLang="zh-CN"/>
              <a:t>http://so.ooopic.com/sousuo/15770370/</a:t>
            </a: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68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54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585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21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92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88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99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82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85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75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25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57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98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31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57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896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92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302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26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521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131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581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935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316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652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237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358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01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545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578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805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805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412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6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B72CF-2068-4FB5-B981-3BA37ED77D0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26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5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_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5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5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bg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9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bg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9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bg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2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bg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4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bg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9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bg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4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bg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9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bg_07_in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ave sounds">
            <a:hlinkClick r:id="" action="ppaction://media"/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7175" y="-609600"/>
            <a:ext cx="609600" cy="609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4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63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microsoft.com/office/2007/relationships/hdphoto" Target="../media/hdphoto7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4" Type="http://schemas.microsoft.com/office/2007/relationships/hdphoto" Target="../media/hdphoto8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7042" y="2663100"/>
            <a:ext cx="9095760" cy="12145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dirty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互联网科技商务</a:t>
            </a:r>
            <a:r>
              <a:rPr lang="en-US" altLang="zh-CN" sz="6600" dirty="0" err="1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ppt</a:t>
            </a:r>
            <a:r>
              <a:rPr lang="zh-CN" altLang="en-US" sz="6600" dirty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模板</a:t>
            </a:r>
            <a:endParaRPr lang="en-US" sz="6600" dirty="0">
              <a:solidFill>
                <a:schemeClr val="bg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72168" y="3679730"/>
            <a:ext cx="4140877" cy="561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 TECHNOLOGY</a:t>
            </a:r>
            <a:endParaRPr lang="en-US" sz="2800" dirty="0">
              <a:solidFill>
                <a:schemeClr val="bg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任意多边形: 形状 11"/>
          <p:cNvSpPr/>
          <p:nvPr/>
        </p:nvSpPr>
        <p:spPr>
          <a:xfrm>
            <a:off x="1841327" y="1829073"/>
            <a:ext cx="6438377" cy="2957263"/>
          </a:xfrm>
          <a:custGeom>
            <a:avLst/>
            <a:gdLst>
              <a:gd name="connsiteX0" fmla="*/ 0 w 9318171"/>
              <a:gd name="connsiteY0" fmla="*/ 0 h 2989943"/>
              <a:gd name="connsiteX1" fmla="*/ 4455886 w 9318171"/>
              <a:gd name="connsiteY1" fmla="*/ 2989943 h 2989943"/>
              <a:gd name="connsiteX2" fmla="*/ 4455886 w 9318171"/>
              <a:gd name="connsiteY2" fmla="*/ 2989943 h 2989943"/>
              <a:gd name="connsiteX3" fmla="*/ 9318171 w 9318171"/>
              <a:gd name="connsiteY3" fmla="*/ 2989943 h 2989943"/>
              <a:gd name="connsiteX0" fmla="*/ 0 w 8084457"/>
              <a:gd name="connsiteY0" fmla="*/ 0 h 2540000"/>
              <a:gd name="connsiteX1" fmla="*/ 3222172 w 8084457"/>
              <a:gd name="connsiteY1" fmla="*/ 2540000 h 2540000"/>
              <a:gd name="connsiteX2" fmla="*/ 3222172 w 8084457"/>
              <a:gd name="connsiteY2" fmla="*/ 2540000 h 2540000"/>
              <a:gd name="connsiteX3" fmla="*/ 8084457 w 8084457"/>
              <a:gd name="connsiteY3" fmla="*/ 2540000 h 2540000"/>
              <a:gd name="connsiteX0" fmla="*/ 0 w 8157028"/>
              <a:gd name="connsiteY0" fmla="*/ 0 h 2510972"/>
              <a:gd name="connsiteX1" fmla="*/ 3294743 w 8157028"/>
              <a:gd name="connsiteY1" fmla="*/ 2510972 h 2510972"/>
              <a:gd name="connsiteX2" fmla="*/ 3294743 w 8157028"/>
              <a:gd name="connsiteY2" fmla="*/ 2510972 h 2510972"/>
              <a:gd name="connsiteX3" fmla="*/ 8157028 w 8157028"/>
              <a:gd name="connsiteY3" fmla="*/ 2510972 h 2510972"/>
              <a:gd name="connsiteX0" fmla="*/ 0 w 8316685"/>
              <a:gd name="connsiteY0" fmla="*/ 0 h 2075543"/>
              <a:gd name="connsiteX1" fmla="*/ 3454400 w 8316685"/>
              <a:gd name="connsiteY1" fmla="*/ 2075543 h 2075543"/>
              <a:gd name="connsiteX2" fmla="*/ 3454400 w 8316685"/>
              <a:gd name="connsiteY2" fmla="*/ 2075543 h 2075543"/>
              <a:gd name="connsiteX3" fmla="*/ 8316685 w 8316685"/>
              <a:gd name="connsiteY3" fmla="*/ 2075543 h 2075543"/>
              <a:gd name="connsiteX0" fmla="*/ 0 w 7953828"/>
              <a:gd name="connsiteY0" fmla="*/ 0 h 1988458"/>
              <a:gd name="connsiteX1" fmla="*/ 3091543 w 7953828"/>
              <a:gd name="connsiteY1" fmla="*/ 1988458 h 1988458"/>
              <a:gd name="connsiteX2" fmla="*/ 3091543 w 7953828"/>
              <a:gd name="connsiteY2" fmla="*/ 1988458 h 1988458"/>
              <a:gd name="connsiteX3" fmla="*/ 7953828 w 7953828"/>
              <a:gd name="connsiteY3" fmla="*/ 1988458 h 1988458"/>
              <a:gd name="connsiteX0" fmla="*/ 0 w 7953828"/>
              <a:gd name="connsiteY0" fmla="*/ 0 h 2007508"/>
              <a:gd name="connsiteX1" fmla="*/ 3091543 w 7953828"/>
              <a:gd name="connsiteY1" fmla="*/ 2007508 h 2007508"/>
              <a:gd name="connsiteX2" fmla="*/ 3091543 w 7953828"/>
              <a:gd name="connsiteY2" fmla="*/ 2007508 h 2007508"/>
              <a:gd name="connsiteX3" fmla="*/ 7953828 w 7953828"/>
              <a:gd name="connsiteY3" fmla="*/ 2007508 h 2007508"/>
              <a:gd name="connsiteX0" fmla="*/ 0 w 5840382"/>
              <a:gd name="connsiteY0" fmla="*/ 0 h 1982319"/>
              <a:gd name="connsiteX1" fmla="*/ 978097 w 5840382"/>
              <a:gd name="connsiteY1" fmla="*/ 1982319 h 1982319"/>
              <a:gd name="connsiteX2" fmla="*/ 978097 w 5840382"/>
              <a:gd name="connsiteY2" fmla="*/ 1982319 h 1982319"/>
              <a:gd name="connsiteX3" fmla="*/ 5840382 w 5840382"/>
              <a:gd name="connsiteY3" fmla="*/ 1982319 h 198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0382" h="1982319">
                <a:moveTo>
                  <a:pt x="0" y="0"/>
                </a:moveTo>
                <a:lnTo>
                  <a:pt x="978097" y="1982319"/>
                </a:lnTo>
                <a:lnTo>
                  <a:pt x="978097" y="1982319"/>
                </a:lnTo>
                <a:lnTo>
                  <a:pt x="5840382" y="1982319"/>
                </a:lnTo>
              </a:path>
            </a:pathLst>
          </a:custGeom>
          <a:noFill/>
          <a:ln w="12700">
            <a:solidFill>
              <a:srgbClr val="00B0F0"/>
            </a:solidFill>
            <a:headEnd type="oval" w="lg" len="lg"/>
            <a:tailEnd type="oval" w="lg" len="lg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椭圆 13"/>
          <p:cNvSpPr/>
          <p:nvPr/>
        </p:nvSpPr>
        <p:spPr>
          <a:xfrm>
            <a:off x="1647321" y="1609970"/>
            <a:ext cx="363053" cy="363051"/>
          </a:xfrm>
          <a:prstGeom prst="ellipse">
            <a:avLst/>
          </a:prstGeom>
          <a:noFill/>
          <a:ln w="19050">
            <a:solidFill>
              <a:srgbClr val="00B0F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539866" y="1502514"/>
            <a:ext cx="577963" cy="577963"/>
            <a:chOff x="7010870" y="1260613"/>
            <a:chExt cx="729590" cy="729590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16" name="空心弧 15"/>
            <p:cNvSpPr/>
            <p:nvPr/>
          </p:nvSpPr>
          <p:spPr>
            <a:xfrm>
              <a:off x="7010870" y="1260613"/>
              <a:ext cx="729590" cy="729590"/>
            </a:xfrm>
            <a:prstGeom prst="blockArc">
              <a:avLst>
                <a:gd name="adj1" fmla="val 12386624"/>
                <a:gd name="adj2" fmla="val 17714173"/>
                <a:gd name="adj3" fmla="val 827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空心弧 16"/>
            <p:cNvSpPr/>
            <p:nvPr/>
          </p:nvSpPr>
          <p:spPr>
            <a:xfrm rot="14400000">
              <a:off x="7010870" y="1260613"/>
              <a:ext cx="729590" cy="729590"/>
            </a:xfrm>
            <a:prstGeom prst="blockArc">
              <a:avLst>
                <a:gd name="adj1" fmla="val 12386624"/>
                <a:gd name="adj2" fmla="val 17714173"/>
                <a:gd name="adj3" fmla="val 827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空心弧 17"/>
            <p:cNvSpPr/>
            <p:nvPr/>
          </p:nvSpPr>
          <p:spPr>
            <a:xfrm rot="7200000">
              <a:off x="7010870" y="1260613"/>
              <a:ext cx="729590" cy="729590"/>
            </a:xfrm>
            <a:prstGeom prst="blockArc">
              <a:avLst>
                <a:gd name="adj1" fmla="val 12386624"/>
                <a:gd name="adj2" fmla="val 17714173"/>
                <a:gd name="adj3" fmla="val 827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675499" y="5676924"/>
            <a:ext cx="184730" cy="2684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endParaRPr lang="en-US" sz="1050" dirty="0">
              <a:solidFill>
                <a:srgbClr val="68F9F6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cs typeface="+mn-ea"/>
              <a:sym typeface="+mn-lt"/>
            </a:endParaRPr>
          </a:p>
        </p:txBody>
      </p:sp>
      <p:pic>
        <p:nvPicPr>
          <p:cNvPr id="13" name="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62386" y="-1771322"/>
            <a:ext cx="717558" cy="71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9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2800000">
                                      <p:cBhvr>
                                        <p:cTn id="14" dur="3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7600" y="1176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3" grpId="1"/>
      <p:bldP spid="12" grpId="0" animBg="1"/>
      <p:bldP spid="14" grpId="0" animBg="1"/>
      <p:bldP spid="14" grpId="1" animBg="1"/>
      <p:bldP spid="14" grpId="2" animBg="1"/>
      <p:bldP spid="14" grpId="3" animBg="1"/>
      <p:bldP spid="14" grpId="4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03731" y="2979162"/>
            <a:ext cx="280076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 smtClean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互联网科技发展</a:t>
            </a:r>
            <a:endParaRPr lang="en-US" altLang="zh-CN" sz="2400" dirty="0" smtClean="0">
              <a:solidFill>
                <a:srgbClr val="68F9F6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r>
              <a:rPr lang="zh-CN" altLang="en-US" sz="2400" dirty="0" smtClean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发展</a:t>
            </a:r>
            <a:endParaRPr lang="en-US" altLang="zh-CN" sz="2400" dirty="0" smtClean="0">
              <a:solidFill>
                <a:srgbClr val="68F9F6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r>
              <a:rPr lang="zh-CN" altLang="en-US" sz="2400" dirty="0" smtClean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发展</a:t>
            </a:r>
            <a:endParaRPr lang="en-US" altLang="zh-CN" sz="2400" dirty="0" smtClean="0">
              <a:solidFill>
                <a:srgbClr val="68F9F6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r>
              <a:rPr lang="zh-CN" altLang="en-US" sz="2400" dirty="0" smtClean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发展</a:t>
            </a:r>
            <a:endParaRPr lang="en-US" altLang="zh-CN" sz="2400" dirty="0" smtClean="0">
              <a:solidFill>
                <a:srgbClr val="68F9F6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互联网科技发展</a:t>
            </a:r>
            <a:endParaRPr lang="en-US" altLang="zh-CN" sz="2400" dirty="0">
              <a:solidFill>
                <a:srgbClr val="68F9F6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90374" y="2162166"/>
            <a:ext cx="2977097" cy="8295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700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</a:lstStyle>
          <a:p>
            <a:pPr algn="l"/>
            <a:r>
              <a:rPr lang="en-US" altLang="zh-CN" sz="4400" dirty="0">
                <a:sym typeface="+mn-lt"/>
              </a:rPr>
              <a:t>CONTENTS</a:t>
            </a:r>
            <a:endParaRPr lang="en-US" sz="4400" dirty="0"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30" name="文本框 329"/>
          <p:cNvSpPr txBox="1"/>
          <p:nvPr/>
        </p:nvSpPr>
        <p:spPr>
          <a:xfrm>
            <a:off x="6845759" y="1264718"/>
            <a:ext cx="1595309" cy="10203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700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</a:lstStyle>
          <a:p>
            <a:pPr algn="l"/>
            <a:r>
              <a:rPr lang="zh-CN" altLang="en-US" sz="5500" dirty="0" smtClean="0">
                <a:sym typeface="+mn-lt"/>
              </a:rPr>
              <a:t>目录</a:t>
            </a:r>
            <a:endParaRPr lang="en-US" sz="5500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314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8" dur="10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9" dur="10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2" dur="10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3" dur="10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6" dur="100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7" dur="100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0" dur="1000" fill="hold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1" dur="1000" fill="hold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4" dur="1000" fill="hold"/>
                                            <p:tgtEl>
                                              <p:spTgt spid="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5" dur="1000" fill="hold"/>
                                            <p:tgtEl>
                                              <p:spTgt spid="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uiExpand="1" build="allAtOnce"/>
          <p:bldP spid="3" grpId="0"/>
          <p:bldP spid="3" grpId="1"/>
          <p:bldP spid="3" grpId="2"/>
          <p:bldP spid="3" grpId="3"/>
          <p:bldP spid="3" grpId="4"/>
          <p:bldP spid="5" grpId="0" animBg="1"/>
          <p:bldP spid="330" grpId="0"/>
          <p:bldP spid="330" grpId="1"/>
          <p:bldP spid="330" grpId="2"/>
          <p:bldP spid="330" grpId="3"/>
          <p:bldP spid="330" grpId="4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uiExpand="1" build="allAtOnce"/>
          <p:bldP spid="3" grpId="0"/>
          <p:bldP spid="3" grpId="1"/>
          <p:bldP spid="3" grpId="2"/>
          <p:bldP spid="3" grpId="3"/>
          <p:bldP spid="3" grpId="4"/>
          <p:bldP spid="5" grpId="0" animBg="1"/>
          <p:bldP spid="330" grpId="0"/>
          <p:bldP spid="330" grpId="1"/>
          <p:bldP spid="330" grpId="2"/>
          <p:bldP spid="330" grpId="3"/>
          <p:bldP spid="330" grpId="4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87222" y="470166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8000">
                <a:solidFill>
                  <a:srgbClr val="8FE2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600" dirty="0" smtClean="0">
                <a:solidFill>
                  <a:schemeClr val="bg1"/>
                </a:solidFill>
                <a:sym typeface="+mn-lt"/>
              </a:rPr>
              <a:t>添加您的标题</a:t>
            </a:r>
            <a:endParaRPr lang="en-US" altLang="zh-CN" sz="36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07173" y="2648763"/>
            <a:ext cx="161454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0" dirty="0" smtClean="0">
                <a:solidFill>
                  <a:srgbClr val="68F9F6"/>
                </a:solidFill>
                <a:effectLst>
                  <a:glow rad="50800">
                    <a:schemeClr val="accent1">
                      <a:satMod val="175000"/>
                      <a:alpha val="40000"/>
                    </a:schemeClr>
                  </a:glow>
                </a:effectLst>
                <a:latin typeface="Aroly" pitchFamily="2" charset="0"/>
                <a:cs typeface="+mn-ea"/>
                <a:sym typeface="+mn-lt"/>
              </a:rPr>
              <a:t>01</a:t>
            </a:r>
            <a:endParaRPr lang="en-US" sz="16800" dirty="0">
              <a:solidFill>
                <a:srgbClr val="68F9F6"/>
              </a:solidFill>
              <a:effectLst>
                <a:glow rad="50800">
                  <a:schemeClr val="accent1">
                    <a:satMod val="175000"/>
                    <a:alpha val="40000"/>
                  </a:schemeClr>
                </a:glow>
              </a:effectLst>
              <a:latin typeface="Aroly" pitchFamily="2" charset="0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71626" y="5498057"/>
            <a:ext cx="5635949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添加您的说明文字及详细概述描写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文字，添加您的说明文字及详细概述描写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文字添加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</a:t>
            </a:r>
            <a:endParaRPr lang="en-US" sz="1200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107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5" y="405765"/>
            <a:ext cx="2749472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8520" y="5253990"/>
            <a:ext cx="1054608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8FE2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dirty="0">
                <a:solidFill>
                  <a:srgbClr val="8FE2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dirty="0">
                <a:solidFill>
                  <a:srgbClr val="8FE2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dirty="0">
                <a:solidFill>
                  <a:srgbClr val="8FE2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网最初都是为科研服务的，其主要目的为用户提供共享大型主机的宝贵资源。随着接入主机数量的增加，越来越多的人把</a:t>
            </a:r>
            <a:r>
              <a:rPr lang="en-US" altLang="zh-CN" dirty="0">
                <a:solidFill>
                  <a:srgbClr val="8FE2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8FE2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作为通信和交流的工具。一些公司还陆续在</a:t>
            </a:r>
            <a:r>
              <a:rPr lang="en-US" altLang="zh-CN" dirty="0">
                <a:solidFill>
                  <a:srgbClr val="8FE2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8FE2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</a:t>
            </a:r>
            <a:r>
              <a:rPr lang="zh-CN" altLang="en-US" dirty="0" smtClean="0">
                <a:solidFill>
                  <a:srgbClr val="8FE2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dirty="0">
              <a:solidFill>
                <a:srgbClr val="8FE2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82649" y="2219325"/>
            <a:ext cx="2070101" cy="2070101"/>
            <a:chOff x="882649" y="2219325"/>
            <a:chExt cx="2070101" cy="2070101"/>
          </a:xfrm>
        </p:grpSpPr>
        <p:sp>
          <p:nvSpPr>
            <p:cNvPr id="6" name="椭圆 5"/>
            <p:cNvSpPr/>
            <p:nvPr/>
          </p:nvSpPr>
          <p:spPr>
            <a:xfrm>
              <a:off x="1019174" y="2355850"/>
              <a:ext cx="1797050" cy="1797050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 smtClean="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cs typeface="+mn-ea"/>
                  <a:sym typeface="+mn-lt"/>
                </a:rPr>
                <a:t>标题</a:t>
              </a:r>
              <a:endParaRPr lang="en-US" sz="32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+mn-ea"/>
                <a:sym typeface="+mn-lt"/>
              </a:endParaRPr>
            </a:p>
          </p:txBody>
        </p:sp>
        <p:sp>
          <p:nvSpPr>
            <p:cNvPr id="7" name="空心弧 6"/>
            <p:cNvSpPr/>
            <p:nvPr/>
          </p:nvSpPr>
          <p:spPr>
            <a:xfrm rot="7613872">
              <a:off x="882649" y="2219325"/>
              <a:ext cx="2070101" cy="2070101"/>
            </a:xfrm>
            <a:prstGeom prst="blockArc">
              <a:avLst>
                <a:gd name="adj1" fmla="val 10800000"/>
                <a:gd name="adj2" fmla="val 3959450"/>
                <a:gd name="adj3" fmla="val 668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597399" y="2219326"/>
            <a:ext cx="2070101" cy="2070101"/>
            <a:chOff x="4597399" y="2219326"/>
            <a:chExt cx="2070101" cy="2070101"/>
          </a:xfrm>
        </p:grpSpPr>
        <p:sp>
          <p:nvSpPr>
            <p:cNvPr id="9" name="椭圆 8"/>
            <p:cNvSpPr/>
            <p:nvPr/>
          </p:nvSpPr>
          <p:spPr>
            <a:xfrm>
              <a:off x="4733924" y="2355851"/>
              <a:ext cx="1797050" cy="1797050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cs typeface="+mn-ea"/>
                  <a:sym typeface="+mn-lt"/>
                </a:rPr>
                <a:t>标题</a:t>
              </a:r>
              <a:endParaRPr lang="en-US" altLang="zh-CN" sz="28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+mn-ea"/>
                <a:sym typeface="+mn-lt"/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0403810">
              <a:off x="4597399" y="2219326"/>
              <a:ext cx="2070101" cy="2070101"/>
            </a:xfrm>
            <a:prstGeom prst="blockArc">
              <a:avLst>
                <a:gd name="adj1" fmla="val 10800000"/>
                <a:gd name="adj2" fmla="val 16037164"/>
                <a:gd name="adj3" fmla="val 636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337549" y="2219325"/>
            <a:ext cx="2070101" cy="2070101"/>
            <a:chOff x="8337549" y="2219325"/>
            <a:chExt cx="2070101" cy="2070101"/>
          </a:xfrm>
        </p:grpSpPr>
        <p:sp>
          <p:nvSpPr>
            <p:cNvPr id="11" name="椭圆 10"/>
            <p:cNvSpPr/>
            <p:nvPr/>
          </p:nvSpPr>
          <p:spPr>
            <a:xfrm>
              <a:off x="8474074" y="2355850"/>
              <a:ext cx="1797050" cy="1797050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cs typeface="+mn-ea"/>
                  <a:sym typeface="+mn-lt"/>
                </a:rPr>
                <a:t>标题</a:t>
              </a:r>
              <a:endParaRPr lang="en-US" altLang="zh-CN" sz="28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cs typeface="+mn-ea"/>
                <a:sym typeface="+mn-lt"/>
              </a:endParaRPr>
            </a:p>
          </p:txBody>
        </p:sp>
        <p:sp>
          <p:nvSpPr>
            <p:cNvPr id="10" name="空心弧 9"/>
            <p:cNvSpPr/>
            <p:nvPr/>
          </p:nvSpPr>
          <p:spPr>
            <a:xfrm rot="7613872">
              <a:off x="8337549" y="2219325"/>
              <a:ext cx="2070101" cy="2070101"/>
            </a:xfrm>
            <a:prstGeom prst="blockArc">
              <a:avLst>
                <a:gd name="adj1" fmla="val 10800000"/>
                <a:gd name="adj2" fmla="val 5582165"/>
                <a:gd name="adj3" fmla="val 663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82930" y="3820160"/>
            <a:ext cx="400050" cy="400050"/>
            <a:chOff x="582930" y="4023360"/>
            <a:chExt cx="400050" cy="400050"/>
          </a:xfrm>
        </p:grpSpPr>
        <p:sp>
          <p:nvSpPr>
            <p:cNvPr id="12" name="椭圆 11"/>
            <p:cNvSpPr/>
            <p:nvPr/>
          </p:nvSpPr>
          <p:spPr>
            <a:xfrm>
              <a:off x="582930" y="4023360"/>
              <a:ext cx="400050" cy="400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38" y="4154891"/>
              <a:ext cx="200035" cy="136989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1052830" y="4467860"/>
            <a:ext cx="242570" cy="242570"/>
            <a:chOff x="582930" y="4023360"/>
            <a:chExt cx="400050" cy="400050"/>
          </a:xfrm>
        </p:grpSpPr>
        <p:sp>
          <p:nvSpPr>
            <p:cNvPr id="18" name="椭圆 17"/>
            <p:cNvSpPr/>
            <p:nvPr/>
          </p:nvSpPr>
          <p:spPr>
            <a:xfrm>
              <a:off x="582930" y="4023360"/>
              <a:ext cx="400050" cy="400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194" y="4154891"/>
              <a:ext cx="137523" cy="136989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2913380" y="2279650"/>
            <a:ext cx="405130" cy="405130"/>
            <a:chOff x="582930" y="4023360"/>
            <a:chExt cx="400050" cy="400050"/>
          </a:xfrm>
        </p:grpSpPr>
        <p:sp>
          <p:nvSpPr>
            <p:cNvPr id="21" name="椭圆 20"/>
            <p:cNvSpPr/>
            <p:nvPr/>
          </p:nvSpPr>
          <p:spPr>
            <a:xfrm>
              <a:off x="582930" y="4023360"/>
              <a:ext cx="400050" cy="400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317" y="4154891"/>
              <a:ext cx="103277" cy="136989"/>
            </a:xfrm>
            <a:prstGeom prst="rect">
              <a:avLst/>
            </a:prstGeom>
          </p:spPr>
        </p:pic>
      </p:grpSp>
      <p:sp>
        <p:nvSpPr>
          <p:cNvPr id="24" name="椭圆 23"/>
          <p:cNvSpPr/>
          <p:nvPr/>
        </p:nvSpPr>
        <p:spPr>
          <a:xfrm>
            <a:off x="3370580" y="2921000"/>
            <a:ext cx="800100" cy="800100"/>
          </a:xfrm>
          <a:prstGeom prst="ellipse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160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+mn-ea"/>
                <a:sym typeface="+mn-lt"/>
              </a:rPr>
              <a:t>决策力</a:t>
            </a:r>
            <a:endParaRPr lang="en-US" sz="1600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338320" y="3820160"/>
            <a:ext cx="388620" cy="388620"/>
            <a:chOff x="582930" y="4023360"/>
            <a:chExt cx="400050" cy="400050"/>
          </a:xfrm>
        </p:grpSpPr>
        <p:sp>
          <p:nvSpPr>
            <p:cNvPr id="27" name="椭圆 26"/>
            <p:cNvSpPr/>
            <p:nvPr/>
          </p:nvSpPr>
          <p:spPr>
            <a:xfrm>
              <a:off x="582930" y="4023360"/>
              <a:ext cx="400050" cy="400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65" y="4154891"/>
              <a:ext cx="138581" cy="136989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4726940" y="4424680"/>
            <a:ext cx="248920" cy="248920"/>
            <a:chOff x="582930" y="4023360"/>
            <a:chExt cx="400050" cy="400050"/>
          </a:xfrm>
        </p:grpSpPr>
        <p:sp>
          <p:nvSpPr>
            <p:cNvPr id="30" name="椭圆 29"/>
            <p:cNvSpPr/>
            <p:nvPr/>
          </p:nvSpPr>
          <p:spPr>
            <a:xfrm>
              <a:off x="582930" y="4023360"/>
              <a:ext cx="400050" cy="400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23" y="4154892"/>
              <a:ext cx="94465" cy="136990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6647180" y="2258060"/>
            <a:ext cx="457200" cy="457200"/>
            <a:chOff x="582930" y="4023360"/>
            <a:chExt cx="400050" cy="400050"/>
          </a:xfrm>
        </p:grpSpPr>
        <p:sp>
          <p:nvSpPr>
            <p:cNvPr id="33" name="椭圆 32"/>
            <p:cNvSpPr/>
            <p:nvPr/>
          </p:nvSpPr>
          <p:spPr>
            <a:xfrm>
              <a:off x="582930" y="4023360"/>
              <a:ext cx="400050" cy="400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357" y="4154891"/>
              <a:ext cx="145196" cy="136989"/>
            </a:xfrm>
            <a:prstGeom prst="rect">
              <a:avLst/>
            </a:prstGeom>
          </p:spPr>
        </p:pic>
      </p:grpSp>
      <p:sp>
        <p:nvSpPr>
          <p:cNvPr id="36" name="椭圆 35"/>
          <p:cNvSpPr/>
          <p:nvPr/>
        </p:nvSpPr>
        <p:spPr>
          <a:xfrm>
            <a:off x="7104380" y="2913380"/>
            <a:ext cx="789940" cy="789940"/>
          </a:xfrm>
          <a:prstGeom prst="ellipse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140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洞察</a:t>
            </a:r>
            <a:endParaRPr lang="en-US" altLang="zh-CN" sz="1400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40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发现力</a:t>
            </a:r>
            <a:endParaRPr lang="en-US" sz="1400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034020" y="3820160"/>
            <a:ext cx="386080" cy="386080"/>
            <a:chOff x="582930" y="4023360"/>
            <a:chExt cx="400050" cy="400050"/>
          </a:xfrm>
        </p:grpSpPr>
        <p:sp>
          <p:nvSpPr>
            <p:cNvPr id="39" name="椭圆 38"/>
            <p:cNvSpPr/>
            <p:nvPr/>
          </p:nvSpPr>
          <p:spPr>
            <a:xfrm>
              <a:off x="582930" y="4023360"/>
              <a:ext cx="400050" cy="400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421" y="4154891"/>
              <a:ext cx="153069" cy="136989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8491220" y="4467860"/>
            <a:ext cx="233680" cy="233680"/>
            <a:chOff x="582930" y="4023360"/>
            <a:chExt cx="400050" cy="400050"/>
          </a:xfrm>
        </p:grpSpPr>
        <p:sp>
          <p:nvSpPr>
            <p:cNvPr id="42" name="椭圆 41"/>
            <p:cNvSpPr/>
            <p:nvPr/>
          </p:nvSpPr>
          <p:spPr>
            <a:xfrm>
              <a:off x="582930" y="4023360"/>
              <a:ext cx="400050" cy="400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903" y="4154891"/>
              <a:ext cx="140101" cy="136989"/>
            </a:xfrm>
            <a:prstGeom prst="rect">
              <a:avLst/>
            </a:prstGeom>
          </p:spPr>
        </p:pic>
      </p:grpSp>
      <p:grpSp>
        <p:nvGrpSpPr>
          <p:cNvPr id="44" name="组合 43"/>
          <p:cNvGrpSpPr/>
          <p:nvPr/>
        </p:nvGrpSpPr>
        <p:grpSpPr>
          <a:xfrm>
            <a:off x="10403840" y="2235200"/>
            <a:ext cx="408940" cy="408940"/>
            <a:chOff x="582930" y="4023360"/>
            <a:chExt cx="400050" cy="400050"/>
          </a:xfrm>
        </p:grpSpPr>
        <p:sp>
          <p:nvSpPr>
            <p:cNvPr id="45" name="椭圆 44"/>
            <p:cNvSpPr/>
            <p:nvPr/>
          </p:nvSpPr>
          <p:spPr>
            <a:xfrm>
              <a:off x="582930" y="4023360"/>
              <a:ext cx="400050" cy="400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755" y="4154891"/>
              <a:ext cx="120399" cy="136989"/>
            </a:xfrm>
            <a:prstGeom prst="rect">
              <a:avLst/>
            </a:prstGeom>
          </p:spPr>
        </p:pic>
      </p:grpSp>
      <p:sp>
        <p:nvSpPr>
          <p:cNvPr id="48" name="椭圆 47"/>
          <p:cNvSpPr/>
          <p:nvPr/>
        </p:nvSpPr>
        <p:spPr>
          <a:xfrm>
            <a:off x="10851515" y="2930525"/>
            <a:ext cx="770890" cy="770890"/>
          </a:xfrm>
          <a:prstGeom prst="ellipse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140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流程优</a:t>
            </a:r>
            <a:endParaRPr lang="en-US" altLang="zh-CN" sz="1400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40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化能力</a:t>
            </a:r>
            <a:endParaRPr lang="en-US" sz="1400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141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651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4" grpId="0"/>
      <p:bldP spid="24" grpId="0" animBg="1"/>
      <p:bldP spid="36" grpId="0" animBg="1"/>
      <p:bldP spid="48" grpId="0" animBg="1"/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4" y="4057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095" y="1625600"/>
            <a:ext cx="9124205" cy="50038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6300" y="2755900"/>
            <a:ext cx="4140200" cy="2120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网最初都是为科研服务的，其主要目的为用户提供共享大型主机的宝贵资源。随着接入主机数量的增加，越来越多的人把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</a:t>
            </a:r>
            <a:r>
              <a:rPr lang="zh-CN" altLang="en-US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zh-CN" altLang="en-US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06148" y="6028055"/>
            <a:ext cx="2135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BIG DATA</a:t>
            </a:r>
          </a:p>
        </p:txBody>
      </p:sp>
      <p:sp>
        <p:nvSpPr>
          <p:cNvPr id="7" name="矩形 6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237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1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5" grpId="0"/>
      <p:bldP spid="6" grpId="0"/>
      <p:bldP spid="6" grpId="1"/>
      <p:bldP spid="6" grpId="2"/>
      <p:bldP spid="6" grpId="3"/>
      <p:bldP spid="6" grpId="4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8581" y="-271254"/>
            <a:ext cx="12621667" cy="739958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793396" y="1251804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6654800" y="2258548"/>
            <a:ext cx="4978400" cy="64394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1PB</a:t>
            </a:r>
            <a:r>
              <a:rPr lang="zh-CN" altLang="en-US" sz="1600" dirty="0" smtClean="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相当于</a:t>
            </a:r>
            <a:r>
              <a:rPr lang="en-US" altLang="zh-CN" sz="1600" dirty="0" smtClean="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50%</a:t>
            </a:r>
            <a:r>
              <a:rPr lang="zh-CN" altLang="en-US" sz="1600" dirty="0" smtClean="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的全美学术研究图书馆藏书信息内容</a:t>
            </a:r>
            <a:endParaRPr lang="zh-CN" altLang="en-US" sz="1600" dirty="0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6654800" y="3136783"/>
            <a:ext cx="4978400" cy="64394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5EB</a:t>
            </a:r>
            <a:r>
              <a:rPr lang="zh-CN" altLang="en-US" sz="1600" dirty="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相当于至今全世界人类所讲过的话语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6654800" y="4015018"/>
            <a:ext cx="4978400" cy="64394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1ZB</a:t>
            </a:r>
            <a:r>
              <a:rPr lang="zh-CN" altLang="en-US" sz="160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如同全世界海滩上的沙子数量总和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6654800" y="4893252"/>
            <a:ext cx="4978400" cy="64394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1YB</a:t>
            </a:r>
            <a:r>
              <a:rPr lang="zh-CN" altLang="en-US" sz="160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相当于</a:t>
            </a:r>
            <a:r>
              <a:rPr lang="en-US" altLang="zh-CN" sz="160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7000</a:t>
            </a:r>
            <a:r>
              <a:rPr lang="zh-CN" altLang="en-US" sz="1600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位人类体内的微细胞总和</a:t>
            </a:r>
          </a:p>
        </p:txBody>
      </p:sp>
      <p:sp>
        <p:nvSpPr>
          <p:cNvPr id="11" name="矩形 10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747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6" grpId="2"/>
          <p:bldP spid="6" grpId="3"/>
          <p:bldP spid="6" grpId="4"/>
          <p:bldP spid="7" grpId="0" animBg="1"/>
          <p:bldP spid="8" grpId="0" animBg="1"/>
          <p:bldP spid="9" grpId="0" animBg="1"/>
          <p:bldP spid="10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6" grpId="2"/>
          <p:bldP spid="6" grpId="3"/>
          <p:bldP spid="6" grpId="4"/>
          <p:bldP spid="7" grpId="0" animBg="1"/>
          <p:bldP spid="8" grpId="0" animBg="1"/>
          <p:bldP spid="9" grpId="0" animBg="1"/>
          <p:bldP spid="10" grpId="0" animBg="1"/>
          <p:bldP spid="11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4" y="4057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024" y="1729516"/>
            <a:ext cx="9412476" cy="4798284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764329" y="2405813"/>
            <a:ext cx="594425" cy="594425"/>
          </a:xfrm>
          <a:prstGeom prst="ellipse">
            <a:avLst/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</a:t>
            </a:r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358754" y="2379860"/>
            <a:ext cx="3163142" cy="923330"/>
            <a:chOff x="1358754" y="2379860"/>
            <a:chExt cx="3163142" cy="923330"/>
          </a:xfrm>
        </p:grpSpPr>
        <p:cxnSp>
          <p:nvCxnSpPr>
            <p:cNvPr id="19" name="直接箭头连接符 18"/>
            <p:cNvCxnSpPr/>
            <p:nvPr/>
          </p:nvCxnSpPr>
          <p:spPr>
            <a:xfrm>
              <a:off x="1358754" y="2702057"/>
              <a:ext cx="574821" cy="1937"/>
            </a:xfrm>
            <a:prstGeom prst="straightConnector1">
              <a:avLst/>
            </a:prstGeom>
            <a:ln w="19050">
              <a:solidFill>
                <a:srgbClr val="00B0F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1971675" y="2418813"/>
              <a:ext cx="902811" cy="568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8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更多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876550" y="2379860"/>
              <a:ext cx="164534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互联网始于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1969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年美国的阿帕网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764329" y="3472613"/>
            <a:ext cx="594425" cy="594425"/>
          </a:xfrm>
          <a:prstGeom prst="ellipse">
            <a:avLst/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</a:t>
            </a:r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358754" y="3446660"/>
            <a:ext cx="3263350" cy="923330"/>
            <a:chOff x="1358754" y="3446660"/>
            <a:chExt cx="3263350" cy="923330"/>
          </a:xfrm>
        </p:grpSpPr>
        <p:cxnSp>
          <p:nvCxnSpPr>
            <p:cNvPr id="23" name="直接箭头连接符 22"/>
            <p:cNvCxnSpPr/>
            <p:nvPr/>
          </p:nvCxnSpPr>
          <p:spPr>
            <a:xfrm>
              <a:off x="1358754" y="3768857"/>
              <a:ext cx="574821" cy="1937"/>
            </a:xfrm>
            <a:prstGeom prst="straightConnector1">
              <a:avLst/>
            </a:prstGeom>
            <a:ln w="19050">
              <a:solidFill>
                <a:srgbClr val="00B0F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/>
          </p:nvSpPr>
          <p:spPr>
            <a:xfrm>
              <a:off x="1971675" y="3485613"/>
              <a:ext cx="902811" cy="568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8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更好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76550" y="3446660"/>
              <a:ext cx="17455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互联网始于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1969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年美国的阿帕网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764329" y="4539413"/>
            <a:ext cx="594425" cy="594425"/>
          </a:xfrm>
          <a:prstGeom prst="ellipse">
            <a:avLst/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</a:t>
            </a:r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358754" y="4513460"/>
            <a:ext cx="3263350" cy="923330"/>
            <a:chOff x="1358754" y="4513460"/>
            <a:chExt cx="3263350" cy="923330"/>
          </a:xfrm>
        </p:grpSpPr>
        <p:cxnSp>
          <p:nvCxnSpPr>
            <p:cNvPr id="27" name="直接箭头连接符 26"/>
            <p:cNvCxnSpPr/>
            <p:nvPr/>
          </p:nvCxnSpPr>
          <p:spPr>
            <a:xfrm>
              <a:off x="1358754" y="4835657"/>
              <a:ext cx="574821" cy="1937"/>
            </a:xfrm>
            <a:prstGeom prst="straightConnector1">
              <a:avLst/>
            </a:prstGeom>
            <a:ln w="19050">
              <a:solidFill>
                <a:srgbClr val="00B0F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1971675" y="4552413"/>
              <a:ext cx="902811" cy="568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8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更杂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876550" y="4513460"/>
              <a:ext cx="17455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互联网始于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1969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年美国的阿帕网</a:t>
              </a:r>
            </a:p>
          </p:txBody>
        </p:sp>
      </p:grpSp>
      <p:sp>
        <p:nvSpPr>
          <p:cNvPr id="36" name="矩形 35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820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10" grpId="0" animBg="1"/>
      <p:bldP spid="22" grpId="0" animBg="1"/>
      <p:bldP spid="26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187222" y="470166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8000">
                <a:solidFill>
                  <a:srgbClr val="8FE2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600" dirty="0" smtClean="0">
                <a:solidFill>
                  <a:schemeClr val="bg1"/>
                </a:solidFill>
                <a:sym typeface="+mn-lt"/>
              </a:rPr>
              <a:t>添加您的标题</a:t>
            </a:r>
            <a:endParaRPr lang="en-US" altLang="zh-CN" sz="36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07173" y="2648763"/>
            <a:ext cx="161454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0" dirty="0" smtClean="0">
                <a:solidFill>
                  <a:srgbClr val="68F9F6"/>
                </a:solidFill>
                <a:effectLst>
                  <a:glow rad="50800">
                    <a:schemeClr val="accent1">
                      <a:satMod val="175000"/>
                      <a:alpha val="40000"/>
                    </a:schemeClr>
                  </a:glow>
                </a:effectLst>
                <a:latin typeface="Aroly" pitchFamily="2" charset="0"/>
                <a:cs typeface="+mn-ea"/>
                <a:sym typeface="+mn-lt"/>
              </a:rPr>
              <a:t>02</a:t>
            </a:r>
            <a:endParaRPr lang="en-US" sz="16800" dirty="0">
              <a:solidFill>
                <a:srgbClr val="68F9F6"/>
              </a:solidFill>
              <a:effectLst>
                <a:glow rad="50800">
                  <a:schemeClr val="accent1">
                    <a:satMod val="175000"/>
                    <a:alpha val="40000"/>
                  </a:schemeClr>
                </a:glow>
              </a:effectLst>
              <a:latin typeface="Aroly" pitchFamily="2" charset="0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71626" y="5498057"/>
            <a:ext cx="5635949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添加您的说明文字及详细概述描写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文字，添加您的说明文字及详细概述描写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文字添加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</a:t>
            </a:r>
            <a:endParaRPr lang="en-US" sz="1200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008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4" y="4057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603750" y="1946275"/>
            <a:ext cx="2984500" cy="2984500"/>
          </a:xfrm>
          <a:prstGeom prst="ellipse">
            <a:avLst/>
          </a:prstGeom>
          <a:noFill/>
          <a:ln>
            <a:solidFill>
              <a:srgbClr val="00B0F0"/>
            </a:solidFill>
            <a:prstDash val="dash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effectLst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71500" y="2082800"/>
            <a:ext cx="3035300" cy="1115064"/>
            <a:chOff x="571500" y="2082800"/>
            <a:chExt cx="3035300" cy="1115064"/>
          </a:xfrm>
        </p:grpSpPr>
        <p:sp>
          <p:nvSpPr>
            <p:cNvPr id="16" name="文本框 15"/>
            <p:cNvSpPr txBox="1"/>
            <p:nvPr/>
          </p:nvSpPr>
          <p:spPr>
            <a:xfrm>
              <a:off x="571500" y="2082800"/>
              <a:ext cx="2615909" cy="466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容量（</a:t>
              </a:r>
              <a:r>
                <a:rPr 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Volume）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52500" y="2514600"/>
              <a:ext cx="26543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数据的大小决定所考虑的数据的价值和潜在的信息</a:t>
              </a:r>
              <a:endParaRPr 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71500" y="3626535"/>
            <a:ext cx="3035300" cy="796195"/>
            <a:chOff x="571500" y="3626535"/>
            <a:chExt cx="3035300" cy="796195"/>
          </a:xfrm>
        </p:grpSpPr>
        <p:sp>
          <p:nvSpPr>
            <p:cNvPr id="18" name="文本框 17"/>
            <p:cNvSpPr txBox="1"/>
            <p:nvPr/>
          </p:nvSpPr>
          <p:spPr>
            <a:xfrm>
              <a:off x="571500" y="3626535"/>
              <a:ext cx="2506264" cy="466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种类（</a:t>
              </a:r>
              <a:r>
                <a:rPr lang="en-US" altLang="zh-CN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Variety</a:t>
              </a: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）</a:t>
              </a:r>
              <a:endParaRPr lang="en-US" sz="22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52500" y="4058335"/>
              <a:ext cx="2654300" cy="36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数据类型的多样性</a:t>
              </a:r>
              <a:endParaRPr 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4" name="椭圆 23"/>
          <p:cNvSpPr/>
          <p:nvPr/>
        </p:nvSpPr>
        <p:spPr>
          <a:xfrm>
            <a:off x="4427063" y="3107021"/>
            <a:ext cx="331470" cy="331470"/>
          </a:xfrm>
          <a:prstGeom prst="ellipse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effectLst/>
                <a:cs typeface="+mn-ea"/>
                <a:sym typeface="+mn-lt"/>
              </a:rPr>
              <a:t>2</a:t>
            </a:r>
          </a:p>
        </p:txBody>
      </p:sp>
      <p:sp>
        <p:nvSpPr>
          <p:cNvPr id="25" name="椭圆 24"/>
          <p:cNvSpPr/>
          <p:nvPr/>
        </p:nvSpPr>
        <p:spPr>
          <a:xfrm>
            <a:off x="5115190" y="1990598"/>
            <a:ext cx="331470" cy="331470"/>
          </a:xfrm>
          <a:prstGeom prst="ellipse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effectLst/>
                <a:cs typeface="+mn-ea"/>
                <a:sym typeface="+mn-lt"/>
              </a:rPr>
              <a:t>1</a:t>
            </a:r>
          </a:p>
        </p:txBody>
      </p:sp>
      <p:sp>
        <p:nvSpPr>
          <p:cNvPr id="26" name="椭圆 25"/>
          <p:cNvSpPr/>
          <p:nvPr/>
        </p:nvSpPr>
        <p:spPr>
          <a:xfrm>
            <a:off x="6417085" y="1832519"/>
            <a:ext cx="331470" cy="331470"/>
          </a:xfrm>
          <a:prstGeom prst="ellipse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effectLst/>
                <a:cs typeface="+mn-ea"/>
                <a:sym typeface="+mn-lt"/>
              </a:rPr>
              <a:t>7</a:t>
            </a:r>
          </a:p>
        </p:txBody>
      </p:sp>
      <p:sp>
        <p:nvSpPr>
          <p:cNvPr id="27" name="椭圆 26"/>
          <p:cNvSpPr/>
          <p:nvPr/>
        </p:nvSpPr>
        <p:spPr>
          <a:xfrm>
            <a:off x="7352395" y="2751821"/>
            <a:ext cx="331470" cy="331470"/>
          </a:xfrm>
          <a:prstGeom prst="ellipse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effectLst/>
                <a:cs typeface="+mn-ea"/>
                <a:sym typeface="+mn-lt"/>
              </a:rPr>
              <a:t>6</a:t>
            </a:r>
          </a:p>
        </p:txBody>
      </p:sp>
      <p:sp>
        <p:nvSpPr>
          <p:cNvPr id="28" name="椭圆 27"/>
          <p:cNvSpPr/>
          <p:nvPr/>
        </p:nvSpPr>
        <p:spPr>
          <a:xfrm>
            <a:off x="7216811" y="4056251"/>
            <a:ext cx="331470" cy="331470"/>
          </a:xfrm>
          <a:prstGeom prst="ellipse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effectLst/>
                <a:cs typeface="+mn-ea"/>
                <a:sym typeface="+mn-lt"/>
              </a:rPr>
              <a:t>5</a:t>
            </a:r>
          </a:p>
        </p:txBody>
      </p:sp>
      <p:sp>
        <p:nvSpPr>
          <p:cNvPr id="29" name="椭圆 28"/>
          <p:cNvSpPr/>
          <p:nvPr/>
        </p:nvSpPr>
        <p:spPr>
          <a:xfrm>
            <a:off x="6112433" y="4763546"/>
            <a:ext cx="331470" cy="331470"/>
          </a:xfrm>
          <a:prstGeom prst="ellipse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effectLst/>
                <a:cs typeface="+mn-ea"/>
                <a:sym typeface="+mn-lt"/>
              </a:rPr>
              <a:t>4</a:t>
            </a:r>
          </a:p>
        </p:txBody>
      </p:sp>
      <p:sp>
        <p:nvSpPr>
          <p:cNvPr id="30" name="椭圆 29"/>
          <p:cNvSpPr/>
          <p:nvPr/>
        </p:nvSpPr>
        <p:spPr>
          <a:xfrm>
            <a:off x="4870878" y="4341099"/>
            <a:ext cx="331470" cy="331470"/>
          </a:xfrm>
          <a:prstGeom prst="ellipse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effectLst/>
                <a:cs typeface="+mn-ea"/>
                <a:sym typeface="+mn-lt"/>
              </a:rPr>
              <a:t>3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571500" y="4851400"/>
            <a:ext cx="3035300" cy="796195"/>
            <a:chOff x="571500" y="4851400"/>
            <a:chExt cx="3035300" cy="796195"/>
          </a:xfrm>
        </p:grpSpPr>
        <p:sp>
          <p:nvSpPr>
            <p:cNvPr id="31" name="文本框 30"/>
            <p:cNvSpPr txBox="1"/>
            <p:nvPr/>
          </p:nvSpPr>
          <p:spPr>
            <a:xfrm>
              <a:off x="571500" y="4851400"/>
              <a:ext cx="2627129" cy="466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速度（</a:t>
              </a:r>
              <a:r>
                <a:rPr lang="en-US" altLang="zh-CN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Velocity</a:t>
              </a: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）</a:t>
              </a:r>
              <a:endParaRPr lang="en-US" sz="22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52500" y="5283200"/>
              <a:ext cx="2654300" cy="36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指获得数据的速度</a:t>
              </a:r>
              <a:endParaRPr 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636000" y="5245100"/>
            <a:ext cx="3142655" cy="1091661"/>
            <a:chOff x="8636000" y="5245100"/>
            <a:chExt cx="3142655" cy="1091661"/>
          </a:xfrm>
        </p:grpSpPr>
        <p:sp>
          <p:nvSpPr>
            <p:cNvPr id="33" name="文本框 32"/>
            <p:cNvSpPr txBox="1"/>
            <p:nvPr/>
          </p:nvSpPr>
          <p:spPr>
            <a:xfrm>
              <a:off x="8636000" y="5245100"/>
              <a:ext cx="3142655" cy="466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可变性（</a:t>
              </a:r>
              <a:r>
                <a:rPr lang="en-US" altLang="zh-CN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Variability</a:t>
              </a: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）</a:t>
              </a:r>
              <a:endParaRPr lang="en-US" sz="22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017000" y="5676900"/>
              <a:ext cx="2654300" cy="659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妨碍了处理和有效地管理数据的过程</a:t>
              </a:r>
              <a:endParaRPr 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636000" y="4183656"/>
            <a:ext cx="3035300" cy="796195"/>
            <a:chOff x="8636000" y="4183656"/>
            <a:chExt cx="3035300" cy="796195"/>
          </a:xfrm>
        </p:grpSpPr>
        <p:sp>
          <p:nvSpPr>
            <p:cNvPr id="35" name="文本框 34"/>
            <p:cNvSpPr txBox="1"/>
            <p:nvPr/>
          </p:nvSpPr>
          <p:spPr>
            <a:xfrm>
              <a:off x="8636000" y="4183656"/>
              <a:ext cx="2926891" cy="466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真实性（</a:t>
              </a:r>
              <a:r>
                <a:rPr lang="en-US" altLang="zh-CN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Veracity</a:t>
              </a: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）</a:t>
              </a:r>
              <a:endParaRPr lang="en-US" sz="22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017000" y="4615456"/>
              <a:ext cx="2654300" cy="36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数据的质量</a:t>
              </a:r>
              <a:endParaRPr 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636000" y="3122211"/>
            <a:ext cx="3357009" cy="796195"/>
            <a:chOff x="8636000" y="3122211"/>
            <a:chExt cx="3357009" cy="796195"/>
          </a:xfrm>
        </p:grpSpPr>
        <p:sp>
          <p:nvSpPr>
            <p:cNvPr id="37" name="文本框 36"/>
            <p:cNvSpPr txBox="1"/>
            <p:nvPr/>
          </p:nvSpPr>
          <p:spPr>
            <a:xfrm>
              <a:off x="8636000" y="3122211"/>
              <a:ext cx="3357009" cy="466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复杂性（</a:t>
              </a:r>
              <a:r>
                <a:rPr lang="en-US" altLang="zh-CN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Complexity</a:t>
              </a: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）</a:t>
              </a:r>
              <a:endParaRPr lang="en-US" sz="22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017000" y="3554011"/>
              <a:ext cx="2654300" cy="36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数据量巨大，来源多渠道</a:t>
              </a:r>
              <a:endParaRPr 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636000" y="1765300"/>
            <a:ext cx="3035300" cy="1091661"/>
            <a:chOff x="8636000" y="1765300"/>
            <a:chExt cx="3035300" cy="1091661"/>
          </a:xfrm>
        </p:grpSpPr>
        <p:sp>
          <p:nvSpPr>
            <p:cNvPr id="39" name="文本框 38"/>
            <p:cNvSpPr txBox="1"/>
            <p:nvPr/>
          </p:nvSpPr>
          <p:spPr>
            <a:xfrm>
              <a:off x="8636000" y="1765300"/>
              <a:ext cx="2327881" cy="466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价值（</a:t>
              </a:r>
              <a:r>
                <a:rPr lang="en-US" altLang="zh-CN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value</a:t>
              </a:r>
              <a:r>
                <a:rPr lang="zh-CN" altLang="en-US" sz="22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）</a:t>
              </a:r>
              <a:endParaRPr lang="en-US" sz="22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017000" y="2197100"/>
              <a:ext cx="2654300" cy="659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合理运用大数据，以低成本创造高价值</a:t>
              </a:r>
              <a:endParaRPr 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49" name="连接符: 肘形 48"/>
          <p:cNvCxnSpPr>
            <a:stCxn id="25" idx="2"/>
            <a:endCxn id="16" idx="3"/>
          </p:cNvCxnSpPr>
          <p:nvPr/>
        </p:nvCxnSpPr>
        <p:spPr>
          <a:xfrm rot="10800000" flipV="1">
            <a:off x="3187410" y="2156333"/>
            <a:ext cx="1927781" cy="159672"/>
          </a:xfrm>
          <a:prstGeom prst="bentConnector3">
            <a:avLst/>
          </a:prstGeom>
          <a:ln w="9525">
            <a:solidFill>
              <a:srgbClr val="6EF8F8">
                <a:alpha val="43922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连接符: 肘形 50"/>
          <p:cNvCxnSpPr>
            <a:stCxn id="24" idx="2"/>
            <a:endCxn id="18" idx="3"/>
          </p:cNvCxnSpPr>
          <p:nvPr/>
        </p:nvCxnSpPr>
        <p:spPr>
          <a:xfrm rot="10800000" flipV="1">
            <a:off x="3077765" y="3272756"/>
            <a:ext cx="1349299" cy="586984"/>
          </a:xfrm>
          <a:prstGeom prst="bentConnector3">
            <a:avLst/>
          </a:prstGeom>
          <a:ln w="9525">
            <a:solidFill>
              <a:srgbClr val="6EF8F8">
                <a:alpha val="43922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连接符: 肘形 52"/>
          <p:cNvCxnSpPr>
            <a:stCxn id="30" idx="2"/>
            <a:endCxn id="31" idx="3"/>
          </p:cNvCxnSpPr>
          <p:nvPr/>
        </p:nvCxnSpPr>
        <p:spPr>
          <a:xfrm rot="10800000" flipV="1">
            <a:off x="3198630" y="4506833"/>
            <a:ext cx="1672249" cy="577771"/>
          </a:xfrm>
          <a:prstGeom prst="bentConnector3">
            <a:avLst/>
          </a:prstGeom>
          <a:ln w="9525">
            <a:solidFill>
              <a:srgbClr val="6EF8F8">
                <a:alpha val="43922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连接符: 肘形 54"/>
          <p:cNvCxnSpPr>
            <a:stCxn id="29" idx="4"/>
            <a:endCxn id="33" idx="1"/>
          </p:cNvCxnSpPr>
          <p:nvPr/>
        </p:nvCxnSpPr>
        <p:spPr>
          <a:xfrm rot="16200000" flipH="1">
            <a:off x="7265440" y="4107744"/>
            <a:ext cx="383289" cy="2357832"/>
          </a:xfrm>
          <a:prstGeom prst="bentConnector2">
            <a:avLst/>
          </a:prstGeom>
          <a:ln w="9525">
            <a:solidFill>
              <a:srgbClr val="6EF8F8">
                <a:alpha val="43922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连接符: 肘形 56"/>
          <p:cNvCxnSpPr>
            <a:stCxn id="28" idx="6"/>
            <a:endCxn id="35" idx="1"/>
          </p:cNvCxnSpPr>
          <p:nvPr/>
        </p:nvCxnSpPr>
        <p:spPr>
          <a:xfrm>
            <a:off x="7548281" y="4221986"/>
            <a:ext cx="1087719" cy="194875"/>
          </a:xfrm>
          <a:prstGeom prst="bentConnector3">
            <a:avLst/>
          </a:prstGeom>
          <a:ln w="9525">
            <a:solidFill>
              <a:srgbClr val="6EF8F8">
                <a:alpha val="43922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连接符: 肘形 58"/>
          <p:cNvCxnSpPr>
            <a:stCxn id="27" idx="6"/>
            <a:endCxn id="37" idx="1"/>
          </p:cNvCxnSpPr>
          <p:nvPr/>
        </p:nvCxnSpPr>
        <p:spPr>
          <a:xfrm>
            <a:off x="7683865" y="2917556"/>
            <a:ext cx="952135" cy="437860"/>
          </a:xfrm>
          <a:prstGeom prst="bentConnector3">
            <a:avLst/>
          </a:prstGeom>
          <a:ln w="9525">
            <a:solidFill>
              <a:srgbClr val="6EF8F8">
                <a:alpha val="43922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连接符: 肘形 60"/>
          <p:cNvCxnSpPr>
            <a:stCxn id="26" idx="6"/>
            <a:endCxn id="39" idx="1"/>
          </p:cNvCxnSpPr>
          <p:nvPr/>
        </p:nvCxnSpPr>
        <p:spPr>
          <a:xfrm>
            <a:off x="6748555" y="1998254"/>
            <a:ext cx="1887445" cy="251"/>
          </a:xfrm>
          <a:prstGeom prst="bentConnector3">
            <a:avLst/>
          </a:prstGeom>
          <a:ln w="9525">
            <a:solidFill>
              <a:srgbClr val="6EF8F8">
                <a:alpha val="43922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6987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7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5" y="4057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8060" y="4798247"/>
            <a:ext cx="10170160" cy="1248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网最初都是为科研服务的，其主要目的为用户提供共享大型主机的宝贵资源。随着接入主机数量的增加，越来越多的人把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作为通信和交流的工具。一些公司还陆续在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  <a:endParaRPr lang="en-US" sz="1600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0" y="2858321"/>
            <a:ext cx="12192000" cy="1651909"/>
          </a:xfrm>
          <a:custGeom>
            <a:avLst/>
            <a:gdLst>
              <a:gd name="connsiteX0" fmla="*/ 6096000 w 12192000"/>
              <a:gd name="connsiteY0" fmla="*/ 0 h 4253678"/>
              <a:gd name="connsiteX1" fmla="*/ 11855292 w 12192000"/>
              <a:gd name="connsiteY1" fmla="*/ 1458306 h 4253678"/>
              <a:gd name="connsiteX2" fmla="*/ 12192000 w 12192000"/>
              <a:gd name="connsiteY2" fmla="*/ 1651909 h 4253678"/>
              <a:gd name="connsiteX3" fmla="*/ 12192000 w 12192000"/>
              <a:gd name="connsiteY3" fmla="*/ 4253678 h 4253678"/>
              <a:gd name="connsiteX4" fmla="*/ 0 w 12192000"/>
              <a:gd name="connsiteY4" fmla="*/ 4253678 h 4253678"/>
              <a:gd name="connsiteX5" fmla="*/ 0 w 12192000"/>
              <a:gd name="connsiteY5" fmla="*/ 1651909 h 4253678"/>
              <a:gd name="connsiteX6" fmla="*/ 336708 w 12192000"/>
              <a:gd name="connsiteY6" fmla="*/ 1458306 h 4253678"/>
              <a:gd name="connsiteX7" fmla="*/ 6096000 w 12192000"/>
              <a:gd name="connsiteY7" fmla="*/ 0 h 4253678"/>
              <a:gd name="connsiteX0" fmla="*/ 0 w 12192000"/>
              <a:gd name="connsiteY0" fmla="*/ 4253678 h 4345118"/>
              <a:gd name="connsiteX1" fmla="*/ 0 w 12192000"/>
              <a:gd name="connsiteY1" fmla="*/ 1651909 h 4345118"/>
              <a:gd name="connsiteX2" fmla="*/ 336708 w 12192000"/>
              <a:gd name="connsiteY2" fmla="*/ 1458306 h 4345118"/>
              <a:gd name="connsiteX3" fmla="*/ 6096000 w 12192000"/>
              <a:gd name="connsiteY3" fmla="*/ 0 h 4345118"/>
              <a:gd name="connsiteX4" fmla="*/ 11855292 w 12192000"/>
              <a:gd name="connsiteY4" fmla="*/ 1458306 h 4345118"/>
              <a:gd name="connsiteX5" fmla="*/ 12192000 w 12192000"/>
              <a:gd name="connsiteY5" fmla="*/ 1651909 h 4345118"/>
              <a:gd name="connsiteX6" fmla="*/ 12192000 w 12192000"/>
              <a:gd name="connsiteY6" fmla="*/ 4253678 h 4345118"/>
              <a:gd name="connsiteX7" fmla="*/ 91440 w 12192000"/>
              <a:gd name="connsiteY7" fmla="*/ 4345118 h 4345118"/>
              <a:gd name="connsiteX0" fmla="*/ 0 w 12192000"/>
              <a:gd name="connsiteY0" fmla="*/ 4253678 h 4253678"/>
              <a:gd name="connsiteX1" fmla="*/ 0 w 12192000"/>
              <a:gd name="connsiteY1" fmla="*/ 1651909 h 4253678"/>
              <a:gd name="connsiteX2" fmla="*/ 336708 w 12192000"/>
              <a:gd name="connsiteY2" fmla="*/ 1458306 h 4253678"/>
              <a:gd name="connsiteX3" fmla="*/ 6096000 w 12192000"/>
              <a:gd name="connsiteY3" fmla="*/ 0 h 4253678"/>
              <a:gd name="connsiteX4" fmla="*/ 11855292 w 12192000"/>
              <a:gd name="connsiteY4" fmla="*/ 1458306 h 4253678"/>
              <a:gd name="connsiteX5" fmla="*/ 12192000 w 12192000"/>
              <a:gd name="connsiteY5" fmla="*/ 1651909 h 4253678"/>
              <a:gd name="connsiteX6" fmla="*/ 12192000 w 12192000"/>
              <a:gd name="connsiteY6" fmla="*/ 4253678 h 4253678"/>
              <a:gd name="connsiteX0" fmla="*/ 0 w 12192000"/>
              <a:gd name="connsiteY0" fmla="*/ 1651909 h 4253678"/>
              <a:gd name="connsiteX1" fmla="*/ 336708 w 12192000"/>
              <a:gd name="connsiteY1" fmla="*/ 1458306 h 4253678"/>
              <a:gd name="connsiteX2" fmla="*/ 6096000 w 12192000"/>
              <a:gd name="connsiteY2" fmla="*/ 0 h 4253678"/>
              <a:gd name="connsiteX3" fmla="*/ 11855292 w 12192000"/>
              <a:gd name="connsiteY3" fmla="*/ 1458306 h 4253678"/>
              <a:gd name="connsiteX4" fmla="*/ 12192000 w 12192000"/>
              <a:gd name="connsiteY4" fmla="*/ 1651909 h 4253678"/>
              <a:gd name="connsiteX5" fmla="*/ 12192000 w 12192000"/>
              <a:gd name="connsiteY5" fmla="*/ 4253678 h 4253678"/>
              <a:gd name="connsiteX0" fmla="*/ 0 w 12192000"/>
              <a:gd name="connsiteY0" fmla="*/ 1651909 h 1651909"/>
              <a:gd name="connsiteX1" fmla="*/ 336708 w 12192000"/>
              <a:gd name="connsiteY1" fmla="*/ 1458306 h 1651909"/>
              <a:gd name="connsiteX2" fmla="*/ 6096000 w 12192000"/>
              <a:gd name="connsiteY2" fmla="*/ 0 h 1651909"/>
              <a:gd name="connsiteX3" fmla="*/ 11855292 w 12192000"/>
              <a:gd name="connsiteY3" fmla="*/ 1458306 h 1651909"/>
              <a:gd name="connsiteX4" fmla="*/ 12192000 w 12192000"/>
              <a:gd name="connsiteY4" fmla="*/ 1651909 h 1651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51909">
                <a:moveTo>
                  <a:pt x="0" y="1651909"/>
                </a:moveTo>
                <a:lnTo>
                  <a:pt x="336708" y="1458306"/>
                </a:lnTo>
                <a:cubicBezTo>
                  <a:pt x="2048733" y="528278"/>
                  <a:pt x="4010674" y="0"/>
                  <a:pt x="6096000" y="0"/>
                </a:cubicBezTo>
                <a:cubicBezTo>
                  <a:pt x="8181326" y="0"/>
                  <a:pt x="10143267" y="528278"/>
                  <a:pt x="11855292" y="1458306"/>
                </a:cubicBezTo>
                <a:lnTo>
                  <a:pt x="12192000" y="1651909"/>
                </a:lnTo>
              </a:path>
            </a:pathLst>
          </a:custGeom>
          <a:noFill/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48514" y="2146844"/>
            <a:ext cx="1494972" cy="1494972"/>
          </a:xfrm>
          <a:prstGeom prst="ellipse">
            <a:avLst/>
          </a:prstGeom>
          <a:solidFill>
            <a:srgbClr val="00B0F0"/>
          </a:solidFill>
          <a:ln w="1905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半结</a:t>
            </a:r>
            <a:endParaRPr lang="en-US" altLang="zh-CN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构化</a:t>
            </a:r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926771" y="2581184"/>
            <a:ext cx="1494972" cy="1494972"/>
          </a:xfrm>
          <a:prstGeom prst="ellipse">
            <a:avLst/>
          </a:prstGeom>
          <a:solidFill>
            <a:srgbClr val="00B0F0"/>
          </a:solidFill>
          <a:ln w="1905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结构化</a:t>
            </a:r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770257" y="2581184"/>
            <a:ext cx="1494972" cy="1494972"/>
          </a:xfrm>
          <a:prstGeom prst="ellipse">
            <a:avLst/>
          </a:prstGeom>
          <a:solidFill>
            <a:srgbClr val="00B0F0"/>
          </a:solidFill>
          <a:ln w="1905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非结</a:t>
            </a:r>
            <a:endParaRPr lang="en-US" altLang="zh-CN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构化</a:t>
            </a:r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569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3" grpId="0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66" r="18959"/>
          <a:stretch/>
        </p:blipFill>
        <p:spPr>
          <a:xfrm flipH="1">
            <a:off x="-861914" y="167264"/>
            <a:ext cx="9755394" cy="735207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032336" y="928279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2" name="矩形: 圆角 41"/>
          <p:cNvSpPr/>
          <p:nvPr/>
        </p:nvSpPr>
        <p:spPr>
          <a:xfrm>
            <a:off x="7575745" y="1920359"/>
            <a:ext cx="3888726" cy="49796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互联网始于</a:t>
            </a:r>
            <a:r>
              <a:rPr lang="en-US" altLang="zh-CN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1969</a:t>
            </a:r>
            <a:r>
              <a:rPr lang="zh-CN" altLang="en-US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年美国的阿帕网</a:t>
            </a:r>
          </a:p>
        </p:txBody>
      </p:sp>
      <p:sp>
        <p:nvSpPr>
          <p:cNvPr id="43" name="椭圆 42"/>
          <p:cNvSpPr/>
          <p:nvPr/>
        </p:nvSpPr>
        <p:spPr>
          <a:xfrm>
            <a:off x="7250327" y="1860827"/>
            <a:ext cx="617032" cy="617032"/>
          </a:xfrm>
          <a:prstGeom prst="ellipse">
            <a:avLst/>
          </a:prstGeom>
          <a:solidFill>
            <a:srgbClr val="00B0F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</a:t>
            </a:r>
            <a:endParaRPr lang="en-US" sz="32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7" name="矩形: 圆角 46"/>
          <p:cNvSpPr/>
          <p:nvPr/>
        </p:nvSpPr>
        <p:spPr>
          <a:xfrm>
            <a:off x="7575745" y="2697483"/>
            <a:ext cx="3888726" cy="49796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信息分类模式</a:t>
            </a:r>
          </a:p>
        </p:txBody>
      </p:sp>
      <p:sp>
        <p:nvSpPr>
          <p:cNvPr id="48" name="椭圆 47"/>
          <p:cNvSpPr/>
          <p:nvPr/>
        </p:nvSpPr>
        <p:spPr>
          <a:xfrm>
            <a:off x="7250327" y="2637951"/>
            <a:ext cx="617032" cy="617032"/>
          </a:xfrm>
          <a:prstGeom prst="ellipse">
            <a:avLst/>
          </a:prstGeom>
          <a:solidFill>
            <a:srgbClr val="00B0F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</a:t>
            </a:r>
            <a:endParaRPr lang="en-US" sz="32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2" name="矩形: 圆角 51"/>
          <p:cNvSpPr/>
          <p:nvPr/>
        </p:nvSpPr>
        <p:spPr>
          <a:xfrm>
            <a:off x="7575745" y="3474607"/>
            <a:ext cx="3888726" cy="49796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隐私泄露问题</a:t>
            </a:r>
          </a:p>
        </p:txBody>
      </p:sp>
      <p:sp>
        <p:nvSpPr>
          <p:cNvPr id="54" name="椭圆 53"/>
          <p:cNvSpPr/>
          <p:nvPr/>
        </p:nvSpPr>
        <p:spPr>
          <a:xfrm>
            <a:off x="7250327" y="3415075"/>
            <a:ext cx="617032" cy="617032"/>
          </a:xfrm>
          <a:prstGeom prst="ellipse">
            <a:avLst/>
          </a:prstGeom>
          <a:solidFill>
            <a:srgbClr val="00B0F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</a:t>
            </a:r>
            <a:endParaRPr lang="en-US" sz="32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8" name="矩形: 圆角 57"/>
          <p:cNvSpPr/>
          <p:nvPr/>
        </p:nvSpPr>
        <p:spPr>
          <a:xfrm>
            <a:off x="7575745" y="4251731"/>
            <a:ext cx="3888726" cy="49796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针对大数据的高级持续性攻击</a:t>
            </a:r>
          </a:p>
        </p:txBody>
      </p:sp>
      <p:sp>
        <p:nvSpPr>
          <p:cNvPr id="60" name="椭圆 59"/>
          <p:cNvSpPr/>
          <p:nvPr/>
        </p:nvSpPr>
        <p:spPr>
          <a:xfrm>
            <a:off x="7250327" y="4192199"/>
            <a:ext cx="617032" cy="617032"/>
          </a:xfrm>
          <a:prstGeom prst="ellipse">
            <a:avLst/>
          </a:prstGeom>
          <a:solidFill>
            <a:srgbClr val="00B0F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4</a:t>
            </a:r>
            <a:endParaRPr lang="en-US" sz="32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1" name="矩形: 圆角 70"/>
          <p:cNvSpPr/>
          <p:nvPr/>
        </p:nvSpPr>
        <p:spPr>
          <a:xfrm>
            <a:off x="7575745" y="5028855"/>
            <a:ext cx="3888726" cy="49796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数据访问安全威胁</a:t>
            </a:r>
          </a:p>
        </p:txBody>
      </p:sp>
      <p:sp>
        <p:nvSpPr>
          <p:cNvPr id="72" name="椭圆 71"/>
          <p:cNvSpPr/>
          <p:nvPr/>
        </p:nvSpPr>
        <p:spPr>
          <a:xfrm>
            <a:off x="7250327" y="4969323"/>
            <a:ext cx="617032" cy="617032"/>
          </a:xfrm>
          <a:prstGeom prst="ellipse">
            <a:avLst/>
          </a:prstGeom>
          <a:solidFill>
            <a:srgbClr val="00B0F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5</a:t>
            </a:r>
            <a:endParaRPr lang="en-US" sz="32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4" name="矩形: 圆角 73"/>
          <p:cNvSpPr/>
          <p:nvPr/>
        </p:nvSpPr>
        <p:spPr>
          <a:xfrm>
            <a:off x="7575745" y="5805981"/>
            <a:ext cx="3888726" cy="49796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其他安全威胁</a:t>
            </a:r>
          </a:p>
        </p:txBody>
      </p:sp>
      <p:sp>
        <p:nvSpPr>
          <p:cNvPr id="75" name="椭圆 74"/>
          <p:cNvSpPr/>
          <p:nvPr/>
        </p:nvSpPr>
        <p:spPr>
          <a:xfrm>
            <a:off x="7250327" y="5746449"/>
            <a:ext cx="617032" cy="617032"/>
          </a:xfrm>
          <a:prstGeom prst="ellipse">
            <a:avLst/>
          </a:prstGeom>
          <a:solidFill>
            <a:srgbClr val="00B0F0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6</a:t>
            </a:r>
            <a:endParaRPr lang="en-US" sz="32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271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70" grpId="0" animBg="1"/>
      <p:bldP spid="42" grpId="0" animBg="1"/>
      <p:bldP spid="43" grpId="0" animBg="1"/>
      <p:bldP spid="47" grpId="0" animBg="1"/>
      <p:bldP spid="48" grpId="0" animBg="1"/>
      <p:bldP spid="52" grpId="0" animBg="1"/>
      <p:bldP spid="54" grpId="0" animBg="1"/>
      <p:bldP spid="58" grpId="0" animBg="1"/>
      <p:bldP spid="60" grpId="0" animBg="1"/>
      <p:bldP spid="71" grpId="0" animBg="1"/>
      <p:bldP spid="72" grpId="0" animBg="1"/>
      <p:bldP spid="74" grpId="0" animBg="1"/>
      <p:bldP spid="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5" y="4057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917212" y="3383053"/>
            <a:ext cx="1315176" cy="131517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905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168922" y="2307862"/>
            <a:ext cx="688068" cy="688068"/>
          </a:xfrm>
          <a:prstGeom prst="ellipse">
            <a:avLst/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</a:t>
            </a:r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168922" y="3696607"/>
            <a:ext cx="688068" cy="688068"/>
          </a:xfrm>
          <a:prstGeom prst="ellipse">
            <a:avLst/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</a:t>
            </a:r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168922" y="5085352"/>
            <a:ext cx="688068" cy="688068"/>
          </a:xfrm>
          <a:prstGeom prst="ellipse">
            <a:avLst/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</a:t>
            </a:r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10" name="直接箭头连接符 9"/>
          <p:cNvCxnSpPr>
            <a:stCxn id="5" idx="6"/>
          </p:cNvCxnSpPr>
          <p:nvPr/>
        </p:nvCxnSpPr>
        <p:spPr>
          <a:xfrm flipV="1">
            <a:off x="3856990" y="2633980"/>
            <a:ext cx="5932170" cy="17916"/>
          </a:xfrm>
          <a:prstGeom prst="straightConnector1">
            <a:avLst/>
          </a:prstGeom>
          <a:ln w="19050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6" idx="6"/>
          </p:cNvCxnSpPr>
          <p:nvPr/>
        </p:nvCxnSpPr>
        <p:spPr>
          <a:xfrm>
            <a:off x="3856990" y="4040641"/>
            <a:ext cx="5955030" cy="10659"/>
          </a:xfrm>
          <a:prstGeom prst="straightConnector1">
            <a:avLst/>
          </a:prstGeom>
          <a:ln w="19050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cxnSpLocks/>
            <a:stCxn id="7" idx="6"/>
          </p:cNvCxnSpPr>
          <p:nvPr/>
        </p:nvCxnSpPr>
        <p:spPr>
          <a:xfrm>
            <a:off x="3856990" y="5429386"/>
            <a:ext cx="5955030" cy="0"/>
          </a:xfrm>
          <a:prstGeom prst="straightConnector1">
            <a:avLst/>
          </a:prstGeom>
          <a:ln w="19050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4" idx="6"/>
            <a:endCxn id="6" idx="2"/>
          </p:cNvCxnSpPr>
          <p:nvPr/>
        </p:nvCxnSpPr>
        <p:spPr>
          <a:xfrm>
            <a:off x="2232388" y="4040641"/>
            <a:ext cx="936534" cy="0"/>
          </a:xfrm>
          <a:prstGeom prst="line">
            <a:avLst/>
          </a:prstGeom>
          <a:ln w="19050">
            <a:solidFill>
              <a:srgbClr val="00B0F0"/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4" idx="7"/>
            <a:endCxn id="5" idx="2"/>
          </p:cNvCxnSpPr>
          <p:nvPr/>
        </p:nvCxnSpPr>
        <p:spPr>
          <a:xfrm flipV="1">
            <a:off x="2039785" y="2651896"/>
            <a:ext cx="1129137" cy="923760"/>
          </a:xfrm>
          <a:prstGeom prst="line">
            <a:avLst/>
          </a:prstGeom>
          <a:ln w="19050">
            <a:solidFill>
              <a:srgbClr val="00B0F0"/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4" idx="5"/>
            <a:endCxn id="7" idx="2"/>
          </p:cNvCxnSpPr>
          <p:nvPr/>
        </p:nvCxnSpPr>
        <p:spPr>
          <a:xfrm>
            <a:off x="2039785" y="4505626"/>
            <a:ext cx="1129137" cy="923760"/>
          </a:xfrm>
          <a:prstGeom prst="line">
            <a:avLst/>
          </a:prstGeom>
          <a:ln w="19050">
            <a:solidFill>
              <a:srgbClr val="00B0F0"/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9954079" y="2189662"/>
            <a:ext cx="1067921" cy="863018"/>
            <a:chOff x="10189029" y="1989365"/>
            <a:chExt cx="1067921" cy="863018"/>
          </a:xfrm>
        </p:grpSpPr>
        <p:sp>
          <p:nvSpPr>
            <p:cNvPr id="36" name="文本框 35"/>
            <p:cNvSpPr txBox="1"/>
            <p:nvPr/>
          </p:nvSpPr>
          <p:spPr>
            <a:xfrm>
              <a:off x="10189029" y="1989365"/>
              <a:ext cx="954107" cy="60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0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理论</a:t>
              </a:r>
              <a:endParaRPr lang="en-US" sz="30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89029" y="2454004"/>
              <a:ext cx="1067921" cy="398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THEORY</a:t>
              </a:r>
              <a:endParaRPr lang="en-US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954079" y="3597547"/>
            <a:ext cx="1718740" cy="889371"/>
            <a:chOff x="10189029" y="1989365"/>
            <a:chExt cx="1718740" cy="889371"/>
          </a:xfrm>
        </p:grpSpPr>
        <p:sp>
          <p:nvSpPr>
            <p:cNvPr id="41" name="文本框 40"/>
            <p:cNvSpPr txBox="1"/>
            <p:nvPr/>
          </p:nvSpPr>
          <p:spPr>
            <a:xfrm>
              <a:off x="10189029" y="1989365"/>
              <a:ext cx="954107" cy="60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0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技术</a:t>
              </a:r>
              <a:endParaRPr lang="en-US" sz="30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0189029" y="2454004"/>
              <a:ext cx="1718740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TECHNOLOGY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954079" y="4998176"/>
            <a:ext cx="1523238" cy="863018"/>
            <a:chOff x="10189029" y="1989365"/>
            <a:chExt cx="1523238" cy="863018"/>
          </a:xfrm>
        </p:grpSpPr>
        <p:sp>
          <p:nvSpPr>
            <p:cNvPr id="44" name="文本框 43"/>
            <p:cNvSpPr txBox="1"/>
            <p:nvPr/>
          </p:nvSpPr>
          <p:spPr>
            <a:xfrm>
              <a:off x="10189029" y="1989365"/>
              <a:ext cx="954107" cy="6024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000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实践</a:t>
              </a:r>
              <a:endParaRPr lang="en-US" sz="30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89029" y="2454004"/>
              <a:ext cx="1523238" cy="398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>
                  <a:solidFill>
                    <a:srgbClr val="68F9F6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UTILIZATION</a:t>
              </a:r>
              <a:endParaRPr lang="en-US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582396" y="1805214"/>
            <a:ext cx="646331" cy="950686"/>
            <a:chOff x="4582396" y="1805214"/>
            <a:chExt cx="646331" cy="950686"/>
          </a:xfrm>
        </p:grpSpPr>
        <p:sp>
          <p:nvSpPr>
            <p:cNvPr id="23" name="椭圆 22"/>
            <p:cNvSpPr/>
            <p:nvPr/>
          </p:nvSpPr>
          <p:spPr>
            <a:xfrm>
              <a:off x="4826318" y="2552700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582396" y="1805214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特征</a:t>
              </a:r>
              <a:endParaRPr lang="en-US" altLang="zh-CN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定义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787081" y="1805214"/>
            <a:ext cx="646331" cy="950686"/>
            <a:chOff x="5787081" y="1805214"/>
            <a:chExt cx="646331" cy="950686"/>
          </a:xfrm>
        </p:grpSpPr>
        <p:sp>
          <p:nvSpPr>
            <p:cNvPr id="24" name="椭圆 23"/>
            <p:cNvSpPr/>
            <p:nvPr/>
          </p:nvSpPr>
          <p:spPr>
            <a:xfrm>
              <a:off x="5998846" y="2552700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787081" y="1805214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价值</a:t>
              </a:r>
              <a:endParaRPr lang="en-US" altLang="zh-CN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探讨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818294" y="1805214"/>
            <a:ext cx="877163" cy="950686"/>
            <a:chOff x="6818294" y="1805214"/>
            <a:chExt cx="877163" cy="950686"/>
          </a:xfrm>
        </p:grpSpPr>
        <p:sp>
          <p:nvSpPr>
            <p:cNvPr id="25" name="椭圆 24"/>
            <p:cNvSpPr/>
            <p:nvPr/>
          </p:nvSpPr>
          <p:spPr>
            <a:xfrm>
              <a:off x="7171374" y="2552700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818294" y="1805214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现在</a:t>
              </a:r>
              <a:endParaRPr lang="en-US" altLang="zh-CN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和未来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008467" y="1805214"/>
            <a:ext cx="877163" cy="950686"/>
            <a:chOff x="8008467" y="1805214"/>
            <a:chExt cx="877163" cy="950686"/>
          </a:xfrm>
        </p:grpSpPr>
        <p:sp>
          <p:nvSpPr>
            <p:cNvPr id="26" name="椭圆 25"/>
            <p:cNvSpPr/>
            <p:nvPr/>
          </p:nvSpPr>
          <p:spPr>
            <a:xfrm>
              <a:off x="8343900" y="2552700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008467" y="1805214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</a:t>
              </a:r>
              <a:endParaRPr lang="en-US" altLang="zh-CN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隐私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66981" y="3943350"/>
            <a:ext cx="877163" cy="597024"/>
            <a:chOff x="4466981" y="3943350"/>
            <a:chExt cx="877163" cy="597024"/>
          </a:xfrm>
        </p:grpSpPr>
        <p:sp>
          <p:nvSpPr>
            <p:cNvPr id="27" name="椭圆 26"/>
            <p:cNvSpPr/>
            <p:nvPr/>
          </p:nvSpPr>
          <p:spPr>
            <a:xfrm>
              <a:off x="4826318" y="3943350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466981" y="417104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云计算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210000" y="3561442"/>
            <a:ext cx="1800494" cy="585108"/>
            <a:chOff x="5210000" y="3561442"/>
            <a:chExt cx="1800494" cy="585108"/>
          </a:xfrm>
        </p:grpSpPr>
        <p:sp>
          <p:nvSpPr>
            <p:cNvPr id="28" name="椭圆 27"/>
            <p:cNvSpPr/>
            <p:nvPr/>
          </p:nvSpPr>
          <p:spPr>
            <a:xfrm>
              <a:off x="5998846" y="3943350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210000" y="3561442"/>
              <a:ext cx="1800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分布式处理平台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702878" y="3943350"/>
            <a:ext cx="1107996" cy="597024"/>
            <a:chOff x="6702878" y="3943350"/>
            <a:chExt cx="1107996" cy="597024"/>
          </a:xfrm>
        </p:grpSpPr>
        <p:sp>
          <p:nvSpPr>
            <p:cNvPr id="29" name="椭圆 28"/>
            <p:cNvSpPr/>
            <p:nvPr/>
          </p:nvSpPr>
          <p:spPr>
            <a:xfrm>
              <a:off x="7171374" y="3943350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702878" y="417104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存储技术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93051" y="3561442"/>
            <a:ext cx="1107996" cy="585108"/>
            <a:chOff x="7893051" y="3561442"/>
            <a:chExt cx="1107996" cy="585108"/>
          </a:xfrm>
        </p:grpSpPr>
        <p:sp>
          <p:nvSpPr>
            <p:cNvPr id="30" name="椭圆 29"/>
            <p:cNvSpPr/>
            <p:nvPr/>
          </p:nvSpPr>
          <p:spPr>
            <a:xfrm>
              <a:off x="8343900" y="3943350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893051" y="356144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感知技术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351565" y="5343525"/>
            <a:ext cx="1107996" cy="896248"/>
            <a:chOff x="4351565" y="5343525"/>
            <a:chExt cx="1107996" cy="896248"/>
          </a:xfrm>
        </p:grpSpPr>
        <p:sp>
          <p:nvSpPr>
            <p:cNvPr id="31" name="椭圆 30"/>
            <p:cNvSpPr/>
            <p:nvPr/>
          </p:nvSpPr>
          <p:spPr>
            <a:xfrm>
              <a:off x="4826318" y="5343525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351565" y="5593442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互联网的</a:t>
              </a:r>
              <a:endParaRPr lang="en-US" altLang="zh-CN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671666" y="5343525"/>
            <a:ext cx="877163" cy="896248"/>
            <a:chOff x="5671666" y="5343525"/>
            <a:chExt cx="877163" cy="896248"/>
          </a:xfrm>
        </p:grpSpPr>
        <p:sp>
          <p:nvSpPr>
            <p:cNvPr id="32" name="椭圆 31"/>
            <p:cNvSpPr/>
            <p:nvPr/>
          </p:nvSpPr>
          <p:spPr>
            <a:xfrm>
              <a:off x="5998846" y="5343525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671666" y="5593442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政府的</a:t>
              </a:r>
              <a:endParaRPr lang="en-US" altLang="zh-CN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818295" y="5343525"/>
            <a:ext cx="877163" cy="896248"/>
            <a:chOff x="6818295" y="5343525"/>
            <a:chExt cx="877163" cy="896248"/>
          </a:xfrm>
        </p:grpSpPr>
        <p:sp>
          <p:nvSpPr>
            <p:cNvPr id="33" name="椭圆 32"/>
            <p:cNvSpPr/>
            <p:nvPr/>
          </p:nvSpPr>
          <p:spPr>
            <a:xfrm>
              <a:off x="7171374" y="5343525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818295" y="5593442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企业的</a:t>
              </a:r>
              <a:endParaRPr lang="en-US" altLang="zh-CN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008468" y="5343525"/>
            <a:ext cx="877163" cy="896248"/>
            <a:chOff x="8008468" y="5343525"/>
            <a:chExt cx="877163" cy="896248"/>
          </a:xfrm>
        </p:grpSpPr>
        <p:sp>
          <p:nvSpPr>
            <p:cNvPr id="34" name="椭圆 33"/>
            <p:cNvSpPr/>
            <p:nvPr/>
          </p:nvSpPr>
          <p:spPr>
            <a:xfrm>
              <a:off x="8343900" y="5343525"/>
              <a:ext cx="203200" cy="203200"/>
            </a:xfrm>
            <a:prstGeom prst="ellipse">
              <a:avLst/>
            </a:prstGeom>
            <a:solidFill>
              <a:srgbClr val="09242B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008468" y="5593442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个人的</a:t>
              </a:r>
              <a:endParaRPr lang="en-US" altLang="zh-CN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</a:t>
              </a:r>
              <a:endParaRPr 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0" name="矩形 69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803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750"/>
                            </p:stCondLst>
                            <p:childTnLst>
                              <p:par>
                                <p:cTn id="7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250"/>
                            </p:stCondLst>
                            <p:childTnLst>
                              <p:par>
                                <p:cTn id="10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750"/>
                            </p:stCondLst>
                            <p:childTnLst>
                              <p:par>
                                <p:cTn id="1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4" grpId="0" animBg="1"/>
      <p:bldP spid="5" grpId="0" animBg="1"/>
      <p:bldP spid="6" grpId="0" animBg="1"/>
      <p:bldP spid="7" grpId="0" animBg="1"/>
      <p:bldP spid="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092" y="971415"/>
            <a:ext cx="8173633" cy="503885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94011" y="8375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781050" y="2128836"/>
            <a:ext cx="1308100" cy="5715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优化</a:t>
            </a:r>
            <a:endParaRPr lang="en-US" sz="30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2600325" y="1981199"/>
            <a:ext cx="2905126" cy="86677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</a:t>
            </a:r>
            <a:r>
              <a:rPr lang="zh-CN" altLang="en-US" sz="1400" dirty="0" smtClean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zh-CN" altLang="en-US" sz="1400" dirty="0">
              <a:solidFill>
                <a:srgbClr val="68F9F6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27" name="直接箭头连接符 26"/>
          <p:cNvCxnSpPr>
            <a:cxnSpLocks/>
          </p:cNvCxnSpPr>
          <p:nvPr/>
        </p:nvCxnSpPr>
        <p:spPr>
          <a:xfrm>
            <a:off x="2089150" y="2414586"/>
            <a:ext cx="511175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: 圆角 32"/>
          <p:cNvSpPr/>
          <p:nvPr/>
        </p:nvSpPr>
        <p:spPr>
          <a:xfrm>
            <a:off x="781050" y="3182936"/>
            <a:ext cx="1308100" cy="5715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革命</a:t>
            </a:r>
          </a:p>
        </p:txBody>
      </p:sp>
      <p:sp>
        <p:nvSpPr>
          <p:cNvPr id="34" name="矩形: 圆角 33"/>
          <p:cNvSpPr/>
          <p:nvPr/>
        </p:nvSpPr>
        <p:spPr>
          <a:xfrm>
            <a:off x="2600325" y="3035299"/>
            <a:ext cx="2905126" cy="86677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</a:t>
            </a:r>
          </a:p>
        </p:txBody>
      </p:sp>
      <p:cxnSp>
        <p:nvCxnSpPr>
          <p:cNvPr id="35" name="直接箭头连接符 34"/>
          <p:cNvCxnSpPr>
            <a:cxnSpLocks/>
          </p:cNvCxnSpPr>
          <p:nvPr/>
        </p:nvCxnSpPr>
        <p:spPr>
          <a:xfrm>
            <a:off x="2089150" y="3468686"/>
            <a:ext cx="511175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: 圆角 36"/>
          <p:cNvSpPr/>
          <p:nvPr/>
        </p:nvSpPr>
        <p:spPr>
          <a:xfrm>
            <a:off x="781050" y="4237036"/>
            <a:ext cx="1308100" cy="5715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颠覆</a:t>
            </a:r>
          </a:p>
        </p:txBody>
      </p:sp>
      <p:sp>
        <p:nvSpPr>
          <p:cNvPr id="38" name="矩形: 圆角 37"/>
          <p:cNvSpPr/>
          <p:nvPr/>
        </p:nvSpPr>
        <p:spPr>
          <a:xfrm>
            <a:off x="2600325" y="4089399"/>
            <a:ext cx="2905126" cy="86677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</a:t>
            </a:r>
          </a:p>
        </p:txBody>
      </p:sp>
      <p:cxnSp>
        <p:nvCxnSpPr>
          <p:cNvPr id="39" name="直接箭头连接符 38"/>
          <p:cNvCxnSpPr>
            <a:cxnSpLocks/>
          </p:cNvCxnSpPr>
          <p:nvPr/>
        </p:nvCxnSpPr>
        <p:spPr>
          <a:xfrm>
            <a:off x="2089150" y="4522786"/>
            <a:ext cx="511175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: 圆角 40"/>
          <p:cNvSpPr/>
          <p:nvPr/>
        </p:nvSpPr>
        <p:spPr>
          <a:xfrm>
            <a:off x="781050" y="5291136"/>
            <a:ext cx="1308100" cy="5715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改变</a:t>
            </a:r>
          </a:p>
        </p:txBody>
      </p:sp>
      <p:sp>
        <p:nvSpPr>
          <p:cNvPr id="42" name="矩形: 圆角 41"/>
          <p:cNvSpPr/>
          <p:nvPr/>
        </p:nvSpPr>
        <p:spPr>
          <a:xfrm>
            <a:off x="2600325" y="5143499"/>
            <a:ext cx="2905126" cy="86677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</a:t>
            </a:r>
          </a:p>
        </p:txBody>
      </p:sp>
      <p:cxnSp>
        <p:nvCxnSpPr>
          <p:cNvPr id="43" name="直接箭头连接符 42"/>
          <p:cNvCxnSpPr>
            <a:cxnSpLocks/>
          </p:cNvCxnSpPr>
          <p:nvPr/>
        </p:nvCxnSpPr>
        <p:spPr>
          <a:xfrm>
            <a:off x="2089150" y="5576886"/>
            <a:ext cx="511175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6314078" y="5668642"/>
            <a:ext cx="507208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网络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与网络之间所串连成的庞大网络，这些网络以一组通用的协议相连，形成逻辑上的单一巨大国际网络</a:t>
            </a:r>
          </a:p>
        </p:txBody>
      </p:sp>
      <p:sp>
        <p:nvSpPr>
          <p:cNvPr id="45" name="矩形 44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97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2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10" grpId="0" animBg="1"/>
      <p:bldP spid="25" grpId="0" animBg="1"/>
      <p:bldP spid="33" grpId="0" animBg="1"/>
      <p:bldP spid="34" grpId="0" animBg="1"/>
      <p:bldP spid="37" grpId="0" animBg="1"/>
      <p:bldP spid="38" grpId="0" animBg="1"/>
      <p:bldP spid="41" grpId="0" animBg="1"/>
      <p:bldP spid="42" grpId="0" animBg="1"/>
      <p:bldP spid="44" grpId="0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187222" y="470166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8000">
                <a:solidFill>
                  <a:srgbClr val="8FE2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600" dirty="0" smtClean="0">
                <a:solidFill>
                  <a:schemeClr val="bg1"/>
                </a:solidFill>
                <a:sym typeface="+mn-lt"/>
              </a:rPr>
              <a:t>添加您的标题</a:t>
            </a:r>
            <a:endParaRPr lang="en-US" altLang="zh-CN" sz="36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07173" y="2648763"/>
            <a:ext cx="161454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0" dirty="0" smtClean="0">
                <a:solidFill>
                  <a:srgbClr val="68F9F6"/>
                </a:solidFill>
                <a:effectLst>
                  <a:glow rad="50800">
                    <a:schemeClr val="accent1">
                      <a:satMod val="175000"/>
                      <a:alpha val="40000"/>
                    </a:schemeClr>
                  </a:glow>
                </a:effectLst>
                <a:latin typeface="Aroly" pitchFamily="2" charset="0"/>
                <a:cs typeface="+mn-ea"/>
                <a:sym typeface="+mn-lt"/>
              </a:rPr>
              <a:t>03</a:t>
            </a:r>
            <a:endParaRPr lang="en-US" sz="16800" dirty="0">
              <a:solidFill>
                <a:srgbClr val="68F9F6"/>
              </a:solidFill>
              <a:effectLst>
                <a:glow rad="50800">
                  <a:schemeClr val="accent1">
                    <a:satMod val="175000"/>
                    <a:alpha val="40000"/>
                  </a:schemeClr>
                </a:glow>
              </a:effectLst>
              <a:latin typeface="Aroly" pitchFamily="2" charset="0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71626" y="5498057"/>
            <a:ext cx="5635949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添加您的说明文字及详细概述描写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文字，添加您的说明文字及详细概述描写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文字添加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</a:t>
            </a:r>
            <a:endParaRPr lang="en-US" sz="1200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851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5" y="405765"/>
            <a:ext cx="2749471" cy="7724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2273358" y="2089288"/>
            <a:ext cx="5368413" cy="129364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179726" y="1934634"/>
            <a:ext cx="1602948" cy="1602948"/>
          </a:xfrm>
          <a:prstGeom prst="ellipse">
            <a:avLst/>
          </a:prstGeom>
          <a:solidFill>
            <a:srgbClr val="00B0F0"/>
          </a:solidFill>
          <a:ln w="1905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机遇</a:t>
            </a:r>
            <a:endParaRPr lang="en-US" sz="36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79726" y="4139237"/>
            <a:ext cx="1602948" cy="1602948"/>
          </a:xfrm>
          <a:prstGeom prst="ellipse">
            <a:avLst/>
          </a:prstGeom>
          <a:solidFill>
            <a:srgbClr val="00B0F0"/>
          </a:solidFill>
          <a:ln w="1905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6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挑战</a:t>
            </a:r>
            <a:endParaRPr lang="en-US" sz="36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2273358" y="4293891"/>
            <a:ext cx="5368413" cy="129364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44157" y="2191344"/>
            <a:ext cx="3935693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大数据技术促进国家和社会发展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大数据蓝海成为企业竞争的新焦点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大数据时代呼唤创新型人才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144157" y="4575323"/>
            <a:ext cx="3474028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大数据技术的运用仍有困难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大数据给信息安全带来新挑战</a:t>
            </a:r>
          </a:p>
        </p:txBody>
      </p:sp>
      <p:sp>
        <p:nvSpPr>
          <p:cNvPr id="22" name="矩形: 圆角 21"/>
          <p:cNvSpPr/>
          <p:nvPr/>
        </p:nvSpPr>
        <p:spPr>
          <a:xfrm>
            <a:off x="8490008" y="1883751"/>
            <a:ext cx="2660591" cy="1704714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8490008" y="4088354"/>
            <a:ext cx="2660591" cy="1704714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25" name="直接箭头连接符 24"/>
          <p:cNvCxnSpPr>
            <a:cxnSpLocks/>
          </p:cNvCxnSpPr>
          <p:nvPr/>
        </p:nvCxnSpPr>
        <p:spPr>
          <a:xfrm flipV="1">
            <a:off x="7641771" y="2736108"/>
            <a:ext cx="848237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cxnSpLocks/>
          </p:cNvCxnSpPr>
          <p:nvPr/>
        </p:nvCxnSpPr>
        <p:spPr>
          <a:xfrm flipV="1">
            <a:off x="7641771" y="4940711"/>
            <a:ext cx="848237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978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13" grpId="0" animBg="1"/>
      <p:bldP spid="11" grpId="0" animBg="1"/>
      <p:bldP spid="12" grpId="0" animBg="1"/>
      <p:bldP spid="14" grpId="0" animBg="1"/>
      <p:bldP spid="18" grpId="0"/>
      <p:bldP spid="19" grpId="0"/>
      <p:bldP spid="22" grpId="0" animBg="1"/>
      <p:bldP spid="23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6388100" y="1778000"/>
            <a:ext cx="5054600" cy="4292600"/>
          </a:xfrm>
          <a:prstGeom prst="roundRect">
            <a:avLst>
              <a:gd name="adj" fmla="val 6312"/>
            </a:avLst>
          </a:prstGeom>
          <a:solidFill>
            <a:srgbClr val="00B0F0">
              <a:alpha val="14902"/>
            </a:srgbClr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7745" y="405765"/>
            <a:ext cx="2236510" cy="6322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32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73850" y="2229317"/>
            <a:ext cx="4483100" cy="305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网最初都是为科研服务的，其主要目的为用户提供共享大型主机的宝贵资源。随着接入主机数量的增加，越来越多的人把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作为通信和交流的工具。一些公司还陆续在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</a:p>
        </p:txBody>
      </p:sp>
      <p:sp>
        <p:nvSpPr>
          <p:cNvPr id="5" name="矩形: 圆角 4"/>
          <p:cNvSpPr/>
          <p:nvPr/>
        </p:nvSpPr>
        <p:spPr>
          <a:xfrm>
            <a:off x="1066800" y="1778000"/>
            <a:ext cx="5054600" cy="2014855"/>
          </a:xfrm>
          <a:prstGeom prst="roundRect">
            <a:avLst>
              <a:gd name="adj" fmla="val 10158"/>
            </a:avLst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实现科学发展</a:t>
            </a:r>
            <a:endParaRPr lang="en-US" altLang="zh-CN" sz="40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4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做出科学决策</a:t>
            </a:r>
            <a:endParaRPr lang="en-US" sz="40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066800" y="4004945"/>
            <a:ext cx="5054600" cy="2014855"/>
          </a:xfrm>
          <a:prstGeom prst="roundRect">
            <a:avLst>
              <a:gd name="adj" fmla="val 10158"/>
            </a:avLst>
          </a:prstGeom>
          <a:blipFill>
            <a:blip r:embed="rId3"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422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/>
          <p:bldP spid="2" grpId="1"/>
          <p:bldP spid="2" grpId="2"/>
          <p:bldP spid="2" grpId="3"/>
          <p:bldP spid="2" grpId="4"/>
          <p:bldP spid="3" grpId="0"/>
          <p:bldP spid="5" grpId="0" animBg="1"/>
          <p:bldP spid="6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/>
          <p:bldP spid="2" grpId="1"/>
          <p:bldP spid="2" grpId="2"/>
          <p:bldP spid="2" grpId="3"/>
          <p:bldP spid="2" grpId="4"/>
          <p:bldP spid="3" grpId="0"/>
          <p:bldP spid="5" grpId="0" animBg="1"/>
          <p:bldP spid="6" grpId="0" animBg="1"/>
          <p:bldP spid="8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77745" y="405765"/>
            <a:ext cx="2236510" cy="6322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32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6450" y="2256429"/>
            <a:ext cx="3943350" cy="4077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altLang="zh-CN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</a:t>
            </a:r>
            <a:endParaRPr lang="en-US" altLang="zh-CN" dirty="0" smtClean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</a:t>
            </a:r>
            <a:endParaRPr lang="en-US" altLang="zh-CN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</a:t>
            </a:r>
            <a:endParaRPr lang="en-US" altLang="zh-CN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>
              <a:lnSpc>
                <a:spcPct val="120000"/>
              </a:lnSpc>
              <a:spcAft>
                <a:spcPts val="1800"/>
              </a:spcAft>
            </a:pPr>
            <a:endParaRPr lang="en-US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9" name="任意多边形: 形状 8"/>
          <p:cNvSpPr/>
          <p:nvPr/>
        </p:nvSpPr>
        <p:spPr>
          <a:xfrm>
            <a:off x="5283199" y="2087245"/>
            <a:ext cx="5791200" cy="3551555"/>
          </a:xfrm>
          <a:custGeom>
            <a:avLst/>
            <a:gdLst>
              <a:gd name="connsiteX0" fmla="*/ 3177083 w 5791200"/>
              <a:gd name="connsiteY0" fmla="*/ 0 h 3551555"/>
              <a:gd name="connsiteX1" fmla="*/ 5575390 w 5791200"/>
              <a:gd name="connsiteY1" fmla="*/ 0 h 3551555"/>
              <a:gd name="connsiteX2" fmla="*/ 5791200 w 5791200"/>
              <a:gd name="connsiteY2" fmla="*/ 215810 h 3551555"/>
              <a:gd name="connsiteX3" fmla="*/ 5791200 w 5791200"/>
              <a:gd name="connsiteY3" fmla="*/ 3335745 h 3551555"/>
              <a:gd name="connsiteX4" fmla="*/ 5575390 w 5791200"/>
              <a:gd name="connsiteY4" fmla="*/ 3551555 h 3551555"/>
              <a:gd name="connsiteX5" fmla="*/ 3177083 w 5791200"/>
              <a:gd name="connsiteY5" fmla="*/ 3551555 h 3551555"/>
              <a:gd name="connsiteX6" fmla="*/ 2961273 w 5791200"/>
              <a:gd name="connsiteY6" fmla="*/ 3335745 h 3551555"/>
              <a:gd name="connsiteX7" fmla="*/ 2961273 w 5791200"/>
              <a:gd name="connsiteY7" fmla="*/ 215810 h 3551555"/>
              <a:gd name="connsiteX8" fmla="*/ 3177083 w 5791200"/>
              <a:gd name="connsiteY8" fmla="*/ 0 h 3551555"/>
              <a:gd name="connsiteX9" fmla="*/ 215810 w 5791200"/>
              <a:gd name="connsiteY9" fmla="*/ 0 h 3551555"/>
              <a:gd name="connsiteX10" fmla="*/ 2614117 w 5791200"/>
              <a:gd name="connsiteY10" fmla="*/ 0 h 3551555"/>
              <a:gd name="connsiteX11" fmla="*/ 2829927 w 5791200"/>
              <a:gd name="connsiteY11" fmla="*/ 215810 h 3551555"/>
              <a:gd name="connsiteX12" fmla="*/ 2829927 w 5791200"/>
              <a:gd name="connsiteY12" fmla="*/ 3335745 h 3551555"/>
              <a:gd name="connsiteX13" fmla="*/ 2614117 w 5791200"/>
              <a:gd name="connsiteY13" fmla="*/ 3551555 h 3551555"/>
              <a:gd name="connsiteX14" fmla="*/ 215810 w 5791200"/>
              <a:gd name="connsiteY14" fmla="*/ 3551555 h 3551555"/>
              <a:gd name="connsiteX15" fmla="*/ 0 w 5791200"/>
              <a:gd name="connsiteY15" fmla="*/ 3335745 h 3551555"/>
              <a:gd name="connsiteX16" fmla="*/ 0 w 5791200"/>
              <a:gd name="connsiteY16" fmla="*/ 215810 h 3551555"/>
              <a:gd name="connsiteX17" fmla="*/ 215810 w 5791200"/>
              <a:gd name="connsiteY17" fmla="*/ 0 h 3551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91200" h="3551555">
                <a:moveTo>
                  <a:pt x="3177083" y="0"/>
                </a:moveTo>
                <a:lnTo>
                  <a:pt x="5575390" y="0"/>
                </a:lnTo>
                <a:cubicBezTo>
                  <a:pt x="5694579" y="0"/>
                  <a:pt x="5791200" y="96621"/>
                  <a:pt x="5791200" y="215810"/>
                </a:cubicBezTo>
                <a:lnTo>
                  <a:pt x="5791200" y="3335745"/>
                </a:lnTo>
                <a:cubicBezTo>
                  <a:pt x="5791200" y="3454934"/>
                  <a:pt x="5694579" y="3551555"/>
                  <a:pt x="5575390" y="3551555"/>
                </a:cubicBezTo>
                <a:lnTo>
                  <a:pt x="3177083" y="3551555"/>
                </a:lnTo>
                <a:cubicBezTo>
                  <a:pt x="3057894" y="3551555"/>
                  <a:pt x="2961273" y="3454934"/>
                  <a:pt x="2961273" y="3335745"/>
                </a:cubicBezTo>
                <a:lnTo>
                  <a:pt x="2961273" y="215810"/>
                </a:lnTo>
                <a:cubicBezTo>
                  <a:pt x="2961273" y="96621"/>
                  <a:pt x="3057894" y="0"/>
                  <a:pt x="3177083" y="0"/>
                </a:cubicBezTo>
                <a:close/>
                <a:moveTo>
                  <a:pt x="215810" y="0"/>
                </a:moveTo>
                <a:lnTo>
                  <a:pt x="2614117" y="0"/>
                </a:lnTo>
                <a:cubicBezTo>
                  <a:pt x="2733306" y="0"/>
                  <a:pt x="2829927" y="96621"/>
                  <a:pt x="2829927" y="215810"/>
                </a:cubicBezTo>
                <a:lnTo>
                  <a:pt x="2829927" y="3335745"/>
                </a:lnTo>
                <a:cubicBezTo>
                  <a:pt x="2829927" y="3454934"/>
                  <a:pt x="2733306" y="3551555"/>
                  <a:pt x="2614117" y="3551555"/>
                </a:cubicBezTo>
                <a:lnTo>
                  <a:pt x="215810" y="3551555"/>
                </a:lnTo>
                <a:cubicBezTo>
                  <a:pt x="96621" y="3551555"/>
                  <a:pt x="0" y="3454934"/>
                  <a:pt x="0" y="3335745"/>
                </a:cubicBezTo>
                <a:lnTo>
                  <a:pt x="0" y="215810"/>
                </a:lnTo>
                <a:cubicBezTo>
                  <a:pt x="0" y="96621"/>
                  <a:pt x="96621" y="0"/>
                  <a:pt x="21581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100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4" grpId="0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77745" y="405765"/>
            <a:ext cx="2236510" cy="6322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32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838200" y="1778000"/>
            <a:ext cx="2464803" cy="4279900"/>
          </a:xfrm>
          <a:prstGeom prst="roundRect">
            <a:avLst>
              <a:gd name="adj" fmla="val 10158"/>
            </a:avLst>
          </a:prstGeom>
          <a:blipFill>
            <a:blip r:embed="rId3"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6196468" y="1778000"/>
            <a:ext cx="2464803" cy="4279900"/>
          </a:xfrm>
          <a:prstGeom prst="roundRect">
            <a:avLst>
              <a:gd name="adj" fmla="val 10158"/>
            </a:avLst>
          </a:prstGeom>
          <a:blipFill>
            <a:blip r:embed="rId4"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503938" y="1778000"/>
            <a:ext cx="2464803" cy="4279900"/>
            <a:chOff x="3503938" y="1778000"/>
            <a:chExt cx="2464803" cy="4279900"/>
          </a:xfrm>
        </p:grpSpPr>
        <p:sp>
          <p:nvSpPr>
            <p:cNvPr id="4" name="矩形: 圆角 3"/>
            <p:cNvSpPr/>
            <p:nvPr/>
          </p:nvSpPr>
          <p:spPr>
            <a:xfrm>
              <a:off x="3503938" y="1778000"/>
              <a:ext cx="2464803" cy="4279900"/>
            </a:xfrm>
            <a:prstGeom prst="roundRect">
              <a:avLst>
                <a:gd name="adj" fmla="val 10158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771900" y="2171700"/>
              <a:ext cx="1955800" cy="3720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ARPA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网和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NSF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网最初都是为科研服务的，其主要目的为用户提供共享大型主机的宝贵资源。随着接入主机数量的增加，越来越多的人把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Internet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作为通信和交流的工具</a:t>
              </a:r>
              <a:r>
                <a:rPr lang="zh-CN" altLang="en-US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888997" y="1778000"/>
            <a:ext cx="2464803" cy="4279900"/>
            <a:chOff x="8888997" y="1778000"/>
            <a:chExt cx="2464803" cy="4279900"/>
          </a:xfrm>
        </p:grpSpPr>
        <p:sp>
          <p:nvSpPr>
            <p:cNvPr id="6" name="矩形: 圆角 5"/>
            <p:cNvSpPr/>
            <p:nvPr/>
          </p:nvSpPr>
          <p:spPr>
            <a:xfrm>
              <a:off x="8888997" y="1778000"/>
              <a:ext cx="2464803" cy="4279900"/>
            </a:xfrm>
            <a:prstGeom prst="roundRect">
              <a:avLst>
                <a:gd name="adj" fmla="val 10158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143498" y="2171700"/>
              <a:ext cx="1955800" cy="3720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一些公司还陆续在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Internet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上开展了商业活动。随着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Internet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的商业化，其在通信、信息检索、客户服务等方面的巨大潜力被挖掘出来，使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Internet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有了质的飞跃，并最终走向全球。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930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decel="50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" presetClass="entr" presetSubtype="2" decel="50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decel="50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" presetClass="entr" presetSubtype="2" decel="50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3" grpId="0" animBg="1"/>
      <p:bldP spid="5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77745" y="405765"/>
            <a:ext cx="2236510" cy="6322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32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33267" y="1104900"/>
            <a:ext cx="8725466" cy="3983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目前，大数据技术的运用仍存在一些困难与挑战，体现在大数据挖掘的四个环节中。</a:t>
            </a:r>
            <a:endParaRPr lang="en-US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91724" y="2226310"/>
            <a:ext cx="635000" cy="635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726724" y="2251710"/>
            <a:ext cx="4195762" cy="669131"/>
            <a:chOff x="1726724" y="2251710"/>
            <a:chExt cx="4195762" cy="669131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726724" y="2861310"/>
              <a:ext cx="4102100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5810567" y="2808922"/>
              <a:ext cx="111919" cy="111919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871504" y="2251710"/>
              <a:ext cx="1518364" cy="534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00"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数据收集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94264" y="3108960"/>
            <a:ext cx="4686300" cy="1104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一些公司还陆续在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</a:p>
        </p:txBody>
      </p:sp>
      <p:sp>
        <p:nvSpPr>
          <p:cNvPr id="14" name="矩形 13"/>
          <p:cNvSpPr/>
          <p:nvPr/>
        </p:nvSpPr>
        <p:spPr>
          <a:xfrm>
            <a:off x="6269514" y="2226310"/>
            <a:ext cx="635000" cy="635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904514" y="2251710"/>
            <a:ext cx="4195762" cy="669131"/>
            <a:chOff x="6904514" y="2251710"/>
            <a:chExt cx="4195762" cy="669131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904514" y="2861310"/>
              <a:ext cx="4102100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10988357" y="2808922"/>
              <a:ext cx="111919" cy="111919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049294" y="2251710"/>
              <a:ext cx="1518364" cy="534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00"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数据存储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272054" y="3108960"/>
            <a:ext cx="4686300" cy="1104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一些公司还陆续在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091724" y="4318000"/>
            <a:ext cx="635000" cy="635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1726724" y="4343400"/>
            <a:ext cx="4195762" cy="669131"/>
            <a:chOff x="1726724" y="4343400"/>
            <a:chExt cx="4195762" cy="669131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726724" y="4953000"/>
              <a:ext cx="4102100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5810567" y="4900612"/>
              <a:ext cx="111919" cy="111919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871504" y="4343400"/>
              <a:ext cx="1518364" cy="534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00"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数据处理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094264" y="5200650"/>
            <a:ext cx="468630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一些公司还陆续在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</a:p>
        </p:txBody>
      </p:sp>
      <p:sp>
        <p:nvSpPr>
          <p:cNvPr id="26" name="矩形 25"/>
          <p:cNvSpPr/>
          <p:nvPr/>
        </p:nvSpPr>
        <p:spPr>
          <a:xfrm>
            <a:off x="6269514" y="4318000"/>
            <a:ext cx="635000" cy="635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0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4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904514" y="4343400"/>
            <a:ext cx="4195762" cy="669131"/>
            <a:chOff x="6904514" y="4343400"/>
            <a:chExt cx="4195762" cy="669131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6904514" y="4953000"/>
              <a:ext cx="4102100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10988357" y="4900612"/>
              <a:ext cx="111919" cy="111919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049294" y="4343400"/>
              <a:ext cx="2852063" cy="534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600"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结果的可视化呈现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272054" y="5200650"/>
            <a:ext cx="468630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一些公司还陆续在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</a:p>
        </p:txBody>
      </p:sp>
      <p:sp>
        <p:nvSpPr>
          <p:cNvPr id="36" name="矩形 35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354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4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41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41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41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41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41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41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41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41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441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941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441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941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441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3" grpId="0"/>
      <p:bldP spid="4" grpId="0" animBg="1"/>
      <p:bldP spid="11" grpId="0"/>
      <p:bldP spid="14" grpId="0" animBg="1"/>
      <p:bldP spid="18" grpId="0"/>
      <p:bldP spid="20" grpId="0" animBg="1"/>
      <p:bldP spid="24" grpId="0"/>
      <p:bldP spid="26" grpId="0" animBg="1"/>
      <p:bldP spid="30" grpId="0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77745" y="405765"/>
            <a:ext cx="2236510" cy="6322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32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76300" y="2679700"/>
            <a:ext cx="10807700" cy="3644900"/>
            <a:chOff x="876300" y="2679700"/>
            <a:chExt cx="10807700" cy="364490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876300" y="2679700"/>
              <a:ext cx="462280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>
              <a:cxnSpLocks/>
            </p:cNvCxnSpPr>
            <p:nvPr/>
          </p:nvCxnSpPr>
          <p:spPr>
            <a:xfrm>
              <a:off x="5486400" y="2679700"/>
              <a:ext cx="0" cy="3644900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cxnSpLocks/>
            </p:cNvCxnSpPr>
            <p:nvPr/>
          </p:nvCxnSpPr>
          <p:spPr>
            <a:xfrm>
              <a:off x="5486400" y="6324600"/>
              <a:ext cx="619760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椭圆 11"/>
          <p:cNvSpPr/>
          <p:nvPr/>
        </p:nvSpPr>
        <p:spPr>
          <a:xfrm>
            <a:off x="1603012" y="1792741"/>
            <a:ext cx="1838688" cy="1838688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27000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280660" y="3244852"/>
            <a:ext cx="411480" cy="411480"/>
          </a:xfrm>
          <a:prstGeom prst="ellipse">
            <a:avLst/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</a:t>
            </a:r>
          </a:p>
        </p:txBody>
      </p:sp>
      <p:sp>
        <p:nvSpPr>
          <p:cNvPr id="28" name="椭圆 27"/>
          <p:cNvSpPr/>
          <p:nvPr/>
        </p:nvSpPr>
        <p:spPr>
          <a:xfrm>
            <a:off x="5280660" y="4307842"/>
            <a:ext cx="411480" cy="411480"/>
          </a:xfrm>
          <a:prstGeom prst="ellipse">
            <a:avLst/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</a:t>
            </a:r>
          </a:p>
        </p:txBody>
      </p:sp>
      <p:sp>
        <p:nvSpPr>
          <p:cNvPr id="29" name="椭圆 28"/>
          <p:cNvSpPr/>
          <p:nvPr/>
        </p:nvSpPr>
        <p:spPr>
          <a:xfrm>
            <a:off x="5280660" y="5370832"/>
            <a:ext cx="411480" cy="411480"/>
          </a:xfrm>
          <a:prstGeom prst="ellipse">
            <a:avLst/>
          </a:prstGeom>
          <a:solidFill>
            <a:srgbClr val="00B0F0"/>
          </a:solidFill>
          <a:ln w="127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738444" y="301662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加大隐私</a:t>
            </a:r>
            <a:endParaRPr lang="en-US" altLang="zh-CN" sz="2400">
              <a:solidFill>
                <a:srgbClr val="68F9F6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algn="r"/>
            <a:r>
              <a:rPr lang="zh-CN" altLang="en-US" sz="24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泄露风险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60678" y="4245813"/>
            <a:ext cx="4493538" cy="500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4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对现有存储和安防措施提出挑战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199560" y="5308803"/>
            <a:ext cx="2954656" cy="500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40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被运用到攻击手段中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000750" y="3108960"/>
            <a:ext cx="5505450" cy="65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</a:t>
            </a:r>
            <a:r>
              <a:rPr lang="zh-CN" altLang="en-US" sz="16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zh-CN" altLang="en-US" sz="1600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000750" y="4171950"/>
            <a:ext cx="54864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随着接入主机数量的增加，越来越多的人把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000750" y="5234940"/>
            <a:ext cx="568325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随着接入主机数量的增加，越来越多的人把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作为通信和交流的工具。</a:t>
            </a:r>
          </a:p>
        </p:txBody>
      </p:sp>
      <p:sp>
        <p:nvSpPr>
          <p:cNvPr id="38" name="矩形 37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71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decel="54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" presetClass="entr" presetSubtype="8" decel="54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54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8" decel="5466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4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12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74363" y="1409065"/>
            <a:ext cx="2236510" cy="6322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32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7747000" y="1130300"/>
            <a:ext cx="3779966" cy="4826000"/>
          </a:xfrm>
          <a:prstGeom prst="roundRect">
            <a:avLst>
              <a:gd name="adj" fmla="val 10939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" r="-85748"/>
            </a:stretch>
          </a:blip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2500" y="2489200"/>
            <a:ext cx="6261100" cy="439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网最初都是为科研服务的，其主要目的为用户提供共享大型主机的宝贵资源。随着接入主机数量的增加，越来越多的人把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作为通信和交流的工具。一些公司还陆续在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</a:t>
            </a:r>
            <a:r>
              <a:rPr lang="zh-CN" altLang="en-US" sz="16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网最初都是为科研服务的，其主要目的为用户提供共享大型主机的宝贵资源。随着接入主机数量的增加，越来越多的人把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作为通信和交流的工具。一些公司还陆续在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endParaRPr lang="zh-CN" altLang="en-US" sz="1600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743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2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2" grpId="2"/>
          <p:bldP spid="2" grpId="3"/>
          <p:bldP spid="2" grpId="4"/>
          <p:bldP spid="3" grpId="0" animBg="1"/>
          <p:bldP spid="4" grpId="0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2" grpId="2"/>
          <p:bldP spid="2" grpId="3"/>
          <p:bldP spid="2" grpId="4"/>
          <p:bldP spid="3" grpId="0" animBg="1"/>
          <p:bldP spid="4" grpId="0"/>
          <p:bldP spid="5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187222" y="470166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8000">
                <a:solidFill>
                  <a:srgbClr val="8FE2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600" dirty="0" smtClean="0">
                <a:solidFill>
                  <a:schemeClr val="bg1"/>
                </a:solidFill>
                <a:sym typeface="+mn-lt"/>
              </a:rPr>
              <a:t>添加您的标题</a:t>
            </a:r>
            <a:endParaRPr lang="en-US" altLang="zh-CN" sz="36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07173" y="2648763"/>
            <a:ext cx="161454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0" dirty="0" smtClean="0">
                <a:solidFill>
                  <a:srgbClr val="68F9F6"/>
                </a:solidFill>
                <a:effectLst>
                  <a:glow rad="50800">
                    <a:schemeClr val="accent1">
                      <a:satMod val="175000"/>
                      <a:alpha val="40000"/>
                    </a:schemeClr>
                  </a:glow>
                </a:effectLst>
                <a:latin typeface="Aroly" pitchFamily="2" charset="0"/>
                <a:cs typeface="+mn-ea"/>
                <a:sym typeface="+mn-lt"/>
              </a:rPr>
              <a:t>04</a:t>
            </a:r>
            <a:endParaRPr lang="en-US" sz="16800" dirty="0">
              <a:solidFill>
                <a:srgbClr val="68F9F6"/>
              </a:solidFill>
              <a:effectLst>
                <a:glow rad="50800">
                  <a:schemeClr val="accent1">
                    <a:satMod val="175000"/>
                    <a:alpha val="40000"/>
                  </a:schemeClr>
                </a:glow>
              </a:effectLst>
              <a:latin typeface="Aroly" pitchFamily="2" charset="0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71626" y="5498057"/>
            <a:ext cx="5635949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添加您的说明文字及详细概述描写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文字，添加您的说明文字及详细概述描写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文字添加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</a:t>
            </a:r>
            <a:endParaRPr lang="en-US" sz="1200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141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01262" y="1419951"/>
            <a:ext cx="3390672" cy="1521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0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5000" dirty="0" smtClean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0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尖端</a:t>
            </a:r>
            <a:r>
              <a:rPr lang="zh-CN" altLang="en-US" sz="3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分析加速发展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22155" y="3470398"/>
            <a:ext cx="5305169" cy="2635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网最初都是为科研服务的，其主要目的为用户提供共享大型主机的宝贵资源。随着接入主机数量的增加，越来越多的人把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</a:t>
            </a:r>
            <a:r>
              <a:rPr lang="zh-CN" altLang="en-US" sz="16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一些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公司还陆续在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sz="16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</a:p>
        </p:txBody>
      </p:sp>
      <p:grpSp>
        <p:nvGrpSpPr>
          <p:cNvPr id="8" name="Group 176"/>
          <p:cNvGrpSpPr/>
          <p:nvPr/>
        </p:nvGrpSpPr>
        <p:grpSpPr>
          <a:xfrm flipH="1">
            <a:off x="6412632" y="1410021"/>
            <a:ext cx="5501888" cy="4711493"/>
            <a:chOff x="5810228" y="1289058"/>
            <a:chExt cx="5457702" cy="4537746"/>
          </a:xfrm>
        </p:grpSpPr>
        <p:grpSp>
          <p:nvGrpSpPr>
            <p:cNvPr id="9" name="Group 4"/>
            <p:cNvGrpSpPr/>
            <p:nvPr/>
          </p:nvGrpSpPr>
          <p:grpSpPr>
            <a:xfrm>
              <a:off x="5810228" y="1703048"/>
              <a:ext cx="2710979" cy="2111058"/>
              <a:chOff x="4814101" y="1314952"/>
              <a:chExt cx="3614505" cy="2814638"/>
            </a:xfrm>
            <a:solidFill>
              <a:srgbClr val="1092C0"/>
            </a:solidFill>
          </p:grpSpPr>
          <p:sp>
            <p:nvSpPr>
              <p:cNvPr id="150" name="Freeform 182"/>
              <p:cNvSpPr>
                <a:spLocks/>
              </p:cNvSpPr>
              <p:nvPr/>
            </p:nvSpPr>
            <p:spPr bwMode="auto">
              <a:xfrm>
                <a:off x="7011500" y="1314952"/>
                <a:ext cx="246623" cy="199648"/>
              </a:xfrm>
              <a:custGeom>
                <a:avLst/>
                <a:gdLst>
                  <a:gd name="T0" fmla="*/ 77 w 77"/>
                  <a:gd name="T1" fmla="*/ 7 h 62"/>
                  <a:gd name="T2" fmla="*/ 68 w 77"/>
                  <a:gd name="T3" fmla="*/ 10 h 62"/>
                  <a:gd name="T4" fmla="*/ 75 w 77"/>
                  <a:gd name="T5" fmla="*/ 1 h 62"/>
                  <a:gd name="T6" fmla="*/ 65 w 77"/>
                  <a:gd name="T7" fmla="*/ 5 h 62"/>
                  <a:gd name="T8" fmla="*/ 53 w 77"/>
                  <a:gd name="T9" fmla="*/ 0 h 62"/>
                  <a:gd name="T10" fmla="*/ 38 w 77"/>
                  <a:gd name="T11" fmla="*/ 15 h 62"/>
                  <a:gd name="T12" fmla="*/ 38 w 77"/>
                  <a:gd name="T13" fmla="*/ 19 h 62"/>
                  <a:gd name="T14" fmla="*/ 6 w 77"/>
                  <a:gd name="T15" fmla="*/ 3 h 62"/>
                  <a:gd name="T16" fmla="*/ 3 w 77"/>
                  <a:gd name="T17" fmla="*/ 10 h 62"/>
                  <a:gd name="T18" fmla="*/ 10 w 77"/>
                  <a:gd name="T19" fmla="*/ 24 h 62"/>
                  <a:gd name="T20" fmla="*/ 3 w 77"/>
                  <a:gd name="T21" fmla="*/ 22 h 62"/>
                  <a:gd name="T22" fmla="*/ 3 w 77"/>
                  <a:gd name="T23" fmla="*/ 22 h 62"/>
                  <a:gd name="T24" fmla="*/ 16 w 77"/>
                  <a:gd name="T25" fmla="*/ 37 h 62"/>
                  <a:gd name="T26" fmla="*/ 12 w 77"/>
                  <a:gd name="T27" fmla="*/ 38 h 62"/>
                  <a:gd name="T28" fmla="*/ 9 w 77"/>
                  <a:gd name="T29" fmla="*/ 38 h 62"/>
                  <a:gd name="T30" fmla="*/ 24 w 77"/>
                  <a:gd name="T31" fmla="*/ 48 h 62"/>
                  <a:gd name="T32" fmla="*/ 4 w 77"/>
                  <a:gd name="T33" fmla="*/ 55 h 62"/>
                  <a:gd name="T34" fmla="*/ 0 w 77"/>
                  <a:gd name="T35" fmla="*/ 55 h 62"/>
                  <a:gd name="T36" fmla="*/ 24 w 77"/>
                  <a:gd name="T37" fmla="*/ 62 h 62"/>
                  <a:gd name="T38" fmla="*/ 69 w 77"/>
                  <a:gd name="T39" fmla="*/ 17 h 62"/>
                  <a:gd name="T40" fmla="*/ 69 w 77"/>
                  <a:gd name="T41" fmla="*/ 15 h 62"/>
                  <a:gd name="T42" fmla="*/ 77 w 77"/>
                  <a:gd name="T43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7" h="62">
                    <a:moveTo>
                      <a:pt x="77" y="7"/>
                    </a:moveTo>
                    <a:cubicBezTo>
                      <a:pt x="74" y="8"/>
                      <a:pt x="71" y="9"/>
                      <a:pt x="68" y="10"/>
                    </a:cubicBezTo>
                    <a:cubicBezTo>
                      <a:pt x="71" y="8"/>
                      <a:pt x="74" y="4"/>
                      <a:pt x="75" y="1"/>
                    </a:cubicBezTo>
                    <a:cubicBezTo>
                      <a:pt x="72" y="3"/>
                      <a:pt x="68" y="4"/>
                      <a:pt x="65" y="5"/>
                    </a:cubicBezTo>
                    <a:cubicBezTo>
                      <a:pt x="62" y="2"/>
                      <a:pt x="58" y="0"/>
                      <a:pt x="53" y="0"/>
                    </a:cubicBezTo>
                    <a:cubicBezTo>
                      <a:pt x="45" y="0"/>
                      <a:pt x="38" y="7"/>
                      <a:pt x="38" y="15"/>
                    </a:cubicBezTo>
                    <a:cubicBezTo>
                      <a:pt x="38" y="17"/>
                      <a:pt x="38" y="18"/>
                      <a:pt x="38" y="19"/>
                    </a:cubicBezTo>
                    <a:cubicBezTo>
                      <a:pt x="25" y="18"/>
                      <a:pt x="13" y="12"/>
                      <a:pt x="6" y="3"/>
                    </a:cubicBezTo>
                    <a:cubicBezTo>
                      <a:pt x="4" y="5"/>
                      <a:pt x="3" y="8"/>
                      <a:pt x="3" y="10"/>
                    </a:cubicBezTo>
                    <a:cubicBezTo>
                      <a:pt x="3" y="16"/>
                      <a:pt x="6" y="21"/>
                      <a:pt x="10" y="24"/>
                    </a:cubicBezTo>
                    <a:cubicBezTo>
                      <a:pt x="8" y="24"/>
                      <a:pt x="5" y="23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9"/>
                      <a:pt x="9" y="36"/>
                      <a:pt x="16" y="37"/>
                    </a:cubicBezTo>
                    <a:cubicBezTo>
                      <a:pt x="15" y="38"/>
                      <a:pt x="13" y="38"/>
                      <a:pt x="12" y="38"/>
                    </a:cubicBezTo>
                    <a:cubicBezTo>
                      <a:pt x="11" y="38"/>
                      <a:pt x="10" y="38"/>
                      <a:pt x="9" y="38"/>
                    </a:cubicBezTo>
                    <a:cubicBezTo>
                      <a:pt x="11" y="44"/>
                      <a:pt x="17" y="48"/>
                      <a:pt x="24" y="48"/>
                    </a:cubicBezTo>
                    <a:cubicBezTo>
                      <a:pt x="18" y="53"/>
                      <a:pt x="11" y="55"/>
                      <a:pt x="4" y="55"/>
                    </a:cubicBezTo>
                    <a:cubicBezTo>
                      <a:pt x="3" y="55"/>
                      <a:pt x="1" y="55"/>
                      <a:pt x="0" y="55"/>
                    </a:cubicBezTo>
                    <a:cubicBezTo>
                      <a:pt x="7" y="59"/>
                      <a:pt x="15" y="62"/>
                      <a:pt x="24" y="62"/>
                    </a:cubicBezTo>
                    <a:cubicBezTo>
                      <a:pt x="53" y="62"/>
                      <a:pt x="69" y="38"/>
                      <a:pt x="69" y="17"/>
                    </a:cubicBezTo>
                    <a:cubicBezTo>
                      <a:pt x="69" y="17"/>
                      <a:pt x="69" y="16"/>
                      <a:pt x="69" y="15"/>
                    </a:cubicBezTo>
                    <a:cubicBezTo>
                      <a:pt x="72" y="13"/>
                      <a:pt x="75" y="10"/>
                      <a:pt x="77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1" name="Freeform 184"/>
              <p:cNvSpPr>
                <a:spLocks noEditPoints="1"/>
              </p:cNvSpPr>
              <p:nvPr/>
            </p:nvSpPr>
            <p:spPr bwMode="auto">
              <a:xfrm>
                <a:off x="7246379" y="2080266"/>
                <a:ext cx="246623" cy="246623"/>
              </a:xfrm>
              <a:custGeom>
                <a:avLst/>
                <a:gdLst>
                  <a:gd name="T0" fmla="*/ 38 w 77"/>
                  <a:gd name="T1" fmla="*/ 0 h 77"/>
                  <a:gd name="T2" fmla="*/ 0 w 77"/>
                  <a:gd name="T3" fmla="*/ 39 h 77"/>
                  <a:gd name="T4" fmla="*/ 38 w 77"/>
                  <a:gd name="T5" fmla="*/ 77 h 77"/>
                  <a:gd name="T6" fmla="*/ 77 w 77"/>
                  <a:gd name="T7" fmla="*/ 39 h 77"/>
                  <a:gd name="T8" fmla="*/ 38 w 77"/>
                  <a:gd name="T9" fmla="*/ 0 h 77"/>
                  <a:gd name="T10" fmla="*/ 24 w 77"/>
                  <a:gd name="T11" fmla="*/ 39 h 77"/>
                  <a:gd name="T12" fmla="*/ 38 w 77"/>
                  <a:gd name="T13" fmla="*/ 24 h 77"/>
                  <a:gd name="T14" fmla="*/ 53 w 77"/>
                  <a:gd name="T15" fmla="*/ 39 h 77"/>
                  <a:gd name="T16" fmla="*/ 38 w 77"/>
                  <a:gd name="T17" fmla="*/ 53 h 77"/>
                  <a:gd name="T18" fmla="*/ 24 w 77"/>
                  <a:gd name="T19" fmla="*/ 39 h 77"/>
                  <a:gd name="T20" fmla="*/ 70 w 77"/>
                  <a:gd name="T21" fmla="*/ 52 h 77"/>
                  <a:gd name="T22" fmla="*/ 70 w 77"/>
                  <a:gd name="T23" fmla="*/ 52 h 77"/>
                  <a:gd name="T24" fmla="*/ 56 w 77"/>
                  <a:gd name="T25" fmla="*/ 46 h 77"/>
                  <a:gd name="T26" fmla="*/ 58 w 77"/>
                  <a:gd name="T27" fmla="*/ 39 h 77"/>
                  <a:gd name="T28" fmla="*/ 56 w 77"/>
                  <a:gd name="T29" fmla="*/ 31 h 77"/>
                  <a:gd name="T30" fmla="*/ 66 w 77"/>
                  <a:gd name="T31" fmla="*/ 27 h 77"/>
                  <a:gd name="T32" fmla="*/ 70 w 77"/>
                  <a:gd name="T33" fmla="*/ 26 h 77"/>
                  <a:gd name="T34" fmla="*/ 72 w 77"/>
                  <a:gd name="T35" fmla="*/ 39 h 77"/>
                  <a:gd name="T36" fmla="*/ 70 w 77"/>
                  <a:gd name="T37" fmla="*/ 52 h 77"/>
                  <a:gd name="T38" fmla="*/ 51 w 77"/>
                  <a:gd name="T39" fmla="*/ 7 h 77"/>
                  <a:gd name="T40" fmla="*/ 51 w 77"/>
                  <a:gd name="T41" fmla="*/ 7 h 77"/>
                  <a:gd name="T42" fmla="*/ 51 w 77"/>
                  <a:gd name="T43" fmla="*/ 7 h 77"/>
                  <a:gd name="T44" fmla="*/ 46 w 77"/>
                  <a:gd name="T45" fmla="*/ 21 h 77"/>
                  <a:gd name="T46" fmla="*/ 38 w 77"/>
                  <a:gd name="T47" fmla="*/ 19 h 77"/>
                  <a:gd name="T48" fmla="*/ 31 w 77"/>
                  <a:gd name="T49" fmla="*/ 21 h 77"/>
                  <a:gd name="T50" fmla="*/ 28 w 77"/>
                  <a:gd name="T51" fmla="*/ 14 h 77"/>
                  <a:gd name="T52" fmla="*/ 25 w 77"/>
                  <a:gd name="T53" fmla="*/ 7 h 77"/>
                  <a:gd name="T54" fmla="*/ 38 w 77"/>
                  <a:gd name="T55" fmla="*/ 5 h 77"/>
                  <a:gd name="T56" fmla="*/ 51 w 77"/>
                  <a:gd name="T57" fmla="*/ 7 h 77"/>
                  <a:gd name="T58" fmla="*/ 7 w 77"/>
                  <a:gd name="T59" fmla="*/ 26 h 77"/>
                  <a:gd name="T60" fmla="*/ 14 w 77"/>
                  <a:gd name="T61" fmla="*/ 29 h 77"/>
                  <a:gd name="T62" fmla="*/ 20 w 77"/>
                  <a:gd name="T63" fmla="*/ 31 h 77"/>
                  <a:gd name="T64" fmla="*/ 19 w 77"/>
                  <a:gd name="T65" fmla="*/ 39 h 77"/>
                  <a:gd name="T66" fmla="*/ 20 w 77"/>
                  <a:gd name="T67" fmla="*/ 46 h 77"/>
                  <a:gd name="T68" fmla="*/ 7 w 77"/>
                  <a:gd name="T69" fmla="*/ 52 h 77"/>
                  <a:gd name="T70" fmla="*/ 4 w 77"/>
                  <a:gd name="T71" fmla="*/ 39 h 77"/>
                  <a:gd name="T72" fmla="*/ 7 w 77"/>
                  <a:gd name="T73" fmla="*/ 26 h 77"/>
                  <a:gd name="T74" fmla="*/ 25 w 77"/>
                  <a:gd name="T75" fmla="*/ 70 h 77"/>
                  <a:gd name="T76" fmla="*/ 27 w 77"/>
                  <a:gd name="T77" fmla="*/ 66 h 77"/>
                  <a:gd name="T78" fmla="*/ 31 w 77"/>
                  <a:gd name="T79" fmla="*/ 57 h 77"/>
                  <a:gd name="T80" fmla="*/ 38 w 77"/>
                  <a:gd name="T81" fmla="*/ 58 h 77"/>
                  <a:gd name="T82" fmla="*/ 46 w 77"/>
                  <a:gd name="T83" fmla="*/ 57 h 77"/>
                  <a:gd name="T84" fmla="*/ 51 w 77"/>
                  <a:gd name="T85" fmla="*/ 70 h 77"/>
                  <a:gd name="T86" fmla="*/ 51 w 77"/>
                  <a:gd name="T87" fmla="*/ 70 h 77"/>
                  <a:gd name="T88" fmla="*/ 51 w 77"/>
                  <a:gd name="T89" fmla="*/ 70 h 77"/>
                  <a:gd name="T90" fmla="*/ 38 w 77"/>
                  <a:gd name="T91" fmla="*/ 73 h 77"/>
                  <a:gd name="T92" fmla="*/ 25 w 77"/>
                  <a:gd name="T93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7" h="77">
                    <a:moveTo>
                      <a:pt x="38" y="0"/>
                    </a:moveTo>
                    <a:cubicBezTo>
                      <a:pt x="17" y="0"/>
                      <a:pt x="0" y="17"/>
                      <a:pt x="0" y="39"/>
                    </a:cubicBezTo>
                    <a:cubicBezTo>
                      <a:pt x="0" y="60"/>
                      <a:pt x="17" y="77"/>
                      <a:pt x="38" y="77"/>
                    </a:cubicBezTo>
                    <a:cubicBezTo>
                      <a:pt x="60" y="77"/>
                      <a:pt x="77" y="60"/>
                      <a:pt x="77" y="39"/>
                    </a:cubicBezTo>
                    <a:cubicBezTo>
                      <a:pt x="77" y="17"/>
                      <a:pt x="60" y="0"/>
                      <a:pt x="38" y="0"/>
                    </a:cubicBezTo>
                    <a:close/>
                    <a:moveTo>
                      <a:pt x="24" y="39"/>
                    </a:moveTo>
                    <a:cubicBezTo>
                      <a:pt x="24" y="31"/>
                      <a:pt x="30" y="24"/>
                      <a:pt x="38" y="24"/>
                    </a:cubicBezTo>
                    <a:cubicBezTo>
                      <a:pt x="46" y="24"/>
                      <a:pt x="53" y="31"/>
                      <a:pt x="53" y="39"/>
                    </a:cubicBezTo>
                    <a:cubicBezTo>
                      <a:pt x="53" y="47"/>
                      <a:pt x="46" y="53"/>
                      <a:pt x="38" y="53"/>
                    </a:cubicBezTo>
                    <a:cubicBezTo>
                      <a:pt x="30" y="53"/>
                      <a:pt x="24" y="47"/>
                      <a:pt x="24" y="39"/>
                    </a:cubicBezTo>
                    <a:close/>
                    <a:moveTo>
                      <a:pt x="70" y="52"/>
                    </a:moveTo>
                    <a:cubicBezTo>
                      <a:pt x="70" y="52"/>
                      <a:pt x="70" y="52"/>
                      <a:pt x="70" y="52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4"/>
                      <a:pt x="58" y="41"/>
                      <a:pt x="58" y="39"/>
                    </a:cubicBezTo>
                    <a:cubicBezTo>
                      <a:pt x="58" y="36"/>
                      <a:pt x="57" y="34"/>
                      <a:pt x="56" y="31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1" y="30"/>
                      <a:pt x="72" y="34"/>
                      <a:pt x="72" y="39"/>
                    </a:cubicBezTo>
                    <a:cubicBezTo>
                      <a:pt x="72" y="43"/>
                      <a:pt x="71" y="48"/>
                      <a:pt x="70" y="52"/>
                    </a:cubicBezTo>
                    <a:close/>
                    <a:moveTo>
                      <a:pt x="51" y="7"/>
                    </a:move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3" y="20"/>
                      <a:pt x="41" y="19"/>
                      <a:pt x="38" y="19"/>
                    </a:cubicBezTo>
                    <a:cubicBezTo>
                      <a:pt x="36" y="19"/>
                      <a:pt x="33" y="20"/>
                      <a:pt x="31" y="21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9" y="6"/>
                      <a:pt x="34" y="5"/>
                      <a:pt x="38" y="5"/>
                    </a:cubicBezTo>
                    <a:cubicBezTo>
                      <a:pt x="43" y="5"/>
                      <a:pt x="47" y="6"/>
                      <a:pt x="51" y="7"/>
                    </a:cubicBezTo>
                    <a:close/>
                    <a:moveTo>
                      <a:pt x="7" y="26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9" y="34"/>
                      <a:pt x="19" y="36"/>
                      <a:pt x="19" y="39"/>
                    </a:cubicBezTo>
                    <a:cubicBezTo>
                      <a:pt x="19" y="41"/>
                      <a:pt x="19" y="44"/>
                      <a:pt x="20" y="46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48"/>
                      <a:pt x="4" y="43"/>
                      <a:pt x="4" y="39"/>
                    </a:cubicBezTo>
                    <a:cubicBezTo>
                      <a:pt x="4" y="34"/>
                      <a:pt x="5" y="30"/>
                      <a:pt x="7" y="26"/>
                    </a:cubicBezTo>
                    <a:close/>
                    <a:moveTo>
                      <a:pt x="25" y="70"/>
                    </a:moveTo>
                    <a:cubicBezTo>
                      <a:pt x="27" y="66"/>
                      <a:pt x="27" y="66"/>
                      <a:pt x="27" y="66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3" y="58"/>
                      <a:pt x="36" y="58"/>
                      <a:pt x="38" y="58"/>
                    </a:cubicBezTo>
                    <a:cubicBezTo>
                      <a:pt x="41" y="58"/>
                      <a:pt x="43" y="58"/>
                      <a:pt x="46" y="57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47" y="72"/>
                      <a:pt x="43" y="73"/>
                      <a:pt x="38" y="73"/>
                    </a:cubicBezTo>
                    <a:cubicBezTo>
                      <a:pt x="34" y="73"/>
                      <a:pt x="29" y="72"/>
                      <a:pt x="25" y="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2" name="Freeform 187"/>
              <p:cNvSpPr>
                <a:spLocks noEditPoints="1"/>
              </p:cNvSpPr>
              <p:nvPr/>
            </p:nvSpPr>
            <p:spPr bwMode="auto">
              <a:xfrm>
                <a:off x="6616120" y="2281872"/>
                <a:ext cx="211391" cy="172245"/>
              </a:xfrm>
              <a:custGeom>
                <a:avLst/>
                <a:gdLst>
                  <a:gd name="T0" fmla="*/ 66 w 66"/>
                  <a:gd name="T1" fmla="*/ 29 h 54"/>
                  <a:gd name="T2" fmla="*/ 58 w 66"/>
                  <a:gd name="T3" fmla="*/ 13 h 54"/>
                  <a:gd name="T4" fmla="*/ 46 w 66"/>
                  <a:gd name="T5" fmla="*/ 13 h 54"/>
                  <a:gd name="T6" fmla="*/ 46 w 66"/>
                  <a:gd name="T7" fmla="*/ 4 h 54"/>
                  <a:gd name="T8" fmla="*/ 42 w 66"/>
                  <a:gd name="T9" fmla="*/ 0 h 54"/>
                  <a:gd name="T10" fmla="*/ 4 w 66"/>
                  <a:gd name="T11" fmla="*/ 0 h 54"/>
                  <a:gd name="T12" fmla="*/ 0 w 66"/>
                  <a:gd name="T13" fmla="*/ 4 h 54"/>
                  <a:gd name="T14" fmla="*/ 0 w 66"/>
                  <a:gd name="T15" fmla="*/ 37 h 54"/>
                  <a:gd name="T16" fmla="*/ 4 w 66"/>
                  <a:gd name="T17" fmla="*/ 41 h 54"/>
                  <a:gd name="T18" fmla="*/ 10 w 66"/>
                  <a:gd name="T19" fmla="*/ 41 h 54"/>
                  <a:gd name="T20" fmla="*/ 9 w 66"/>
                  <a:gd name="T21" fmla="*/ 46 h 54"/>
                  <a:gd name="T22" fmla="*/ 17 w 66"/>
                  <a:gd name="T23" fmla="*/ 54 h 54"/>
                  <a:gd name="T24" fmla="*/ 25 w 66"/>
                  <a:gd name="T25" fmla="*/ 46 h 54"/>
                  <a:gd name="T26" fmla="*/ 24 w 66"/>
                  <a:gd name="T27" fmla="*/ 41 h 54"/>
                  <a:gd name="T28" fmla="*/ 47 w 66"/>
                  <a:gd name="T29" fmla="*/ 41 h 54"/>
                  <a:gd name="T30" fmla="*/ 46 w 66"/>
                  <a:gd name="T31" fmla="*/ 46 h 54"/>
                  <a:gd name="T32" fmla="*/ 54 w 66"/>
                  <a:gd name="T33" fmla="*/ 54 h 54"/>
                  <a:gd name="T34" fmla="*/ 62 w 66"/>
                  <a:gd name="T35" fmla="*/ 46 h 54"/>
                  <a:gd name="T36" fmla="*/ 61 w 66"/>
                  <a:gd name="T37" fmla="*/ 41 h 54"/>
                  <a:gd name="T38" fmla="*/ 66 w 66"/>
                  <a:gd name="T39" fmla="*/ 41 h 54"/>
                  <a:gd name="T40" fmla="*/ 66 w 66"/>
                  <a:gd name="T41" fmla="*/ 29 h 54"/>
                  <a:gd name="T42" fmla="*/ 46 w 66"/>
                  <a:gd name="T43" fmla="*/ 29 h 54"/>
                  <a:gd name="T44" fmla="*/ 46 w 66"/>
                  <a:gd name="T45" fmla="*/ 19 h 54"/>
                  <a:gd name="T46" fmla="*/ 54 w 66"/>
                  <a:gd name="T47" fmla="*/ 19 h 54"/>
                  <a:gd name="T48" fmla="*/ 59 w 66"/>
                  <a:gd name="T49" fmla="*/ 29 h 54"/>
                  <a:gd name="T50" fmla="*/ 46 w 66"/>
                  <a:gd name="T51" fmla="*/ 2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4">
                    <a:moveTo>
                      <a:pt x="66" y="29"/>
                    </a:moveTo>
                    <a:cubicBezTo>
                      <a:pt x="58" y="13"/>
                      <a:pt x="58" y="13"/>
                      <a:pt x="58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2"/>
                      <a:pt x="44" y="0"/>
                      <a:pt x="4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4"/>
                      <a:pt x="9" y="46"/>
                    </a:cubicBezTo>
                    <a:cubicBezTo>
                      <a:pt x="9" y="50"/>
                      <a:pt x="12" y="54"/>
                      <a:pt x="17" y="54"/>
                    </a:cubicBezTo>
                    <a:cubicBezTo>
                      <a:pt x="21" y="54"/>
                      <a:pt x="25" y="50"/>
                      <a:pt x="25" y="46"/>
                    </a:cubicBezTo>
                    <a:cubicBezTo>
                      <a:pt x="25" y="44"/>
                      <a:pt x="25" y="43"/>
                      <a:pt x="24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3"/>
                      <a:pt x="46" y="44"/>
                      <a:pt x="46" y="46"/>
                    </a:cubicBezTo>
                    <a:cubicBezTo>
                      <a:pt x="46" y="50"/>
                      <a:pt x="49" y="54"/>
                      <a:pt x="54" y="54"/>
                    </a:cubicBezTo>
                    <a:cubicBezTo>
                      <a:pt x="59" y="54"/>
                      <a:pt x="62" y="50"/>
                      <a:pt x="62" y="46"/>
                    </a:cubicBezTo>
                    <a:cubicBezTo>
                      <a:pt x="62" y="44"/>
                      <a:pt x="62" y="43"/>
                      <a:pt x="61" y="41"/>
                    </a:cubicBezTo>
                    <a:cubicBezTo>
                      <a:pt x="66" y="41"/>
                      <a:pt x="66" y="41"/>
                      <a:pt x="66" y="41"/>
                    </a:cubicBezTo>
                    <a:lnTo>
                      <a:pt x="66" y="29"/>
                    </a:lnTo>
                    <a:close/>
                    <a:moveTo>
                      <a:pt x="46" y="29"/>
                    </a:moveTo>
                    <a:cubicBezTo>
                      <a:pt x="46" y="19"/>
                      <a:pt x="46" y="19"/>
                      <a:pt x="46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9" y="29"/>
                      <a:pt x="59" y="29"/>
                      <a:pt x="59" y="29"/>
                    </a:cubicBezTo>
                    <a:lnTo>
                      <a:pt x="46" y="29"/>
                    </a:lnTo>
                    <a:close/>
                  </a:path>
                </a:pathLst>
              </a:custGeom>
              <a:solidFill>
                <a:srgbClr val="0C6D9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3" name="Freeform 197"/>
              <p:cNvSpPr>
                <a:spLocks noEditPoints="1"/>
              </p:cNvSpPr>
              <p:nvPr/>
            </p:nvSpPr>
            <p:spPr bwMode="auto">
              <a:xfrm>
                <a:off x="6242269" y="1630081"/>
                <a:ext cx="211391" cy="183989"/>
              </a:xfrm>
              <a:custGeom>
                <a:avLst/>
                <a:gdLst>
                  <a:gd name="T0" fmla="*/ 66 w 66"/>
                  <a:gd name="T1" fmla="*/ 19 h 58"/>
                  <a:gd name="T2" fmla="*/ 47 w 66"/>
                  <a:gd name="T3" fmla="*/ 0 h 58"/>
                  <a:gd name="T4" fmla="*/ 33 w 66"/>
                  <a:gd name="T5" fmla="*/ 6 h 58"/>
                  <a:gd name="T6" fmla="*/ 19 w 66"/>
                  <a:gd name="T7" fmla="*/ 0 h 58"/>
                  <a:gd name="T8" fmla="*/ 0 w 66"/>
                  <a:gd name="T9" fmla="*/ 19 h 58"/>
                  <a:gd name="T10" fmla="*/ 6 w 66"/>
                  <a:gd name="T11" fmla="*/ 33 h 58"/>
                  <a:gd name="T12" fmla="*/ 6 w 66"/>
                  <a:gd name="T13" fmla="*/ 33 h 58"/>
                  <a:gd name="T14" fmla="*/ 26 w 66"/>
                  <a:gd name="T15" fmla="*/ 54 h 58"/>
                  <a:gd name="T16" fmla="*/ 33 w 66"/>
                  <a:gd name="T17" fmla="*/ 58 h 58"/>
                  <a:gd name="T18" fmla="*/ 39 w 66"/>
                  <a:gd name="T19" fmla="*/ 54 h 58"/>
                  <a:gd name="T20" fmla="*/ 59 w 66"/>
                  <a:gd name="T21" fmla="*/ 33 h 58"/>
                  <a:gd name="T22" fmla="*/ 59 w 66"/>
                  <a:gd name="T23" fmla="*/ 33 h 58"/>
                  <a:gd name="T24" fmla="*/ 66 w 66"/>
                  <a:gd name="T25" fmla="*/ 19 h 58"/>
                  <a:gd name="T26" fmla="*/ 54 w 66"/>
                  <a:gd name="T27" fmla="*/ 27 h 58"/>
                  <a:gd name="T28" fmla="*/ 33 w 66"/>
                  <a:gd name="T29" fmla="*/ 48 h 58"/>
                  <a:gd name="T30" fmla="*/ 33 w 66"/>
                  <a:gd name="T31" fmla="*/ 48 h 58"/>
                  <a:gd name="T32" fmla="*/ 32 w 66"/>
                  <a:gd name="T33" fmla="*/ 48 h 58"/>
                  <a:gd name="T34" fmla="*/ 11 w 66"/>
                  <a:gd name="T35" fmla="*/ 27 h 58"/>
                  <a:gd name="T36" fmla="*/ 8 w 66"/>
                  <a:gd name="T37" fmla="*/ 19 h 58"/>
                  <a:gd name="T38" fmla="*/ 19 w 66"/>
                  <a:gd name="T39" fmla="*/ 8 h 58"/>
                  <a:gd name="T40" fmla="*/ 27 w 66"/>
                  <a:gd name="T41" fmla="*/ 12 h 58"/>
                  <a:gd name="T42" fmla="*/ 33 w 66"/>
                  <a:gd name="T43" fmla="*/ 19 h 58"/>
                  <a:gd name="T44" fmla="*/ 39 w 66"/>
                  <a:gd name="T45" fmla="*/ 12 h 58"/>
                  <a:gd name="T46" fmla="*/ 47 w 66"/>
                  <a:gd name="T47" fmla="*/ 8 h 58"/>
                  <a:gd name="T48" fmla="*/ 57 w 66"/>
                  <a:gd name="T49" fmla="*/ 19 h 58"/>
                  <a:gd name="T50" fmla="*/ 54 w 66"/>
                  <a:gd name="T51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" h="58">
                    <a:moveTo>
                      <a:pt x="66" y="19"/>
                    </a:moveTo>
                    <a:cubicBezTo>
                      <a:pt x="66" y="9"/>
                      <a:pt x="57" y="0"/>
                      <a:pt x="47" y="0"/>
                    </a:cubicBezTo>
                    <a:cubicBezTo>
                      <a:pt x="41" y="0"/>
                      <a:pt x="36" y="3"/>
                      <a:pt x="33" y="6"/>
                    </a:cubicBezTo>
                    <a:cubicBezTo>
                      <a:pt x="29" y="3"/>
                      <a:pt x="24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25"/>
                      <a:pt x="2" y="30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8" y="56"/>
                      <a:pt x="31" y="58"/>
                      <a:pt x="33" y="58"/>
                    </a:cubicBezTo>
                    <a:cubicBezTo>
                      <a:pt x="35" y="58"/>
                      <a:pt x="37" y="56"/>
                      <a:pt x="39" y="5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30"/>
                      <a:pt x="66" y="25"/>
                      <a:pt x="66" y="19"/>
                    </a:cubicBezTo>
                    <a:close/>
                    <a:moveTo>
                      <a:pt x="54" y="27"/>
                    </a:move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9" y="25"/>
                      <a:pt x="8" y="22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2" y="8"/>
                      <a:pt x="24" y="10"/>
                      <a:pt x="27" y="12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1" y="10"/>
                      <a:pt x="44" y="8"/>
                      <a:pt x="47" y="8"/>
                    </a:cubicBezTo>
                    <a:cubicBezTo>
                      <a:pt x="53" y="8"/>
                      <a:pt x="57" y="13"/>
                      <a:pt x="57" y="19"/>
                    </a:cubicBezTo>
                    <a:cubicBezTo>
                      <a:pt x="57" y="22"/>
                      <a:pt x="56" y="25"/>
                      <a:pt x="54" y="27"/>
                    </a:cubicBezTo>
                    <a:close/>
                  </a:path>
                </a:pathLst>
              </a:custGeom>
              <a:solidFill>
                <a:srgbClr val="0C6D9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4" name="Freeform 201"/>
              <p:cNvSpPr>
                <a:spLocks/>
              </p:cNvSpPr>
              <p:nvPr/>
            </p:nvSpPr>
            <p:spPr bwMode="auto">
              <a:xfrm>
                <a:off x="5806087" y="1515560"/>
                <a:ext cx="197691" cy="191818"/>
              </a:xfrm>
              <a:custGeom>
                <a:avLst/>
                <a:gdLst>
                  <a:gd name="T0" fmla="*/ 39 w 62"/>
                  <a:gd name="T1" fmla="*/ 42 h 60"/>
                  <a:gd name="T2" fmla="*/ 37 w 62"/>
                  <a:gd name="T3" fmla="*/ 38 h 60"/>
                  <a:gd name="T4" fmla="*/ 43 w 62"/>
                  <a:gd name="T5" fmla="*/ 27 h 60"/>
                  <a:gd name="T6" fmla="*/ 44 w 62"/>
                  <a:gd name="T7" fmla="*/ 19 h 60"/>
                  <a:gd name="T8" fmla="*/ 31 w 62"/>
                  <a:gd name="T9" fmla="*/ 0 h 60"/>
                  <a:gd name="T10" fmla="*/ 18 w 62"/>
                  <a:gd name="T11" fmla="*/ 19 h 60"/>
                  <a:gd name="T12" fmla="*/ 20 w 62"/>
                  <a:gd name="T13" fmla="*/ 27 h 60"/>
                  <a:gd name="T14" fmla="*/ 25 w 62"/>
                  <a:gd name="T15" fmla="*/ 38 h 60"/>
                  <a:gd name="T16" fmla="*/ 23 w 62"/>
                  <a:gd name="T17" fmla="*/ 42 h 60"/>
                  <a:gd name="T18" fmla="*/ 0 w 62"/>
                  <a:gd name="T19" fmla="*/ 60 h 60"/>
                  <a:gd name="T20" fmla="*/ 31 w 62"/>
                  <a:gd name="T21" fmla="*/ 60 h 60"/>
                  <a:gd name="T22" fmla="*/ 62 w 62"/>
                  <a:gd name="T23" fmla="*/ 60 h 60"/>
                  <a:gd name="T24" fmla="*/ 39 w 62"/>
                  <a:gd name="T25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0">
                    <a:moveTo>
                      <a:pt x="39" y="42"/>
                    </a:moveTo>
                    <a:cubicBezTo>
                      <a:pt x="37" y="42"/>
                      <a:pt x="37" y="38"/>
                      <a:pt x="37" y="38"/>
                    </a:cubicBezTo>
                    <a:cubicBezTo>
                      <a:pt x="37" y="38"/>
                      <a:pt x="42" y="33"/>
                      <a:pt x="43" y="27"/>
                    </a:cubicBezTo>
                    <a:cubicBezTo>
                      <a:pt x="45" y="27"/>
                      <a:pt x="47" y="21"/>
                      <a:pt x="44" y="19"/>
                    </a:cubicBezTo>
                    <a:cubicBezTo>
                      <a:pt x="44" y="16"/>
                      <a:pt x="48" y="0"/>
                      <a:pt x="31" y="0"/>
                    </a:cubicBezTo>
                    <a:cubicBezTo>
                      <a:pt x="15" y="0"/>
                      <a:pt x="18" y="16"/>
                      <a:pt x="18" y="19"/>
                    </a:cubicBezTo>
                    <a:cubicBezTo>
                      <a:pt x="15" y="21"/>
                      <a:pt x="17" y="27"/>
                      <a:pt x="20" y="27"/>
                    </a:cubicBezTo>
                    <a:cubicBezTo>
                      <a:pt x="21" y="33"/>
                      <a:pt x="25" y="38"/>
                      <a:pt x="25" y="38"/>
                    </a:cubicBezTo>
                    <a:cubicBezTo>
                      <a:pt x="25" y="38"/>
                      <a:pt x="25" y="42"/>
                      <a:pt x="23" y="42"/>
                    </a:cubicBezTo>
                    <a:cubicBezTo>
                      <a:pt x="19" y="43"/>
                      <a:pt x="0" y="51"/>
                      <a:pt x="0" y="60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2" y="51"/>
                      <a:pt x="44" y="43"/>
                      <a:pt x="39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5" name="Freeform 224"/>
              <p:cNvSpPr>
                <a:spLocks noEditPoints="1"/>
              </p:cNvSpPr>
              <p:nvPr/>
            </p:nvSpPr>
            <p:spPr bwMode="auto">
              <a:xfrm>
                <a:off x="6771087" y="1745564"/>
                <a:ext cx="150715" cy="150714"/>
              </a:xfrm>
              <a:custGeom>
                <a:avLst/>
                <a:gdLst>
                  <a:gd name="T0" fmla="*/ 3 w 47"/>
                  <a:gd name="T1" fmla="*/ 0 h 47"/>
                  <a:gd name="T2" fmla="*/ 21 w 47"/>
                  <a:gd name="T3" fmla="*/ 0 h 47"/>
                  <a:gd name="T4" fmla="*/ 21 w 47"/>
                  <a:gd name="T5" fmla="*/ 3 h 47"/>
                  <a:gd name="T6" fmla="*/ 3 w 47"/>
                  <a:gd name="T7" fmla="*/ 3 h 47"/>
                  <a:gd name="T8" fmla="*/ 3 w 47"/>
                  <a:gd name="T9" fmla="*/ 0 h 47"/>
                  <a:gd name="T10" fmla="*/ 26 w 47"/>
                  <a:gd name="T11" fmla="*/ 0 h 47"/>
                  <a:gd name="T12" fmla="*/ 44 w 47"/>
                  <a:gd name="T13" fmla="*/ 0 h 47"/>
                  <a:gd name="T14" fmla="*/ 44 w 47"/>
                  <a:gd name="T15" fmla="*/ 3 h 47"/>
                  <a:gd name="T16" fmla="*/ 26 w 47"/>
                  <a:gd name="T17" fmla="*/ 3 h 47"/>
                  <a:gd name="T18" fmla="*/ 26 w 47"/>
                  <a:gd name="T19" fmla="*/ 0 h 47"/>
                  <a:gd name="T20" fmla="*/ 43 w 47"/>
                  <a:gd name="T21" fmla="*/ 15 h 47"/>
                  <a:gd name="T22" fmla="*/ 41 w 47"/>
                  <a:gd name="T23" fmla="*/ 15 h 47"/>
                  <a:gd name="T24" fmla="*/ 41 w 47"/>
                  <a:gd name="T25" fmla="*/ 3 h 47"/>
                  <a:gd name="T26" fmla="*/ 29 w 47"/>
                  <a:gd name="T27" fmla="*/ 3 h 47"/>
                  <a:gd name="T28" fmla="*/ 29 w 47"/>
                  <a:gd name="T29" fmla="*/ 15 h 47"/>
                  <a:gd name="T30" fmla="*/ 18 w 47"/>
                  <a:gd name="T31" fmla="*/ 15 h 47"/>
                  <a:gd name="T32" fmla="*/ 18 w 47"/>
                  <a:gd name="T33" fmla="*/ 3 h 47"/>
                  <a:gd name="T34" fmla="*/ 6 w 47"/>
                  <a:gd name="T35" fmla="*/ 3 h 47"/>
                  <a:gd name="T36" fmla="*/ 6 w 47"/>
                  <a:gd name="T37" fmla="*/ 15 h 47"/>
                  <a:gd name="T38" fmla="*/ 4 w 47"/>
                  <a:gd name="T39" fmla="*/ 15 h 47"/>
                  <a:gd name="T40" fmla="*/ 0 w 47"/>
                  <a:gd name="T41" fmla="*/ 18 h 47"/>
                  <a:gd name="T42" fmla="*/ 0 w 47"/>
                  <a:gd name="T43" fmla="*/ 44 h 47"/>
                  <a:gd name="T44" fmla="*/ 4 w 47"/>
                  <a:gd name="T45" fmla="*/ 47 h 47"/>
                  <a:gd name="T46" fmla="*/ 17 w 47"/>
                  <a:gd name="T47" fmla="*/ 47 h 47"/>
                  <a:gd name="T48" fmla="*/ 21 w 47"/>
                  <a:gd name="T49" fmla="*/ 44 h 47"/>
                  <a:gd name="T50" fmla="*/ 21 w 47"/>
                  <a:gd name="T51" fmla="*/ 27 h 47"/>
                  <a:gd name="T52" fmla="*/ 26 w 47"/>
                  <a:gd name="T53" fmla="*/ 27 h 47"/>
                  <a:gd name="T54" fmla="*/ 26 w 47"/>
                  <a:gd name="T55" fmla="*/ 44 h 47"/>
                  <a:gd name="T56" fmla="*/ 30 w 47"/>
                  <a:gd name="T57" fmla="*/ 47 h 47"/>
                  <a:gd name="T58" fmla="*/ 43 w 47"/>
                  <a:gd name="T59" fmla="*/ 47 h 47"/>
                  <a:gd name="T60" fmla="*/ 47 w 47"/>
                  <a:gd name="T61" fmla="*/ 44 h 47"/>
                  <a:gd name="T62" fmla="*/ 47 w 47"/>
                  <a:gd name="T63" fmla="*/ 18 h 47"/>
                  <a:gd name="T64" fmla="*/ 43 w 47"/>
                  <a:gd name="T65" fmla="*/ 15 h 47"/>
                  <a:gd name="T66" fmla="*/ 16 w 47"/>
                  <a:gd name="T67" fmla="*/ 44 h 47"/>
                  <a:gd name="T68" fmla="*/ 5 w 47"/>
                  <a:gd name="T69" fmla="*/ 44 h 47"/>
                  <a:gd name="T70" fmla="*/ 3 w 47"/>
                  <a:gd name="T71" fmla="*/ 42 h 47"/>
                  <a:gd name="T72" fmla="*/ 5 w 47"/>
                  <a:gd name="T73" fmla="*/ 41 h 47"/>
                  <a:gd name="T74" fmla="*/ 16 w 47"/>
                  <a:gd name="T75" fmla="*/ 41 h 47"/>
                  <a:gd name="T76" fmla="*/ 18 w 47"/>
                  <a:gd name="T77" fmla="*/ 42 h 47"/>
                  <a:gd name="T78" fmla="*/ 16 w 47"/>
                  <a:gd name="T79" fmla="*/ 44 h 47"/>
                  <a:gd name="T80" fmla="*/ 25 w 47"/>
                  <a:gd name="T81" fmla="*/ 24 h 47"/>
                  <a:gd name="T82" fmla="*/ 22 w 47"/>
                  <a:gd name="T83" fmla="*/ 24 h 47"/>
                  <a:gd name="T84" fmla="*/ 21 w 47"/>
                  <a:gd name="T85" fmla="*/ 22 h 47"/>
                  <a:gd name="T86" fmla="*/ 22 w 47"/>
                  <a:gd name="T87" fmla="*/ 21 h 47"/>
                  <a:gd name="T88" fmla="*/ 25 w 47"/>
                  <a:gd name="T89" fmla="*/ 21 h 47"/>
                  <a:gd name="T90" fmla="*/ 26 w 47"/>
                  <a:gd name="T91" fmla="*/ 22 h 47"/>
                  <a:gd name="T92" fmla="*/ 25 w 47"/>
                  <a:gd name="T93" fmla="*/ 24 h 47"/>
                  <a:gd name="T94" fmla="*/ 42 w 47"/>
                  <a:gd name="T95" fmla="*/ 44 h 47"/>
                  <a:gd name="T96" fmla="*/ 31 w 47"/>
                  <a:gd name="T97" fmla="*/ 44 h 47"/>
                  <a:gd name="T98" fmla="*/ 29 w 47"/>
                  <a:gd name="T99" fmla="*/ 42 h 47"/>
                  <a:gd name="T100" fmla="*/ 31 w 47"/>
                  <a:gd name="T101" fmla="*/ 41 h 47"/>
                  <a:gd name="T102" fmla="*/ 42 w 47"/>
                  <a:gd name="T103" fmla="*/ 41 h 47"/>
                  <a:gd name="T104" fmla="*/ 44 w 47"/>
                  <a:gd name="T105" fmla="*/ 42 h 47"/>
                  <a:gd name="T106" fmla="*/ 42 w 47"/>
                  <a:gd name="T107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7" h="47">
                    <a:moveTo>
                      <a:pt x="3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0"/>
                    </a:lnTo>
                    <a:close/>
                    <a:moveTo>
                      <a:pt x="2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26" y="3"/>
                      <a:pt x="26" y="3"/>
                      <a:pt x="26" y="3"/>
                    </a:cubicBezTo>
                    <a:lnTo>
                      <a:pt x="26" y="0"/>
                    </a:lnTo>
                    <a:close/>
                    <a:moveTo>
                      <a:pt x="43" y="15"/>
                    </a:move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5"/>
                      <a:pt x="0" y="16"/>
                      <a:pt x="0" y="1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2" y="47"/>
                      <a:pt x="4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9" y="47"/>
                      <a:pt x="21" y="45"/>
                      <a:pt x="21" y="44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8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5" y="47"/>
                      <a:pt x="47" y="45"/>
                      <a:pt x="47" y="44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7" y="16"/>
                      <a:pt x="45" y="15"/>
                      <a:pt x="43" y="15"/>
                    </a:cubicBezTo>
                    <a:close/>
                    <a:moveTo>
                      <a:pt x="16" y="44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3" y="43"/>
                      <a:pt x="3" y="42"/>
                    </a:cubicBezTo>
                    <a:cubicBezTo>
                      <a:pt x="3" y="42"/>
                      <a:pt x="4" y="41"/>
                      <a:pt x="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1"/>
                      <a:pt x="18" y="42"/>
                      <a:pt x="18" y="42"/>
                    </a:cubicBezTo>
                    <a:cubicBezTo>
                      <a:pt x="18" y="43"/>
                      <a:pt x="17" y="44"/>
                      <a:pt x="16" y="44"/>
                    </a:cubicBezTo>
                    <a:close/>
                    <a:moveTo>
                      <a:pt x="25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4"/>
                      <a:pt x="21" y="23"/>
                      <a:pt x="21" y="22"/>
                    </a:cubicBezTo>
                    <a:cubicBezTo>
                      <a:pt x="21" y="21"/>
                      <a:pt x="21" y="21"/>
                      <a:pt x="22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6" y="24"/>
                      <a:pt x="25" y="24"/>
                    </a:cubicBezTo>
                    <a:close/>
                    <a:moveTo>
                      <a:pt x="42" y="44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0" y="44"/>
                      <a:pt x="29" y="43"/>
                      <a:pt x="29" y="42"/>
                    </a:cubicBezTo>
                    <a:cubicBezTo>
                      <a:pt x="29" y="42"/>
                      <a:pt x="30" y="41"/>
                      <a:pt x="31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4" y="42"/>
                      <a:pt x="44" y="42"/>
                    </a:cubicBezTo>
                    <a:cubicBezTo>
                      <a:pt x="44" y="43"/>
                      <a:pt x="43" y="44"/>
                      <a:pt x="42" y="44"/>
                    </a:cubicBezTo>
                    <a:close/>
                  </a:path>
                </a:pathLst>
              </a:custGeom>
              <a:solidFill>
                <a:srgbClr val="0C6D9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6" name="Freeform 165"/>
              <p:cNvSpPr>
                <a:spLocks noEditPoints="1"/>
              </p:cNvSpPr>
              <p:nvPr/>
            </p:nvSpPr>
            <p:spPr bwMode="auto">
              <a:xfrm>
                <a:off x="8191769" y="2620489"/>
                <a:ext cx="236837" cy="266197"/>
              </a:xfrm>
              <a:custGeom>
                <a:avLst/>
                <a:gdLst>
                  <a:gd name="T0" fmla="*/ 58 w 74"/>
                  <a:gd name="T1" fmla="*/ 25 h 83"/>
                  <a:gd name="T2" fmla="*/ 62 w 74"/>
                  <a:gd name="T3" fmla="*/ 22 h 83"/>
                  <a:gd name="T4" fmla="*/ 68 w 74"/>
                  <a:gd name="T5" fmla="*/ 12 h 83"/>
                  <a:gd name="T6" fmla="*/ 65 w 74"/>
                  <a:gd name="T7" fmla="*/ 3 h 83"/>
                  <a:gd name="T8" fmla="*/ 58 w 74"/>
                  <a:gd name="T9" fmla="*/ 0 h 83"/>
                  <a:gd name="T10" fmla="*/ 46 w 74"/>
                  <a:gd name="T11" fmla="*/ 5 h 83"/>
                  <a:gd name="T12" fmla="*/ 36 w 74"/>
                  <a:gd name="T13" fmla="*/ 24 h 83"/>
                  <a:gd name="T14" fmla="*/ 27 w 74"/>
                  <a:gd name="T15" fmla="*/ 6 h 83"/>
                  <a:gd name="T16" fmla="*/ 18 w 74"/>
                  <a:gd name="T17" fmla="*/ 2 h 83"/>
                  <a:gd name="T18" fmla="*/ 11 w 74"/>
                  <a:gd name="T19" fmla="*/ 5 h 83"/>
                  <a:gd name="T20" fmla="*/ 12 w 74"/>
                  <a:gd name="T21" fmla="*/ 21 h 83"/>
                  <a:gd name="T22" fmla="*/ 18 w 74"/>
                  <a:gd name="T23" fmla="*/ 25 h 83"/>
                  <a:gd name="T24" fmla="*/ 0 w 74"/>
                  <a:gd name="T25" fmla="*/ 25 h 83"/>
                  <a:gd name="T26" fmla="*/ 0 w 74"/>
                  <a:gd name="T27" fmla="*/ 46 h 83"/>
                  <a:gd name="T28" fmla="*/ 5 w 74"/>
                  <a:gd name="T29" fmla="*/ 46 h 83"/>
                  <a:gd name="T30" fmla="*/ 5 w 74"/>
                  <a:gd name="T31" fmla="*/ 83 h 83"/>
                  <a:gd name="T32" fmla="*/ 68 w 74"/>
                  <a:gd name="T33" fmla="*/ 83 h 83"/>
                  <a:gd name="T34" fmla="*/ 68 w 74"/>
                  <a:gd name="T35" fmla="*/ 46 h 83"/>
                  <a:gd name="T36" fmla="*/ 74 w 74"/>
                  <a:gd name="T37" fmla="*/ 46 h 83"/>
                  <a:gd name="T38" fmla="*/ 74 w 74"/>
                  <a:gd name="T39" fmla="*/ 25 h 83"/>
                  <a:gd name="T40" fmla="*/ 58 w 74"/>
                  <a:gd name="T41" fmla="*/ 25 h 83"/>
                  <a:gd name="T42" fmla="*/ 50 w 74"/>
                  <a:gd name="T43" fmla="*/ 9 h 83"/>
                  <a:gd name="T44" fmla="*/ 58 w 74"/>
                  <a:gd name="T45" fmla="*/ 6 h 83"/>
                  <a:gd name="T46" fmla="*/ 61 w 74"/>
                  <a:gd name="T47" fmla="*/ 7 h 83"/>
                  <a:gd name="T48" fmla="*/ 58 w 74"/>
                  <a:gd name="T49" fmla="*/ 17 h 83"/>
                  <a:gd name="T50" fmla="*/ 46 w 74"/>
                  <a:gd name="T51" fmla="*/ 25 h 83"/>
                  <a:gd name="T52" fmla="*/ 41 w 74"/>
                  <a:gd name="T53" fmla="*/ 25 h 83"/>
                  <a:gd name="T54" fmla="*/ 50 w 74"/>
                  <a:gd name="T55" fmla="*/ 9 h 83"/>
                  <a:gd name="T56" fmla="*/ 14 w 74"/>
                  <a:gd name="T57" fmla="*/ 12 h 83"/>
                  <a:gd name="T58" fmla="*/ 15 w 74"/>
                  <a:gd name="T59" fmla="*/ 9 h 83"/>
                  <a:gd name="T60" fmla="*/ 18 w 74"/>
                  <a:gd name="T61" fmla="*/ 8 h 83"/>
                  <a:gd name="T62" fmla="*/ 18 w 74"/>
                  <a:gd name="T63" fmla="*/ 8 h 83"/>
                  <a:gd name="T64" fmla="*/ 23 w 74"/>
                  <a:gd name="T65" fmla="*/ 10 h 83"/>
                  <a:gd name="T66" fmla="*/ 29 w 74"/>
                  <a:gd name="T67" fmla="*/ 23 h 83"/>
                  <a:gd name="T68" fmla="*/ 29 w 74"/>
                  <a:gd name="T69" fmla="*/ 23 h 83"/>
                  <a:gd name="T70" fmla="*/ 29 w 74"/>
                  <a:gd name="T71" fmla="*/ 23 h 83"/>
                  <a:gd name="T72" fmla="*/ 16 w 74"/>
                  <a:gd name="T73" fmla="*/ 17 h 83"/>
                  <a:gd name="T74" fmla="*/ 14 w 74"/>
                  <a:gd name="T75" fmla="*/ 12 h 83"/>
                  <a:gd name="T76" fmla="*/ 32 w 74"/>
                  <a:gd name="T77" fmla="*/ 78 h 83"/>
                  <a:gd name="T78" fmla="*/ 11 w 74"/>
                  <a:gd name="T79" fmla="*/ 78 h 83"/>
                  <a:gd name="T80" fmla="*/ 11 w 74"/>
                  <a:gd name="T81" fmla="*/ 44 h 83"/>
                  <a:gd name="T82" fmla="*/ 32 w 74"/>
                  <a:gd name="T83" fmla="*/ 44 h 83"/>
                  <a:gd name="T84" fmla="*/ 32 w 74"/>
                  <a:gd name="T85" fmla="*/ 78 h 83"/>
                  <a:gd name="T86" fmla="*/ 32 w 74"/>
                  <a:gd name="T87" fmla="*/ 41 h 83"/>
                  <a:gd name="T88" fmla="*/ 5 w 74"/>
                  <a:gd name="T89" fmla="*/ 41 h 83"/>
                  <a:gd name="T90" fmla="*/ 5 w 74"/>
                  <a:gd name="T91" fmla="*/ 30 h 83"/>
                  <a:gd name="T92" fmla="*/ 32 w 74"/>
                  <a:gd name="T93" fmla="*/ 30 h 83"/>
                  <a:gd name="T94" fmla="*/ 32 w 74"/>
                  <a:gd name="T95" fmla="*/ 41 h 83"/>
                  <a:gd name="T96" fmla="*/ 63 w 74"/>
                  <a:gd name="T97" fmla="*/ 78 h 83"/>
                  <a:gd name="T98" fmla="*/ 42 w 74"/>
                  <a:gd name="T99" fmla="*/ 78 h 83"/>
                  <a:gd name="T100" fmla="*/ 42 w 74"/>
                  <a:gd name="T101" fmla="*/ 44 h 83"/>
                  <a:gd name="T102" fmla="*/ 63 w 74"/>
                  <a:gd name="T103" fmla="*/ 44 h 83"/>
                  <a:gd name="T104" fmla="*/ 63 w 74"/>
                  <a:gd name="T105" fmla="*/ 78 h 83"/>
                  <a:gd name="T106" fmla="*/ 68 w 74"/>
                  <a:gd name="T107" fmla="*/ 41 h 83"/>
                  <a:gd name="T108" fmla="*/ 42 w 74"/>
                  <a:gd name="T109" fmla="*/ 41 h 83"/>
                  <a:gd name="T110" fmla="*/ 42 w 74"/>
                  <a:gd name="T111" fmla="*/ 30 h 83"/>
                  <a:gd name="T112" fmla="*/ 68 w 74"/>
                  <a:gd name="T113" fmla="*/ 30 h 83"/>
                  <a:gd name="T114" fmla="*/ 68 w 74"/>
                  <a:gd name="T11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83">
                    <a:moveTo>
                      <a:pt x="58" y="25"/>
                    </a:moveTo>
                    <a:cubicBezTo>
                      <a:pt x="60" y="24"/>
                      <a:pt x="61" y="23"/>
                      <a:pt x="62" y="22"/>
                    </a:cubicBezTo>
                    <a:cubicBezTo>
                      <a:pt x="65" y="19"/>
                      <a:pt x="67" y="15"/>
                      <a:pt x="68" y="12"/>
                    </a:cubicBezTo>
                    <a:cubicBezTo>
                      <a:pt x="68" y="8"/>
                      <a:pt x="67" y="5"/>
                      <a:pt x="65" y="3"/>
                    </a:cubicBezTo>
                    <a:cubicBezTo>
                      <a:pt x="63" y="1"/>
                      <a:pt x="61" y="0"/>
                      <a:pt x="58" y="0"/>
                    </a:cubicBezTo>
                    <a:cubicBezTo>
                      <a:pt x="54" y="0"/>
                      <a:pt x="49" y="2"/>
                      <a:pt x="46" y="5"/>
                    </a:cubicBezTo>
                    <a:cubicBezTo>
                      <a:pt x="41" y="11"/>
                      <a:pt x="37" y="18"/>
                      <a:pt x="36" y="24"/>
                    </a:cubicBezTo>
                    <a:cubicBezTo>
                      <a:pt x="34" y="18"/>
                      <a:pt x="32" y="11"/>
                      <a:pt x="27" y="6"/>
                    </a:cubicBezTo>
                    <a:cubicBezTo>
                      <a:pt x="24" y="3"/>
                      <a:pt x="21" y="2"/>
                      <a:pt x="18" y="2"/>
                    </a:cubicBezTo>
                    <a:cubicBezTo>
                      <a:pt x="15" y="2"/>
                      <a:pt x="13" y="3"/>
                      <a:pt x="11" y="5"/>
                    </a:cubicBezTo>
                    <a:cubicBezTo>
                      <a:pt x="7" y="9"/>
                      <a:pt x="7" y="16"/>
                      <a:pt x="12" y="21"/>
                    </a:cubicBezTo>
                    <a:cubicBezTo>
                      <a:pt x="14" y="22"/>
                      <a:pt x="16" y="24"/>
                      <a:pt x="18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58" y="25"/>
                    </a:lnTo>
                    <a:close/>
                    <a:moveTo>
                      <a:pt x="50" y="9"/>
                    </a:moveTo>
                    <a:cubicBezTo>
                      <a:pt x="52" y="7"/>
                      <a:pt x="55" y="6"/>
                      <a:pt x="58" y="6"/>
                    </a:cubicBezTo>
                    <a:cubicBezTo>
                      <a:pt x="59" y="6"/>
                      <a:pt x="60" y="6"/>
                      <a:pt x="61" y="7"/>
                    </a:cubicBezTo>
                    <a:cubicBezTo>
                      <a:pt x="63" y="9"/>
                      <a:pt x="62" y="14"/>
                      <a:pt x="58" y="17"/>
                    </a:cubicBezTo>
                    <a:cubicBezTo>
                      <a:pt x="55" y="21"/>
                      <a:pt x="50" y="23"/>
                      <a:pt x="46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3" y="20"/>
                      <a:pt x="46" y="14"/>
                      <a:pt x="50" y="9"/>
                    </a:cubicBezTo>
                    <a:close/>
                    <a:moveTo>
                      <a:pt x="14" y="12"/>
                    </a:moveTo>
                    <a:cubicBezTo>
                      <a:pt x="14" y="11"/>
                      <a:pt x="14" y="10"/>
                      <a:pt x="15" y="9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8"/>
                      <a:pt x="21" y="9"/>
                      <a:pt x="23" y="10"/>
                    </a:cubicBezTo>
                    <a:cubicBezTo>
                      <a:pt x="25" y="13"/>
                      <a:pt x="28" y="17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3" y="22"/>
                      <a:pt x="19" y="19"/>
                      <a:pt x="16" y="17"/>
                    </a:cubicBezTo>
                    <a:cubicBezTo>
                      <a:pt x="15" y="15"/>
                      <a:pt x="14" y="14"/>
                      <a:pt x="14" y="12"/>
                    </a:cubicBezTo>
                    <a:close/>
                    <a:moveTo>
                      <a:pt x="32" y="78"/>
                    </a:move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78"/>
                    </a:lnTo>
                    <a:close/>
                    <a:moveTo>
                      <a:pt x="32" y="41"/>
                    </a:moveTo>
                    <a:cubicBezTo>
                      <a:pt x="5" y="41"/>
                      <a:pt x="5" y="41"/>
                      <a:pt x="5" y="41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32" y="30"/>
                      <a:pt x="32" y="30"/>
                      <a:pt x="32" y="30"/>
                    </a:cubicBezTo>
                    <a:lnTo>
                      <a:pt x="32" y="41"/>
                    </a:lnTo>
                    <a:close/>
                    <a:moveTo>
                      <a:pt x="63" y="78"/>
                    </a:move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63" y="44"/>
                      <a:pt x="63" y="44"/>
                      <a:pt x="63" y="44"/>
                    </a:cubicBezTo>
                    <a:lnTo>
                      <a:pt x="63" y="78"/>
                    </a:lnTo>
                    <a:close/>
                    <a:moveTo>
                      <a:pt x="68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68" y="30"/>
                      <a:pt x="68" y="30"/>
                      <a:pt x="68" y="30"/>
                    </a:cubicBezTo>
                    <a:lnTo>
                      <a:pt x="6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7" name="Freeform 170"/>
              <p:cNvSpPr>
                <a:spLocks noEditPoints="1"/>
              </p:cNvSpPr>
              <p:nvPr/>
            </p:nvSpPr>
            <p:spPr bwMode="auto">
              <a:xfrm>
                <a:off x="8084116" y="2039163"/>
                <a:ext cx="303387" cy="264239"/>
              </a:xfrm>
              <a:custGeom>
                <a:avLst/>
                <a:gdLst>
                  <a:gd name="T0" fmla="*/ 95 w 95"/>
                  <a:gd name="T1" fmla="*/ 34 h 83"/>
                  <a:gd name="T2" fmla="*/ 83 w 95"/>
                  <a:gd name="T3" fmla="*/ 0 h 83"/>
                  <a:gd name="T4" fmla="*/ 83 w 95"/>
                  <a:gd name="T5" fmla="*/ 0 h 83"/>
                  <a:gd name="T6" fmla="*/ 75 w 95"/>
                  <a:gd name="T7" fmla="*/ 0 h 83"/>
                  <a:gd name="T8" fmla="*/ 31 w 95"/>
                  <a:gd name="T9" fmla="*/ 19 h 83"/>
                  <a:gd name="T10" fmla="*/ 30 w 95"/>
                  <a:gd name="T11" fmla="*/ 34 h 83"/>
                  <a:gd name="T12" fmla="*/ 31 w 95"/>
                  <a:gd name="T13" fmla="*/ 49 h 83"/>
                  <a:gd name="T14" fmla="*/ 75 w 95"/>
                  <a:gd name="T15" fmla="*/ 68 h 83"/>
                  <a:gd name="T16" fmla="*/ 83 w 95"/>
                  <a:gd name="T17" fmla="*/ 68 h 83"/>
                  <a:gd name="T18" fmla="*/ 83 w 95"/>
                  <a:gd name="T19" fmla="*/ 68 h 83"/>
                  <a:gd name="T20" fmla="*/ 95 w 95"/>
                  <a:gd name="T21" fmla="*/ 34 h 83"/>
                  <a:gd name="T22" fmla="*/ 80 w 95"/>
                  <a:gd name="T23" fmla="*/ 63 h 83"/>
                  <a:gd name="T24" fmla="*/ 78 w 95"/>
                  <a:gd name="T25" fmla="*/ 61 h 83"/>
                  <a:gd name="T26" fmla="*/ 75 w 95"/>
                  <a:gd name="T27" fmla="*/ 55 h 83"/>
                  <a:gd name="T28" fmla="*/ 71 w 95"/>
                  <a:gd name="T29" fmla="*/ 34 h 83"/>
                  <a:gd name="T30" fmla="*/ 75 w 95"/>
                  <a:gd name="T31" fmla="*/ 13 h 83"/>
                  <a:gd name="T32" fmla="*/ 78 w 95"/>
                  <a:gd name="T33" fmla="*/ 7 h 83"/>
                  <a:gd name="T34" fmla="*/ 80 w 95"/>
                  <a:gd name="T35" fmla="*/ 5 h 83"/>
                  <a:gd name="T36" fmla="*/ 83 w 95"/>
                  <a:gd name="T37" fmla="*/ 7 h 83"/>
                  <a:gd name="T38" fmla="*/ 86 w 95"/>
                  <a:gd name="T39" fmla="*/ 13 h 83"/>
                  <a:gd name="T40" fmla="*/ 89 w 95"/>
                  <a:gd name="T41" fmla="*/ 34 h 83"/>
                  <a:gd name="T42" fmla="*/ 86 w 95"/>
                  <a:gd name="T43" fmla="*/ 55 h 83"/>
                  <a:gd name="T44" fmla="*/ 83 w 95"/>
                  <a:gd name="T45" fmla="*/ 61 h 83"/>
                  <a:gd name="T46" fmla="*/ 80 w 95"/>
                  <a:gd name="T47" fmla="*/ 63 h 83"/>
                  <a:gd name="T48" fmla="*/ 24 w 95"/>
                  <a:gd name="T49" fmla="*/ 34 h 83"/>
                  <a:gd name="T50" fmla="*/ 25 w 95"/>
                  <a:gd name="T51" fmla="*/ 20 h 83"/>
                  <a:gd name="T52" fmla="*/ 12 w 95"/>
                  <a:gd name="T53" fmla="*/ 21 h 83"/>
                  <a:gd name="T54" fmla="*/ 5 w 95"/>
                  <a:gd name="T55" fmla="*/ 21 h 83"/>
                  <a:gd name="T56" fmla="*/ 0 w 95"/>
                  <a:gd name="T57" fmla="*/ 30 h 83"/>
                  <a:gd name="T58" fmla="*/ 0 w 95"/>
                  <a:gd name="T59" fmla="*/ 38 h 83"/>
                  <a:gd name="T60" fmla="*/ 5 w 95"/>
                  <a:gd name="T61" fmla="*/ 47 h 83"/>
                  <a:gd name="T62" fmla="*/ 12 w 95"/>
                  <a:gd name="T63" fmla="*/ 47 h 83"/>
                  <a:gd name="T64" fmla="*/ 25 w 95"/>
                  <a:gd name="T65" fmla="*/ 48 h 83"/>
                  <a:gd name="T66" fmla="*/ 24 w 95"/>
                  <a:gd name="T67" fmla="*/ 34 h 83"/>
                  <a:gd name="T68" fmla="*/ 34 w 95"/>
                  <a:gd name="T69" fmla="*/ 54 h 83"/>
                  <a:gd name="T70" fmla="*/ 23 w 95"/>
                  <a:gd name="T71" fmla="*/ 51 h 83"/>
                  <a:gd name="T72" fmla="*/ 30 w 95"/>
                  <a:gd name="T73" fmla="*/ 81 h 83"/>
                  <a:gd name="T74" fmla="*/ 34 w 95"/>
                  <a:gd name="T75" fmla="*/ 83 h 83"/>
                  <a:gd name="T76" fmla="*/ 44 w 95"/>
                  <a:gd name="T77" fmla="*/ 78 h 83"/>
                  <a:gd name="T78" fmla="*/ 46 w 95"/>
                  <a:gd name="T79" fmla="*/ 75 h 83"/>
                  <a:gd name="T80" fmla="*/ 34 w 95"/>
                  <a:gd name="T81" fmla="*/ 54 h 83"/>
                  <a:gd name="T82" fmla="*/ 80 w 95"/>
                  <a:gd name="T83" fmla="*/ 45 h 83"/>
                  <a:gd name="T84" fmla="*/ 79 w 95"/>
                  <a:gd name="T85" fmla="*/ 45 h 83"/>
                  <a:gd name="T86" fmla="*/ 78 w 95"/>
                  <a:gd name="T87" fmla="*/ 42 h 83"/>
                  <a:gd name="T88" fmla="*/ 77 w 95"/>
                  <a:gd name="T89" fmla="*/ 34 h 83"/>
                  <a:gd name="T90" fmla="*/ 78 w 95"/>
                  <a:gd name="T91" fmla="*/ 26 h 83"/>
                  <a:gd name="T92" fmla="*/ 79 w 95"/>
                  <a:gd name="T93" fmla="*/ 24 h 83"/>
                  <a:gd name="T94" fmla="*/ 80 w 95"/>
                  <a:gd name="T95" fmla="*/ 23 h 83"/>
                  <a:gd name="T96" fmla="*/ 81 w 95"/>
                  <a:gd name="T97" fmla="*/ 24 h 83"/>
                  <a:gd name="T98" fmla="*/ 82 w 95"/>
                  <a:gd name="T99" fmla="*/ 26 h 83"/>
                  <a:gd name="T100" fmla="*/ 84 w 95"/>
                  <a:gd name="T101" fmla="*/ 34 h 83"/>
                  <a:gd name="T102" fmla="*/ 82 w 95"/>
                  <a:gd name="T103" fmla="*/ 42 h 83"/>
                  <a:gd name="T104" fmla="*/ 81 w 95"/>
                  <a:gd name="T105" fmla="*/ 45 h 83"/>
                  <a:gd name="T106" fmla="*/ 80 w 95"/>
                  <a:gd name="T107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5" h="83">
                    <a:moveTo>
                      <a:pt x="95" y="34"/>
                    </a:moveTo>
                    <a:cubicBezTo>
                      <a:pt x="95" y="15"/>
                      <a:pt x="90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57" y="14"/>
                      <a:pt x="31" y="19"/>
                    </a:cubicBezTo>
                    <a:cubicBezTo>
                      <a:pt x="31" y="23"/>
                      <a:pt x="30" y="28"/>
                      <a:pt x="30" y="34"/>
                    </a:cubicBezTo>
                    <a:cubicBezTo>
                      <a:pt x="30" y="40"/>
                      <a:pt x="31" y="45"/>
                      <a:pt x="31" y="49"/>
                    </a:cubicBezTo>
                    <a:cubicBezTo>
                      <a:pt x="57" y="54"/>
                      <a:pt x="75" y="68"/>
                      <a:pt x="75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90" y="68"/>
                      <a:pt x="95" y="53"/>
                      <a:pt x="95" y="34"/>
                    </a:cubicBezTo>
                    <a:close/>
                    <a:moveTo>
                      <a:pt x="80" y="63"/>
                    </a:moveTo>
                    <a:cubicBezTo>
                      <a:pt x="79" y="63"/>
                      <a:pt x="78" y="62"/>
                      <a:pt x="78" y="61"/>
                    </a:cubicBezTo>
                    <a:cubicBezTo>
                      <a:pt x="77" y="60"/>
                      <a:pt x="76" y="58"/>
                      <a:pt x="75" y="55"/>
                    </a:cubicBezTo>
                    <a:cubicBezTo>
                      <a:pt x="73" y="50"/>
                      <a:pt x="71" y="42"/>
                      <a:pt x="71" y="34"/>
                    </a:cubicBezTo>
                    <a:cubicBezTo>
                      <a:pt x="71" y="26"/>
                      <a:pt x="73" y="18"/>
                      <a:pt x="75" y="13"/>
                    </a:cubicBezTo>
                    <a:cubicBezTo>
                      <a:pt x="76" y="10"/>
                      <a:pt x="77" y="8"/>
                      <a:pt x="78" y="7"/>
                    </a:cubicBezTo>
                    <a:cubicBezTo>
                      <a:pt x="78" y="6"/>
                      <a:pt x="79" y="5"/>
                      <a:pt x="80" y="5"/>
                    </a:cubicBezTo>
                    <a:cubicBezTo>
                      <a:pt x="81" y="5"/>
                      <a:pt x="82" y="6"/>
                      <a:pt x="83" y="7"/>
                    </a:cubicBezTo>
                    <a:cubicBezTo>
                      <a:pt x="84" y="8"/>
                      <a:pt x="85" y="10"/>
                      <a:pt x="86" y="13"/>
                    </a:cubicBezTo>
                    <a:cubicBezTo>
                      <a:pt x="88" y="18"/>
                      <a:pt x="89" y="26"/>
                      <a:pt x="89" y="34"/>
                    </a:cubicBezTo>
                    <a:cubicBezTo>
                      <a:pt x="89" y="42"/>
                      <a:pt x="88" y="50"/>
                      <a:pt x="86" y="55"/>
                    </a:cubicBezTo>
                    <a:cubicBezTo>
                      <a:pt x="85" y="58"/>
                      <a:pt x="84" y="60"/>
                      <a:pt x="83" y="61"/>
                    </a:cubicBezTo>
                    <a:cubicBezTo>
                      <a:pt x="82" y="62"/>
                      <a:pt x="81" y="63"/>
                      <a:pt x="80" y="63"/>
                    </a:cubicBezTo>
                    <a:close/>
                    <a:moveTo>
                      <a:pt x="24" y="34"/>
                    </a:moveTo>
                    <a:cubicBezTo>
                      <a:pt x="24" y="29"/>
                      <a:pt x="24" y="25"/>
                      <a:pt x="25" y="20"/>
                    </a:cubicBezTo>
                    <a:cubicBezTo>
                      <a:pt x="20" y="21"/>
                      <a:pt x="16" y="21"/>
                      <a:pt x="1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12" y="47"/>
                    </a:cubicBezTo>
                    <a:cubicBezTo>
                      <a:pt x="16" y="47"/>
                      <a:pt x="20" y="47"/>
                      <a:pt x="25" y="48"/>
                    </a:cubicBezTo>
                    <a:cubicBezTo>
                      <a:pt x="24" y="43"/>
                      <a:pt x="24" y="39"/>
                      <a:pt x="24" y="34"/>
                    </a:cubicBezTo>
                    <a:close/>
                    <a:moveTo>
                      <a:pt x="34" y="54"/>
                    </a:moveTo>
                    <a:cubicBezTo>
                      <a:pt x="23" y="51"/>
                      <a:pt x="23" y="51"/>
                      <a:pt x="23" y="5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1" y="83"/>
                      <a:pt x="32" y="83"/>
                      <a:pt x="34" y="8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6" y="78"/>
                      <a:pt x="47" y="76"/>
                      <a:pt x="46" y="75"/>
                    </a:cubicBezTo>
                    <a:lnTo>
                      <a:pt x="34" y="54"/>
                    </a:lnTo>
                    <a:close/>
                    <a:moveTo>
                      <a:pt x="80" y="45"/>
                    </a:moveTo>
                    <a:cubicBezTo>
                      <a:pt x="80" y="45"/>
                      <a:pt x="80" y="45"/>
                      <a:pt x="79" y="45"/>
                    </a:cubicBezTo>
                    <a:cubicBezTo>
                      <a:pt x="79" y="44"/>
                      <a:pt x="79" y="43"/>
                      <a:pt x="78" y="42"/>
                    </a:cubicBezTo>
                    <a:cubicBezTo>
                      <a:pt x="77" y="40"/>
                      <a:pt x="77" y="37"/>
                      <a:pt x="77" y="34"/>
                    </a:cubicBezTo>
                    <a:cubicBezTo>
                      <a:pt x="77" y="31"/>
                      <a:pt x="77" y="28"/>
                      <a:pt x="78" y="26"/>
                    </a:cubicBezTo>
                    <a:cubicBezTo>
                      <a:pt x="79" y="25"/>
                      <a:pt x="79" y="24"/>
                      <a:pt x="79" y="24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1" y="23"/>
                      <a:pt x="81" y="23"/>
                      <a:pt x="81" y="24"/>
                    </a:cubicBezTo>
                    <a:cubicBezTo>
                      <a:pt x="82" y="24"/>
                      <a:pt x="82" y="25"/>
                      <a:pt x="82" y="26"/>
                    </a:cubicBezTo>
                    <a:cubicBezTo>
                      <a:pt x="83" y="28"/>
                      <a:pt x="84" y="31"/>
                      <a:pt x="84" y="34"/>
                    </a:cubicBezTo>
                    <a:cubicBezTo>
                      <a:pt x="84" y="37"/>
                      <a:pt x="83" y="40"/>
                      <a:pt x="82" y="42"/>
                    </a:cubicBezTo>
                    <a:cubicBezTo>
                      <a:pt x="82" y="43"/>
                      <a:pt x="82" y="44"/>
                      <a:pt x="81" y="45"/>
                    </a:cubicBezTo>
                    <a:cubicBezTo>
                      <a:pt x="81" y="45"/>
                      <a:pt x="81" y="45"/>
                      <a:pt x="8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8" name="Freeform 173"/>
              <p:cNvSpPr>
                <a:spLocks/>
              </p:cNvSpPr>
              <p:nvPr/>
            </p:nvSpPr>
            <p:spPr bwMode="auto">
              <a:xfrm>
                <a:off x="7751370" y="2444330"/>
                <a:ext cx="236837" cy="236836"/>
              </a:xfrm>
              <a:custGeom>
                <a:avLst/>
                <a:gdLst>
                  <a:gd name="T0" fmla="*/ 60 w 121"/>
                  <a:gd name="T1" fmla="*/ 121 h 121"/>
                  <a:gd name="T2" fmla="*/ 121 w 121"/>
                  <a:gd name="T3" fmla="*/ 61 h 121"/>
                  <a:gd name="T4" fmla="*/ 83 w 121"/>
                  <a:gd name="T5" fmla="*/ 61 h 121"/>
                  <a:gd name="T6" fmla="*/ 83 w 121"/>
                  <a:gd name="T7" fmla="*/ 0 h 121"/>
                  <a:gd name="T8" fmla="*/ 37 w 121"/>
                  <a:gd name="T9" fmla="*/ 0 h 121"/>
                  <a:gd name="T10" fmla="*/ 37 w 121"/>
                  <a:gd name="T11" fmla="*/ 61 h 121"/>
                  <a:gd name="T12" fmla="*/ 0 w 121"/>
                  <a:gd name="T13" fmla="*/ 61 h 121"/>
                  <a:gd name="T14" fmla="*/ 60 w 121"/>
                  <a:gd name="T1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1">
                    <a:moveTo>
                      <a:pt x="60" y="121"/>
                    </a:moveTo>
                    <a:lnTo>
                      <a:pt x="121" y="61"/>
                    </a:lnTo>
                    <a:lnTo>
                      <a:pt x="83" y="61"/>
                    </a:lnTo>
                    <a:lnTo>
                      <a:pt x="83" y="0"/>
                    </a:lnTo>
                    <a:lnTo>
                      <a:pt x="37" y="0"/>
                    </a:lnTo>
                    <a:lnTo>
                      <a:pt x="37" y="61"/>
                    </a:lnTo>
                    <a:lnTo>
                      <a:pt x="0" y="61"/>
                    </a:lnTo>
                    <a:lnTo>
                      <a:pt x="6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59" name="Freeform 176"/>
              <p:cNvSpPr>
                <a:spLocks noEditPoints="1"/>
              </p:cNvSpPr>
              <p:nvPr/>
            </p:nvSpPr>
            <p:spPr bwMode="auto">
              <a:xfrm>
                <a:off x="7222892" y="3976918"/>
                <a:ext cx="205520" cy="152672"/>
              </a:xfrm>
              <a:custGeom>
                <a:avLst/>
                <a:gdLst>
                  <a:gd name="T0" fmla="*/ 56 w 64"/>
                  <a:gd name="T1" fmla="*/ 8 h 48"/>
                  <a:gd name="T2" fmla="*/ 56 w 64"/>
                  <a:gd name="T3" fmla="*/ 0 h 48"/>
                  <a:gd name="T4" fmla="*/ 0 w 64"/>
                  <a:gd name="T5" fmla="*/ 0 h 48"/>
                  <a:gd name="T6" fmla="*/ 0 w 64"/>
                  <a:gd name="T7" fmla="*/ 44 h 48"/>
                  <a:gd name="T8" fmla="*/ 4 w 64"/>
                  <a:gd name="T9" fmla="*/ 48 h 48"/>
                  <a:gd name="T10" fmla="*/ 58 w 64"/>
                  <a:gd name="T11" fmla="*/ 48 h 48"/>
                  <a:gd name="T12" fmla="*/ 64 w 64"/>
                  <a:gd name="T13" fmla="*/ 42 h 48"/>
                  <a:gd name="T14" fmla="*/ 64 w 64"/>
                  <a:gd name="T15" fmla="*/ 8 h 48"/>
                  <a:gd name="T16" fmla="*/ 56 w 64"/>
                  <a:gd name="T17" fmla="*/ 8 h 48"/>
                  <a:gd name="T18" fmla="*/ 52 w 64"/>
                  <a:gd name="T19" fmla="*/ 44 h 48"/>
                  <a:gd name="T20" fmla="*/ 4 w 64"/>
                  <a:gd name="T21" fmla="*/ 44 h 48"/>
                  <a:gd name="T22" fmla="*/ 4 w 64"/>
                  <a:gd name="T23" fmla="*/ 4 h 48"/>
                  <a:gd name="T24" fmla="*/ 52 w 64"/>
                  <a:gd name="T25" fmla="*/ 4 h 48"/>
                  <a:gd name="T26" fmla="*/ 52 w 64"/>
                  <a:gd name="T27" fmla="*/ 44 h 48"/>
                  <a:gd name="T28" fmla="*/ 8 w 64"/>
                  <a:gd name="T29" fmla="*/ 12 h 48"/>
                  <a:gd name="T30" fmla="*/ 48 w 64"/>
                  <a:gd name="T31" fmla="*/ 12 h 48"/>
                  <a:gd name="T32" fmla="*/ 48 w 64"/>
                  <a:gd name="T33" fmla="*/ 16 h 48"/>
                  <a:gd name="T34" fmla="*/ 8 w 64"/>
                  <a:gd name="T35" fmla="*/ 16 h 48"/>
                  <a:gd name="T36" fmla="*/ 8 w 64"/>
                  <a:gd name="T37" fmla="*/ 12 h 48"/>
                  <a:gd name="T38" fmla="*/ 32 w 64"/>
                  <a:gd name="T39" fmla="*/ 20 h 48"/>
                  <a:gd name="T40" fmla="*/ 48 w 64"/>
                  <a:gd name="T41" fmla="*/ 20 h 48"/>
                  <a:gd name="T42" fmla="*/ 48 w 64"/>
                  <a:gd name="T43" fmla="*/ 24 h 48"/>
                  <a:gd name="T44" fmla="*/ 32 w 64"/>
                  <a:gd name="T45" fmla="*/ 24 h 48"/>
                  <a:gd name="T46" fmla="*/ 32 w 64"/>
                  <a:gd name="T47" fmla="*/ 20 h 48"/>
                  <a:gd name="T48" fmla="*/ 32 w 64"/>
                  <a:gd name="T49" fmla="*/ 28 h 48"/>
                  <a:gd name="T50" fmla="*/ 48 w 64"/>
                  <a:gd name="T51" fmla="*/ 28 h 48"/>
                  <a:gd name="T52" fmla="*/ 48 w 64"/>
                  <a:gd name="T53" fmla="*/ 32 h 48"/>
                  <a:gd name="T54" fmla="*/ 32 w 64"/>
                  <a:gd name="T55" fmla="*/ 32 h 48"/>
                  <a:gd name="T56" fmla="*/ 32 w 64"/>
                  <a:gd name="T57" fmla="*/ 28 h 48"/>
                  <a:gd name="T58" fmla="*/ 32 w 64"/>
                  <a:gd name="T59" fmla="*/ 36 h 48"/>
                  <a:gd name="T60" fmla="*/ 44 w 64"/>
                  <a:gd name="T61" fmla="*/ 36 h 48"/>
                  <a:gd name="T62" fmla="*/ 44 w 64"/>
                  <a:gd name="T63" fmla="*/ 40 h 48"/>
                  <a:gd name="T64" fmla="*/ 32 w 64"/>
                  <a:gd name="T65" fmla="*/ 40 h 48"/>
                  <a:gd name="T66" fmla="*/ 32 w 64"/>
                  <a:gd name="T67" fmla="*/ 36 h 48"/>
                  <a:gd name="T68" fmla="*/ 8 w 64"/>
                  <a:gd name="T69" fmla="*/ 20 h 48"/>
                  <a:gd name="T70" fmla="*/ 28 w 64"/>
                  <a:gd name="T71" fmla="*/ 20 h 48"/>
                  <a:gd name="T72" fmla="*/ 28 w 64"/>
                  <a:gd name="T73" fmla="*/ 40 h 48"/>
                  <a:gd name="T74" fmla="*/ 8 w 64"/>
                  <a:gd name="T75" fmla="*/ 40 h 48"/>
                  <a:gd name="T76" fmla="*/ 8 w 64"/>
                  <a:gd name="T77" fmla="*/ 2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48">
                    <a:moveTo>
                      <a:pt x="56" y="8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61" y="48"/>
                      <a:pt x="64" y="45"/>
                      <a:pt x="64" y="42"/>
                    </a:cubicBezTo>
                    <a:cubicBezTo>
                      <a:pt x="64" y="8"/>
                      <a:pt x="64" y="8"/>
                      <a:pt x="64" y="8"/>
                    </a:cubicBezTo>
                    <a:lnTo>
                      <a:pt x="56" y="8"/>
                    </a:lnTo>
                    <a:close/>
                    <a:moveTo>
                      <a:pt x="52" y="44"/>
                    </a:moveTo>
                    <a:cubicBezTo>
                      <a:pt x="4" y="44"/>
                      <a:pt x="4" y="44"/>
                      <a:pt x="4" y="4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2" y="4"/>
                      <a:pt x="52" y="4"/>
                      <a:pt x="52" y="4"/>
                    </a:cubicBezTo>
                    <a:lnTo>
                      <a:pt x="52" y="44"/>
                    </a:lnTo>
                    <a:close/>
                    <a:moveTo>
                      <a:pt x="8" y="12"/>
                    </a:move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2"/>
                    </a:lnTo>
                    <a:close/>
                    <a:moveTo>
                      <a:pt x="32" y="2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32" y="24"/>
                      <a:pt x="32" y="24"/>
                      <a:pt x="32" y="24"/>
                    </a:cubicBezTo>
                    <a:lnTo>
                      <a:pt x="32" y="20"/>
                    </a:lnTo>
                    <a:close/>
                    <a:moveTo>
                      <a:pt x="32" y="28"/>
                    </a:move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28"/>
                    </a:lnTo>
                    <a:close/>
                    <a:moveTo>
                      <a:pt x="32" y="36"/>
                    </a:moveTo>
                    <a:cubicBezTo>
                      <a:pt x="44" y="36"/>
                      <a:pt x="44" y="36"/>
                      <a:pt x="44" y="36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32" y="40"/>
                      <a:pt x="32" y="40"/>
                      <a:pt x="32" y="40"/>
                    </a:cubicBezTo>
                    <a:lnTo>
                      <a:pt x="32" y="36"/>
                    </a:lnTo>
                    <a:close/>
                    <a:moveTo>
                      <a:pt x="8" y="20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0" name="Freeform 180"/>
              <p:cNvSpPr>
                <a:spLocks noEditPoints="1"/>
              </p:cNvSpPr>
              <p:nvPr/>
            </p:nvSpPr>
            <p:spPr bwMode="auto">
              <a:xfrm>
                <a:off x="8054756" y="1359970"/>
                <a:ext cx="246623" cy="246623"/>
              </a:xfrm>
              <a:custGeom>
                <a:avLst/>
                <a:gdLst>
                  <a:gd name="T0" fmla="*/ 64 w 77"/>
                  <a:gd name="T1" fmla="*/ 0 h 77"/>
                  <a:gd name="T2" fmla="*/ 13 w 77"/>
                  <a:gd name="T3" fmla="*/ 0 h 77"/>
                  <a:gd name="T4" fmla="*/ 0 w 77"/>
                  <a:gd name="T5" fmla="*/ 13 h 77"/>
                  <a:gd name="T6" fmla="*/ 0 w 77"/>
                  <a:gd name="T7" fmla="*/ 64 h 77"/>
                  <a:gd name="T8" fmla="*/ 13 w 77"/>
                  <a:gd name="T9" fmla="*/ 77 h 77"/>
                  <a:gd name="T10" fmla="*/ 64 w 77"/>
                  <a:gd name="T11" fmla="*/ 77 h 77"/>
                  <a:gd name="T12" fmla="*/ 77 w 77"/>
                  <a:gd name="T13" fmla="*/ 64 h 77"/>
                  <a:gd name="T14" fmla="*/ 77 w 77"/>
                  <a:gd name="T15" fmla="*/ 13 h 77"/>
                  <a:gd name="T16" fmla="*/ 64 w 77"/>
                  <a:gd name="T17" fmla="*/ 0 h 77"/>
                  <a:gd name="T18" fmla="*/ 25 w 77"/>
                  <a:gd name="T19" fmla="*/ 34 h 77"/>
                  <a:gd name="T20" fmla="*/ 52 w 77"/>
                  <a:gd name="T21" fmla="*/ 34 h 77"/>
                  <a:gd name="T22" fmla="*/ 53 w 77"/>
                  <a:gd name="T23" fmla="*/ 38 h 77"/>
                  <a:gd name="T24" fmla="*/ 39 w 77"/>
                  <a:gd name="T25" fmla="*/ 53 h 77"/>
                  <a:gd name="T26" fmla="*/ 24 w 77"/>
                  <a:gd name="T27" fmla="*/ 38 h 77"/>
                  <a:gd name="T28" fmla="*/ 25 w 77"/>
                  <a:gd name="T29" fmla="*/ 34 h 77"/>
                  <a:gd name="T30" fmla="*/ 67 w 77"/>
                  <a:gd name="T31" fmla="*/ 33 h 77"/>
                  <a:gd name="T32" fmla="*/ 67 w 77"/>
                  <a:gd name="T33" fmla="*/ 53 h 77"/>
                  <a:gd name="T34" fmla="*/ 67 w 77"/>
                  <a:gd name="T35" fmla="*/ 62 h 77"/>
                  <a:gd name="T36" fmla="*/ 63 w 77"/>
                  <a:gd name="T37" fmla="*/ 67 h 77"/>
                  <a:gd name="T38" fmla="*/ 15 w 77"/>
                  <a:gd name="T39" fmla="*/ 67 h 77"/>
                  <a:gd name="T40" fmla="*/ 10 w 77"/>
                  <a:gd name="T41" fmla="*/ 63 h 77"/>
                  <a:gd name="T42" fmla="*/ 10 w 77"/>
                  <a:gd name="T43" fmla="*/ 53 h 77"/>
                  <a:gd name="T44" fmla="*/ 10 w 77"/>
                  <a:gd name="T45" fmla="*/ 34 h 77"/>
                  <a:gd name="T46" fmla="*/ 10 w 77"/>
                  <a:gd name="T47" fmla="*/ 34 h 77"/>
                  <a:gd name="T48" fmla="*/ 17 w 77"/>
                  <a:gd name="T49" fmla="*/ 34 h 77"/>
                  <a:gd name="T50" fmla="*/ 17 w 77"/>
                  <a:gd name="T51" fmla="*/ 39 h 77"/>
                  <a:gd name="T52" fmla="*/ 39 w 77"/>
                  <a:gd name="T53" fmla="*/ 60 h 77"/>
                  <a:gd name="T54" fmla="*/ 60 w 77"/>
                  <a:gd name="T55" fmla="*/ 38 h 77"/>
                  <a:gd name="T56" fmla="*/ 60 w 77"/>
                  <a:gd name="T57" fmla="*/ 33 h 77"/>
                  <a:gd name="T58" fmla="*/ 67 w 77"/>
                  <a:gd name="T59" fmla="*/ 33 h 77"/>
                  <a:gd name="T60" fmla="*/ 67 w 77"/>
                  <a:gd name="T61" fmla="*/ 17 h 77"/>
                  <a:gd name="T62" fmla="*/ 65 w 77"/>
                  <a:gd name="T63" fmla="*/ 19 h 77"/>
                  <a:gd name="T64" fmla="*/ 60 w 77"/>
                  <a:gd name="T65" fmla="*/ 19 h 77"/>
                  <a:gd name="T66" fmla="*/ 58 w 77"/>
                  <a:gd name="T67" fmla="*/ 17 h 77"/>
                  <a:gd name="T68" fmla="*/ 58 w 77"/>
                  <a:gd name="T69" fmla="*/ 12 h 77"/>
                  <a:gd name="T70" fmla="*/ 60 w 77"/>
                  <a:gd name="T71" fmla="*/ 10 h 77"/>
                  <a:gd name="T72" fmla="*/ 65 w 77"/>
                  <a:gd name="T73" fmla="*/ 10 h 77"/>
                  <a:gd name="T74" fmla="*/ 67 w 77"/>
                  <a:gd name="T75" fmla="*/ 12 h 77"/>
                  <a:gd name="T76" fmla="*/ 67 w 77"/>
                  <a:gd name="T77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7" h="77">
                    <a:moveTo>
                      <a:pt x="64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" y="71"/>
                      <a:pt x="6" y="77"/>
                      <a:pt x="13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71" y="76"/>
                      <a:pt x="77" y="71"/>
                      <a:pt x="77" y="64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7" y="6"/>
                      <a:pt x="71" y="0"/>
                      <a:pt x="64" y="0"/>
                    </a:cubicBezTo>
                    <a:close/>
                    <a:moveTo>
                      <a:pt x="25" y="34"/>
                    </a:moveTo>
                    <a:cubicBezTo>
                      <a:pt x="52" y="34"/>
                      <a:pt x="52" y="34"/>
                      <a:pt x="52" y="34"/>
                    </a:cubicBezTo>
                    <a:cubicBezTo>
                      <a:pt x="53" y="35"/>
                      <a:pt x="53" y="37"/>
                      <a:pt x="53" y="38"/>
                    </a:cubicBezTo>
                    <a:cubicBezTo>
                      <a:pt x="53" y="46"/>
                      <a:pt x="47" y="53"/>
                      <a:pt x="39" y="53"/>
                    </a:cubicBezTo>
                    <a:cubicBezTo>
                      <a:pt x="31" y="53"/>
                      <a:pt x="24" y="47"/>
                      <a:pt x="24" y="38"/>
                    </a:cubicBezTo>
                    <a:cubicBezTo>
                      <a:pt x="24" y="37"/>
                      <a:pt x="24" y="35"/>
                      <a:pt x="25" y="34"/>
                    </a:cubicBezTo>
                    <a:close/>
                    <a:moveTo>
                      <a:pt x="67" y="33"/>
                    </a:moveTo>
                    <a:cubicBezTo>
                      <a:pt x="67" y="53"/>
                      <a:pt x="67" y="53"/>
                      <a:pt x="67" y="53"/>
                    </a:cubicBezTo>
                    <a:cubicBezTo>
                      <a:pt x="67" y="62"/>
                      <a:pt x="67" y="62"/>
                      <a:pt x="67" y="62"/>
                    </a:cubicBezTo>
                    <a:cubicBezTo>
                      <a:pt x="67" y="65"/>
                      <a:pt x="65" y="67"/>
                      <a:pt x="63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2" y="67"/>
                      <a:pt x="10" y="65"/>
                      <a:pt x="10" y="6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7"/>
                      <a:pt x="17" y="39"/>
                    </a:cubicBezTo>
                    <a:cubicBezTo>
                      <a:pt x="17" y="51"/>
                      <a:pt x="27" y="60"/>
                      <a:pt x="39" y="60"/>
                    </a:cubicBezTo>
                    <a:cubicBezTo>
                      <a:pt x="51" y="60"/>
                      <a:pt x="60" y="50"/>
                      <a:pt x="60" y="38"/>
                    </a:cubicBezTo>
                    <a:cubicBezTo>
                      <a:pt x="60" y="37"/>
                      <a:pt x="60" y="35"/>
                      <a:pt x="60" y="33"/>
                    </a:cubicBezTo>
                    <a:cubicBezTo>
                      <a:pt x="67" y="33"/>
                      <a:pt x="67" y="33"/>
                      <a:pt x="67" y="33"/>
                    </a:cubicBezTo>
                    <a:close/>
                    <a:moveTo>
                      <a:pt x="67" y="17"/>
                    </a:moveTo>
                    <a:cubicBezTo>
                      <a:pt x="67" y="18"/>
                      <a:pt x="66" y="19"/>
                      <a:pt x="65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19"/>
                      <a:pt x="58" y="18"/>
                      <a:pt x="58" y="17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1"/>
                      <a:pt x="59" y="10"/>
                      <a:pt x="60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6" y="9"/>
                      <a:pt x="67" y="11"/>
                      <a:pt x="67" y="12"/>
                    </a:cubicBezTo>
                    <a:lnTo>
                      <a:pt x="6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1" name="Freeform 181"/>
              <p:cNvSpPr>
                <a:spLocks noEditPoints="1"/>
              </p:cNvSpPr>
              <p:nvPr/>
            </p:nvSpPr>
            <p:spPr bwMode="auto">
              <a:xfrm>
                <a:off x="7590869" y="1725991"/>
                <a:ext cx="252496" cy="191818"/>
              </a:xfrm>
              <a:custGeom>
                <a:avLst/>
                <a:gdLst>
                  <a:gd name="T0" fmla="*/ 76 w 79"/>
                  <a:gd name="T1" fmla="*/ 3 h 60"/>
                  <a:gd name="T2" fmla="*/ 40 w 79"/>
                  <a:gd name="T3" fmla="*/ 0 h 60"/>
                  <a:gd name="T4" fmla="*/ 4 w 79"/>
                  <a:gd name="T5" fmla="*/ 3 h 60"/>
                  <a:gd name="T6" fmla="*/ 0 w 79"/>
                  <a:gd name="T7" fmla="*/ 30 h 60"/>
                  <a:gd name="T8" fmla="*/ 4 w 79"/>
                  <a:gd name="T9" fmla="*/ 57 h 60"/>
                  <a:gd name="T10" fmla="*/ 40 w 79"/>
                  <a:gd name="T11" fmla="*/ 60 h 60"/>
                  <a:gd name="T12" fmla="*/ 76 w 79"/>
                  <a:gd name="T13" fmla="*/ 57 h 60"/>
                  <a:gd name="T14" fmla="*/ 79 w 79"/>
                  <a:gd name="T15" fmla="*/ 30 h 60"/>
                  <a:gd name="T16" fmla="*/ 76 w 79"/>
                  <a:gd name="T17" fmla="*/ 3 h 60"/>
                  <a:gd name="T18" fmla="*/ 30 w 79"/>
                  <a:gd name="T19" fmla="*/ 45 h 60"/>
                  <a:gd name="T20" fmla="*/ 30 w 79"/>
                  <a:gd name="T21" fmla="*/ 15 h 60"/>
                  <a:gd name="T22" fmla="*/ 55 w 79"/>
                  <a:gd name="T23" fmla="*/ 30 h 60"/>
                  <a:gd name="T24" fmla="*/ 30 w 79"/>
                  <a:gd name="T25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60">
                    <a:moveTo>
                      <a:pt x="76" y="3"/>
                    </a:moveTo>
                    <a:cubicBezTo>
                      <a:pt x="65" y="1"/>
                      <a:pt x="53" y="0"/>
                      <a:pt x="40" y="0"/>
                    </a:cubicBezTo>
                    <a:cubicBezTo>
                      <a:pt x="27" y="0"/>
                      <a:pt x="15" y="1"/>
                      <a:pt x="4" y="3"/>
                    </a:cubicBezTo>
                    <a:cubicBezTo>
                      <a:pt x="2" y="11"/>
                      <a:pt x="0" y="20"/>
                      <a:pt x="0" y="30"/>
                    </a:cubicBezTo>
                    <a:cubicBezTo>
                      <a:pt x="0" y="40"/>
                      <a:pt x="2" y="49"/>
                      <a:pt x="4" y="57"/>
                    </a:cubicBezTo>
                    <a:cubicBezTo>
                      <a:pt x="15" y="59"/>
                      <a:pt x="27" y="60"/>
                      <a:pt x="40" y="60"/>
                    </a:cubicBezTo>
                    <a:cubicBezTo>
                      <a:pt x="53" y="60"/>
                      <a:pt x="65" y="59"/>
                      <a:pt x="76" y="57"/>
                    </a:cubicBezTo>
                    <a:cubicBezTo>
                      <a:pt x="78" y="49"/>
                      <a:pt x="79" y="40"/>
                      <a:pt x="79" y="30"/>
                    </a:cubicBezTo>
                    <a:cubicBezTo>
                      <a:pt x="79" y="20"/>
                      <a:pt x="78" y="11"/>
                      <a:pt x="76" y="3"/>
                    </a:cubicBezTo>
                    <a:close/>
                    <a:moveTo>
                      <a:pt x="30" y="4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55" y="30"/>
                      <a:pt x="55" y="30"/>
                      <a:pt x="55" y="30"/>
                    </a:cubicBezTo>
                    <a:lnTo>
                      <a:pt x="30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2" name="Freeform 183"/>
              <p:cNvSpPr>
                <a:spLocks noEditPoints="1"/>
              </p:cNvSpPr>
              <p:nvPr/>
            </p:nvSpPr>
            <p:spPr bwMode="auto">
              <a:xfrm>
                <a:off x="7334459" y="2704655"/>
                <a:ext cx="219221" cy="217263"/>
              </a:xfrm>
              <a:custGeom>
                <a:avLst/>
                <a:gdLst>
                  <a:gd name="T0" fmla="*/ 34 w 68"/>
                  <a:gd name="T1" fmla="*/ 0 h 68"/>
                  <a:gd name="T2" fmla="*/ 0 w 68"/>
                  <a:gd name="T3" fmla="*/ 34 h 68"/>
                  <a:gd name="T4" fmla="*/ 34 w 68"/>
                  <a:gd name="T5" fmla="*/ 68 h 68"/>
                  <a:gd name="T6" fmla="*/ 68 w 68"/>
                  <a:gd name="T7" fmla="*/ 34 h 68"/>
                  <a:gd name="T8" fmla="*/ 34 w 68"/>
                  <a:gd name="T9" fmla="*/ 0 h 68"/>
                  <a:gd name="T10" fmla="*/ 34 w 68"/>
                  <a:gd name="T11" fmla="*/ 61 h 68"/>
                  <a:gd name="T12" fmla="*/ 7 w 68"/>
                  <a:gd name="T13" fmla="*/ 34 h 68"/>
                  <a:gd name="T14" fmla="*/ 34 w 68"/>
                  <a:gd name="T15" fmla="*/ 6 h 68"/>
                  <a:gd name="T16" fmla="*/ 62 w 68"/>
                  <a:gd name="T17" fmla="*/ 34 h 68"/>
                  <a:gd name="T18" fmla="*/ 34 w 68"/>
                  <a:gd name="T19" fmla="*/ 61 h 68"/>
                  <a:gd name="T20" fmla="*/ 21 w 68"/>
                  <a:gd name="T21" fmla="*/ 21 h 68"/>
                  <a:gd name="T22" fmla="*/ 47 w 68"/>
                  <a:gd name="T23" fmla="*/ 21 h 68"/>
                  <a:gd name="T24" fmla="*/ 47 w 68"/>
                  <a:gd name="T25" fmla="*/ 46 h 68"/>
                  <a:gd name="T26" fmla="*/ 21 w 68"/>
                  <a:gd name="T27" fmla="*/ 46 h 68"/>
                  <a:gd name="T28" fmla="*/ 21 w 68"/>
                  <a:gd name="T29" fmla="*/ 2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52"/>
                      <a:pt x="15" y="68"/>
                      <a:pt x="34" y="68"/>
                    </a:cubicBezTo>
                    <a:cubicBezTo>
                      <a:pt x="53" y="68"/>
                      <a:pt x="68" y="52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61"/>
                    </a:moveTo>
                    <a:cubicBezTo>
                      <a:pt x="19" y="61"/>
                      <a:pt x="7" y="49"/>
                      <a:pt x="7" y="34"/>
                    </a:cubicBezTo>
                    <a:cubicBezTo>
                      <a:pt x="7" y="18"/>
                      <a:pt x="19" y="6"/>
                      <a:pt x="34" y="6"/>
                    </a:cubicBezTo>
                    <a:cubicBezTo>
                      <a:pt x="49" y="6"/>
                      <a:pt x="62" y="18"/>
                      <a:pt x="62" y="34"/>
                    </a:cubicBezTo>
                    <a:cubicBezTo>
                      <a:pt x="62" y="49"/>
                      <a:pt x="49" y="61"/>
                      <a:pt x="34" y="61"/>
                    </a:cubicBezTo>
                    <a:close/>
                    <a:moveTo>
                      <a:pt x="21" y="21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3" name="Freeform 188"/>
              <p:cNvSpPr>
                <a:spLocks noEditPoints="1"/>
              </p:cNvSpPr>
              <p:nvPr/>
            </p:nvSpPr>
            <p:spPr bwMode="auto">
              <a:xfrm>
                <a:off x="6575015" y="3595239"/>
                <a:ext cx="229008" cy="230965"/>
              </a:xfrm>
              <a:custGeom>
                <a:avLst/>
                <a:gdLst>
                  <a:gd name="T0" fmla="*/ 36 w 72"/>
                  <a:gd name="T1" fmla="*/ 0 h 72"/>
                  <a:gd name="T2" fmla="*/ 0 w 72"/>
                  <a:gd name="T3" fmla="*/ 36 h 72"/>
                  <a:gd name="T4" fmla="*/ 36 w 72"/>
                  <a:gd name="T5" fmla="*/ 72 h 72"/>
                  <a:gd name="T6" fmla="*/ 72 w 72"/>
                  <a:gd name="T7" fmla="*/ 36 h 72"/>
                  <a:gd name="T8" fmla="*/ 36 w 72"/>
                  <a:gd name="T9" fmla="*/ 0 h 72"/>
                  <a:gd name="T10" fmla="*/ 57 w 72"/>
                  <a:gd name="T11" fmla="*/ 31 h 72"/>
                  <a:gd name="T12" fmla="*/ 38 w 72"/>
                  <a:gd name="T13" fmla="*/ 59 h 72"/>
                  <a:gd name="T14" fmla="*/ 29 w 72"/>
                  <a:gd name="T15" fmla="*/ 55 h 72"/>
                  <a:gd name="T16" fmla="*/ 21 w 72"/>
                  <a:gd name="T17" fmla="*/ 33 h 72"/>
                  <a:gd name="T18" fmla="*/ 16 w 72"/>
                  <a:gd name="T19" fmla="*/ 35 h 72"/>
                  <a:gd name="T20" fmla="*/ 15 w 72"/>
                  <a:gd name="T21" fmla="*/ 32 h 72"/>
                  <a:gd name="T22" fmla="*/ 28 w 72"/>
                  <a:gd name="T23" fmla="*/ 23 h 72"/>
                  <a:gd name="T24" fmla="*/ 35 w 72"/>
                  <a:gd name="T25" fmla="*/ 37 h 72"/>
                  <a:gd name="T26" fmla="*/ 38 w 72"/>
                  <a:gd name="T27" fmla="*/ 46 h 72"/>
                  <a:gd name="T28" fmla="*/ 44 w 72"/>
                  <a:gd name="T29" fmla="*/ 38 h 72"/>
                  <a:gd name="T30" fmla="*/ 39 w 72"/>
                  <a:gd name="T31" fmla="*/ 32 h 72"/>
                  <a:gd name="T32" fmla="*/ 57 w 72"/>
                  <a:gd name="T33" fmla="*/ 3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36" y="0"/>
                    </a:move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7"/>
                      <a:pt x="56" y="0"/>
                      <a:pt x="36" y="0"/>
                    </a:cubicBezTo>
                    <a:close/>
                    <a:moveTo>
                      <a:pt x="57" y="31"/>
                    </a:moveTo>
                    <a:cubicBezTo>
                      <a:pt x="55" y="45"/>
                      <a:pt x="42" y="56"/>
                      <a:pt x="38" y="59"/>
                    </a:cubicBezTo>
                    <a:cubicBezTo>
                      <a:pt x="34" y="61"/>
                      <a:pt x="30" y="58"/>
                      <a:pt x="29" y="55"/>
                    </a:cubicBezTo>
                    <a:cubicBezTo>
                      <a:pt x="27" y="52"/>
                      <a:pt x="22" y="35"/>
                      <a:pt x="21" y="33"/>
                    </a:cubicBezTo>
                    <a:cubicBezTo>
                      <a:pt x="20" y="32"/>
                      <a:pt x="16" y="35"/>
                      <a:pt x="16" y="35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22" y="24"/>
                      <a:pt x="28" y="23"/>
                    </a:cubicBezTo>
                    <a:cubicBezTo>
                      <a:pt x="33" y="22"/>
                      <a:pt x="33" y="32"/>
                      <a:pt x="35" y="37"/>
                    </a:cubicBezTo>
                    <a:cubicBezTo>
                      <a:pt x="36" y="43"/>
                      <a:pt x="37" y="46"/>
                      <a:pt x="38" y="46"/>
                    </a:cubicBezTo>
                    <a:cubicBezTo>
                      <a:pt x="39" y="46"/>
                      <a:pt x="42" y="43"/>
                      <a:pt x="44" y="38"/>
                    </a:cubicBezTo>
                    <a:cubicBezTo>
                      <a:pt x="47" y="34"/>
                      <a:pt x="44" y="29"/>
                      <a:pt x="39" y="32"/>
                    </a:cubicBezTo>
                    <a:cubicBezTo>
                      <a:pt x="41" y="21"/>
                      <a:pt x="60" y="18"/>
                      <a:pt x="57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4" name="Freeform 189"/>
              <p:cNvSpPr>
                <a:spLocks noEditPoints="1"/>
              </p:cNvSpPr>
              <p:nvPr/>
            </p:nvSpPr>
            <p:spPr bwMode="auto">
              <a:xfrm>
                <a:off x="5843656" y="2888235"/>
                <a:ext cx="150715" cy="150714"/>
              </a:xfrm>
              <a:custGeom>
                <a:avLst/>
                <a:gdLst>
                  <a:gd name="T0" fmla="*/ 23 w 47"/>
                  <a:gd name="T1" fmla="*/ 0 h 47"/>
                  <a:gd name="T2" fmla="*/ 0 w 47"/>
                  <a:gd name="T3" fmla="*/ 24 h 47"/>
                  <a:gd name="T4" fmla="*/ 23 w 47"/>
                  <a:gd name="T5" fmla="*/ 47 h 47"/>
                  <a:gd name="T6" fmla="*/ 47 w 47"/>
                  <a:gd name="T7" fmla="*/ 24 h 47"/>
                  <a:gd name="T8" fmla="*/ 23 w 47"/>
                  <a:gd name="T9" fmla="*/ 0 h 47"/>
                  <a:gd name="T10" fmla="*/ 5 w 47"/>
                  <a:gd name="T11" fmla="*/ 24 h 47"/>
                  <a:gd name="T12" fmla="*/ 23 w 47"/>
                  <a:gd name="T13" fmla="*/ 6 h 47"/>
                  <a:gd name="T14" fmla="*/ 23 w 47"/>
                  <a:gd name="T15" fmla="*/ 42 h 47"/>
                  <a:gd name="T16" fmla="*/ 5 w 47"/>
                  <a:gd name="T17" fmla="*/ 2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7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0" y="47"/>
                      <a:pt x="23" y="47"/>
                    </a:cubicBezTo>
                    <a:cubicBezTo>
                      <a:pt x="36" y="47"/>
                      <a:pt x="47" y="37"/>
                      <a:pt x="47" y="24"/>
                    </a:cubicBezTo>
                    <a:cubicBezTo>
                      <a:pt x="47" y="11"/>
                      <a:pt x="36" y="0"/>
                      <a:pt x="23" y="0"/>
                    </a:cubicBezTo>
                    <a:close/>
                    <a:moveTo>
                      <a:pt x="5" y="24"/>
                    </a:moveTo>
                    <a:cubicBezTo>
                      <a:pt x="5" y="14"/>
                      <a:pt x="13" y="6"/>
                      <a:pt x="23" y="6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13" y="42"/>
                      <a:pt x="5" y="34"/>
                      <a:pt x="5" y="24"/>
                    </a:cubicBezTo>
                    <a:close/>
                  </a:path>
                </a:pathLst>
              </a:custGeom>
              <a:solidFill>
                <a:srgbClr val="0C6D9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5" name="Freeform 190"/>
              <p:cNvSpPr>
                <a:spLocks noEditPoints="1"/>
              </p:cNvSpPr>
              <p:nvPr/>
            </p:nvSpPr>
            <p:spPr bwMode="auto">
              <a:xfrm>
                <a:off x="5900419" y="2101389"/>
                <a:ext cx="215306" cy="199648"/>
              </a:xfrm>
              <a:custGeom>
                <a:avLst/>
                <a:gdLst>
                  <a:gd name="T0" fmla="*/ 34 w 67"/>
                  <a:gd name="T1" fmla="*/ 8 h 62"/>
                  <a:gd name="T2" fmla="*/ 23 w 67"/>
                  <a:gd name="T3" fmla="*/ 10 h 62"/>
                  <a:gd name="T4" fmla="*/ 15 w 67"/>
                  <a:gd name="T5" fmla="*/ 14 h 62"/>
                  <a:gd name="T6" fmla="*/ 8 w 67"/>
                  <a:gd name="T7" fmla="*/ 27 h 62"/>
                  <a:gd name="T8" fmla="*/ 11 w 67"/>
                  <a:gd name="T9" fmla="*/ 35 h 62"/>
                  <a:gd name="T10" fmla="*/ 17 w 67"/>
                  <a:gd name="T11" fmla="*/ 41 h 62"/>
                  <a:gd name="T12" fmla="*/ 21 w 67"/>
                  <a:gd name="T13" fmla="*/ 47 h 62"/>
                  <a:gd name="T14" fmla="*/ 21 w 67"/>
                  <a:gd name="T15" fmla="*/ 49 h 62"/>
                  <a:gd name="T16" fmla="*/ 22 w 67"/>
                  <a:gd name="T17" fmla="*/ 48 h 62"/>
                  <a:gd name="T18" fmla="*/ 28 w 67"/>
                  <a:gd name="T19" fmla="*/ 45 h 62"/>
                  <a:gd name="T20" fmla="*/ 29 w 67"/>
                  <a:gd name="T21" fmla="*/ 46 h 62"/>
                  <a:gd name="T22" fmla="*/ 34 w 67"/>
                  <a:gd name="T23" fmla="*/ 46 h 62"/>
                  <a:gd name="T24" fmla="*/ 44 w 67"/>
                  <a:gd name="T25" fmla="*/ 44 h 62"/>
                  <a:gd name="T26" fmla="*/ 52 w 67"/>
                  <a:gd name="T27" fmla="*/ 40 h 62"/>
                  <a:gd name="T28" fmla="*/ 59 w 67"/>
                  <a:gd name="T29" fmla="*/ 27 h 62"/>
                  <a:gd name="T30" fmla="*/ 52 w 67"/>
                  <a:gd name="T31" fmla="*/ 14 h 62"/>
                  <a:gd name="T32" fmla="*/ 44 w 67"/>
                  <a:gd name="T33" fmla="*/ 10 h 62"/>
                  <a:gd name="T34" fmla="*/ 34 w 67"/>
                  <a:gd name="T35" fmla="*/ 8 h 62"/>
                  <a:gd name="T36" fmla="*/ 34 w 67"/>
                  <a:gd name="T37" fmla="*/ 0 h 62"/>
                  <a:gd name="T38" fmla="*/ 34 w 67"/>
                  <a:gd name="T39" fmla="*/ 0 h 62"/>
                  <a:gd name="T40" fmla="*/ 67 w 67"/>
                  <a:gd name="T41" fmla="*/ 27 h 62"/>
                  <a:gd name="T42" fmla="*/ 34 w 67"/>
                  <a:gd name="T43" fmla="*/ 54 h 62"/>
                  <a:gd name="T44" fmla="*/ 28 w 67"/>
                  <a:gd name="T45" fmla="*/ 54 h 62"/>
                  <a:gd name="T46" fmla="*/ 4 w 67"/>
                  <a:gd name="T47" fmla="*/ 62 h 62"/>
                  <a:gd name="T48" fmla="*/ 4 w 67"/>
                  <a:gd name="T49" fmla="*/ 61 h 62"/>
                  <a:gd name="T50" fmla="*/ 13 w 67"/>
                  <a:gd name="T51" fmla="*/ 50 h 62"/>
                  <a:gd name="T52" fmla="*/ 12 w 67"/>
                  <a:gd name="T53" fmla="*/ 48 h 62"/>
                  <a:gd name="T54" fmla="*/ 0 w 67"/>
                  <a:gd name="T55" fmla="*/ 27 h 62"/>
                  <a:gd name="T56" fmla="*/ 34 w 67"/>
                  <a:gd name="T5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7" h="62">
                    <a:moveTo>
                      <a:pt x="34" y="8"/>
                    </a:moveTo>
                    <a:cubicBezTo>
                      <a:pt x="30" y="8"/>
                      <a:pt x="26" y="9"/>
                      <a:pt x="23" y="10"/>
                    </a:cubicBezTo>
                    <a:cubicBezTo>
                      <a:pt x="20" y="11"/>
                      <a:pt x="17" y="12"/>
                      <a:pt x="15" y="14"/>
                    </a:cubicBezTo>
                    <a:cubicBezTo>
                      <a:pt x="11" y="18"/>
                      <a:pt x="8" y="22"/>
                      <a:pt x="8" y="27"/>
                    </a:cubicBezTo>
                    <a:cubicBezTo>
                      <a:pt x="8" y="30"/>
                      <a:pt x="9" y="32"/>
                      <a:pt x="11" y="35"/>
                    </a:cubicBezTo>
                    <a:cubicBezTo>
                      <a:pt x="12" y="37"/>
                      <a:pt x="14" y="39"/>
                      <a:pt x="17" y="41"/>
                    </a:cubicBezTo>
                    <a:cubicBezTo>
                      <a:pt x="19" y="42"/>
                      <a:pt x="20" y="45"/>
                      <a:pt x="21" y="47"/>
                    </a:cubicBezTo>
                    <a:cubicBezTo>
                      <a:pt x="21" y="48"/>
                      <a:pt x="21" y="48"/>
                      <a:pt x="21" y="49"/>
                    </a:cubicBezTo>
                    <a:cubicBezTo>
                      <a:pt x="21" y="49"/>
                      <a:pt x="22" y="48"/>
                      <a:pt x="22" y="48"/>
                    </a:cubicBezTo>
                    <a:cubicBezTo>
                      <a:pt x="24" y="46"/>
                      <a:pt x="26" y="45"/>
                      <a:pt x="28" y="45"/>
                    </a:cubicBezTo>
                    <a:cubicBezTo>
                      <a:pt x="29" y="45"/>
                      <a:pt x="29" y="45"/>
                      <a:pt x="29" y="46"/>
                    </a:cubicBezTo>
                    <a:cubicBezTo>
                      <a:pt x="31" y="46"/>
                      <a:pt x="32" y="46"/>
                      <a:pt x="34" y="46"/>
                    </a:cubicBezTo>
                    <a:cubicBezTo>
                      <a:pt x="37" y="46"/>
                      <a:pt x="41" y="45"/>
                      <a:pt x="44" y="44"/>
                    </a:cubicBezTo>
                    <a:cubicBezTo>
                      <a:pt x="47" y="43"/>
                      <a:pt x="50" y="42"/>
                      <a:pt x="52" y="40"/>
                    </a:cubicBezTo>
                    <a:cubicBezTo>
                      <a:pt x="56" y="36"/>
                      <a:pt x="59" y="32"/>
                      <a:pt x="59" y="27"/>
                    </a:cubicBezTo>
                    <a:cubicBezTo>
                      <a:pt x="59" y="22"/>
                      <a:pt x="56" y="18"/>
                      <a:pt x="52" y="14"/>
                    </a:cubicBezTo>
                    <a:cubicBezTo>
                      <a:pt x="50" y="12"/>
                      <a:pt x="47" y="11"/>
                      <a:pt x="44" y="10"/>
                    </a:cubicBezTo>
                    <a:cubicBezTo>
                      <a:pt x="41" y="9"/>
                      <a:pt x="37" y="8"/>
                      <a:pt x="34" y="8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2" y="0"/>
                      <a:pt x="67" y="12"/>
                      <a:pt x="67" y="27"/>
                    </a:cubicBezTo>
                    <a:cubicBezTo>
                      <a:pt x="67" y="42"/>
                      <a:pt x="52" y="54"/>
                      <a:pt x="34" y="54"/>
                    </a:cubicBezTo>
                    <a:cubicBezTo>
                      <a:pt x="32" y="54"/>
                      <a:pt x="30" y="54"/>
                      <a:pt x="28" y="54"/>
                    </a:cubicBezTo>
                    <a:cubicBezTo>
                      <a:pt x="21" y="61"/>
                      <a:pt x="13" y="62"/>
                      <a:pt x="4" y="62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9" y="59"/>
                      <a:pt x="13" y="55"/>
                      <a:pt x="13" y="50"/>
                    </a:cubicBezTo>
                    <a:cubicBezTo>
                      <a:pt x="13" y="49"/>
                      <a:pt x="13" y="49"/>
                      <a:pt x="12" y="48"/>
                    </a:cubicBezTo>
                    <a:cubicBezTo>
                      <a:pt x="5" y="43"/>
                      <a:pt x="0" y="36"/>
                      <a:pt x="0" y="27"/>
                    </a:cubicBezTo>
                    <a:cubicBezTo>
                      <a:pt x="0" y="12"/>
                      <a:pt x="1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6" name="Freeform 191"/>
              <p:cNvSpPr>
                <a:spLocks noEditPoints="1"/>
              </p:cNvSpPr>
              <p:nvPr/>
            </p:nvSpPr>
            <p:spPr bwMode="auto">
              <a:xfrm>
                <a:off x="6312733" y="2886686"/>
                <a:ext cx="207477" cy="203562"/>
              </a:xfrm>
              <a:custGeom>
                <a:avLst/>
                <a:gdLst>
                  <a:gd name="T0" fmla="*/ 62 w 65"/>
                  <a:gd name="T1" fmla="*/ 36 h 64"/>
                  <a:gd name="T2" fmla="*/ 62 w 65"/>
                  <a:gd name="T3" fmla="*/ 32 h 64"/>
                  <a:gd name="T4" fmla="*/ 33 w 65"/>
                  <a:gd name="T5" fmla="*/ 3 h 64"/>
                  <a:gd name="T6" fmla="*/ 28 w 65"/>
                  <a:gd name="T7" fmla="*/ 3 h 64"/>
                  <a:gd name="T8" fmla="*/ 18 w 65"/>
                  <a:gd name="T9" fmla="*/ 0 h 64"/>
                  <a:gd name="T10" fmla="*/ 0 w 65"/>
                  <a:gd name="T11" fmla="*/ 18 h 64"/>
                  <a:gd name="T12" fmla="*/ 3 w 65"/>
                  <a:gd name="T13" fmla="*/ 28 h 64"/>
                  <a:gd name="T14" fmla="*/ 3 w 65"/>
                  <a:gd name="T15" fmla="*/ 32 h 64"/>
                  <a:gd name="T16" fmla="*/ 33 w 65"/>
                  <a:gd name="T17" fmla="*/ 62 h 64"/>
                  <a:gd name="T18" fmla="*/ 38 w 65"/>
                  <a:gd name="T19" fmla="*/ 62 h 64"/>
                  <a:gd name="T20" fmla="*/ 47 w 65"/>
                  <a:gd name="T21" fmla="*/ 64 h 64"/>
                  <a:gd name="T22" fmla="*/ 65 w 65"/>
                  <a:gd name="T23" fmla="*/ 46 h 64"/>
                  <a:gd name="T24" fmla="*/ 62 w 65"/>
                  <a:gd name="T25" fmla="*/ 36 h 64"/>
                  <a:gd name="T26" fmla="*/ 35 w 65"/>
                  <a:gd name="T27" fmla="*/ 54 h 64"/>
                  <a:gd name="T28" fmla="*/ 17 w 65"/>
                  <a:gd name="T29" fmla="*/ 49 h 64"/>
                  <a:gd name="T30" fmla="*/ 18 w 65"/>
                  <a:gd name="T31" fmla="*/ 39 h 64"/>
                  <a:gd name="T32" fmla="*/ 26 w 65"/>
                  <a:gd name="T33" fmla="*/ 45 h 64"/>
                  <a:gd name="T34" fmla="*/ 40 w 65"/>
                  <a:gd name="T35" fmla="*/ 44 h 64"/>
                  <a:gd name="T36" fmla="*/ 32 w 65"/>
                  <a:gd name="T37" fmla="*/ 36 h 64"/>
                  <a:gd name="T38" fmla="*/ 15 w 65"/>
                  <a:gd name="T39" fmla="*/ 23 h 64"/>
                  <a:gd name="T40" fmla="*/ 28 w 65"/>
                  <a:gd name="T41" fmla="*/ 10 h 64"/>
                  <a:gd name="T42" fmla="*/ 46 w 65"/>
                  <a:gd name="T43" fmla="*/ 15 h 64"/>
                  <a:gd name="T44" fmla="*/ 45 w 65"/>
                  <a:gd name="T45" fmla="*/ 24 h 64"/>
                  <a:gd name="T46" fmla="*/ 32 w 65"/>
                  <a:gd name="T47" fmla="*/ 17 h 64"/>
                  <a:gd name="T48" fmla="*/ 29 w 65"/>
                  <a:gd name="T49" fmla="*/ 27 h 64"/>
                  <a:gd name="T50" fmla="*/ 50 w 65"/>
                  <a:gd name="T51" fmla="*/ 37 h 64"/>
                  <a:gd name="T52" fmla="*/ 35 w 65"/>
                  <a:gd name="T53" fmla="*/ 5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5" h="64">
                    <a:moveTo>
                      <a:pt x="62" y="36"/>
                    </a:moveTo>
                    <a:cubicBezTo>
                      <a:pt x="62" y="35"/>
                      <a:pt x="62" y="34"/>
                      <a:pt x="62" y="32"/>
                    </a:cubicBezTo>
                    <a:cubicBezTo>
                      <a:pt x="62" y="16"/>
                      <a:pt x="49" y="3"/>
                      <a:pt x="33" y="3"/>
                    </a:cubicBezTo>
                    <a:cubicBezTo>
                      <a:pt x="31" y="3"/>
                      <a:pt x="29" y="3"/>
                      <a:pt x="28" y="3"/>
                    </a:cubicBezTo>
                    <a:cubicBezTo>
                      <a:pt x="25" y="1"/>
                      <a:pt x="22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1"/>
                      <a:pt x="1" y="25"/>
                      <a:pt x="3" y="28"/>
                    </a:cubicBezTo>
                    <a:cubicBezTo>
                      <a:pt x="3" y="29"/>
                      <a:pt x="3" y="31"/>
                      <a:pt x="3" y="32"/>
                    </a:cubicBezTo>
                    <a:cubicBezTo>
                      <a:pt x="3" y="49"/>
                      <a:pt x="16" y="62"/>
                      <a:pt x="33" y="62"/>
                    </a:cubicBezTo>
                    <a:cubicBezTo>
                      <a:pt x="34" y="62"/>
                      <a:pt x="36" y="62"/>
                      <a:pt x="38" y="62"/>
                    </a:cubicBezTo>
                    <a:cubicBezTo>
                      <a:pt x="41" y="63"/>
                      <a:pt x="44" y="64"/>
                      <a:pt x="47" y="64"/>
                    </a:cubicBezTo>
                    <a:cubicBezTo>
                      <a:pt x="57" y="64"/>
                      <a:pt x="65" y="56"/>
                      <a:pt x="65" y="46"/>
                    </a:cubicBezTo>
                    <a:cubicBezTo>
                      <a:pt x="65" y="43"/>
                      <a:pt x="64" y="39"/>
                      <a:pt x="62" y="36"/>
                    </a:cubicBezTo>
                    <a:close/>
                    <a:moveTo>
                      <a:pt x="35" y="54"/>
                    </a:moveTo>
                    <a:cubicBezTo>
                      <a:pt x="26" y="55"/>
                      <a:pt x="21" y="53"/>
                      <a:pt x="17" y="49"/>
                    </a:cubicBezTo>
                    <a:cubicBezTo>
                      <a:pt x="13" y="45"/>
                      <a:pt x="15" y="40"/>
                      <a:pt x="18" y="39"/>
                    </a:cubicBezTo>
                    <a:cubicBezTo>
                      <a:pt x="22" y="39"/>
                      <a:pt x="24" y="44"/>
                      <a:pt x="26" y="45"/>
                    </a:cubicBezTo>
                    <a:cubicBezTo>
                      <a:pt x="28" y="46"/>
                      <a:pt x="36" y="49"/>
                      <a:pt x="40" y="44"/>
                    </a:cubicBezTo>
                    <a:cubicBezTo>
                      <a:pt x="44" y="39"/>
                      <a:pt x="37" y="37"/>
                      <a:pt x="32" y="36"/>
                    </a:cubicBezTo>
                    <a:cubicBezTo>
                      <a:pt x="24" y="35"/>
                      <a:pt x="14" y="31"/>
                      <a:pt x="15" y="23"/>
                    </a:cubicBezTo>
                    <a:cubicBezTo>
                      <a:pt x="16" y="15"/>
                      <a:pt x="22" y="11"/>
                      <a:pt x="28" y="10"/>
                    </a:cubicBezTo>
                    <a:cubicBezTo>
                      <a:pt x="37" y="9"/>
                      <a:pt x="42" y="11"/>
                      <a:pt x="46" y="15"/>
                    </a:cubicBezTo>
                    <a:cubicBezTo>
                      <a:pt x="51" y="19"/>
                      <a:pt x="48" y="24"/>
                      <a:pt x="45" y="24"/>
                    </a:cubicBezTo>
                    <a:cubicBezTo>
                      <a:pt x="42" y="24"/>
                      <a:pt x="39" y="17"/>
                      <a:pt x="32" y="17"/>
                    </a:cubicBezTo>
                    <a:cubicBezTo>
                      <a:pt x="25" y="17"/>
                      <a:pt x="20" y="24"/>
                      <a:pt x="29" y="27"/>
                    </a:cubicBezTo>
                    <a:cubicBezTo>
                      <a:pt x="37" y="29"/>
                      <a:pt x="47" y="30"/>
                      <a:pt x="50" y="37"/>
                    </a:cubicBezTo>
                    <a:cubicBezTo>
                      <a:pt x="53" y="45"/>
                      <a:pt x="45" y="54"/>
                      <a:pt x="35" y="54"/>
                    </a:cubicBezTo>
                    <a:close/>
                  </a:path>
                </a:pathLst>
              </a:custGeom>
              <a:solidFill>
                <a:srgbClr val="0C6D9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7" name="Freeform 195"/>
              <p:cNvSpPr>
                <a:spLocks noEditPoints="1"/>
              </p:cNvSpPr>
              <p:nvPr/>
            </p:nvSpPr>
            <p:spPr bwMode="auto">
              <a:xfrm>
                <a:off x="5156634" y="2140536"/>
                <a:ext cx="262282" cy="281855"/>
              </a:xfrm>
              <a:custGeom>
                <a:avLst/>
                <a:gdLst>
                  <a:gd name="T0" fmla="*/ 78 w 82"/>
                  <a:gd name="T1" fmla="*/ 22 h 88"/>
                  <a:gd name="T2" fmla="*/ 50 w 82"/>
                  <a:gd name="T3" fmla="*/ 2 h 88"/>
                  <a:gd name="T4" fmla="*/ 40 w 82"/>
                  <a:gd name="T5" fmla="*/ 4 h 88"/>
                  <a:gd name="T6" fmla="*/ 3 w 82"/>
                  <a:gd name="T7" fmla="*/ 55 h 88"/>
                  <a:gd name="T8" fmla="*/ 4 w 82"/>
                  <a:gd name="T9" fmla="*/ 65 h 88"/>
                  <a:gd name="T10" fmla="*/ 32 w 82"/>
                  <a:gd name="T11" fmla="*/ 85 h 88"/>
                  <a:gd name="T12" fmla="*/ 42 w 82"/>
                  <a:gd name="T13" fmla="*/ 84 h 88"/>
                  <a:gd name="T14" fmla="*/ 80 w 82"/>
                  <a:gd name="T15" fmla="*/ 33 h 88"/>
                  <a:gd name="T16" fmla="*/ 78 w 82"/>
                  <a:gd name="T17" fmla="*/ 22 h 88"/>
                  <a:gd name="T18" fmla="*/ 54 w 82"/>
                  <a:gd name="T19" fmla="*/ 9 h 88"/>
                  <a:gd name="T20" fmla="*/ 70 w 82"/>
                  <a:gd name="T21" fmla="*/ 21 h 88"/>
                  <a:gd name="T22" fmla="*/ 68 w 82"/>
                  <a:gd name="T23" fmla="*/ 23 h 88"/>
                  <a:gd name="T24" fmla="*/ 53 w 82"/>
                  <a:gd name="T25" fmla="*/ 11 h 88"/>
                  <a:gd name="T26" fmla="*/ 54 w 82"/>
                  <a:gd name="T27" fmla="*/ 9 h 88"/>
                  <a:gd name="T28" fmla="*/ 21 w 82"/>
                  <a:gd name="T29" fmla="*/ 71 h 88"/>
                  <a:gd name="T30" fmla="*/ 20 w 82"/>
                  <a:gd name="T31" fmla="*/ 64 h 88"/>
                  <a:gd name="T32" fmla="*/ 27 w 82"/>
                  <a:gd name="T33" fmla="*/ 63 h 88"/>
                  <a:gd name="T34" fmla="*/ 28 w 82"/>
                  <a:gd name="T35" fmla="*/ 70 h 88"/>
                  <a:gd name="T36" fmla="*/ 21 w 82"/>
                  <a:gd name="T37" fmla="*/ 71 h 88"/>
                  <a:gd name="T38" fmla="*/ 45 w 82"/>
                  <a:gd name="T39" fmla="*/ 71 h 88"/>
                  <a:gd name="T40" fmla="*/ 14 w 82"/>
                  <a:gd name="T41" fmla="*/ 48 h 88"/>
                  <a:gd name="T42" fmla="*/ 43 w 82"/>
                  <a:gd name="T43" fmla="*/ 9 h 88"/>
                  <a:gd name="T44" fmla="*/ 74 w 82"/>
                  <a:gd name="T45" fmla="*/ 32 h 88"/>
                  <a:gd name="T46" fmla="*/ 45 w 82"/>
                  <a:gd name="T47" fmla="*/ 7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2" h="88">
                    <a:moveTo>
                      <a:pt x="78" y="22"/>
                    </a:moveTo>
                    <a:cubicBezTo>
                      <a:pt x="50" y="2"/>
                      <a:pt x="50" y="2"/>
                      <a:pt x="50" y="2"/>
                    </a:cubicBezTo>
                    <a:cubicBezTo>
                      <a:pt x="47" y="0"/>
                      <a:pt x="43" y="1"/>
                      <a:pt x="40" y="4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0" y="58"/>
                      <a:pt x="1" y="63"/>
                      <a:pt x="4" y="65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5" y="88"/>
                      <a:pt x="40" y="87"/>
                      <a:pt x="42" y="84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82" y="29"/>
                      <a:pt x="81" y="25"/>
                      <a:pt x="78" y="22"/>
                    </a:cubicBezTo>
                    <a:close/>
                    <a:moveTo>
                      <a:pt x="54" y="9"/>
                    </a:moveTo>
                    <a:cubicBezTo>
                      <a:pt x="70" y="21"/>
                      <a:pt x="70" y="21"/>
                      <a:pt x="70" y="21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53" y="11"/>
                      <a:pt x="53" y="11"/>
                      <a:pt x="53" y="11"/>
                    </a:cubicBezTo>
                    <a:lnTo>
                      <a:pt x="54" y="9"/>
                    </a:lnTo>
                    <a:close/>
                    <a:moveTo>
                      <a:pt x="21" y="71"/>
                    </a:moveTo>
                    <a:cubicBezTo>
                      <a:pt x="19" y="70"/>
                      <a:pt x="18" y="67"/>
                      <a:pt x="20" y="64"/>
                    </a:cubicBezTo>
                    <a:cubicBezTo>
                      <a:pt x="22" y="62"/>
                      <a:pt x="25" y="62"/>
                      <a:pt x="27" y="63"/>
                    </a:cubicBezTo>
                    <a:cubicBezTo>
                      <a:pt x="29" y="65"/>
                      <a:pt x="29" y="68"/>
                      <a:pt x="28" y="70"/>
                    </a:cubicBezTo>
                    <a:cubicBezTo>
                      <a:pt x="26" y="72"/>
                      <a:pt x="23" y="73"/>
                      <a:pt x="21" y="71"/>
                    </a:cubicBezTo>
                    <a:close/>
                    <a:moveTo>
                      <a:pt x="45" y="71"/>
                    </a:moveTo>
                    <a:cubicBezTo>
                      <a:pt x="14" y="48"/>
                      <a:pt x="14" y="48"/>
                      <a:pt x="14" y="48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74" y="32"/>
                      <a:pt x="74" y="32"/>
                      <a:pt x="74" y="32"/>
                    </a:cubicBezTo>
                    <a:lnTo>
                      <a:pt x="45" y="71"/>
                    </a:lnTo>
                    <a:close/>
                  </a:path>
                </a:pathLst>
              </a:custGeom>
              <a:solidFill>
                <a:srgbClr val="0C6D9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8" name="Freeform 205"/>
              <p:cNvSpPr>
                <a:spLocks noEditPoints="1"/>
              </p:cNvSpPr>
              <p:nvPr/>
            </p:nvSpPr>
            <p:spPr bwMode="auto">
              <a:xfrm>
                <a:off x="4814101" y="2956741"/>
                <a:ext cx="137013" cy="152672"/>
              </a:xfrm>
              <a:custGeom>
                <a:avLst/>
                <a:gdLst>
                  <a:gd name="T0" fmla="*/ 34 w 43"/>
                  <a:gd name="T1" fmla="*/ 15 h 48"/>
                  <a:gd name="T2" fmla="*/ 36 w 43"/>
                  <a:gd name="T3" fmla="*/ 12 h 48"/>
                  <a:gd name="T4" fmla="*/ 39 w 43"/>
                  <a:gd name="T5" fmla="*/ 7 h 48"/>
                  <a:gd name="T6" fmla="*/ 38 w 43"/>
                  <a:gd name="T7" fmla="*/ 1 h 48"/>
                  <a:gd name="T8" fmla="*/ 34 w 43"/>
                  <a:gd name="T9" fmla="*/ 0 h 48"/>
                  <a:gd name="T10" fmla="*/ 27 w 43"/>
                  <a:gd name="T11" fmla="*/ 3 h 48"/>
                  <a:gd name="T12" fmla="*/ 21 w 43"/>
                  <a:gd name="T13" fmla="*/ 14 h 48"/>
                  <a:gd name="T14" fmla="*/ 16 w 43"/>
                  <a:gd name="T15" fmla="*/ 3 h 48"/>
                  <a:gd name="T16" fmla="*/ 10 w 43"/>
                  <a:gd name="T17" fmla="*/ 1 h 48"/>
                  <a:gd name="T18" fmla="*/ 6 w 43"/>
                  <a:gd name="T19" fmla="*/ 3 h 48"/>
                  <a:gd name="T20" fmla="*/ 7 w 43"/>
                  <a:gd name="T21" fmla="*/ 12 h 48"/>
                  <a:gd name="T22" fmla="*/ 10 w 43"/>
                  <a:gd name="T23" fmla="*/ 15 h 48"/>
                  <a:gd name="T24" fmla="*/ 0 w 43"/>
                  <a:gd name="T25" fmla="*/ 15 h 48"/>
                  <a:gd name="T26" fmla="*/ 0 w 43"/>
                  <a:gd name="T27" fmla="*/ 27 h 48"/>
                  <a:gd name="T28" fmla="*/ 3 w 43"/>
                  <a:gd name="T29" fmla="*/ 27 h 48"/>
                  <a:gd name="T30" fmla="*/ 3 w 43"/>
                  <a:gd name="T31" fmla="*/ 48 h 48"/>
                  <a:gd name="T32" fmla="*/ 40 w 43"/>
                  <a:gd name="T33" fmla="*/ 48 h 48"/>
                  <a:gd name="T34" fmla="*/ 40 w 43"/>
                  <a:gd name="T35" fmla="*/ 27 h 48"/>
                  <a:gd name="T36" fmla="*/ 43 w 43"/>
                  <a:gd name="T37" fmla="*/ 27 h 48"/>
                  <a:gd name="T38" fmla="*/ 43 w 43"/>
                  <a:gd name="T39" fmla="*/ 15 h 48"/>
                  <a:gd name="T40" fmla="*/ 34 w 43"/>
                  <a:gd name="T41" fmla="*/ 15 h 48"/>
                  <a:gd name="T42" fmla="*/ 29 w 43"/>
                  <a:gd name="T43" fmla="*/ 5 h 48"/>
                  <a:gd name="T44" fmla="*/ 34 w 43"/>
                  <a:gd name="T45" fmla="*/ 3 h 48"/>
                  <a:gd name="T46" fmla="*/ 35 w 43"/>
                  <a:gd name="T47" fmla="*/ 4 h 48"/>
                  <a:gd name="T48" fmla="*/ 34 w 43"/>
                  <a:gd name="T49" fmla="*/ 10 h 48"/>
                  <a:gd name="T50" fmla="*/ 27 w 43"/>
                  <a:gd name="T51" fmla="*/ 15 h 48"/>
                  <a:gd name="T52" fmla="*/ 24 w 43"/>
                  <a:gd name="T53" fmla="*/ 15 h 48"/>
                  <a:gd name="T54" fmla="*/ 29 w 43"/>
                  <a:gd name="T55" fmla="*/ 5 h 48"/>
                  <a:gd name="T56" fmla="*/ 8 w 43"/>
                  <a:gd name="T57" fmla="*/ 7 h 48"/>
                  <a:gd name="T58" fmla="*/ 9 w 43"/>
                  <a:gd name="T59" fmla="*/ 5 h 48"/>
                  <a:gd name="T60" fmla="*/ 10 w 43"/>
                  <a:gd name="T61" fmla="*/ 4 h 48"/>
                  <a:gd name="T62" fmla="*/ 10 w 43"/>
                  <a:gd name="T63" fmla="*/ 4 h 48"/>
                  <a:gd name="T64" fmla="*/ 13 w 43"/>
                  <a:gd name="T65" fmla="*/ 6 h 48"/>
                  <a:gd name="T66" fmla="*/ 17 w 43"/>
                  <a:gd name="T67" fmla="*/ 13 h 48"/>
                  <a:gd name="T68" fmla="*/ 17 w 43"/>
                  <a:gd name="T69" fmla="*/ 13 h 48"/>
                  <a:gd name="T70" fmla="*/ 17 w 43"/>
                  <a:gd name="T71" fmla="*/ 13 h 48"/>
                  <a:gd name="T72" fmla="*/ 9 w 43"/>
                  <a:gd name="T73" fmla="*/ 10 h 48"/>
                  <a:gd name="T74" fmla="*/ 8 w 43"/>
                  <a:gd name="T75" fmla="*/ 7 h 48"/>
                  <a:gd name="T76" fmla="*/ 18 w 43"/>
                  <a:gd name="T77" fmla="*/ 45 h 48"/>
                  <a:gd name="T78" fmla="*/ 6 w 43"/>
                  <a:gd name="T79" fmla="*/ 45 h 48"/>
                  <a:gd name="T80" fmla="*/ 6 w 43"/>
                  <a:gd name="T81" fmla="*/ 25 h 48"/>
                  <a:gd name="T82" fmla="*/ 18 w 43"/>
                  <a:gd name="T83" fmla="*/ 25 h 48"/>
                  <a:gd name="T84" fmla="*/ 18 w 43"/>
                  <a:gd name="T85" fmla="*/ 45 h 48"/>
                  <a:gd name="T86" fmla="*/ 18 w 43"/>
                  <a:gd name="T87" fmla="*/ 24 h 48"/>
                  <a:gd name="T88" fmla="*/ 3 w 43"/>
                  <a:gd name="T89" fmla="*/ 24 h 48"/>
                  <a:gd name="T90" fmla="*/ 3 w 43"/>
                  <a:gd name="T91" fmla="*/ 18 h 48"/>
                  <a:gd name="T92" fmla="*/ 18 w 43"/>
                  <a:gd name="T93" fmla="*/ 18 h 48"/>
                  <a:gd name="T94" fmla="*/ 18 w 43"/>
                  <a:gd name="T95" fmla="*/ 24 h 48"/>
                  <a:gd name="T96" fmla="*/ 37 w 43"/>
                  <a:gd name="T97" fmla="*/ 45 h 48"/>
                  <a:gd name="T98" fmla="*/ 25 w 43"/>
                  <a:gd name="T99" fmla="*/ 45 h 48"/>
                  <a:gd name="T100" fmla="*/ 25 w 43"/>
                  <a:gd name="T101" fmla="*/ 25 h 48"/>
                  <a:gd name="T102" fmla="*/ 37 w 43"/>
                  <a:gd name="T103" fmla="*/ 25 h 48"/>
                  <a:gd name="T104" fmla="*/ 37 w 43"/>
                  <a:gd name="T105" fmla="*/ 45 h 48"/>
                  <a:gd name="T106" fmla="*/ 40 w 43"/>
                  <a:gd name="T107" fmla="*/ 24 h 48"/>
                  <a:gd name="T108" fmla="*/ 25 w 43"/>
                  <a:gd name="T109" fmla="*/ 24 h 48"/>
                  <a:gd name="T110" fmla="*/ 25 w 43"/>
                  <a:gd name="T111" fmla="*/ 18 h 48"/>
                  <a:gd name="T112" fmla="*/ 40 w 43"/>
                  <a:gd name="T113" fmla="*/ 18 h 48"/>
                  <a:gd name="T114" fmla="*/ 40 w 43"/>
                  <a:gd name="T11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3" h="48">
                    <a:moveTo>
                      <a:pt x="34" y="15"/>
                    </a:moveTo>
                    <a:cubicBezTo>
                      <a:pt x="35" y="14"/>
                      <a:pt x="36" y="13"/>
                      <a:pt x="36" y="12"/>
                    </a:cubicBezTo>
                    <a:cubicBezTo>
                      <a:pt x="38" y="11"/>
                      <a:pt x="39" y="9"/>
                      <a:pt x="39" y="7"/>
                    </a:cubicBezTo>
                    <a:cubicBezTo>
                      <a:pt x="40" y="5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0"/>
                    </a:cubicBezTo>
                    <a:cubicBezTo>
                      <a:pt x="31" y="0"/>
                      <a:pt x="29" y="1"/>
                      <a:pt x="27" y="3"/>
                    </a:cubicBezTo>
                    <a:cubicBezTo>
                      <a:pt x="24" y="6"/>
                      <a:pt x="22" y="10"/>
                      <a:pt x="21" y="14"/>
                    </a:cubicBezTo>
                    <a:cubicBezTo>
                      <a:pt x="20" y="10"/>
                      <a:pt x="19" y="6"/>
                      <a:pt x="16" y="3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9" y="1"/>
                      <a:pt x="7" y="1"/>
                      <a:pt x="6" y="3"/>
                    </a:cubicBezTo>
                    <a:cubicBezTo>
                      <a:pt x="4" y="5"/>
                      <a:pt x="4" y="9"/>
                      <a:pt x="7" y="12"/>
                    </a:cubicBezTo>
                    <a:cubicBezTo>
                      <a:pt x="8" y="13"/>
                      <a:pt x="9" y="14"/>
                      <a:pt x="1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15"/>
                      <a:pt x="43" y="15"/>
                      <a:pt x="43" y="15"/>
                    </a:cubicBezTo>
                    <a:lnTo>
                      <a:pt x="34" y="15"/>
                    </a:lnTo>
                    <a:close/>
                    <a:moveTo>
                      <a:pt x="29" y="5"/>
                    </a:moveTo>
                    <a:cubicBezTo>
                      <a:pt x="31" y="4"/>
                      <a:pt x="32" y="3"/>
                      <a:pt x="34" y="3"/>
                    </a:cubicBezTo>
                    <a:cubicBezTo>
                      <a:pt x="34" y="3"/>
                      <a:pt x="35" y="3"/>
                      <a:pt x="35" y="4"/>
                    </a:cubicBezTo>
                    <a:cubicBezTo>
                      <a:pt x="37" y="5"/>
                      <a:pt x="36" y="8"/>
                      <a:pt x="34" y="10"/>
                    </a:cubicBezTo>
                    <a:cubicBezTo>
                      <a:pt x="32" y="12"/>
                      <a:pt x="29" y="14"/>
                      <a:pt x="2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5" y="12"/>
                      <a:pt x="27" y="8"/>
                      <a:pt x="29" y="5"/>
                    </a:cubicBezTo>
                    <a:close/>
                    <a:moveTo>
                      <a:pt x="8" y="7"/>
                    </a:moveTo>
                    <a:cubicBezTo>
                      <a:pt x="8" y="6"/>
                      <a:pt x="8" y="6"/>
                      <a:pt x="9" y="5"/>
                    </a:cubicBezTo>
                    <a:cubicBezTo>
                      <a:pt x="9" y="5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2" y="5"/>
                      <a:pt x="13" y="6"/>
                    </a:cubicBezTo>
                    <a:cubicBezTo>
                      <a:pt x="15" y="7"/>
                      <a:pt x="16" y="10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4" y="13"/>
                      <a:pt x="11" y="11"/>
                      <a:pt x="9" y="10"/>
                    </a:cubicBezTo>
                    <a:cubicBezTo>
                      <a:pt x="9" y="9"/>
                      <a:pt x="8" y="8"/>
                      <a:pt x="8" y="7"/>
                    </a:cubicBezTo>
                    <a:close/>
                    <a:moveTo>
                      <a:pt x="18" y="45"/>
                    </a:moveTo>
                    <a:cubicBezTo>
                      <a:pt x="6" y="45"/>
                      <a:pt x="6" y="45"/>
                      <a:pt x="6" y="4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18" y="25"/>
                      <a:pt x="18" y="25"/>
                      <a:pt x="18" y="25"/>
                    </a:cubicBezTo>
                    <a:lnTo>
                      <a:pt x="18" y="45"/>
                    </a:lnTo>
                    <a:close/>
                    <a:moveTo>
                      <a:pt x="18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8" y="18"/>
                      <a:pt x="18" y="18"/>
                      <a:pt x="18" y="18"/>
                    </a:cubicBezTo>
                    <a:lnTo>
                      <a:pt x="18" y="24"/>
                    </a:lnTo>
                    <a:close/>
                    <a:moveTo>
                      <a:pt x="37" y="45"/>
                    </a:move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7" y="25"/>
                      <a:pt x="37" y="25"/>
                      <a:pt x="37" y="25"/>
                    </a:cubicBezTo>
                    <a:lnTo>
                      <a:pt x="37" y="45"/>
                    </a:lnTo>
                    <a:close/>
                    <a:moveTo>
                      <a:pt x="40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40" y="18"/>
                      <a:pt x="40" y="18"/>
                      <a:pt x="40" y="18"/>
                    </a:cubicBezTo>
                    <a:lnTo>
                      <a:pt x="40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69" name="Freeform 223"/>
              <p:cNvSpPr>
                <a:spLocks noEditPoints="1"/>
              </p:cNvSpPr>
              <p:nvPr/>
            </p:nvSpPr>
            <p:spPr bwMode="auto">
              <a:xfrm>
                <a:off x="5646087" y="3307798"/>
                <a:ext cx="227050" cy="199648"/>
              </a:xfrm>
              <a:custGeom>
                <a:avLst/>
                <a:gdLst>
                  <a:gd name="T0" fmla="*/ 76 w 116"/>
                  <a:gd name="T1" fmla="*/ 15 h 102"/>
                  <a:gd name="T2" fmla="*/ 40 w 116"/>
                  <a:gd name="T3" fmla="*/ 0 h 102"/>
                  <a:gd name="T4" fmla="*/ 0 w 116"/>
                  <a:gd name="T5" fmla="*/ 15 h 102"/>
                  <a:gd name="T6" fmla="*/ 0 w 116"/>
                  <a:gd name="T7" fmla="*/ 102 h 102"/>
                  <a:gd name="T8" fmla="*/ 40 w 116"/>
                  <a:gd name="T9" fmla="*/ 87 h 102"/>
                  <a:gd name="T10" fmla="*/ 76 w 116"/>
                  <a:gd name="T11" fmla="*/ 102 h 102"/>
                  <a:gd name="T12" fmla="*/ 116 w 116"/>
                  <a:gd name="T13" fmla="*/ 87 h 102"/>
                  <a:gd name="T14" fmla="*/ 116 w 116"/>
                  <a:gd name="T15" fmla="*/ 0 h 102"/>
                  <a:gd name="T16" fmla="*/ 76 w 116"/>
                  <a:gd name="T17" fmla="*/ 15 h 102"/>
                  <a:gd name="T18" fmla="*/ 44 w 116"/>
                  <a:gd name="T19" fmla="*/ 9 h 102"/>
                  <a:gd name="T20" fmla="*/ 73 w 116"/>
                  <a:gd name="T21" fmla="*/ 22 h 102"/>
                  <a:gd name="T22" fmla="*/ 73 w 116"/>
                  <a:gd name="T23" fmla="*/ 92 h 102"/>
                  <a:gd name="T24" fmla="*/ 44 w 116"/>
                  <a:gd name="T25" fmla="*/ 80 h 102"/>
                  <a:gd name="T26" fmla="*/ 44 w 116"/>
                  <a:gd name="T27" fmla="*/ 9 h 102"/>
                  <a:gd name="T28" fmla="*/ 8 w 116"/>
                  <a:gd name="T29" fmla="*/ 20 h 102"/>
                  <a:gd name="T30" fmla="*/ 37 w 116"/>
                  <a:gd name="T31" fmla="*/ 9 h 102"/>
                  <a:gd name="T32" fmla="*/ 37 w 116"/>
                  <a:gd name="T33" fmla="*/ 80 h 102"/>
                  <a:gd name="T34" fmla="*/ 8 w 116"/>
                  <a:gd name="T35" fmla="*/ 92 h 102"/>
                  <a:gd name="T36" fmla="*/ 8 w 116"/>
                  <a:gd name="T37" fmla="*/ 20 h 102"/>
                  <a:gd name="T38" fmla="*/ 109 w 116"/>
                  <a:gd name="T39" fmla="*/ 82 h 102"/>
                  <a:gd name="T40" fmla="*/ 80 w 116"/>
                  <a:gd name="T41" fmla="*/ 92 h 102"/>
                  <a:gd name="T42" fmla="*/ 80 w 116"/>
                  <a:gd name="T43" fmla="*/ 22 h 102"/>
                  <a:gd name="T44" fmla="*/ 109 w 116"/>
                  <a:gd name="T45" fmla="*/ 10 h 102"/>
                  <a:gd name="T46" fmla="*/ 109 w 116"/>
                  <a:gd name="T47" fmla="*/ 8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6" h="102">
                    <a:moveTo>
                      <a:pt x="76" y="15"/>
                    </a:moveTo>
                    <a:lnTo>
                      <a:pt x="40" y="0"/>
                    </a:lnTo>
                    <a:lnTo>
                      <a:pt x="0" y="15"/>
                    </a:lnTo>
                    <a:lnTo>
                      <a:pt x="0" y="102"/>
                    </a:lnTo>
                    <a:lnTo>
                      <a:pt x="40" y="87"/>
                    </a:lnTo>
                    <a:lnTo>
                      <a:pt x="76" y="102"/>
                    </a:lnTo>
                    <a:lnTo>
                      <a:pt x="116" y="87"/>
                    </a:lnTo>
                    <a:lnTo>
                      <a:pt x="116" y="0"/>
                    </a:lnTo>
                    <a:lnTo>
                      <a:pt x="76" y="15"/>
                    </a:lnTo>
                    <a:close/>
                    <a:moveTo>
                      <a:pt x="44" y="9"/>
                    </a:moveTo>
                    <a:lnTo>
                      <a:pt x="73" y="22"/>
                    </a:lnTo>
                    <a:lnTo>
                      <a:pt x="73" y="92"/>
                    </a:lnTo>
                    <a:lnTo>
                      <a:pt x="44" y="80"/>
                    </a:lnTo>
                    <a:lnTo>
                      <a:pt x="44" y="9"/>
                    </a:lnTo>
                    <a:close/>
                    <a:moveTo>
                      <a:pt x="8" y="20"/>
                    </a:moveTo>
                    <a:lnTo>
                      <a:pt x="37" y="9"/>
                    </a:lnTo>
                    <a:lnTo>
                      <a:pt x="37" y="80"/>
                    </a:lnTo>
                    <a:lnTo>
                      <a:pt x="8" y="92"/>
                    </a:lnTo>
                    <a:lnTo>
                      <a:pt x="8" y="20"/>
                    </a:lnTo>
                    <a:close/>
                    <a:moveTo>
                      <a:pt x="109" y="82"/>
                    </a:moveTo>
                    <a:lnTo>
                      <a:pt x="80" y="92"/>
                    </a:lnTo>
                    <a:lnTo>
                      <a:pt x="80" y="22"/>
                    </a:lnTo>
                    <a:lnTo>
                      <a:pt x="109" y="10"/>
                    </a:lnTo>
                    <a:lnTo>
                      <a:pt x="109" y="82"/>
                    </a:lnTo>
                    <a:close/>
                  </a:path>
                </a:pathLst>
              </a:custGeom>
              <a:solidFill>
                <a:srgbClr val="0C6D9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10" name="Freeform 55"/>
            <p:cNvSpPr>
              <a:spLocks noEditPoints="1"/>
            </p:cNvSpPr>
            <p:nvPr/>
          </p:nvSpPr>
          <p:spPr bwMode="auto">
            <a:xfrm>
              <a:off x="11003681" y="3774469"/>
              <a:ext cx="256909" cy="239292"/>
            </a:xfrm>
            <a:custGeom>
              <a:avLst/>
              <a:gdLst>
                <a:gd name="T0" fmla="*/ 53 w 107"/>
                <a:gd name="T1" fmla="*/ 13 h 100"/>
                <a:gd name="T2" fmla="*/ 37 w 107"/>
                <a:gd name="T3" fmla="*/ 16 h 100"/>
                <a:gd name="T4" fmla="*/ 24 w 107"/>
                <a:gd name="T5" fmla="*/ 23 h 100"/>
                <a:gd name="T6" fmla="*/ 13 w 107"/>
                <a:gd name="T7" fmla="*/ 43 h 100"/>
                <a:gd name="T8" fmla="*/ 17 w 107"/>
                <a:gd name="T9" fmla="*/ 55 h 100"/>
                <a:gd name="T10" fmla="*/ 27 w 107"/>
                <a:gd name="T11" fmla="*/ 66 h 100"/>
                <a:gd name="T12" fmla="*/ 33 w 107"/>
                <a:gd name="T13" fmla="*/ 75 h 100"/>
                <a:gd name="T14" fmla="*/ 33 w 107"/>
                <a:gd name="T15" fmla="*/ 79 h 100"/>
                <a:gd name="T16" fmla="*/ 36 w 107"/>
                <a:gd name="T17" fmla="*/ 77 h 100"/>
                <a:gd name="T18" fmla="*/ 45 w 107"/>
                <a:gd name="T19" fmla="*/ 73 h 100"/>
                <a:gd name="T20" fmla="*/ 47 w 107"/>
                <a:gd name="T21" fmla="*/ 73 h 100"/>
                <a:gd name="T22" fmla="*/ 53 w 107"/>
                <a:gd name="T23" fmla="*/ 73 h 100"/>
                <a:gd name="T24" fmla="*/ 70 w 107"/>
                <a:gd name="T25" fmla="*/ 71 h 100"/>
                <a:gd name="T26" fmla="*/ 83 w 107"/>
                <a:gd name="T27" fmla="*/ 64 h 100"/>
                <a:gd name="T28" fmla="*/ 93 w 107"/>
                <a:gd name="T29" fmla="*/ 43 h 100"/>
                <a:gd name="T30" fmla="*/ 83 w 107"/>
                <a:gd name="T31" fmla="*/ 23 h 100"/>
                <a:gd name="T32" fmla="*/ 70 w 107"/>
                <a:gd name="T33" fmla="*/ 16 h 100"/>
                <a:gd name="T34" fmla="*/ 53 w 107"/>
                <a:gd name="T35" fmla="*/ 13 h 100"/>
                <a:gd name="T36" fmla="*/ 53 w 107"/>
                <a:gd name="T37" fmla="*/ 0 h 100"/>
                <a:gd name="T38" fmla="*/ 53 w 107"/>
                <a:gd name="T39" fmla="*/ 0 h 100"/>
                <a:gd name="T40" fmla="*/ 107 w 107"/>
                <a:gd name="T41" fmla="*/ 43 h 100"/>
                <a:gd name="T42" fmla="*/ 53 w 107"/>
                <a:gd name="T43" fmla="*/ 87 h 100"/>
                <a:gd name="T44" fmla="*/ 45 w 107"/>
                <a:gd name="T45" fmla="*/ 86 h 100"/>
                <a:gd name="T46" fmla="*/ 7 w 107"/>
                <a:gd name="T47" fmla="*/ 100 h 100"/>
                <a:gd name="T48" fmla="*/ 7 w 107"/>
                <a:gd name="T49" fmla="*/ 97 h 100"/>
                <a:gd name="T50" fmla="*/ 20 w 107"/>
                <a:gd name="T51" fmla="*/ 80 h 100"/>
                <a:gd name="T52" fmla="*/ 20 w 107"/>
                <a:gd name="T53" fmla="*/ 77 h 100"/>
                <a:gd name="T54" fmla="*/ 0 w 107"/>
                <a:gd name="T55" fmla="*/ 43 h 100"/>
                <a:gd name="T56" fmla="*/ 53 w 107"/>
                <a:gd name="T5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00">
                  <a:moveTo>
                    <a:pt x="53" y="13"/>
                  </a:moveTo>
                  <a:cubicBezTo>
                    <a:pt x="48" y="13"/>
                    <a:pt x="42" y="14"/>
                    <a:pt x="37" y="16"/>
                  </a:cubicBezTo>
                  <a:cubicBezTo>
                    <a:pt x="32" y="18"/>
                    <a:pt x="28" y="20"/>
                    <a:pt x="24" y="23"/>
                  </a:cubicBezTo>
                  <a:cubicBezTo>
                    <a:pt x="17" y="29"/>
                    <a:pt x="13" y="36"/>
                    <a:pt x="13" y="43"/>
                  </a:cubicBezTo>
                  <a:cubicBezTo>
                    <a:pt x="13" y="48"/>
                    <a:pt x="14" y="52"/>
                    <a:pt x="17" y="55"/>
                  </a:cubicBezTo>
                  <a:cubicBezTo>
                    <a:pt x="19" y="59"/>
                    <a:pt x="23" y="63"/>
                    <a:pt x="27" y="66"/>
                  </a:cubicBezTo>
                  <a:cubicBezTo>
                    <a:pt x="30" y="68"/>
                    <a:pt x="32" y="71"/>
                    <a:pt x="33" y="75"/>
                  </a:cubicBezTo>
                  <a:cubicBezTo>
                    <a:pt x="33" y="76"/>
                    <a:pt x="33" y="78"/>
                    <a:pt x="33" y="79"/>
                  </a:cubicBezTo>
                  <a:cubicBezTo>
                    <a:pt x="34" y="78"/>
                    <a:pt x="35" y="78"/>
                    <a:pt x="36" y="77"/>
                  </a:cubicBezTo>
                  <a:cubicBezTo>
                    <a:pt x="38" y="74"/>
                    <a:pt x="42" y="73"/>
                    <a:pt x="45" y="73"/>
                  </a:cubicBezTo>
                  <a:cubicBezTo>
                    <a:pt x="46" y="73"/>
                    <a:pt x="46" y="73"/>
                    <a:pt x="47" y="73"/>
                  </a:cubicBezTo>
                  <a:cubicBezTo>
                    <a:pt x="49" y="73"/>
                    <a:pt x="51" y="73"/>
                    <a:pt x="53" y="73"/>
                  </a:cubicBezTo>
                  <a:cubicBezTo>
                    <a:pt x="59" y="73"/>
                    <a:pt x="65" y="73"/>
                    <a:pt x="70" y="71"/>
                  </a:cubicBezTo>
                  <a:cubicBezTo>
                    <a:pt x="75" y="69"/>
                    <a:pt x="79" y="67"/>
                    <a:pt x="83" y="64"/>
                  </a:cubicBezTo>
                  <a:cubicBezTo>
                    <a:pt x="90" y="58"/>
                    <a:pt x="93" y="51"/>
                    <a:pt x="93" y="43"/>
                  </a:cubicBezTo>
                  <a:cubicBezTo>
                    <a:pt x="93" y="36"/>
                    <a:pt x="90" y="29"/>
                    <a:pt x="83" y="23"/>
                  </a:cubicBezTo>
                  <a:cubicBezTo>
                    <a:pt x="79" y="20"/>
                    <a:pt x="75" y="18"/>
                    <a:pt x="70" y="16"/>
                  </a:cubicBezTo>
                  <a:cubicBezTo>
                    <a:pt x="65" y="14"/>
                    <a:pt x="59" y="13"/>
                    <a:pt x="53" y="13"/>
                  </a:cubicBezTo>
                  <a:close/>
                  <a:moveTo>
                    <a:pt x="53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83" y="0"/>
                    <a:pt x="107" y="19"/>
                    <a:pt x="107" y="43"/>
                  </a:cubicBezTo>
                  <a:cubicBezTo>
                    <a:pt x="107" y="67"/>
                    <a:pt x="83" y="87"/>
                    <a:pt x="53" y="87"/>
                  </a:cubicBezTo>
                  <a:cubicBezTo>
                    <a:pt x="51" y="87"/>
                    <a:pt x="48" y="87"/>
                    <a:pt x="45" y="86"/>
                  </a:cubicBezTo>
                  <a:cubicBezTo>
                    <a:pt x="34" y="98"/>
                    <a:pt x="20" y="100"/>
                    <a:pt x="7" y="100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14" y="94"/>
                    <a:pt x="20" y="87"/>
                    <a:pt x="20" y="80"/>
                  </a:cubicBezTo>
                  <a:cubicBezTo>
                    <a:pt x="20" y="79"/>
                    <a:pt x="20" y="78"/>
                    <a:pt x="20" y="77"/>
                  </a:cubicBezTo>
                  <a:cubicBezTo>
                    <a:pt x="8" y="69"/>
                    <a:pt x="0" y="57"/>
                    <a:pt x="0" y="43"/>
                  </a:cubicBezTo>
                  <a:cubicBezTo>
                    <a:pt x="0" y="19"/>
                    <a:pt x="24" y="0"/>
                    <a:pt x="53" y="0"/>
                  </a:cubicBez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" name="Freeform 56"/>
            <p:cNvSpPr>
              <a:spLocks noEditPoints="1"/>
            </p:cNvSpPr>
            <p:nvPr/>
          </p:nvSpPr>
          <p:spPr bwMode="auto">
            <a:xfrm>
              <a:off x="10826047" y="3905125"/>
              <a:ext cx="161485" cy="161486"/>
            </a:xfrm>
            <a:custGeom>
              <a:avLst/>
              <a:gdLst>
                <a:gd name="T0" fmla="*/ 62 w 67"/>
                <a:gd name="T1" fmla="*/ 17 h 67"/>
                <a:gd name="T2" fmla="*/ 67 w 67"/>
                <a:gd name="T3" fmla="*/ 13 h 67"/>
                <a:gd name="T4" fmla="*/ 67 w 67"/>
                <a:gd name="T5" fmla="*/ 5 h 67"/>
                <a:gd name="T6" fmla="*/ 58 w 67"/>
                <a:gd name="T7" fmla="*/ 5 h 67"/>
                <a:gd name="T8" fmla="*/ 58 w 67"/>
                <a:gd name="T9" fmla="*/ 0 h 67"/>
                <a:gd name="T10" fmla="*/ 4 w 67"/>
                <a:gd name="T11" fmla="*/ 0 h 67"/>
                <a:gd name="T12" fmla="*/ 0 w 67"/>
                <a:gd name="T13" fmla="*/ 5 h 67"/>
                <a:gd name="T14" fmla="*/ 0 w 67"/>
                <a:gd name="T15" fmla="*/ 63 h 67"/>
                <a:gd name="T16" fmla="*/ 4 w 67"/>
                <a:gd name="T17" fmla="*/ 67 h 67"/>
                <a:gd name="T18" fmla="*/ 58 w 67"/>
                <a:gd name="T19" fmla="*/ 67 h 67"/>
                <a:gd name="T20" fmla="*/ 58 w 67"/>
                <a:gd name="T21" fmla="*/ 50 h 67"/>
                <a:gd name="T22" fmla="*/ 62 w 67"/>
                <a:gd name="T23" fmla="*/ 50 h 67"/>
                <a:gd name="T24" fmla="*/ 67 w 67"/>
                <a:gd name="T25" fmla="*/ 46 h 67"/>
                <a:gd name="T26" fmla="*/ 67 w 67"/>
                <a:gd name="T27" fmla="*/ 38 h 67"/>
                <a:gd name="T28" fmla="*/ 58 w 67"/>
                <a:gd name="T29" fmla="*/ 38 h 67"/>
                <a:gd name="T30" fmla="*/ 58 w 67"/>
                <a:gd name="T31" fmla="*/ 34 h 67"/>
                <a:gd name="T32" fmla="*/ 62 w 67"/>
                <a:gd name="T33" fmla="*/ 34 h 67"/>
                <a:gd name="T34" fmla="*/ 67 w 67"/>
                <a:gd name="T35" fmla="*/ 30 h 67"/>
                <a:gd name="T36" fmla="*/ 67 w 67"/>
                <a:gd name="T37" fmla="*/ 21 h 67"/>
                <a:gd name="T38" fmla="*/ 58 w 67"/>
                <a:gd name="T39" fmla="*/ 21 h 67"/>
                <a:gd name="T40" fmla="*/ 58 w 67"/>
                <a:gd name="T41" fmla="*/ 17 h 67"/>
                <a:gd name="T42" fmla="*/ 62 w 67"/>
                <a:gd name="T43" fmla="*/ 17 h 67"/>
                <a:gd name="T44" fmla="*/ 37 w 67"/>
                <a:gd name="T45" fmla="*/ 17 h 67"/>
                <a:gd name="T46" fmla="*/ 46 w 67"/>
                <a:gd name="T47" fmla="*/ 25 h 67"/>
                <a:gd name="T48" fmla="*/ 37 w 67"/>
                <a:gd name="T49" fmla="*/ 34 h 67"/>
                <a:gd name="T50" fmla="*/ 29 w 67"/>
                <a:gd name="T51" fmla="*/ 25 h 67"/>
                <a:gd name="T52" fmla="*/ 37 w 67"/>
                <a:gd name="T53" fmla="*/ 17 h 67"/>
                <a:gd name="T54" fmla="*/ 16 w 67"/>
                <a:gd name="T55" fmla="*/ 63 h 67"/>
                <a:gd name="T56" fmla="*/ 12 w 67"/>
                <a:gd name="T57" fmla="*/ 63 h 67"/>
                <a:gd name="T58" fmla="*/ 12 w 67"/>
                <a:gd name="T59" fmla="*/ 5 h 67"/>
                <a:gd name="T60" fmla="*/ 16 w 67"/>
                <a:gd name="T61" fmla="*/ 5 h 67"/>
                <a:gd name="T62" fmla="*/ 16 w 67"/>
                <a:gd name="T63" fmla="*/ 63 h 67"/>
                <a:gd name="T64" fmla="*/ 50 w 67"/>
                <a:gd name="T65" fmla="*/ 50 h 67"/>
                <a:gd name="T66" fmla="*/ 25 w 67"/>
                <a:gd name="T67" fmla="*/ 50 h 67"/>
                <a:gd name="T68" fmla="*/ 25 w 67"/>
                <a:gd name="T69" fmla="*/ 46 h 67"/>
                <a:gd name="T70" fmla="*/ 33 w 67"/>
                <a:gd name="T71" fmla="*/ 38 h 67"/>
                <a:gd name="T72" fmla="*/ 33 w 67"/>
                <a:gd name="T73" fmla="*/ 38 h 67"/>
                <a:gd name="T74" fmla="*/ 41 w 67"/>
                <a:gd name="T75" fmla="*/ 38 h 67"/>
                <a:gd name="T76" fmla="*/ 50 w 67"/>
                <a:gd name="T77" fmla="*/ 46 h 67"/>
                <a:gd name="T78" fmla="*/ 50 w 67"/>
                <a:gd name="T79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" h="67">
                  <a:moveTo>
                    <a:pt x="62" y="17"/>
                  </a:moveTo>
                  <a:cubicBezTo>
                    <a:pt x="65" y="17"/>
                    <a:pt x="67" y="15"/>
                    <a:pt x="67" y="13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5" y="50"/>
                    <a:pt x="67" y="49"/>
                    <a:pt x="67" y="46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4"/>
                    <a:pt x="67" y="32"/>
                    <a:pt x="67" y="3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17"/>
                    <a:pt x="58" y="17"/>
                    <a:pt x="58" y="17"/>
                  </a:cubicBezTo>
                  <a:lnTo>
                    <a:pt x="62" y="17"/>
                  </a:lnTo>
                  <a:close/>
                  <a:moveTo>
                    <a:pt x="37" y="17"/>
                  </a:moveTo>
                  <a:cubicBezTo>
                    <a:pt x="42" y="17"/>
                    <a:pt x="46" y="21"/>
                    <a:pt x="46" y="25"/>
                  </a:cubicBezTo>
                  <a:cubicBezTo>
                    <a:pt x="46" y="30"/>
                    <a:pt x="42" y="34"/>
                    <a:pt x="37" y="34"/>
                  </a:cubicBezTo>
                  <a:cubicBezTo>
                    <a:pt x="33" y="34"/>
                    <a:pt x="29" y="30"/>
                    <a:pt x="29" y="25"/>
                  </a:cubicBezTo>
                  <a:cubicBezTo>
                    <a:pt x="29" y="21"/>
                    <a:pt x="33" y="17"/>
                    <a:pt x="37" y="17"/>
                  </a:cubicBezTo>
                  <a:close/>
                  <a:moveTo>
                    <a:pt x="16" y="63"/>
                  </a:moveTo>
                  <a:cubicBezTo>
                    <a:pt x="12" y="63"/>
                    <a:pt x="12" y="63"/>
                    <a:pt x="12" y="6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6" y="5"/>
                    <a:pt x="16" y="5"/>
                    <a:pt x="16" y="5"/>
                  </a:cubicBezTo>
                  <a:lnTo>
                    <a:pt x="16" y="63"/>
                  </a:lnTo>
                  <a:close/>
                  <a:moveTo>
                    <a:pt x="50" y="50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2"/>
                    <a:pt x="28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6" y="38"/>
                    <a:pt x="50" y="42"/>
                    <a:pt x="50" y="46"/>
                  </a:cubicBezTo>
                  <a:lnTo>
                    <a:pt x="50" y="50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" name="Freeform 57"/>
            <p:cNvSpPr>
              <a:spLocks noEditPoints="1"/>
            </p:cNvSpPr>
            <p:nvPr/>
          </p:nvSpPr>
          <p:spPr bwMode="auto">
            <a:xfrm>
              <a:off x="11102040" y="3464710"/>
              <a:ext cx="139465" cy="136528"/>
            </a:xfrm>
            <a:custGeom>
              <a:avLst/>
              <a:gdLst>
                <a:gd name="T0" fmla="*/ 58 w 58"/>
                <a:gd name="T1" fmla="*/ 29 h 57"/>
                <a:gd name="T2" fmla="*/ 29 w 58"/>
                <a:gd name="T3" fmla="*/ 57 h 57"/>
                <a:gd name="T4" fmla="*/ 0 w 58"/>
                <a:gd name="T5" fmla="*/ 29 h 57"/>
                <a:gd name="T6" fmla="*/ 29 w 58"/>
                <a:gd name="T7" fmla="*/ 0 h 57"/>
                <a:gd name="T8" fmla="*/ 58 w 58"/>
                <a:gd name="T9" fmla="*/ 29 h 57"/>
                <a:gd name="T10" fmla="*/ 6 w 58"/>
                <a:gd name="T11" fmla="*/ 29 h 57"/>
                <a:gd name="T12" fmla="*/ 29 w 58"/>
                <a:gd name="T13" fmla="*/ 52 h 57"/>
                <a:gd name="T14" fmla="*/ 52 w 58"/>
                <a:gd name="T15" fmla="*/ 29 h 57"/>
                <a:gd name="T16" fmla="*/ 29 w 58"/>
                <a:gd name="T17" fmla="*/ 6 h 57"/>
                <a:gd name="T18" fmla="*/ 6 w 58"/>
                <a:gd name="T19" fmla="*/ 29 h 57"/>
                <a:gd name="T20" fmla="*/ 32 w 58"/>
                <a:gd name="T21" fmla="*/ 12 h 57"/>
                <a:gd name="T22" fmla="*/ 46 w 58"/>
                <a:gd name="T23" fmla="*/ 26 h 57"/>
                <a:gd name="T24" fmla="*/ 46 w 58"/>
                <a:gd name="T25" fmla="*/ 31 h 57"/>
                <a:gd name="T26" fmla="*/ 41 w 58"/>
                <a:gd name="T27" fmla="*/ 31 h 57"/>
                <a:gd name="T28" fmla="*/ 33 w 58"/>
                <a:gd name="T29" fmla="*/ 23 h 57"/>
                <a:gd name="T30" fmla="*/ 33 w 58"/>
                <a:gd name="T31" fmla="*/ 43 h 57"/>
                <a:gd name="T32" fmla="*/ 29 w 58"/>
                <a:gd name="T33" fmla="*/ 47 h 57"/>
                <a:gd name="T34" fmla="*/ 25 w 58"/>
                <a:gd name="T35" fmla="*/ 43 h 57"/>
                <a:gd name="T36" fmla="*/ 25 w 58"/>
                <a:gd name="T37" fmla="*/ 23 h 57"/>
                <a:gd name="T38" fmla="*/ 17 w 58"/>
                <a:gd name="T39" fmla="*/ 31 h 57"/>
                <a:gd name="T40" fmla="*/ 12 w 58"/>
                <a:gd name="T41" fmla="*/ 31 h 57"/>
                <a:gd name="T42" fmla="*/ 11 w 58"/>
                <a:gd name="T43" fmla="*/ 29 h 57"/>
                <a:gd name="T44" fmla="*/ 12 w 58"/>
                <a:gd name="T45" fmla="*/ 26 h 57"/>
                <a:gd name="T46" fmla="*/ 27 w 58"/>
                <a:gd name="T47" fmla="*/ 12 h 57"/>
                <a:gd name="T48" fmla="*/ 32 w 58"/>
                <a:gd name="T4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6" y="29"/>
                  </a:moveTo>
                  <a:cubicBezTo>
                    <a:pt x="6" y="42"/>
                    <a:pt x="16" y="52"/>
                    <a:pt x="29" y="52"/>
                  </a:cubicBezTo>
                  <a:cubicBezTo>
                    <a:pt x="42" y="52"/>
                    <a:pt x="52" y="42"/>
                    <a:pt x="52" y="29"/>
                  </a:cubicBezTo>
                  <a:cubicBezTo>
                    <a:pt x="52" y="16"/>
                    <a:pt x="42" y="6"/>
                    <a:pt x="29" y="6"/>
                  </a:cubicBezTo>
                  <a:cubicBezTo>
                    <a:pt x="16" y="6"/>
                    <a:pt x="6" y="16"/>
                    <a:pt x="6" y="29"/>
                  </a:cubicBezTo>
                  <a:close/>
                  <a:moveTo>
                    <a:pt x="32" y="12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7" y="28"/>
                    <a:pt x="47" y="30"/>
                    <a:pt x="46" y="31"/>
                  </a:cubicBezTo>
                  <a:cubicBezTo>
                    <a:pt x="45" y="33"/>
                    <a:pt x="42" y="33"/>
                    <a:pt x="41" y="31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5"/>
                    <a:pt x="31" y="47"/>
                    <a:pt x="29" y="47"/>
                  </a:cubicBezTo>
                  <a:cubicBezTo>
                    <a:pt x="27" y="47"/>
                    <a:pt x="25" y="45"/>
                    <a:pt x="25" y="4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3"/>
                    <a:pt x="14" y="33"/>
                    <a:pt x="12" y="31"/>
                  </a:cubicBezTo>
                  <a:cubicBezTo>
                    <a:pt x="12" y="31"/>
                    <a:pt x="11" y="30"/>
                    <a:pt x="11" y="29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8" y="11"/>
                    <a:pt x="30" y="11"/>
                    <a:pt x="32" y="12"/>
                  </a:cubicBez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" name="Freeform 58"/>
            <p:cNvSpPr>
              <a:spLocks noEditPoints="1"/>
            </p:cNvSpPr>
            <p:nvPr/>
          </p:nvSpPr>
          <p:spPr bwMode="auto">
            <a:xfrm>
              <a:off x="11078552" y="3635004"/>
              <a:ext cx="110104" cy="110103"/>
            </a:xfrm>
            <a:custGeom>
              <a:avLst/>
              <a:gdLst>
                <a:gd name="T0" fmla="*/ 3 w 46"/>
                <a:gd name="T1" fmla="*/ 0 h 46"/>
                <a:gd name="T2" fmla="*/ 20 w 46"/>
                <a:gd name="T3" fmla="*/ 0 h 46"/>
                <a:gd name="T4" fmla="*/ 20 w 46"/>
                <a:gd name="T5" fmla="*/ 3 h 46"/>
                <a:gd name="T6" fmla="*/ 3 w 46"/>
                <a:gd name="T7" fmla="*/ 3 h 46"/>
                <a:gd name="T8" fmla="*/ 3 w 46"/>
                <a:gd name="T9" fmla="*/ 0 h 46"/>
                <a:gd name="T10" fmla="*/ 26 w 46"/>
                <a:gd name="T11" fmla="*/ 0 h 46"/>
                <a:gd name="T12" fmla="*/ 43 w 46"/>
                <a:gd name="T13" fmla="*/ 0 h 46"/>
                <a:gd name="T14" fmla="*/ 43 w 46"/>
                <a:gd name="T15" fmla="*/ 3 h 46"/>
                <a:gd name="T16" fmla="*/ 26 w 46"/>
                <a:gd name="T17" fmla="*/ 3 h 46"/>
                <a:gd name="T18" fmla="*/ 26 w 46"/>
                <a:gd name="T19" fmla="*/ 0 h 46"/>
                <a:gd name="T20" fmla="*/ 43 w 46"/>
                <a:gd name="T21" fmla="*/ 14 h 46"/>
                <a:gd name="T22" fmla="*/ 41 w 46"/>
                <a:gd name="T23" fmla="*/ 14 h 46"/>
                <a:gd name="T24" fmla="*/ 41 w 46"/>
                <a:gd name="T25" fmla="*/ 3 h 46"/>
                <a:gd name="T26" fmla="*/ 29 w 46"/>
                <a:gd name="T27" fmla="*/ 3 h 46"/>
                <a:gd name="T28" fmla="*/ 29 w 46"/>
                <a:gd name="T29" fmla="*/ 14 h 46"/>
                <a:gd name="T30" fmla="*/ 17 w 46"/>
                <a:gd name="T31" fmla="*/ 14 h 46"/>
                <a:gd name="T32" fmla="*/ 17 w 46"/>
                <a:gd name="T33" fmla="*/ 3 h 46"/>
                <a:gd name="T34" fmla="*/ 6 w 46"/>
                <a:gd name="T35" fmla="*/ 3 h 46"/>
                <a:gd name="T36" fmla="*/ 6 w 46"/>
                <a:gd name="T37" fmla="*/ 14 h 46"/>
                <a:gd name="T38" fmla="*/ 3 w 46"/>
                <a:gd name="T39" fmla="*/ 14 h 46"/>
                <a:gd name="T40" fmla="*/ 0 w 46"/>
                <a:gd name="T41" fmla="*/ 18 h 46"/>
                <a:gd name="T42" fmla="*/ 0 w 46"/>
                <a:gd name="T43" fmla="*/ 43 h 46"/>
                <a:gd name="T44" fmla="*/ 3 w 46"/>
                <a:gd name="T45" fmla="*/ 46 h 46"/>
                <a:gd name="T46" fmla="*/ 17 w 46"/>
                <a:gd name="T47" fmla="*/ 46 h 46"/>
                <a:gd name="T48" fmla="*/ 20 w 46"/>
                <a:gd name="T49" fmla="*/ 43 h 46"/>
                <a:gd name="T50" fmla="*/ 20 w 46"/>
                <a:gd name="T51" fmla="*/ 26 h 46"/>
                <a:gd name="T52" fmla="*/ 26 w 46"/>
                <a:gd name="T53" fmla="*/ 26 h 46"/>
                <a:gd name="T54" fmla="*/ 26 w 46"/>
                <a:gd name="T55" fmla="*/ 43 h 46"/>
                <a:gd name="T56" fmla="*/ 29 w 46"/>
                <a:gd name="T57" fmla="*/ 46 h 46"/>
                <a:gd name="T58" fmla="*/ 43 w 46"/>
                <a:gd name="T59" fmla="*/ 46 h 46"/>
                <a:gd name="T60" fmla="*/ 46 w 46"/>
                <a:gd name="T61" fmla="*/ 43 h 46"/>
                <a:gd name="T62" fmla="*/ 46 w 46"/>
                <a:gd name="T63" fmla="*/ 18 h 46"/>
                <a:gd name="T64" fmla="*/ 43 w 46"/>
                <a:gd name="T65" fmla="*/ 14 h 46"/>
                <a:gd name="T66" fmla="*/ 16 w 46"/>
                <a:gd name="T67" fmla="*/ 43 h 46"/>
                <a:gd name="T68" fmla="*/ 5 w 46"/>
                <a:gd name="T69" fmla="*/ 43 h 46"/>
                <a:gd name="T70" fmla="*/ 3 w 46"/>
                <a:gd name="T71" fmla="*/ 42 h 46"/>
                <a:gd name="T72" fmla="*/ 5 w 46"/>
                <a:gd name="T73" fmla="*/ 40 h 46"/>
                <a:gd name="T74" fmla="*/ 16 w 46"/>
                <a:gd name="T75" fmla="*/ 40 h 46"/>
                <a:gd name="T76" fmla="*/ 17 w 46"/>
                <a:gd name="T77" fmla="*/ 42 h 46"/>
                <a:gd name="T78" fmla="*/ 16 w 46"/>
                <a:gd name="T79" fmla="*/ 43 h 46"/>
                <a:gd name="T80" fmla="*/ 25 w 46"/>
                <a:gd name="T81" fmla="*/ 23 h 46"/>
                <a:gd name="T82" fmla="*/ 22 w 46"/>
                <a:gd name="T83" fmla="*/ 23 h 46"/>
                <a:gd name="T84" fmla="*/ 20 w 46"/>
                <a:gd name="T85" fmla="*/ 22 h 46"/>
                <a:gd name="T86" fmla="*/ 22 w 46"/>
                <a:gd name="T87" fmla="*/ 20 h 46"/>
                <a:gd name="T88" fmla="*/ 25 w 46"/>
                <a:gd name="T89" fmla="*/ 20 h 46"/>
                <a:gd name="T90" fmla="*/ 26 w 46"/>
                <a:gd name="T91" fmla="*/ 22 h 46"/>
                <a:gd name="T92" fmla="*/ 25 w 46"/>
                <a:gd name="T93" fmla="*/ 23 h 46"/>
                <a:gd name="T94" fmla="*/ 42 w 46"/>
                <a:gd name="T95" fmla="*/ 43 h 46"/>
                <a:gd name="T96" fmla="*/ 31 w 46"/>
                <a:gd name="T97" fmla="*/ 43 h 46"/>
                <a:gd name="T98" fmla="*/ 29 w 46"/>
                <a:gd name="T99" fmla="*/ 42 h 46"/>
                <a:gd name="T100" fmla="*/ 31 w 46"/>
                <a:gd name="T101" fmla="*/ 40 h 46"/>
                <a:gd name="T102" fmla="*/ 42 w 46"/>
                <a:gd name="T103" fmla="*/ 40 h 46"/>
                <a:gd name="T104" fmla="*/ 43 w 46"/>
                <a:gd name="T105" fmla="*/ 42 h 46"/>
                <a:gd name="T106" fmla="*/ 42 w 46"/>
                <a:gd name="T107" fmla="*/ 4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" h="46">
                  <a:moveTo>
                    <a:pt x="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3" y="3"/>
                    <a:pt x="3" y="3"/>
                    <a:pt x="3" y="3"/>
                  </a:cubicBezTo>
                  <a:lnTo>
                    <a:pt x="3" y="0"/>
                  </a:lnTo>
                  <a:close/>
                  <a:moveTo>
                    <a:pt x="26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26" y="3"/>
                    <a:pt x="26" y="3"/>
                    <a:pt x="26" y="3"/>
                  </a:cubicBezTo>
                  <a:lnTo>
                    <a:pt x="26" y="0"/>
                  </a:lnTo>
                  <a:close/>
                  <a:moveTo>
                    <a:pt x="43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0" y="16"/>
                    <a:pt x="0" y="1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5"/>
                    <a:pt x="2" y="46"/>
                    <a:pt x="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9" y="46"/>
                    <a:pt x="20" y="45"/>
                    <a:pt x="20" y="43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5"/>
                    <a:pt x="28" y="46"/>
                    <a:pt x="29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5" y="46"/>
                    <a:pt x="46" y="45"/>
                    <a:pt x="46" y="43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6"/>
                    <a:pt x="45" y="14"/>
                    <a:pt x="43" y="14"/>
                  </a:cubicBezTo>
                  <a:close/>
                  <a:moveTo>
                    <a:pt x="16" y="43"/>
                  </a:move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3" y="43"/>
                    <a:pt x="3" y="42"/>
                  </a:cubicBezTo>
                  <a:cubicBezTo>
                    <a:pt x="3" y="41"/>
                    <a:pt x="4" y="40"/>
                    <a:pt x="5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7" y="40"/>
                    <a:pt x="17" y="41"/>
                    <a:pt x="17" y="42"/>
                  </a:cubicBezTo>
                  <a:cubicBezTo>
                    <a:pt x="17" y="43"/>
                    <a:pt x="17" y="43"/>
                    <a:pt x="16" y="43"/>
                  </a:cubicBezTo>
                  <a:close/>
                  <a:moveTo>
                    <a:pt x="25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0" y="22"/>
                    <a:pt x="20" y="22"/>
                  </a:cubicBezTo>
                  <a:cubicBezTo>
                    <a:pt x="20" y="21"/>
                    <a:pt x="21" y="20"/>
                    <a:pt x="22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1"/>
                    <a:pt x="26" y="22"/>
                  </a:cubicBezTo>
                  <a:cubicBezTo>
                    <a:pt x="26" y="22"/>
                    <a:pt x="25" y="23"/>
                    <a:pt x="25" y="23"/>
                  </a:cubicBezTo>
                  <a:close/>
                  <a:moveTo>
                    <a:pt x="42" y="43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29" y="43"/>
                    <a:pt x="29" y="42"/>
                  </a:cubicBezTo>
                  <a:cubicBezTo>
                    <a:pt x="29" y="41"/>
                    <a:pt x="30" y="40"/>
                    <a:pt x="31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3" y="40"/>
                    <a:pt x="43" y="41"/>
                    <a:pt x="43" y="42"/>
                  </a:cubicBezTo>
                  <a:cubicBezTo>
                    <a:pt x="43" y="43"/>
                    <a:pt x="43" y="43"/>
                    <a:pt x="42" y="43"/>
                  </a:cubicBez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" name="Freeform 59"/>
            <p:cNvSpPr>
              <a:spLocks/>
            </p:cNvSpPr>
            <p:nvPr/>
          </p:nvSpPr>
          <p:spPr bwMode="auto">
            <a:xfrm>
              <a:off x="10878897" y="3657024"/>
              <a:ext cx="177634" cy="179102"/>
            </a:xfrm>
            <a:custGeom>
              <a:avLst/>
              <a:gdLst>
                <a:gd name="T0" fmla="*/ 61 w 121"/>
                <a:gd name="T1" fmla="*/ 122 h 122"/>
                <a:gd name="T2" fmla="*/ 121 w 121"/>
                <a:gd name="T3" fmla="*/ 62 h 122"/>
                <a:gd name="T4" fmla="*/ 84 w 121"/>
                <a:gd name="T5" fmla="*/ 62 h 122"/>
                <a:gd name="T6" fmla="*/ 84 w 121"/>
                <a:gd name="T7" fmla="*/ 0 h 122"/>
                <a:gd name="T8" fmla="*/ 38 w 121"/>
                <a:gd name="T9" fmla="*/ 0 h 122"/>
                <a:gd name="T10" fmla="*/ 38 w 121"/>
                <a:gd name="T11" fmla="*/ 62 h 122"/>
                <a:gd name="T12" fmla="*/ 0 w 121"/>
                <a:gd name="T13" fmla="*/ 62 h 122"/>
                <a:gd name="T14" fmla="*/ 61 w 121"/>
                <a:gd name="T1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2">
                  <a:moveTo>
                    <a:pt x="61" y="122"/>
                  </a:moveTo>
                  <a:lnTo>
                    <a:pt x="121" y="62"/>
                  </a:lnTo>
                  <a:lnTo>
                    <a:pt x="84" y="62"/>
                  </a:lnTo>
                  <a:lnTo>
                    <a:pt x="84" y="0"/>
                  </a:lnTo>
                  <a:lnTo>
                    <a:pt x="38" y="0"/>
                  </a:lnTo>
                  <a:lnTo>
                    <a:pt x="38" y="62"/>
                  </a:lnTo>
                  <a:lnTo>
                    <a:pt x="0" y="62"/>
                  </a:lnTo>
                  <a:lnTo>
                    <a:pt x="61" y="122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" name="Freeform 60"/>
            <p:cNvSpPr>
              <a:spLocks noEditPoints="1"/>
            </p:cNvSpPr>
            <p:nvPr/>
          </p:nvSpPr>
          <p:spPr bwMode="auto">
            <a:xfrm>
              <a:off x="11085891" y="3260651"/>
              <a:ext cx="148274" cy="148273"/>
            </a:xfrm>
            <a:custGeom>
              <a:avLst/>
              <a:gdLst>
                <a:gd name="T0" fmla="*/ 31 w 62"/>
                <a:gd name="T1" fmla="*/ 62 h 62"/>
                <a:gd name="T2" fmla="*/ 0 w 62"/>
                <a:gd name="T3" fmla="*/ 31 h 62"/>
                <a:gd name="T4" fmla="*/ 31 w 62"/>
                <a:gd name="T5" fmla="*/ 0 h 62"/>
                <a:gd name="T6" fmla="*/ 62 w 62"/>
                <a:gd name="T7" fmla="*/ 31 h 62"/>
                <a:gd name="T8" fmla="*/ 31 w 62"/>
                <a:gd name="T9" fmla="*/ 62 h 62"/>
                <a:gd name="T10" fmla="*/ 57 w 62"/>
                <a:gd name="T11" fmla="*/ 35 h 62"/>
                <a:gd name="T12" fmla="*/ 41 w 62"/>
                <a:gd name="T13" fmla="*/ 34 h 62"/>
                <a:gd name="T14" fmla="*/ 46 w 62"/>
                <a:gd name="T15" fmla="*/ 53 h 62"/>
                <a:gd name="T16" fmla="*/ 57 w 62"/>
                <a:gd name="T17" fmla="*/ 35 h 62"/>
                <a:gd name="T18" fmla="*/ 41 w 62"/>
                <a:gd name="T19" fmla="*/ 55 h 62"/>
                <a:gd name="T20" fmla="*/ 36 w 62"/>
                <a:gd name="T21" fmla="*/ 35 h 62"/>
                <a:gd name="T22" fmla="*/ 35 w 62"/>
                <a:gd name="T23" fmla="*/ 35 h 62"/>
                <a:gd name="T24" fmla="*/ 15 w 62"/>
                <a:gd name="T25" fmla="*/ 52 h 62"/>
                <a:gd name="T26" fmla="*/ 31 w 62"/>
                <a:gd name="T27" fmla="*/ 57 h 62"/>
                <a:gd name="T28" fmla="*/ 41 w 62"/>
                <a:gd name="T29" fmla="*/ 55 h 62"/>
                <a:gd name="T30" fmla="*/ 11 w 62"/>
                <a:gd name="T31" fmla="*/ 48 h 62"/>
                <a:gd name="T32" fmla="*/ 33 w 62"/>
                <a:gd name="T33" fmla="*/ 31 h 62"/>
                <a:gd name="T34" fmla="*/ 34 w 62"/>
                <a:gd name="T35" fmla="*/ 31 h 62"/>
                <a:gd name="T36" fmla="*/ 32 w 62"/>
                <a:gd name="T37" fmla="*/ 26 h 62"/>
                <a:gd name="T38" fmla="*/ 4 w 62"/>
                <a:gd name="T39" fmla="*/ 30 h 62"/>
                <a:gd name="T40" fmla="*/ 4 w 62"/>
                <a:gd name="T41" fmla="*/ 31 h 62"/>
                <a:gd name="T42" fmla="*/ 11 w 62"/>
                <a:gd name="T43" fmla="*/ 48 h 62"/>
                <a:gd name="T44" fmla="*/ 5 w 62"/>
                <a:gd name="T45" fmla="*/ 25 h 62"/>
                <a:gd name="T46" fmla="*/ 29 w 62"/>
                <a:gd name="T47" fmla="*/ 22 h 62"/>
                <a:gd name="T48" fmla="*/ 20 w 62"/>
                <a:gd name="T49" fmla="*/ 7 h 62"/>
                <a:gd name="T50" fmla="*/ 5 w 62"/>
                <a:gd name="T51" fmla="*/ 25 h 62"/>
                <a:gd name="T52" fmla="*/ 25 w 62"/>
                <a:gd name="T53" fmla="*/ 5 h 62"/>
                <a:gd name="T54" fmla="*/ 35 w 62"/>
                <a:gd name="T55" fmla="*/ 20 h 62"/>
                <a:gd name="T56" fmla="*/ 49 w 62"/>
                <a:gd name="T57" fmla="*/ 11 h 62"/>
                <a:gd name="T58" fmla="*/ 31 w 62"/>
                <a:gd name="T59" fmla="*/ 4 h 62"/>
                <a:gd name="T60" fmla="*/ 25 w 62"/>
                <a:gd name="T61" fmla="*/ 5 h 62"/>
                <a:gd name="T62" fmla="*/ 51 w 62"/>
                <a:gd name="T63" fmla="*/ 14 h 62"/>
                <a:gd name="T64" fmla="*/ 37 w 62"/>
                <a:gd name="T65" fmla="*/ 24 h 62"/>
                <a:gd name="T66" fmla="*/ 38 w 62"/>
                <a:gd name="T67" fmla="*/ 28 h 62"/>
                <a:gd name="T68" fmla="*/ 39 w 62"/>
                <a:gd name="T69" fmla="*/ 30 h 62"/>
                <a:gd name="T70" fmla="*/ 57 w 62"/>
                <a:gd name="T71" fmla="*/ 30 h 62"/>
                <a:gd name="T72" fmla="*/ 51 w 62"/>
                <a:gd name="T73" fmla="*/ 1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57" y="35"/>
                  </a:moveTo>
                  <a:cubicBezTo>
                    <a:pt x="56" y="35"/>
                    <a:pt x="49" y="32"/>
                    <a:pt x="41" y="34"/>
                  </a:cubicBezTo>
                  <a:cubicBezTo>
                    <a:pt x="44" y="43"/>
                    <a:pt x="45" y="51"/>
                    <a:pt x="46" y="53"/>
                  </a:cubicBezTo>
                  <a:cubicBezTo>
                    <a:pt x="52" y="49"/>
                    <a:pt x="56" y="42"/>
                    <a:pt x="57" y="35"/>
                  </a:cubicBezTo>
                  <a:close/>
                  <a:moveTo>
                    <a:pt x="41" y="55"/>
                  </a:moveTo>
                  <a:cubicBezTo>
                    <a:pt x="41" y="53"/>
                    <a:pt x="39" y="45"/>
                    <a:pt x="36" y="35"/>
                  </a:cubicBezTo>
                  <a:cubicBezTo>
                    <a:pt x="36" y="35"/>
                    <a:pt x="36" y="35"/>
                    <a:pt x="35" y="35"/>
                  </a:cubicBezTo>
                  <a:cubicBezTo>
                    <a:pt x="20" y="40"/>
                    <a:pt x="15" y="51"/>
                    <a:pt x="15" y="52"/>
                  </a:cubicBezTo>
                  <a:cubicBezTo>
                    <a:pt x="19" y="55"/>
                    <a:pt x="25" y="57"/>
                    <a:pt x="31" y="57"/>
                  </a:cubicBezTo>
                  <a:cubicBezTo>
                    <a:pt x="35" y="57"/>
                    <a:pt x="38" y="57"/>
                    <a:pt x="41" y="55"/>
                  </a:cubicBezTo>
                  <a:close/>
                  <a:moveTo>
                    <a:pt x="11" y="48"/>
                  </a:moveTo>
                  <a:cubicBezTo>
                    <a:pt x="12" y="47"/>
                    <a:pt x="19" y="35"/>
                    <a:pt x="33" y="31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3" y="29"/>
                    <a:pt x="32" y="28"/>
                    <a:pt x="32" y="26"/>
                  </a:cubicBezTo>
                  <a:cubicBezTo>
                    <a:pt x="18" y="30"/>
                    <a:pt x="6" y="30"/>
                    <a:pt x="4" y="30"/>
                  </a:cubicBezTo>
                  <a:cubicBezTo>
                    <a:pt x="4" y="30"/>
                    <a:pt x="4" y="30"/>
                    <a:pt x="4" y="31"/>
                  </a:cubicBezTo>
                  <a:cubicBezTo>
                    <a:pt x="4" y="38"/>
                    <a:pt x="7" y="44"/>
                    <a:pt x="11" y="48"/>
                  </a:cubicBezTo>
                  <a:close/>
                  <a:moveTo>
                    <a:pt x="5" y="25"/>
                  </a:moveTo>
                  <a:cubicBezTo>
                    <a:pt x="6" y="25"/>
                    <a:pt x="17" y="25"/>
                    <a:pt x="29" y="22"/>
                  </a:cubicBezTo>
                  <a:cubicBezTo>
                    <a:pt x="25" y="14"/>
                    <a:pt x="20" y="8"/>
                    <a:pt x="20" y="7"/>
                  </a:cubicBezTo>
                  <a:cubicBezTo>
                    <a:pt x="12" y="10"/>
                    <a:pt x="7" y="17"/>
                    <a:pt x="5" y="25"/>
                  </a:cubicBezTo>
                  <a:close/>
                  <a:moveTo>
                    <a:pt x="25" y="5"/>
                  </a:moveTo>
                  <a:cubicBezTo>
                    <a:pt x="25" y="6"/>
                    <a:pt x="30" y="12"/>
                    <a:pt x="35" y="20"/>
                  </a:cubicBezTo>
                  <a:cubicBezTo>
                    <a:pt x="44" y="17"/>
                    <a:pt x="48" y="12"/>
                    <a:pt x="49" y="11"/>
                  </a:cubicBezTo>
                  <a:cubicBezTo>
                    <a:pt x="44" y="7"/>
                    <a:pt x="38" y="4"/>
                    <a:pt x="31" y="4"/>
                  </a:cubicBezTo>
                  <a:cubicBezTo>
                    <a:pt x="29" y="4"/>
                    <a:pt x="27" y="4"/>
                    <a:pt x="25" y="5"/>
                  </a:cubicBezTo>
                  <a:close/>
                  <a:moveTo>
                    <a:pt x="51" y="14"/>
                  </a:moveTo>
                  <a:cubicBezTo>
                    <a:pt x="51" y="15"/>
                    <a:pt x="46" y="20"/>
                    <a:pt x="37" y="24"/>
                  </a:cubicBezTo>
                  <a:cubicBezTo>
                    <a:pt x="37" y="26"/>
                    <a:pt x="38" y="27"/>
                    <a:pt x="38" y="28"/>
                  </a:cubicBezTo>
                  <a:cubicBezTo>
                    <a:pt x="39" y="29"/>
                    <a:pt x="39" y="29"/>
                    <a:pt x="39" y="30"/>
                  </a:cubicBezTo>
                  <a:cubicBezTo>
                    <a:pt x="48" y="29"/>
                    <a:pt x="57" y="30"/>
                    <a:pt x="57" y="30"/>
                  </a:cubicBezTo>
                  <a:cubicBezTo>
                    <a:pt x="57" y="24"/>
                    <a:pt x="55" y="18"/>
                    <a:pt x="51" y="14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" name="Freeform 61"/>
            <p:cNvSpPr>
              <a:spLocks noEditPoints="1"/>
            </p:cNvSpPr>
            <p:nvPr/>
          </p:nvSpPr>
          <p:spPr bwMode="auto">
            <a:xfrm>
              <a:off x="10937619" y="3483794"/>
              <a:ext cx="140933" cy="124784"/>
            </a:xfrm>
            <a:custGeom>
              <a:avLst/>
              <a:gdLst>
                <a:gd name="T0" fmla="*/ 48 w 59"/>
                <a:gd name="T1" fmla="*/ 0 h 52"/>
                <a:gd name="T2" fmla="*/ 11 w 59"/>
                <a:gd name="T3" fmla="*/ 0 h 52"/>
                <a:gd name="T4" fmla="*/ 0 w 59"/>
                <a:gd name="T5" fmla="*/ 12 h 52"/>
                <a:gd name="T6" fmla="*/ 0 w 59"/>
                <a:gd name="T7" fmla="*/ 50 h 52"/>
                <a:gd name="T8" fmla="*/ 2 w 59"/>
                <a:gd name="T9" fmla="*/ 52 h 52"/>
                <a:gd name="T10" fmla="*/ 57 w 59"/>
                <a:gd name="T11" fmla="*/ 52 h 52"/>
                <a:gd name="T12" fmla="*/ 59 w 59"/>
                <a:gd name="T13" fmla="*/ 50 h 52"/>
                <a:gd name="T14" fmla="*/ 59 w 59"/>
                <a:gd name="T15" fmla="*/ 12 h 52"/>
                <a:gd name="T16" fmla="*/ 48 w 59"/>
                <a:gd name="T17" fmla="*/ 0 h 52"/>
                <a:gd name="T18" fmla="*/ 37 w 59"/>
                <a:gd name="T19" fmla="*/ 34 h 52"/>
                <a:gd name="T20" fmla="*/ 37 w 59"/>
                <a:gd name="T21" fmla="*/ 45 h 52"/>
                <a:gd name="T22" fmla="*/ 22 w 59"/>
                <a:gd name="T23" fmla="*/ 45 h 52"/>
                <a:gd name="T24" fmla="*/ 22 w 59"/>
                <a:gd name="T25" fmla="*/ 34 h 52"/>
                <a:gd name="T26" fmla="*/ 11 w 59"/>
                <a:gd name="T27" fmla="*/ 34 h 52"/>
                <a:gd name="T28" fmla="*/ 29 w 59"/>
                <a:gd name="T29" fmla="*/ 19 h 52"/>
                <a:gd name="T30" fmla="*/ 48 w 59"/>
                <a:gd name="T31" fmla="*/ 34 h 52"/>
                <a:gd name="T32" fmla="*/ 37 w 59"/>
                <a:gd name="T33" fmla="*/ 34 h 52"/>
                <a:gd name="T34" fmla="*/ 9 w 59"/>
                <a:gd name="T35" fmla="*/ 8 h 52"/>
                <a:gd name="T36" fmla="*/ 12 w 59"/>
                <a:gd name="T37" fmla="*/ 4 h 52"/>
                <a:gd name="T38" fmla="*/ 46 w 59"/>
                <a:gd name="T39" fmla="*/ 4 h 52"/>
                <a:gd name="T40" fmla="*/ 50 w 59"/>
                <a:gd name="T41" fmla="*/ 8 h 52"/>
                <a:gd name="T42" fmla="*/ 9 w 59"/>
                <a:gd name="T43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52">
                  <a:moveTo>
                    <a:pt x="4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2"/>
                    <a:pt x="2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8" y="52"/>
                    <a:pt x="59" y="52"/>
                    <a:pt x="59" y="5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48" y="0"/>
                  </a:lnTo>
                  <a:close/>
                  <a:moveTo>
                    <a:pt x="37" y="34"/>
                  </a:moveTo>
                  <a:cubicBezTo>
                    <a:pt x="37" y="45"/>
                    <a:pt x="37" y="45"/>
                    <a:pt x="37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48" y="34"/>
                    <a:pt x="48" y="34"/>
                    <a:pt x="48" y="34"/>
                  </a:cubicBezTo>
                  <a:lnTo>
                    <a:pt x="37" y="34"/>
                  </a:lnTo>
                  <a:close/>
                  <a:moveTo>
                    <a:pt x="9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0" y="8"/>
                    <a:pt x="50" y="8"/>
                    <a:pt x="50" y="8"/>
                  </a:cubicBezTo>
                  <a:lnTo>
                    <a:pt x="9" y="8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" name="Freeform 62"/>
            <p:cNvSpPr>
              <a:spLocks noEditPoints="1"/>
            </p:cNvSpPr>
            <p:nvPr/>
          </p:nvSpPr>
          <p:spPr bwMode="auto">
            <a:xfrm>
              <a:off x="10632264" y="3726023"/>
              <a:ext cx="227549" cy="199655"/>
            </a:xfrm>
            <a:custGeom>
              <a:avLst/>
              <a:gdLst>
                <a:gd name="T0" fmla="*/ 95 w 95"/>
                <a:gd name="T1" fmla="*/ 34 h 83"/>
                <a:gd name="T2" fmla="*/ 83 w 95"/>
                <a:gd name="T3" fmla="*/ 0 h 83"/>
                <a:gd name="T4" fmla="*/ 83 w 95"/>
                <a:gd name="T5" fmla="*/ 0 h 83"/>
                <a:gd name="T6" fmla="*/ 75 w 95"/>
                <a:gd name="T7" fmla="*/ 0 h 83"/>
                <a:gd name="T8" fmla="*/ 31 w 95"/>
                <a:gd name="T9" fmla="*/ 19 h 83"/>
                <a:gd name="T10" fmla="*/ 30 w 95"/>
                <a:gd name="T11" fmla="*/ 34 h 83"/>
                <a:gd name="T12" fmla="*/ 31 w 95"/>
                <a:gd name="T13" fmla="*/ 49 h 83"/>
                <a:gd name="T14" fmla="*/ 75 w 95"/>
                <a:gd name="T15" fmla="*/ 67 h 83"/>
                <a:gd name="T16" fmla="*/ 83 w 95"/>
                <a:gd name="T17" fmla="*/ 67 h 83"/>
                <a:gd name="T18" fmla="*/ 83 w 95"/>
                <a:gd name="T19" fmla="*/ 67 h 83"/>
                <a:gd name="T20" fmla="*/ 95 w 95"/>
                <a:gd name="T21" fmla="*/ 34 h 83"/>
                <a:gd name="T22" fmla="*/ 80 w 95"/>
                <a:gd name="T23" fmla="*/ 62 h 83"/>
                <a:gd name="T24" fmla="*/ 78 w 95"/>
                <a:gd name="T25" fmla="*/ 61 h 83"/>
                <a:gd name="T26" fmla="*/ 75 w 95"/>
                <a:gd name="T27" fmla="*/ 55 h 83"/>
                <a:gd name="T28" fmla="*/ 71 w 95"/>
                <a:gd name="T29" fmla="*/ 34 h 83"/>
                <a:gd name="T30" fmla="*/ 75 w 95"/>
                <a:gd name="T31" fmla="*/ 12 h 83"/>
                <a:gd name="T32" fmla="*/ 78 w 95"/>
                <a:gd name="T33" fmla="*/ 7 h 83"/>
                <a:gd name="T34" fmla="*/ 80 w 95"/>
                <a:gd name="T35" fmla="*/ 5 h 83"/>
                <a:gd name="T36" fmla="*/ 82 w 95"/>
                <a:gd name="T37" fmla="*/ 7 h 83"/>
                <a:gd name="T38" fmla="*/ 86 w 95"/>
                <a:gd name="T39" fmla="*/ 12 h 83"/>
                <a:gd name="T40" fmla="*/ 89 w 95"/>
                <a:gd name="T41" fmla="*/ 34 h 83"/>
                <a:gd name="T42" fmla="*/ 86 w 95"/>
                <a:gd name="T43" fmla="*/ 55 h 83"/>
                <a:gd name="T44" fmla="*/ 82 w 95"/>
                <a:gd name="T45" fmla="*/ 61 h 83"/>
                <a:gd name="T46" fmla="*/ 80 w 95"/>
                <a:gd name="T47" fmla="*/ 62 h 83"/>
                <a:gd name="T48" fmla="*/ 23 w 95"/>
                <a:gd name="T49" fmla="*/ 34 h 83"/>
                <a:gd name="T50" fmla="*/ 24 w 95"/>
                <a:gd name="T51" fmla="*/ 20 h 83"/>
                <a:gd name="T52" fmla="*/ 12 w 95"/>
                <a:gd name="T53" fmla="*/ 21 h 83"/>
                <a:gd name="T54" fmla="*/ 5 w 95"/>
                <a:gd name="T55" fmla="*/ 21 h 83"/>
                <a:gd name="T56" fmla="*/ 0 w 95"/>
                <a:gd name="T57" fmla="*/ 30 h 83"/>
                <a:gd name="T58" fmla="*/ 0 w 95"/>
                <a:gd name="T59" fmla="*/ 38 h 83"/>
                <a:gd name="T60" fmla="*/ 5 w 95"/>
                <a:gd name="T61" fmla="*/ 47 h 83"/>
                <a:gd name="T62" fmla="*/ 12 w 95"/>
                <a:gd name="T63" fmla="*/ 47 h 83"/>
                <a:gd name="T64" fmla="*/ 24 w 95"/>
                <a:gd name="T65" fmla="*/ 47 h 83"/>
                <a:gd name="T66" fmla="*/ 23 w 95"/>
                <a:gd name="T67" fmla="*/ 34 h 83"/>
                <a:gd name="T68" fmla="*/ 34 w 95"/>
                <a:gd name="T69" fmla="*/ 53 h 83"/>
                <a:gd name="T70" fmla="*/ 22 w 95"/>
                <a:gd name="T71" fmla="*/ 51 h 83"/>
                <a:gd name="T72" fmla="*/ 30 w 95"/>
                <a:gd name="T73" fmla="*/ 81 h 83"/>
                <a:gd name="T74" fmla="*/ 33 w 95"/>
                <a:gd name="T75" fmla="*/ 83 h 83"/>
                <a:gd name="T76" fmla="*/ 44 w 95"/>
                <a:gd name="T77" fmla="*/ 78 h 83"/>
                <a:gd name="T78" fmla="*/ 46 w 95"/>
                <a:gd name="T79" fmla="*/ 75 h 83"/>
                <a:gd name="T80" fmla="*/ 34 w 95"/>
                <a:gd name="T81" fmla="*/ 53 h 83"/>
                <a:gd name="T82" fmla="*/ 80 w 95"/>
                <a:gd name="T83" fmla="*/ 45 h 83"/>
                <a:gd name="T84" fmla="*/ 79 w 95"/>
                <a:gd name="T85" fmla="*/ 44 h 83"/>
                <a:gd name="T86" fmla="*/ 78 w 95"/>
                <a:gd name="T87" fmla="*/ 42 h 83"/>
                <a:gd name="T88" fmla="*/ 77 w 95"/>
                <a:gd name="T89" fmla="*/ 34 h 83"/>
                <a:gd name="T90" fmla="*/ 78 w 95"/>
                <a:gd name="T91" fmla="*/ 25 h 83"/>
                <a:gd name="T92" fmla="*/ 79 w 95"/>
                <a:gd name="T93" fmla="*/ 23 h 83"/>
                <a:gd name="T94" fmla="*/ 80 w 95"/>
                <a:gd name="T95" fmla="*/ 23 h 83"/>
                <a:gd name="T96" fmla="*/ 81 w 95"/>
                <a:gd name="T97" fmla="*/ 23 h 83"/>
                <a:gd name="T98" fmla="*/ 82 w 95"/>
                <a:gd name="T99" fmla="*/ 25 h 83"/>
                <a:gd name="T100" fmla="*/ 84 w 95"/>
                <a:gd name="T101" fmla="*/ 34 h 83"/>
                <a:gd name="T102" fmla="*/ 82 w 95"/>
                <a:gd name="T103" fmla="*/ 42 h 83"/>
                <a:gd name="T104" fmla="*/ 81 w 95"/>
                <a:gd name="T105" fmla="*/ 44 h 83"/>
                <a:gd name="T106" fmla="*/ 80 w 95"/>
                <a:gd name="T107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" h="83">
                  <a:moveTo>
                    <a:pt x="95" y="34"/>
                  </a:moveTo>
                  <a:cubicBezTo>
                    <a:pt x="95" y="15"/>
                    <a:pt x="89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57" y="13"/>
                    <a:pt x="31" y="19"/>
                  </a:cubicBezTo>
                  <a:cubicBezTo>
                    <a:pt x="30" y="23"/>
                    <a:pt x="30" y="28"/>
                    <a:pt x="30" y="34"/>
                  </a:cubicBezTo>
                  <a:cubicBezTo>
                    <a:pt x="30" y="39"/>
                    <a:pt x="30" y="44"/>
                    <a:pt x="31" y="49"/>
                  </a:cubicBezTo>
                  <a:cubicBezTo>
                    <a:pt x="57" y="54"/>
                    <a:pt x="75" y="67"/>
                    <a:pt x="75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9" y="67"/>
                    <a:pt x="95" y="52"/>
                    <a:pt x="95" y="34"/>
                  </a:cubicBezTo>
                  <a:close/>
                  <a:moveTo>
                    <a:pt x="80" y="62"/>
                  </a:moveTo>
                  <a:cubicBezTo>
                    <a:pt x="79" y="62"/>
                    <a:pt x="78" y="61"/>
                    <a:pt x="78" y="61"/>
                  </a:cubicBezTo>
                  <a:cubicBezTo>
                    <a:pt x="77" y="60"/>
                    <a:pt x="76" y="58"/>
                    <a:pt x="75" y="55"/>
                  </a:cubicBezTo>
                  <a:cubicBezTo>
                    <a:pt x="72" y="49"/>
                    <a:pt x="71" y="42"/>
                    <a:pt x="71" y="34"/>
                  </a:cubicBezTo>
                  <a:cubicBezTo>
                    <a:pt x="71" y="26"/>
                    <a:pt x="72" y="18"/>
                    <a:pt x="75" y="12"/>
                  </a:cubicBezTo>
                  <a:cubicBezTo>
                    <a:pt x="76" y="10"/>
                    <a:pt x="77" y="8"/>
                    <a:pt x="78" y="7"/>
                  </a:cubicBezTo>
                  <a:cubicBezTo>
                    <a:pt x="78" y="6"/>
                    <a:pt x="79" y="5"/>
                    <a:pt x="80" y="5"/>
                  </a:cubicBezTo>
                  <a:cubicBezTo>
                    <a:pt x="81" y="5"/>
                    <a:pt x="82" y="6"/>
                    <a:pt x="82" y="7"/>
                  </a:cubicBezTo>
                  <a:cubicBezTo>
                    <a:pt x="84" y="8"/>
                    <a:pt x="85" y="10"/>
                    <a:pt x="86" y="12"/>
                  </a:cubicBezTo>
                  <a:cubicBezTo>
                    <a:pt x="88" y="18"/>
                    <a:pt x="89" y="26"/>
                    <a:pt x="89" y="34"/>
                  </a:cubicBezTo>
                  <a:cubicBezTo>
                    <a:pt x="89" y="42"/>
                    <a:pt x="88" y="49"/>
                    <a:pt x="86" y="55"/>
                  </a:cubicBezTo>
                  <a:cubicBezTo>
                    <a:pt x="85" y="58"/>
                    <a:pt x="84" y="60"/>
                    <a:pt x="82" y="61"/>
                  </a:cubicBezTo>
                  <a:cubicBezTo>
                    <a:pt x="82" y="61"/>
                    <a:pt x="81" y="62"/>
                    <a:pt x="80" y="62"/>
                  </a:cubicBezTo>
                  <a:close/>
                  <a:moveTo>
                    <a:pt x="23" y="34"/>
                  </a:moveTo>
                  <a:cubicBezTo>
                    <a:pt x="23" y="29"/>
                    <a:pt x="24" y="24"/>
                    <a:pt x="24" y="20"/>
                  </a:cubicBezTo>
                  <a:cubicBezTo>
                    <a:pt x="20" y="21"/>
                    <a:pt x="16" y="21"/>
                    <a:pt x="12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7"/>
                    <a:pt x="5" y="47"/>
                    <a:pt x="12" y="47"/>
                  </a:cubicBezTo>
                  <a:cubicBezTo>
                    <a:pt x="16" y="47"/>
                    <a:pt x="20" y="47"/>
                    <a:pt x="24" y="47"/>
                  </a:cubicBezTo>
                  <a:cubicBezTo>
                    <a:pt x="24" y="43"/>
                    <a:pt x="23" y="39"/>
                    <a:pt x="23" y="34"/>
                  </a:cubicBezTo>
                  <a:close/>
                  <a:moveTo>
                    <a:pt x="34" y="53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2" y="83"/>
                    <a:pt x="33" y="83"/>
                  </a:cubicBezTo>
                  <a:cubicBezTo>
                    <a:pt x="44" y="78"/>
                    <a:pt x="44" y="78"/>
                    <a:pt x="44" y="78"/>
                  </a:cubicBezTo>
                  <a:cubicBezTo>
                    <a:pt x="46" y="78"/>
                    <a:pt x="46" y="76"/>
                    <a:pt x="46" y="75"/>
                  </a:cubicBezTo>
                  <a:lnTo>
                    <a:pt x="34" y="53"/>
                  </a:lnTo>
                  <a:close/>
                  <a:moveTo>
                    <a:pt x="80" y="45"/>
                  </a:moveTo>
                  <a:cubicBezTo>
                    <a:pt x="80" y="45"/>
                    <a:pt x="79" y="44"/>
                    <a:pt x="79" y="44"/>
                  </a:cubicBezTo>
                  <a:cubicBezTo>
                    <a:pt x="79" y="44"/>
                    <a:pt x="78" y="43"/>
                    <a:pt x="78" y="42"/>
                  </a:cubicBezTo>
                  <a:cubicBezTo>
                    <a:pt x="77" y="40"/>
                    <a:pt x="77" y="37"/>
                    <a:pt x="77" y="34"/>
                  </a:cubicBezTo>
                  <a:cubicBezTo>
                    <a:pt x="77" y="31"/>
                    <a:pt x="77" y="28"/>
                    <a:pt x="78" y="25"/>
                  </a:cubicBezTo>
                  <a:cubicBezTo>
                    <a:pt x="78" y="25"/>
                    <a:pt x="79" y="24"/>
                    <a:pt x="79" y="23"/>
                  </a:cubicBezTo>
                  <a:cubicBezTo>
                    <a:pt x="79" y="23"/>
                    <a:pt x="80" y="23"/>
                    <a:pt x="80" y="23"/>
                  </a:cubicBezTo>
                  <a:cubicBezTo>
                    <a:pt x="80" y="23"/>
                    <a:pt x="81" y="23"/>
                    <a:pt x="81" y="23"/>
                  </a:cubicBezTo>
                  <a:cubicBezTo>
                    <a:pt x="81" y="24"/>
                    <a:pt x="82" y="25"/>
                    <a:pt x="82" y="25"/>
                  </a:cubicBezTo>
                  <a:cubicBezTo>
                    <a:pt x="83" y="28"/>
                    <a:pt x="84" y="31"/>
                    <a:pt x="84" y="34"/>
                  </a:cubicBezTo>
                  <a:cubicBezTo>
                    <a:pt x="84" y="37"/>
                    <a:pt x="83" y="40"/>
                    <a:pt x="82" y="42"/>
                  </a:cubicBezTo>
                  <a:cubicBezTo>
                    <a:pt x="82" y="43"/>
                    <a:pt x="81" y="44"/>
                    <a:pt x="81" y="44"/>
                  </a:cubicBezTo>
                  <a:cubicBezTo>
                    <a:pt x="81" y="44"/>
                    <a:pt x="80" y="45"/>
                    <a:pt x="80" y="45"/>
                  </a:cubicBez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" name="Freeform 33"/>
            <p:cNvSpPr>
              <a:spLocks noEditPoints="1"/>
            </p:cNvSpPr>
            <p:nvPr/>
          </p:nvSpPr>
          <p:spPr bwMode="auto">
            <a:xfrm>
              <a:off x="11025702" y="3416263"/>
              <a:ext cx="120380" cy="48445"/>
            </a:xfrm>
            <a:custGeom>
              <a:avLst/>
              <a:gdLst>
                <a:gd name="T0" fmla="*/ 50 w 50"/>
                <a:gd name="T1" fmla="*/ 10 h 20"/>
                <a:gd name="T2" fmla="*/ 50 w 50"/>
                <a:gd name="T3" fmla="*/ 10 h 20"/>
                <a:gd name="T4" fmla="*/ 40 w 50"/>
                <a:gd name="T5" fmla="*/ 0 h 20"/>
                <a:gd name="T6" fmla="*/ 28 w 50"/>
                <a:gd name="T7" fmla="*/ 0 h 20"/>
                <a:gd name="T8" fmla="*/ 18 w 50"/>
                <a:gd name="T9" fmla="*/ 10 h 20"/>
                <a:gd name="T10" fmla="*/ 18 w 50"/>
                <a:gd name="T11" fmla="*/ 10 h 20"/>
                <a:gd name="T12" fmla="*/ 18 w 50"/>
                <a:gd name="T13" fmla="*/ 11 h 20"/>
                <a:gd name="T14" fmla="*/ 23 w 50"/>
                <a:gd name="T15" fmla="*/ 11 h 20"/>
                <a:gd name="T16" fmla="*/ 23 w 50"/>
                <a:gd name="T17" fmla="*/ 10 h 20"/>
                <a:gd name="T18" fmla="*/ 23 w 50"/>
                <a:gd name="T19" fmla="*/ 10 h 20"/>
                <a:gd name="T20" fmla="*/ 28 w 50"/>
                <a:gd name="T21" fmla="*/ 5 h 20"/>
                <a:gd name="T22" fmla="*/ 40 w 50"/>
                <a:gd name="T23" fmla="*/ 5 h 20"/>
                <a:gd name="T24" fmla="*/ 45 w 50"/>
                <a:gd name="T25" fmla="*/ 10 h 20"/>
                <a:gd name="T26" fmla="*/ 45 w 50"/>
                <a:gd name="T27" fmla="*/ 10 h 20"/>
                <a:gd name="T28" fmla="*/ 40 w 50"/>
                <a:gd name="T29" fmla="*/ 15 h 20"/>
                <a:gd name="T30" fmla="*/ 35 w 50"/>
                <a:gd name="T31" fmla="*/ 15 h 20"/>
                <a:gd name="T32" fmla="*/ 32 w 50"/>
                <a:gd name="T33" fmla="*/ 20 h 20"/>
                <a:gd name="T34" fmla="*/ 40 w 50"/>
                <a:gd name="T35" fmla="*/ 20 h 20"/>
                <a:gd name="T36" fmla="*/ 50 w 50"/>
                <a:gd name="T37" fmla="*/ 10 h 20"/>
                <a:gd name="T38" fmla="*/ 32 w 50"/>
                <a:gd name="T39" fmla="*/ 10 h 20"/>
                <a:gd name="T40" fmla="*/ 32 w 50"/>
                <a:gd name="T41" fmla="*/ 9 h 20"/>
                <a:gd name="T42" fmla="*/ 27 w 50"/>
                <a:gd name="T43" fmla="*/ 9 h 20"/>
                <a:gd name="T44" fmla="*/ 28 w 50"/>
                <a:gd name="T45" fmla="*/ 10 h 20"/>
                <a:gd name="T46" fmla="*/ 28 w 50"/>
                <a:gd name="T47" fmla="*/ 10 h 20"/>
                <a:gd name="T48" fmla="*/ 22 w 50"/>
                <a:gd name="T49" fmla="*/ 15 h 20"/>
                <a:gd name="T50" fmla="*/ 10 w 50"/>
                <a:gd name="T51" fmla="*/ 15 h 20"/>
                <a:gd name="T52" fmla="*/ 5 w 50"/>
                <a:gd name="T53" fmla="*/ 10 h 20"/>
                <a:gd name="T54" fmla="*/ 5 w 50"/>
                <a:gd name="T55" fmla="*/ 10 h 20"/>
                <a:gd name="T56" fmla="*/ 10 w 50"/>
                <a:gd name="T57" fmla="*/ 5 h 20"/>
                <a:gd name="T58" fmla="*/ 16 w 50"/>
                <a:gd name="T59" fmla="*/ 5 h 20"/>
                <a:gd name="T60" fmla="*/ 19 w 50"/>
                <a:gd name="T61" fmla="*/ 0 h 20"/>
                <a:gd name="T62" fmla="*/ 10 w 50"/>
                <a:gd name="T63" fmla="*/ 0 h 20"/>
                <a:gd name="T64" fmla="*/ 0 w 50"/>
                <a:gd name="T65" fmla="*/ 10 h 20"/>
                <a:gd name="T66" fmla="*/ 0 w 50"/>
                <a:gd name="T67" fmla="*/ 10 h 20"/>
                <a:gd name="T68" fmla="*/ 10 w 50"/>
                <a:gd name="T69" fmla="*/ 20 h 20"/>
                <a:gd name="T70" fmla="*/ 22 w 50"/>
                <a:gd name="T71" fmla="*/ 20 h 20"/>
                <a:gd name="T72" fmla="*/ 32 w 50"/>
                <a:gd name="T7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" h="20">
                  <a:moveTo>
                    <a:pt x="50" y="10"/>
                  </a:moveTo>
                  <a:cubicBezTo>
                    <a:pt x="50" y="10"/>
                    <a:pt x="50" y="10"/>
                    <a:pt x="50" y="10"/>
                  </a:cubicBezTo>
                  <a:cubicBezTo>
                    <a:pt x="50" y="5"/>
                    <a:pt x="46" y="0"/>
                    <a:pt x="4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8" y="5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7"/>
                    <a:pt x="25" y="5"/>
                    <a:pt x="28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3" y="5"/>
                    <a:pt x="45" y="7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3"/>
                    <a:pt x="43" y="15"/>
                    <a:pt x="40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7"/>
                    <a:pt x="33" y="18"/>
                    <a:pt x="32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6" y="20"/>
                    <a:pt x="50" y="15"/>
                    <a:pt x="50" y="10"/>
                  </a:cubicBezTo>
                  <a:close/>
                  <a:moveTo>
                    <a:pt x="32" y="10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3"/>
                    <a:pt x="25" y="15"/>
                    <a:pt x="2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5" y="13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7"/>
                    <a:pt x="7" y="5"/>
                    <a:pt x="1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7" y="1"/>
                    <a:pt x="1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8" y="20"/>
                    <a:pt x="32" y="15"/>
                    <a:pt x="32" y="10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" name="Freeform 34"/>
            <p:cNvSpPr>
              <a:spLocks noEditPoints="1"/>
            </p:cNvSpPr>
            <p:nvPr/>
          </p:nvSpPr>
          <p:spPr bwMode="auto">
            <a:xfrm>
              <a:off x="11138741" y="2900978"/>
              <a:ext cx="129189" cy="126252"/>
            </a:xfrm>
            <a:custGeom>
              <a:avLst/>
              <a:gdLst>
                <a:gd name="T0" fmla="*/ 27 w 54"/>
                <a:gd name="T1" fmla="*/ 0 h 53"/>
                <a:gd name="T2" fmla="*/ 0 w 54"/>
                <a:gd name="T3" fmla="*/ 27 h 53"/>
                <a:gd name="T4" fmla="*/ 27 w 54"/>
                <a:gd name="T5" fmla="*/ 53 h 53"/>
                <a:gd name="T6" fmla="*/ 54 w 54"/>
                <a:gd name="T7" fmla="*/ 27 h 53"/>
                <a:gd name="T8" fmla="*/ 27 w 54"/>
                <a:gd name="T9" fmla="*/ 0 h 53"/>
                <a:gd name="T10" fmla="*/ 16 w 54"/>
                <a:gd name="T11" fmla="*/ 43 h 53"/>
                <a:gd name="T12" fmla="*/ 17 w 54"/>
                <a:gd name="T13" fmla="*/ 38 h 53"/>
                <a:gd name="T14" fmla="*/ 7 w 54"/>
                <a:gd name="T15" fmla="*/ 24 h 53"/>
                <a:gd name="T16" fmla="*/ 13 w 54"/>
                <a:gd name="T17" fmla="*/ 12 h 53"/>
                <a:gd name="T18" fmla="*/ 27 w 54"/>
                <a:gd name="T19" fmla="*/ 7 h 53"/>
                <a:gd name="T20" fmla="*/ 41 w 54"/>
                <a:gd name="T21" fmla="*/ 12 h 53"/>
                <a:gd name="T22" fmla="*/ 47 w 54"/>
                <a:gd name="T23" fmla="*/ 24 h 53"/>
                <a:gd name="T24" fmla="*/ 37 w 54"/>
                <a:gd name="T25" fmla="*/ 38 h 53"/>
                <a:gd name="T26" fmla="*/ 38 w 54"/>
                <a:gd name="T27" fmla="*/ 43 h 53"/>
                <a:gd name="T28" fmla="*/ 27 w 54"/>
                <a:gd name="T29" fmla="*/ 47 h 53"/>
                <a:gd name="T30" fmla="*/ 16 w 54"/>
                <a:gd name="T31" fmla="*/ 43 h 53"/>
                <a:gd name="T32" fmla="*/ 29 w 54"/>
                <a:gd name="T33" fmla="*/ 33 h 53"/>
                <a:gd name="T34" fmla="*/ 30 w 54"/>
                <a:gd name="T35" fmla="*/ 35 h 53"/>
                <a:gd name="T36" fmla="*/ 30 w 54"/>
                <a:gd name="T37" fmla="*/ 38 h 53"/>
                <a:gd name="T38" fmla="*/ 29 w 54"/>
                <a:gd name="T39" fmla="*/ 40 h 53"/>
                <a:gd name="T40" fmla="*/ 25 w 54"/>
                <a:gd name="T41" fmla="*/ 40 h 53"/>
                <a:gd name="T42" fmla="*/ 24 w 54"/>
                <a:gd name="T43" fmla="*/ 38 h 53"/>
                <a:gd name="T44" fmla="*/ 24 w 54"/>
                <a:gd name="T45" fmla="*/ 35 h 53"/>
                <a:gd name="T46" fmla="*/ 25 w 54"/>
                <a:gd name="T47" fmla="*/ 33 h 53"/>
                <a:gd name="T48" fmla="*/ 26 w 54"/>
                <a:gd name="T49" fmla="*/ 10 h 53"/>
                <a:gd name="T50" fmla="*/ 28 w 54"/>
                <a:gd name="T51" fmla="*/ 10 h 53"/>
                <a:gd name="T52" fmla="*/ 29 w 54"/>
                <a:gd name="T53" fmla="*/ 3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53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1"/>
                    <a:pt x="12" y="53"/>
                    <a:pt x="27" y="53"/>
                  </a:cubicBezTo>
                  <a:cubicBezTo>
                    <a:pt x="42" y="53"/>
                    <a:pt x="54" y="41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  <a:moveTo>
                    <a:pt x="16" y="43"/>
                  </a:moveTo>
                  <a:cubicBezTo>
                    <a:pt x="17" y="42"/>
                    <a:pt x="17" y="40"/>
                    <a:pt x="17" y="38"/>
                  </a:cubicBezTo>
                  <a:cubicBezTo>
                    <a:pt x="17" y="32"/>
                    <a:pt x="13" y="26"/>
                    <a:pt x="7" y="24"/>
                  </a:cubicBezTo>
                  <a:cubicBezTo>
                    <a:pt x="8" y="20"/>
                    <a:pt x="10" y="16"/>
                    <a:pt x="13" y="12"/>
                  </a:cubicBezTo>
                  <a:cubicBezTo>
                    <a:pt x="17" y="9"/>
                    <a:pt x="22" y="7"/>
                    <a:pt x="27" y="7"/>
                  </a:cubicBezTo>
                  <a:cubicBezTo>
                    <a:pt x="32" y="7"/>
                    <a:pt x="37" y="9"/>
                    <a:pt x="41" y="12"/>
                  </a:cubicBezTo>
                  <a:cubicBezTo>
                    <a:pt x="44" y="16"/>
                    <a:pt x="46" y="20"/>
                    <a:pt x="47" y="24"/>
                  </a:cubicBezTo>
                  <a:cubicBezTo>
                    <a:pt x="41" y="26"/>
                    <a:pt x="37" y="32"/>
                    <a:pt x="37" y="38"/>
                  </a:cubicBezTo>
                  <a:cubicBezTo>
                    <a:pt x="37" y="40"/>
                    <a:pt x="37" y="42"/>
                    <a:pt x="38" y="43"/>
                  </a:cubicBezTo>
                  <a:cubicBezTo>
                    <a:pt x="35" y="45"/>
                    <a:pt x="31" y="47"/>
                    <a:pt x="27" y="47"/>
                  </a:cubicBezTo>
                  <a:cubicBezTo>
                    <a:pt x="23" y="47"/>
                    <a:pt x="19" y="45"/>
                    <a:pt x="16" y="43"/>
                  </a:cubicBezTo>
                  <a:close/>
                  <a:moveTo>
                    <a:pt x="29" y="33"/>
                  </a:moveTo>
                  <a:cubicBezTo>
                    <a:pt x="30" y="33"/>
                    <a:pt x="30" y="34"/>
                    <a:pt x="30" y="35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9"/>
                    <a:pt x="30" y="40"/>
                    <a:pt x="29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4" y="39"/>
                    <a:pt x="24" y="38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9" y="33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" name="Freeform 35"/>
            <p:cNvSpPr>
              <a:spLocks noEditPoints="1"/>
            </p:cNvSpPr>
            <p:nvPr/>
          </p:nvSpPr>
          <p:spPr bwMode="auto">
            <a:xfrm>
              <a:off x="11121125" y="3041911"/>
              <a:ext cx="113040" cy="91019"/>
            </a:xfrm>
            <a:custGeom>
              <a:avLst/>
              <a:gdLst>
                <a:gd name="T0" fmla="*/ 30 w 77"/>
                <a:gd name="T1" fmla="*/ 62 h 62"/>
                <a:gd name="T2" fmla="*/ 0 w 77"/>
                <a:gd name="T3" fmla="*/ 31 h 62"/>
                <a:gd name="T4" fmla="*/ 15 w 77"/>
                <a:gd name="T5" fmla="*/ 17 h 62"/>
                <a:gd name="T6" fmla="*/ 30 w 77"/>
                <a:gd name="T7" fmla="*/ 33 h 62"/>
                <a:gd name="T8" fmla="*/ 62 w 77"/>
                <a:gd name="T9" fmla="*/ 0 h 62"/>
                <a:gd name="T10" fmla="*/ 77 w 77"/>
                <a:gd name="T11" fmla="*/ 15 h 62"/>
                <a:gd name="T12" fmla="*/ 30 w 77"/>
                <a:gd name="T13" fmla="*/ 62 h 62"/>
                <a:gd name="T14" fmla="*/ 9 w 77"/>
                <a:gd name="T15" fmla="*/ 31 h 62"/>
                <a:gd name="T16" fmla="*/ 30 w 77"/>
                <a:gd name="T17" fmla="*/ 54 h 62"/>
                <a:gd name="T18" fmla="*/ 69 w 77"/>
                <a:gd name="T19" fmla="*/ 15 h 62"/>
                <a:gd name="T20" fmla="*/ 62 w 77"/>
                <a:gd name="T21" fmla="*/ 8 h 62"/>
                <a:gd name="T22" fmla="*/ 30 w 77"/>
                <a:gd name="T23" fmla="*/ 41 h 62"/>
                <a:gd name="T24" fmla="*/ 15 w 77"/>
                <a:gd name="T25" fmla="*/ 25 h 62"/>
                <a:gd name="T26" fmla="*/ 9 w 77"/>
                <a:gd name="T27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62">
                  <a:moveTo>
                    <a:pt x="30" y="62"/>
                  </a:moveTo>
                  <a:lnTo>
                    <a:pt x="0" y="31"/>
                  </a:lnTo>
                  <a:lnTo>
                    <a:pt x="15" y="17"/>
                  </a:lnTo>
                  <a:lnTo>
                    <a:pt x="30" y="33"/>
                  </a:lnTo>
                  <a:lnTo>
                    <a:pt x="62" y="0"/>
                  </a:lnTo>
                  <a:lnTo>
                    <a:pt x="77" y="15"/>
                  </a:lnTo>
                  <a:lnTo>
                    <a:pt x="30" y="62"/>
                  </a:lnTo>
                  <a:close/>
                  <a:moveTo>
                    <a:pt x="9" y="31"/>
                  </a:moveTo>
                  <a:lnTo>
                    <a:pt x="30" y="54"/>
                  </a:lnTo>
                  <a:lnTo>
                    <a:pt x="69" y="15"/>
                  </a:lnTo>
                  <a:lnTo>
                    <a:pt x="62" y="8"/>
                  </a:lnTo>
                  <a:lnTo>
                    <a:pt x="30" y="41"/>
                  </a:lnTo>
                  <a:lnTo>
                    <a:pt x="15" y="25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" name="Freeform 36"/>
            <p:cNvSpPr>
              <a:spLocks noEditPoints="1"/>
            </p:cNvSpPr>
            <p:nvPr/>
          </p:nvSpPr>
          <p:spPr bwMode="auto">
            <a:xfrm>
              <a:off x="10930278" y="3219545"/>
              <a:ext cx="133593" cy="177634"/>
            </a:xfrm>
            <a:custGeom>
              <a:avLst/>
              <a:gdLst>
                <a:gd name="T0" fmla="*/ 53 w 56"/>
                <a:gd name="T1" fmla="*/ 9 h 74"/>
                <a:gd name="T2" fmla="*/ 49 w 56"/>
                <a:gd name="T3" fmla="*/ 9 h 74"/>
                <a:gd name="T4" fmla="*/ 49 w 56"/>
                <a:gd name="T5" fmla="*/ 14 h 74"/>
                <a:gd name="T6" fmla="*/ 51 w 56"/>
                <a:gd name="T7" fmla="*/ 14 h 74"/>
                <a:gd name="T8" fmla="*/ 51 w 56"/>
                <a:gd name="T9" fmla="*/ 51 h 74"/>
                <a:gd name="T10" fmla="*/ 32 w 56"/>
                <a:gd name="T11" fmla="*/ 51 h 74"/>
                <a:gd name="T12" fmla="*/ 32 w 56"/>
                <a:gd name="T13" fmla="*/ 70 h 74"/>
                <a:gd name="T14" fmla="*/ 5 w 56"/>
                <a:gd name="T15" fmla="*/ 70 h 74"/>
                <a:gd name="T16" fmla="*/ 5 w 56"/>
                <a:gd name="T17" fmla="*/ 14 h 74"/>
                <a:gd name="T18" fmla="*/ 7 w 56"/>
                <a:gd name="T19" fmla="*/ 14 h 74"/>
                <a:gd name="T20" fmla="*/ 7 w 56"/>
                <a:gd name="T21" fmla="*/ 9 h 74"/>
                <a:gd name="T22" fmla="*/ 2 w 56"/>
                <a:gd name="T23" fmla="*/ 9 h 74"/>
                <a:gd name="T24" fmla="*/ 0 w 56"/>
                <a:gd name="T25" fmla="*/ 12 h 74"/>
                <a:gd name="T26" fmla="*/ 0 w 56"/>
                <a:gd name="T27" fmla="*/ 72 h 74"/>
                <a:gd name="T28" fmla="*/ 2 w 56"/>
                <a:gd name="T29" fmla="*/ 74 h 74"/>
                <a:gd name="T30" fmla="*/ 39 w 56"/>
                <a:gd name="T31" fmla="*/ 74 h 74"/>
                <a:gd name="T32" fmla="*/ 56 w 56"/>
                <a:gd name="T33" fmla="*/ 58 h 74"/>
                <a:gd name="T34" fmla="*/ 56 w 56"/>
                <a:gd name="T35" fmla="*/ 12 h 74"/>
                <a:gd name="T36" fmla="*/ 53 w 56"/>
                <a:gd name="T37" fmla="*/ 9 h 74"/>
                <a:gd name="T38" fmla="*/ 37 w 56"/>
                <a:gd name="T39" fmla="*/ 70 h 74"/>
                <a:gd name="T40" fmla="*/ 37 w 56"/>
                <a:gd name="T41" fmla="*/ 56 h 74"/>
                <a:gd name="T42" fmla="*/ 51 w 56"/>
                <a:gd name="T43" fmla="*/ 56 h 74"/>
                <a:gd name="T44" fmla="*/ 37 w 56"/>
                <a:gd name="T45" fmla="*/ 70 h 74"/>
                <a:gd name="T46" fmla="*/ 46 w 56"/>
                <a:gd name="T47" fmla="*/ 9 h 74"/>
                <a:gd name="T48" fmla="*/ 37 w 56"/>
                <a:gd name="T49" fmla="*/ 9 h 74"/>
                <a:gd name="T50" fmla="*/ 37 w 56"/>
                <a:gd name="T51" fmla="*/ 5 h 74"/>
                <a:gd name="T52" fmla="*/ 32 w 56"/>
                <a:gd name="T53" fmla="*/ 0 h 74"/>
                <a:gd name="T54" fmla="*/ 23 w 56"/>
                <a:gd name="T55" fmla="*/ 0 h 74"/>
                <a:gd name="T56" fmla="*/ 19 w 56"/>
                <a:gd name="T57" fmla="*/ 5 h 74"/>
                <a:gd name="T58" fmla="*/ 19 w 56"/>
                <a:gd name="T59" fmla="*/ 9 h 74"/>
                <a:gd name="T60" fmla="*/ 9 w 56"/>
                <a:gd name="T61" fmla="*/ 9 h 74"/>
                <a:gd name="T62" fmla="*/ 9 w 56"/>
                <a:gd name="T63" fmla="*/ 19 h 74"/>
                <a:gd name="T64" fmla="*/ 46 w 56"/>
                <a:gd name="T65" fmla="*/ 19 h 74"/>
                <a:gd name="T66" fmla="*/ 46 w 56"/>
                <a:gd name="T67" fmla="*/ 9 h 74"/>
                <a:gd name="T68" fmla="*/ 32 w 56"/>
                <a:gd name="T69" fmla="*/ 9 h 74"/>
                <a:gd name="T70" fmla="*/ 23 w 56"/>
                <a:gd name="T71" fmla="*/ 9 h 74"/>
                <a:gd name="T72" fmla="*/ 23 w 56"/>
                <a:gd name="T73" fmla="*/ 5 h 74"/>
                <a:gd name="T74" fmla="*/ 23 w 56"/>
                <a:gd name="T75" fmla="*/ 5 h 74"/>
                <a:gd name="T76" fmla="*/ 32 w 56"/>
                <a:gd name="T77" fmla="*/ 5 h 74"/>
                <a:gd name="T78" fmla="*/ 32 w 56"/>
                <a:gd name="T79" fmla="*/ 5 h 74"/>
                <a:gd name="T80" fmla="*/ 32 w 56"/>
                <a:gd name="T81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" h="74">
                  <a:moveTo>
                    <a:pt x="53" y="9"/>
                  </a:moveTo>
                  <a:cubicBezTo>
                    <a:pt x="49" y="9"/>
                    <a:pt x="49" y="9"/>
                    <a:pt x="49" y="9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1" y="74"/>
                    <a:pt x="2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0"/>
                    <a:pt x="55" y="9"/>
                    <a:pt x="53" y="9"/>
                  </a:cubicBezTo>
                  <a:close/>
                  <a:moveTo>
                    <a:pt x="37" y="70"/>
                  </a:moveTo>
                  <a:cubicBezTo>
                    <a:pt x="37" y="56"/>
                    <a:pt x="37" y="56"/>
                    <a:pt x="37" y="56"/>
                  </a:cubicBezTo>
                  <a:cubicBezTo>
                    <a:pt x="51" y="56"/>
                    <a:pt x="51" y="56"/>
                    <a:pt x="51" y="56"/>
                  </a:cubicBezTo>
                  <a:lnTo>
                    <a:pt x="37" y="70"/>
                  </a:lnTo>
                  <a:close/>
                  <a:moveTo>
                    <a:pt x="46" y="9"/>
                  </a:moveTo>
                  <a:cubicBezTo>
                    <a:pt x="37" y="9"/>
                    <a:pt x="37" y="9"/>
                    <a:pt x="37" y="9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2"/>
                    <a:pt x="35" y="0"/>
                    <a:pt x="3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9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6" y="19"/>
                    <a:pt x="46" y="19"/>
                    <a:pt x="46" y="19"/>
                  </a:cubicBezTo>
                  <a:lnTo>
                    <a:pt x="46" y="9"/>
                  </a:lnTo>
                  <a:close/>
                  <a:moveTo>
                    <a:pt x="32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lnTo>
                    <a:pt x="32" y="9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" name="Freeform 37"/>
            <p:cNvSpPr>
              <a:spLocks/>
            </p:cNvSpPr>
            <p:nvPr/>
          </p:nvSpPr>
          <p:spPr bwMode="auto">
            <a:xfrm>
              <a:off x="10439950" y="3430945"/>
              <a:ext cx="456564" cy="256909"/>
            </a:xfrm>
            <a:custGeom>
              <a:avLst/>
              <a:gdLst>
                <a:gd name="T0" fmla="*/ 190 w 190"/>
                <a:gd name="T1" fmla="*/ 74 h 107"/>
                <a:gd name="T2" fmla="*/ 166 w 190"/>
                <a:gd name="T3" fmla="*/ 43 h 107"/>
                <a:gd name="T4" fmla="*/ 122 w 190"/>
                <a:gd name="T5" fmla="*/ 0 h 107"/>
                <a:gd name="T6" fmla="*/ 87 w 190"/>
                <a:gd name="T7" fmla="*/ 17 h 107"/>
                <a:gd name="T8" fmla="*/ 67 w 190"/>
                <a:gd name="T9" fmla="*/ 7 h 107"/>
                <a:gd name="T10" fmla="*/ 42 w 190"/>
                <a:gd name="T11" fmla="*/ 32 h 107"/>
                <a:gd name="T12" fmla="*/ 43 w 190"/>
                <a:gd name="T13" fmla="*/ 35 h 107"/>
                <a:gd name="T14" fmla="*/ 36 w 190"/>
                <a:gd name="T15" fmla="*/ 35 h 107"/>
                <a:gd name="T16" fmla="*/ 0 w 190"/>
                <a:gd name="T17" fmla="*/ 71 h 107"/>
                <a:gd name="T18" fmla="*/ 36 w 190"/>
                <a:gd name="T19" fmla="*/ 107 h 107"/>
                <a:gd name="T20" fmla="*/ 158 w 190"/>
                <a:gd name="T21" fmla="*/ 107 h 107"/>
                <a:gd name="T22" fmla="*/ 158 w 190"/>
                <a:gd name="T23" fmla="*/ 107 h 107"/>
                <a:gd name="T24" fmla="*/ 190 w 190"/>
                <a:gd name="T25" fmla="*/ 7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0" h="107">
                  <a:moveTo>
                    <a:pt x="190" y="74"/>
                  </a:moveTo>
                  <a:cubicBezTo>
                    <a:pt x="190" y="59"/>
                    <a:pt x="180" y="46"/>
                    <a:pt x="166" y="43"/>
                  </a:cubicBezTo>
                  <a:cubicBezTo>
                    <a:pt x="165" y="19"/>
                    <a:pt x="146" y="0"/>
                    <a:pt x="122" y="0"/>
                  </a:cubicBezTo>
                  <a:cubicBezTo>
                    <a:pt x="107" y="0"/>
                    <a:pt x="95" y="6"/>
                    <a:pt x="87" y="17"/>
                  </a:cubicBezTo>
                  <a:cubicBezTo>
                    <a:pt x="82" y="11"/>
                    <a:pt x="75" y="7"/>
                    <a:pt x="67" y="7"/>
                  </a:cubicBezTo>
                  <a:cubicBezTo>
                    <a:pt x="54" y="7"/>
                    <a:pt x="42" y="18"/>
                    <a:pt x="42" y="32"/>
                  </a:cubicBezTo>
                  <a:cubicBezTo>
                    <a:pt x="42" y="33"/>
                    <a:pt x="43" y="34"/>
                    <a:pt x="43" y="35"/>
                  </a:cubicBezTo>
                  <a:cubicBezTo>
                    <a:pt x="41" y="35"/>
                    <a:pt x="38" y="35"/>
                    <a:pt x="36" y="35"/>
                  </a:cubicBezTo>
                  <a:cubicBezTo>
                    <a:pt x="16" y="35"/>
                    <a:pt x="0" y="51"/>
                    <a:pt x="0" y="71"/>
                  </a:cubicBezTo>
                  <a:cubicBezTo>
                    <a:pt x="0" y="91"/>
                    <a:pt x="16" y="107"/>
                    <a:pt x="36" y="107"/>
                  </a:cubicBezTo>
                  <a:cubicBezTo>
                    <a:pt x="158" y="107"/>
                    <a:pt x="158" y="107"/>
                    <a:pt x="158" y="107"/>
                  </a:cubicBezTo>
                  <a:cubicBezTo>
                    <a:pt x="158" y="107"/>
                    <a:pt x="158" y="107"/>
                    <a:pt x="158" y="107"/>
                  </a:cubicBezTo>
                  <a:cubicBezTo>
                    <a:pt x="176" y="107"/>
                    <a:pt x="190" y="92"/>
                    <a:pt x="190" y="74"/>
                  </a:cubicBezTo>
                  <a:close/>
                </a:path>
              </a:pathLst>
            </a:custGeom>
            <a:solidFill>
              <a:srgbClr val="00A0A4">
                <a:lumMod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3" name="Freeform 38"/>
            <p:cNvSpPr>
              <a:spLocks/>
            </p:cNvSpPr>
            <p:nvPr/>
          </p:nvSpPr>
          <p:spPr bwMode="auto">
            <a:xfrm>
              <a:off x="10924406" y="2758577"/>
              <a:ext cx="218740" cy="237824"/>
            </a:xfrm>
            <a:custGeom>
              <a:avLst/>
              <a:gdLst>
                <a:gd name="T0" fmla="*/ 61 w 91"/>
                <a:gd name="T1" fmla="*/ 27 h 99"/>
                <a:gd name="T2" fmla="*/ 51 w 91"/>
                <a:gd name="T3" fmla="*/ 38 h 99"/>
                <a:gd name="T4" fmla="*/ 46 w 91"/>
                <a:gd name="T5" fmla="*/ 46 h 99"/>
                <a:gd name="T6" fmla="*/ 48 w 91"/>
                <a:gd name="T7" fmla="*/ 29 h 99"/>
                <a:gd name="T8" fmla="*/ 48 w 91"/>
                <a:gd name="T9" fmla="*/ 14 h 99"/>
                <a:gd name="T10" fmla="*/ 23 w 91"/>
                <a:gd name="T11" fmla="*/ 4 h 99"/>
                <a:gd name="T12" fmla="*/ 13 w 91"/>
                <a:gd name="T13" fmla="*/ 29 h 99"/>
                <a:gd name="T14" fmla="*/ 24 w 91"/>
                <a:gd name="T15" fmla="*/ 40 h 99"/>
                <a:gd name="T16" fmla="*/ 38 w 91"/>
                <a:gd name="T17" fmla="*/ 50 h 99"/>
                <a:gd name="T18" fmla="*/ 29 w 91"/>
                <a:gd name="T19" fmla="*/ 48 h 99"/>
                <a:gd name="T20" fmla="*/ 14 w 91"/>
                <a:gd name="T21" fmla="*/ 48 h 99"/>
                <a:gd name="T22" fmla="*/ 4 w 91"/>
                <a:gd name="T23" fmla="*/ 74 h 99"/>
                <a:gd name="T24" fmla="*/ 30 w 91"/>
                <a:gd name="T25" fmla="*/ 84 h 99"/>
                <a:gd name="T26" fmla="*/ 40 w 91"/>
                <a:gd name="T27" fmla="*/ 73 h 99"/>
                <a:gd name="T28" fmla="*/ 45 w 91"/>
                <a:gd name="T29" fmla="*/ 65 h 99"/>
                <a:gd name="T30" fmla="*/ 43 w 91"/>
                <a:gd name="T31" fmla="*/ 96 h 99"/>
                <a:gd name="T32" fmla="*/ 45 w 91"/>
                <a:gd name="T33" fmla="*/ 99 h 99"/>
                <a:gd name="T34" fmla="*/ 61 w 91"/>
                <a:gd name="T35" fmla="*/ 92 h 99"/>
                <a:gd name="T36" fmla="*/ 78 w 91"/>
                <a:gd name="T37" fmla="*/ 84 h 99"/>
                <a:gd name="T38" fmla="*/ 76 w 91"/>
                <a:gd name="T39" fmla="*/ 81 h 99"/>
                <a:gd name="T40" fmla="*/ 53 w 91"/>
                <a:gd name="T41" fmla="*/ 61 h 99"/>
                <a:gd name="T42" fmla="*/ 61 w 91"/>
                <a:gd name="T43" fmla="*/ 63 h 99"/>
                <a:gd name="T44" fmla="*/ 77 w 91"/>
                <a:gd name="T45" fmla="*/ 63 h 99"/>
                <a:gd name="T46" fmla="*/ 87 w 91"/>
                <a:gd name="T47" fmla="*/ 37 h 99"/>
                <a:gd name="T48" fmla="*/ 61 w 91"/>
                <a:gd name="T49" fmla="*/ 2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" h="99">
                  <a:moveTo>
                    <a:pt x="61" y="27"/>
                  </a:moveTo>
                  <a:cubicBezTo>
                    <a:pt x="56" y="29"/>
                    <a:pt x="52" y="33"/>
                    <a:pt x="51" y="38"/>
                  </a:cubicBezTo>
                  <a:cubicBezTo>
                    <a:pt x="50" y="40"/>
                    <a:pt x="48" y="43"/>
                    <a:pt x="46" y="46"/>
                  </a:cubicBezTo>
                  <a:cubicBezTo>
                    <a:pt x="46" y="41"/>
                    <a:pt x="47" y="33"/>
                    <a:pt x="48" y="29"/>
                  </a:cubicBezTo>
                  <a:cubicBezTo>
                    <a:pt x="50" y="25"/>
                    <a:pt x="50" y="19"/>
                    <a:pt x="48" y="14"/>
                  </a:cubicBezTo>
                  <a:cubicBezTo>
                    <a:pt x="44" y="4"/>
                    <a:pt x="32" y="0"/>
                    <a:pt x="23" y="4"/>
                  </a:cubicBezTo>
                  <a:cubicBezTo>
                    <a:pt x="13" y="8"/>
                    <a:pt x="9" y="20"/>
                    <a:pt x="13" y="29"/>
                  </a:cubicBezTo>
                  <a:cubicBezTo>
                    <a:pt x="15" y="35"/>
                    <a:pt x="19" y="38"/>
                    <a:pt x="24" y="40"/>
                  </a:cubicBezTo>
                  <a:cubicBezTo>
                    <a:pt x="28" y="41"/>
                    <a:pt x="34" y="46"/>
                    <a:pt x="38" y="50"/>
                  </a:cubicBezTo>
                  <a:cubicBezTo>
                    <a:pt x="34" y="49"/>
                    <a:pt x="31" y="49"/>
                    <a:pt x="29" y="48"/>
                  </a:cubicBezTo>
                  <a:cubicBezTo>
                    <a:pt x="24" y="46"/>
                    <a:pt x="19" y="46"/>
                    <a:pt x="14" y="48"/>
                  </a:cubicBezTo>
                  <a:cubicBezTo>
                    <a:pt x="4" y="52"/>
                    <a:pt x="0" y="64"/>
                    <a:pt x="4" y="74"/>
                  </a:cubicBezTo>
                  <a:cubicBezTo>
                    <a:pt x="8" y="84"/>
                    <a:pt x="20" y="88"/>
                    <a:pt x="30" y="84"/>
                  </a:cubicBezTo>
                  <a:cubicBezTo>
                    <a:pt x="35" y="82"/>
                    <a:pt x="38" y="77"/>
                    <a:pt x="40" y="73"/>
                  </a:cubicBezTo>
                  <a:cubicBezTo>
                    <a:pt x="41" y="70"/>
                    <a:pt x="42" y="67"/>
                    <a:pt x="45" y="65"/>
                  </a:cubicBezTo>
                  <a:cubicBezTo>
                    <a:pt x="50" y="77"/>
                    <a:pt x="48" y="89"/>
                    <a:pt x="43" y="96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8" y="80"/>
                    <a:pt x="58" y="74"/>
                    <a:pt x="53" y="61"/>
                  </a:cubicBezTo>
                  <a:cubicBezTo>
                    <a:pt x="56" y="61"/>
                    <a:pt x="59" y="62"/>
                    <a:pt x="61" y="63"/>
                  </a:cubicBezTo>
                  <a:cubicBezTo>
                    <a:pt x="66" y="65"/>
                    <a:pt x="72" y="65"/>
                    <a:pt x="77" y="63"/>
                  </a:cubicBezTo>
                  <a:cubicBezTo>
                    <a:pt x="87" y="59"/>
                    <a:pt x="91" y="47"/>
                    <a:pt x="87" y="37"/>
                  </a:cubicBezTo>
                  <a:cubicBezTo>
                    <a:pt x="82" y="27"/>
                    <a:pt x="71" y="23"/>
                    <a:pt x="61" y="27"/>
                  </a:cubicBez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" name="Freeform 39"/>
            <p:cNvSpPr>
              <a:spLocks noEditPoints="1"/>
            </p:cNvSpPr>
            <p:nvPr/>
          </p:nvSpPr>
          <p:spPr bwMode="auto">
            <a:xfrm>
              <a:off x="10795217" y="3329649"/>
              <a:ext cx="110104" cy="115975"/>
            </a:xfrm>
            <a:custGeom>
              <a:avLst/>
              <a:gdLst>
                <a:gd name="T0" fmla="*/ 43 w 46"/>
                <a:gd name="T1" fmla="*/ 29 h 48"/>
                <a:gd name="T2" fmla="*/ 46 w 46"/>
                <a:gd name="T3" fmla="*/ 16 h 48"/>
                <a:gd name="T4" fmla="*/ 41 w 46"/>
                <a:gd name="T5" fmla="*/ 8 h 48"/>
                <a:gd name="T6" fmla="*/ 37 w 46"/>
                <a:gd name="T7" fmla="*/ 9 h 48"/>
                <a:gd name="T8" fmla="*/ 28 w 46"/>
                <a:gd name="T9" fmla="*/ 0 h 48"/>
                <a:gd name="T10" fmla="*/ 18 w 46"/>
                <a:gd name="T11" fmla="*/ 0 h 48"/>
                <a:gd name="T12" fmla="*/ 17 w 46"/>
                <a:gd name="T13" fmla="*/ 4 h 48"/>
                <a:gd name="T14" fmla="*/ 4 w 46"/>
                <a:gd name="T15" fmla="*/ 8 h 48"/>
                <a:gd name="T16" fmla="*/ 0 w 46"/>
                <a:gd name="T17" fmla="*/ 16 h 48"/>
                <a:gd name="T18" fmla="*/ 3 w 46"/>
                <a:gd name="T19" fmla="*/ 19 h 48"/>
                <a:gd name="T20" fmla="*/ 0 w 46"/>
                <a:gd name="T21" fmla="*/ 32 h 48"/>
                <a:gd name="T22" fmla="*/ 4 w 46"/>
                <a:gd name="T23" fmla="*/ 40 h 48"/>
                <a:gd name="T24" fmla="*/ 9 w 46"/>
                <a:gd name="T25" fmla="*/ 39 h 48"/>
                <a:gd name="T26" fmla="*/ 18 w 46"/>
                <a:gd name="T27" fmla="*/ 48 h 48"/>
                <a:gd name="T28" fmla="*/ 28 w 46"/>
                <a:gd name="T29" fmla="*/ 48 h 48"/>
                <a:gd name="T30" fmla="*/ 29 w 46"/>
                <a:gd name="T31" fmla="*/ 44 h 48"/>
                <a:gd name="T32" fmla="*/ 41 w 46"/>
                <a:gd name="T33" fmla="*/ 40 h 48"/>
                <a:gd name="T34" fmla="*/ 46 w 46"/>
                <a:gd name="T35" fmla="*/ 32 h 48"/>
                <a:gd name="T36" fmla="*/ 43 w 46"/>
                <a:gd name="T37" fmla="*/ 29 h 48"/>
                <a:gd name="T38" fmla="*/ 23 w 46"/>
                <a:gd name="T39" fmla="*/ 34 h 48"/>
                <a:gd name="T40" fmla="*/ 13 w 46"/>
                <a:gd name="T41" fmla="*/ 24 h 48"/>
                <a:gd name="T42" fmla="*/ 23 w 46"/>
                <a:gd name="T43" fmla="*/ 14 h 48"/>
                <a:gd name="T44" fmla="*/ 33 w 46"/>
                <a:gd name="T45" fmla="*/ 24 h 48"/>
                <a:gd name="T46" fmla="*/ 23 w 46"/>
                <a:gd name="T47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48">
                  <a:moveTo>
                    <a:pt x="43" y="29"/>
                  </a:moveTo>
                  <a:cubicBezTo>
                    <a:pt x="40" y="24"/>
                    <a:pt x="42" y="19"/>
                    <a:pt x="46" y="16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38" y="9"/>
                    <a:pt x="37" y="9"/>
                  </a:cubicBezTo>
                  <a:cubicBezTo>
                    <a:pt x="32" y="9"/>
                    <a:pt x="28" y="5"/>
                    <a:pt x="2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3"/>
                    <a:pt x="17" y="4"/>
                  </a:cubicBezTo>
                  <a:cubicBezTo>
                    <a:pt x="14" y="9"/>
                    <a:pt x="9" y="10"/>
                    <a:pt x="4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2" y="18"/>
                    <a:pt x="3" y="19"/>
                  </a:cubicBezTo>
                  <a:cubicBezTo>
                    <a:pt x="5" y="24"/>
                    <a:pt x="4" y="29"/>
                    <a:pt x="0" y="3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39"/>
                    <a:pt x="7" y="39"/>
                    <a:pt x="9" y="39"/>
                  </a:cubicBezTo>
                  <a:cubicBezTo>
                    <a:pt x="14" y="39"/>
                    <a:pt x="18" y="43"/>
                    <a:pt x="1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1" y="39"/>
                    <a:pt x="37" y="38"/>
                    <a:pt x="41" y="40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5" y="31"/>
                    <a:pt x="44" y="30"/>
                    <a:pt x="43" y="29"/>
                  </a:cubicBezTo>
                  <a:close/>
                  <a:moveTo>
                    <a:pt x="23" y="34"/>
                  </a:moveTo>
                  <a:cubicBezTo>
                    <a:pt x="17" y="34"/>
                    <a:pt x="13" y="29"/>
                    <a:pt x="13" y="24"/>
                  </a:cubicBezTo>
                  <a:cubicBezTo>
                    <a:pt x="13" y="19"/>
                    <a:pt x="17" y="14"/>
                    <a:pt x="23" y="14"/>
                  </a:cubicBezTo>
                  <a:cubicBezTo>
                    <a:pt x="28" y="14"/>
                    <a:pt x="33" y="19"/>
                    <a:pt x="33" y="24"/>
                  </a:cubicBezTo>
                  <a:cubicBezTo>
                    <a:pt x="33" y="29"/>
                    <a:pt x="28" y="34"/>
                    <a:pt x="23" y="34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" name="Freeform 40"/>
            <p:cNvSpPr>
              <a:spLocks/>
            </p:cNvSpPr>
            <p:nvPr/>
          </p:nvSpPr>
          <p:spPr bwMode="auto">
            <a:xfrm>
              <a:off x="10889173" y="3025762"/>
              <a:ext cx="167357" cy="170294"/>
            </a:xfrm>
            <a:custGeom>
              <a:avLst/>
              <a:gdLst>
                <a:gd name="T0" fmla="*/ 53 w 70"/>
                <a:gd name="T1" fmla="*/ 45 h 71"/>
                <a:gd name="T2" fmla="*/ 41 w 70"/>
                <a:gd name="T3" fmla="*/ 32 h 71"/>
                <a:gd name="T4" fmla="*/ 70 w 70"/>
                <a:gd name="T5" fmla="*/ 10 h 71"/>
                <a:gd name="T6" fmla="*/ 62 w 70"/>
                <a:gd name="T7" fmla="*/ 1 h 71"/>
                <a:gd name="T8" fmla="*/ 25 w 70"/>
                <a:gd name="T9" fmla="*/ 16 h 71"/>
                <a:gd name="T10" fmla="*/ 13 w 70"/>
                <a:gd name="T11" fmla="*/ 5 h 71"/>
                <a:gd name="T12" fmla="*/ 2 w 70"/>
                <a:gd name="T13" fmla="*/ 3 h 71"/>
                <a:gd name="T14" fmla="*/ 4 w 70"/>
                <a:gd name="T15" fmla="*/ 13 h 71"/>
                <a:gd name="T16" fmla="*/ 16 w 70"/>
                <a:gd name="T17" fmla="*/ 25 h 71"/>
                <a:gd name="T18" fmla="*/ 1 w 70"/>
                <a:gd name="T19" fmla="*/ 62 h 71"/>
                <a:gd name="T20" fmla="*/ 10 w 70"/>
                <a:gd name="T21" fmla="*/ 71 h 71"/>
                <a:gd name="T22" fmla="*/ 32 w 70"/>
                <a:gd name="T23" fmla="*/ 41 h 71"/>
                <a:gd name="T24" fmla="*/ 44 w 70"/>
                <a:gd name="T25" fmla="*/ 53 h 71"/>
                <a:gd name="T26" fmla="*/ 44 w 70"/>
                <a:gd name="T27" fmla="*/ 71 h 71"/>
                <a:gd name="T28" fmla="*/ 53 w 70"/>
                <a:gd name="T29" fmla="*/ 71 h 71"/>
                <a:gd name="T30" fmla="*/ 57 w 70"/>
                <a:gd name="T31" fmla="*/ 58 h 71"/>
                <a:gd name="T32" fmla="*/ 70 w 70"/>
                <a:gd name="T33" fmla="*/ 53 h 71"/>
                <a:gd name="T34" fmla="*/ 70 w 70"/>
                <a:gd name="T35" fmla="*/ 45 h 71"/>
                <a:gd name="T36" fmla="*/ 53 w 70"/>
                <a:gd name="T3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71">
                  <a:moveTo>
                    <a:pt x="53" y="45"/>
                  </a:moveTo>
                  <a:cubicBezTo>
                    <a:pt x="41" y="32"/>
                    <a:pt x="41" y="32"/>
                    <a:pt x="41" y="32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1"/>
                    <a:pt x="5" y="0"/>
                    <a:pt x="2" y="3"/>
                  </a:cubicBezTo>
                  <a:cubicBezTo>
                    <a:pt x="0" y="5"/>
                    <a:pt x="1" y="10"/>
                    <a:pt x="4" y="13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53" y="45"/>
                    <a:pt x="53" y="45"/>
                    <a:pt x="53" y="45"/>
                  </a:cubicBez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1094700" y="3135866"/>
              <a:ext cx="58722" cy="107167"/>
            </a:xfrm>
            <a:custGeom>
              <a:avLst/>
              <a:gdLst>
                <a:gd name="T0" fmla="*/ 16 w 24"/>
                <a:gd name="T1" fmla="*/ 44 h 45"/>
                <a:gd name="T2" fmla="*/ 16 w 24"/>
                <a:gd name="T3" fmla="*/ 44 h 45"/>
                <a:gd name="T4" fmla="*/ 23 w 24"/>
                <a:gd name="T5" fmla="*/ 34 h 45"/>
                <a:gd name="T6" fmla="*/ 21 w 24"/>
                <a:gd name="T7" fmla="*/ 23 h 45"/>
                <a:gd name="T8" fmla="*/ 11 w 24"/>
                <a:gd name="T9" fmla="*/ 16 h 45"/>
                <a:gd name="T10" fmla="*/ 11 w 24"/>
                <a:gd name="T11" fmla="*/ 16 h 45"/>
                <a:gd name="T12" fmla="*/ 10 w 24"/>
                <a:gd name="T13" fmla="*/ 17 h 45"/>
                <a:gd name="T14" fmla="*/ 11 w 24"/>
                <a:gd name="T15" fmla="*/ 20 h 45"/>
                <a:gd name="T16" fmla="*/ 12 w 24"/>
                <a:gd name="T17" fmla="*/ 20 h 45"/>
                <a:gd name="T18" fmla="*/ 12 w 24"/>
                <a:gd name="T19" fmla="*/ 20 h 45"/>
                <a:gd name="T20" fmla="*/ 17 w 24"/>
                <a:gd name="T21" fmla="*/ 24 h 45"/>
                <a:gd name="T22" fmla="*/ 19 w 24"/>
                <a:gd name="T23" fmla="*/ 35 h 45"/>
                <a:gd name="T24" fmla="*/ 16 w 24"/>
                <a:gd name="T25" fmla="*/ 40 h 45"/>
                <a:gd name="T26" fmla="*/ 16 w 24"/>
                <a:gd name="T27" fmla="*/ 40 h 45"/>
                <a:gd name="T28" fmla="*/ 10 w 24"/>
                <a:gd name="T29" fmla="*/ 36 h 45"/>
                <a:gd name="T30" fmla="*/ 9 w 24"/>
                <a:gd name="T31" fmla="*/ 31 h 45"/>
                <a:gd name="T32" fmla="*/ 5 w 24"/>
                <a:gd name="T33" fmla="*/ 30 h 45"/>
                <a:gd name="T34" fmla="*/ 6 w 24"/>
                <a:gd name="T35" fmla="*/ 37 h 45"/>
                <a:gd name="T36" fmla="*/ 16 w 24"/>
                <a:gd name="T37" fmla="*/ 44 h 45"/>
                <a:gd name="T38" fmla="*/ 13 w 24"/>
                <a:gd name="T39" fmla="*/ 28 h 45"/>
                <a:gd name="T40" fmla="*/ 15 w 24"/>
                <a:gd name="T41" fmla="*/ 28 h 45"/>
                <a:gd name="T42" fmla="*/ 14 w 24"/>
                <a:gd name="T43" fmla="*/ 24 h 45"/>
                <a:gd name="T44" fmla="*/ 13 w 24"/>
                <a:gd name="T45" fmla="*/ 24 h 45"/>
                <a:gd name="T46" fmla="*/ 12 w 24"/>
                <a:gd name="T47" fmla="*/ 24 h 45"/>
                <a:gd name="T48" fmla="*/ 7 w 24"/>
                <a:gd name="T49" fmla="*/ 21 h 45"/>
                <a:gd name="T50" fmla="*/ 5 w 24"/>
                <a:gd name="T51" fmla="*/ 10 h 45"/>
                <a:gd name="T52" fmla="*/ 9 w 24"/>
                <a:gd name="T53" fmla="*/ 4 h 45"/>
                <a:gd name="T54" fmla="*/ 9 w 24"/>
                <a:gd name="T55" fmla="*/ 4 h 45"/>
                <a:gd name="T56" fmla="*/ 14 w 24"/>
                <a:gd name="T57" fmla="*/ 8 h 45"/>
                <a:gd name="T58" fmla="*/ 15 w 24"/>
                <a:gd name="T59" fmla="*/ 13 h 45"/>
                <a:gd name="T60" fmla="*/ 20 w 24"/>
                <a:gd name="T61" fmla="*/ 15 h 45"/>
                <a:gd name="T62" fmla="*/ 18 w 24"/>
                <a:gd name="T63" fmla="*/ 7 h 45"/>
                <a:gd name="T64" fmla="*/ 8 w 24"/>
                <a:gd name="T65" fmla="*/ 0 h 45"/>
                <a:gd name="T66" fmla="*/ 8 w 24"/>
                <a:gd name="T67" fmla="*/ 1 h 45"/>
                <a:gd name="T68" fmla="*/ 1 w 24"/>
                <a:gd name="T69" fmla="*/ 11 h 45"/>
                <a:gd name="T70" fmla="*/ 3 w 24"/>
                <a:gd name="T71" fmla="*/ 21 h 45"/>
                <a:gd name="T72" fmla="*/ 13 w 24"/>
                <a:gd name="T73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" h="45">
                  <a:moveTo>
                    <a:pt x="16" y="44"/>
                  </a:moveTo>
                  <a:cubicBezTo>
                    <a:pt x="16" y="44"/>
                    <a:pt x="16" y="44"/>
                    <a:pt x="16" y="44"/>
                  </a:cubicBezTo>
                  <a:cubicBezTo>
                    <a:pt x="21" y="43"/>
                    <a:pt x="24" y="38"/>
                    <a:pt x="23" y="3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18"/>
                    <a:pt x="16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0" y="16"/>
                    <a:pt x="10" y="17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20"/>
                    <a:pt x="17" y="21"/>
                    <a:pt x="17" y="2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7"/>
                    <a:pt x="18" y="39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3" y="41"/>
                    <a:pt x="11" y="39"/>
                    <a:pt x="10" y="36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1"/>
                    <a:pt x="6" y="30"/>
                    <a:pt x="5" y="30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42"/>
                    <a:pt x="12" y="45"/>
                    <a:pt x="16" y="44"/>
                  </a:cubicBezTo>
                  <a:close/>
                  <a:moveTo>
                    <a:pt x="13" y="28"/>
                  </a:moveTo>
                  <a:cubicBezTo>
                    <a:pt x="14" y="28"/>
                    <a:pt x="14" y="28"/>
                    <a:pt x="15" y="28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0" y="25"/>
                    <a:pt x="8" y="23"/>
                    <a:pt x="7" y="2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7"/>
                    <a:pt x="6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14" y="6"/>
                    <a:pt x="14" y="8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7" y="13"/>
                    <a:pt x="18" y="14"/>
                    <a:pt x="20" y="1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3"/>
                    <a:pt x="13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3" y="1"/>
                    <a:pt x="0" y="6"/>
                    <a:pt x="1" y="1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6"/>
                    <a:pt x="9" y="29"/>
                    <a:pt x="13" y="28"/>
                  </a:cubicBez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" name="Freeform 42"/>
            <p:cNvSpPr>
              <a:spLocks/>
            </p:cNvSpPr>
            <p:nvPr/>
          </p:nvSpPr>
          <p:spPr bwMode="auto">
            <a:xfrm>
              <a:off x="10639604" y="3106506"/>
              <a:ext cx="220207" cy="221675"/>
            </a:xfrm>
            <a:custGeom>
              <a:avLst/>
              <a:gdLst>
                <a:gd name="T0" fmla="*/ 29 w 92"/>
                <a:gd name="T1" fmla="*/ 18 h 92"/>
                <a:gd name="T2" fmla="*/ 92 w 92"/>
                <a:gd name="T3" fmla="*/ 0 h 92"/>
                <a:gd name="T4" fmla="*/ 92 w 92"/>
                <a:gd name="T5" fmla="*/ 6 h 92"/>
                <a:gd name="T6" fmla="*/ 92 w 92"/>
                <a:gd name="T7" fmla="*/ 18 h 92"/>
                <a:gd name="T8" fmla="*/ 92 w 92"/>
                <a:gd name="T9" fmla="*/ 67 h 92"/>
                <a:gd name="T10" fmla="*/ 72 w 92"/>
                <a:gd name="T11" fmla="*/ 81 h 92"/>
                <a:gd name="T12" fmla="*/ 52 w 92"/>
                <a:gd name="T13" fmla="*/ 67 h 92"/>
                <a:gd name="T14" fmla="*/ 72 w 92"/>
                <a:gd name="T15" fmla="*/ 52 h 92"/>
                <a:gd name="T16" fmla="*/ 80 w 92"/>
                <a:gd name="T17" fmla="*/ 54 h 92"/>
                <a:gd name="T18" fmla="*/ 80 w 92"/>
                <a:gd name="T19" fmla="*/ 24 h 92"/>
                <a:gd name="T20" fmla="*/ 40 w 92"/>
                <a:gd name="T21" fmla="*/ 35 h 92"/>
                <a:gd name="T22" fmla="*/ 40 w 92"/>
                <a:gd name="T23" fmla="*/ 78 h 92"/>
                <a:gd name="T24" fmla="*/ 20 w 92"/>
                <a:gd name="T25" fmla="*/ 92 h 92"/>
                <a:gd name="T26" fmla="*/ 0 w 92"/>
                <a:gd name="T27" fmla="*/ 78 h 92"/>
                <a:gd name="T28" fmla="*/ 20 w 92"/>
                <a:gd name="T29" fmla="*/ 64 h 92"/>
                <a:gd name="T30" fmla="*/ 29 w 92"/>
                <a:gd name="T31" fmla="*/ 65 h 92"/>
                <a:gd name="T32" fmla="*/ 29 w 92"/>
                <a:gd name="T33" fmla="*/ 35 h 92"/>
                <a:gd name="T34" fmla="*/ 29 w 92"/>
                <a:gd name="T3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92">
                  <a:moveTo>
                    <a:pt x="29" y="18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2" y="74"/>
                    <a:pt x="83" y="81"/>
                    <a:pt x="72" y="81"/>
                  </a:cubicBezTo>
                  <a:cubicBezTo>
                    <a:pt x="61" y="81"/>
                    <a:pt x="52" y="74"/>
                    <a:pt x="52" y="67"/>
                  </a:cubicBezTo>
                  <a:cubicBezTo>
                    <a:pt x="52" y="59"/>
                    <a:pt x="61" y="52"/>
                    <a:pt x="72" y="52"/>
                  </a:cubicBezTo>
                  <a:cubicBezTo>
                    <a:pt x="75" y="52"/>
                    <a:pt x="78" y="53"/>
                    <a:pt x="80" y="5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86"/>
                    <a:pt x="31" y="92"/>
                    <a:pt x="20" y="92"/>
                  </a:cubicBezTo>
                  <a:cubicBezTo>
                    <a:pt x="9" y="92"/>
                    <a:pt x="0" y="86"/>
                    <a:pt x="0" y="78"/>
                  </a:cubicBezTo>
                  <a:cubicBezTo>
                    <a:pt x="0" y="70"/>
                    <a:pt x="9" y="64"/>
                    <a:pt x="20" y="64"/>
                  </a:cubicBezTo>
                  <a:cubicBezTo>
                    <a:pt x="23" y="64"/>
                    <a:pt x="26" y="64"/>
                    <a:pt x="29" y="65"/>
                  </a:cubicBezTo>
                  <a:cubicBezTo>
                    <a:pt x="29" y="35"/>
                    <a:pt x="29" y="35"/>
                    <a:pt x="29" y="35"/>
                  </a:cubicBezTo>
                  <a:lnTo>
                    <a:pt x="29" y="18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" name="Freeform 43"/>
            <p:cNvSpPr>
              <a:spLocks noEditPoints="1"/>
            </p:cNvSpPr>
            <p:nvPr/>
          </p:nvSpPr>
          <p:spPr bwMode="auto">
            <a:xfrm>
              <a:off x="10817239" y="2622048"/>
              <a:ext cx="155614" cy="218739"/>
            </a:xfrm>
            <a:custGeom>
              <a:avLst/>
              <a:gdLst>
                <a:gd name="T0" fmla="*/ 38 w 65"/>
                <a:gd name="T1" fmla="*/ 46 h 91"/>
                <a:gd name="T2" fmla="*/ 46 w 65"/>
                <a:gd name="T3" fmla="*/ 26 h 91"/>
                <a:gd name="T4" fmla="*/ 52 w 65"/>
                <a:gd name="T5" fmla="*/ 33 h 91"/>
                <a:gd name="T6" fmla="*/ 47 w 65"/>
                <a:gd name="T7" fmla="*/ 46 h 91"/>
                <a:gd name="T8" fmla="*/ 52 w 65"/>
                <a:gd name="T9" fmla="*/ 59 h 91"/>
                <a:gd name="T10" fmla="*/ 45 w 65"/>
                <a:gd name="T11" fmla="*/ 65 h 91"/>
                <a:gd name="T12" fmla="*/ 38 w 65"/>
                <a:gd name="T13" fmla="*/ 46 h 91"/>
                <a:gd name="T14" fmla="*/ 32 w 65"/>
                <a:gd name="T15" fmla="*/ 78 h 91"/>
                <a:gd name="T16" fmla="*/ 19 w 65"/>
                <a:gd name="T17" fmla="*/ 46 h 91"/>
                <a:gd name="T18" fmla="*/ 33 w 65"/>
                <a:gd name="T19" fmla="*/ 13 h 91"/>
                <a:gd name="T20" fmla="*/ 39 w 65"/>
                <a:gd name="T21" fmla="*/ 20 h 91"/>
                <a:gd name="T22" fmla="*/ 39 w 65"/>
                <a:gd name="T23" fmla="*/ 20 h 91"/>
                <a:gd name="T24" fmla="*/ 28 w 65"/>
                <a:gd name="T25" fmla="*/ 46 h 91"/>
                <a:gd name="T26" fmla="*/ 39 w 65"/>
                <a:gd name="T27" fmla="*/ 72 h 91"/>
                <a:gd name="T28" fmla="*/ 32 w 65"/>
                <a:gd name="T29" fmla="*/ 78 h 91"/>
                <a:gd name="T30" fmla="*/ 6 w 65"/>
                <a:gd name="T31" fmla="*/ 20 h 91"/>
                <a:gd name="T32" fmla="*/ 20 w 65"/>
                <a:gd name="T33" fmla="*/ 0 h 91"/>
                <a:gd name="T34" fmla="*/ 20 w 65"/>
                <a:gd name="T35" fmla="*/ 0 h 91"/>
                <a:gd name="T36" fmla="*/ 27 w 65"/>
                <a:gd name="T37" fmla="*/ 6 h 91"/>
                <a:gd name="T38" fmla="*/ 10 w 65"/>
                <a:gd name="T39" fmla="*/ 45 h 91"/>
                <a:gd name="T40" fmla="*/ 26 w 65"/>
                <a:gd name="T41" fmla="*/ 85 h 91"/>
                <a:gd name="T42" fmla="*/ 19 w 65"/>
                <a:gd name="T43" fmla="*/ 91 h 91"/>
                <a:gd name="T44" fmla="*/ 5 w 65"/>
                <a:gd name="T45" fmla="*/ 70 h 91"/>
                <a:gd name="T46" fmla="*/ 1 w 65"/>
                <a:gd name="T47" fmla="*/ 45 h 91"/>
                <a:gd name="T48" fmla="*/ 6 w 65"/>
                <a:gd name="T49" fmla="*/ 20 h 91"/>
                <a:gd name="T50" fmla="*/ 61 w 65"/>
                <a:gd name="T51" fmla="*/ 51 h 91"/>
                <a:gd name="T52" fmla="*/ 65 w 65"/>
                <a:gd name="T53" fmla="*/ 46 h 91"/>
                <a:gd name="T54" fmla="*/ 61 w 65"/>
                <a:gd name="T55" fmla="*/ 41 h 91"/>
                <a:gd name="T56" fmla="*/ 56 w 65"/>
                <a:gd name="T57" fmla="*/ 46 h 91"/>
                <a:gd name="T58" fmla="*/ 61 w 65"/>
                <a:gd name="T59" fmla="*/ 5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91">
                  <a:moveTo>
                    <a:pt x="38" y="46"/>
                  </a:moveTo>
                  <a:cubicBezTo>
                    <a:pt x="38" y="38"/>
                    <a:pt x="41" y="31"/>
                    <a:pt x="46" y="26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49" y="36"/>
                    <a:pt x="47" y="41"/>
                    <a:pt x="47" y="46"/>
                  </a:cubicBezTo>
                  <a:cubicBezTo>
                    <a:pt x="47" y="51"/>
                    <a:pt x="49" y="56"/>
                    <a:pt x="52" y="59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0" y="60"/>
                    <a:pt x="37" y="53"/>
                    <a:pt x="38" y="46"/>
                  </a:cubicBezTo>
                  <a:close/>
                  <a:moveTo>
                    <a:pt x="32" y="78"/>
                  </a:moveTo>
                  <a:cubicBezTo>
                    <a:pt x="24" y="69"/>
                    <a:pt x="19" y="58"/>
                    <a:pt x="19" y="46"/>
                  </a:cubicBezTo>
                  <a:cubicBezTo>
                    <a:pt x="19" y="33"/>
                    <a:pt x="24" y="22"/>
                    <a:pt x="33" y="13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2" y="27"/>
                    <a:pt x="28" y="36"/>
                    <a:pt x="28" y="46"/>
                  </a:cubicBezTo>
                  <a:cubicBezTo>
                    <a:pt x="28" y="55"/>
                    <a:pt x="32" y="65"/>
                    <a:pt x="39" y="72"/>
                  </a:cubicBezTo>
                  <a:lnTo>
                    <a:pt x="32" y="78"/>
                  </a:lnTo>
                  <a:close/>
                  <a:moveTo>
                    <a:pt x="6" y="20"/>
                  </a:moveTo>
                  <a:cubicBezTo>
                    <a:pt x="9" y="13"/>
                    <a:pt x="14" y="6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6" y="17"/>
                    <a:pt x="10" y="31"/>
                    <a:pt x="10" y="45"/>
                  </a:cubicBezTo>
                  <a:cubicBezTo>
                    <a:pt x="10" y="60"/>
                    <a:pt x="15" y="74"/>
                    <a:pt x="26" y="85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3" y="85"/>
                    <a:pt x="9" y="78"/>
                    <a:pt x="5" y="70"/>
                  </a:cubicBezTo>
                  <a:cubicBezTo>
                    <a:pt x="2" y="62"/>
                    <a:pt x="0" y="54"/>
                    <a:pt x="1" y="45"/>
                  </a:cubicBezTo>
                  <a:cubicBezTo>
                    <a:pt x="1" y="37"/>
                    <a:pt x="3" y="28"/>
                    <a:pt x="6" y="20"/>
                  </a:cubicBezTo>
                  <a:close/>
                  <a:moveTo>
                    <a:pt x="61" y="51"/>
                  </a:moveTo>
                  <a:cubicBezTo>
                    <a:pt x="63" y="51"/>
                    <a:pt x="65" y="49"/>
                    <a:pt x="65" y="46"/>
                  </a:cubicBezTo>
                  <a:cubicBezTo>
                    <a:pt x="65" y="44"/>
                    <a:pt x="63" y="41"/>
                    <a:pt x="61" y="41"/>
                  </a:cubicBezTo>
                  <a:cubicBezTo>
                    <a:pt x="58" y="41"/>
                    <a:pt x="56" y="43"/>
                    <a:pt x="56" y="46"/>
                  </a:cubicBezTo>
                  <a:cubicBezTo>
                    <a:pt x="56" y="49"/>
                    <a:pt x="58" y="51"/>
                    <a:pt x="61" y="51"/>
                  </a:cubicBez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" name="Freeform 44"/>
            <p:cNvSpPr>
              <a:spLocks noEditPoints="1"/>
            </p:cNvSpPr>
            <p:nvPr/>
          </p:nvSpPr>
          <p:spPr bwMode="auto">
            <a:xfrm>
              <a:off x="10759984" y="2856937"/>
              <a:ext cx="151209" cy="151209"/>
            </a:xfrm>
            <a:custGeom>
              <a:avLst/>
              <a:gdLst>
                <a:gd name="T0" fmla="*/ 63 w 103"/>
                <a:gd name="T1" fmla="*/ 27 h 103"/>
                <a:gd name="T2" fmla="*/ 65 w 103"/>
                <a:gd name="T3" fmla="*/ 2 h 103"/>
                <a:gd name="T4" fmla="*/ 19 w 103"/>
                <a:gd name="T5" fmla="*/ 0 h 103"/>
                <a:gd name="T6" fmla="*/ 1 w 103"/>
                <a:gd name="T7" fmla="*/ 20 h 103"/>
                <a:gd name="T8" fmla="*/ 0 w 103"/>
                <a:gd name="T9" fmla="*/ 77 h 103"/>
                <a:gd name="T10" fmla="*/ 39 w 103"/>
                <a:gd name="T11" fmla="*/ 77 h 103"/>
                <a:gd name="T12" fmla="*/ 37 w 103"/>
                <a:gd name="T13" fmla="*/ 102 h 103"/>
                <a:gd name="T14" fmla="*/ 101 w 103"/>
                <a:gd name="T15" fmla="*/ 103 h 103"/>
                <a:gd name="T16" fmla="*/ 103 w 103"/>
                <a:gd name="T17" fmla="*/ 27 h 103"/>
                <a:gd name="T18" fmla="*/ 63 w 103"/>
                <a:gd name="T19" fmla="*/ 27 h 103"/>
                <a:gd name="T20" fmla="*/ 19 w 103"/>
                <a:gd name="T21" fmla="*/ 10 h 103"/>
                <a:gd name="T22" fmla="*/ 19 w 103"/>
                <a:gd name="T23" fmla="*/ 20 h 103"/>
                <a:gd name="T24" fmla="*/ 9 w 103"/>
                <a:gd name="T25" fmla="*/ 20 h 103"/>
                <a:gd name="T26" fmla="*/ 19 w 103"/>
                <a:gd name="T27" fmla="*/ 10 h 103"/>
                <a:gd name="T28" fmla="*/ 6 w 103"/>
                <a:gd name="T29" fmla="*/ 71 h 103"/>
                <a:gd name="T30" fmla="*/ 6 w 103"/>
                <a:gd name="T31" fmla="*/ 27 h 103"/>
                <a:gd name="T32" fmla="*/ 26 w 103"/>
                <a:gd name="T33" fmla="*/ 27 h 103"/>
                <a:gd name="T34" fmla="*/ 26 w 103"/>
                <a:gd name="T35" fmla="*/ 7 h 103"/>
                <a:gd name="T36" fmla="*/ 58 w 103"/>
                <a:gd name="T37" fmla="*/ 7 h 103"/>
                <a:gd name="T38" fmla="*/ 58 w 103"/>
                <a:gd name="T39" fmla="*/ 27 h 103"/>
                <a:gd name="T40" fmla="*/ 39 w 103"/>
                <a:gd name="T41" fmla="*/ 46 h 103"/>
                <a:gd name="T42" fmla="*/ 39 w 103"/>
                <a:gd name="T43" fmla="*/ 71 h 103"/>
                <a:gd name="T44" fmla="*/ 6 w 103"/>
                <a:gd name="T45" fmla="*/ 71 h 103"/>
                <a:gd name="T46" fmla="*/ 57 w 103"/>
                <a:gd name="T47" fmla="*/ 36 h 103"/>
                <a:gd name="T48" fmla="*/ 57 w 103"/>
                <a:gd name="T49" fmla="*/ 46 h 103"/>
                <a:gd name="T50" fmla="*/ 47 w 103"/>
                <a:gd name="T51" fmla="*/ 46 h 103"/>
                <a:gd name="T52" fmla="*/ 57 w 103"/>
                <a:gd name="T53" fmla="*/ 36 h 103"/>
                <a:gd name="T54" fmla="*/ 94 w 103"/>
                <a:gd name="T55" fmla="*/ 97 h 103"/>
                <a:gd name="T56" fmla="*/ 44 w 103"/>
                <a:gd name="T57" fmla="*/ 97 h 103"/>
                <a:gd name="T58" fmla="*/ 45 w 103"/>
                <a:gd name="T59" fmla="*/ 51 h 103"/>
                <a:gd name="T60" fmla="*/ 63 w 103"/>
                <a:gd name="T61" fmla="*/ 53 h 103"/>
                <a:gd name="T62" fmla="*/ 63 w 103"/>
                <a:gd name="T63" fmla="*/ 33 h 103"/>
                <a:gd name="T64" fmla="*/ 96 w 103"/>
                <a:gd name="T65" fmla="*/ 33 h 103"/>
                <a:gd name="T66" fmla="*/ 94 w 103"/>
                <a:gd name="T67" fmla="*/ 9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3" h="103">
                  <a:moveTo>
                    <a:pt x="63" y="27"/>
                  </a:moveTo>
                  <a:lnTo>
                    <a:pt x="65" y="2"/>
                  </a:lnTo>
                  <a:lnTo>
                    <a:pt x="19" y="0"/>
                  </a:lnTo>
                  <a:lnTo>
                    <a:pt x="1" y="20"/>
                  </a:lnTo>
                  <a:lnTo>
                    <a:pt x="0" y="77"/>
                  </a:lnTo>
                  <a:lnTo>
                    <a:pt x="39" y="77"/>
                  </a:lnTo>
                  <a:lnTo>
                    <a:pt x="37" y="102"/>
                  </a:lnTo>
                  <a:lnTo>
                    <a:pt x="101" y="103"/>
                  </a:lnTo>
                  <a:lnTo>
                    <a:pt x="103" y="27"/>
                  </a:lnTo>
                  <a:lnTo>
                    <a:pt x="63" y="27"/>
                  </a:lnTo>
                  <a:close/>
                  <a:moveTo>
                    <a:pt x="19" y="10"/>
                  </a:moveTo>
                  <a:lnTo>
                    <a:pt x="19" y="20"/>
                  </a:lnTo>
                  <a:lnTo>
                    <a:pt x="9" y="20"/>
                  </a:lnTo>
                  <a:lnTo>
                    <a:pt x="19" y="10"/>
                  </a:lnTo>
                  <a:close/>
                  <a:moveTo>
                    <a:pt x="6" y="71"/>
                  </a:moveTo>
                  <a:lnTo>
                    <a:pt x="6" y="27"/>
                  </a:lnTo>
                  <a:lnTo>
                    <a:pt x="26" y="27"/>
                  </a:lnTo>
                  <a:lnTo>
                    <a:pt x="26" y="7"/>
                  </a:lnTo>
                  <a:lnTo>
                    <a:pt x="58" y="7"/>
                  </a:lnTo>
                  <a:lnTo>
                    <a:pt x="58" y="27"/>
                  </a:lnTo>
                  <a:lnTo>
                    <a:pt x="39" y="46"/>
                  </a:lnTo>
                  <a:lnTo>
                    <a:pt x="39" y="71"/>
                  </a:lnTo>
                  <a:lnTo>
                    <a:pt x="6" y="71"/>
                  </a:lnTo>
                  <a:close/>
                  <a:moveTo>
                    <a:pt x="57" y="36"/>
                  </a:moveTo>
                  <a:lnTo>
                    <a:pt x="57" y="46"/>
                  </a:lnTo>
                  <a:lnTo>
                    <a:pt x="47" y="46"/>
                  </a:lnTo>
                  <a:lnTo>
                    <a:pt x="57" y="36"/>
                  </a:lnTo>
                  <a:close/>
                  <a:moveTo>
                    <a:pt x="94" y="97"/>
                  </a:moveTo>
                  <a:lnTo>
                    <a:pt x="44" y="97"/>
                  </a:lnTo>
                  <a:lnTo>
                    <a:pt x="45" y="51"/>
                  </a:lnTo>
                  <a:lnTo>
                    <a:pt x="63" y="53"/>
                  </a:lnTo>
                  <a:lnTo>
                    <a:pt x="63" y="33"/>
                  </a:lnTo>
                  <a:lnTo>
                    <a:pt x="96" y="33"/>
                  </a:lnTo>
                  <a:lnTo>
                    <a:pt x="94" y="97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" name="Freeform 45"/>
            <p:cNvSpPr>
              <a:spLocks noEditPoints="1"/>
            </p:cNvSpPr>
            <p:nvPr/>
          </p:nvSpPr>
          <p:spPr bwMode="auto">
            <a:xfrm>
              <a:off x="10564734" y="3941826"/>
              <a:ext cx="245165" cy="208464"/>
            </a:xfrm>
            <a:custGeom>
              <a:avLst/>
              <a:gdLst>
                <a:gd name="T0" fmla="*/ 76 w 102"/>
                <a:gd name="T1" fmla="*/ 1 h 87"/>
                <a:gd name="T2" fmla="*/ 7 w 102"/>
                <a:gd name="T3" fmla="*/ 22 h 87"/>
                <a:gd name="T4" fmla="*/ 1 w 102"/>
                <a:gd name="T5" fmla="*/ 32 h 87"/>
                <a:gd name="T6" fmla="*/ 15 w 102"/>
                <a:gd name="T7" fmla="*/ 80 h 87"/>
                <a:gd name="T8" fmla="*/ 26 w 102"/>
                <a:gd name="T9" fmla="*/ 86 h 87"/>
                <a:gd name="T10" fmla="*/ 95 w 102"/>
                <a:gd name="T11" fmla="*/ 65 h 87"/>
                <a:gd name="T12" fmla="*/ 101 w 102"/>
                <a:gd name="T13" fmla="*/ 55 h 87"/>
                <a:gd name="T14" fmla="*/ 87 w 102"/>
                <a:gd name="T15" fmla="*/ 7 h 87"/>
                <a:gd name="T16" fmla="*/ 76 w 102"/>
                <a:gd name="T17" fmla="*/ 1 h 87"/>
                <a:gd name="T18" fmla="*/ 8 w 102"/>
                <a:gd name="T19" fmla="*/ 27 h 87"/>
                <a:gd name="T20" fmla="*/ 78 w 102"/>
                <a:gd name="T21" fmla="*/ 7 h 87"/>
                <a:gd name="T22" fmla="*/ 81 w 102"/>
                <a:gd name="T23" fmla="*/ 8 h 87"/>
                <a:gd name="T24" fmla="*/ 84 w 102"/>
                <a:gd name="T25" fmla="*/ 17 h 87"/>
                <a:gd name="T26" fmla="*/ 9 w 102"/>
                <a:gd name="T27" fmla="*/ 38 h 87"/>
                <a:gd name="T28" fmla="*/ 7 w 102"/>
                <a:gd name="T29" fmla="*/ 30 h 87"/>
                <a:gd name="T30" fmla="*/ 8 w 102"/>
                <a:gd name="T31" fmla="*/ 27 h 87"/>
                <a:gd name="T32" fmla="*/ 94 w 102"/>
                <a:gd name="T33" fmla="*/ 60 h 87"/>
                <a:gd name="T34" fmla="*/ 24 w 102"/>
                <a:gd name="T35" fmla="*/ 80 h 87"/>
                <a:gd name="T36" fmla="*/ 21 w 102"/>
                <a:gd name="T37" fmla="*/ 78 h 87"/>
                <a:gd name="T38" fmla="*/ 14 w 102"/>
                <a:gd name="T39" fmla="*/ 54 h 87"/>
                <a:gd name="T40" fmla="*/ 88 w 102"/>
                <a:gd name="T41" fmla="*/ 33 h 87"/>
                <a:gd name="T42" fmla="*/ 95 w 102"/>
                <a:gd name="T43" fmla="*/ 57 h 87"/>
                <a:gd name="T44" fmla="*/ 94 w 102"/>
                <a:gd name="T45" fmla="*/ 60 h 87"/>
                <a:gd name="T46" fmla="*/ 22 w 102"/>
                <a:gd name="T47" fmla="*/ 64 h 87"/>
                <a:gd name="T48" fmla="*/ 27 w 102"/>
                <a:gd name="T49" fmla="*/ 62 h 87"/>
                <a:gd name="T50" fmla="*/ 31 w 102"/>
                <a:gd name="T51" fmla="*/ 73 h 87"/>
                <a:gd name="T52" fmla="*/ 25 w 102"/>
                <a:gd name="T53" fmla="*/ 74 h 87"/>
                <a:gd name="T54" fmla="*/ 22 w 102"/>
                <a:gd name="T55" fmla="*/ 64 h 87"/>
                <a:gd name="T56" fmla="*/ 33 w 102"/>
                <a:gd name="T57" fmla="*/ 60 h 87"/>
                <a:gd name="T58" fmla="*/ 38 w 102"/>
                <a:gd name="T59" fmla="*/ 59 h 87"/>
                <a:gd name="T60" fmla="*/ 41 w 102"/>
                <a:gd name="T61" fmla="*/ 70 h 87"/>
                <a:gd name="T62" fmla="*/ 36 w 102"/>
                <a:gd name="T63" fmla="*/ 71 h 87"/>
                <a:gd name="T64" fmla="*/ 33 w 102"/>
                <a:gd name="T65" fmla="*/ 60 h 87"/>
                <a:gd name="T66" fmla="*/ 43 w 102"/>
                <a:gd name="T67" fmla="*/ 57 h 87"/>
                <a:gd name="T68" fmla="*/ 49 w 102"/>
                <a:gd name="T69" fmla="*/ 56 h 87"/>
                <a:gd name="T70" fmla="*/ 52 w 102"/>
                <a:gd name="T71" fmla="*/ 66 h 87"/>
                <a:gd name="T72" fmla="*/ 47 w 102"/>
                <a:gd name="T73" fmla="*/ 68 h 87"/>
                <a:gd name="T74" fmla="*/ 43 w 102"/>
                <a:gd name="T75" fmla="*/ 5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2" h="87">
                  <a:moveTo>
                    <a:pt x="76" y="1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2" y="23"/>
                    <a:pt x="0" y="28"/>
                    <a:pt x="1" y="3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7" y="84"/>
                    <a:pt x="21" y="87"/>
                    <a:pt x="26" y="86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100" y="64"/>
                    <a:pt x="102" y="59"/>
                    <a:pt x="101" y="55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5" y="3"/>
                    <a:pt x="81" y="0"/>
                    <a:pt x="76" y="1"/>
                  </a:cubicBezTo>
                  <a:close/>
                  <a:moveTo>
                    <a:pt x="8" y="27"/>
                  </a:moveTo>
                  <a:cubicBezTo>
                    <a:pt x="78" y="7"/>
                    <a:pt x="78" y="7"/>
                    <a:pt x="78" y="7"/>
                  </a:cubicBezTo>
                  <a:cubicBezTo>
                    <a:pt x="79" y="6"/>
                    <a:pt x="81" y="7"/>
                    <a:pt x="81" y="8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29"/>
                    <a:pt x="7" y="27"/>
                    <a:pt x="8" y="27"/>
                  </a:cubicBezTo>
                  <a:close/>
                  <a:moveTo>
                    <a:pt x="94" y="60"/>
                  </a:moveTo>
                  <a:cubicBezTo>
                    <a:pt x="24" y="80"/>
                    <a:pt x="24" y="80"/>
                    <a:pt x="24" y="80"/>
                  </a:cubicBezTo>
                  <a:cubicBezTo>
                    <a:pt x="23" y="81"/>
                    <a:pt x="21" y="80"/>
                    <a:pt x="21" y="78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6" y="58"/>
                    <a:pt x="95" y="60"/>
                    <a:pt x="94" y="60"/>
                  </a:cubicBezTo>
                  <a:close/>
                  <a:moveTo>
                    <a:pt x="22" y="64"/>
                  </a:moveTo>
                  <a:cubicBezTo>
                    <a:pt x="27" y="62"/>
                    <a:pt x="27" y="62"/>
                    <a:pt x="27" y="62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25" y="74"/>
                    <a:pt x="25" y="74"/>
                    <a:pt x="25" y="74"/>
                  </a:cubicBezTo>
                  <a:lnTo>
                    <a:pt x="22" y="64"/>
                  </a:lnTo>
                  <a:close/>
                  <a:moveTo>
                    <a:pt x="33" y="60"/>
                  </a:moveTo>
                  <a:cubicBezTo>
                    <a:pt x="38" y="59"/>
                    <a:pt x="38" y="59"/>
                    <a:pt x="38" y="5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36" y="71"/>
                    <a:pt x="36" y="71"/>
                    <a:pt x="36" y="71"/>
                  </a:cubicBezTo>
                  <a:lnTo>
                    <a:pt x="33" y="60"/>
                  </a:lnTo>
                  <a:close/>
                  <a:moveTo>
                    <a:pt x="43" y="57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47" y="68"/>
                    <a:pt x="47" y="68"/>
                    <a:pt x="47" y="68"/>
                  </a:cubicBezTo>
                  <a:lnTo>
                    <a:pt x="43" y="57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" name="Freeform 46"/>
            <p:cNvSpPr>
              <a:spLocks/>
            </p:cNvSpPr>
            <p:nvPr/>
          </p:nvSpPr>
          <p:spPr bwMode="auto">
            <a:xfrm>
              <a:off x="10655754" y="2423861"/>
              <a:ext cx="221676" cy="229016"/>
            </a:xfrm>
            <a:custGeom>
              <a:avLst/>
              <a:gdLst>
                <a:gd name="T0" fmla="*/ 65 w 92"/>
                <a:gd name="T1" fmla="*/ 96 h 96"/>
                <a:gd name="T2" fmla="*/ 36 w 92"/>
                <a:gd name="T3" fmla="*/ 49 h 96"/>
                <a:gd name="T4" fmla="*/ 36 w 92"/>
                <a:gd name="T5" fmla="*/ 72 h 96"/>
                <a:gd name="T6" fmla="*/ 0 w 92"/>
                <a:gd name="T7" fmla="*/ 36 h 96"/>
                <a:gd name="T8" fmla="*/ 36 w 92"/>
                <a:gd name="T9" fmla="*/ 0 h 96"/>
                <a:gd name="T10" fmla="*/ 36 w 92"/>
                <a:gd name="T11" fmla="*/ 24 h 96"/>
                <a:gd name="T12" fmla="*/ 65 w 92"/>
                <a:gd name="T1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6">
                  <a:moveTo>
                    <a:pt x="65" y="96"/>
                  </a:moveTo>
                  <a:cubicBezTo>
                    <a:pt x="76" y="77"/>
                    <a:pt x="78" y="48"/>
                    <a:pt x="36" y="49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86" y="22"/>
                    <a:pt x="92" y="68"/>
                    <a:pt x="65" y="96"/>
                  </a:cubicBez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" name="Freeform 47"/>
            <p:cNvSpPr>
              <a:spLocks noEditPoints="1"/>
            </p:cNvSpPr>
            <p:nvPr/>
          </p:nvSpPr>
          <p:spPr bwMode="auto">
            <a:xfrm>
              <a:off x="10591159" y="2598560"/>
              <a:ext cx="206996" cy="146805"/>
            </a:xfrm>
            <a:custGeom>
              <a:avLst/>
              <a:gdLst>
                <a:gd name="T0" fmla="*/ 70 w 86"/>
                <a:gd name="T1" fmla="*/ 58 h 61"/>
                <a:gd name="T2" fmla="*/ 75 w 86"/>
                <a:gd name="T3" fmla="*/ 49 h 61"/>
                <a:gd name="T4" fmla="*/ 80 w 86"/>
                <a:gd name="T5" fmla="*/ 41 h 61"/>
                <a:gd name="T6" fmla="*/ 85 w 86"/>
                <a:gd name="T7" fmla="*/ 32 h 61"/>
                <a:gd name="T8" fmla="*/ 83 w 86"/>
                <a:gd name="T9" fmla="*/ 25 h 61"/>
                <a:gd name="T10" fmla="*/ 65 w 86"/>
                <a:gd name="T11" fmla="*/ 9 h 61"/>
                <a:gd name="T12" fmla="*/ 58 w 86"/>
                <a:gd name="T13" fmla="*/ 9 h 61"/>
                <a:gd name="T14" fmla="*/ 50 w 86"/>
                <a:gd name="T15" fmla="*/ 17 h 61"/>
                <a:gd name="T16" fmla="*/ 49 w 86"/>
                <a:gd name="T17" fmla="*/ 18 h 61"/>
                <a:gd name="T18" fmla="*/ 17 w 86"/>
                <a:gd name="T19" fmla="*/ 0 h 61"/>
                <a:gd name="T20" fmla="*/ 0 w 86"/>
                <a:gd name="T21" fmla="*/ 3 h 61"/>
                <a:gd name="T22" fmla="*/ 4 w 86"/>
                <a:gd name="T23" fmla="*/ 16 h 61"/>
                <a:gd name="T24" fmla="*/ 9 w 86"/>
                <a:gd name="T25" fmla="*/ 15 h 61"/>
                <a:gd name="T26" fmla="*/ 11 w 86"/>
                <a:gd name="T27" fmla="*/ 24 h 61"/>
                <a:gd name="T28" fmla="*/ 20 w 86"/>
                <a:gd name="T29" fmla="*/ 21 h 61"/>
                <a:gd name="T30" fmla="*/ 23 w 86"/>
                <a:gd name="T31" fmla="*/ 30 h 61"/>
                <a:gd name="T32" fmla="*/ 32 w 86"/>
                <a:gd name="T33" fmla="*/ 27 h 61"/>
                <a:gd name="T34" fmla="*/ 35 w 86"/>
                <a:gd name="T35" fmla="*/ 36 h 61"/>
                <a:gd name="T36" fmla="*/ 39 w 86"/>
                <a:gd name="T37" fmla="*/ 35 h 61"/>
                <a:gd name="T38" fmla="*/ 39 w 86"/>
                <a:gd name="T39" fmla="*/ 36 h 61"/>
                <a:gd name="T40" fmla="*/ 37 w 86"/>
                <a:gd name="T41" fmla="*/ 47 h 61"/>
                <a:gd name="T42" fmla="*/ 41 w 86"/>
                <a:gd name="T43" fmla="*/ 53 h 61"/>
                <a:gd name="T44" fmla="*/ 64 w 86"/>
                <a:gd name="T45" fmla="*/ 61 h 61"/>
                <a:gd name="T46" fmla="*/ 70 w 86"/>
                <a:gd name="T47" fmla="*/ 58 h 61"/>
                <a:gd name="T48" fmla="*/ 15 w 86"/>
                <a:gd name="T49" fmla="*/ 10 h 61"/>
                <a:gd name="T50" fmla="*/ 18 w 86"/>
                <a:gd name="T51" fmla="*/ 6 h 61"/>
                <a:gd name="T52" fmla="*/ 46 w 86"/>
                <a:gd name="T53" fmla="*/ 21 h 61"/>
                <a:gd name="T54" fmla="*/ 43 w 86"/>
                <a:gd name="T55" fmla="*/ 25 h 61"/>
                <a:gd name="T56" fmla="*/ 15 w 86"/>
                <a:gd name="T57" fmla="*/ 10 h 61"/>
                <a:gd name="T58" fmla="*/ 61 w 86"/>
                <a:gd name="T59" fmla="*/ 54 h 61"/>
                <a:gd name="T60" fmla="*/ 57 w 86"/>
                <a:gd name="T61" fmla="*/ 52 h 61"/>
                <a:gd name="T62" fmla="*/ 56 w 86"/>
                <a:gd name="T63" fmla="*/ 49 h 61"/>
                <a:gd name="T64" fmla="*/ 69 w 86"/>
                <a:gd name="T65" fmla="*/ 24 h 61"/>
                <a:gd name="T66" fmla="*/ 72 w 86"/>
                <a:gd name="T67" fmla="*/ 23 h 61"/>
                <a:gd name="T68" fmla="*/ 77 w 86"/>
                <a:gd name="T69" fmla="*/ 26 h 61"/>
                <a:gd name="T70" fmla="*/ 77 w 86"/>
                <a:gd name="T71" fmla="*/ 29 h 61"/>
                <a:gd name="T72" fmla="*/ 64 w 86"/>
                <a:gd name="T73" fmla="*/ 53 h 61"/>
                <a:gd name="T74" fmla="*/ 61 w 86"/>
                <a:gd name="T75" fmla="*/ 5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" h="61">
                  <a:moveTo>
                    <a:pt x="70" y="58"/>
                  </a:moveTo>
                  <a:cubicBezTo>
                    <a:pt x="75" y="49"/>
                    <a:pt x="75" y="49"/>
                    <a:pt x="75" y="49"/>
                  </a:cubicBezTo>
                  <a:cubicBezTo>
                    <a:pt x="77" y="47"/>
                    <a:pt x="79" y="43"/>
                    <a:pt x="80" y="41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6" y="29"/>
                    <a:pt x="85" y="26"/>
                    <a:pt x="83" y="25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3" y="7"/>
                    <a:pt x="60" y="8"/>
                    <a:pt x="58" y="9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8"/>
                    <a:pt x="49" y="18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6"/>
                    <a:pt x="39" y="36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50"/>
                    <a:pt x="38" y="53"/>
                    <a:pt x="41" y="53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6" y="61"/>
                    <a:pt x="69" y="60"/>
                    <a:pt x="70" y="58"/>
                  </a:cubicBezTo>
                  <a:close/>
                  <a:moveTo>
                    <a:pt x="15" y="10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3" y="25"/>
                    <a:pt x="43" y="25"/>
                    <a:pt x="43" y="25"/>
                  </a:cubicBezTo>
                  <a:lnTo>
                    <a:pt x="15" y="10"/>
                  </a:lnTo>
                  <a:close/>
                  <a:moveTo>
                    <a:pt x="61" y="54"/>
                  </a:moveTo>
                  <a:cubicBezTo>
                    <a:pt x="57" y="52"/>
                    <a:pt x="57" y="52"/>
                    <a:pt x="57" y="52"/>
                  </a:cubicBezTo>
                  <a:cubicBezTo>
                    <a:pt x="56" y="51"/>
                    <a:pt x="55" y="50"/>
                    <a:pt x="56" y="49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1" y="23"/>
                    <a:pt x="72" y="23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8" y="26"/>
                    <a:pt x="78" y="28"/>
                    <a:pt x="77" y="29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4" y="54"/>
                    <a:pt x="62" y="55"/>
                    <a:pt x="61" y="54"/>
                  </a:cubicBez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3" name="Freeform 48"/>
            <p:cNvSpPr>
              <a:spLocks noEditPoints="1"/>
            </p:cNvSpPr>
            <p:nvPr/>
          </p:nvSpPr>
          <p:spPr bwMode="auto">
            <a:xfrm>
              <a:off x="10447290" y="3814106"/>
              <a:ext cx="165890" cy="143869"/>
            </a:xfrm>
            <a:custGeom>
              <a:avLst/>
              <a:gdLst>
                <a:gd name="T0" fmla="*/ 56 w 69"/>
                <a:gd name="T1" fmla="*/ 0 h 60"/>
                <a:gd name="T2" fmla="*/ 13 w 69"/>
                <a:gd name="T3" fmla="*/ 0 h 60"/>
                <a:gd name="T4" fmla="*/ 0 w 69"/>
                <a:gd name="T5" fmla="*/ 13 h 60"/>
                <a:gd name="T6" fmla="*/ 0 w 69"/>
                <a:gd name="T7" fmla="*/ 58 h 60"/>
                <a:gd name="T8" fmla="*/ 2 w 69"/>
                <a:gd name="T9" fmla="*/ 60 h 60"/>
                <a:gd name="T10" fmla="*/ 66 w 69"/>
                <a:gd name="T11" fmla="*/ 60 h 60"/>
                <a:gd name="T12" fmla="*/ 69 w 69"/>
                <a:gd name="T13" fmla="*/ 58 h 60"/>
                <a:gd name="T14" fmla="*/ 69 w 69"/>
                <a:gd name="T15" fmla="*/ 13 h 60"/>
                <a:gd name="T16" fmla="*/ 56 w 69"/>
                <a:gd name="T17" fmla="*/ 0 h 60"/>
                <a:gd name="T18" fmla="*/ 34 w 69"/>
                <a:gd name="T19" fmla="*/ 51 h 60"/>
                <a:gd name="T20" fmla="*/ 13 w 69"/>
                <a:gd name="T21" fmla="*/ 34 h 60"/>
                <a:gd name="T22" fmla="*/ 26 w 69"/>
                <a:gd name="T23" fmla="*/ 34 h 60"/>
                <a:gd name="T24" fmla="*/ 26 w 69"/>
                <a:gd name="T25" fmla="*/ 21 h 60"/>
                <a:gd name="T26" fmla="*/ 43 w 69"/>
                <a:gd name="T27" fmla="*/ 21 h 60"/>
                <a:gd name="T28" fmla="*/ 43 w 69"/>
                <a:gd name="T29" fmla="*/ 34 h 60"/>
                <a:gd name="T30" fmla="*/ 56 w 69"/>
                <a:gd name="T31" fmla="*/ 34 h 60"/>
                <a:gd name="T32" fmla="*/ 34 w 69"/>
                <a:gd name="T33" fmla="*/ 51 h 60"/>
                <a:gd name="T34" fmla="*/ 10 w 69"/>
                <a:gd name="T35" fmla="*/ 9 h 60"/>
                <a:gd name="T36" fmla="*/ 15 w 69"/>
                <a:gd name="T37" fmla="*/ 4 h 60"/>
                <a:gd name="T38" fmla="*/ 54 w 69"/>
                <a:gd name="T39" fmla="*/ 4 h 60"/>
                <a:gd name="T40" fmla="*/ 58 w 69"/>
                <a:gd name="T41" fmla="*/ 9 h 60"/>
                <a:gd name="T42" fmla="*/ 10 w 69"/>
                <a:gd name="T43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" h="60">
                  <a:moveTo>
                    <a:pt x="56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8" y="60"/>
                    <a:pt x="69" y="59"/>
                    <a:pt x="69" y="58"/>
                  </a:cubicBezTo>
                  <a:cubicBezTo>
                    <a:pt x="69" y="13"/>
                    <a:pt x="69" y="13"/>
                    <a:pt x="69" y="13"/>
                  </a:cubicBezTo>
                  <a:lnTo>
                    <a:pt x="56" y="0"/>
                  </a:lnTo>
                  <a:close/>
                  <a:moveTo>
                    <a:pt x="34" y="51"/>
                  </a:moveTo>
                  <a:cubicBezTo>
                    <a:pt x="13" y="34"/>
                    <a:pt x="13" y="34"/>
                    <a:pt x="13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56" y="34"/>
                    <a:pt x="56" y="34"/>
                    <a:pt x="56" y="34"/>
                  </a:cubicBezTo>
                  <a:lnTo>
                    <a:pt x="34" y="51"/>
                  </a:lnTo>
                  <a:close/>
                  <a:moveTo>
                    <a:pt x="10" y="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8" y="9"/>
                    <a:pt x="58" y="9"/>
                    <a:pt x="58" y="9"/>
                  </a:cubicBezTo>
                  <a:lnTo>
                    <a:pt x="10" y="9"/>
                  </a:lnTo>
                  <a:close/>
                </a:path>
              </a:pathLst>
            </a:custGeom>
            <a:solidFill>
              <a:srgbClr val="00A0A4">
                <a:lumMod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4" name="Freeform 49"/>
            <p:cNvSpPr>
              <a:spLocks noEditPoints="1"/>
            </p:cNvSpPr>
            <p:nvPr/>
          </p:nvSpPr>
          <p:spPr bwMode="auto">
            <a:xfrm>
              <a:off x="10677774" y="2219802"/>
              <a:ext cx="136529" cy="186442"/>
            </a:xfrm>
            <a:custGeom>
              <a:avLst/>
              <a:gdLst>
                <a:gd name="T0" fmla="*/ 57 w 57"/>
                <a:gd name="T1" fmla="*/ 48 h 78"/>
                <a:gd name="T2" fmla="*/ 57 w 57"/>
                <a:gd name="T3" fmla="*/ 48 h 78"/>
                <a:gd name="T4" fmla="*/ 57 w 57"/>
                <a:gd name="T5" fmla="*/ 48 h 78"/>
                <a:gd name="T6" fmla="*/ 28 w 57"/>
                <a:gd name="T7" fmla="*/ 0 h 78"/>
                <a:gd name="T8" fmla="*/ 0 w 57"/>
                <a:gd name="T9" fmla="*/ 48 h 78"/>
                <a:gd name="T10" fmla="*/ 0 w 57"/>
                <a:gd name="T11" fmla="*/ 48 h 78"/>
                <a:gd name="T12" fmla="*/ 0 w 57"/>
                <a:gd name="T13" fmla="*/ 48 h 78"/>
                <a:gd name="T14" fmla="*/ 0 w 57"/>
                <a:gd name="T15" fmla="*/ 49 h 78"/>
                <a:gd name="T16" fmla="*/ 0 w 57"/>
                <a:gd name="T17" fmla="*/ 49 h 78"/>
                <a:gd name="T18" fmla="*/ 0 w 57"/>
                <a:gd name="T19" fmla="*/ 49 h 78"/>
                <a:gd name="T20" fmla="*/ 28 w 57"/>
                <a:gd name="T21" fmla="*/ 78 h 78"/>
                <a:gd name="T22" fmla="*/ 57 w 57"/>
                <a:gd name="T23" fmla="*/ 49 h 78"/>
                <a:gd name="T24" fmla="*/ 57 w 57"/>
                <a:gd name="T25" fmla="*/ 49 h 78"/>
                <a:gd name="T26" fmla="*/ 57 w 57"/>
                <a:gd name="T27" fmla="*/ 49 h 78"/>
                <a:gd name="T28" fmla="*/ 57 w 57"/>
                <a:gd name="T29" fmla="*/ 48 h 78"/>
                <a:gd name="T30" fmla="*/ 48 w 57"/>
                <a:gd name="T31" fmla="*/ 49 h 78"/>
                <a:gd name="T32" fmla="*/ 48 w 57"/>
                <a:gd name="T33" fmla="*/ 49 h 78"/>
                <a:gd name="T34" fmla="*/ 42 w 57"/>
                <a:gd name="T35" fmla="*/ 62 h 78"/>
                <a:gd name="T36" fmla="*/ 28 w 57"/>
                <a:gd name="T37" fmla="*/ 68 h 78"/>
                <a:gd name="T38" fmla="*/ 26 w 57"/>
                <a:gd name="T39" fmla="*/ 68 h 78"/>
                <a:gd name="T40" fmla="*/ 43 w 57"/>
                <a:gd name="T41" fmla="*/ 37 h 78"/>
                <a:gd name="T42" fmla="*/ 43 w 57"/>
                <a:gd name="T43" fmla="*/ 33 h 78"/>
                <a:gd name="T44" fmla="*/ 48 w 57"/>
                <a:gd name="T45" fmla="*/ 48 h 78"/>
                <a:gd name="T46" fmla="*/ 48 w 57"/>
                <a:gd name="T47" fmla="*/ 48 h 78"/>
                <a:gd name="T48" fmla="*/ 48 w 57"/>
                <a:gd name="T49" fmla="*/ 48 h 78"/>
                <a:gd name="T50" fmla="*/ 48 w 57"/>
                <a:gd name="T51" fmla="*/ 48 h 78"/>
                <a:gd name="T52" fmla="*/ 48 w 57"/>
                <a:gd name="T53" fmla="*/ 49 h 78"/>
                <a:gd name="T54" fmla="*/ 48 w 57"/>
                <a:gd name="T55" fmla="*/ 4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78">
                  <a:moveTo>
                    <a:pt x="57" y="48"/>
                  </a:moveTo>
                  <a:cubicBezTo>
                    <a:pt x="57" y="48"/>
                    <a:pt x="57" y="48"/>
                    <a:pt x="57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7" y="24"/>
                    <a:pt x="28" y="0"/>
                    <a:pt x="28" y="0"/>
                  </a:cubicBezTo>
                  <a:cubicBezTo>
                    <a:pt x="28" y="0"/>
                    <a:pt x="0" y="24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65"/>
                    <a:pt x="13" y="78"/>
                    <a:pt x="28" y="78"/>
                  </a:cubicBezTo>
                  <a:cubicBezTo>
                    <a:pt x="44" y="78"/>
                    <a:pt x="57" y="65"/>
                    <a:pt x="5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8"/>
                    <a:pt x="57" y="48"/>
                    <a:pt x="57" y="48"/>
                  </a:cubicBezTo>
                  <a:close/>
                  <a:moveTo>
                    <a:pt x="48" y="49"/>
                  </a:moveTo>
                  <a:cubicBezTo>
                    <a:pt x="48" y="49"/>
                    <a:pt x="48" y="49"/>
                    <a:pt x="48" y="49"/>
                  </a:cubicBezTo>
                  <a:cubicBezTo>
                    <a:pt x="48" y="54"/>
                    <a:pt x="46" y="59"/>
                    <a:pt x="42" y="62"/>
                  </a:cubicBezTo>
                  <a:cubicBezTo>
                    <a:pt x="38" y="66"/>
                    <a:pt x="34" y="68"/>
                    <a:pt x="28" y="68"/>
                  </a:cubicBezTo>
                  <a:cubicBezTo>
                    <a:pt x="28" y="68"/>
                    <a:pt x="27" y="68"/>
                    <a:pt x="26" y="68"/>
                  </a:cubicBezTo>
                  <a:cubicBezTo>
                    <a:pt x="36" y="61"/>
                    <a:pt x="43" y="50"/>
                    <a:pt x="43" y="37"/>
                  </a:cubicBezTo>
                  <a:cubicBezTo>
                    <a:pt x="43" y="35"/>
                    <a:pt x="43" y="34"/>
                    <a:pt x="43" y="33"/>
                  </a:cubicBezTo>
                  <a:cubicBezTo>
                    <a:pt x="46" y="38"/>
                    <a:pt x="48" y="43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48"/>
                    <a:pt x="48" y="48"/>
                    <a:pt x="48" y="49"/>
                  </a:cubicBezTo>
                  <a:cubicBezTo>
                    <a:pt x="48" y="49"/>
                    <a:pt x="48" y="49"/>
                    <a:pt x="48" y="49"/>
                  </a:cubicBez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5" name="Freeform 50"/>
            <p:cNvSpPr>
              <a:spLocks noEditPoints="1"/>
            </p:cNvSpPr>
            <p:nvPr/>
          </p:nvSpPr>
          <p:spPr bwMode="auto">
            <a:xfrm>
              <a:off x="10530968" y="2084742"/>
              <a:ext cx="214335" cy="204059"/>
            </a:xfrm>
            <a:custGeom>
              <a:avLst/>
              <a:gdLst>
                <a:gd name="T0" fmla="*/ 52 w 89"/>
                <a:gd name="T1" fmla="*/ 3 h 85"/>
                <a:gd name="T2" fmla="*/ 4 w 89"/>
                <a:gd name="T3" fmla="*/ 36 h 85"/>
                <a:gd name="T4" fmla="*/ 3 w 89"/>
                <a:gd name="T5" fmla="*/ 45 h 85"/>
                <a:gd name="T6" fmla="*/ 28 w 89"/>
                <a:gd name="T7" fmla="*/ 82 h 85"/>
                <a:gd name="T8" fmla="*/ 37 w 89"/>
                <a:gd name="T9" fmla="*/ 83 h 85"/>
                <a:gd name="T10" fmla="*/ 85 w 89"/>
                <a:gd name="T11" fmla="*/ 50 h 85"/>
                <a:gd name="T12" fmla="*/ 87 w 89"/>
                <a:gd name="T13" fmla="*/ 41 h 85"/>
                <a:gd name="T14" fmla="*/ 61 w 89"/>
                <a:gd name="T15" fmla="*/ 4 h 85"/>
                <a:gd name="T16" fmla="*/ 52 w 89"/>
                <a:gd name="T17" fmla="*/ 3 h 85"/>
                <a:gd name="T18" fmla="*/ 38 w 89"/>
                <a:gd name="T19" fmla="*/ 48 h 85"/>
                <a:gd name="T20" fmla="*/ 31 w 89"/>
                <a:gd name="T21" fmla="*/ 71 h 85"/>
                <a:gd name="T22" fmla="*/ 11 w 89"/>
                <a:gd name="T23" fmla="*/ 42 h 85"/>
                <a:gd name="T24" fmla="*/ 38 w 89"/>
                <a:gd name="T25" fmla="*/ 48 h 85"/>
                <a:gd name="T26" fmla="*/ 14 w 89"/>
                <a:gd name="T27" fmla="*/ 40 h 85"/>
                <a:gd name="T28" fmla="*/ 52 w 89"/>
                <a:gd name="T29" fmla="*/ 13 h 85"/>
                <a:gd name="T30" fmla="*/ 43 w 89"/>
                <a:gd name="T31" fmla="*/ 41 h 85"/>
                <a:gd name="T32" fmla="*/ 14 w 89"/>
                <a:gd name="T33" fmla="*/ 40 h 85"/>
                <a:gd name="T34" fmla="*/ 39 w 89"/>
                <a:gd name="T35" fmla="*/ 48 h 85"/>
                <a:gd name="T36" fmla="*/ 50 w 89"/>
                <a:gd name="T37" fmla="*/ 50 h 85"/>
                <a:gd name="T38" fmla="*/ 51 w 89"/>
                <a:gd name="T39" fmla="*/ 40 h 85"/>
                <a:gd name="T40" fmla="*/ 74 w 89"/>
                <a:gd name="T41" fmla="*/ 47 h 85"/>
                <a:gd name="T42" fmla="*/ 38 w 89"/>
                <a:gd name="T43" fmla="*/ 72 h 85"/>
                <a:gd name="T44" fmla="*/ 39 w 89"/>
                <a:gd name="T45" fmla="*/ 48 h 85"/>
                <a:gd name="T46" fmla="*/ 51 w 89"/>
                <a:gd name="T47" fmla="*/ 39 h 85"/>
                <a:gd name="T48" fmla="*/ 55 w 89"/>
                <a:gd name="T49" fmla="*/ 11 h 85"/>
                <a:gd name="T50" fmla="*/ 75 w 89"/>
                <a:gd name="T51" fmla="*/ 40 h 85"/>
                <a:gd name="T52" fmla="*/ 51 w 89"/>
                <a:gd name="T53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9" h="85">
                  <a:moveTo>
                    <a:pt x="52" y="3"/>
                  </a:moveTo>
                  <a:cubicBezTo>
                    <a:pt x="4" y="36"/>
                    <a:pt x="4" y="36"/>
                    <a:pt x="4" y="36"/>
                  </a:cubicBezTo>
                  <a:cubicBezTo>
                    <a:pt x="1" y="38"/>
                    <a:pt x="0" y="42"/>
                    <a:pt x="3" y="45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30" y="85"/>
                    <a:pt x="34" y="85"/>
                    <a:pt x="37" y="83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8" y="48"/>
                    <a:pt x="89" y="44"/>
                    <a:pt x="87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1"/>
                    <a:pt x="55" y="0"/>
                    <a:pt x="52" y="3"/>
                  </a:cubicBezTo>
                  <a:close/>
                  <a:moveTo>
                    <a:pt x="38" y="48"/>
                  </a:moveTo>
                  <a:cubicBezTo>
                    <a:pt x="31" y="71"/>
                    <a:pt x="31" y="71"/>
                    <a:pt x="31" y="71"/>
                  </a:cubicBezTo>
                  <a:cubicBezTo>
                    <a:pt x="11" y="42"/>
                    <a:pt x="11" y="42"/>
                    <a:pt x="11" y="42"/>
                  </a:cubicBezTo>
                  <a:lnTo>
                    <a:pt x="38" y="48"/>
                  </a:lnTo>
                  <a:close/>
                  <a:moveTo>
                    <a:pt x="14" y="40"/>
                  </a:moveTo>
                  <a:cubicBezTo>
                    <a:pt x="52" y="13"/>
                    <a:pt x="52" y="13"/>
                    <a:pt x="52" y="13"/>
                  </a:cubicBezTo>
                  <a:cubicBezTo>
                    <a:pt x="43" y="41"/>
                    <a:pt x="43" y="41"/>
                    <a:pt x="43" y="41"/>
                  </a:cubicBezTo>
                  <a:lnTo>
                    <a:pt x="14" y="40"/>
                  </a:lnTo>
                  <a:close/>
                  <a:moveTo>
                    <a:pt x="39" y="48"/>
                  </a:moveTo>
                  <a:cubicBezTo>
                    <a:pt x="50" y="50"/>
                    <a:pt x="50" y="50"/>
                    <a:pt x="50" y="5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38" y="72"/>
                    <a:pt x="38" y="72"/>
                    <a:pt x="38" y="72"/>
                  </a:cubicBezTo>
                  <a:lnTo>
                    <a:pt x="39" y="48"/>
                  </a:lnTo>
                  <a:close/>
                  <a:moveTo>
                    <a:pt x="51" y="39"/>
                  </a:moveTo>
                  <a:cubicBezTo>
                    <a:pt x="55" y="11"/>
                    <a:pt x="55" y="11"/>
                    <a:pt x="55" y="11"/>
                  </a:cubicBezTo>
                  <a:cubicBezTo>
                    <a:pt x="75" y="40"/>
                    <a:pt x="75" y="40"/>
                    <a:pt x="75" y="40"/>
                  </a:cubicBezTo>
                  <a:lnTo>
                    <a:pt x="51" y="39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6" name="Freeform 51"/>
            <p:cNvSpPr>
              <a:spLocks noEditPoints="1"/>
            </p:cNvSpPr>
            <p:nvPr/>
          </p:nvSpPr>
          <p:spPr bwMode="auto">
            <a:xfrm>
              <a:off x="10447290" y="1967298"/>
              <a:ext cx="162954" cy="165890"/>
            </a:xfrm>
            <a:custGeom>
              <a:avLst/>
              <a:gdLst>
                <a:gd name="T0" fmla="*/ 34 w 68"/>
                <a:gd name="T1" fmla="*/ 0 h 69"/>
                <a:gd name="T2" fmla="*/ 0 w 68"/>
                <a:gd name="T3" fmla="*/ 35 h 69"/>
                <a:gd name="T4" fmla="*/ 34 w 68"/>
                <a:gd name="T5" fmla="*/ 69 h 69"/>
                <a:gd name="T6" fmla="*/ 68 w 68"/>
                <a:gd name="T7" fmla="*/ 35 h 69"/>
                <a:gd name="T8" fmla="*/ 34 w 68"/>
                <a:gd name="T9" fmla="*/ 0 h 69"/>
                <a:gd name="T10" fmla="*/ 34 w 68"/>
                <a:gd name="T11" fmla="*/ 62 h 69"/>
                <a:gd name="T12" fmla="*/ 7 w 68"/>
                <a:gd name="T13" fmla="*/ 35 h 69"/>
                <a:gd name="T14" fmla="*/ 34 w 68"/>
                <a:gd name="T15" fmla="*/ 7 h 69"/>
                <a:gd name="T16" fmla="*/ 62 w 68"/>
                <a:gd name="T17" fmla="*/ 35 h 69"/>
                <a:gd name="T18" fmla="*/ 34 w 68"/>
                <a:gd name="T19" fmla="*/ 62 h 69"/>
                <a:gd name="T20" fmla="*/ 22 w 68"/>
                <a:gd name="T21" fmla="*/ 24 h 69"/>
                <a:gd name="T22" fmla="*/ 36 w 68"/>
                <a:gd name="T23" fmla="*/ 35 h 69"/>
                <a:gd name="T24" fmla="*/ 22 w 68"/>
                <a:gd name="T25" fmla="*/ 45 h 69"/>
                <a:gd name="T26" fmla="*/ 22 w 68"/>
                <a:gd name="T27" fmla="*/ 24 h 69"/>
                <a:gd name="T28" fmla="*/ 39 w 68"/>
                <a:gd name="T29" fmla="*/ 24 h 69"/>
                <a:gd name="T30" fmla="*/ 54 w 68"/>
                <a:gd name="T31" fmla="*/ 35 h 69"/>
                <a:gd name="T32" fmla="*/ 39 w 68"/>
                <a:gd name="T33" fmla="*/ 45 h 69"/>
                <a:gd name="T34" fmla="*/ 39 w 68"/>
                <a:gd name="T35" fmla="*/ 2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69">
                  <a:moveTo>
                    <a:pt x="34" y="0"/>
                  </a:moveTo>
                  <a:cubicBezTo>
                    <a:pt x="15" y="0"/>
                    <a:pt x="0" y="16"/>
                    <a:pt x="0" y="35"/>
                  </a:cubicBezTo>
                  <a:cubicBezTo>
                    <a:pt x="0" y="53"/>
                    <a:pt x="15" y="69"/>
                    <a:pt x="34" y="69"/>
                  </a:cubicBezTo>
                  <a:cubicBezTo>
                    <a:pt x="53" y="69"/>
                    <a:pt x="68" y="53"/>
                    <a:pt x="68" y="35"/>
                  </a:cubicBezTo>
                  <a:cubicBezTo>
                    <a:pt x="68" y="16"/>
                    <a:pt x="53" y="0"/>
                    <a:pt x="34" y="0"/>
                  </a:cubicBezTo>
                  <a:close/>
                  <a:moveTo>
                    <a:pt x="34" y="62"/>
                  </a:moveTo>
                  <a:cubicBezTo>
                    <a:pt x="19" y="62"/>
                    <a:pt x="7" y="50"/>
                    <a:pt x="7" y="35"/>
                  </a:cubicBezTo>
                  <a:cubicBezTo>
                    <a:pt x="7" y="19"/>
                    <a:pt x="19" y="7"/>
                    <a:pt x="34" y="7"/>
                  </a:cubicBezTo>
                  <a:cubicBezTo>
                    <a:pt x="50" y="7"/>
                    <a:pt x="62" y="19"/>
                    <a:pt x="62" y="35"/>
                  </a:cubicBezTo>
                  <a:cubicBezTo>
                    <a:pt x="62" y="50"/>
                    <a:pt x="50" y="62"/>
                    <a:pt x="34" y="62"/>
                  </a:cubicBezTo>
                  <a:close/>
                  <a:moveTo>
                    <a:pt x="22" y="24"/>
                  </a:moveTo>
                  <a:cubicBezTo>
                    <a:pt x="36" y="35"/>
                    <a:pt x="36" y="35"/>
                    <a:pt x="36" y="35"/>
                  </a:cubicBezTo>
                  <a:cubicBezTo>
                    <a:pt x="22" y="45"/>
                    <a:pt x="22" y="45"/>
                    <a:pt x="22" y="45"/>
                  </a:cubicBezTo>
                  <a:lnTo>
                    <a:pt x="22" y="24"/>
                  </a:lnTo>
                  <a:close/>
                  <a:moveTo>
                    <a:pt x="39" y="24"/>
                  </a:moveTo>
                  <a:cubicBezTo>
                    <a:pt x="54" y="35"/>
                    <a:pt x="54" y="35"/>
                    <a:pt x="54" y="35"/>
                  </a:cubicBezTo>
                  <a:cubicBezTo>
                    <a:pt x="39" y="45"/>
                    <a:pt x="39" y="45"/>
                    <a:pt x="39" y="45"/>
                  </a:cubicBezTo>
                  <a:lnTo>
                    <a:pt x="39" y="24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10522160" y="2318162"/>
              <a:ext cx="129189" cy="148273"/>
            </a:xfrm>
            <a:custGeom>
              <a:avLst/>
              <a:gdLst>
                <a:gd name="T0" fmla="*/ 50 w 54"/>
                <a:gd name="T1" fmla="*/ 12 h 62"/>
                <a:gd name="T2" fmla="*/ 42 w 54"/>
                <a:gd name="T3" fmla="*/ 5 h 62"/>
                <a:gd name="T4" fmla="*/ 33 w 54"/>
                <a:gd name="T5" fmla="*/ 0 h 62"/>
                <a:gd name="T6" fmla="*/ 6 w 54"/>
                <a:gd name="T7" fmla="*/ 0 h 62"/>
                <a:gd name="T8" fmla="*/ 0 w 54"/>
                <a:gd name="T9" fmla="*/ 6 h 62"/>
                <a:gd name="T10" fmla="*/ 0 w 54"/>
                <a:gd name="T11" fmla="*/ 56 h 62"/>
                <a:gd name="T12" fmla="*/ 6 w 54"/>
                <a:gd name="T13" fmla="*/ 62 h 62"/>
                <a:gd name="T14" fmla="*/ 48 w 54"/>
                <a:gd name="T15" fmla="*/ 62 h 62"/>
                <a:gd name="T16" fmla="*/ 54 w 54"/>
                <a:gd name="T17" fmla="*/ 56 h 62"/>
                <a:gd name="T18" fmla="*/ 54 w 54"/>
                <a:gd name="T19" fmla="*/ 21 h 62"/>
                <a:gd name="T20" fmla="*/ 50 w 54"/>
                <a:gd name="T21" fmla="*/ 12 h 62"/>
                <a:gd name="T22" fmla="*/ 35 w 54"/>
                <a:gd name="T23" fmla="*/ 9 h 62"/>
                <a:gd name="T24" fmla="*/ 35 w 54"/>
                <a:gd name="T25" fmla="*/ 9 h 62"/>
                <a:gd name="T26" fmla="*/ 37 w 54"/>
                <a:gd name="T27" fmla="*/ 10 h 62"/>
                <a:gd name="T28" fmla="*/ 44 w 54"/>
                <a:gd name="T29" fmla="*/ 17 h 62"/>
                <a:gd name="T30" fmla="*/ 45 w 54"/>
                <a:gd name="T31" fmla="*/ 19 h 62"/>
                <a:gd name="T32" fmla="*/ 46 w 54"/>
                <a:gd name="T33" fmla="*/ 20 h 62"/>
                <a:gd name="T34" fmla="*/ 35 w 54"/>
                <a:gd name="T35" fmla="*/ 20 h 62"/>
                <a:gd name="T36" fmla="*/ 35 w 54"/>
                <a:gd name="T37" fmla="*/ 9 h 62"/>
                <a:gd name="T38" fmla="*/ 46 w 54"/>
                <a:gd name="T39" fmla="*/ 54 h 62"/>
                <a:gd name="T40" fmla="*/ 8 w 54"/>
                <a:gd name="T41" fmla="*/ 54 h 62"/>
                <a:gd name="T42" fmla="*/ 8 w 54"/>
                <a:gd name="T43" fmla="*/ 8 h 62"/>
                <a:gd name="T44" fmla="*/ 31 w 54"/>
                <a:gd name="T45" fmla="*/ 8 h 62"/>
                <a:gd name="T46" fmla="*/ 31 w 54"/>
                <a:gd name="T47" fmla="*/ 23 h 62"/>
                <a:gd name="T48" fmla="*/ 46 w 54"/>
                <a:gd name="T49" fmla="*/ 23 h 62"/>
                <a:gd name="T50" fmla="*/ 46 w 54"/>
                <a:gd name="T51" fmla="*/ 5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" h="62">
                  <a:moveTo>
                    <a:pt x="50" y="12"/>
                  </a:moveTo>
                  <a:cubicBezTo>
                    <a:pt x="42" y="5"/>
                    <a:pt x="42" y="5"/>
                    <a:pt x="42" y="5"/>
                  </a:cubicBezTo>
                  <a:cubicBezTo>
                    <a:pt x="40" y="2"/>
                    <a:pt x="36" y="0"/>
                    <a:pt x="3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9"/>
                    <a:pt x="3" y="62"/>
                    <a:pt x="6" y="62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1" y="62"/>
                    <a:pt x="54" y="59"/>
                    <a:pt x="54" y="56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18"/>
                    <a:pt x="52" y="14"/>
                    <a:pt x="50" y="12"/>
                  </a:cubicBezTo>
                  <a:close/>
                  <a:moveTo>
                    <a:pt x="35" y="9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36" y="9"/>
                    <a:pt x="37" y="10"/>
                    <a:pt x="37" y="10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8"/>
                    <a:pt x="45" y="19"/>
                  </a:cubicBezTo>
                  <a:cubicBezTo>
                    <a:pt x="46" y="19"/>
                    <a:pt x="46" y="19"/>
                    <a:pt x="46" y="20"/>
                  </a:cubicBezTo>
                  <a:cubicBezTo>
                    <a:pt x="35" y="20"/>
                    <a:pt x="35" y="20"/>
                    <a:pt x="35" y="20"/>
                  </a:cubicBezTo>
                  <a:lnTo>
                    <a:pt x="35" y="9"/>
                  </a:lnTo>
                  <a:close/>
                  <a:moveTo>
                    <a:pt x="46" y="54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46" y="23"/>
                    <a:pt x="46" y="23"/>
                    <a:pt x="46" y="23"/>
                  </a:cubicBezTo>
                  <a:lnTo>
                    <a:pt x="46" y="54"/>
                  </a:ln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8" name="Freeform 53"/>
            <p:cNvSpPr>
              <a:spLocks noEditPoints="1"/>
            </p:cNvSpPr>
            <p:nvPr/>
          </p:nvSpPr>
          <p:spPr bwMode="auto">
            <a:xfrm>
              <a:off x="10511884" y="2764449"/>
              <a:ext cx="209932" cy="223144"/>
            </a:xfrm>
            <a:custGeom>
              <a:avLst/>
              <a:gdLst>
                <a:gd name="T0" fmla="*/ 78 w 87"/>
                <a:gd name="T1" fmla="*/ 0 h 93"/>
                <a:gd name="T2" fmla="*/ 9 w 87"/>
                <a:gd name="T3" fmla="*/ 0 h 93"/>
                <a:gd name="T4" fmla="*/ 0 w 87"/>
                <a:gd name="T5" fmla="*/ 9 h 93"/>
                <a:gd name="T6" fmla="*/ 0 w 87"/>
                <a:gd name="T7" fmla="*/ 84 h 93"/>
                <a:gd name="T8" fmla="*/ 9 w 87"/>
                <a:gd name="T9" fmla="*/ 93 h 93"/>
                <a:gd name="T10" fmla="*/ 78 w 87"/>
                <a:gd name="T11" fmla="*/ 93 h 93"/>
                <a:gd name="T12" fmla="*/ 87 w 87"/>
                <a:gd name="T13" fmla="*/ 84 h 93"/>
                <a:gd name="T14" fmla="*/ 87 w 87"/>
                <a:gd name="T15" fmla="*/ 9 h 93"/>
                <a:gd name="T16" fmla="*/ 78 w 87"/>
                <a:gd name="T17" fmla="*/ 0 h 93"/>
                <a:gd name="T18" fmla="*/ 75 w 87"/>
                <a:gd name="T19" fmla="*/ 81 h 93"/>
                <a:gd name="T20" fmla="*/ 12 w 87"/>
                <a:gd name="T21" fmla="*/ 81 h 93"/>
                <a:gd name="T22" fmla="*/ 12 w 87"/>
                <a:gd name="T23" fmla="*/ 12 h 93"/>
                <a:gd name="T24" fmla="*/ 75 w 87"/>
                <a:gd name="T25" fmla="*/ 12 h 93"/>
                <a:gd name="T26" fmla="*/ 75 w 87"/>
                <a:gd name="T27" fmla="*/ 81 h 93"/>
                <a:gd name="T28" fmla="*/ 23 w 87"/>
                <a:gd name="T29" fmla="*/ 41 h 93"/>
                <a:gd name="T30" fmla="*/ 64 w 87"/>
                <a:gd name="T31" fmla="*/ 41 h 93"/>
                <a:gd name="T32" fmla="*/ 64 w 87"/>
                <a:gd name="T33" fmla="*/ 46 h 93"/>
                <a:gd name="T34" fmla="*/ 23 w 87"/>
                <a:gd name="T35" fmla="*/ 46 h 93"/>
                <a:gd name="T36" fmla="*/ 23 w 87"/>
                <a:gd name="T37" fmla="*/ 41 h 93"/>
                <a:gd name="T38" fmla="*/ 23 w 87"/>
                <a:gd name="T39" fmla="*/ 52 h 93"/>
                <a:gd name="T40" fmla="*/ 64 w 87"/>
                <a:gd name="T41" fmla="*/ 52 h 93"/>
                <a:gd name="T42" fmla="*/ 64 w 87"/>
                <a:gd name="T43" fmla="*/ 58 h 93"/>
                <a:gd name="T44" fmla="*/ 23 w 87"/>
                <a:gd name="T45" fmla="*/ 58 h 93"/>
                <a:gd name="T46" fmla="*/ 23 w 87"/>
                <a:gd name="T47" fmla="*/ 52 h 93"/>
                <a:gd name="T48" fmla="*/ 23 w 87"/>
                <a:gd name="T49" fmla="*/ 64 h 93"/>
                <a:gd name="T50" fmla="*/ 64 w 87"/>
                <a:gd name="T51" fmla="*/ 64 h 93"/>
                <a:gd name="T52" fmla="*/ 64 w 87"/>
                <a:gd name="T53" fmla="*/ 69 h 93"/>
                <a:gd name="T54" fmla="*/ 23 w 87"/>
                <a:gd name="T55" fmla="*/ 69 h 93"/>
                <a:gd name="T56" fmla="*/ 23 w 87"/>
                <a:gd name="T57" fmla="*/ 64 h 93"/>
                <a:gd name="T58" fmla="*/ 23 w 87"/>
                <a:gd name="T59" fmla="*/ 29 h 93"/>
                <a:gd name="T60" fmla="*/ 64 w 87"/>
                <a:gd name="T61" fmla="*/ 29 h 93"/>
                <a:gd name="T62" fmla="*/ 64 w 87"/>
                <a:gd name="T63" fmla="*/ 35 h 93"/>
                <a:gd name="T64" fmla="*/ 23 w 87"/>
                <a:gd name="T65" fmla="*/ 35 h 93"/>
                <a:gd name="T66" fmla="*/ 23 w 87"/>
                <a:gd name="T67" fmla="*/ 2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7" h="93">
                  <a:moveTo>
                    <a:pt x="7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9"/>
                    <a:pt x="4" y="93"/>
                    <a:pt x="9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83" y="93"/>
                    <a:pt x="87" y="89"/>
                    <a:pt x="87" y="84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4"/>
                    <a:pt x="83" y="0"/>
                    <a:pt x="78" y="0"/>
                  </a:cubicBezTo>
                  <a:close/>
                  <a:moveTo>
                    <a:pt x="75" y="81"/>
                  </a:moveTo>
                  <a:cubicBezTo>
                    <a:pt x="12" y="81"/>
                    <a:pt x="12" y="81"/>
                    <a:pt x="12" y="8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75" y="12"/>
                    <a:pt x="75" y="12"/>
                    <a:pt x="75" y="12"/>
                  </a:cubicBezTo>
                  <a:lnTo>
                    <a:pt x="75" y="81"/>
                  </a:lnTo>
                  <a:close/>
                  <a:moveTo>
                    <a:pt x="23" y="41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23" y="46"/>
                    <a:pt x="23" y="46"/>
                    <a:pt x="23" y="46"/>
                  </a:cubicBezTo>
                  <a:lnTo>
                    <a:pt x="23" y="41"/>
                  </a:lnTo>
                  <a:close/>
                  <a:moveTo>
                    <a:pt x="23" y="52"/>
                  </a:moveTo>
                  <a:cubicBezTo>
                    <a:pt x="64" y="52"/>
                    <a:pt x="64" y="52"/>
                    <a:pt x="64" y="52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23" y="58"/>
                    <a:pt x="23" y="58"/>
                    <a:pt x="23" y="58"/>
                  </a:cubicBezTo>
                  <a:lnTo>
                    <a:pt x="23" y="52"/>
                  </a:lnTo>
                  <a:close/>
                  <a:moveTo>
                    <a:pt x="23" y="64"/>
                  </a:moveTo>
                  <a:cubicBezTo>
                    <a:pt x="64" y="64"/>
                    <a:pt x="64" y="64"/>
                    <a:pt x="64" y="64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23" y="69"/>
                    <a:pt x="23" y="69"/>
                    <a:pt x="23" y="69"/>
                  </a:cubicBezTo>
                  <a:lnTo>
                    <a:pt x="23" y="64"/>
                  </a:lnTo>
                  <a:close/>
                  <a:moveTo>
                    <a:pt x="23" y="29"/>
                  </a:moveTo>
                  <a:cubicBezTo>
                    <a:pt x="64" y="29"/>
                    <a:pt x="64" y="29"/>
                    <a:pt x="64" y="2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23" y="29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9" name="Freeform 54"/>
            <p:cNvSpPr>
              <a:spLocks noEditPoints="1"/>
            </p:cNvSpPr>
            <p:nvPr/>
          </p:nvSpPr>
          <p:spPr bwMode="auto">
            <a:xfrm>
              <a:off x="10473715" y="3030167"/>
              <a:ext cx="196719" cy="148273"/>
            </a:xfrm>
            <a:custGeom>
              <a:avLst/>
              <a:gdLst>
                <a:gd name="T0" fmla="*/ 0 w 134"/>
                <a:gd name="T1" fmla="*/ 0 h 101"/>
                <a:gd name="T2" fmla="*/ 0 w 134"/>
                <a:gd name="T3" fmla="*/ 101 h 101"/>
                <a:gd name="T4" fmla="*/ 134 w 134"/>
                <a:gd name="T5" fmla="*/ 101 h 101"/>
                <a:gd name="T6" fmla="*/ 134 w 134"/>
                <a:gd name="T7" fmla="*/ 0 h 101"/>
                <a:gd name="T8" fmla="*/ 0 w 134"/>
                <a:gd name="T9" fmla="*/ 0 h 101"/>
                <a:gd name="T10" fmla="*/ 25 w 134"/>
                <a:gd name="T11" fmla="*/ 93 h 101"/>
                <a:gd name="T12" fmla="*/ 8 w 134"/>
                <a:gd name="T13" fmla="*/ 93 h 101"/>
                <a:gd name="T14" fmla="*/ 8 w 134"/>
                <a:gd name="T15" fmla="*/ 77 h 101"/>
                <a:gd name="T16" fmla="*/ 25 w 134"/>
                <a:gd name="T17" fmla="*/ 77 h 101"/>
                <a:gd name="T18" fmla="*/ 25 w 134"/>
                <a:gd name="T19" fmla="*/ 93 h 101"/>
                <a:gd name="T20" fmla="*/ 25 w 134"/>
                <a:gd name="T21" fmla="*/ 59 h 101"/>
                <a:gd name="T22" fmla="*/ 8 w 134"/>
                <a:gd name="T23" fmla="*/ 59 h 101"/>
                <a:gd name="T24" fmla="*/ 8 w 134"/>
                <a:gd name="T25" fmla="*/ 43 h 101"/>
                <a:gd name="T26" fmla="*/ 25 w 134"/>
                <a:gd name="T27" fmla="*/ 43 h 101"/>
                <a:gd name="T28" fmla="*/ 25 w 134"/>
                <a:gd name="T29" fmla="*/ 59 h 101"/>
                <a:gd name="T30" fmla="*/ 25 w 134"/>
                <a:gd name="T31" fmla="*/ 26 h 101"/>
                <a:gd name="T32" fmla="*/ 8 w 134"/>
                <a:gd name="T33" fmla="*/ 26 h 101"/>
                <a:gd name="T34" fmla="*/ 8 w 134"/>
                <a:gd name="T35" fmla="*/ 8 h 101"/>
                <a:gd name="T36" fmla="*/ 25 w 134"/>
                <a:gd name="T37" fmla="*/ 8 h 101"/>
                <a:gd name="T38" fmla="*/ 25 w 134"/>
                <a:gd name="T39" fmla="*/ 26 h 101"/>
                <a:gd name="T40" fmla="*/ 102 w 134"/>
                <a:gd name="T41" fmla="*/ 93 h 101"/>
                <a:gd name="T42" fmla="*/ 35 w 134"/>
                <a:gd name="T43" fmla="*/ 93 h 101"/>
                <a:gd name="T44" fmla="*/ 35 w 134"/>
                <a:gd name="T45" fmla="*/ 8 h 101"/>
                <a:gd name="T46" fmla="*/ 102 w 134"/>
                <a:gd name="T47" fmla="*/ 8 h 101"/>
                <a:gd name="T48" fmla="*/ 102 w 134"/>
                <a:gd name="T49" fmla="*/ 93 h 101"/>
                <a:gd name="T50" fmla="*/ 126 w 134"/>
                <a:gd name="T51" fmla="*/ 93 h 101"/>
                <a:gd name="T52" fmla="*/ 110 w 134"/>
                <a:gd name="T53" fmla="*/ 93 h 101"/>
                <a:gd name="T54" fmla="*/ 110 w 134"/>
                <a:gd name="T55" fmla="*/ 77 h 101"/>
                <a:gd name="T56" fmla="*/ 126 w 134"/>
                <a:gd name="T57" fmla="*/ 77 h 101"/>
                <a:gd name="T58" fmla="*/ 126 w 134"/>
                <a:gd name="T59" fmla="*/ 93 h 101"/>
                <a:gd name="T60" fmla="*/ 126 w 134"/>
                <a:gd name="T61" fmla="*/ 59 h 101"/>
                <a:gd name="T62" fmla="*/ 110 w 134"/>
                <a:gd name="T63" fmla="*/ 59 h 101"/>
                <a:gd name="T64" fmla="*/ 110 w 134"/>
                <a:gd name="T65" fmla="*/ 43 h 101"/>
                <a:gd name="T66" fmla="*/ 126 w 134"/>
                <a:gd name="T67" fmla="*/ 43 h 101"/>
                <a:gd name="T68" fmla="*/ 126 w 134"/>
                <a:gd name="T69" fmla="*/ 59 h 101"/>
                <a:gd name="T70" fmla="*/ 126 w 134"/>
                <a:gd name="T71" fmla="*/ 26 h 101"/>
                <a:gd name="T72" fmla="*/ 110 w 134"/>
                <a:gd name="T73" fmla="*/ 26 h 101"/>
                <a:gd name="T74" fmla="*/ 110 w 134"/>
                <a:gd name="T75" fmla="*/ 8 h 101"/>
                <a:gd name="T76" fmla="*/ 126 w 134"/>
                <a:gd name="T77" fmla="*/ 8 h 101"/>
                <a:gd name="T78" fmla="*/ 126 w 134"/>
                <a:gd name="T79" fmla="*/ 26 h 101"/>
                <a:gd name="T80" fmla="*/ 51 w 134"/>
                <a:gd name="T81" fmla="*/ 26 h 101"/>
                <a:gd name="T82" fmla="*/ 51 w 134"/>
                <a:gd name="T83" fmla="*/ 77 h 101"/>
                <a:gd name="T84" fmla="*/ 84 w 134"/>
                <a:gd name="T85" fmla="*/ 51 h 101"/>
                <a:gd name="T86" fmla="*/ 51 w 134"/>
                <a:gd name="T87" fmla="*/ 2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4" h="101">
                  <a:moveTo>
                    <a:pt x="0" y="0"/>
                  </a:moveTo>
                  <a:lnTo>
                    <a:pt x="0" y="101"/>
                  </a:lnTo>
                  <a:lnTo>
                    <a:pt x="134" y="10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25" y="93"/>
                  </a:moveTo>
                  <a:lnTo>
                    <a:pt x="8" y="93"/>
                  </a:lnTo>
                  <a:lnTo>
                    <a:pt x="8" y="77"/>
                  </a:lnTo>
                  <a:lnTo>
                    <a:pt x="25" y="77"/>
                  </a:lnTo>
                  <a:lnTo>
                    <a:pt x="25" y="93"/>
                  </a:lnTo>
                  <a:close/>
                  <a:moveTo>
                    <a:pt x="25" y="59"/>
                  </a:moveTo>
                  <a:lnTo>
                    <a:pt x="8" y="59"/>
                  </a:lnTo>
                  <a:lnTo>
                    <a:pt x="8" y="43"/>
                  </a:lnTo>
                  <a:lnTo>
                    <a:pt x="25" y="43"/>
                  </a:lnTo>
                  <a:lnTo>
                    <a:pt x="25" y="59"/>
                  </a:lnTo>
                  <a:close/>
                  <a:moveTo>
                    <a:pt x="25" y="26"/>
                  </a:moveTo>
                  <a:lnTo>
                    <a:pt x="8" y="26"/>
                  </a:lnTo>
                  <a:lnTo>
                    <a:pt x="8" y="8"/>
                  </a:lnTo>
                  <a:lnTo>
                    <a:pt x="25" y="8"/>
                  </a:lnTo>
                  <a:lnTo>
                    <a:pt x="25" y="26"/>
                  </a:lnTo>
                  <a:close/>
                  <a:moveTo>
                    <a:pt x="102" y="93"/>
                  </a:moveTo>
                  <a:lnTo>
                    <a:pt x="35" y="93"/>
                  </a:lnTo>
                  <a:lnTo>
                    <a:pt x="35" y="8"/>
                  </a:lnTo>
                  <a:lnTo>
                    <a:pt x="102" y="8"/>
                  </a:lnTo>
                  <a:lnTo>
                    <a:pt x="102" y="93"/>
                  </a:lnTo>
                  <a:close/>
                  <a:moveTo>
                    <a:pt x="126" y="93"/>
                  </a:moveTo>
                  <a:lnTo>
                    <a:pt x="110" y="93"/>
                  </a:lnTo>
                  <a:lnTo>
                    <a:pt x="110" y="77"/>
                  </a:lnTo>
                  <a:lnTo>
                    <a:pt x="126" y="77"/>
                  </a:lnTo>
                  <a:lnTo>
                    <a:pt x="126" y="93"/>
                  </a:lnTo>
                  <a:close/>
                  <a:moveTo>
                    <a:pt x="126" y="59"/>
                  </a:moveTo>
                  <a:lnTo>
                    <a:pt x="110" y="59"/>
                  </a:lnTo>
                  <a:lnTo>
                    <a:pt x="110" y="43"/>
                  </a:lnTo>
                  <a:lnTo>
                    <a:pt x="126" y="43"/>
                  </a:lnTo>
                  <a:lnTo>
                    <a:pt x="126" y="59"/>
                  </a:lnTo>
                  <a:close/>
                  <a:moveTo>
                    <a:pt x="126" y="26"/>
                  </a:moveTo>
                  <a:lnTo>
                    <a:pt x="110" y="26"/>
                  </a:lnTo>
                  <a:lnTo>
                    <a:pt x="110" y="8"/>
                  </a:lnTo>
                  <a:lnTo>
                    <a:pt x="126" y="8"/>
                  </a:lnTo>
                  <a:lnTo>
                    <a:pt x="126" y="26"/>
                  </a:lnTo>
                  <a:close/>
                  <a:moveTo>
                    <a:pt x="51" y="26"/>
                  </a:moveTo>
                  <a:lnTo>
                    <a:pt x="51" y="77"/>
                  </a:lnTo>
                  <a:lnTo>
                    <a:pt x="84" y="51"/>
                  </a:lnTo>
                  <a:lnTo>
                    <a:pt x="51" y="26"/>
                  </a:lnTo>
                  <a:close/>
                </a:path>
              </a:pathLst>
            </a:custGeom>
            <a:solidFill>
              <a:srgbClr val="00A0A4">
                <a:lumMod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0" name="Freeform 55"/>
            <p:cNvSpPr>
              <a:spLocks noEditPoints="1"/>
            </p:cNvSpPr>
            <p:nvPr/>
          </p:nvSpPr>
          <p:spPr bwMode="auto">
            <a:xfrm>
              <a:off x="10699794" y="2987592"/>
              <a:ext cx="117444" cy="110103"/>
            </a:xfrm>
            <a:custGeom>
              <a:avLst/>
              <a:gdLst>
                <a:gd name="T0" fmla="*/ 80 w 80"/>
                <a:gd name="T1" fmla="*/ 29 h 75"/>
                <a:gd name="T2" fmla="*/ 52 w 80"/>
                <a:gd name="T3" fmla="*/ 24 h 75"/>
                <a:gd name="T4" fmla="*/ 41 w 80"/>
                <a:gd name="T5" fmla="*/ 0 h 75"/>
                <a:gd name="T6" fmla="*/ 28 w 80"/>
                <a:gd name="T7" fmla="*/ 24 h 75"/>
                <a:gd name="T8" fmla="*/ 0 w 80"/>
                <a:gd name="T9" fmla="*/ 29 h 75"/>
                <a:gd name="T10" fmla="*/ 19 w 80"/>
                <a:gd name="T11" fmla="*/ 49 h 75"/>
                <a:gd name="T12" fmla="*/ 15 w 80"/>
                <a:gd name="T13" fmla="*/ 75 h 75"/>
                <a:gd name="T14" fmla="*/ 41 w 80"/>
                <a:gd name="T15" fmla="*/ 62 h 75"/>
                <a:gd name="T16" fmla="*/ 65 w 80"/>
                <a:gd name="T17" fmla="*/ 75 h 75"/>
                <a:gd name="T18" fmla="*/ 60 w 80"/>
                <a:gd name="T19" fmla="*/ 49 h 75"/>
                <a:gd name="T20" fmla="*/ 80 w 80"/>
                <a:gd name="T21" fmla="*/ 29 h 75"/>
                <a:gd name="T22" fmla="*/ 41 w 80"/>
                <a:gd name="T23" fmla="*/ 57 h 75"/>
                <a:gd name="T24" fmla="*/ 23 w 80"/>
                <a:gd name="T25" fmla="*/ 65 h 75"/>
                <a:gd name="T26" fmla="*/ 26 w 80"/>
                <a:gd name="T27" fmla="*/ 45 h 75"/>
                <a:gd name="T28" fmla="*/ 11 w 80"/>
                <a:gd name="T29" fmla="*/ 32 h 75"/>
                <a:gd name="T30" fmla="*/ 31 w 80"/>
                <a:gd name="T31" fmla="*/ 29 h 75"/>
                <a:gd name="T32" fmla="*/ 41 w 80"/>
                <a:gd name="T33" fmla="*/ 11 h 75"/>
                <a:gd name="T34" fmla="*/ 49 w 80"/>
                <a:gd name="T35" fmla="*/ 29 h 75"/>
                <a:gd name="T36" fmla="*/ 68 w 80"/>
                <a:gd name="T37" fmla="*/ 32 h 75"/>
                <a:gd name="T38" fmla="*/ 54 w 80"/>
                <a:gd name="T39" fmla="*/ 45 h 75"/>
                <a:gd name="T40" fmla="*/ 57 w 80"/>
                <a:gd name="T41" fmla="*/ 65 h 75"/>
                <a:gd name="T42" fmla="*/ 41 w 80"/>
                <a:gd name="T43" fmla="*/ 5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75">
                  <a:moveTo>
                    <a:pt x="80" y="29"/>
                  </a:moveTo>
                  <a:lnTo>
                    <a:pt x="52" y="24"/>
                  </a:lnTo>
                  <a:lnTo>
                    <a:pt x="41" y="0"/>
                  </a:lnTo>
                  <a:lnTo>
                    <a:pt x="28" y="24"/>
                  </a:lnTo>
                  <a:lnTo>
                    <a:pt x="0" y="29"/>
                  </a:lnTo>
                  <a:lnTo>
                    <a:pt x="19" y="49"/>
                  </a:lnTo>
                  <a:lnTo>
                    <a:pt x="15" y="75"/>
                  </a:lnTo>
                  <a:lnTo>
                    <a:pt x="41" y="62"/>
                  </a:lnTo>
                  <a:lnTo>
                    <a:pt x="65" y="75"/>
                  </a:lnTo>
                  <a:lnTo>
                    <a:pt x="60" y="49"/>
                  </a:lnTo>
                  <a:lnTo>
                    <a:pt x="80" y="29"/>
                  </a:lnTo>
                  <a:close/>
                  <a:moveTo>
                    <a:pt x="41" y="57"/>
                  </a:moveTo>
                  <a:lnTo>
                    <a:pt x="23" y="65"/>
                  </a:lnTo>
                  <a:lnTo>
                    <a:pt x="26" y="45"/>
                  </a:lnTo>
                  <a:lnTo>
                    <a:pt x="11" y="32"/>
                  </a:lnTo>
                  <a:lnTo>
                    <a:pt x="31" y="29"/>
                  </a:lnTo>
                  <a:lnTo>
                    <a:pt x="41" y="11"/>
                  </a:lnTo>
                  <a:lnTo>
                    <a:pt x="49" y="29"/>
                  </a:lnTo>
                  <a:lnTo>
                    <a:pt x="68" y="32"/>
                  </a:lnTo>
                  <a:lnTo>
                    <a:pt x="54" y="45"/>
                  </a:lnTo>
                  <a:lnTo>
                    <a:pt x="57" y="65"/>
                  </a:lnTo>
                  <a:lnTo>
                    <a:pt x="41" y="57"/>
                  </a:lnTo>
                  <a:close/>
                </a:path>
              </a:pathLst>
            </a:custGeom>
            <a:solidFill>
              <a:srgbClr val="13A4D7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1" name="Freeform 56"/>
            <p:cNvSpPr>
              <a:spLocks noEditPoints="1"/>
            </p:cNvSpPr>
            <p:nvPr/>
          </p:nvSpPr>
          <p:spPr bwMode="auto">
            <a:xfrm>
              <a:off x="10313697" y="1861598"/>
              <a:ext cx="143869" cy="155614"/>
            </a:xfrm>
            <a:custGeom>
              <a:avLst/>
              <a:gdLst>
                <a:gd name="T0" fmla="*/ 48 w 60"/>
                <a:gd name="T1" fmla="*/ 11 h 65"/>
                <a:gd name="T2" fmla="*/ 60 w 60"/>
                <a:gd name="T3" fmla="*/ 6 h 65"/>
                <a:gd name="T4" fmla="*/ 60 w 60"/>
                <a:gd name="T5" fmla="*/ 44 h 65"/>
                <a:gd name="T6" fmla="*/ 48 w 60"/>
                <a:gd name="T7" fmla="*/ 48 h 65"/>
                <a:gd name="T8" fmla="*/ 36 w 60"/>
                <a:gd name="T9" fmla="*/ 45 h 65"/>
                <a:gd name="T10" fmla="*/ 24 w 60"/>
                <a:gd name="T11" fmla="*/ 41 h 65"/>
                <a:gd name="T12" fmla="*/ 12 w 60"/>
                <a:gd name="T13" fmla="*/ 46 h 65"/>
                <a:gd name="T14" fmla="*/ 12 w 60"/>
                <a:gd name="T15" fmla="*/ 8 h 65"/>
                <a:gd name="T16" fmla="*/ 24 w 60"/>
                <a:gd name="T17" fmla="*/ 4 h 65"/>
                <a:gd name="T18" fmla="*/ 36 w 60"/>
                <a:gd name="T19" fmla="*/ 7 h 65"/>
                <a:gd name="T20" fmla="*/ 48 w 60"/>
                <a:gd name="T21" fmla="*/ 11 h 65"/>
                <a:gd name="T22" fmla="*/ 4 w 60"/>
                <a:gd name="T23" fmla="*/ 0 h 65"/>
                <a:gd name="T24" fmla="*/ 8 w 60"/>
                <a:gd name="T25" fmla="*/ 4 h 65"/>
                <a:gd name="T26" fmla="*/ 8 w 60"/>
                <a:gd name="T27" fmla="*/ 65 h 65"/>
                <a:gd name="T28" fmla="*/ 0 w 60"/>
                <a:gd name="T29" fmla="*/ 65 h 65"/>
                <a:gd name="T30" fmla="*/ 0 w 60"/>
                <a:gd name="T31" fmla="*/ 4 h 65"/>
                <a:gd name="T32" fmla="*/ 4 w 60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65">
                  <a:moveTo>
                    <a:pt x="48" y="11"/>
                  </a:moveTo>
                  <a:cubicBezTo>
                    <a:pt x="53" y="11"/>
                    <a:pt x="58" y="8"/>
                    <a:pt x="60" y="6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58" y="46"/>
                    <a:pt x="53" y="48"/>
                    <a:pt x="48" y="48"/>
                  </a:cubicBezTo>
                  <a:cubicBezTo>
                    <a:pt x="43" y="48"/>
                    <a:pt x="39" y="47"/>
                    <a:pt x="36" y="45"/>
                  </a:cubicBezTo>
                  <a:cubicBezTo>
                    <a:pt x="33" y="43"/>
                    <a:pt x="29" y="41"/>
                    <a:pt x="24" y="41"/>
                  </a:cubicBezTo>
                  <a:cubicBezTo>
                    <a:pt x="19" y="41"/>
                    <a:pt x="15" y="44"/>
                    <a:pt x="12" y="4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5" y="6"/>
                    <a:pt x="19" y="4"/>
                    <a:pt x="24" y="4"/>
                  </a:cubicBezTo>
                  <a:cubicBezTo>
                    <a:pt x="29" y="4"/>
                    <a:pt x="33" y="5"/>
                    <a:pt x="36" y="7"/>
                  </a:cubicBezTo>
                  <a:cubicBezTo>
                    <a:pt x="39" y="9"/>
                    <a:pt x="43" y="11"/>
                    <a:pt x="48" y="11"/>
                  </a:cubicBezTo>
                  <a:close/>
                  <a:moveTo>
                    <a:pt x="4" y="0"/>
                  </a:moveTo>
                  <a:cubicBezTo>
                    <a:pt x="6" y="0"/>
                    <a:pt x="8" y="1"/>
                    <a:pt x="8" y="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2" name="Freeform 57"/>
            <p:cNvSpPr>
              <a:spLocks noEditPoints="1"/>
            </p:cNvSpPr>
            <p:nvPr/>
          </p:nvSpPr>
          <p:spPr bwMode="auto">
            <a:xfrm>
              <a:off x="10131659" y="1785259"/>
              <a:ext cx="152677" cy="155614"/>
            </a:xfrm>
            <a:custGeom>
              <a:avLst/>
              <a:gdLst>
                <a:gd name="T0" fmla="*/ 54 w 64"/>
                <a:gd name="T1" fmla="*/ 0 h 65"/>
                <a:gd name="T2" fmla="*/ 44 w 64"/>
                <a:gd name="T3" fmla="*/ 11 h 65"/>
                <a:gd name="T4" fmla="*/ 44 w 64"/>
                <a:gd name="T5" fmla="*/ 41 h 65"/>
                <a:gd name="T6" fmla="*/ 52 w 64"/>
                <a:gd name="T7" fmla="*/ 41 h 65"/>
                <a:gd name="T8" fmla="*/ 52 w 64"/>
                <a:gd name="T9" fmla="*/ 65 h 65"/>
                <a:gd name="T10" fmla="*/ 64 w 64"/>
                <a:gd name="T11" fmla="*/ 65 h 65"/>
                <a:gd name="T12" fmla="*/ 64 w 64"/>
                <a:gd name="T13" fmla="*/ 11 h 65"/>
                <a:gd name="T14" fmla="*/ 54 w 64"/>
                <a:gd name="T15" fmla="*/ 0 h 65"/>
                <a:gd name="T16" fmla="*/ 26 w 64"/>
                <a:gd name="T17" fmla="*/ 0 h 65"/>
                <a:gd name="T18" fmla="*/ 24 w 64"/>
                <a:gd name="T19" fmla="*/ 2 h 65"/>
                <a:gd name="T20" fmla="*/ 24 w 64"/>
                <a:gd name="T21" fmla="*/ 17 h 65"/>
                <a:gd name="T22" fmla="*/ 22 w 64"/>
                <a:gd name="T23" fmla="*/ 18 h 65"/>
                <a:gd name="T24" fmla="*/ 20 w 64"/>
                <a:gd name="T25" fmla="*/ 17 h 65"/>
                <a:gd name="T26" fmla="*/ 20 w 64"/>
                <a:gd name="T27" fmla="*/ 2 h 65"/>
                <a:gd name="T28" fmla="*/ 18 w 64"/>
                <a:gd name="T29" fmla="*/ 0 h 65"/>
                <a:gd name="T30" fmla="*/ 16 w 64"/>
                <a:gd name="T31" fmla="*/ 2 h 65"/>
                <a:gd name="T32" fmla="*/ 16 w 64"/>
                <a:gd name="T33" fmla="*/ 17 h 65"/>
                <a:gd name="T34" fmla="*/ 14 w 64"/>
                <a:gd name="T35" fmla="*/ 18 h 65"/>
                <a:gd name="T36" fmla="*/ 12 w 64"/>
                <a:gd name="T37" fmla="*/ 17 h 65"/>
                <a:gd name="T38" fmla="*/ 12 w 64"/>
                <a:gd name="T39" fmla="*/ 2 h 65"/>
                <a:gd name="T40" fmla="*/ 10 w 64"/>
                <a:gd name="T41" fmla="*/ 0 h 65"/>
                <a:gd name="T42" fmla="*/ 8 w 64"/>
                <a:gd name="T43" fmla="*/ 2 h 65"/>
                <a:gd name="T44" fmla="*/ 8 w 64"/>
                <a:gd name="T45" fmla="*/ 17 h 65"/>
                <a:gd name="T46" fmla="*/ 6 w 64"/>
                <a:gd name="T47" fmla="*/ 18 h 65"/>
                <a:gd name="T48" fmla="*/ 4 w 64"/>
                <a:gd name="T49" fmla="*/ 17 h 65"/>
                <a:gd name="T50" fmla="*/ 4 w 64"/>
                <a:gd name="T51" fmla="*/ 2 h 65"/>
                <a:gd name="T52" fmla="*/ 2 w 64"/>
                <a:gd name="T53" fmla="*/ 0 h 65"/>
                <a:gd name="T54" fmla="*/ 0 w 64"/>
                <a:gd name="T55" fmla="*/ 2 h 65"/>
                <a:gd name="T56" fmla="*/ 0 w 64"/>
                <a:gd name="T57" fmla="*/ 17 h 65"/>
                <a:gd name="T58" fmla="*/ 0 w 64"/>
                <a:gd name="T59" fmla="*/ 21 h 65"/>
                <a:gd name="T60" fmla="*/ 3 w 64"/>
                <a:gd name="T61" fmla="*/ 25 h 65"/>
                <a:gd name="T62" fmla="*/ 8 w 64"/>
                <a:gd name="T63" fmla="*/ 33 h 65"/>
                <a:gd name="T64" fmla="*/ 8 w 64"/>
                <a:gd name="T65" fmla="*/ 65 h 65"/>
                <a:gd name="T66" fmla="*/ 20 w 64"/>
                <a:gd name="T67" fmla="*/ 65 h 65"/>
                <a:gd name="T68" fmla="*/ 20 w 64"/>
                <a:gd name="T69" fmla="*/ 33 h 65"/>
                <a:gd name="T70" fmla="*/ 25 w 64"/>
                <a:gd name="T71" fmla="*/ 25 h 65"/>
                <a:gd name="T72" fmla="*/ 28 w 64"/>
                <a:gd name="T73" fmla="*/ 21 h 65"/>
                <a:gd name="T74" fmla="*/ 28 w 64"/>
                <a:gd name="T75" fmla="*/ 17 h 65"/>
                <a:gd name="T76" fmla="*/ 28 w 64"/>
                <a:gd name="T77" fmla="*/ 2 h 65"/>
                <a:gd name="T78" fmla="*/ 26 w 64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65">
                  <a:moveTo>
                    <a:pt x="54" y="0"/>
                  </a:moveTo>
                  <a:cubicBezTo>
                    <a:pt x="49" y="0"/>
                    <a:pt x="44" y="5"/>
                    <a:pt x="44" y="1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4" y="5"/>
                    <a:pt x="60" y="0"/>
                    <a:pt x="54" y="0"/>
                  </a:cubicBezTo>
                  <a:close/>
                  <a:moveTo>
                    <a:pt x="26" y="0"/>
                  </a:moveTo>
                  <a:cubicBezTo>
                    <a:pt x="25" y="0"/>
                    <a:pt x="24" y="1"/>
                    <a:pt x="24" y="2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2" y="18"/>
                  </a:cubicBezTo>
                  <a:cubicBezTo>
                    <a:pt x="21" y="18"/>
                    <a:pt x="20" y="17"/>
                    <a:pt x="20" y="1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7" y="0"/>
                    <a:pt x="16" y="1"/>
                    <a:pt x="16" y="2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8"/>
                    <a:pt x="14" y="18"/>
                  </a:cubicBezTo>
                  <a:cubicBezTo>
                    <a:pt x="13" y="18"/>
                    <a:pt x="12" y="17"/>
                    <a:pt x="12" y="1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7" y="18"/>
                    <a:pt x="6" y="18"/>
                  </a:cubicBezTo>
                  <a:cubicBezTo>
                    <a:pt x="5" y="18"/>
                    <a:pt x="4" y="17"/>
                    <a:pt x="4" y="17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3"/>
                    <a:pt x="3" y="25"/>
                  </a:cubicBezTo>
                  <a:cubicBezTo>
                    <a:pt x="5" y="26"/>
                    <a:pt x="8" y="28"/>
                    <a:pt x="8" y="33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28"/>
                    <a:pt x="22" y="26"/>
                    <a:pt x="25" y="25"/>
                  </a:cubicBezTo>
                  <a:cubicBezTo>
                    <a:pt x="26" y="23"/>
                    <a:pt x="28" y="22"/>
                    <a:pt x="28" y="2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7" y="0"/>
                    <a:pt x="26" y="0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3" name="Freeform 58"/>
            <p:cNvSpPr>
              <a:spLocks noEditPoints="1"/>
            </p:cNvSpPr>
            <p:nvPr/>
          </p:nvSpPr>
          <p:spPr bwMode="auto">
            <a:xfrm>
              <a:off x="10432610" y="3212205"/>
              <a:ext cx="177634" cy="199655"/>
            </a:xfrm>
            <a:custGeom>
              <a:avLst/>
              <a:gdLst>
                <a:gd name="T0" fmla="*/ 58 w 74"/>
                <a:gd name="T1" fmla="*/ 25 h 83"/>
                <a:gd name="T2" fmla="*/ 63 w 74"/>
                <a:gd name="T3" fmla="*/ 22 h 83"/>
                <a:gd name="T4" fmla="*/ 68 w 74"/>
                <a:gd name="T5" fmla="*/ 12 h 83"/>
                <a:gd name="T6" fmla="*/ 65 w 74"/>
                <a:gd name="T7" fmla="*/ 3 h 83"/>
                <a:gd name="T8" fmla="*/ 58 w 74"/>
                <a:gd name="T9" fmla="*/ 0 h 83"/>
                <a:gd name="T10" fmla="*/ 46 w 74"/>
                <a:gd name="T11" fmla="*/ 6 h 83"/>
                <a:gd name="T12" fmla="*/ 36 w 74"/>
                <a:gd name="T13" fmla="*/ 24 h 83"/>
                <a:gd name="T14" fmla="*/ 27 w 74"/>
                <a:gd name="T15" fmla="*/ 6 h 83"/>
                <a:gd name="T16" fmla="*/ 18 w 74"/>
                <a:gd name="T17" fmla="*/ 2 h 83"/>
                <a:gd name="T18" fmla="*/ 11 w 74"/>
                <a:gd name="T19" fmla="*/ 5 h 83"/>
                <a:gd name="T20" fmla="*/ 12 w 74"/>
                <a:gd name="T21" fmla="*/ 21 h 83"/>
                <a:gd name="T22" fmla="*/ 18 w 74"/>
                <a:gd name="T23" fmla="*/ 25 h 83"/>
                <a:gd name="T24" fmla="*/ 0 w 74"/>
                <a:gd name="T25" fmla="*/ 25 h 83"/>
                <a:gd name="T26" fmla="*/ 0 w 74"/>
                <a:gd name="T27" fmla="*/ 47 h 83"/>
                <a:gd name="T28" fmla="*/ 6 w 74"/>
                <a:gd name="T29" fmla="*/ 47 h 83"/>
                <a:gd name="T30" fmla="*/ 6 w 74"/>
                <a:gd name="T31" fmla="*/ 83 h 83"/>
                <a:gd name="T32" fmla="*/ 69 w 74"/>
                <a:gd name="T33" fmla="*/ 83 h 83"/>
                <a:gd name="T34" fmla="*/ 69 w 74"/>
                <a:gd name="T35" fmla="*/ 47 h 83"/>
                <a:gd name="T36" fmla="*/ 74 w 74"/>
                <a:gd name="T37" fmla="*/ 47 h 83"/>
                <a:gd name="T38" fmla="*/ 74 w 74"/>
                <a:gd name="T39" fmla="*/ 25 h 83"/>
                <a:gd name="T40" fmla="*/ 58 w 74"/>
                <a:gd name="T41" fmla="*/ 25 h 83"/>
                <a:gd name="T42" fmla="*/ 50 w 74"/>
                <a:gd name="T43" fmla="*/ 10 h 83"/>
                <a:gd name="T44" fmla="*/ 58 w 74"/>
                <a:gd name="T45" fmla="*/ 6 h 83"/>
                <a:gd name="T46" fmla="*/ 61 w 74"/>
                <a:gd name="T47" fmla="*/ 7 h 83"/>
                <a:gd name="T48" fmla="*/ 59 w 74"/>
                <a:gd name="T49" fmla="*/ 18 h 83"/>
                <a:gd name="T50" fmla="*/ 46 w 74"/>
                <a:gd name="T51" fmla="*/ 25 h 83"/>
                <a:gd name="T52" fmla="*/ 42 w 74"/>
                <a:gd name="T53" fmla="*/ 25 h 83"/>
                <a:gd name="T54" fmla="*/ 50 w 74"/>
                <a:gd name="T55" fmla="*/ 10 h 83"/>
                <a:gd name="T56" fmla="*/ 14 w 74"/>
                <a:gd name="T57" fmla="*/ 12 h 83"/>
                <a:gd name="T58" fmla="*/ 15 w 74"/>
                <a:gd name="T59" fmla="*/ 9 h 83"/>
                <a:gd name="T60" fmla="*/ 18 w 74"/>
                <a:gd name="T61" fmla="*/ 8 h 83"/>
                <a:gd name="T62" fmla="*/ 18 w 74"/>
                <a:gd name="T63" fmla="*/ 8 h 83"/>
                <a:gd name="T64" fmla="*/ 23 w 74"/>
                <a:gd name="T65" fmla="*/ 10 h 83"/>
                <a:gd name="T66" fmla="*/ 30 w 74"/>
                <a:gd name="T67" fmla="*/ 23 h 83"/>
                <a:gd name="T68" fmla="*/ 30 w 74"/>
                <a:gd name="T69" fmla="*/ 24 h 83"/>
                <a:gd name="T70" fmla="*/ 29 w 74"/>
                <a:gd name="T71" fmla="*/ 24 h 83"/>
                <a:gd name="T72" fmla="*/ 17 w 74"/>
                <a:gd name="T73" fmla="*/ 17 h 83"/>
                <a:gd name="T74" fmla="*/ 14 w 74"/>
                <a:gd name="T75" fmla="*/ 12 h 83"/>
                <a:gd name="T76" fmla="*/ 32 w 74"/>
                <a:gd name="T77" fmla="*/ 78 h 83"/>
                <a:gd name="T78" fmla="*/ 11 w 74"/>
                <a:gd name="T79" fmla="*/ 78 h 83"/>
                <a:gd name="T80" fmla="*/ 11 w 74"/>
                <a:gd name="T81" fmla="*/ 44 h 83"/>
                <a:gd name="T82" fmla="*/ 32 w 74"/>
                <a:gd name="T83" fmla="*/ 44 h 83"/>
                <a:gd name="T84" fmla="*/ 32 w 74"/>
                <a:gd name="T85" fmla="*/ 78 h 83"/>
                <a:gd name="T86" fmla="*/ 32 w 74"/>
                <a:gd name="T87" fmla="*/ 41 h 83"/>
                <a:gd name="T88" fmla="*/ 6 w 74"/>
                <a:gd name="T89" fmla="*/ 41 h 83"/>
                <a:gd name="T90" fmla="*/ 6 w 74"/>
                <a:gd name="T91" fmla="*/ 31 h 83"/>
                <a:gd name="T92" fmla="*/ 32 w 74"/>
                <a:gd name="T93" fmla="*/ 31 h 83"/>
                <a:gd name="T94" fmla="*/ 32 w 74"/>
                <a:gd name="T95" fmla="*/ 41 h 83"/>
                <a:gd name="T96" fmla="*/ 63 w 74"/>
                <a:gd name="T97" fmla="*/ 78 h 83"/>
                <a:gd name="T98" fmla="*/ 42 w 74"/>
                <a:gd name="T99" fmla="*/ 78 h 83"/>
                <a:gd name="T100" fmla="*/ 42 w 74"/>
                <a:gd name="T101" fmla="*/ 44 h 83"/>
                <a:gd name="T102" fmla="*/ 63 w 74"/>
                <a:gd name="T103" fmla="*/ 44 h 83"/>
                <a:gd name="T104" fmla="*/ 63 w 74"/>
                <a:gd name="T105" fmla="*/ 78 h 83"/>
                <a:gd name="T106" fmla="*/ 69 w 74"/>
                <a:gd name="T107" fmla="*/ 41 h 83"/>
                <a:gd name="T108" fmla="*/ 42 w 74"/>
                <a:gd name="T109" fmla="*/ 41 h 83"/>
                <a:gd name="T110" fmla="*/ 42 w 74"/>
                <a:gd name="T111" fmla="*/ 31 h 83"/>
                <a:gd name="T112" fmla="*/ 69 w 74"/>
                <a:gd name="T113" fmla="*/ 31 h 83"/>
                <a:gd name="T114" fmla="*/ 69 w 74"/>
                <a:gd name="T11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4" h="83">
                  <a:moveTo>
                    <a:pt x="58" y="25"/>
                  </a:moveTo>
                  <a:cubicBezTo>
                    <a:pt x="60" y="24"/>
                    <a:pt x="61" y="23"/>
                    <a:pt x="63" y="22"/>
                  </a:cubicBezTo>
                  <a:cubicBezTo>
                    <a:pt x="65" y="19"/>
                    <a:pt x="67" y="16"/>
                    <a:pt x="68" y="12"/>
                  </a:cubicBezTo>
                  <a:cubicBezTo>
                    <a:pt x="69" y="9"/>
                    <a:pt x="68" y="5"/>
                    <a:pt x="65" y="3"/>
                  </a:cubicBezTo>
                  <a:cubicBezTo>
                    <a:pt x="63" y="1"/>
                    <a:pt x="61" y="0"/>
                    <a:pt x="58" y="0"/>
                  </a:cubicBezTo>
                  <a:cubicBezTo>
                    <a:pt x="54" y="0"/>
                    <a:pt x="50" y="2"/>
                    <a:pt x="46" y="6"/>
                  </a:cubicBezTo>
                  <a:cubicBezTo>
                    <a:pt x="41" y="11"/>
                    <a:pt x="38" y="19"/>
                    <a:pt x="36" y="24"/>
                  </a:cubicBezTo>
                  <a:cubicBezTo>
                    <a:pt x="35" y="19"/>
                    <a:pt x="32" y="11"/>
                    <a:pt x="27" y="6"/>
                  </a:cubicBezTo>
                  <a:cubicBezTo>
                    <a:pt x="25" y="4"/>
                    <a:pt x="21" y="2"/>
                    <a:pt x="18" y="2"/>
                  </a:cubicBezTo>
                  <a:cubicBezTo>
                    <a:pt x="15" y="2"/>
                    <a:pt x="13" y="3"/>
                    <a:pt x="11" y="5"/>
                  </a:cubicBezTo>
                  <a:cubicBezTo>
                    <a:pt x="7" y="9"/>
                    <a:pt x="8" y="16"/>
                    <a:pt x="12" y="21"/>
                  </a:cubicBezTo>
                  <a:cubicBezTo>
                    <a:pt x="14" y="23"/>
                    <a:pt x="16" y="24"/>
                    <a:pt x="1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58" y="25"/>
                  </a:lnTo>
                  <a:close/>
                  <a:moveTo>
                    <a:pt x="50" y="10"/>
                  </a:moveTo>
                  <a:cubicBezTo>
                    <a:pt x="53" y="7"/>
                    <a:pt x="56" y="6"/>
                    <a:pt x="58" y="6"/>
                  </a:cubicBezTo>
                  <a:cubicBezTo>
                    <a:pt x="59" y="6"/>
                    <a:pt x="60" y="6"/>
                    <a:pt x="61" y="7"/>
                  </a:cubicBezTo>
                  <a:cubicBezTo>
                    <a:pt x="63" y="9"/>
                    <a:pt x="62" y="14"/>
                    <a:pt x="59" y="18"/>
                  </a:cubicBezTo>
                  <a:cubicBezTo>
                    <a:pt x="55" y="21"/>
                    <a:pt x="50" y="24"/>
                    <a:pt x="46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3" y="21"/>
                    <a:pt x="46" y="14"/>
                    <a:pt x="50" y="10"/>
                  </a:cubicBezTo>
                  <a:close/>
                  <a:moveTo>
                    <a:pt x="14" y="12"/>
                  </a:moveTo>
                  <a:cubicBezTo>
                    <a:pt x="14" y="12"/>
                    <a:pt x="14" y="10"/>
                    <a:pt x="15" y="9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0" y="8"/>
                    <a:pt x="22" y="9"/>
                    <a:pt x="23" y="10"/>
                  </a:cubicBezTo>
                  <a:cubicBezTo>
                    <a:pt x="26" y="13"/>
                    <a:pt x="28" y="18"/>
                    <a:pt x="30" y="23"/>
                  </a:cubicBezTo>
                  <a:cubicBezTo>
                    <a:pt x="30" y="23"/>
                    <a:pt x="30" y="24"/>
                    <a:pt x="30" y="24"/>
                  </a:cubicBezTo>
                  <a:cubicBezTo>
                    <a:pt x="30" y="24"/>
                    <a:pt x="29" y="24"/>
                    <a:pt x="29" y="24"/>
                  </a:cubicBezTo>
                  <a:cubicBezTo>
                    <a:pt x="24" y="22"/>
                    <a:pt x="19" y="20"/>
                    <a:pt x="17" y="17"/>
                  </a:cubicBezTo>
                  <a:cubicBezTo>
                    <a:pt x="15" y="16"/>
                    <a:pt x="14" y="14"/>
                    <a:pt x="14" y="12"/>
                  </a:cubicBezTo>
                  <a:close/>
                  <a:moveTo>
                    <a:pt x="32" y="78"/>
                  </a:moveTo>
                  <a:cubicBezTo>
                    <a:pt x="11" y="78"/>
                    <a:pt x="11" y="78"/>
                    <a:pt x="11" y="78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32" y="44"/>
                    <a:pt x="32" y="44"/>
                    <a:pt x="32" y="44"/>
                  </a:cubicBezTo>
                  <a:lnTo>
                    <a:pt x="32" y="78"/>
                  </a:lnTo>
                  <a:close/>
                  <a:moveTo>
                    <a:pt x="32" y="41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2" y="31"/>
                    <a:pt x="32" y="31"/>
                    <a:pt x="32" y="31"/>
                  </a:cubicBezTo>
                  <a:lnTo>
                    <a:pt x="32" y="41"/>
                  </a:lnTo>
                  <a:close/>
                  <a:moveTo>
                    <a:pt x="63" y="78"/>
                  </a:moveTo>
                  <a:cubicBezTo>
                    <a:pt x="42" y="78"/>
                    <a:pt x="42" y="78"/>
                    <a:pt x="42" y="78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63" y="44"/>
                    <a:pt x="63" y="44"/>
                    <a:pt x="63" y="44"/>
                  </a:cubicBezTo>
                  <a:lnTo>
                    <a:pt x="63" y="78"/>
                  </a:lnTo>
                  <a:close/>
                  <a:moveTo>
                    <a:pt x="69" y="41"/>
                  </a:moveTo>
                  <a:cubicBezTo>
                    <a:pt x="42" y="41"/>
                    <a:pt x="42" y="41"/>
                    <a:pt x="42" y="4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69" y="31"/>
                    <a:pt x="69" y="31"/>
                    <a:pt x="69" y="31"/>
                  </a:cubicBezTo>
                  <a:lnTo>
                    <a:pt x="69" y="41"/>
                  </a:lnTo>
                  <a:close/>
                </a:path>
              </a:pathLst>
            </a:custGeom>
            <a:solidFill>
              <a:srgbClr val="00A0A4">
                <a:lumMod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4" name="Freeform 59"/>
            <p:cNvSpPr>
              <a:spLocks noEditPoints="1"/>
            </p:cNvSpPr>
            <p:nvPr/>
          </p:nvSpPr>
          <p:spPr bwMode="auto">
            <a:xfrm>
              <a:off x="10379760" y="4112120"/>
              <a:ext cx="184974" cy="151209"/>
            </a:xfrm>
            <a:custGeom>
              <a:avLst/>
              <a:gdLst>
                <a:gd name="T0" fmla="*/ 1 w 77"/>
                <a:gd name="T1" fmla="*/ 42 h 63"/>
                <a:gd name="T2" fmla="*/ 8 w 77"/>
                <a:gd name="T3" fmla="*/ 55 h 63"/>
                <a:gd name="T4" fmla="*/ 21 w 77"/>
                <a:gd name="T5" fmla="*/ 61 h 63"/>
                <a:gd name="T6" fmla="*/ 38 w 77"/>
                <a:gd name="T7" fmla="*/ 63 h 63"/>
                <a:gd name="T8" fmla="*/ 56 w 77"/>
                <a:gd name="T9" fmla="*/ 61 h 63"/>
                <a:gd name="T10" fmla="*/ 69 w 77"/>
                <a:gd name="T11" fmla="*/ 55 h 63"/>
                <a:gd name="T12" fmla="*/ 76 w 77"/>
                <a:gd name="T13" fmla="*/ 42 h 63"/>
                <a:gd name="T14" fmla="*/ 71 w 77"/>
                <a:gd name="T15" fmla="*/ 16 h 63"/>
                <a:gd name="T16" fmla="*/ 72 w 77"/>
                <a:gd name="T17" fmla="*/ 11 h 63"/>
                <a:gd name="T18" fmla="*/ 70 w 77"/>
                <a:gd name="T19" fmla="*/ 0 h 63"/>
                <a:gd name="T20" fmla="*/ 67 w 77"/>
                <a:gd name="T21" fmla="*/ 0 h 63"/>
                <a:gd name="T22" fmla="*/ 60 w 77"/>
                <a:gd name="T23" fmla="*/ 3 h 63"/>
                <a:gd name="T24" fmla="*/ 38 w 77"/>
                <a:gd name="T25" fmla="*/ 5 h 63"/>
                <a:gd name="T26" fmla="*/ 17 w 77"/>
                <a:gd name="T27" fmla="*/ 3 h 63"/>
                <a:gd name="T28" fmla="*/ 9 w 77"/>
                <a:gd name="T29" fmla="*/ 0 h 63"/>
                <a:gd name="T30" fmla="*/ 7 w 77"/>
                <a:gd name="T31" fmla="*/ 0 h 63"/>
                <a:gd name="T32" fmla="*/ 5 w 77"/>
                <a:gd name="T33" fmla="*/ 11 h 63"/>
                <a:gd name="T34" fmla="*/ 6 w 77"/>
                <a:gd name="T35" fmla="*/ 16 h 63"/>
                <a:gd name="T36" fmla="*/ 9 w 77"/>
                <a:gd name="T37" fmla="*/ 42 h 63"/>
                <a:gd name="T38" fmla="*/ 18 w 77"/>
                <a:gd name="T39" fmla="*/ 30 h 63"/>
                <a:gd name="T40" fmla="*/ 27 w 77"/>
                <a:gd name="T41" fmla="*/ 29 h 63"/>
                <a:gd name="T42" fmla="*/ 38 w 77"/>
                <a:gd name="T43" fmla="*/ 30 h 63"/>
                <a:gd name="T44" fmla="*/ 49 w 77"/>
                <a:gd name="T45" fmla="*/ 29 h 63"/>
                <a:gd name="T46" fmla="*/ 59 w 77"/>
                <a:gd name="T47" fmla="*/ 30 h 63"/>
                <a:gd name="T48" fmla="*/ 67 w 77"/>
                <a:gd name="T49" fmla="*/ 42 h 63"/>
                <a:gd name="T50" fmla="*/ 64 w 77"/>
                <a:gd name="T51" fmla="*/ 52 h 63"/>
                <a:gd name="T52" fmla="*/ 56 w 77"/>
                <a:gd name="T53" fmla="*/ 57 h 63"/>
                <a:gd name="T54" fmla="*/ 45 w 77"/>
                <a:gd name="T55" fmla="*/ 58 h 63"/>
                <a:gd name="T56" fmla="*/ 31 w 77"/>
                <a:gd name="T57" fmla="*/ 58 h 63"/>
                <a:gd name="T58" fmla="*/ 20 w 77"/>
                <a:gd name="T59" fmla="*/ 57 h 63"/>
                <a:gd name="T60" fmla="*/ 12 w 77"/>
                <a:gd name="T61" fmla="*/ 52 h 63"/>
                <a:gd name="T62" fmla="*/ 9 w 77"/>
                <a:gd name="T63" fmla="*/ 42 h 63"/>
                <a:gd name="T64" fmla="*/ 53 w 77"/>
                <a:gd name="T65" fmla="*/ 48 h 63"/>
                <a:gd name="T66" fmla="*/ 53 w 77"/>
                <a:gd name="T67" fmla="*/ 34 h 63"/>
                <a:gd name="T68" fmla="*/ 19 w 77"/>
                <a:gd name="T69" fmla="*/ 41 h 63"/>
                <a:gd name="T70" fmla="*/ 29 w 77"/>
                <a:gd name="T71" fmla="*/ 41 h 63"/>
                <a:gd name="T72" fmla="*/ 19 w 77"/>
                <a:gd name="T73" fmla="*/ 4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63">
                  <a:moveTo>
                    <a:pt x="0" y="33"/>
                  </a:moveTo>
                  <a:cubicBezTo>
                    <a:pt x="0" y="36"/>
                    <a:pt x="0" y="39"/>
                    <a:pt x="1" y="42"/>
                  </a:cubicBezTo>
                  <a:cubicBezTo>
                    <a:pt x="1" y="45"/>
                    <a:pt x="2" y="47"/>
                    <a:pt x="3" y="49"/>
                  </a:cubicBezTo>
                  <a:cubicBezTo>
                    <a:pt x="5" y="51"/>
                    <a:pt x="6" y="53"/>
                    <a:pt x="8" y="55"/>
                  </a:cubicBezTo>
                  <a:cubicBezTo>
                    <a:pt x="10" y="56"/>
                    <a:pt x="12" y="58"/>
                    <a:pt x="14" y="59"/>
                  </a:cubicBezTo>
                  <a:cubicBezTo>
                    <a:pt x="16" y="60"/>
                    <a:pt x="18" y="61"/>
                    <a:pt x="21" y="61"/>
                  </a:cubicBezTo>
                  <a:cubicBezTo>
                    <a:pt x="23" y="62"/>
                    <a:pt x="26" y="62"/>
                    <a:pt x="29" y="63"/>
                  </a:cubicBezTo>
                  <a:cubicBezTo>
                    <a:pt x="32" y="63"/>
                    <a:pt x="35" y="63"/>
                    <a:pt x="38" y="63"/>
                  </a:cubicBezTo>
                  <a:cubicBezTo>
                    <a:pt x="42" y="63"/>
                    <a:pt x="45" y="63"/>
                    <a:pt x="47" y="63"/>
                  </a:cubicBezTo>
                  <a:cubicBezTo>
                    <a:pt x="50" y="62"/>
                    <a:pt x="53" y="62"/>
                    <a:pt x="56" y="61"/>
                  </a:cubicBezTo>
                  <a:cubicBezTo>
                    <a:pt x="58" y="61"/>
                    <a:pt x="61" y="60"/>
                    <a:pt x="63" y="59"/>
                  </a:cubicBezTo>
                  <a:cubicBezTo>
                    <a:pt x="65" y="58"/>
                    <a:pt x="67" y="56"/>
                    <a:pt x="69" y="55"/>
                  </a:cubicBezTo>
                  <a:cubicBezTo>
                    <a:pt x="71" y="53"/>
                    <a:pt x="72" y="51"/>
                    <a:pt x="73" y="49"/>
                  </a:cubicBezTo>
                  <a:cubicBezTo>
                    <a:pt x="74" y="47"/>
                    <a:pt x="75" y="45"/>
                    <a:pt x="76" y="42"/>
                  </a:cubicBezTo>
                  <a:cubicBezTo>
                    <a:pt x="77" y="39"/>
                    <a:pt x="77" y="36"/>
                    <a:pt x="77" y="33"/>
                  </a:cubicBezTo>
                  <a:cubicBezTo>
                    <a:pt x="77" y="26"/>
                    <a:pt x="75" y="21"/>
                    <a:pt x="71" y="16"/>
                  </a:cubicBezTo>
                  <a:cubicBezTo>
                    <a:pt x="71" y="16"/>
                    <a:pt x="71" y="15"/>
                    <a:pt x="71" y="14"/>
                  </a:cubicBezTo>
                  <a:cubicBezTo>
                    <a:pt x="71" y="13"/>
                    <a:pt x="72" y="12"/>
                    <a:pt x="72" y="11"/>
                  </a:cubicBezTo>
                  <a:cubicBezTo>
                    <a:pt x="72" y="10"/>
                    <a:pt x="72" y="8"/>
                    <a:pt x="72" y="6"/>
                  </a:cubicBezTo>
                  <a:cubicBezTo>
                    <a:pt x="71" y="4"/>
                    <a:pt x="71" y="2"/>
                    <a:pt x="7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68" y="0"/>
                    <a:pt x="67" y="0"/>
                  </a:cubicBezTo>
                  <a:cubicBezTo>
                    <a:pt x="67" y="0"/>
                    <a:pt x="65" y="1"/>
                    <a:pt x="64" y="1"/>
                  </a:cubicBezTo>
                  <a:cubicBezTo>
                    <a:pt x="63" y="1"/>
                    <a:pt x="61" y="2"/>
                    <a:pt x="60" y="3"/>
                  </a:cubicBezTo>
                  <a:cubicBezTo>
                    <a:pt x="58" y="4"/>
                    <a:pt x="56" y="5"/>
                    <a:pt x="53" y="7"/>
                  </a:cubicBezTo>
                  <a:cubicBezTo>
                    <a:pt x="50" y="6"/>
                    <a:pt x="45" y="5"/>
                    <a:pt x="38" y="5"/>
                  </a:cubicBezTo>
                  <a:cubicBezTo>
                    <a:pt x="32" y="5"/>
                    <a:pt x="27" y="6"/>
                    <a:pt x="23" y="7"/>
                  </a:cubicBezTo>
                  <a:cubicBezTo>
                    <a:pt x="21" y="5"/>
                    <a:pt x="19" y="4"/>
                    <a:pt x="17" y="3"/>
                  </a:cubicBezTo>
                  <a:cubicBezTo>
                    <a:pt x="15" y="2"/>
                    <a:pt x="14" y="1"/>
                    <a:pt x="12" y="1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2"/>
                    <a:pt x="5" y="4"/>
                    <a:pt x="5" y="6"/>
                  </a:cubicBezTo>
                  <a:cubicBezTo>
                    <a:pt x="5" y="8"/>
                    <a:pt x="5" y="10"/>
                    <a:pt x="5" y="11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2" y="21"/>
                    <a:pt x="0" y="26"/>
                    <a:pt x="0" y="33"/>
                  </a:cubicBezTo>
                  <a:close/>
                  <a:moveTo>
                    <a:pt x="9" y="42"/>
                  </a:moveTo>
                  <a:cubicBezTo>
                    <a:pt x="9" y="38"/>
                    <a:pt x="11" y="35"/>
                    <a:pt x="14" y="32"/>
                  </a:cubicBezTo>
                  <a:cubicBezTo>
                    <a:pt x="15" y="31"/>
                    <a:pt x="16" y="30"/>
                    <a:pt x="18" y="30"/>
                  </a:cubicBezTo>
                  <a:cubicBezTo>
                    <a:pt x="19" y="30"/>
                    <a:pt x="20" y="29"/>
                    <a:pt x="22" y="29"/>
                  </a:cubicBezTo>
                  <a:cubicBezTo>
                    <a:pt x="24" y="29"/>
                    <a:pt x="25" y="29"/>
                    <a:pt x="27" y="29"/>
                  </a:cubicBezTo>
                  <a:cubicBezTo>
                    <a:pt x="28" y="29"/>
                    <a:pt x="30" y="29"/>
                    <a:pt x="32" y="30"/>
                  </a:cubicBezTo>
                  <a:cubicBezTo>
                    <a:pt x="35" y="30"/>
                    <a:pt x="36" y="30"/>
                    <a:pt x="38" y="30"/>
                  </a:cubicBezTo>
                  <a:cubicBezTo>
                    <a:pt x="40" y="30"/>
                    <a:pt x="42" y="30"/>
                    <a:pt x="44" y="30"/>
                  </a:cubicBezTo>
                  <a:cubicBezTo>
                    <a:pt x="46" y="29"/>
                    <a:pt x="48" y="29"/>
                    <a:pt x="49" y="29"/>
                  </a:cubicBezTo>
                  <a:cubicBezTo>
                    <a:pt x="51" y="29"/>
                    <a:pt x="52" y="29"/>
                    <a:pt x="54" y="29"/>
                  </a:cubicBezTo>
                  <a:cubicBezTo>
                    <a:pt x="56" y="29"/>
                    <a:pt x="57" y="30"/>
                    <a:pt x="59" y="30"/>
                  </a:cubicBezTo>
                  <a:cubicBezTo>
                    <a:pt x="60" y="30"/>
                    <a:pt x="61" y="31"/>
                    <a:pt x="62" y="32"/>
                  </a:cubicBezTo>
                  <a:cubicBezTo>
                    <a:pt x="65" y="35"/>
                    <a:pt x="67" y="38"/>
                    <a:pt x="67" y="42"/>
                  </a:cubicBezTo>
                  <a:cubicBezTo>
                    <a:pt x="67" y="44"/>
                    <a:pt x="67" y="46"/>
                    <a:pt x="66" y="48"/>
                  </a:cubicBezTo>
                  <a:cubicBezTo>
                    <a:pt x="66" y="49"/>
                    <a:pt x="65" y="51"/>
                    <a:pt x="64" y="52"/>
                  </a:cubicBezTo>
                  <a:cubicBezTo>
                    <a:pt x="63" y="53"/>
                    <a:pt x="62" y="54"/>
                    <a:pt x="61" y="55"/>
                  </a:cubicBezTo>
                  <a:cubicBezTo>
                    <a:pt x="59" y="56"/>
                    <a:pt x="58" y="56"/>
                    <a:pt x="56" y="57"/>
                  </a:cubicBezTo>
                  <a:cubicBezTo>
                    <a:pt x="55" y="57"/>
                    <a:pt x="53" y="57"/>
                    <a:pt x="51" y="58"/>
                  </a:cubicBezTo>
                  <a:cubicBezTo>
                    <a:pt x="48" y="58"/>
                    <a:pt x="46" y="58"/>
                    <a:pt x="45" y="58"/>
                  </a:cubicBezTo>
                  <a:cubicBezTo>
                    <a:pt x="43" y="58"/>
                    <a:pt x="41" y="58"/>
                    <a:pt x="38" y="58"/>
                  </a:cubicBezTo>
                  <a:cubicBezTo>
                    <a:pt x="35" y="58"/>
                    <a:pt x="33" y="58"/>
                    <a:pt x="31" y="58"/>
                  </a:cubicBezTo>
                  <a:cubicBezTo>
                    <a:pt x="30" y="58"/>
                    <a:pt x="28" y="58"/>
                    <a:pt x="25" y="58"/>
                  </a:cubicBezTo>
                  <a:cubicBezTo>
                    <a:pt x="23" y="57"/>
                    <a:pt x="21" y="57"/>
                    <a:pt x="20" y="57"/>
                  </a:cubicBezTo>
                  <a:cubicBezTo>
                    <a:pt x="19" y="56"/>
                    <a:pt x="17" y="56"/>
                    <a:pt x="16" y="55"/>
                  </a:cubicBezTo>
                  <a:cubicBezTo>
                    <a:pt x="14" y="54"/>
                    <a:pt x="13" y="53"/>
                    <a:pt x="12" y="52"/>
                  </a:cubicBezTo>
                  <a:cubicBezTo>
                    <a:pt x="11" y="51"/>
                    <a:pt x="11" y="49"/>
                    <a:pt x="10" y="48"/>
                  </a:cubicBezTo>
                  <a:cubicBezTo>
                    <a:pt x="9" y="46"/>
                    <a:pt x="9" y="44"/>
                    <a:pt x="9" y="42"/>
                  </a:cubicBezTo>
                  <a:close/>
                  <a:moveTo>
                    <a:pt x="48" y="41"/>
                  </a:moveTo>
                  <a:cubicBezTo>
                    <a:pt x="48" y="45"/>
                    <a:pt x="50" y="48"/>
                    <a:pt x="53" y="48"/>
                  </a:cubicBezTo>
                  <a:cubicBezTo>
                    <a:pt x="55" y="48"/>
                    <a:pt x="58" y="45"/>
                    <a:pt x="58" y="41"/>
                  </a:cubicBezTo>
                  <a:cubicBezTo>
                    <a:pt x="58" y="37"/>
                    <a:pt x="55" y="34"/>
                    <a:pt x="53" y="34"/>
                  </a:cubicBezTo>
                  <a:cubicBezTo>
                    <a:pt x="50" y="34"/>
                    <a:pt x="48" y="37"/>
                    <a:pt x="48" y="41"/>
                  </a:cubicBezTo>
                  <a:close/>
                  <a:moveTo>
                    <a:pt x="19" y="41"/>
                  </a:moveTo>
                  <a:cubicBezTo>
                    <a:pt x="19" y="45"/>
                    <a:pt x="21" y="48"/>
                    <a:pt x="24" y="48"/>
                  </a:cubicBezTo>
                  <a:cubicBezTo>
                    <a:pt x="27" y="48"/>
                    <a:pt x="29" y="45"/>
                    <a:pt x="29" y="41"/>
                  </a:cubicBezTo>
                  <a:cubicBezTo>
                    <a:pt x="29" y="37"/>
                    <a:pt x="27" y="34"/>
                    <a:pt x="24" y="34"/>
                  </a:cubicBezTo>
                  <a:cubicBezTo>
                    <a:pt x="21" y="34"/>
                    <a:pt x="19" y="37"/>
                    <a:pt x="19" y="41"/>
                  </a:cubicBezTo>
                  <a:close/>
                </a:path>
              </a:pathLst>
            </a:custGeom>
            <a:solidFill>
              <a:srgbClr val="00A0A4">
                <a:lumMod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5" name="Freeform 60"/>
            <p:cNvSpPr>
              <a:spLocks noEditPoints="1"/>
            </p:cNvSpPr>
            <p:nvPr/>
          </p:nvSpPr>
          <p:spPr bwMode="auto">
            <a:xfrm>
              <a:off x="10190381" y="2141995"/>
              <a:ext cx="300951" cy="300950"/>
            </a:xfrm>
            <a:custGeom>
              <a:avLst/>
              <a:gdLst>
                <a:gd name="T0" fmla="*/ 0 w 125"/>
                <a:gd name="T1" fmla="*/ 63 h 125"/>
                <a:gd name="T2" fmla="*/ 125 w 125"/>
                <a:gd name="T3" fmla="*/ 63 h 125"/>
                <a:gd name="T4" fmla="*/ 98 w 125"/>
                <a:gd name="T5" fmla="*/ 83 h 125"/>
                <a:gd name="T6" fmla="*/ 117 w 125"/>
                <a:gd name="T7" fmla="*/ 67 h 125"/>
                <a:gd name="T8" fmla="*/ 98 w 125"/>
                <a:gd name="T9" fmla="*/ 83 h 125"/>
                <a:gd name="T10" fmla="*/ 25 w 125"/>
                <a:gd name="T11" fmla="*/ 59 h 125"/>
                <a:gd name="T12" fmla="*/ 13 w 125"/>
                <a:gd name="T13" fmla="*/ 42 h 125"/>
                <a:gd name="T14" fmla="*/ 90 w 125"/>
                <a:gd name="T15" fmla="*/ 42 h 125"/>
                <a:gd name="T16" fmla="*/ 67 w 125"/>
                <a:gd name="T17" fmla="*/ 59 h 125"/>
                <a:gd name="T18" fmla="*/ 90 w 125"/>
                <a:gd name="T19" fmla="*/ 42 h 125"/>
                <a:gd name="T20" fmla="*/ 67 w 125"/>
                <a:gd name="T21" fmla="*/ 9 h 125"/>
                <a:gd name="T22" fmla="*/ 82 w 125"/>
                <a:gd name="T23" fmla="*/ 23 h 125"/>
                <a:gd name="T24" fmla="*/ 67 w 125"/>
                <a:gd name="T25" fmla="*/ 34 h 125"/>
                <a:gd name="T26" fmla="*/ 53 w 125"/>
                <a:gd name="T27" fmla="*/ 12 h 125"/>
                <a:gd name="T28" fmla="*/ 59 w 125"/>
                <a:gd name="T29" fmla="*/ 34 h 125"/>
                <a:gd name="T30" fmla="*/ 43 w 125"/>
                <a:gd name="T31" fmla="*/ 23 h 125"/>
                <a:gd name="T32" fmla="*/ 59 w 125"/>
                <a:gd name="T33" fmla="*/ 59 h 125"/>
                <a:gd name="T34" fmla="*/ 36 w 125"/>
                <a:gd name="T35" fmla="*/ 42 h 125"/>
                <a:gd name="T36" fmla="*/ 13 w 125"/>
                <a:gd name="T37" fmla="*/ 83 h 125"/>
                <a:gd name="T38" fmla="*/ 25 w 125"/>
                <a:gd name="T39" fmla="*/ 67 h 125"/>
                <a:gd name="T40" fmla="*/ 13 w 125"/>
                <a:gd name="T41" fmla="*/ 83 h 125"/>
                <a:gd name="T42" fmla="*/ 59 w 125"/>
                <a:gd name="T43" fmla="*/ 67 h 125"/>
                <a:gd name="T44" fmla="*/ 36 w 125"/>
                <a:gd name="T45" fmla="*/ 83 h 125"/>
                <a:gd name="T46" fmla="*/ 59 w 125"/>
                <a:gd name="T47" fmla="*/ 92 h 125"/>
                <a:gd name="T48" fmla="*/ 53 w 125"/>
                <a:gd name="T49" fmla="*/ 113 h 125"/>
                <a:gd name="T50" fmla="*/ 38 w 125"/>
                <a:gd name="T51" fmla="*/ 92 h 125"/>
                <a:gd name="T52" fmla="*/ 82 w 125"/>
                <a:gd name="T53" fmla="*/ 102 h 125"/>
                <a:gd name="T54" fmla="*/ 67 w 125"/>
                <a:gd name="T55" fmla="*/ 116 h 125"/>
                <a:gd name="T56" fmla="*/ 87 w 125"/>
                <a:gd name="T57" fmla="*/ 92 h 125"/>
                <a:gd name="T58" fmla="*/ 67 w 125"/>
                <a:gd name="T59" fmla="*/ 83 h 125"/>
                <a:gd name="T60" fmla="*/ 92 w 125"/>
                <a:gd name="T61" fmla="*/ 67 h 125"/>
                <a:gd name="T62" fmla="*/ 67 w 125"/>
                <a:gd name="T63" fmla="*/ 83 h 125"/>
                <a:gd name="T64" fmla="*/ 98 w 125"/>
                <a:gd name="T65" fmla="*/ 42 h 125"/>
                <a:gd name="T66" fmla="*/ 117 w 125"/>
                <a:gd name="T67" fmla="*/ 59 h 125"/>
                <a:gd name="T68" fmla="*/ 108 w 125"/>
                <a:gd name="T69" fmla="*/ 34 h 125"/>
                <a:gd name="T70" fmla="*/ 86 w 125"/>
                <a:gd name="T71" fmla="*/ 14 h 125"/>
                <a:gd name="T72" fmla="*/ 108 w 125"/>
                <a:gd name="T73" fmla="*/ 34 h 125"/>
                <a:gd name="T74" fmla="*/ 39 w 125"/>
                <a:gd name="T75" fmla="*/ 14 h 125"/>
                <a:gd name="T76" fmla="*/ 17 w 125"/>
                <a:gd name="T77" fmla="*/ 34 h 125"/>
                <a:gd name="T78" fmla="*/ 17 w 125"/>
                <a:gd name="T79" fmla="*/ 92 h 125"/>
                <a:gd name="T80" fmla="*/ 39 w 125"/>
                <a:gd name="T81" fmla="*/ 111 h 125"/>
                <a:gd name="T82" fmla="*/ 17 w 125"/>
                <a:gd name="T83" fmla="*/ 92 h 125"/>
                <a:gd name="T84" fmla="*/ 86 w 125"/>
                <a:gd name="T85" fmla="*/ 111 h 125"/>
                <a:gd name="T86" fmla="*/ 108 w 125"/>
                <a:gd name="T87" fmla="*/ 9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" h="125">
                  <a:moveTo>
                    <a:pt x="63" y="0"/>
                  </a:moveTo>
                  <a:cubicBezTo>
                    <a:pt x="28" y="0"/>
                    <a:pt x="0" y="28"/>
                    <a:pt x="0" y="63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3"/>
                  </a:cubicBezTo>
                  <a:cubicBezTo>
                    <a:pt x="125" y="28"/>
                    <a:pt x="97" y="0"/>
                    <a:pt x="63" y="0"/>
                  </a:cubicBezTo>
                  <a:close/>
                  <a:moveTo>
                    <a:pt x="98" y="83"/>
                  </a:moveTo>
                  <a:cubicBezTo>
                    <a:pt x="99" y="78"/>
                    <a:pt x="100" y="73"/>
                    <a:pt x="100" y="67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6" y="73"/>
                    <a:pt x="115" y="78"/>
                    <a:pt x="113" y="83"/>
                  </a:cubicBezTo>
                  <a:lnTo>
                    <a:pt x="98" y="83"/>
                  </a:lnTo>
                  <a:close/>
                  <a:moveTo>
                    <a:pt x="27" y="42"/>
                  </a:moveTo>
                  <a:cubicBezTo>
                    <a:pt x="26" y="47"/>
                    <a:pt x="26" y="53"/>
                    <a:pt x="25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3"/>
                    <a:pt x="11" y="47"/>
                    <a:pt x="13" y="42"/>
                  </a:cubicBezTo>
                  <a:lnTo>
                    <a:pt x="27" y="42"/>
                  </a:lnTo>
                  <a:close/>
                  <a:moveTo>
                    <a:pt x="90" y="42"/>
                  </a:moveTo>
                  <a:cubicBezTo>
                    <a:pt x="91" y="47"/>
                    <a:pt x="92" y="53"/>
                    <a:pt x="92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90" y="42"/>
                  </a:lnTo>
                  <a:close/>
                  <a:moveTo>
                    <a:pt x="67" y="34"/>
                  </a:moveTo>
                  <a:cubicBezTo>
                    <a:pt x="67" y="9"/>
                    <a:pt x="67" y="9"/>
                    <a:pt x="67" y="9"/>
                  </a:cubicBezTo>
                  <a:cubicBezTo>
                    <a:pt x="69" y="10"/>
                    <a:pt x="71" y="11"/>
                    <a:pt x="73" y="12"/>
                  </a:cubicBezTo>
                  <a:cubicBezTo>
                    <a:pt x="76" y="14"/>
                    <a:pt x="79" y="18"/>
                    <a:pt x="82" y="23"/>
                  </a:cubicBezTo>
                  <a:cubicBezTo>
                    <a:pt x="84" y="26"/>
                    <a:pt x="86" y="30"/>
                    <a:pt x="87" y="34"/>
                  </a:cubicBezTo>
                  <a:cubicBezTo>
                    <a:pt x="67" y="34"/>
                    <a:pt x="67" y="34"/>
                    <a:pt x="67" y="34"/>
                  </a:cubicBezTo>
                  <a:close/>
                  <a:moveTo>
                    <a:pt x="43" y="23"/>
                  </a:moveTo>
                  <a:cubicBezTo>
                    <a:pt x="46" y="18"/>
                    <a:pt x="50" y="14"/>
                    <a:pt x="53" y="12"/>
                  </a:cubicBezTo>
                  <a:cubicBezTo>
                    <a:pt x="55" y="11"/>
                    <a:pt x="57" y="10"/>
                    <a:pt x="59" y="9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0" y="30"/>
                    <a:pt x="41" y="26"/>
                    <a:pt x="43" y="23"/>
                  </a:cubicBezTo>
                  <a:close/>
                  <a:moveTo>
                    <a:pt x="59" y="42"/>
                  </a:moveTo>
                  <a:cubicBezTo>
                    <a:pt x="59" y="59"/>
                    <a:pt x="59" y="59"/>
                    <a:pt x="59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3"/>
                    <a:pt x="35" y="47"/>
                    <a:pt x="36" y="42"/>
                  </a:cubicBezTo>
                  <a:lnTo>
                    <a:pt x="59" y="42"/>
                  </a:lnTo>
                  <a:close/>
                  <a:moveTo>
                    <a:pt x="13" y="83"/>
                  </a:moveTo>
                  <a:cubicBezTo>
                    <a:pt x="11" y="78"/>
                    <a:pt x="9" y="73"/>
                    <a:pt x="9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73"/>
                    <a:pt x="26" y="78"/>
                    <a:pt x="27" y="83"/>
                  </a:cubicBezTo>
                  <a:lnTo>
                    <a:pt x="13" y="83"/>
                  </a:lnTo>
                  <a:close/>
                  <a:moveTo>
                    <a:pt x="34" y="67"/>
                  </a:moveTo>
                  <a:cubicBezTo>
                    <a:pt x="59" y="67"/>
                    <a:pt x="59" y="67"/>
                    <a:pt x="59" y="67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8"/>
                    <a:pt x="34" y="73"/>
                    <a:pt x="34" y="67"/>
                  </a:cubicBezTo>
                  <a:close/>
                  <a:moveTo>
                    <a:pt x="59" y="92"/>
                  </a:moveTo>
                  <a:cubicBezTo>
                    <a:pt x="59" y="116"/>
                    <a:pt x="59" y="116"/>
                    <a:pt x="59" y="116"/>
                  </a:cubicBezTo>
                  <a:cubicBezTo>
                    <a:pt x="57" y="116"/>
                    <a:pt x="55" y="115"/>
                    <a:pt x="53" y="113"/>
                  </a:cubicBezTo>
                  <a:cubicBezTo>
                    <a:pt x="50" y="111"/>
                    <a:pt x="46" y="107"/>
                    <a:pt x="43" y="102"/>
                  </a:cubicBezTo>
                  <a:cubicBezTo>
                    <a:pt x="41" y="99"/>
                    <a:pt x="40" y="96"/>
                    <a:pt x="38" y="92"/>
                  </a:cubicBezTo>
                  <a:cubicBezTo>
                    <a:pt x="59" y="92"/>
                    <a:pt x="59" y="92"/>
                    <a:pt x="59" y="92"/>
                  </a:cubicBezTo>
                  <a:close/>
                  <a:moveTo>
                    <a:pt x="82" y="102"/>
                  </a:moveTo>
                  <a:cubicBezTo>
                    <a:pt x="79" y="107"/>
                    <a:pt x="76" y="111"/>
                    <a:pt x="73" y="113"/>
                  </a:cubicBezTo>
                  <a:cubicBezTo>
                    <a:pt x="71" y="115"/>
                    <a:pt x="69" y="116"/>
                    <a:pt x="67" y="116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6"/>
                    <a:pt x="84" y="99"/>
                    <a:pt x="82" y="102"/>
                  </a:cubicBezTo>
                  <a:close/>
                  <a:moveTo>
                    <a:pt x="67" y="83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2" y="73"/>
                    <a:pt x="91" y="78"/>
                    <a:pt x="90" y="83"/>
                  </a:cubicBezTo>
                  <a:lnTo>
                    <a:pt x="67" y="83"/>
                  </a:lnTo>
                  <a:close/>
                  <a:moveTo>
                    <a:pt x="100" y="59"/>
                  </a:moveTo>
                  <a:cubicBezTo>
                    <a:pt x="100" y="53"/>
                    <a:pt x="99" y="47"/>
                    <a:pt x="98" y="42"/>
                  </a:cubicBezTo>
                  <a:cubicBezTo>
                    <a:pt x="113" y="42"/>
                    <a:pt x="113" y="42"/>
                    <a:pt x="113" y="42"/>
                  </a:cubicBezTo>
                  <a:cubicBezTo>
                    <a:pt x="115" y="47"/>
                    <a:pt x="116" y="53"/>
                    <a:pt x="117" y="59"/>
                  </a:cubicBezTo>
                  <a:lnTo>
                    <a:pt x="100" y="59"/>
                  </a:lnTo>
                  <a:close/>
                  <a:moveTo>
                    <a:pt x="108" y="34"/>
                  </a:moveTo>
                  <a:cubicBezTo>
                    <a:pt x="96" y="34"/>
                    <a:pt x="96" y="34"/>
                    <a:pt x="96" y="34"/>
                  </a:cubicBezTo>
                  <a:cubicBezTo>
                    <a:pt x="93" y="26"/>
                    <a:pt x="90" y="19"/>
                    <a:pt x="86" y="14"/>
                  </a:cubicBezTo>
                  <a:cubicBezTo>
                    <a:pt x="92" y="17"/>
                    <a:pt x="97" y="20"/>
                    <a:pt x="101" y="24"/>
                  </a:cubicBezTo>
                  <a:cubicBezTo>
                    <a:pt x="104" y="27"/>
                    <a:pt x="106" y="30"/>
                    <a:pt x="108" y="34"/>
                  </a:cubicBezTo>
                  <a:close/>
                  <a:moveTo>
                    <a:pt x="25" y="24"/>
                  </a:moveTo>
                  <a:cubicBezTo>
                    <a:pt x="29" y="20"/>
                    <a:pt x="34" y="17"/>
                    <a:pt x="39" y="14"/>
                  </a:cubicBezTo>
                  <a:cubicBezTo>
                    <a:pt x="35" y="19"/>
                    <a:pt x="32" y="26"/>
                    <a:pt x="30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0"/>
                    <a:pt x="22" y="27"/>
                    <a:pt x="25" y="24"/>
                  </a:cubicBezTo>
                  <a:close/>
                  <a:moveTo>
                    <a:pt x="17" y="92"/>
                  </a:moveTo>
                  <a:cubicBezTo>
                    <a:pt x="30" y="92"/>
                    <a:pt x="30" y="92"/>
                    <a:pt x="30" y="92"/>
                  </a:cubicBezTo>
                  <a:cubicBezTo>
                    <a:pt x="32" y="99"/>
                    <a:pt x="35" y="106"/>
                    <a:pt x="39" y="111"/>
                  </a:cubicBezTo>
                  <a:cubicBezTo>
                    <a:pt x="34" y="109"/>
                    <a:pt x="29" y="105"/>
                    <a:pt x="25" y="101"/>
                  </a:cubicBezTo>
                  <a:cubicBezTo>
                    <a:pt x="22" y="98"/>
                    <a:pt x="19" y="95"/>
                    <a:pt x="17" y="92"/>
                  </a:cubicBezTo>
                  <a:close/>
                  <a:moveTo>
                    <a:pt x="101" y="101"/>
                  </a:moveTo>
                  <a:cubicBezTo>
                    <a:pt x="97" y="105"/>
                    <a:pt x="92" y="109"/>
                    <a:pt x="86" y="111"/>
                  </a:cubicBezTo>
                  <a:cubicBezTo>
                    <a:pt x="90" y="106"/>
                    <a:pt x="93" y="99"/>
                    <a:pt x="96" y="92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6" y="95"/>
                    <a:pt x="104" y="98"/>
                    <a:pt x="101" y="101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6" name="Freeform 61"/>
            <p:cNvSpPr>
              <a:spLocks noEditPoints="1"/>
            </p:cNvSpPr>
            <p:nvPr/>
          </p:nvSpPr>
          <p:spPr bwMode="auto">
            <a:xfrm>
              <a:off x="10133127" y="1984914"/>
              <a:ext cx="142401" cy="140933"/>
            </a:xfrm>
            <a:custGeom>
              <a:avLst/>
              <a:gdLst>
                <a:gd name="T0" fmla="*/ 49 w 59"/>
                <a:gd name="T1" fmla="*/ 0 h 59"/>
                <a:gd name="T2" fmla="*/ 9 w 59"/>
                <a:gd name="T3" fmla="*/ 0 h 59"/>
                <a:gd name="T4" fmla="*/ 0 w 59"/>
                <a:gd name="T5" fmla="*/ 10 h 59"/>
                <a:gd name="T6" fmla="*/ 0 w 59"/>
                <a:gd name="T7" fmla="*/ 49 h 59"/>
                <a:gd name="T8" fmla="*/ 9 w 59"/>
                <a:gd name="T9" fmla="*/ 59 h 59"/>
                <a:gd name="T10" fmla="*/ 49 w 59"/>
                <a:gd name="T11" fmla="*/ 59 h 59"/>
                <a:gd name="T12" fmla="*/ 59 w 59"/>
                <a:gd name="T13" fmla="*/ 49 h 59"/>
                <a:gd name="T14" fmla="*/ 59 w 59"/>
                <a:gd name="T15" fmla="*/ 10 h 59"/>
                <a:gd name="T16" fmla="*/ 49 w 59"/>
                <a:gd name="T17" fmla="*/ 0 h 59"/>
                <a:gd name="T18" fmla="*/ 40 w 59"/>
                <a:gd name="T19" fmla="*/ 2 h 59"/>
                <a:gd name="T20" fmla="*/ 40 w 59"/>
                <a:gd name="T21" fmla="*/ 11 h 59"/>
                <a:gd name="T22" fmla="*/ 31 w 59"/>
                <a:gd name="T23" fmla="*/ 11 h 59"/>
                <a:gd name="T24" fmla="*/ 31 w 59"/>
                <a:gd name="T25" fmla="*/ 2 h 59"/>
                <a:gd name="T26" fmla="*/ 40 w 59"/>
                <a:gd name="T27" fmla="*/ 2 h 59"/>
                <a:gd name="T28" fmla="*/ 27 w 59"/>
                <a:gd name="T29" fmla="*/ 2 h 59"/>
                <a:gd name="T30" fmla="*/ 27 w 59"/>
                <a:gd name="T31" fmla="*/ 11 h 59"/>
                <a:gd name="T32" fmla="*/ 18 w 59"/>
                <a:gd name="T33" fmla="*/ 11 h 59"/>
                <a:gd name="T34" fmla="*/ 18 w 59"/>
                <a:gd name="T35" fmla="*/ 2 h 59"/>
                <a:gd name="T36" fmla="*/ 27 w 59"/>
                <a:gd name="T37" fmla="*/ 2 h 59"/>
                <a:gd name="T38" fmla="*/ 1 w 59"/>
                <a:gd name="T39" fmla="*/ 11 h 59"/>
                <a:gd name="T40" fmla="*/ 1 w 59"/>
                <a:gd name="T41" fmla="*/ 10 h 59"/>
                <a:gd name="T42" fmla="*/ 9 w 59"/>
                <a:gd name="T43" fmla="*/ 2 h 59"/>
                <a:gd name="T44" fmla="*/ 14 w 59"/>
                <a:gd name="T45" fmla="*/ 2 h 59"/>
                <a:gd name="T46" fmla="*/ 14 w 59"/>
                <a:gd name="T47" fmla="*/ 11 h 59"/>
                <a:gd name="T48" fmla="*/ 1 w 59"/>
                <a:gd name="T49" fmla="*/ 11 h 59"/>
                <a:gd name="T50" fmla="*/ 44 w 59"/>
                <a:gd name="T51" fmla="*/ 37 h 59"/>
                <a:gd name="T52" fmla="*/ 33 w 59"/>
                <a:gd name="T53" fmla="*/ 37 h 59"/>
                <a:gd name="T54" fmla="*/ 33 w 59"/>
                <a:gd name="T55" fmla="*/ 48 h 59"/>
                <a:gd name="T56" fmla="*/ 25 w 59"/>
                <a:gd name="T57" fmla="*/ 48 h 59"/>
                <a:gd name="T58" fmla="*/ 25 w 59"/>
                <a:gd name="T59" fmla="*/ 37 h 59"/>
                <a:gd name="T60" fmla="*/ 14 w 59"/>
                <a:gd name="T61" fmla="*/ 37 h 59"/>
                <a:gd name="T62" fmla="*/ 14 w 59"/>
                <a:gd name="T63" fmla="*/ 30 h 59"/>
                <a:gd name="T64" fmla="*/ 25 w 59"/>
                <a:gd name="T65" fmla="*/ 30 h 59"/>
                <a:gd name="T66" fmla="*/ 25 w 59"/>
                <a:gd name="T67" fmla="*/ 18 h 59"/>
                <a:gd name="T68" fmla="*/ 33 w 59"/>
                <a:gd name="T69" fmla="*/ 18 h 59"/>
                <a:gd name="T70" fmla="*/ 33 w 59"/>
                <a:gd name="T71" fmla="*/ 30 h 59"/>
                <a:gd name="T72" fmla="*/ 44 w 59"/>
                <a:gd name="T73" fmla="*/ 30 h 59"/>
                <a:gd name="T74" fmla="*/ 44 w 59"/>
                <a:gd name="T75" fmla="*/ 37 h 59"/>
                <a:gd name="T76" fmla="*/ 57 w 59"/>
                <a:gd name="T77" fmla="*/ 11 h 59"/>
                <a:gd name="T78" fmla="*/ 44 w 59"/>
                <a:gd name="T79" fmla="*/ 11 h 59"/>
                <a:gd name="T80" fmla="*/ 44 w 59"/>
                <a:gd name="T81" fmla="*/ 2 h 59"/>
                <a:gd name="T82" fmla="*/ 49 w 59"/>
                <a:gd name="T83" fmla="*/ 2 h 59"/>
                <a:gd name="T84" fmla="*/ 57 w 59"/>
                <a:gd name="T85" fmla="*/ 10 h 59"/>
                <a:gd name="T86" fmla="*/ 57 w 59"/>
                <a:gd name="T8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" h="59">
                  <a:moveTo>
                    <a:pt x="4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5"/>
                    <a:pt x="4" y="59"/>
                    <a:pt x="9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54" y="59"/>
                    <a:pt x="59" y="55"/>
                    <a:pt x="59" y="4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4"/>
                    <a:pt x="54" y="0"/>
                    <a:pt x="49" y="0"/>
                  </a:cubicBezTo>
                  <a:close/>
                  <a:moveTo>
                    <a:pt x="40" y="2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40" y="2"/>
                  </a:lnTo>
                  <a:close/>
                  <a:moveTo>
                    <a:pt x="27" y="2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2"/>
                    <a:pt x="18" y="2"/>
                    <a:pt x="18" y="2"/>
                  </a:cubicBezTo>
                  <a:lnTo>
                    <a:pt x="27" y="2"/>
                  </a:lnTo>
                  <a:close/>
                  <a:moveTo>
                    <a:pt x="1" y="11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5"/>
                    <a:pt x="5" y="2"/>
                    <a:pt x="9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1"/>
                    <a:pt x="14" y="11"/>
                    <a:pt x="14" y="11"/>
                  </a:cubicBezTo>
                  <a:lnTo>
                    <a:pt x="1" y="11"/>
                  </a:lnTo>
                  <a:close/>
                  <a:moveTo>
                    <a:pt x="44" y="37"/>
                  </a:moveTo>
                  <a:cubicBezTo>
                    <a:pt x="33" y="37"/>
                    <a:pt x="33" y="37"/>
                    <a:pt x="33" y="3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44" y="30"/>
                    <a:pt x="44" y="30"/>
                    <a:pt x="44" y="30"/>
                  </a:cubicBezTo>
                  <a:lnTo>
                    <a:pt x="44" y="37"/>
                  </a:lnTo>
                  <a:close/>
                  <a:moveTo>
                    <a:pt x="57" y="1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3" y="2"/>
                    <a:pt x="57" y="5"/>
                    <a:pt x="57" y="10"/>
                  </a:cubicBezTo>
                  <a:lnTo>
                    <a:pt x="57" y="11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7" name="Freeform 62"/>
            <p:cNvSpPr>
              <a:spLocks noEditPoints="1"/>
            </p:cNvSpPr>
            <p:nvPr/>
          </p:nvSpPr>
          <p:spPr bwMode="auto">
            <a:xfrm>
              <a:off x="10294613" y="2015743"/>
              <a:ext cx="132125" cy="102764"/>
            </a:xfrm>
            <a:custGeom>
              <a:avLst/>
              <a:gdLst>
                <a:gd name="T0" fmla="*/ 34 w 90"/>
                <a:gd name="T1" fmla="*/ 70 h 70"/>
                <a:gd name="T2" fmla="*/ 0 w 90"/>
                <a:gd name="T3" fmla="*/ 36 h 70"/>
                <a:gd name="T4" fmla="*/ 18 w 90"/>
                <a:gd name="T5" fmla="*/ 19 h 70"/>
                <a:gd name="T6" fmla="*/ 34 w 90"/>
                <a:gd name="T7" fmla="*/ 36 h 70"/>
                <a:gd name="T8" fmla="*/ 72 w 90"/>
                <a:gd name="T9" fmla="*/ 0 h 70"/>
                <a:gd name="T10" fmla="*/ 90 w 90"/>
                <a:gd name="T11" fmla="*/ 16 h 70"/>
                <a:gd name="T12" fmla="*/ 34 w 90"/>
                <a:gd name="T13" fmla="*/ 70 h 70"/>
                <a:gd name="T14" fmla="*/ 9 w 90"/>
                <a:gd name="T15" fmla="*/ 36 h 70"/>
                <a:gd name="T16" fmla="*/ 34 w 90"/>
                <a:gd name="T17" fmla="*/ 60 h 70"/>
                <a:gd name="T18" fmla="*/ 80 w 90"/>
                <a:gd name="T19" fmla="*/ 16 h 70"/>
                <a:gd name="T20" fmla="*/ 72 w 90"/>
                <a:gd name="T21" fmla="*/ 8 h 70"/>
                <a:gd name="T22" fmla="*/ 34 w 90"/>
                <a:gd name="T23" fmla="*/ 46 h 70"/>
                <a:gd name="T24" fmla="*/ 18 w 90"/>
                <a:gd name="T25" fmla="*/ 28 h 70"/>
                <a:gd name="T26" fmla="*/ 9 w 90"/>
                <a:gd name="T27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0">
                  <a:moveTo>
                    <a:pt x="34" y="70"/>
                  </a:moveTo>
                  <a:lnTo>
                    <a:pt x="0" y="36"/>
                  </a:lnTo>
                  <a:lnTo>
                    <a:pt x="18" y="19"/>
                  </a:lnTo>
                  <a:lnTo>
                    <a:pt x="34" y="36"/>
                  </a:lnTo>
                  <a:lnTo>
                    <a:pt x="72" y="0"/>
                  </a:lnTo>
                  <a:lnTo>
                    <a:pt x="90" y="16"/>
                  </a:lnTo>
                  <a:lnTo>
                    <a:pt x="34" y="70"/>
                  </a:lnTo>
                  <a:close/>
                  <a:moveTo>
                    <a:pt x="9" y="36"/>
                  </a:moveTo>
                  <a:lnTo>
                    <a:pt x="34" y="60"/>
                  </a:lnTo>
                  <a:lnTo>
                    <a:pt x="80" y="16"/>
                  </a:lnTo>
                  <a:lnTo>
                    <a:pt x="72" y="8"/>
                  </a:lnTo>
                  <a:lnTo>
                    <a:pt x="34" y="46"/>
                  </a:lnTo>
                  <a:lnTo>
                    <a:pt x="18" y="28"/>
                  </a:lnTo>
                  <a:lnTo>
                    <a:pt x="9" y="36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8" name="Freeform 93"/>
            <p:cNvSpPr>
              <a:spLocks noEditPoints="1"/>
            </p:cNvSpPr>
            <p:nvPr/>
          </p:nvSpPr>
          <p:spPr bwMode="auto">
            <a:xfrm>
              <a:off x="10291677" y="4270670"/>
              <a:ext cx="189379" cy="193782"/>
            </a:xfrm>
            <a:custGeom>
              <a:avLst/>
              <a:gdLst>
                <a:gd name="T0" fmla="*/ 69 w 79"/>
                <a:gd name="T1" fmla="*/ 22 h 81"/>
                <a:gd name="T2" fmla="*/ 22 w 79"/>
                <a:gd name="T3" fmla="*/ 14 h 81"/>
                <a:gd name="T4" fmla="*/ 19 w 79"/>
                <a:gd name="T5" fmla="*/ 3 h 81"/>
                <a:gd name="T6" fmla="*/ 0 w 79"/>
                <a:gd name="T7" fmla="*/ 5 h 81"/>
                <a:gd name="T8" fmla="*/ 12 w 79"/>
                <a:gd name="T9" fmla="*/ 12 h 81"/>
                <a:gd name="T10" fmla="*/ 14 w 79"/>
                <a:gd name="T11" fmla="*/ 54 h 81"/>
                <a:gd name="T12" fmla="*/ 61 w 79"/>
                <a:gd name="T13" fmla="*/ 59 h 81"/>
                <a:gd name="T14" fmla="*/ 76 w 79"/>
                <a:gd name="T15" fmla="*/ 20 h 81"/>
                <a:gd name="T16" fmla="*/ 36 w 79"/>
                <a:gd name="T17" fmla="*/ 32 h 81"/>
                <a:gd name="T18" fmla="*/ 45 w 79"/>
                <a:gd name="T19" fmla="*/ 39 h 81"/>
                <a:gd name="T20" fmla="*/ 44 w 79"/>
                <a:gd name="T21" fmla="*/ 44 h 81"/>
                <a:gd name="T22" fmla="*/ 33 w 79"/>
                <a:gd name="T23" fmla="*/ 47 h 81"/>
                <a:gd name="T24" fmla="*/ 44 w 79"/>
                <a:gd name="T25" fmla="*/ 44 h 81"/>
                <a:gd name="T26" fmla="*/ 38 w 79"/>
                <a:gd name="T27" fmla="*/ 23 h 81"/>
                <a:gd name="T28" fmla="*/ 47 w 79"/>
                <a:gd name="T29" fmla="*/ 29 h 81"/>
                <a:gd name="T30" fmla="*/ 22 w 79"/>
                <a:gd name="T31" fmla="*/ 19 h 81"/>
                <a:gd name="T32" fmla="*/ 32 w 79"/>
                <a:gd name="T33" fmla="*/ 27 h 81"/>
                <a:gd name="T34" fmla="*/ 22 w 79"/>
                <a:gd name="T35" fmla="*/ 19 h 81"/>
                <a:gd name="T36" fmla="*/ 31 w 79"/>
                <a:gd name="T37" fmla="*/ 32 h 81"/>
                <a:gd name="T38" fmla="*/ 21 w 79"/>
                <a:gd name="T39" fmla="*/ 35 h 81"/>
                <a:gd name="T40" fmla="*/ 20 w 79"/>
                <a:gd name="T41" fmla="*/ 40 h 81"/>
                <a:gd name="T42" fmla="*/ 28 w 79"/>
                <a:gd name="T43" fmla="*/ 46 h 81"/>
                <a:gd name="T44" fmla="*/ 20 w 79"/>
                <a:gd name="T45" fmla="*/ 40 h 81"/>
                <a:gd name="T46" fmla="*/ 48 w 79"/>
                <a:gd name="T47" fmla="*/ 50 h 81"/>
                <a:gd name="T48" fmla="*/ 57 w 79"/>
                <a:gd name="T49" fmla="*/ 47 h 81"/>
                <a:gd name="T50" fmla="*/ 59 w 79"/>
                <a:gd name="T51" fmla="*/ 42 h 81"/>
                <a:gd name="T52" fmla="*/ 51 w 79"/>
                <a:gd name="T53" fmla="*/ 35 h 81"/>
                <a:gd name="T54" fmla="*/ 59 w 79"/>
                <a:gd name="T55" fmla="*/ 42 h 81"/>
                <a:gd name="T56" fmla="*/ 52 w 79"/>
                <a:gd name="T57" fmla="*/ 30 h 81"/>
                <a:gd name="T58" fmla="*/ 66 w 79"/>
                <a:gd name="T59" fmla="*/ 28 h 81"/>
                <a:gd name="T60" fmla="*/ 9 w 79"/>
                <a:gd name="T61" fmla="*/ 66 h 81"/>
                <a:gd name="T62" fmla="*/ 24 w 79"/>
                <a:gd name="T63" fmla="*/ 69 h 81"/>
                <a:gd name="T64" fmla="*/ 18 w 79"/>
                <a:gd name="T65" fmla="*/ 60 h 81"/>
                <a:gd name="T66" fmla="*/ 39 w 79"/>
                <a:gd name="T67" fmla="*/ 72 h 81"/>
                <a:gd name="T68" fmla="*/ 54 w 79"/>
                <a:gd name="T69" fmla="*/ 75 h 81"/>
                <a:gd name="T70" fmla="*/ 48 w 79"/>
                <a:gd name="T71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81">
                  <a:moveTo>
                    <a:pt x="76" y="20"/>
                  </a:moveTo>
                  <a:cubicBezTo>
                    <a:pt x="73" y="19"/>
                    <a:pt x="70" y="20"/>
                    <a:pt x="69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6"/>
                    <a:pt x="21" y="4"/>
                    <a:pt x="19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3" y="0"/>
                    <a:pt x="1" y="2"/>
                    <a:pt x="0" y="5"/>
                  </a:cubicBezTo>
                  <a:cubicBezTo>
                    <a:pt x="0" y="8"/>
                    <a:pt x="1" y="10"/>
                    <a:pt x="4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1"/>
                    <a:pt x="11" y="53"/>
                    <a:pt x="14" y="54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8" y="63"/>
                    <a:pt x="60" y="62"/>
                    <a:pt x="61" y="59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9" y="24"/>
                    <a:pt x="78" y="21"/>
                    <a:pt x="76" y="20"/>
                  </a:cubicBezTo>
                  <a:close/>
                  <a:moveTo>
                    <a:pt x="35" y="37"/>
                  </a:moveTo>
                  <a:cubicBezTo>
                    <a:pt x="36" y="32"/>
                    <a:pt x="36" y="32"/>
                    <a:pt x="36" y="32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5" y="39"/>
                    <a:pt x="45" y="39"/>
                    <a:pt x="45" y="39"/>
                  </a:cubicBezTo>
                  <a:lnTo>
                    <a:pt x="35" y="37"/>
                  </a:lnTo>
                  <a:close/>
                  <a:moveTo>
                    <a:pt x="44" y="44"/>
                  </a:moveTo>
                  <a:cubicBezTo>
                    <a:pt x="43" y="49"/>
                    <a:pt x="43" y="49"/>
                    <a:pt x="43" y="49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2"/>
                    <a:pt x="34" y="42"/>
                    <a:pt x="34" y="42"/>
                  </a:cubicBezTo>
                  <a:lnTo>
                    <a:pt x="44" y="44"/>
                  </a:lnTo>
                  <a:close/>
                  <a:moveTo>
                    <a:pt x="37" y="28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9"/>
                    <a:pt x="47" y="29"/>
                    <a:pt x="47" y="29"/>
                  </a:cubicBezTo>
                  <a:lnTo>
                    <a:pt x="37" y="28"/>
                  </a:lnTo>
                  <a:close/>
                  <a:moveTo>
                    <a:pt x="22" y="19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21" y="25"/>
                    <a:pt x="21" y="25"/>
                    <a:pt x="21" y="25"/>
                  </a:cubicBezTo>
                  <a:lnTo>
                    <a:pt x="22" y="19"/>
                  </a:lnTo>
                  <a:close/>
                  <a:moveTo>
                    <a:pt x="21" y="30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35"/>
                    <a:pt x="21" y="35"/>
                    <a:pt x="21" y="35"/>
                  </a:cubicBezTo>
                  <a:lnTo>
                    <a:pt x="21" y="30"/>
                  </a:lnTo>
                  <a:close/>
                  <a:moveTo>
                    <a:pt x="20" y="40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0" y="45"/>
                    <a:pt x="20" y="45"/>
                    <a:pt x="20" y="45"/>
                  </a:cubicBezTo>
                  <a:lnTo>
                    <a:pt x="20" y="40"/>
                  </a:lnTo>
                  <a:close/>
                  <a:moveTo>
                    <a:pt x="54" y="52"/>
                  </a:moveTo>
                  <a:cubicBezTo>
                    <a:pt x="48" y="50"/>
                    <a:pt x="48" y="50"/>
                    <a:pt x="48" y="5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7" y="47"/>
                    <a:pt x="57" y="47"/>
                    <a:pt x="57" y="47"/>
                  </a:cubicBezTo>
                  <a:lnTo>
                    <a:pt x="54" y="52"/>
                  </a:lnTo>
                  <a:close/>
                  <a:moveTo>
                    <a:pt x="59" y="42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61" y="37"/>
                    <a:pt x="61" y="37"/>
                    <a:pt x="61" y="37"/>
                  </a:cubicBezTo>
                  <a:lnTo>
                    <a:pt x="59" y="42"/>
                  </a:lnTo>
                  <a:close/>
                  <a:moveTo>
                    <a:pt x="64" y="33"/>
                  </a:moveTo>
                  <a:cubicBezTo>
                    <a:pt x="52" y="30"/>
                    <a:pt x="52" y="30"/>
                    <a:pt x="52" y="30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66" y="28"/>
                    <a:pt x="66" y="28"/>
                    <a:pt x="66" y="28"/>
                  </a:cubicBezTo>
                  <a:lnTo>
                    <a:pt x="64" y="33"/>
                  </a:lnTo>
                  <a:close/>
                  <a:moveTo>
                    <a:pt x="9" y="66"/>
                  </a:moveTo>
                  <a:cubicBezTo>
                    <a:pt x="8" y="70"/>
                    <a:pt x="11" y="74"/>
                    <a:pt x="15" y="75"/>
                  </a:cubicBezTo>
                  <a:cubicBezTo>
                    <a:pt x="19" y="76"/>
                    <a:pt x="23" y="73"/>
                    <a:pt x="24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5"/>
                    <a:pt x="22" y="61"/>
                    <a:pt x="18" y="60"/>
                  </a:cubicBezTo>
                  <a:cubicBezTo>
                    <a:pt x="14" y="59"/>
                    <a:pt x="10" y="62"/>
                    <a:pt x="9" y="66"/>
                  </a:cubicBezTo>
                  <a:close/>
                  <a:moveTo>
                    <a:pt x="39" y="72"/>
                  </a:moveTo>
                  <a:cubicBezTo>
                    <a:pt x="38" y="76"/>
                    <a:pt x="41" y="80"/>
                    <a:pt x="45" y="81"/>
                  </a:cubicBezTo>
                  <a:cubicBezTo>
                    <a:pt x="49" y="81"/>
                    <a:pt x="53" y="79"/>
                    <a:pt x="54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4" y="70"/>
                    <a:pt x="52" y="66"/>
                    <a:pt x="48" y="66"/>
                  </a:cubicBezTo>
                  <a:cubicBezTo>
                    <a:pt x="43" y="65"/>
                    <a:pt x="39" y="68"/>
                    <a:pt x="39" y="72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9" name="Freeform 94"/>
            <p:cNvSpPr>
              <a:spLocks noEditPoints="1"/>
            </p:cNvSpPr>
            <p:nvPr/>
          </p:nvSpPr>
          <p:spPr bwMode="auto">
            <a:xfrm>
              <a:off x="10431141" y="3982931"/>
              <a:ext cx="113040" cy="114508"/>
            </a:xfrm>
            <a:custGeom>
              <a:avLst/>
              <a:gdLst>
                <a:gd name="T0" fmla="*/ 24 w 47"/>
                <a:gd name="T1" fmla="*/ 0 h 48"/>
                <a:gd name="T2" fmla="*/ 0 w 47"/>
                <a:gd name="T3" fmla="*/ 24 h 48"/>
                <a:gd name="T4" fmla="*/ 24 w 47"/>
                <a:gd name="T5" fmla="*/ 48 h 48"/>
                <a:gd name="T6" fmla="*/ 47 w 47"/>
                <a:gd name="T7" fmla="*/ 24 h 48"/>
                <a:gd name="T8" fmla="*/ 24 w 47"/>
                <a:gd name="T9" fmla="*/ 0 h 48"/>
                <a:gd name="T10" fmla="*/ 6 w 47"/>
                <a:gd name="T11" fmla="*/ 24 h 48"/>
                <a:gd name="T12" fmla="*/ 24 w 47"/>
                <a:gd name="T13" fmla="*/ 6 h 48"/>
                <a:gd name="T14" fmla="*/ 24 w 47"/>
                <a:gd name="T15" fmla="*/ 42 h 48"/>
                <a:gd name="T16" fmla="*/ 6 w 47"/>
                <a:gd name="T1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7" y="37"/>
                    <a:pt x="47" y="24"/>
                  </a:cubicBezTo>
                  <a:cubicBezTo>
                    <a:pt x="47" y="11"/>
                    <a:pt x="37" y="0"/>
                    <a:pt x="24" y="0"/>
                  </a:cubicBezTo>
                  <a:close/>
                  <a:moveTo>
                    <a:pt x="6" y="24"/>
                  </a:moveTo>
                  <a:cubicBezTo>
                    <a:pt x="6" y="14"/>
                    <a:pt x="14" y="6"/>
                    <a:pt x="24" y="6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4" y="42"/>
                    <a:pt x="6" y="34"/>
                    <a:pt x="6" y="24"/>
                  </a:cubicBez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0" name="Freeform 95"/>
            <p:cNvSpPr>
              <a:spLocks noEditPoints="1"/>
            </p:cNvSpPr>
            <p:nvPr/>
          </p:nvSpPr>
          <p:spPr bwMode="auto">
            <a:xfrm>
              <a:off x="10181572" y="3596834"/>
              <a:ext cx="284802" cy="277461"/>
            </a:xfrm>
            <a:custGeom>
              <a:avLst/>
              <a:gdLst>
                <a:gd name="T0" fmla="*/ 22 w 119"/>
                <a:gd name="T1" fmla="*/ 19 h 116"/>
                <a:gd name="T2" fmla="*/ 58 w 119"/>
                <a:gd name="T3" fmla="*/ 33 h 116"/>
                <a:gd name="T4" fmla="*/ 62 w 119"/>
                <a:gd name="T5" fmla="*/ 12 h 116"/>
                <a:gd name="T6" fmla="*/ 82 w 119"/>
                <a:gd name="T7" fmla="*/ 3 h 116"/>
                <a:gd name="T8" fmla="*/ 91 w 119"/>
                <a:gd name="T9" fmla="*/ 23 h 116"/>
                <a:gd name="T10" fmla="*/ 95 w 119"/>
                <a:gd name="T11" fmla="*/ 49 h 116"/>
                <a:gd name="T12" fmla="*/ 95 w 119"/>
                <a:gd name="T13" fmla="*/ 50 h 116"/>
                <a:gd name="T14" fmla="*/ 99 w 119"/>
                <a:gd name="T15" fmla="*/ 41 h 116"/>
                <a:gd name="T16" fmla="*/ 119 w 119"/>
                <a:gd name="T17" fmla="*/ 49 h 116"/>
                <a:gd name="T18" fmla="*/ 93 w 119"/>
                <a:gd name="T19" fmla="*/ 116 h 116"/>
                <a:gd name="T20" fmla="*/ 73 w 119"/>
                <a:gd name="T21" fmla="*/ 109 h 116"/>
                <a:gd name="T22" fmla="*/ 75 w 119"/>
                <a:gd name="T23" fmla="*/ 103 h 116"/>
                <a:gd name="T24" fmla="*/ 63 w 119"/>
                <a:gd name="T25" fmla="*/ 103 h 116"/>
                <a:gd name="T26" fmla="*/ 53 w 119"/>
                <a:gd name="T27" fmla="*/ 106 h 116"/>
                <a:gd name="T28" fmla="*/ 35 w 119"/>
                <a:gd name="T29" fmla="*/ 102 h 116"/>
                <a:gd name="T30" fmla="*/ 30 w 119"/>
                <a:gd name="T31" fmla="*/ 100 h 116"/>
                <a:gd name="T32" fmla="*/ 28 w 119"/>
                <a:gd name="T33" fmla="*/ 99 h 116"/>
                <a:gd name="T34" fmla="*/ 21 w 119"/>
                <a:gd name="T35" fmla="*/ 83 h 116"/>
                <a:gd name="T36" fmla="*/ 22 w 119"/>
                <a:gd name="T37" fmla="*/ 80 h 116"/>
                <a:gd name="T38" fmla="*/ 22 w 119"/>
                <a:gd name="T39" fmla="*/ 70 h 116"/>
                <a:gd name="T40" fmla="*/ 24 w 119"/>
                <a:gd name="T41" fmla="*/ 67 h 116"/>
                <a:gd name="T42" fmla="*/ 24 w 119"/>
                <a:gd name="T43" fmla="*/ 57 h 116"/>
                <a:gd name="T44" fmla="*/ 27 w 119"/>
                <a:gd name="T45" fmla="*/ 52 h 116"/>
                <a:gd name="T46" fmla="*/ 11 w 119"/>
                <a:gd name="T47" fmla="*/ 46 h 116"/>
                <a:gd name="T48" fmla="*/ 3 w 119"/>
                <a:gd name="T49" fmla="*/ 28 h 116"/>
                <a:gd name="T50" fmla="*/ 22 w 119"/>
                <a:gd name="T51" fmla="*/ 19 h 116"/>
                <a:gd name="T52" fmla="*/ 86 w 119"/>
                <a:gd name="T53" fmla="*/ 106 h 116"/>
                <a:gd name="T54" fmla="*/ 90 w 119"/>
                <a:gd name="T55" fmla="*/ 104 h 116"/>
                <a:gd name="T56" fmla="*/ 88 w 119"/>
                <a:gd name="T57" fmla="*/ 99 h 116"/>
                <a:gd name="T58" fmla="*/ 84 w 119"/>
                <a:gd name="T59" fmla="*/ 101 h 116"/>
                <a:gd name="T60" fmla="*/ 86 w 119"/>
                <a:gd name="T61" fmla="*/ 106 h 116"/>
                <a:gd name="T62" fmla="*/ 15 w 119"/>
                <a:gd name="T63" fmla="*/ 40 h 116"/>
                <a:gd name="T64" fmla="*/ 41 w 119"/>
                <a:gd name="T65" fmla="*/ 50 h 116"/>
                <a:gd name="T66" fmla="*/ 42 w 119"/>
                <a:gd name="T67" fmla="*/ 50 h 116"/>
                <a:gd name="T68" fmla="*/ 39 w 119"/>
                <a:gd name="T69" fmla="*/ 57 h 116"/>
                <a:gd name="T70" fmla="*/ 38 w 119"/>
                <a:gd name="T71" fmla="*/ 57 h 116"/>
                <a:gd name="T72" fmla="*/ 31 w 119"/>
                <a:gd name="T73" fmla="*/ 60 h 116"/>
                <a:gd name="T74" fmla="*/ 32 w 119"/>
                <a:gd name="T75" fmla="*/ 66 h 116"/>
                <a:gd name="T76" fmla="*/ 34 w 119"/>
                <a:gd name="T77" fmla="*/ 68 h 116"/>
                <a:gd name="T78" fmla="*/ 31 w 119"/>
                <a:gd name="T79" fmla="*/ 70 h 116"/>
                <a:gd name="T80" fmla="*/ 30 w 119"/>
                <a:gd name="T81" fmla="*/ 73 h 116"/>
                <a:gd name="T82" fmla="*/ 30 w 119"/>
                <a:gd name="T83" fmla="*/ 78 h 116"/>
                <a:gd name="T84" fmla="*/ 32 w 119"/>
                <a:gd name="T85" fmla="*/ 81 h 116"/>
                <a:gd name="T86" fmla="*/ 30 w 119"/>
                <a:gd name="T87" fmla="*/ 83 h 116"/>
                <a:gd name="T88" fmla="*/ 28 w 119"/>
                <a:gd name="T89" fmla="*/ 85 h 116"/>
                <a:gd name="T90" fmla="*/ 31 w 119"/>
                <a:gd name="T91" fmla="*/ 93 h 116"/>
                <a:gd name="T92" fmla="*/ 33 w 119"/>
                <a:gd name="T93" fmla="*/ 93 h 116"/>
                <a:gd name="T94" fmla="*/ 38 w 119"/>
                <a:gd name="T95" fmla="*/ 95 h 116"/>
                <a:gd name="T96" fmla="*/ 60 w 119"/>
                <a:gd name="T97" fmla="*/ 96 h 116"/>
                <a:gd name="T98" fmla="*/ 78 w 119"/>
                <a:gd name="T99" fmla="*/ 95 h 116"/>
                <a:gd name="T100" fmla="*/ 92 w 119"/>
                <a:gd name="T101" fmla="*/ 59 h 116"/>
                <a:gd name="T102" fmla="*/ 88 w 119"/>
                <a:gd name="T103" fmla="*/ 55 h 116"/>
                <a:gd name="T104" fmla="*/ 83 w 119"/>
                <a:gd name="T105" fmla="*/ 20 h 116"/>
                <a:gd name="T106" fmla="*/ 79 w 119"/>
                <a:gd name="T107" fmla="*/ 12 h 116"/>
                <a:gd name="T108" fmla="*/ 70 w 119"/>
                <a:gd name="T109" fmla="*/ 15 h 116"/>
                <a:gd name="T110" fmla="*/ 67 w 119"/>
                <a:gd name="T111" fmla="*/ 37 h 116"/>
                <a:gd name="T112" fmla="*/ 66 w 119"/>
                <a:gd name="T113" fmla="*/ 44 h 116"/>
                <a:gd name="T114" fmla="*/ 20 w 119"/>
                <a:gd name="T115" fmla="*/ 26 h 116"/>
                <a:gd name="T116" fmla="*/ 10 w 119"/>
                <a:gd name="T117" fmla="*/ 31 h 116"/>
                <a:gd name="T118" fmla="*/ 15 w 119"/>
                <a:gd name="T119" fmla="*/ 4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9" h="116">
                  <a:moveTo>
                    <a:pt x="22" y="19"/>
                  </a:moveTo>
                  <a:cubicBezTo>
                    <a:pt x="58" y="33"/>
                    <a:pt x="58" y="33"/>
                    <a:pt x="58" y="33"/>
                  </a:cubicBezTo>
                  <a:cubicBezTo>
                    <a:pt x="59" y="24"/>
                    <a:pt x="59" y="21"/>
                    <a:pt x="62" y="12"/>
                  </a:cubicBezTo>
                  <a:cubicBezTo>
                    <a:pt x="65" y="4"/>
                    <a:pt x="74" y="0"/>
                    <a:pt x="82" y="3"/>
                  </a:cubicBezTo>
                  <a:cubicBezTo>
                    <a:pt x="90" y="6"/>
                    <a:pt x="94" y="15"/>
                    <a:pt x="91" y="23"/>
                  </a:cubicBezTo>
                  <a:cubicBezTo>
                    <a:pt x="87" y="34"/>
                    <a:pt x="89" y="41"/>
                    <a:pt x="95" y="49"/>
                  </a:cubicBezTo>
                  <a:cubicBezTo>
                    <a:pt x="95" y="50"/>
                    <a:pt x="95" y="50"/>
                    <a:pt x="95" y="50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68" y="101"/>
                    <a:pt x="66" y="102"/>
                    <a:pt x="63" y="103"/>
                  </a:cubicBezTo>
                  <a:cubicBezTo>
                    <a:pt x="60" y="104"/>
                    <a:pt x="57" y="106"/>
                    <a:pt x="53" y="106"/>
                  </a:cubicBezTo>
                  <a:cubicBezTo>
                    <a:pt x="48" y="106"/>
                    <a:pt x="42" y="105"/>
                    <a:pt x="35" y="102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1" y="97"/>
                    <a:pt x="18" y="89"/>
                    <a:pt x="21" y="83"/>
                  </a:cubicBezTo>
                  <a:cubicBezTo>
                    <a:pt x="21" y="82"/>
                    <a:pt x="22" y="81"/>
                    <a:pt x="22" y="80"/>
                  </a:cubicBezTo>
                  <a:cubicBezTo>
                    <a:pt x="21" y="77"/>
                    <a:pt x="21" y="73"/>
                    <a:pt x="22" y="70"/>
                  </a:cubicBezTo>
                  <a:cubicBezTo>
                    <a:pt x="23" y="69"/>
                    <a:pt x="23" y="68"/>
                    <a:pt x="24" y="67"/>
                  </a:cubicBezTo>
                  <a:cubicBezTo>
                    <a:pt x="23" y="64"/>
                    <a:pt x="23" y="60"/>
                    <a:pt x="24" y="57"/>
                  </a:cubicBezTo>
                  <a:cubicBezTo>
                    <a:pt x="25" y="55"/>
                    <a:pt x="26" y="54"/>
                    <a:pt x="27" y="52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4" y="44"/>
                    <a:pt x="0" y="35"/>
                    <a:pt x="3" y="28"/>
                  </a:cubicBezTo>
                  <a:cubicBezTo>
                    <a:pt x="6" y="20"/>
                    <a:pt x="14" y="16"/>
                    <a:pt x="22" y="19"/>
                  </a:cubicBezTo>
                  <a:close/>
                  <a:moveTo>
                    <a:pt x="86" y="106"/>
                  </a:moveTo>
                  <a:cubicBezTo>
                    <a:pt x="88" y="106"/>
                    <a:pt x="90" y="106"/>
                    <a:pt x="90" y="104"/>
                  </a:cubicBezTo>
                  <a:cubicBezTo>
                    <a:pt x="91" y="102"/>
                    <a:pt x="90" y="100"/>
                    <a:pt x="88" y="99"/>
                  </a:cubicBezTo>
                  <a:cubicBezTo>
                    <a:pt x="86" y="98"/>
                    <a:pt x="84" y="99"/>
                    <a:pt x="84" y="101"/>
                  </a:cubicBezTo>
                  <a:cubicBezTo>
                    <a:pt x="83" y="103"/>
                    <a:pt x="84" y="105"/>
                    <a:pt x="86" y="106"/>
                  </a:cubicBezTo>
                  <a:close/>
                  <a:moveTo>
                    <a:pt x="15" y="40"/>
                  </a:move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6" y="56"/>
                    <a:pt x="32" y="57"/>
                    <a:pt x="31" y="60"/>
                  </a:cubicBezTo>
                  <a:cubicBezTo>
                    <a:pt x="31" y="62"/>
                    <a:pt x="31" y="64"/>
                    <a:pt x="32" y="66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0" y="72"/>
                    <a:pt x="30" y="73"/>
                  </a:cubicBezTo>
                  <a:cubicBezTo>
                    <a:pt x="29" y="75"/>
                    <a:pt x="29" y="77"/>
                    <a:pt x="30" y="78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29" y="84"/>
                    <a:pt x="28" y="85"/>
                    <a:pt x="28" y="85"/>
                  </a:cubicBezTo>
                  <a:cubicBezTo>
                    <a:pt x="27" y="88"/>
                    <a:pt x="28" y="92"/>
                    <a:pt x="31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51" y="100"/>
                    <a:pt x="56" y="97"/>
                    <a:pt x="60" y="96"/>
                  </a:cubicBezTo>
                  <a:cubicBezTo>
                    <a:pt x="64" y="94"/>
                    <a:pt x="68" y="92"/>
                    <a:pt x="78" y="95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0" y="58"/>
                    <a:pt x="89" y="56"/>
                    <a:pt x="88" y="55"/>
                  </a:cubicBezTo>
                  <a:cubicBezTo>
                    <a:pt x="81" y="43"/>
                    <a:pt x="78" y="34"/>
                    <a:pt x="83" y="20"/>
                  </a:cubicBezTo>
                  <a:cubicBezTo>
                    <a:pt x="85" y="17"/>
                    <a:pt x="83" y="13"/>
                    <a:pt x="79" y="12"/>
                  </a:cubicBezTo>
                  <a:cubicBezTo>
                    <a:pt x="76" y="10"/>
                    <a:pt x="72" y="12"/>
                    <a:pt x="70" y="15"/>
                  </a:cubicBezTo>
                  <a:cubicBezTo>
                    <a:pt x="67" y="24"/>
                    <a:pt x="67" y="27"/>
                    <a:pt x="67" y="37"/>
                  </a:cubicBezTo>
                  <a:cubicBezTo>
                    <a:pt x="67" y="39"/>
                    <a:pt x="66" y="42"/>
                    <a:pt x="66" y="44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6" y="25"/>
                    <a:pt x="12" y="27"/>
                    <a:pt x="10" y="31"/>
                  </a:cubicBezTo>
                  <a:cubicBezTo>
                    <a:pt x="9" y="34"/>
                    <a:pt x="11" y="38"/>
                    <a:pt x="15" y="40"/>
                  </a:cubicBez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1" name="Freeform 96"/>
            <p:cNvSpPr>
              <a:spLocks noEditPoints="1"/>
            </p:cNvSpPr>
            <p:nvPr/>
          </p:nvSpPr>
          <p:spPr bwMode="auto">
            <a:xfrm>
              <a:off x="10071469" y="3888976"/>
              <a:ext cx="344993" cy="302419"/>
            </a:xfrm>
            <a:custGeom>
              <a:avLst/>
              <a:gdLst>
                <a:gd name="T0" fmla="*/ 144 w 144"/>
                <a:gd name="T1" fmla="*/ 41 h 126"/>
                <a:gd name="T2" fmla="*/ 102 w 144"/>
                <a:gd name="T3" fmla="*/ 0 h 126"/>
                <a:gd name="T4" fmla="*/ 72 w 144"/>
                <a:gd name="T5" fmla="*/ 14 h 126"/>
                <a:gd name="T6" fmla="*/ 41 w 144"/>
                <a:gd name="T7" fmla="*/ 0 h 126"/>
                <a:gd name="T8" fmla="*/ 0 w 144"/>
                <a:gd name="T9" fmla="*/ 41 h 126"/>
                <a:gd name="T10" fmla="*/ 13 w 144"/>
                <a:gd name="T11" fmla="*/ 72 h 126"/>
                <a:gd name="T12" fmla="*/ 13 w 144"/>
                <a:gd name="T13" fmla="*/ 72 h 126"/>
                <a:gd name="T14" fmla="*/ 58 w 144"/>
                <a:gd name="T15" fmla="*/ 117 h 126"/>
                <a:gd name="T16" fmla="*/ 72 w 144"/>
                <a:gd name="T17" fmla="*/ 126 h 126"/>
                <a:gd name="T18" fmla="*/ 85 w 144"/>
                <a:gd name="T19" fmla="*/ 117 h 126"/>
                <a:gd name="T20" fmla="*/ 130 w 144"/>
                <a:gd name="T21" fmla="*/ 72 h 126"/>
                <a:gd name="T22" fmla="*/ 130 w 144"/>
                <a:gd name="T23" fmla="*/ 72 h 126"/>
                <a:gd name="T24" fmla="*/ 144 w 144"/>
                <a:gd name="T25" fmla="*/ 41 h 126"/>
                <a:gd name="T26" fmla="*/ 118 w 144"/>
                <a:gd name="T27" fmla="*/ 59 h 126"/>
                <a:gd name="T28" fmla="*/ 73 w 144"/>
                <a:gd name="T29" fmla="*/ 104 h 126"/>
                <a:gd name="T30" fmla="*/ 72 w 144"/>
                <a:gd name="T31" fmla="*/ 105 h 126"/>
                <a:gd name="T32" fmla="*/ 71 w 144"/>
                <a:gd name="T33" fmla="*/ 104 h 126"/>
                <a:gd name="T34" fmla="*/ 25 w 144"/>
                <a:gd name="T35" fmla="*/ 59 h 126"/>
                <a:gd name="T36" fmla="*/ 18 w 144"/>
                <a:gd name="T37" fmla="*/ 41 h 126"/>
                <a:gd name="T38" fmla="*/ 41 w 144"/>
                <a:gd name="T39" fmla="*/ 18 h 126"/>
                <a:gd name="T40" fmla="*/ 58 w 144"/>
                <a:gd name="T41" fmla="*/ 26 h 126"/>
                <a:gd name="T42" fmla="*/ 72 w 144"/>
                <a:gd name="T43" fmla="*/ 40 h 126"/>
                <a:gd name="T44" fmla="*/ 85 w 144"/>
                <a:gd name="T45" fmla="*/ 26 h 126"/>
                <a:gd name="T46" fmla="*/ 102 w 144"/>
                <a:gd name="T47" fmla="*/ 18 h 126"/>
                <a:gd name="T48" fmla="*/ 126 w 144"/>
                <a:gd name="T49" fmla="*/ 41 h 126"/>
                <a:gd name="T50" fmla="*/ 118 w 144"/>
                <a:gd name="T51" fmla="*/ 5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26">
                  <a:moveTo>
                    <a:pt x="144" y="41"/>
                  </a:moveTo>
                  <a:cubicBezTo>
                    <a:pt x="144" y="19"/>
                    <a:pt x="125" y="0"/>
                    <a:pt x="102" y="0"/>
                  </a:cubicBezTo>
                  <a:cubicBezTo>
                    <a:pt x="90" y="0"/>
                    <a:pt x="79" y="5"/>
                    <a:pt x="72" y="14"/>
                  </a:cubicBezTo>
                  <a:cubicBezTo>
                    <a:pt x="64" y="5"/>
                    <a:pt x="53" y="0"/>
                    <a:pt x="41" y="0"/>
                  </a:cubicBezTo>
                  <a:cubicBezTo>
                    <a:pt x="18" y="0"/>
                    <a:pt x="0" y="19"/>
                    <a:pt x="0" y="41"/>
                  </a:cubicBezTo>
                  <a:cubicBezTo>
                    <a:pt x="0" y="54"/>
                    <a:pt x="5" y="65"/>
                    <a:pt x="13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63" y="122"/>
                    <a:pt x="67" y="126"/>
                    <a:pt x="72" y="126"/>
                  </a:cubicBezTo>
                  <a:cubicBezTo>
                    <a:pt x="76" y="126"/>
                    <a:pt x="81" y="122"/>
                    <a:pt x="85" y="117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9" y="65"/>
                    <a:pt x="144" y="54"/>
                    <a:pt x="144" y="41"/>
                  </a:cubicBezTo>
                  <a:close/>
                  <a:moveTo>
                    <a:pt x="118" y="59"/>
                  </a:moveTo>
                  <a:cubicBezTo>
                    <a:pt x="73" y="104"/>
                    <a:pt x="73" y="104"/>
                    <a:pt x="73" y="104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1" y="105"/>
                    <a:pt x="71" y="10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0" y="54"/>
                    <a:pt x="18" y="48"/>
                    <a:pt x="18" y="41"/>
                  </a:cubicBezTo>
                  <a:cubicBezTo>
                    <a:pt x="18" y="29"/>
                    <a:pt x="28" y="18"/>
                    <a:pt x="41" y="18"/>
                  </a:cubicBezTo>
                  <a:cubicBezTo>
                    <a:pt x="48" y="18"/>
                    <a:pt x="54" y="21"/>
                    <a:pt x="58" y="26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90" y="21"/>
                    <a:pt x="96" y="18"/>
                    <a:pt x="102" y="18"/>
                  </a:cubicBezTo>
                  <a:cubicBezTo>
                    <a:pt x="115" y="18"/>
                    <a:pt x="126" y="29"/>
                    <a:pt x="126" y="41"/>
                  </a:cubicBezTo>
                  <a:cubicBezTo>
                    <a:pt x="126" y="48"/>
                    <a:pt x="123" y="54"/>
                    <a:pt x="118" y="59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2" name="Freeform 97"/>
            <p:cNvSpPr>
              <a:spLocks noEditPoints="1"/>
            </p:cNvSpPr>
            <p:nvPr/>
          </p:nvSpPr>
          <p:spPr bwMode="auto">
            <a:xfrm>
              <a:off x="10118446" y="4214884"/>
              <a:ext cx="146805" cy="146805"/>
            </a:xfrm>
            <a:custGeom>
              <a:avLst/>
              <a:gdLst>
                <a:gd name="T0" fmla="*/ 31 w 61"/>
                <a:gd name="T1" fmla="*/ 0 h 61"/>
                <a:gd name="T2" fmla="*/ 0 w 61"/>
                <a:gd name="T3" fmla="*/ 30 h 61"/>
                <a:gd name="T4" fmla="*/ 31 w 61"/>
                <a:gd name="T5" fmla="*/ 61 h 61"/>
                <a:gd name="T6" fmla="*/ 61 w 61"/>
                <a:gd name="T7" fmla="*/ 30 h 61"/>
                <a:gd name="T8" fmla="*/ 31 w 61"/>
                <a:gd name="T9" fmla="*/ 0 h 61"/>
                <a:gd name="T10" fmla="*/ 31 w 61"/>
                <a:gd name="T11" fmla="*/ 55 h 61"/>
                <a:gd name="T12" fmla="*/ 6 w 61"/>
                <a:gd name="T13" fmla="*/ 30 h 61"/>
                <a:gd name="T14" fmla="*/ 31 w 61"/>
                <a:gd name="T15" fmla="*/ 6 h 61"/>
                <a:gd name="T16" fmla="*/ 55 w 61"/>
                <a:gd name="T17" fmla="*/ 30 h 61"/>
                <a:gd name="T18" fmla="*/ 31 w 61"/>
                <a:gd name="T19" fmla="*/ 55 h 61"/>
                <a:gd name="T20" fmla="*/ 27 w 61"/>
                <a:gd name="T21" fmla="*/ 15 h 61"/>
                <a:gd name="T22" fmla="*/ 34 w 61"/>
                <a:gd name="T23" fmla="*/ 15 h 61"/>
                <a:gd name="T24" fmla="*/ 34 w 61"/>
                <a:gd name="T25" fmla="*/ 23 h 61"/>
                <a:gd name="T26" fmla="*/ 27 w 61"/>
                <a:gd name="T27" fmla="*/ 23 h 61"/>
                <a:gd name="T28" fmla="*/ 27 w 61"/>
                <a:gd name="T29" fmla="*/ 15 h 61"/>
                <a:gd name="T30" fmla="*/ 38 w 61"/>
                <a:gd name="T31" fmla="*/ 46 h 61"/>
                <a:gd name="T32" fmla="*/ 23 w 61"/>
                <a:gd name="T33" fmla="*/ 46 h 61"/>
                <a:gd name="T34" fmla="*/ 23 w 61"/>
                <a:gd name="T35" fmla="*/ 42 h 61"/>
                <a:gd name="T36" fmla="*/ 27 w 61"/>
                <a:gd name="T37" fmla="*/ 42 h 61"/>
                <a:gd name="T38" fmla="*/ 27 w 61"/>
                <a:gd name="T39" fmla="*/ 30 h 61"/>
                <a:gd name="T40" fmla="*/ 23 w 61"/>
                <a:gd name="T41" fmla="*/ 30 h 61"/>
                <a:gd name="T42" fmla="*/ 23 w 61"/>
                <a:gd name="T43" fmla="*/ 27 h 61"/>
                <a:gd name="T44" fmla="*/ 34 w 61"/>
                <a:gd name="T45" fmla="*/ 27 h 61"/>
                <a:gd name="T46" fmla="*/ 34 w 61"/>
                <a:gd name="T47" fmla="*/ 42 h 61"/>
                <a:gd name="T48" fmla="*/ 38 w 61"/>
                <a:gd name="T49" fmla="*/ 42 h 61"/>
                <a:gd name="T50" fmla="*/ 38 w 61"/>
                <a:gd name="T51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1" h="61">
                  <a:moveTo>
                    <a:pt x="31" y="0"/>
                  </a:moveTo>
                  <a:cubicBezTo>
                    <a:pt x="14" y="0"/>
                    <a:pt x="0" y="14"/>
                    <a:pt x="0" y="30"/>
                  </a:cubicBezTo>
                  <a:cubicBezTo>
                    <a:pt x="0" y="47"/>
                    <a:pt x="14" y="61"/>
                    <a:pt x="31" y="61"/>
                  </a:cubicBezTo>
                  <a:cubicBezTo>
                    <a:pt x="47" y="61"/>
                    <a:pt x="61" y="47"/>
                    <a:pt x="61" y="30"/>
                  </a:cubicBezTo>
                  <a:cubicBezTo>
                    <a:pt x="61" y="14"/>
                    <a:pt x="47" y="0"/>
                    <a:pt x="31" y="0"/>
                  </a:cubicBezTo>
                  <a:close/>
                  <a:moveTo>
                    <a:pt x="31" y="55"/>
                  </a:moveTo>
                  <a:cubicBezTo>
                    <a:pt x="17" y="55"/>
                    <a:pt x="6" y="44"/>
                    <a:pt x="6" y="30"/>
                  </a:cubicBezTo>
                  <a:cubicBezTo>
                    <a:pt x="6" y="17"/>
                    <a:pt x="17" y="6"/>
                    <a:pt x="31" y="6"/>
                  </a:cubicBezTo>
                  <a:cubicBezTo>
                    <a:pt x="44" y="6"/>
                    <a:pt x="55" y="17"/>
                    <a:pt x="55" y="30"/>
                  </a:cubicBezTo>
                  <a:cubicBezTo>
                    <a:pt x="55" y="44"/>
                    <a:pt x="44" y="55"/>
                    <a:pt x="31" y="55"/>
                  </a:cubicBezTo>
                  <a:close/>
                  <a:moveTo>
                    <a:pt x="27" y="15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7" y="23"/>
                    <a:pt x="27" y="23"/>
                    <a:pt x="27" y="23"/>
                  </a:cubicBezTo>
                  <a:lnTo>
                    <a:pt x="27" y="15"/>
                  </a:lnTo>
                  <a:close/>
                  <a:moveTo>
                    <a:pt x="38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8" y="42"/>
                    <a:pt x="38" y="42"/>
                    <a:pt x="38" y="42"/>
                  </a:cubicBezTo>
                  <a:lnTo>
                    <a:pt x="38" y="46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3" name="Freeform 98"/>
            <p:cNvSpPr>
              <a:spLocks noEditPoints="1"/>
            </p:cNvSpPr>
            <p:nvPr/>
          </p:nvSpPr>
          <p:spPr bwMode="auto">
            <a:xfrm>
              <a:off x="10155147" y="4460049"/>
              <a:ext cx="224612" cy="226080"/>
            </a:xfrm>
            <a:custGeom>
              <a:avLst/>
              <a:gdLst>
                <a:gd name="T0" fmla="*/ 85 w 94"/>
                <a:gd name="T1" fmla="*/ 20 h 94"/>
                <a:gd name="T2" fmla="*/ 37 w 94"/>
                <a:gd name="T3" fmla="*/ 2 h 94"/>
                <a:gd name="T4" fmla="*/ 20 w 94"/>
                <a:gd name="T5" fmla="*/ 10 h 94"/>
                <a:gd name="T6" fmla="*/ 2 w 94"/>
                <a:gd name="T7" fmla="*/ 57 h 94"/>
                <a:gd name="T8" fmla="*/ 10 w 94"/>
                <a:gd name="T9" fmla="*/ 74 h 94"/>
                <a:gd name="T10" fmla="*/ 57 w 94"/>
                <a:gd name="T11" fmla="*/ 92 h 94"/>
                <a:gd name="T12" fmla="*/ 74 w 94"/>
                <a:gd name="T13" fmla="*/ 84 h 94"/>
                <a:gd name="T14" fmla="*/ 92 w 94"/>
                <a:gd name="T15" fmla="*/ 37 h 94"/>
                <a:gd name="T16" fmla="*/ 85 w 94"/>
                <a:gd name="T17" fmla="*/ 20 h 94"/>
                <a:gd name="T18" fmla="*/ 36 w 94"/>
                <a:gd name="T19" fmla="*/ 38 h 94"/>
                <a:gd name="T20" fmla="*/ 62 w 94"/>
                <a:gd name="T21" fmla="*/ 47 h 94"/>
                <a:gd name="T22" fmla="*/ 61 w 94"/>
                <a:gd name="T23" fmla="*/ 52 h 94"/>
                <a:gd name="T24" fmla="*/ 42 w 94"/>
                <a:gd name="T25" fmla="*/ 61 h 94"/>
                <a:gd name="T26" fmla="*/ 33 w 94"/>
                <a:gd name="T27" fmla="*/ 42 h 94"/>
                <a:gd name="T28" fmla="*/ 36 w 94"/>
                <a:gd name="T29" fmla="*/ 38 h 94"/>
                <a:gd name="T30" fmla="*/ 76 w 94"/>
                <a:gd name="T31" fmla="*/ 53 h 94"/>
                <a:gd name="T32" fmla="*/ 69 w 94"/>
                <a:gd name="T33" fmla="*/ 71 h 94"/>
                <a:gd name="T34" fmla="*/ 66 w 94"/>
                <a:gd name="T35" fmla="*/ 80 h 94"/>
                <a:gd name="T36" fmla="*/ 59 w 94"/>
                <a:gd name="T37" fmla="*/ 82 h 94"/>
                <a:gd name="T38" fmla="*/ 15 w 94"/>
                <a:gd name="T39" fmla="*/ 65 h 94"/>
                <a:gd name="T40" fmla="*/ 12 w 94"/>
                <a:gd name="T41" fmla="*/ 59 h 94"/>
                <a:gd name="T42" fmla="*/ 15 w 94"/>
                <a:gd name="T43" fmla="*/ 50 h 94"/>
                <a:gd name="T44" fmla="*/ 22 w 94"/>
                <a:gd name="T45" fmla="*/ 32 h 94"/>
                <a:gd name="T46" fmla="*/ 22 w 94"/>
                <a:gd name="T47" fmla="*/ 32 h 94"/>
                <a:gd name="T48" fmla="*/ 29 w 94"/>
                <a:gd name="T49" fmla="*/ 35 h 94"/>
                <a:gd name="T50" fmla="*/ 27 w 94"/>
                <a:gd name="T51" fmla="*/ 39 h 94"/>
                <a:gd name="T52" fmla="*/ 39 w 94"/>
                <a:gd name="T53" fmla="*/ 67 h 94"/>
                <a:gd name="T54" fmla="*/ 67 w 94"/>
                <a:gd name="T55" fmla="*/ 55 h 94"/>
                <a:gd name="T56" fmla="*/ 69 w 94"/>
                <a:gd name="T57" fmla="*/ 50 h 94"/>
                <a:gd name="T58" fmla="*/ 76 w 94"/>
                <a:gd name="T59" fmla="*/ 53 h 94"/>
                <a:gd name="T60" fmla="*/ 82 w 94"/>
                <a:gd name="T61" fmla="*/ 37 h 94"/>
                <a:gd name="T62" fmla="*/ 79 w 94"/>
                <a:gd name="T63" fmla="*/ 38 h 94"/>
                <a:gd name="T64" fmla="*/ 74 w 94"/>
                <a:gd name="T65" fmla="*/ 37 h 94"/>
                <a:gd name="T66" fmla="*/ 73 w 94"/>
                <a:gd name="T67" fmla="*/ 34 h 94"/>
                <a:gd name="T68" fmla="*/ 74 w 94"/>
                <a:gd name="T69" fmla="*/ 29 h 94"/>
                <a:gd name="T70" fmla="*/ 77 w 94"/>
                <a:gd name="T71" fmla="*/ 28 h 94"/>
                <a:gd name="T72" fmla="*/ 82 w 94"/>
                <a:gd name="T73" fmla="*/ 29 h 94"/>
                <a:gd name="T74" fmla="*/ 83 w 94"/>
                <a:gd name="T75" fmla="*/ 33 h 94"/>
                <a:gd name="T76" fmla="*/ 82 w 94"/>
                <a:gd name="T77" fmla="*/ 3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4" h="94">
                  <a:moveTo>
                    <a:pt x="85" y="20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0" y="0"/>
                    <a:pt x="23" y="3"/>
                    <a:pt x="20" y="10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0" y="64"/>
                    <a:pt x="3" y="71"/>
                    <a:pt x="10" y="7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64" y="94"/>
                    <a:pt x="71" y="91"/>
                    <a:pt x="74" y="84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4" y="30"/>
                    <a:pt x="91" y="23"/>
                    <a:pt x="85" y="20"/>
                  </a:cubicBezTo>
                  <a:close/>
                  <a:moveTo>
                    <a:pt x="36" y="38"/>
                  </a:moveTo>
                  <a:cubicBezTo>
                    <a:pt x="62" y="47"/>
                    <a:pt x="62" y="47"/>
                    <a:pt x="62" y="47"/>
                  </a:cubicBezTo>
                  <a:cubicBezTo>
                    <a:pt x="62" y="49"/>
                    <a:pt x="61" y="51"/>
                    <a:pt x="61" y="52"/>
                  </a:cubicBezTo>
                  <a:cubicBezTo>
                    <a:pt x="58" y="60"/>
                    <a:pt x="49" y="64"/>
                    <a:pt x="42" y="61"/>
                  </a:cubicBezTo>
                  <a:cubicBezTo>
                    <a:pt x="34" y="58"/>
                    <a:pt x="31" y="49"/>
                    <a:pt x="33" y="42"/>
                  </a:cubicBezTo>
                  <a:cubicBezTo>
                    <a:pt x="34" y="40"/>
                    <a:pt x="35" y="39"/>
                    <a:pt x="36" y="38"/>
                  </a:cubicBezTo>
                  <a:close/>
                  <a:moveTo>
                    <a:pt x="76" y="53"/>
                  </a:moveTo>
                  <a:cubicBezTo>
                    <a:pt x="69" y="71"/>
                    <a:pt x="69" y="71"/>
                    <a:pt x="69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5" y="82"/>
                    <a:pt x="62" y="83"/>
                    <a:pt x="59" y="8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2" y="64"/>
                    <a:pt x="11" y="62"/>
                    <a:pt x="12" y="59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6"/>
                    <a:pt x="27" y="38"/>
                    <a:pt x="27" y="39"/>
                  </a:cubicBezTo>
                  <a:cubicBezTo>
                    <a:pt x="23" y="51"/>
                    <a:pt x="28" y="63"/>
                    <a:pt x="39" y="67"/>
                  </a:cubicBezTo>
                  <a:cubicBezTo>
                    <a:pt x="51" y="72"/>
                    <a:pt x="63" y="66"/>
                    <a:pt x="67" y="55"/>
                  </a:cubicBezTo>
                  <a:cubicBezTo>
                    <a:pt x="68" y="53"/>
                    <a:pt x="68" y="52"/>
                    <a:pt x="69" y="50"/>
                  </a:cubicBezTo>
                  <a:cubicBezTo>
                    <a:pt x="76" y="53"/>
                    <a:pt x="76" y="53"/>
                    <a:pt x="76" y="53"/>
                  </a:cubicBezTo>
                  <a:close/>
                  <a:moveTo>
                    <a:pt x="82" y="37"/>
                  </a:moveTo>
                  <a:cubicBezTo>
                    <a:pt x="81" y="38"/>
                    <a:pt x="80" y="39"/>
                    <a:pt x="79" y="3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3" y="36"/>
                    <a:pt x="72" y="35"/>
                    <a:pt x="73" y="34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5" y="28"/>
                    <a:pt x="76" y="27"/>
                    <a:pt x="77" y="2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3" y="30"/>
                    <a:pt x="84" y="31"/>
                    <a:pt x="83" y="33"/>
                  </a:cubicBezTo>
                  <a:lnTo>
                    <a:pt x="82" y="37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4" name="Freeform 99"/>
            <p:cNvSpPr>
              <a:spLocks noEditPoints="1"/>
            </p:cNvSpPr>
            <p:nvPr/>
          </p:nvSpPr>
          <p:spPr bwMode="auto">
            <a:xfrm>
              <a:off x="10294613" y="3438285"/>
              <a:ext cx="126252" cy="126252"/>
            </a:xfrm>
            <a:custGeom>
              <a:avLst/>
              <a:gdLst>
                <a:gd name="T0" fmla="*/ 44 w 53"/>
                <a:gd name="T1" fmla="*/ 0 h 53"/>
                <a:gd name="T2" fmla="*/ 9 w 53"/>
                <a:gd name="T3" fmla="*/ 0 h 53"/>
                <a:gd name="T4" fmla="*/ 0 w 53"/>
                <a:gd name="T5" fmla="*/ 9 h 53"/>
                <a:gd name="T6" fmla="*/ 0 w 53"/>
                <a:gd name="T7" fmla="*/ 44 h 53"/>
                <a:gd name="T8" fmla="*/ 9 w 53"/>
                <a:gd name="T9" fmla="*/ 53 h 53"/>
                <a:gd name="T10" fmla="*/ 44 w 53"/>
                <a:gd name="T11" fmla="*/ 53 h 53"/>
                <a:gd name="T12" fmla="*/ 53 w 53"/>
                <a:gd name="T13" fmla="*/ 44 h 53"/>
                <a:gd name="T14" fmla="*/ 53 w 53"/>
                <a:gd name="T15" fmla="*/ 9 h 53"/>
                <a:gd name="T16" fmla="*/ 44 w 53"/>
                <a:gd name="T17" fmla="*/ 0 h 53"/>
                <a:gd name="T18" fmla="*/ 20 w 53"/>
                <a:gd name="T19" fmla="*/ 43 h 53"/>
                <a:gd name="T20" fmla="*/ 13 w 53"/>
                <a:gd name="T21" fmla="*/ 43 h 53"/>
                <a:gd name="T22" fmla="*/ 13 w 53"/>
                <a:gd name="T23" fmla="*/ 20 h 53"/>
                <a:gd name="T24" fmla="*/ 20 w 53"/>
                <a:gd name="T25" fmla="*/ 20 h 53"/>
                <a:gd name="T26" fmla="*/ 20 w 53"/>
                <a:gd name="T27" fmla="*/ 43 h 53"/>
                <a:gd name="T28" fmla="*/ 17 w 53"/>
                <a:gd name="T29" fmla="*/ 16 h 53"/>
                <a:gd name="T30" fmla="*/ 13 w 53"/>
                <a:gd name="T31" fmla="*/ 13 h 53"/>
                <a:gd name="T32" fmla="*/ 17 w 53"/>
                <a:gd name="T33" fmla="*/ 10 h 53"/>
                <a:gd name="T34" fmla="*/ 20 w 53"/>
                <a:gd name="T35" fmla="*/ 13 h 53"/>
                <a:gd name="T36" fmla="*/ 17 w 53"/>
                <a:gd name="T37" fmla="*/ 16 h 53"/>
                <a:gd name="T38" fmla="*/ 43 w 53"/>
                <a:gd name="T39" fmla="*/ 43 h 53"/>
                <a:gd name="T40" fmla="*/ 37 w 53"/>
                <a:gd name="T41" fmla="*/ 43 h 53"/>
                <a:gd name="T42" fmla="*/ 37 w 53"/>
                <a:gd name="T43" fmla="*/ 30 h 53"/>
                <a:gd name="T44" fmla="*/ 33 w 53"/>
                <a:gd name="T45" fmla="*/ 26 h 53"/>
                <a:gd name="T46" fmla="*/ 30 w 53"/>
                <a:gd name="T47" fmla="*/ 30 h 53"/>
                <a:gd name="T48" fmla="*/ 30 w 53"/>
                <a:gd name="T49" fmla="*/ 43 h 53"/>
                <a:gd name="T50" fmla="*/ 23 w 53"/>
                <a:gd name="T51" fmla="*/ 43 h 53"/>
                <a:gd name="T52" fmla="*/ 23 w 53"/>
                <a:gd name="T53" fmla="*/ 20 h 53"/>
                <a:gd name="T54" fmla="*/ 30 w 53"/>
                <a:gd name="T55" fmla="*/ 20 h 53"/>
                <a:gd name="T56" fmla="*/ 30 w 53"/>
                <a:gd name="T57" fmla="*/ 24 h 53"/>
                <a:gd name="T58" fmla="*/ 36 w 53"/>
                <a:gd name="T59" fmla="*/ 20 h 53"/>
                <a:gd name="T60" fmla="*/ 43 w 53"/>
                <a:gd name="T61" fmla="*/ 28 h 53"/>
                <a:gd name="T62" fmla="*/ 43 w 53"/>
                <a:gd name="T63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3" h="53">
                  <a:moveTo>
                    <a:pt x="4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9"/>
                    <a:pt x="4" y="53"/>
                    <a:pt x="9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9" y="53"/>
                    <a:pt x="53" y="49"/>
                    <a:pt x="53" y="44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4"/>
                    <a:pt x="49" y="0"/>
                    <a:pt x="44" y="0"/>
                  </a:cubicBezTo>
                  <a:close/>
                  <a:moveTo>
                    <a:pt x="20" y="43"/>
                  </a:moveTo>
                  <a:cubicBezTo>
                    <a:pt x="13" y="43"/>
                    <a:pt x="13" y="43"/>
                    <a:pt x="13" y="43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20" y="20"/>
                    <a:pt x="20" y="20"/>
                    <a:pt x="20" y="20"/>
                  </a:cubicBezTo>
                  <a:lnTo>
                    <a:pt x="20" y="43"/>
                  </a:lnTo>
                  <a:close/>
                  <a:moveTo>
                    <a:pt x="17" y="16"/>
                  </a:moveTo>
                  <a:cubicBezTo>
                    <a:pt x="15" y="16"/>
                    <a:pt x="13" y="15"/>
                    <a:pt x="13" y="13"/>
                  </a:cubicBezTo>
                  <a:cubicBezTo>
                    <a:pt x="13" y="11"/>
                    <a:pt x="15" y="10"/>
                    <a:pt x="17" y="10"/>
                  </a:cubicBezTo>
                  <a:cubicBezTo>
                    <a:pt x="18" y="10"/>
                    <a:pt x="20" y="11"/>
                    <a:pt x="20" y="13"/>
                  </a:cubicBezTo>
                  <a:cubicBezTo>
                    <a:pt x="20" y="15"/>
                    <a:pt x="18" y="16"/>
                    <a:pt x="17" y="16"/>
                  </a:cubicBezTo>
                  <a:close/>
                  <a:moveTo>
                    <a:pt x="43" y="43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8"/>
                    <a:pt x="35" y="26"/>
                    <a:pt x="33" y="26"/>
                  </a:cubicBezTo>
                  <a:cubicBezTo>
                    <a:pt x="31" y="26"/>
                    <a:pt x="30" y="28"/>
                    <a:pt x="30" y="3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2"/>
                    <a:pt x="33" y="20"/>
                    <a:pt x="36" y="20"/>
                  </a:cubicBezTo>
                  <a:cubicBezTo>
                    <a:pt x="40" y="20"/>
                    <a:pt x="43" y="23"/>
                    <a:pt x="43" y="28"/>
                  </a:cubicBezTo>
                  <a:lnTo>
                    <a:pt x="43" y="43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5" name="Freeform 100"/>
            <p:cNvSpPr>
              <a:spLocks noEditPoints="1"/>
            </p:cNvSpPr>
            <p:nvPr/>
          </p:nvSpPr>
          <p:spPr bwMode="auto">
            <a:xfrm>
              <a:off x="10184509" y="3263586"/>
              <a:ext cx="231952" cy="145337"/>
            </a:xfrm>
            <a:custGeom>
              <a:avLst/>
              <a:gdLst>
                <a:gd name="T0" fmla="*/ 49 w 158"/>
                <a:gd name="T1" fmla="*/ 70 h 99"/>
                <a:gd name="T2" fmla="*/ 49 w 158"/>
                <a:gd name="T3" fmla="*/ 39 h 99"/>
                <a:gd name="T4" fmla="*/ 78 w 158"/>
                <a:gd name="T5" fmla="*/ 39 h 99"/>
                <a:gd name="T6" fmla="*/ 39 w 158"/>
                <a:gd name="T7" fmla="*/ 0 h 99"/>
                <a:gd name="T8" fmla="*/ 0 w 158"/>
                <a:gd name="T9" fmla="*/ 39 h 99"/>
                <a:gd name="T10" fmla="*/ 29 w 158"/>
                <a:gd name="T11" fmla="*/ 39 h 99"/>
                <a:gd name="T12" fmla="*/ 29 w 158"/>
                <a:gd name="T13" fmla="*/ 89 h 99"/>
                <a:gd name="T14" fmla="*/ 88 w 158"/>
                <a:gd name="T15" fmla="*/ 89 h 99"/>
                <a:gd name="T16" fmla="*/ 68 w 158"/>
                <a:gd name="T17" fmla="*/ 70 h 99"/>
                <a:gd name="T18" fmla="*/ 49 w 158"/>
                <a:gd name="T19" fmla="*/ 70 h 99"/>
                <a:gd name="T20" fmla="*/ 129 w 158"/>
                <a:gd name="T21" fmla="*/ 58 h 99"/>
                <a:gd name="T22" fmla="*/ 129 w 158"/>
                <a:gd name="T23" fmla="*/ 9 h 99"/>
                <a:gd name="T24" fmla="*/ 68 w 158"/>
                <a:gd name="T25" fmla="*/ 9 h 99"/>
                <a:gd name="T26" fmla="*/ 88 w 158"/>
                <a:gd name="T27" fmla="*/ 29 h 99"/>
                <a:gd name="T28" fmla="*/ 107 w 158"/>
                <a:gd name="T29" fmla="*/ 29 h 99"/>
                <a:gd name="T30" fmla="*/ 107 w 158"/>
                <a:gd name="T31" fmla="*/ 58 h 99"/>
                <a:gd name="T32" fmla="*/ 78 w 158"/>
                <a:gd name="T33" fmla="*/ 58 h 99"/>
                <a:gd name="T34" fmla="*/ 119 w 158"/>
                <a:gd name="T35" fmla="*/ 99 h 99"/>
                <a:gd name="T36" fmla="*/ 158 w 158"/>
                <a:gd name="T37" fmla="*/ 58 h 99"/>
                <a:gd name="T38" fmla="*/ 129 w 158"/>
                <a:gd name="T39" fmla="*/ 5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99">
                  <a:moveTo>
                    <a:pt x="49" y="70"/>
                  </a:moveTo>
                  <a:lnTo>
                    <a:pt x="49" y="39"/>
                  </a:lnTo>
                  <a:lnTo>
                    <a:pt x="78" y="39"/>
                  </a:lnTo>
                  <a:lnTo>
                    <a:pt x="39" y="0"/>
                  </a:lnTo>
                  <a:lnTo>
                    <a:pt x="0" y="39"/>
                  </a:lnTo>
                  <a:lnTo>
                    <a:pt x="29" y="39"/>
                  </a:lnTo>
                  <a:lnTo>
                    <a:pt x="29" y="89"/>
                  </a:lnTo>
                  <a:lnTo>
                    <a:pt x="88" y="89"/>
                  </a:lnTo>
                  <a:lnTo>
                    <a:pt x="68" y="70"/>
                  </a:lnTo>
                  <a:lnTo>
                    <a:pt x="49" y="70"/>
                  </a:lnTo>
                  <a:close/>
                  <a:moveTo>
                    <a:pt x="129" y="58"/>
                  </a:moveTo>
                  <a:lnTo>
                    <a:pt x="129" y="9"/>
                  </a:lnTo>
                  <a:lnTo>
                    <a:pt x="68" y="9"/>
                  </a:lnTo>
                  <a:lnTo>
                    <a:pt x="88" y="29"/>
                  </a:lnTo>
                  <a:lnTo>
                    <a:pt x="107" y="29"/>
                  </a:lnTo>
                  <a:lnTo>
                    <a:pt x="107" y="58"/>
                  </a:lnTo>
                  <a:lnTo>
                    <a:pt x="78" y="58"/>
                  </a:lnTo>
                  <a:lnTo>
                    <a:pt x="119" y="99"/>
                  </a:lnTo>
                  <a:lnTo>
                    <a:pt x="158" y="58"/>
                  </a:lnTo>
                  <a:lnTo>
                    <a:pt x="129" y="58"/>
                  </a:ln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6" name="Freeform 101"/>
            <p:cNvSpPr>
              <a:spLocks noEditPoints="1"/>
            </p:cNvSpPr>
            <p:nvPr/>
          </p:nvSpPr>
          <p:spPr bwMode="auto">
            <a:xfrm>
              <a:off x="10382695" y="2492860"/>
              <a:ext cx="240760" cy="242228"/>
            </a:xfrm>
            <a:custGeom>
              <a:avLst/>
              <a:gdLst>
                <a:gd name="T0" fmla="*/ 96 w 100"/>
                <a:gd name="T1" fmla="*/ 85 h 101"/>
                <a:gd name="T2" fmla="*/ 73 w 100"/>
                <a:gd name="T3" fmla="*/ 65 h 101"/>
                <a:gd name="T4" fmla="*/ 66 w 100"/>
                <a:gd name="T5" fmla="*/ 62 h 101"/>
                <a:gd name="T6" fmla="*/ 74 w 100"/>
                <a:gd name="T7" fmla="*/ 37 h 101"/>
                <a:gd name="T8" fmla="*/ 37 w 100"/>
                <a:gd name="T9" fmla="*/ 0 h 101"/>
                <a:gd name="T10" fmla="*/ 0 w 100"/>
                <a:gd name="T11" fmla="*/ 37 h 101"/>
                <a:gd name="T12" fmla="*/ 37 w 100"/>
                <a:gd name="T13" fmla="*/ 75 h 101"/>
                <a:gd name="T14" fmla="*/ 61 w 100"/>
                <a:gd name="T15" fmla="*/ 66 h 101"/>
                <a:gd name="T16" fmla="*/ 64 w 100"/>
                <a:gd name="T17" fmla="*/ 73 h 101"/>
                <a:gd name="T18" fmla="*/ 84 w 100"/>
                <a:gd name="T19" fmla="*/ 96 h 101"/>
                <a:gd name="T20" fmla="*/ 97 w 100"/>
                <a:gd name="T21" fmla="*/ 97 h 101"/>
                <a:gd name="T22" fmla="*/ 96 w 100"/>
                <a:gd name="T23" fmla="*/ 85 h 101"/>
                <a:gd name="T24" fmla="*/ 37 w 100"/>
                <a:gd name="T25" fmla="*/ 62 h 101"/>
                <a:gd name="T26" fmla="*/ 12 w 100"/>
                <a:gd name="T27" fmla="*/ 37 h 101"/>
                <a:gd name="T28" fmla="*/ 37 w 100"/>
                <a:gd name="T29" fmla="*/ 12 h 101"/>
                <a:gd name="T30" fmla="*/ 62 w 100"/>
                <a:gd name="T31" fmla="*/ 37 h 101"/>
                <a:gd name="T32" fmla="*/ 37 w 100"/>
                <a:gd name="T33" fmla="*/ 6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01">
                  <a:moveTo>
                    <a:pt x="96" y="8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70" y="62"/>
                    <a:pt x="68" y="61"/>
                    <a:pt x="66" y="62"/>
                  </a:cubicBezTo>
                  <a:cubicBezTo>
                    <a:pt x="71" y="55"/>
                    <a:pt x="74" y="47"/>
                    <a:pt x="74" y="37"/>
                  </a:cubicBezTo>
                  <a:cubicBezTo>
                    <a:pt x="74" y="17"/>
                    <a:pt x="58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58"/>
                    <a:pt x="17" y="75"/>
                    <a:pt x="37" y="75"/>
                  </a:cubicBezTo>
                  <a:cubicBezTo>
                    <a:pt x="46" y="75"/>
                    <a:pt x="55" y="71"/>
                    <a:pt x="61" y="66"/>
                  </a:cubicBezTo>
                  <a:cubicBezTo>
                    <a:pt x="61" y="68"/>
                    <a:pt x="62" y="70"/>
                    <a:pt x="64" y="73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8" y="100"/>
                    <a:pt x="94" y="101"/>
                    <a:pt x="97" y="97"/>
                  </a:cubicBezTo>
                  <a:cubicBezTo>
                    <a:pt x="100" y="94"/>
                    <a:pt x="100" y="88"/>
                    <a:pt x="96" y="85"/>
                  </a:cubicBezTo>
                  <a:close/>
                  <a:moveTo>
                    <a:pt x="37" y="62"/>
                  </a:moveTo>
                  <a:cubicBezTo>
                    <a:pt x="23" y="62"/>
                    <a:pt x="12" y="51"/>
                    <a:pt x="12" y="37"/>
                  </a:cubicBezTo>
                  <a:cubicBezTo>
                    <a:pt x="12" y="24"/>
                    <a:pt x="23" y="12"/>
                    <a:pt x="37" y="12"/>
                  </a:cubicBezTo>
                  <a:cubicBezTo>
                    <a:pt x="51" y="12"/>
                    <a:pt x="62" y="24"/>
                    <a:pt x="62" y="37"/>
                  </a:cubicBezTo>
                  <a:cubicBezTo>
                    <a:pt x="62" y="51"/>
                    <a:pt x="51" y="62"/>
                    <a:pt x="37" y="62"/>
                  </a:cubicBez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7" name="Freeform 102"/>
            <p:cNvSpPr>
              <a:spLocks/>
            </p:cNvSpPr>
            <p:nvPr/>
          </p:nvSpPr>
          <p:spPr bwMode="auto">
            <a:xfrm>
              <a:off x="10136063" y="2463499"/>
              <a:ext cx="296546" cy="287738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8" name="Freeform 103"/>
            <p:cNvSpPr>
              <a:spLocks noEditPoints="1"/>
            </p:cNvSpPr>
            <p:nvPr/>
          </p:nvSpPr>
          <p:spPr bwMode="auto">
            <a:xfrm>
              <a:off x="10193316" y="4694937"/>
              <a:ext cx="98360" cy="155614"/>
            </a:xfrm>
            <a:custGeom>
              <a:avLst/>
              <a:gdLst>
                <a:gd name="T0" fmla="*/ 21 w 41"/>
                <a:gd name="T1" fmla="*/ 0 h 65"/>
                <a:gd name="T2" fmla="*/ 0 w 41"/>
                <a:gd name="T3" fmla="*/ 20 h 65"/>
                <a:gd name="T4" fmla="*/ 21 w 41"/>
                <a:gd name="T5" fmla="*/ 65 h 65"/>
                <a:gd name="T6" fmla="*/ 41 w 41"/>
                <a:gd name="T7" fmla="*/ 20 h 65"/>
                <a:gd name="T8" fmla="*/ 21 w 41"/>
                <a:gd name="T9" fmla="*/ 0 h 65"/>
                <a:gd name="T10" fmla="*/ 21 w 41"/>
                <a:gd name="T11" fmla="*/ 33 h 65"/>
                <a:gd name="T12" fmla="*/ 8 w 41"/>
                <a:gd name="T13" fmla="*/ 20 h 65"/>
                <a:gd name="T14" fmla="*/ 21 w 41"/>
                <a:gd name="T15" fmla="*/ 8 h 65"/>
                <a:gd name="T16" fmla="*/ 33 w 41"/>
                <a:gd name="T17" fmla="*/ 20 h 65"/>
                <a:gd name="T18" fmla="*/ 21 w 41"/>
                <a:gd name="T19" fmla="*/ 33 h 65"/>
                <a:gd name="T20" fmla="*/ 13 w 41"/>
                <a:gd name="T21" fmla="*/ 20 h 65"/>
                <a:gd name="T22" fmla="*/ 21 w 41"/>
                <a:gd name="T23" fmla="*/ 28 h 65"/>
                <a:gd name="T24" fmla="*/ 29 w 41"/>
                <a:gd name="T25" fmla="*/ 20 h 65"/>
                <a:gd name="T26" fmla="*/ 21 w 41"/>
                <a:gd name="T27" fmla="*/ 12 h 65"/>
                <a:gd name="T28" fmla="*/ 13 w 41"/>
                <a:gd name="T29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65">
                  <a:moveTo>
                    <a:pt x="21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41"/>
                    <a:pt x="21" y="65"/>
                    <a:pt x="21" y="65"/>
                  </a:cubicBezTo>
                  <a:cubicBezTo>
                    <a:pt x="21" y="65"/>
                    <a:pt x="41" y="41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8" y="27"/>
                    <a:pt x="8" y="20"/>
                  </a:cubicBezTo>
                  <a:cubicBezTo>
                    <a:pt x="8" y="13"/>
                    <a:pt x="14" y="8"/>
                    <a:pt x="21" y="8"/>
                  </a:cubicBezTo>
                  <a:cubicBezTo>
                    <a:pt x="28" y="8"/>
                    <a:pt x="33" y="13"/>
                    <a:pt x="33" y="20"/>
                  </a:cubicBezTo>
                  <a:cubicBezTo>
                    <a:pt x="33" y="27"/>
                    <a:pt x="28" y="33"/>
                    <a:pt x="21" y="33"/>
                  </a:cubicBezTo>
                  <a:close/>
                  <a:moveTo>
                    <a:pt x="13" y="20"/>
                  </a:moveTo>
                  <a:cubicBezTo>
                    <a:pt x="13" y="25"/>
                    <a:pt x="16" y="28"/>
                    <a:pt x="21" y="28"/>
                  </a:cubicBezTo>
                  <a:cubicBezTo>
                    <a:pt x="25" y="28"/>
                    <a:pt x="29" y="25"/>
                    <a:pt x="29" y="20"/>
                  </a:cubicBezTo>
                  <a:cubicBezTo>
                    <a:pt x="29" y="16"/>
                    <a:pt x="25" y="12"/>
                    <a:pt x="21" y="12"/>
                  </a:cubicBezTo>
                  <a:cubicBezTo>
                    <a:pt x="16" y="12"/>
                    <a:pt x="13" y="16"/>
                    <a:pt x="13" y="20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9" name="Freeform 104"/>
            <p:cNvSpPr>
              <a:spLocks noEditPoints="1"/>
            </p:cNvSpPr>
            <p:nvPr/>
          </p:nvSpPr>
          <p:spPr bwMode="auto">
            <a:xfrm>
              <a:off x="10086149" y="4862295"/>
              <a:ext cx="152677" cy="206995"/>
            </a:xfrm>
            <a:custGeom>
              <a:avLst/>
              <a:gdLst>
                <a:gd name="T0" fmla="*/ 58 w 64"/>
                <a:gd name="T1" fmla="*/ 9 h 86"/>
                <a:gd name="T2" fmla="*/ 24 w 64"/>
                <a:gd name="T3" fmla="*/ 1 h 86"/>
                <a:gd name="T4" fmla="*/ 16 w 64"/>
                <a:gd name="T5" fmla="*/ 7 h 86"/>
                <a:gd name="T6" fmla="*/ 1 w 64"/>
                <a:gd name="T7" fmla="*/ 68 h 86"/>
                <a:gd name="T8" fmla="*/ 6 w 64"/>
                <a:gd name="T9" fmla="*/ 77 h 86"/>
                <a:gd name="T10" fmla="*/ 39 w 64"/>
                <a:gd name="T11" fmla="*/ 85 h 86"/>
                <a:gd name="T12" fmla="*/ 48 w 64"/>
                <a:gd name="T13" fmla="*/ 80 h 86"/>
                <a:gd name="T14" fmla="*/ 63 w 64"/>
                <a:gd name="T15" fmla="*/ 18 h 86"/>
                <a:gd name="T16" fmla="*/ 58 w 64"/>
                <a:gd name="T17" fmla="*/ 9 h 86"/>
                <a:gd name="T18" fmla="*/ 31 w 64"/>
                <a:gd name="T19" fmla="*/ 7 h 86"/>
                <a:gd name="T20" fmla="*/ 50 w 64"/>
                <a:gd name="T21" fmla="*/ 11 h 86"/>
                <a:gd name="T22" fmla="*/ 49 w 64"/>
                <a:gd name="T23" fmla="*/ 14 h 86"/>
                <a:gd name="T24" fmla="*/ 30 w 64"/>
                <a:gd name="T25" fmla="*/ 9 h 86"/>
                <a:gd name="T26" fmla="*/ 31 w 64"/>
                <a:gd name="T27" fmla="*/ 7 h 86"/>
                <a:gd name="T28" fmla="*/ 24 w 64"/>
                <a:gd name="T29" fmla="*/ 76 h 86"/>
                <a:gd name="T30" fmla="*/ 20 w 64"/>
                <a:gd name="T31" fmla="*/ 71 h 86"/>
                <a:gd name="T32" fmla="*/ 26 w 64"/>
                <a:gd name="T33" fmla="*/ 67 h 86"/>
                <a:gd name="T34" fmla="*/ 30 w 64"/>
                <a:gd name="T35" fmla="*/ 73 h 86"/>
                <a:gd name="T36" fmla="*/ 24 w 64"/>
                <a:gd name="T37" fmla="*/ 76 h 86"/>
                <a:gd name="T38" fmla="*/ 46 w 64"/>
                <a:gd name="T39" fmla="*/ 67 h 86"/>
                <a:gd name="T40" fmla="*/ 8 w 64"/>
                <a:gd name="T41" fmla="*/ 58 h 86"/>
                <a:gd name="T42" fmla="*/ 20 w 64"/>
                <a:gd name="T43" fmla="*/ 10 h 86"/>
                <a:gd name="T44" fmla="*/ 58 w 64"/>
                <a:gd name="T45" fmla="*/ 19 h 86"/>
                <a:gd name="T46" fmla="*/ 46 w 64"/>
                <a:gd name="T47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86">
                  <a:moveTo>
                    <a:pt x="58" y="9"/>
                  </a:moveTo>
                  <a:cubicBezTo>
                    <a:pt x="24" y="1"/>
                    <a:pt x="24" y="1"/>
                    <a:pt x="24" y="1"/>
                  </a:cubicBezTo>
                  <a:cubicBezTo>
                    <a:pt x="21" y="0"/>
                    <a:pt x="17" y="3"/>
                    <a:pt x="16" y="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72"/>
                    <a:pt x="2" y="76"/>
                    <a:pt x="6" y="77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3" y="86"/>
                    <a:pt x="47" y="84"/>
                    <a:pt x="48" y="8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4"/>
                    <a:pt x="61" y="10"/>
                    <a:pt x="58" y="9"/>
                  </a:cubicBezTo>
                  <a:close/>
                  <a:moveTo>
                    <a:pt x="31" y="7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30" y="9"/>
                    <a:pt x="30" y="9"/>
                    <a:pt x="30" y="9"/>
                  </a:cubicBezTo>
                  <a:lnTo>
                    <a:pt x="31" y="7"/>
                  </a:lnTo>
                  <a:close/>
                  <a:moveTo>
                    <a:pt x="24" y="76"/>
                  </a:moveTo>
                  <a:cubicBezTo>
                    <a:pt x="21" y="76"/>
                    <a:pt x="19" y="73"/>
                    <a:pt x="20" y="71"/>
                  </a:cubicBezTo>
                  <a:cubicBezTo>
                    <a:pt x="21" y="68"/>
                    <a:pt x="23" y="66"/>
                    <a:pt x="26" y="67"/>
                  </a:cubicBezTo>
                  <a:cubicBezTo>
                    <a:pt x="29" y="68"/>
                    <a:pt x="30" y="70"/>
                    <a:pt x="30" y="73"/>
                  </a:cubicBezTo>
                  <a:cubicBezTo>
                    <a:pt x="29" y="75"/>
                    <a:pt x="26" y="77"/>
                    <a:pt x="24" y="76"/>
                  </a:cubicBezTo>
                  <a:close/>
                  <a:moveTo>
                    <a:pt x="46" y="67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58" y="19"/>
                    <a:pt x="58" y="19"/>
                    <a:pt x="58" y="19"/>
                  </a:cubicBezTo>
                  <a:lnTo>
                    <a:pt x="46" y="67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0" name="Freeform 105"/>
            <p:cNvSpPr>
              <a:spLocks noEditPoints="1"/>
            </p:cNvSpPr>
            <p:nvPr/>
          </p:nvSpPr>
          <p:spPr bwMode="auto">
            <a:xfrm>
              <a:off x="10052384" y="3445625"/>
              <a:ext cx="205527" cy="155614"/>
            </a:xfrm>
            <a:custGeom>
              <a:avLst/>
              <a:gdLst>
                <a:gd name="T0" fmla="*/ 75 w 86"/>
                <a:gd name="T1" fmla="*/ 11 h 65"/>
                <a:gd name="T2" fmla="*/ 75 w 86"/>
                <a:gd name="T3" fmla="*/ 0 h 65"/>
                <a:gd name="T4" fmla="*/ 0 w 86"/>
                <a:gd name="T5" fmla="*/ 0 h 65"/>
                <a:gd name="T6" fmla="*/ 0 w 86"/>
                <a:gd name="T7" fmla="*/ 60 h 65"/>
                <a:gd name="T8" fmla="*/ 5 w 86"/>
                <a:gd name="T9" fmla="*/ 65 h 65"/>
                <a:gd name="T10" fmla="*/ 78 w 86"/>
                <a:gd name="T11" fmla="*/ 65 h 65"/>
                <a:gd name="T12" fmla="*/ 86 w 86"/>
                <a:gd name="T13" fmla="*/ 57 h 65"/>
                <a:gd name="T14" fmla="*/ 86 w 86"/>
                <a:gd name="T15" fmla="*/ 11 h 65"/>
                <a:gd name="T16" fmla="*/ 75 w 86"/>
                <a:gd name="T17" fmla="*/ 11 h 65"/>
                <a:gd name="T18" fmla="*/ 70 w 86"/>
                <a:gd name="T19" fmla="*/ 60 h 65"/>
                <a:gd name="T20" fmla="*/ 5 w 86"/>
                <a:gd name="T21" fmla="*/ 60 h 65"/>
                <a:gd name="T22" fmla="*/ 5 w 86"/>
                <a:gd name="T23" fmla="*/ 5 h 65"/>
                <a:gd name="T24" fmla="*/ 70 w 86"/>
                <a:gd name="T25" fmla="*/ 5 h 65"/>
                <a:gd name="T26" fmla="*/ 70 w 86"/>
                <a:gd name="T27" fmla="*/ 60 h 65"/>
                <a:gd name="T28" fmla="*/ 10 w 86"/>
                <a:gd name="T29" fmla="*/ 16 h 65"/>
                <a:gd name="T30" fmla="*/ 64 w 86"/>
                <a:gd name="T31" fmla="*/ 16 h 65"/>
                <a:gd name="T32" fmla="*/ 64 w 86"/>
                <a:gd name="T33" fmla="*/ 22 h 65"/>
                <a:gd name="T34" fmla="*/ 10 w 86"/>
                <a:gd name="T35" fmla="*/ 22 h 65"/>
                <a:gd name="T36" fmla="*/ 10 w 86"/>
                <a:gd name="T37" fmla="*/ 16 h 65"/>
                <a:gd name="T38" fmla="*/ 43 w 86"/>
                <a:gd name="T39" fmla="*/ 27 h 65"/>
                <a:gd name="T40" fmla="*/ 64 w 86"/>
                <a:gd name="T41" fmla="*/ 27 h 65"/>
                <a:gd name="T42" fmla="*/ 64 w 86"/>
                <a:gd name="T43" fmla="*/ 32 h 65"/>
                <a:gd name="T44" fmla="*/ 43 w 86"/>
                <a:gd name="T45" fmla="*/ 32 h 65"/>
                <a:gd name="T46" fmla="*/ 43 w 86"/>
                <a:gd name="T47" fmla="*/ 27 h 65"/>
                <a:gd name="T48" fmla="*/ 43 w 86"/>
                <a:gd name="T49" fmla="*/ 38 h 65"/>
                <a:gd name="T50" fmla="*/ 64 w 86"/>
                <a:gd name="T51" fmla="*/ 38 h 65"/>
                <a:gd name="T52" fmla="*/ 64 w 86"/>
                <a:gd name="T53" fmla="*/ 43 h 65"/>
                <a:gd name="T54" fmla="*/ 43 w 86"/>
                <a:gd name="T55" fmla="*/ 43 h 65"/>
                <a:gd name="T56" fmla="*/ 43 w 86"/>
                <a:gd name="T57" fmla="*/ 38 h 65"/>
                <a:gd name="T58" fmla="*/ 43 w 86"/>
                <a:gd name="T59" fmla="*/ 49 h 65"/>
                <a:gd name="T60" fmla="*/ 59 w 86"/>
                <a:gd name="T61" fmla="*/ 49 h 65"/>
                <a:gd name="T62" fmla="*/ 59 w 86"/>
                <a:gd name="T63" fmla="*/ 54 h 65"/>
                <a:gd name="T64" fmla="*/ 43 w 86"/>
                <a:gd name="T65" fmla="*/ 54 h 65"/>
                <a:gd name="T66" fmla="*/ 43 w 86"/>
                <a:gd name="T67" fmla="*/ 49 h 65"/>
                <a:gd name="T68" fmla="*/ 10 w 86"/>
                <a:gd name="T69" fmla="*/ 27 h 65"/>
                <a:gd name="T70" fmla="*/ 37 w 86"/>
                <a:gd name="T71" fmla="*/ 27 h 65"/>
                <a:gd name="T72" fmla="*/ 37 w 86"/>
                <a:gd name="T73" fmla="*/ 54 h 65"/>
                <a:gd name="T74" fmla="*/ 10 w 86"/>
                <a:gd name="T75" fmla="*/ 54 h 65"/>
                <a:gd name="T76" fmla="*/ 10 w 86"/>
                <a:gd name="T77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6" h="65">
                  <a:moveTo>
                    <a:pt x="75" y="11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2" y="65"/>
                    <a:pt x="5" y="65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82" y="65"/>
                    <a:pt x="86" y="61"/>
                    <a:pt x="86" y="57"/>
                  </a:cubicBezTo>
                  <a:cubicBezTo>
                    <a:pt x="86" y="11"/>
                    <a:pt x="86" y="11"/>
                    <a:pt x="86" y="11"/>
                  </a:cubicBezTo>
                  <a:lnTo>
                    <a:pt x="75" y="11"/>
                  </a:lnTo>
                  <a:close/>
                  <a:moveTo>
                    <a:pt x="70" y="60"/>
                  </a:moveTo>
                  <a:cubicBezTo>
                    <a:pt x="5" y="60"/>
                    <a:pt x="5" y="60"/>
                    <a:pt x="5" y="6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70" y="5"/>
                    <a:pt x="70" y="5"/>
                    <a:pt x="70" y="5"/>
                  </a:cubicBezTo>
                  <a:lnTo>
                    <a:pt x="70" y="60"/>
                  </a:lnTo>
                  <a:close/>
                  <a:moveTo>
                    <a:pt x="10" y="16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10" y="22"/>
                    <a:pt x="10" y="22"/>
                    <a:pt x="10" y="22"/>
                  </a:cubicBezTo>
                  <a:lnTo>
                    <a:pt x="10" y="16"/>
                  </a:lnTo>
                  <a:close/>
                  <a:moveTo>
                    <a:pt x="43" y="27"/>
                  </a:moveTo>
                  <a:cubicBezTo>
                    <a:pt x="64" y="27"/>
                    <a:pt x="64" y="27"/>
                    <a:pt x="64" y="27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43" y="32"/>
                    <a:pt x="43" y="32"/>
                    <a:pt x="43" y="32"/>
                  </a:cubicBezTo>
                  <a:lnTo>
                    <a:pt x="43" y="27"/>
                  </a:lnTo>
                  <a:close/>
                  <a:moveTo>
                    <a:pt x="43" y="38"/>
                  </a:moveTo>
                  <a:cubicBezTo>
                    <a:pt x="64" y="38"/>
                    <a:pt x="64" y="38"/>
                    <a:pt x="64" y="38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43" y="43"/>
                    <a:pt x="43" y="43"/>
                    <a:pt x="43" y="43"/>
                  </a:cubicBezTo>
                  <a:lnTo>
                    <a:pt x="43" y="38"/>
                  </a:lnTo>
                  <a:close/>
                  <a:moveTo>
                    <a:pt x="43" y="49"/>
                  </a:moveTo>
                  <a:cubicBezTo>
                    <a:pt x="59" y="49"/>
                    <a:pt x="59" y="49"/>
                    <a:pt x="59" y="49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43" y="54"/>
                    <a:pt x="43" y="54"/>
                    <a:pt x="43" y="54"/>
                  </a:cubicBezTo>
                  <a:lnTo>
                    <a:pt x="43" y="49"/>
                  </a:lnTo>
                  <a:close/>
                  <a:moveTo>
                    <a:pt x="10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10" y="54"/>
                    <a:pt x="10" y="54"/>
                    <a:pt x="10" y="54"/>
                  </a:cubicBezTo>
                  <a:lnTo>
                    <a:pt x="10" y="27"/>
                  </a:ln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1" name="Freeform 106"/>
            <p:cNvSpPr>
              <a:spLocks noEditPoints="1"/>
            </p:cNvSpPr>
            <p:nvPr/>
          </p:nvSpPr>
          <p:spPr bwMode="auto">
            <a:xfrm>
              <a:off x="10272591" y="2792342"/>
              <a:ext cx="192315" cy="192314"/>
            </a:xfrm>
            <a:custGeom>
              <a:avLst/>
              <a:gdLst>
                <a:gd name="T0" fmla="*/ 0 w 131"/>
                <a:gd name="T1" fmla="*/ 131 h 131"/>
                <a:gd name="T2" fmla="*/ 65 w 131"/>
                <a:gd name="T3" fmla="*/ 131 h 131"/>
                <a:gd name="T4" fmla="*/ 65 w 131"/>
                <a:gd name="T5" fmla="*/ 0 h 131"/>
                <a:gd name="T6" fmla="*/ 0 w 131"/>
                <a:gd name="T7" fmla="*/ 0 h 131"/>
                <a:gd name="T8" fmla="*/ 0 w 131"/>
                <a:gd name="T9" fmla="*/ 131 h 131"/>
                <a:gd name="T10" fmla="*/ 41 w 131"/>
                <a:gd name="T11" fmla="*/ 17 h 131"/>
                <a:gd name="T12" fmla="*/ 57 w 131"/>
                <a:gd name="T13" fmla="*/ 17 h 131"/>
                <a:gd name="T14" fmla="*/ 57 w 131"/>
                <a:gd name="T15" fmla="*/ 33 h 131"/>
                <a:gd name="T16" fmla="*/ 41 w 131"/>
                <a:gd name="T17" fmla="*/ 33 h 131"/>
                <a:gd name="T18" fmla="*/ 41 w 131"/>
                <a:gd name="T19" fmla="*/ 17 h 131"/>
                <a:gd name="T20" fmla="*/ 41 w 131"/>
                <a:gd name="T21" fmla="*/ 49 h 131"/>
                <a:gd name="T22" fmla="*/ 57 w 131"/>
                <a:gd name="T23" fmla="*/ 49 h 131"/>
                <a:gd name="T24" fmla="*/ 57 w 131"/>
                <a:gd name="T25" fmla="*/ 66 h 131"/>
                <a:gd name="T26" fmla="*/ 41 w 131"/>
                <a:gd name="T27" fmla="*/ 66 h 131"/>
                <a:gd name="T28" fmla="*/ 41 w 131"/>
                <a:gd name="T29" fmla="*/ 49 h 131"/>
                <a:gd name="T30" fmla="*/ 41 w 131"/>
                <a:gd name="T31" fmla="*/ 82 h 131"/>
                <a:gd name="T32" fmla="*/ 57 w 131"/>
                <a:gd name="T33" fmla="*/ 82 h 131"/>
                <a:gd name="T34" fmla="*/ 57 w 131"/>
                <a:gd name="T35" fmla="*/ 98 h 131"/>
                <a:gd name="T36" fmla="*/ 41 w 131"/>
                <a:gd name="T37" fmla="*/ 98 h 131"/>
                <a:gd name="T38" fmla="*/ 41 w 131"/>
                <a:gd name="T39" fmla="*/ 82 h 131"/>
                <a:gd name="T40" fmla="*/ 8 w 131"/>
                <a:gd name="T41" fmla="*/ 17 h 131"/>
                <a:gd name="T42" fmla="*/ 24 w 131"/>
                <a:gd name="T43" fmla="*/ 17 h 131"/>
                <a:gd name="T44" fmla="*/ 24 w 131"/>
                <a:gd name="T45" fmla="*/ 33 h 131"/>
                <a:gd name="T46" fmla="*/ 8 w 131"/>
                <a:gd name="T47" fmla="*/ 33 h 131"/>
                <a:gd name="T48" fmla="*/ 8 w 131"/>
                <a:gd name="T49" fmla="*/ 17 h 131"/>
                <a:gd name="T50" fmla="*/ 8 w 131"/>
                <a:gd name="T51" fmla="*/ 49 h 131"/>
                <a:gd name="T52" fmla="*/ 24 w 131"/>
                <a:gd name="T53" fmla="*/ 49 h 131"/>
                <a:gd name="T54" fmla="*/ 24 w 131"/>
                <a:gd name="T55" fmla="*/ 66 h 131"/>
                <a:gd name="T56" fmla="*/ 8 w 131"/>
                <a:gd name="T57" fmla="*/ 66 h 131"/>
                <a:gd name="T58" fmla="*/ 8 w 131"/>
                <a:gd name="T59" fmla="*/ 49 h 131"/>
                <a:gd name="T60" fmla="*/ 8 w 131"/>
                <a:gd name="T61" fmla="*/ 82 h 131"/>
                <a:gd name="T62" fmla="*/ 24 w 131"/>
                <a:gd name="T63" fmla="*/ 82 h 131"/>
                <a:gd name="T64" fmla="*/ 24 w 131"/>
                <a:gd name="T65" fmla="*/ 98 h 131"/>
                <a:gd name="T66" fmla="*/ 8 w 131"/>
                <a:gd name="T67" fmla="*/ 98 h 131"/>
                <a:gd name="T68" fmla="*/ 8 w 131"/>
                <a:gd name="T69" fmla="*/ 82 h 131"/>
                <a:gd name="T70" fmla="*/ 73 w 131"/>
                <a:gd name="T71" fmla="*/ 41 h 131"/>
                <a:gd name="T72" fmla="*/ 131 w 131"/>
                <a:gd name="T73" fmla="*/ 41 h 131"/>
                <a:gd name="T74" fmla="*/ 131 w 131"/>
                <a:gd name="T75" fmla="*/ 49 h 131"/>
                <a:gd name="T76" fmla="*/ 73 w 131"/>
                <a:gd name="T77" fmla="*/ 49 h 131"/>
                <a:gd name="T78" fmla="*/ 73 w 131"/>
                <a:gd name="T79" fmla="*/ 41 h 131"/>
                <a:gd name="T80" fmla="*/ 73 w 131"/>
                <a:gd name="T81" fmla="*/ 131 h 131"/>
                <a:gd name="T82" fmla="*/ 90 w 131"/>
                <a:gd name="T83" fmla="*/ 131 h 131"/>
                <a:gd name="T84" fmla="*/ 90 w 131"/>
                <a:gd name="T85" fmla="*/ 98 h 131"/>
                <a:gd name="T86" fmla="*/ 114 w 131"/>
                <a:gd name="T87" fmla="*/ 98 h 131"/>
                <a:gd name="T88" fmla="*/ 114 w 131"/>
                <a:gd name="T89" fmla="*/ 131 h 131"/>
                <a:gd name="T90" fmla="*/ 131 w 131"/>
                <a:gd name="T91" fmla="*/ 131 h 131"/>
                <a:gd name="T92" fmla="*/ 131 w 131"/>
                <a:gd name="T93" fmla="*/ 57 h 131"/>
                <a:gd name="T94" fmla="*/ 73 w 131"/>
                <a:gd name="T95" fmla="*/ 57 h 131"/>
                <a:gd name="T96" fmla="*/ 73 w 131"/>
                <a:gd name="T9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131">
                  <a:moveTo>
                    <a:pt x="0" y="131"/>
                  </a:moveTo>
                  <a:lnTo>
                    <a:pt x="65" y="131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131"/>
                  </a:lnTo>
                  <a:close/>
                  <a:moveTo>
                    <a:pt x="41" y="17"/>
                  </a:moveTo>
                  <a:lnTo>
                    <a:pt x="57" y="17"/>
                  </a:lnTo>
                  <a:lnTo>
                    <a:pt x="57" y="33"/>
                  </a:lnTo>
                  <a:lnTo>
                    <a:pt x="41" y="33"/>
                  </a:lnTo>
                  <a:lnTo>
                    <a:pt x="41" y="17"/>
                  </a:lnTo>
                  <a:close/>
                  <a:moveTo>
                    <a:pt x="41" y="49"/>
                  </a:moveTo>
                  <a:lnTo>
                    <a:pt x="57" y="49"/>
                  </a:lnTo>
                  <a:lnTo>
                    <a:pt x="57" y="66"/>
                  </a:lnTo>
                  <a:lnTo>
                    <a:pt x="41" y="66"/>
                  </a:lnTo>
                  <a:lnTo>
                    <a:pt x="41" y="49"/>
                  </a:lnTo>
                  <a:close/>
                  <a:moveTo>
                    <a:pt x="41" y="82"/>
                  </a:moveTo>
                  <a:lnTo>
                    <a:pt x="57" y="82"/>
                  </a:lnTo>
                  <a:lnTo>
                    <a:pt x="57" y="98"/>
                  </a:lnTo>
                  <a:lnTo>
                    <a:pt x="41" y="98"/>
                  </a:lnTo>
                  <a:lnTo>
                    <a:pt x="41" y="82"/>
                  </a:lnTo>
                  <a:close/>
                  <a:moveTo>
                    <a:pt x="8" y="17"/>
                  </a:moveTo>
                  <a:lnTo>
                    <a:pt x="24" y="17"/>
                  </a:lnTo>
                  <a:lnTo>
                    <a:pt x="24" y="33"/>
                  </a:lnTo>
                  <a:lnTo>
                    <a:pt x="8" y="33"/>
                  </a:lnTo>
                  <a:lnTo>
                    <a:pt x="8" y="17"/>
                  </a:lnTo>
                  <a:close/>
                  <a:moveTo>
                    <a:pt x="8" y="49"/>
                  </a:moveTo>
                  <a:lnTo>
                    <a:pt x="24" y="49"/>
                  </a:lnTo>
                  <a:lnTo>
                    <a:pt x="24" y="66"/>
                  </a:lnTo>
                  <a:lnTo>
                    <a:pt x="8" y="66"/>
                  </a:lnTo>
                  <a:lnTo>
                    <a:pt x="8" y="49"/>
                  </a:lnTo>
                  <a:close/>
                  <a:moveTo>
                    <a:pt x="8" y="82"/>
                  </a:moveTo>
                  <a:lnTo>
                    <a:pt x="24" y="82"/>
                  </a:lnTo>
                  <a:lnTo>
                    <a:pt x="24" y="98"/>
                  </a:lnTo>
                  <a:lnTo>
                    <a:pt x="8" y="98"/>
                  </a:lnTo>
                  <a:lnTo>
                    <a:pt x="8" y="82"/>
                  </a:lnTo>
                  <a:close/>
                  <a:moveTo>
                    <a:pt x="73" y="41"/>
                  </a:moveTo>
                  <a:lnTo>
                    <a:pt x="131" y="41"/>
                  </a:lnTo>
                  <a:lnTo>
                    <a:pt x="131" y="49"/>
                  </a:lnTo>
                  <a:lnTo>
                    <a:pt x="73" y="49"/>
                  </a:lnTo>
                  <a:lnTo>
                    <a:pt x="73" y="41"/>
                  </a:lnTo>
                  <a:close/>
                  <a:moveTo>
                    <a:pt x="73" y="131"/>
                  </a:moveTo>
                  <a:lnTo>
                    <a:pt x="90" y="131"/>
                  </a:lnTo>
                  <a:lnTo>
                    <a:pt x="90" y="98"/>
                  </a:lnTo>
                  <a:lnTo>
                    <a:pt x="114" y="98"/>
                  </a:lnTo>
                  <a:lnTo>
                    <a:pt x="114" y="131"/>
                  </a:lnTo>
                  <a:lnTo>
                    <a:pt x="131" y="131"/>
                  </a:lnTo>
                  <a:lnTo>
                    <a:pt x="131" y="57"/>
                  </a:lnTo>
                  <a:lnTo>
                    <a:pt x="73" y="57"/>
                  </a:lnTo>
                  <a:lnTo>
                    <a:pt x="73" y="131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2" name="Freeform 107"/>
            <p:cNvSpPr>
              <a:spLocks noEditPoints="1"/>
            </p:cNvSpPr>
            <p:nvPr/>
          </p:nvSpPr>
          <p:spPr bwMode="auto">
            <a:xfrm>
              <a:off x="10234422" y="3027231"/>
              <a:ext cx="204059" cy="204059"/>
            </a:xfrm>
            <a:custGeom>
              <a:avLst/>
              <a:gdLst>
                <a:gd name="T0" fmla="*/ 79 w 85"/>
                <a:gd name="T1" fmla="*/ 24 h 85"/>
                <a:gd name="T2" fmla="*/ 61 w 85"/>
                <a:gd name="T3" fmla="*/ 6 h 85"/>
                <a:gd name="T4" fmla="*/ 66 w 85"/>
                <a:gd name="T5" fmla="*/ 0 h 85"/>
                <a:gd name="T6" fmla="*/ 85 w 85"/>
                <a:gd name="T7" fmla="*/ 19 h 85"/>
                <a:gd name="T8" fmla="*/ 79 w 85"/>
                <a:gd name="T9" fmla="*/ 24 h 85"/>
                <a:gd name="T10" fmla="*/ 74 w 85"/>
                <a:gd name="T11" fmla="*/ 30 h 85"/>
                <a:gd name="T12" fmla="*/ 71 w 85"/>
                <a:gd name="T13" fmla="*/ 59 h 85"/>
                <a:gd name="T14" fmla="*/ 13 w 85"/>
                <a:gd name="T15" fmla="*/ 85 h 85"/>
                <a:gd name="T16" fmla="*/ 8 w 85"/>
                <a:gd name="T17" fmla="*/ 81 h 85"/>
                <a:gd name="T18" fmla="*/ 31 w 85"/>
                <a:gd name="T19" fmla="*/ 58 h 85"/>
                <a:gd name="T20" fmla="*/ 34 w 85"/>
                <a:gd name="T21" fmla="*/ 59 h 85"/>
                <a:gd name="T22" fmla="*/ 42 w 85"/>
                <a:gd name="T23" fmla="*/ 51 h 85"/>
                <a:gd name="T24" fmla="*/ 34 w 85"/>
                <a:gd name="T25" fmla="*/ 43 h 85"/>
                <a:gd name="T26" fmla="*/ 26 w 85"/>
                <a:gd name="T27" fmla="*/ 51 h 85"/>
                <a:gd name="T28" fmla="*/ 27 w 85"/>
                <a:gd name="T29" fmla="*/ 54 h 85"/>
                <a:gd name="T30" fmla="*/ 4 w 85"/>
                <a:gd name="T31" fmla="*/ 76 h 85"/>
                <a:gd name="T32" fmla="*/ 0 w 85"/>
                <a:gd name="T33" fmla="*/ 72 h 85"/>
                <a:gd name="T34" fmla="*/ 26 w 85"/>
                <a:gd name="T35" fmla="*/ 14 h 85"/>
                <a:gd name="T36" fmla="*/ 55 w 85"/>
                <a:gd name="T37" fmla="*/ 11 h 85"/>
                <a:gd name="T38" fmla="*/ 74 w 85"/>
                <a:gd name="T39" fmla="*/ 3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85">
                  <a:moveTo>
                    <a:pt x="79" y="24"/>
                  </a:moveTo>
                  <a:cubicBezTo>
                    <a:pt x="61" y="6"/>
                    <a:pt x="61" y="6"/>
                    <a:pt x="61" y="6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79" y="24"/>
                  </a:lnTo>
                  <a:close/>
                  <a:moveTo>
                    <a:pt x="74" y="30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47" y="59"/>
                    <a:pt x="13" y="85"/>
                    <a:pt x="13" y="85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9"/>
                    <a:pt x="33" y="59"/>
                    <a:pt x="34" y="59"/>
                  </a:cubicBezTo>
                  <a:cubicBezTo>
                    <a:pt x="38" y="59"/>
                    <a:pt x="42" y="55"/>
                    <a:pt x="42" y="51"/>
                  </a:cubicBezTo>
                  <a:cubicBezTo>
                    <a:pt x="42" y="46"/>
                    <a:pt x="38" y="43"/>
                    <a:pt x="34" y="43"/>
                  </a:cubicBezTo>
                  <a:cubicBezTo>
                    <a:pt x="30" y="43"/>
                    <a:pt x="26" y="46"/>
                    <a:pt x="26" y="51"/>
                  </a:cubicBezTo>
                  <a:cubicBezTo>
                    <a:pt x="26" y="52"/>
                    <a:pt x="26" y="53"/>
                    <a:pt x="27" y="54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26" y="37"/>
                    <a:pt x="26" y="14"/>
                  </a:cubicBezTo>
                  <a:cubicBezTo>
                    <a:pt x="55" y="11"/>
                    <a:pt x="55" y="11"/>
                    <a:pt x="55" y="11"/>
                  </a:cubicBezTo>
                  <a:lnTo>
                    <a:pt x="74" y="30"/>
                  </a:ln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3" name="Freeform 108"/>
            <p:cNvSpPr>
              <a:spLocks noEditPoints="1"/>
            </p:cNvSpPr>
            <p:nvPr/>
          </p:nvSpPr>
          <p:spPr bwMode="auto">
            <a:xfrm>
              <a:off x="10049448" y="2785002"/>
              <a:ext cx="184974" cy="184974"/>
            </a:xfrm>
            <a:custGeom>
              <a:avLst/>
              <a:gdLst>
                <a:gd name="T0" fmla="*/ 53 w 77"/>
                <a:gd name="T1" fmla="*/ 30 h 77"/>
                <a:gd name="T2" fmla="*/ 26 w 77"/>
                <a:gd name="T3" fmla="*/ 2 h 77"/>
                <a:gd name="T4" fmla="*/ 39 w 77"/>
                <a:gd name="T5" fmla="*/ 0 h 77"/>
                <a:gd name="T6" fmla="*/ 53 w 77"/>
                <a:gd name="T7" fmla="*/ 3 h 77"/>
                <a:gd name="T8" fmla="*/ 53 w 77"/>
                <a:gd name="T9" fmla="*/ 30 h 77"/>
                <a:gd name="T10" fmla="*/ 58 w 77"/>
                <a:gd name="T11" fmla="*/ 53 h 77"/>
                <a:gd name="T12" fmla="*/ 58 w 77"/>
                <a:gd name="T13" fmla="*/ 5 h 77"/>
                <a:gd name="T14" fmla="*/ 77 w 77"/>
                <a:gd name="T15" fmla="*/ 38 h 77"/>
                <a:gd name="T16" fmla="*/ 74 w 77"/>
                <a:gd name="T17" fmla="*/ 53 h 77"/>
                <a:gd name="T18" fmla="*/ 58 w 77"/>
                <a:gd name="T19" fmla="*/ 53 h 77"/>
                <a:gd name="T20" fmla="*/ 24 w 77"/>
                <a:gd name="T21" fmla="*/ 58 h 77"/>
                <a:gd name="T22" fmla="*/ 72 w 77"/>
                <a:gd name="T23" fmla="*/ 58 h 77"/>
                <a:gd name="T24" fmla="*/ 39 w 77"/>
                <a:gd name="T25" fmla="*/ 77 h 77"/>
                <a:gd name="T26" fmla="*/ 24 w 77"/>
                <a:gd name="T27" fmla="*/ 74 h 77"/>
                <a:gd name="T28" fmla="*/ 24 w 77"/>
                <a:gd name="T29" fmla="*/ 58 h 77"/>
                <a:gd name="T30" fmla="*/ 32 w 77"/>
                <a:gd name="T31" fmla="*/ 17 h 77"/>
                <a:gd name="T32" fmla="*/ 1 w 77"/>
                <a:gd name="T33" fmla="*/ 48 h 77"/>
                <a:gd name="T34" fmla="*/ 0 w 77"/>
                <a:gd name="T35" fmla="*/ 38 h 77"/>
                <a:gd name="T36" fmla="*/ 20 w 77"/>
                <a:gd name="T37" fmla="*/ 5 h 77"/>
                <a:gd name="T38" fmla="*/ 32 w 77"/>
                <a:gd name="T39" fmla="*/ 17 h 77"/>
                <a:gd name="T40" fmla="*/ 20 w 77"/>
                <a:gd name="T41" fmla="*/ 38 h 77"/>
                <a:gd name="T42" fmla="*/ 20 w 77"/>
                <a:gd name="T43" fmla="*/ 72 h 77"/>
                <a:gd name="T44" fmla="*/ 4 w 77"/>
                <a:gd name="T45" fmla="*/ 54 h 77"/>
                <a:gd name="T46" fmla="*/ 20 w 77"/>
                <a:gd name="T47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77">
                  <a:moveTo>
                    <a:pt x="53" y="30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30" y="1"/>
                    <a:pt x="34" y="0"/>
                    <a:pt x="39" y="0"/>
                  </a:cubicBezTo>
                  <a:cubicBezTo>
                    <a:pt x="44" y="0"/>
                    <a:pt x="49" y="1"/>
                    <a:pt x="53" y="3"/>
                  </a:cubicBezTo>
                  <a:lnTo>
                    <a:pt x="53" y="30"/>
                  </a:lnTo>
                  <a:close/>
                  <a:moveTo>
                    <a:pt x="58" y="5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69" y="12"/>
                    <a:pt x="77" y="24"/>
                    <a:pt x="77" y="38"/>
                  </a:cubicBezTo>
                  <a:cubicBezTo>
                    <a:pt x="77" y="43"/>
                    <a:pt x="76" y="48"/>
                    <a:pt x="74" y="53"/>
                  </a:cubicBezTo>
                  <a:lnTo>
                    <a:pt x="58" y="53"/>
                  </a:lnTo>
                  <a:close/>
                  <a:moveTo>
                    <a:pt x="24" y="58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5" y="69"/>
                    <a:pt x="53" y="77"/>
                    <a:pt x="39" y="77"/>
                  </a:cubicBezTo>
                  <a:cubicBezTo>
                    <a:pt x="34" y="77"/>
                    <a:pt x="29" y="76"/>
                    <a:pt x="24" y="74"/>
                  </a:cubicBezTo>
                  <a:lnTo>
                    <a:pt x="24" y="58"/>
                  </a:lnTo>
                  <a:close/>
                  <a:moveTo>
                    <a:pt x="32" y="17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1" y="45"/>
                    <a:pt x="0" y="42"/>
                    <a:pt x="0" y="38"/>
                  </a:cubicBezTo>
                  <a:cubicBezTo>
                    <a:pt x="0" y="24"/>
                    <a:pt x="8" y="11"/>
                    <a:pt x="20" y="5"/>
                  </a:cubicBezTo>
                  <a:lnTo>
                    <a:pt x="32" y="17"/>
                  </a:lnTo>
                  <a:close/>
                  <a:moveTo>
                    <a:pt x="20" y="38"/>
                  </a:moveTo>
                  <a:cubicBezTo>
                    <a:pt x="20" y="72"/>
                    <a:pt x="20" y="72"/>
                    <a:pt x="20" y="72"/>
                  </a:cubicBezTo>
                  <a:cubicBezTo>
                    <a:pt x="12" y="68"/>
                    <a:pt x="7" y="61"/>
                    <a:pt x="4" y="54"/>
                  </a:cubicBezTo>
                  <a:lnTo>
                    <a:pt x="20" y="38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4" name="Freeform 109"/>
            <p:cNvSpPr>
              <a:spLocks noEditPoints="1"/>
            </p:cNvSpPr>
            <p:nvPr/>
          </p:nvSpPr>
          <p:spPr bwMode="auto">
            <a:xfrm>
              <a:off x="10046512" y="3003742"/>
              <a:ext cx="173230" cy="139465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58 h 58"/>
                <a:gd name="T4" fmla="*/ 72 w 72"/>
                <a:gd name="T5" fmla="*/ 58 h 58"/>
                <a:gd name="T6" fmla="*/ 72 w 72"/>
                <a:gd name="T7" fmla="*/ 0 h 58"/>
                <a:gd name="T8" fmla="*/ 0 w 72"/>
                <a:gd name="T9" fmla="*/ 0 h 58"/>
                <a:gd name="T10" fmla="*/ 67 w 72"/>
                <a:gd name="T11" fmla="*/ 53 h 58"/>
                <a:gd name="T12" fmla="*/ 4 w 72"/>
                <a:gd name="T13" fmla="*/ 53 h 58"/>
                <a:gd name="T14" fmla="*/ 4 w 72"/>
                <a:gd name="T15" fmla="*/ 4 h 58"/>
                <a:gd name="T16" fmla="*/ 67 w 72"/>
                <a:gd name="T17" fmla="*/ 4 h 58"/>
                <a:gd name="T18" fmla="*/ 67 w 72"/>
                <a:gd name="T19" fmla="*/ 53 h 58"/>
                <a:gd name="T20" fmla="*/ 49 w 72"/>
                <a:gd name="T21" fmla="*/ 15 h 58"/>
                <a:gd name="T22" fmla="*/ 56 w 72"/>
                <a:gd name="T23" fmla="*/ 22 h 58"/>
                <a:gd name="T24" fmla="*/ 63 w 72"/>
                <a:gd name="T25" fmla="*/ 15 h 58"/>
                <a:gd name="T26" fmla="*/ 56 w 72"/>
                <a:gd name="T27" fmla="*/ 9 h 58"/>
                <a:gd name="T28" fmla="*/ 49 w 72"/>
                <a:gd name="T29" fmla="*/ 15 h 58"/>
                <a:gd name="T30" fmla="*/ 63 w 72"/>
                <a:gd name="T31" fmla="*/ 49 h 58"/>
                <a:gd name="T32" fmla="*/ 9 w 72"/>
                <a:gd name="T33" fmla="*/ 49 h 58"/>
                <a:gd name="T34" fmla="*/ 22 w 72"/>
                <a:gd name="T35" fmla="*/ 13 h 58"/>
                <a:gd name="T36" fmla="*/ 40 w 72"/>
                <a:gd name="T37" fmla="*/ 35 h 58"/>
                <a:gd name="T38" fmla="*/ 49 w 72"/>
                <a:gd name="T39" fmla="*/ 29 h 58"/>
                <a:gd name="T40" fmla="*/ 63 w 72"/>
                <a:gd name="T41" fmla="*/ 4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58">
                  <a:moveTo>
                    <a:pt x="0" y="0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0" y="0"/>
                  </a:lnTo>
                  <a:close/>
                  <a:moveTo>
                    <a:pt x="67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7" y="4"/>
                    <a:pt x="67" y="4"/>
                    <a:pt x="67" y="4"/>
                  </a:cubicBezTo>
                  <a:lnTo>
                    <a:pt x="67" y="53"/>
                  </a:lnTo>
                  <a:close/>
                  <a:moveTo>
                    <a:pt x="49" y="15"/>
                  </a:moveTo>
                  <a:cubicBezTo>
                    <a:pt x="49" y="19"/>
                    <a:pt x="52" y="22"/>
                    <a:pt x="56" y="22"/>
                  </a:cubicBezTo>
                  <a:cubicBezTo>
                    <a:pt x="60" y="22"/>
                    <a:pt x="63" y="19"/>
                    <a:pt x="63" y="15"/>
                  </a:cubicBezTo>
                  <a:cubicBezTo>
                    <a:pt x="63" y="12"/>
                    <a:pt x="60" y="9"/>
                    <a:pt x="56" y="9"/>
                  </a:cubicBezTo>
                  <a:cubicBezTo>
                    <a:pt x="52" y="9"/>
                    <a:pt x="49" y="12"/>
                    <a:pt x="49" y="15"/>
                  </a:cubicBezTo>
                  <a:close/>
                  <a:moveTo>
                    <a:pt x="63" y="49"/>
                  </a:moveTo>
                  <a:cubicBezTo>
                    <a:pt x="9" y="49"/>
                    <a:pt x="9" y="49"/>
                    <a:pt x="9" y="4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9" y="29"/>
                    <a:pt x="49" y="29"/>
                    <a:pt x="49" y="29"/>
                  </a:cubicBezTo>
                  <a:lnTo>
                    <a:pt x="63" y="49"/>
                  </a:ln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5" name="Freeform 110"/>
            <p:cNvSpPr>
              <a:spLocks noEditPoints="1"/>
            </p:cNvSpPr>
            <p:nvPr/>
          </p:nvSpPr>
          <p:spPr bwMode="auto">
            <a:xfrm>
              <a:off x="9977514" y="3196056"/>
              <a:ext cx="182039" cy="211399"/>
            </a:xfrm>
            <a:custGeom>
              <a:avLst/>
              <a:gdLst>
                <a:gd name="T0" fmla="*/ 54 w 76"/>
                <a:gd name="T1" fmla="*/ 0 h 88"/>
                <a:gd name="T2" fmla="*/ 14 w 76"/>
                <a:gd name="T3" fmla="*/ 28 h 88"/>
                <a:gd name="T4" fmla="*/ 16 w 76"/>
                <a:gd name="T5" fmla="*/ 65 h 88"/>
                <a:gd name="T6" fmla="*/ 49 w 76"/>
                <a:gd name="T7" fmla="*/ 27 h 88"/>
                <a:gd name="T8" fmla="*/ 32 w 76"/>
                <a:gd name="T9" fmla="*/ 75 h 88"/>
                <a:gd name="T10" fmla="*/ 70 w 76"/>
                <a:gd name="T11" fmla="*/ 57 h 88"/>
                <a:gd name="T12" fmla="*/ 54 w 76"/>
                <a:gd name="T13" fmla="*/ 0 h 88"/>
                <a:gd name="T14" fmla="*/ 4 w 76"/>
                <a:gd name="T15" fmla="*/ 78 h 88"/>
                <a:gd name="T16" fmla="*/ 10 w 76"/>
                <a:gd name="T17" fmla="*/ 83 h 88"/>
                <a:gd name="T18" fmla="*/ 47 w 76"/>
                <a:gd name="T19" fmla="*/ 41 h 88"/>
                <a:gd name="T20" fmla="*/ 4 w 76"/>
                <a:gd name="T21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88">
                  <a:moveTo>
                    <a:pt x="54" y="0"/>
                  </a:moveTo>
                  <a:cubicBezTo>
                    <a:pt x="40" y="23"/>
                    <a:pt x="30" y="12"/>
                    <a:pt x="14" y="28"/>
                  </a:cubicBezTo>
                  <a:cubicBezTo>
                    <a:pt x="0" y="42"/>
                    <a:pt x="5" y="60"/>
                    <a:pt x="16" y="65"/>
                  </a:cubicBezTo>
                  <a:cubicBezTo>
                    <a:pt x="28" y="60"/>
                    <a:pt x="40" y="46"/>
                    <a:pt x="49" y="27"/>
                  </a:cubicBezTo>
                  <a:cubicBezTo>
                    <a:pt x="49" y="27"/>
                    <a:pt x="57" y="51"/>
                    <a:pt x="32" y="75"/>
                  </a:cubicBezTo>
                  <a:cubicBezTo>
                    <a:pt x="44" y="88"/>
                    <a:pt x="64" y="79"/>
                    <a:pt x="70" y="57"/>
                  </a:cubicBezTo>
                  <a:cubicBezTo>
                    <a:pt x="76" y="33"/>
                    <a:pt x="60" y="9"/>
                    <a:pt x="54" y="0"/>
                  </a:cubicBezTo>
                  <a:close/>
                  <a:moveTo>
                    <a:pt x="4" y="78"/>
                  </a:moveTo>
                  <a:cubicBezTo>
                    <a:pt x="4" y="79"/>
                    <a:pt x="4" y="83"/>
                    <a:pt x="10" y="83"/>
                  </a:cubicBezTo>
                  <a:cubicBezTo>
                    <a:pt x="14" y="83"/>
                    <a:pt x="36" y="71"/>
                    <a:pt x="47" y="41"/>
                  </a:cubicBezTo>
                  <a:cubicBezTo>
                    <a:pt x="30" y="71"/>
                    <a:pt x="6" y="78"/>
                    <a:pt x="4" y="78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6" name="Freeform 111"/>
            <p:cNvSpPr>
              <a:spLocks noEditPoints="1"/>
            </p:cNvSpPr>
            <p:nvPr/>
          </p:nvSpPr>
          <p:spPr bwMode="auto">
            <a:xfrm>
              <a:off x="9927600" y="2476711"/>
              <a:ext cx="246632" cy="183506"/>
            </a:xfrm>
            <a:custGeom>
              <a:avLst/>
              <a:gdLst>
                <a:gd name="T0" fmla="*/ 99 w 103"/>
                <a:gd name="T1" fmla="*/ 3 h 77"/>
                <a:gd name="T2" fmla="*/ 52 w 103"/>
                <a:gd name="T3" fmla="*/ 0 h 77"/>
                <a:gd name="T4" fmla="*/ 4 w 103"/>
                <a:gd name="T5" fmla="*/ 3 h 77"/>
                <a:gd name="T6" fmla="*/ 0 w 103"/>
                <a:gd name="T7" fmla="*/ 38 h 77"/>
                <a:gd name="T8" fmla="*/ 4 w 103"/>
                <a:gd name="T9" fmla="*/ 73 h 77"/>
                <a:gd name="T10" fmla="*/ 52 w 103"/>
                <a:gd name="T11" fmla="*/ 77 h 77"/>
                <a:gd name="T12" fmla="*/ 99 w 103"/>
                <a:gd name="T13" fmla="*/ 73 h 77"/>
                <a:gd name="T14" fmla="*/ 103 w 103"/>
                <a:gd name="T15" fmla="*/ 38 h 77"/>
                <a:gd name="T16" fmla="*/ 99 w 103"/>
                <a:gd name="T17" fmla="*/ 3 h 77"/>
                <a:gd name="T18" fmla="*/ 39 w 103"/>
                <a:gd name="T19" fmla="*/ 57 h 77"/>
                <a:gd name="T20" fmla="*/ 39 w 103"/>
                <a:gd name="T21" fmla="*/ 19 h 77"/>
                <a:gd name="T22" fmla="*/ 71 w 103"/>
                <a:gd name="T23" fmla="*/ 38 h 77"/>
                <a:gd name="T24" fmla="*/ 39 w 103"/>
                <a:gd name="T25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77">
                  <a:moveTo>
                    <a:pt x="99" y="3"/>
                  </a:moveTo>
                  <a:cubicBezTo>
                    <a:pt x="84" y="1"/>
                    <a:pt x="68" y="0"/>
                    <a:pt x="52" y="0"/>
                  </a:cubicBezTo>
                  <a:cubicBezTo>
                    <a:pt x="35" y="0"/>
                    <a:pt x="19" y="1"/>
                    <a:pt x="4" y="3"/>
                  </a:cubicBezTo>
                  <a:cubicBezTo>
                    <a:pt x="2" y="14"/>
                    <a:pt x="0" y="26"/>
                    <a:pt x="0" y="38"/>
                  </a:cubicBezTo>
                  <a:cubicBezTo>
                    <a:pt x="0" y="51"/>
                    <a:pt x="2" y="63"/>
                    <a:pt x="4" y="73"/>
                  </a:cubicBezTo>
                  <a:cubicBezTo>
                    <a:pt x="19" y="75"/>
                    <a:pt x="35" y="77"/>
                    <a:pt x="52" y="77"/>
                  </a:cubicBezTo>
                  <a:cubicBezTo>
                    <a:pt x="68" y="77"/>
                    <a:pt x="84" y="75"/>
                    <a:pt x="99" y="73"/>
                  </a:cubicBezTo>
                  <a:cubicBezTo>
                    <a:pt x="101" y="63"/>
                    <a:pt x="103" y="51"/>
                    <a:pt x="103" y="38"/>
                  </a:cubicBezTo>
                  <a:cubicBezTo>
                    <a:pt x="103" y="26"/>
                    <a:pt x="101" y="14"/>
                    <a:pt x="99" y="3"/>
                  </a:cubicBezTo>
                  <a:close/>
                  <a:moveTo>
                    <a:pt x="39" y="57"/>
                  </a:moveTo>
                  <a:cubicBezTo>
                    <a:pt x="39" y="19"/>
                    <a:pt x="39" y="19"/>
                    <a:pt x="39" y="19"/>
                  </a:cubicBezTo>
                  <a:cubicBezTo>
                    <a:pt x="71" y="38"/>
                    <a:pt x="71" y="38"/>
                    <a:pt x="71" y="38"/>
                  </a:cubicBezTo>
                  <a:lnTo>
                    <a:pt x="39" y="57"/>
                  </a:ln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7" name="Freeform 112"/>
            <p:cNvSpPr>
              <a:spLocks noEditPoints="1"/>
            </p:cNvSpPr>
            <p:nvPr/>
          </p:nvSpPr>
          <p:spPr bwMode="auto">
            <a:xfrm>
              <a:off x="9908515" y="3662897"/>
              <a:ext cx="275994" cy="275994"/>
            </a:xfrm>
            <a:custGeom>
              <a:avLst/>
              <a:gdLst>
                <a:gd name="T0" fmla="*/ 115 w 115"/>
                <a:gd name="T1" fmla="*/ 32 h 115"/>
                <a:gd name="T2" fmla="*/ 104 w 115"/>
                <a:gd name="T3" fmla="*/ 22 h 115"/>
                <a:gd name="T4" fmla="*/ 84 w 115"/>
                <a:gd name="T5" fmla="*/ 42 h 115"/>
                <a:gd name="T6" fmla="*/ 73 w 115"/>
                <a:gd name="T7" fmla="*/ 30 h 115"/>
                <a:gd name="T8" fmla="*/ 93 w 115"/>
                <a:gd name="T9" fmla="*/ 10 h 115"/>
                <a:gd name="T10" fmla="*/ 83 w 115"/>
                <a:gd name="T11" fmla="*/ 0 h 115"/>
                <a:gd name="T12" fmla="*/ 63 w 115"/>
                <a:gd name="T13" fmla="*/ 20 h 115"/>
                <a:gd name="T14" fmla="*/ 50 w 115"/>
                <a:gd name="T15" fmla="*/ 7 h 115"/>
                <a:gd name="T16" fmla="*/ 40 w 115"/>
                <a:gd name="T17" fmla="*/ 17 h 115"/>
                <a:gd name="T18" fmla="*/ 98 w 115"/>
                <a:gd name="T19" fmla="*/ 74 h 115"/>
                <a:gd name="T20" fmla="*/ 107 w 115"/>
                <a:gd name="T21" fmla="*/ 65 h 115"/>
                <a:gd name="T22" fmla="*/ 95 w 115"/>
                <a:gd name="T23" fmla="*/ 52 h 115"/>
                <a:gd name="T24" fmla="*/ 115 w 115"/>
                <a:gd name="T25" fmla="*/ 32 h 115"/>
                <a:gd name="T26" fmla="*/ 31 w 115"/>
                <a:gd name="T27" fmla="*/ 84 h 115"/>
                <a:gd name="T28" fmla="*/ 89 w 115"/>
                <a:gd name="T29" fmla="*/ 76 h 115"/>
                <a:gd name="T30" fmla="*/ 39 w 115"/>
                <a:gd name="T31" fmla="*/ 26 h 115"/>
                <a:gd name="T32" fmla="*/ 31 w 115"/>
                <a:gd name="T33" fmla="*/ 84 h 115"/>
                <a:gd name="T34" fmla="*/ 21 w 115"/>
                <a:gd name="T35" fmla="*/ 79 h 115"/>
                <a:gd name="T36" fmla="*/ 36 w 115"/>
                <a:gd name="T37" fmla="*/ 93 h 115"/>
                <a:gd name="T38" fmla="*/ 14 w 115"/>
                <a:gd name="T39" fmla="*/ 115 h 115"/>
                <a:gd name="T40" fmla="*/ 0 w 115"/>
                <a:gd name="T41" fmla="*/ 100 h 115"/>
                <a:gd name="T42" fmla="*/ 21 w 115"/>
                <a:gd name="T43" fmla="*/ 7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15">
                  <a:moveTo>
                    <a:pt x="115" y="32"/>
                  </a:moveTo>
                  <a:cubicBezTo>
                    <a:pt x="104" y="22"/>
                    <a:pt x="104" y="22"/>
                    <a:pt x="104" y="2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98" y="74"/>
                    <a:pt x="98" y="74"/>
                    <a:pt x="98" y="74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95" y="52"/>
                    <a:pt x="95" y="52"/>
                    <a:pt x="95" y="52"/>
                  </a:cubicBezTo>
                  <a:lnTo>
                    <a:pt x="115" y="32"/>
                  </a:lnTo>
                  <a:close/>
                  <a:moveTo>
                    <a:pt x="31" y="84"/>
                  </a:moveTo>
                  <a:cubicBezTo>
                    <a:pt x="49" y="103"/>
                    <a:pt x="74" y="88"/>
                    <a:pt x="89" y="7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27" y="41"/>
                    <a:pt x="12" y="66"/>
                    <a:pt x="31" y="84"/>
                  </a:cubicBezTo>
                  <a:close/>
                  <a:moveTo>
                    <a:pt x="21" y="79"/>
                  </a:moveTo>
                  <a:cubicBezTo>
                    <a:pt x="36" y="93"/>
                    <a:pt x="36" y="93"/>
                    <a:pt x="36" y="93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0" y="100"/>
                    <a:pt x="0" y="100"/>
                    <a:pt x="0" y="100"/>
                  </a:cubicBezTo>
                  <a:lnTo>
                    <a:pt x="21" y="79"/>
                  </a:ln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8" name="Freeform 113"/>
            <p:cNvSpPr>
              <a:spLocks noEditPoints="1"/>
            </p:cNvSpPr>
            <p:nvPr/>
          </p:nvSpPr>
          <p:spPr bwMode="auto">
            <a:xfrm>
              <a:off x="9863006" y="3999081"/>
              <a:ext cx="202591" cy="234889"/>
            </a:xfrm>
            <a:custGeom>
              <a:avLst/>
              <a:gdLst>
                <a:gd name="T0" fmla="*/ 55 w 85"/>
                <a:gd name="T1" fmla="*/ 14 h 98"/>
                <a:gd name="T2" fmla="*/ 55 w 85"/>
                <a:gd name="T3" fmla="*/ 27 h 98"/>
                <a:gd name="T4" fmla="*/ 64 w 85"/>
                <a:gd name="T5" fmla="*/ 33 h 98"/>
                <a:gd name="T6" fmla="*/ 73 w 85"/>
                <a:gd name="T7" fmla="*/ 55 h 98"/>
                <a:gd name="T8" fmla="*/ 64 w 85"/>
                <a:gd name="T9" fmla="*/ 77 h 98"/>
                <a:gd name="T10" fmla="*/ 43 w 85"/>
                <a:gd name="T11" fmla="*/ 86 h 98"/>
                <a:gd name="T12" fmla="*/ 21 w 85"/>
                <a:gd name="T13" fmla="*/ 77 h 98"/>
                <a:gd name="T14" fmla="*/ 12 w 85"/>
                <a:gd name="T15" fmla="*/ 55 h 98"/>
                <a:gd name="T16" fmla="*/ 21 w 85"/>
                <a:gd name="T17" fmla="*/ 33 h 98"/>
                <a:gd name="T18" fmla="*/ 30 w 85"/>
                <a:gd name="T19" fmla="*/ 27 h 98"/>
                <a:gd name="T20" fmla="*/ 30 w 85"/>
                <a:gd name="T21" fmla="*/ 14 h 98"/>
                <a:gd name="T22" fmla="*/ 0 w 85"/>
                <a:gd name="T23" fmla="*/ 55 h 98"/>
                <a:gd name="T24" fmla="*/ 43 w 85"/>
                <a:gd name="T25" fmla="*/ 98 h 98"/>
                <a:gd name="T26" fmla="*/ 85 w 85"/>
                <a:gd name="T27" fmla="*/ 55 h 98"/>
                <a:gd name="T28" fmla="*/ 55 w 85"/>
                <a:gd name="T29" fmla="*/ 14 h 98"/>
                <a:gd name="T30" fmla="*/ 37 w 85"/>
                <a:gd name="T31" fmla="*/ 0 h 98"/>
                <a:gd name="T32" fmla="*/ 49 w 85"/>
                <a:gd name="T33" fmla="*/ 0 h 98"/>
                <a:gd name="T34" fmla="*/ 49 w 85"/>
                <a:gd name="T35" fmla="*/ 49 h 98"/>
                <a:gd name="T36" fmla="*/ 37 w 85"/>
                <a:gd name="T37" fmla="*/ 49 h 98"/>
                <a:gd name="T38" fmla="*/ 37 w 85"/>
                <a:gd name="T3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98">
                  <a:moveTo>
                    <a:pt x="55" y="14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8" y="29"/>
                    <a:pt x="62" y="31"/>
                    <a:pt x="64" y="33"/>
                  </a:cubicBezTo>
                  <a:cubicBezTo>
                    <a:pt x="70" y="39"/>
                    <a:pt x="73" y="47"/>
                    <a:pt x="73" y="55"/>
                  </a:cubicBezTo>
                  <a:cubicBezTo>
                    <a:pt x="73" y="63"/>
                    <a:pt x="70" y="71"/>
                    <a:pt x="64" y="77"/>
                  </a:cubicBezTo>
                  <a:cubicBezTo>
                    <a:pt x="58" y="82"/>
                    <a:pt x="51" y="86"/>
                    <a:pt x="43" y="86"/>
                  </a:cubicBezTo>
                  <a:cubicBezTo>
                    <a:pt x="34" y="86"/>
                    <a:pt x="27" y="82"/>
                    <a:pt x="21" y="77"/>
                  </a:cubicBezTo>
                  <a:cubicBezTo>
                    <a:pt x="15" y="71"/>
                    <a:pt x="12" y="63"/>
                    <a:pt x="12" y="55"/>
                  </a:cubicBezTo>
                  <a:cubicBezTo>
                    <a:pt x="12" y="47"/>
                    <a:pt x="15" y="39"/>
                    <a:pt x="21" y="33"/>
                  </a:cubicBezTo>
                  <a:cubicBezTo>
                    <a:pt x="24" y="31"/>
                    <a:pt x="27" y="29"/>
                    <a:pt x="30" y="27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13" y="19"/>
                    <a:pt x="0" y="36"/>
                    <a:pt x="0" y="55"/>
                  </a:cubicBezTo>
                  <a:cubicBezTo>
                    <a:pt x="0" y="79"/>
                    <a:pt x="19" y="98"/>
                    <a:pt x="43" y="98"/>
                  </a:cubicBezTo>
                  <a:cubicBezTo>
                    <a:pt x="66" y="98"/>
                    <a:pt x="85" y="79"/>
                    <a:pt x="85" y="55"/>
                  </a:cubicBezTo>
                  <a:cubicBezTo>
                    <a:pt x="85" y="36"/>
                    <a:pt x="73" y="19"/>
                    <a:pt x="55" y="14"/>
                  </a:cubicBezTo>
                  <a:close/>
                  <a:moveTo>
                    <a:pt x="37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9" name="Freeform 114"/>
            <p:cNvSpPr>
              <a:spLocks/>
            </p:cNvSpPr>
            <p:nvPr/>
          </p:nvSpPr>
          <p:spPr bwMode="auto">
            <a:xfrm>
              <a:off x="9886494" y="3447093"/>
              <a:ext cx="110104" cy="192314"/>
            </a:xfrm>
            <a:custGeom>
              <a:avLst/>
              <a:gdLst>
                <a:gd name="T0" fmla="*/ 0 w 75"/>
                <a:gd name="T1" fmla="*/ 131 h 131"/>
                <a:gd name="T2" fmla="*/ 0 w 75"/>
                <a:gd name="T3" fmla="*/ 0 h 131"/>
                <a:gd name="T4" fmla="*/ 21 w 75"/>
                <a:gd name="T5" fmla="*/ 0 h 131"/>
                <a:gd name="T6" fmla="*/ 21 w 75"/>
                <a:gd name="T7" fmla="*/ 59 h 131"/>
                <a:gd name="T8" fmla="*/ 75 w 75"/>
                <a:gd name="T9" fmla="*/ 5 h 131"/>
                <a:gd name="T10" fmla="*/ 75 w 75"/>
                <a:gd name="T11" fmla="*/ 125 h 131"/>
                <a:gd name="T12" fmla="*/ 21 w 75"/>
                <a:gd name="T13" fmla="*/ 71 h 131"/>
                <a:gd name="T14" fmla="*/ 21 w 75"/>
                <a:gd name="T15" fmla="*/ 131 h 131"/>
                <a:gd name="T16" fmla="*/ 0 w 75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31">
                  <a:moveTo>
                    <a:pt x="0" y="131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59"/>
                  </a:lnTo>
                  <a:lnTo>
                    <a:pt x="75" y="5"/>
                  </a:lnTo>
                  <a:lnTo>
                    <a:pt x="75" y="125"/>
                  </a:lnTo>
                  <a:lnTo>
                    <a:pt x="21" y="71"/>
                  </a:lnTo>
                  <a:lnTo>
                    <a:pt x="21" y="131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0" name="Freeform 115"/>
            <p:cNvSpPr>
              <a:spLocks noEditPoints="1"/>
            </p:cNvSpPr>
            <p:nvPr/>
          </p:nvSpPr>
          <p:spPr bwMode="auto">
            <a:xfrm>
              <a:off x="9817495" y="2705727"/>
              <a:ext cx="209932" cy="187911"/>
            </a:xfrm>
            <a:custGeom>
              <a:avLst/>
              <a:gdLst>
                <a:gd name="T0" fmla="*/ 22 w 88"/>
                <a:gd name="T1" fmla="*/ 0 h 78"/>
                <a:gd name="T2" fmla="*/ 66 w 88"/>
                <a:gd name="T3" fmla="*/ 0 h 78"/>
                <a:gd name="T4" fmla="*/ 66 w 88"/>
                <a:gd name="T5" fmla="*/ 11 h 78"/>
                <a:gd name="T6" fmla="*/ 22 w 88"/>
                <a:gd name="T7" fmla="*/ 11 h 78"/>
                <a:gd name="T8" fmla="*/ 22 w 88"/>
                <a:gd name="T9" fmla="*/ 0 h 78"/>
                <a:gd name="T10" fmla="*/ 83 w 88"/>
                <a:gd name="T11" fmla="*/ 17 h 78"/>
                <a:gd name="T12" fmla="*/ 5 w 88"/>
                <a:gd name="T13" fmla="*/ 17 h 78"/>
                <a:gd name="T14" fmla="*/ 0 w 88"/>
                <a:gd name="T15" fmla="*/ 22 h 78"/>
                <a:gd name="T16" fmla="*/ 0 w 88"/>
                <a:gd name="T17" fmla="*/ 50 h 78"/>
                <a:gd name="T18" fmla="*/ 5 w 88"/>
                <a:gd name="T19" fmla="*/ 56 h 78"/>
                <a:gd name="T20" fmla="*/ 22 w 88"/>
                <a:gd name="T21" fmla="*/ 56 h 78"/>
                <a:gd name="T22" fmla="*/ 22 w 88"/>
                <a:gd name="T23" fmla="*/ 78 h 78"/>
                <a:gd name="T24" fmla="*/ 66 w 88"/>
                <a:gd name="T25" fmla="*/ 78 h 78"/>
                <a:gd name="T26" fmla="*/ 66 w 88"/>
                <a:gd name="T27" fmla="*/ 56 h 78"/>
                <a:gd name="T28" fmla="*/ 83 w 88"/>
                <a:gd name="T29" fmla="*/ 56 h 78"/>
                <a:gd name="T30" fmla="*/ 88 w 88"/>
                <a:gd name="T31" fmla="*/ 50 h 78"/>
                <a:gd name="T32" fmla="*/ 88 w 88"/>
                <a:gd name="T33" fmla="*/ 22 h 78"/>
                <a:gd name="T34" fmla="*/ 83 w 88"/>
                <a:gd name="T35" fmla="*/ 17 h 78"/>
                <a:gd name="T36" fmla="*/ 60 w 88"/>
                <a:gd name="T37" fmla="*/ 72 h 78"/>
                <a:gd name="T38" fmla="*/ 27 w 88"/>
                <a:gd name="T39" fmla="*/ 72 h 78"/>
                <a:gd name="T40" fmla="*/ 27 w 88"/>
                <a:gd name="T41" fmla="*/ 45 h 78"/>
                <a:gd name="T42" fmla="*/ 60 w 88"/>
                <a:gd name="T43" fmla="*/ 45 h 78"/>
                <a:gd name="T44" fmla="*/ 60 w 88"/>
                <a:gd name="T45" fmla="*/ 72 h 78"/>
                <a:gd name="T46" fmla="*/ 84 w 88"/>
                <a:gd name="T47" fmla="*/ 25 h 78"/>
                <a:gd name="T48" fmla="*/ 80 w 88"/>
                <a:gd name="T49" fmla="*/ 29 h 78"/>
                <a:gd name="T50" fmla="*/ 76 w 88"/>
                <a:gd name="T51" fmla="*/ 25 h 78"/>
                <a:gd name="T52" fmla="*/ 80 w 88"/>
                <a:gd name="T53" fmla="*/ 21 h 78"/>
                <a:gd name="T54" fmla="*/ 84 w 88"/>
                <a:gd name="T55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8" h="78">
                  <a:moveTo>
                    <a:pt x="22" y="0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22" y="11"/>
                    <a:pt x="22" y="11"/>
                    <a:pt x="22" y="11"/>
                  </a:cubicBezTo>
                  <a:lnTo>
                    <a:pt x="22" y="0"/>
                  </a:lnTo>
                  <a:close/>
                  <a:moveTo>
                    <a:pt x="83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2" y="17"/>
                    <a:pt x="0" y="19"/>
                    <a:pt x="0" y="2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6"/>
                    <a:pt x="5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6" y="56"/>
                    <a:pt x="88" y="53"/>
                    <a:pt x="88" y="5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19"/>
                    <a:pt x="86" y="17"/>
                    <a:pt x="83" y="17"/>
                  </a:cubicBezTo>
                  <a:close/>
                  <a:moveTo>
                    <a:pt x="60" y="72"/>
                  </a:moveTo>
                  <a:cubicBezTo>
                    <a:pt x="27" y="72"/>
                    <a:pt x="27" y="72"/>
                    <a:pt x="27" y="72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60" y="45"/>
                    <a:pt x="60" y="45"/>
                    <a:pt x="60" y="45"/>
                  </a:cubicBezTo>
                  <a:lnTo>
                    <a:pt x="60" y="72"/>
                  </a:lnTo>
                  <a:close/>
                  <a:moveTo>
                    <a:pt x="84" y="25"/>
                  </a:moveTo>
                  <a:cubicBezTo>
                    <a:pt x="84" y="27"/>
                    <a:pt x="82" y="29"/>
                    <a:pt x="80" y="29"/>
                  </a:cubicBezTo>
                  <a:cubicBezTo>
                    <a:pt x="78" y="29"/>
                    <a:pt x="76" y="27"/>
                    <a:pt x="76" y="25"/>
                  </a:cubicBezTo>
                  <a:cubicBezTo>
                    <a:pt x="76" y="23"/>
                    <a:pt x="78" y="21"/>
                    <a:pt x="80" y="21"/>
                  </a:cubicBezTo>
                  <a:cubicBezTo>
                    <a:pt x="82" y="21"/>
                    <a:pt x="84" y="23"/>
                    <a:pt x="84" y="25"/>
                  </a:cubicBez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1" name="Freeform 116"/>
            <p:cNvSpPr>
              <a:spLocks noEditPoints="1"/>
            </p:cNvSpPr>
            <p:nvPr/>
          </p:nvSpPr>
          <p:spPr bwMode="auto">
            <a:xfrm>
              <a:off x="9823368" y="2931807"/>
              <a:ext cx="183507" cy="193782"/>
            </a:xfrm>
            <a:custGeom>
              <a:avLst/>
              <a:gdLst>
                <a:gd name="T0" fmla="*/ 69 w 76"/>
                <a:gd name="T1" fmla="*/ 0 h 81"/>
                <a:gd name="T2" fmla="*/ 8 w 76"/>
                <a:gd name="T3" fmla="*/ 0 h 81"/>
                <a:gd name="T4" fmla="*/ 0 w 76"/>
                <a:gd name="T5" fmla="*/ 7 h 81"/>
                <a:gd name="T6" fmla="*/ 0 w 76"/>
                <a:gd name="T7" fmla="*/ 73 h 81"/>
                <a:gd name="T8" fmla="*/ 8 w 76"/>
                <a:gd name="T9" fmla="*/ 81 h 81"/>
                <a:gd name="T10" fmla="*/ 69 w 76"/>
                <a:gd name="T11" fmla="*/ 81 h 81"/>
                <a:gd name="T12" fmla="*/ 76 w 76"/>
                <a:gd name="T13" fmla="*/ 73 h 81"/>
                <a:gd name="T14" fmla="*/ 76 w 76"/>
                <a:gd name="T15" fmla="*/ 7 h 81"/>
                <a:gd name="T16" fmla="*/ 69 w 76"/>
                <a:gd name="T17" fmla="*/ 0 h 81"/>
                <a:gd name="T18" fmla="*/ 66 w 76"/>
                <a:gd name="T19" fmla="*/ 71 h 81"/>
                <a:gd name="T20" fmla="*/ 11 w 76"/>
                <a:gd name="T21" fmla="*/ 71 h 81"/>
                <a:gd name="T22" fmla="*/ 11 w 76"/>
                <a:gd name="T23" fmla="*/ 10 h 81"/>
                <a:gd name="T24" fmla="*/ 66 w 76"/>
                <a:gd name="T25" fmla="*/ 10 h 81"/>
                <a:gd name="T26" fmla="*/ 66 w 76"/>
                <a:gd name="T27" fmla="*/ 71 h 81"/>
                <a:gd name="T28" fmla="*/ 21 w 76"/>
                <a:gd name="T29" fmla="*/ 45 h 81"/>
                <a:gd name="T30" fmla="*/ 56 w 76"/>
                <a:gd name="T31" fmla="*/ 45 h 81"/>
                <a:gd name="T32" fmla="*/ 56 w 76"/>
                <a:gd name="T33" fmla="*/ 50 h 81"/>
                <a:gd name="T34" fmla="*/ 21 w 76"/>
                <a:gd name="T35" fmla="*/ 50 h 81"/>
                <a:gd name="T36" fmla="*/ 21 w 76"/>
                <a:gd name="T37" fmla="*/ 45 h 81"/>
                <a:gd name="T38" fmla="*/ 21 w 76"/>
                <a:gd name="T39" fmla="*/ 55 h 81"/>
                <a:gd name="T40" fmla="*/ 56 w 76"/>
                <a:gd name="T41" fmla="*/ 55 h 81"/>
                <a:gd name="T42" fmla="*/ 56 w 76"/>
                <a:gd name="T43" fmla="*/ 60 h 81"/>
                <a:gd name="T44" fmla="*/ 21 w 76"/>
                <a:gd name="T45" fmla="*/ 60 h 81"/>
                <a:gd name="T46" fmla="*/ 21 w 76"/>
                <a:gd name="T47" fmla="*/ 55 h 81"/>
                <a:gd name="T48" fmla="*/ 26 w 76"/>
                <a:gd name="T49" fmla="*/ 23 h 81"/>
                <a:gd name="T50" fmla="*/ 33 w 76"/>
                <a:gd name="T51" fmla="*/ 30 h 81"/>
                <a:gd name="T52" fmla="*/ 41 w 76"/>
                <a:gd name="T53" fmla="*/ 23 h 81"/>
                <a:gd name="T54" fmla="*/ 33 w 76"/>
                <a:gd name="T55" fmla="*/ 15 h 81"/>
                <a:gd name="T56" fmla="*/ 26 w 76"/>
                <a:gd name="T57" fmla="*/ 23 h 81"/>
                <a:gd name="T58" fmla="*/ 38 w 76"/>
                <a:gd name="T59" fmla="*/ 30 h 81"/>
                <a:gd name="T60" fmla="*/ 28 w 76"/>
                <a:gd name="T61" fmla="*/ 30 h 81"/>
                <a:gd name="T62" fmla="*/ 21 w 76"/>
                <a:gd name="T63" fmla="*/ 35 h 81"/>
                <a:gd name="T64" fmla="*/ 21 w 76"/>
                <a:gd name="T65" fmla="*/ 40 h 81"/>
                <a:gd name="T66" fmla="*/ 46 w 76"/>
                <a:gd name="T67" fmla="*/ 40 h 81"/>
                <a:gd name="T68" fmla="*/ 46 w 76"/>
                <a:gd name="T69" fmla="*/ 35 h 81"/>
                <a:gd name="T70" fmla="*/ 38 w 76"/>
                <a:gd name="T71" fmla="*/ 3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" h="81">
                  <a:moveTo>
                    <a:pt x="6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4" y="81"/>
                    <a:pt x="8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73" y="81"/>
                    <a:pt x="76" y="77"/>
                    <a:pt x="76" y="73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3"/>
                    <a:pt x="73" y="0"/>
                    <a:pt x="69" y="0"/>
                  </a:cubicBezTo>
                  <a:close/>
                  <a:moveTo>
                    <a:pt x="66" y="71"/>
                  </a:moveTo>
                  <a:cubicBezTo>
                    <a:pt x="11" y="71"/>
                    <a:pt x="11" y="71"/>
                    <a:pt x="11" y="7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66" y="10"/>
                    <a:pt x="66" y="10"/>
                    <a:pt x="66" y="10"/>
                  </a:cubicBezTo>
                  <a:lnTo>
                    <a:pt x="66" y="71"/>
                  </a:lnTo>
                  <a:close/>
                  <a:moveTo>
                    <a:pt x="21" y="45"/>
                  </a:moveTo>
                  <a:cubicBezTo>
                    <a:pt x="56" y="45"/>
                    <a:pt x="56" y="45"/>
                    <a:pt x="56" y="45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21" y="50"/>
                    <a:pt x="21" y="50"/>
                    <a:pt x="21" y="50"/>
                  </a:cubicBezTo>
                  <a:lnTo>
                    <a:pt x="21" y="45"/>
                  </a:lnTo>
                  <a:close/>
                  <a:moveTo>
                    <a:pt x="21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21" y="60"/>
                    <a:pt x="21" y="60"/>
                    <a:pt x="21" y="60"/>
                  </a:cubicBezTo>
                  <a:lnTo>
                    <a:pt x="21" y="55"/>
                  </a:lnTo>
                  <a:close/>
                  <a:moveTo>
                    <a:pt x="26" y="23"/>
                  </a:moveTo>
                  <a:cubicBezTo>
                    <a:pt x="26" y="27"/>
                    <a:pt x="29" y="30"/>
                    <a:pt x="33" y="30"/>
                  </a:cubicBezTo>
                  <a:cubicBezTo>
                    <a:pt x="37" y="30"/>
                    <a:pt x="41" y="27"/>
                    <a:pt x="41" y="23"/>
                  </a:cubicBezTo>
                  <a:cubicBezTo>
                    <a:pt x="41" y="18"/>
                    <a:pt x="37" y="15"/>
                    <a:pt x="33" y="15"/>
                  </a:cubicBezTo>
                  <a:cubicBezTo>
                    <a:pt x="29" y="15"/>
                    <a:pt x="26" y="18"/>
                    <a:pt x="26" y="23"/>
                  </a:cubicBezTo>
                  <a:close/>
                  <a:moveTo>
                    <a:pt x="38" y="3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4" y="30"/>
                    <a:pt x="21" y="32"/>
                    <a:pt x="21" y="3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2"/>
                    <a:pt x="42" y="30"/>
                    <a:pt x="38" y="30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2" name="Freeform 117"/>
            <p:cNvSpPr>
              <a:spLocks noEditPoints="1"/>
            </p:cNvSpPr>
            <p:nvPr/>
          </p:nvSpPr>
          <p:spPr bwMode="auto">
            <a:xfrm>
              <a:off x="9987790" y="2257972"/>
              <a:ext cx="186443" cy="186442"/>
            </a:xfrm>
            <a:custGeom>
              <a:avLst/>
              <a:gdLst>
                <a:gd name="T0" fmla="*/ 67 w 127"/>
                <a:gd name="T1" fmla="*/ 0 h 127"/>
                <a:gd name="T2" fmla="*/ 55 w 127"/>
                <a:gd name="T3" fmla="*/ 11 h 127"/>
                <a:gd name="T4" fmla="*/ 67 w 127"/>
                <a:gd name="T5" fmla="*/ 24 h 127"/>
                <a:gd name="T6" fmla="*/ 39 w 127"/>
                <a:gd name="T7" fmla="*/ 55 h 127"/>
                <a:gd name="T8" fmla="*/ 11 w 127"/>
                <a:gd name="T9" fmla="*/ 55 h 127"/>
                <a:gd name="T10" fmla="*/ 34 w 127"/>
                <a:gd name="T11" fmla="*/ 77 h 127"/>
                <a:gd name="T12" fmla="*/ 0 w 127"/>
                <a:gd name="T13" fmla="*/ 122 h 127"/>
                <a:gd name="T14" fmla="*/ 0 w 127"/>
                <a:gd name="T15" fmla="*/ 127 h 127"/>
                <a:gd name="T16" fmla="*/ 4 w 127"/>
                <a:gd name="T17" fmla="*/ 127 h 127"/>
                <a:gd name="T18" fmla="*/ 49 w 127"/>
                <a:gd name="T19" fmla="*/ 93 h 127"/>
                <a:gd name="T20" fmla="*/ 71 w 127"/>
                <a:gd name="T21" fmla="*/ 114 h 127"/>
                <a:gd name="T22" fmla="*/ 71 w 127"/>
                <a:gd name="T23" fmla="*/ 86 h 127"/>
                <a:gd name="T24" fmla="*/ 102 w 127"/>
                <a:gd name="T25" fmla="*/ 59 h 127"/>
                <a:gd name="T26" fmla="*/ 114 w 127"/>
                <a:gd name="T27" fmla="*/ 72 h 127"/>
                <a:gd name="T28" fmla="*/ 127 w 127"/>
                <a:gd name="T29" fmla="*/ 59 h 127"/>
                <a:gd name="T30" fmla="*/ 67 w 127"/>
                <a:gd name="T31" fmla="*/ 0 h 127"/>
                <a:gd name="T32" fmla="*/ 55 w 127"/>
                <a:gd name="T33" fmla="*/ 67 h 127"/>
                <a:gd name="T34" fmla="*/ 47 w 127"/>
                <a:gd name="T35" fmla="*/ 59 h 127"/>
                <a:gd name="T36" fmla="*/ 75 w 127"/>
                <a:gd name="T37" fmla="*/ 31 h 127"/>
                <a:gd name="T38" fmla="*/ 83 w 127"/>
                <a:gd name="T39" fmla="*/ 39 h 127"/>
                <a:gd name="T40" fmla="*/ 55 w 127"/>
                <a:gd name="T41" fmla="*/ 6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7">
                  <a:moveTo>
                    <a:pt x="67" y="0"/>
                  </a:moveTo>
                  <a:lnTo>
                    <a:pt x="55" y="11"/>
                  </a:lnTo>
                  <a:lnTo>
                    <a:pt x="67" y="24"/>
                  </a:lnTo>
                  <a:lnTo>
                    <a:pt x="39" y="55"/>
                  </a:lnTo>
                  <a:lnTo>
                    <a:pt x="11" y="55"/>
                  </a:lnTo>
                  <a:lnTo>
                    <a:pt x="34" y="77"/>
                  </a:lnTo>
                  <a:lnTo>
                    <a:pt x="0" y="122"/>
                  </a:lnTo>
                  <a:lnTo>
                    <a:pt x="0" y="127"/>
                  </a:lnTo>
                  <a:lnTo>
                    <a:pt x="4" y="127"/>
                  </a:lnTo>
                  <a:lnTo>
                    <a:pt x="49" y="93"/>
                  </a:lnTo>
                  <a:lnTo>
                    <a:pt x="71" y="114"/>
                  </a:lnTo>
                  <a:lnTo>
                    <a:pt x="71" y="86"/>
                  </a:lnTo>
                  <a:lnTo>
                    <a:pt x="102" y="59"/>
                  </a:lnTo>
                  <a:lnTo>
                    <a:pt x="114" y="72"/>
                  </a:lnTo>
                  <a:lnTo>
                    <a:pt x="127" y="59"/>
                  </a:lnTo>
                  <a:lnTo>
                    <a:pt x="67" y="0"/>
                  </a:lnTo>
                  <a:close/>
                  <a:moveTo>
                    <a:pt x="55" y="67"/>
                  </a:moveTo>
                  <a:lnTo>
                    <a:pt x="47" y="59"/>
                  </a:lnTo>
                  <a:lnTo>
                    <a:pt x="75" y="31"/>
                  </a:lnTo>
                  <a:lnTo>
                    <a:pt x="83" y="39"/>
                  </a:lnTo>
                  <a:lnTo>
                    <a:pt x="55" y="67"/>
                  </a:ln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3" name="Freeform 118"/>
            <p:cNvSpPr>
              <a:spLocks noEditPoints="1"/>
            </p:cNvSpPr>
            <p:nvPr/>
          </p:nvSpPr>
          <p:spPr bwMode="auto">
            <a:xfrm>
              <a:off x="9905579" y="1742685"/>
              <a:ext cx="184974" cy="124784"/>
            </a:xfrm>
            <a:custGeom>
              <a:avLst/>
              <a:gdLst>
                <a:gd name="T0" fmla="*/ 17 w 77"/>
                <a:gd name="T1" fmla="*/ 19 h 52"/>
                <a:gd name="T2" fmla="*/ 34 w 77"/>
                <a:gd name="T3" fmla="*/ 36 h 52"/>
                <a:gd name="T4" fmla="*/ 17 w 77"/>
                <a:gd name="T5" fmla="*/ 52 h 52"/>
                <a:gd name="T6" fmla="*/ 0 w 77"/>
                <a:gd name="T7" fmla="*/ 36 h 52"/>
                <a:gd name="T8" fmla="*/ 0 w 77"/>
                <a:gd name="T9" fmla="*/ 33 h 52"/>
                <a:gd name="T10" fmla="*/ 34 w 77"/>
                <a:gd name="T11" fmla="*/ 0 h 52"/>
                <a:gd name="T12" fmla="*/ 34 w 77"/>
                <a:gd name="T13" fmla="*/ 9 h 52"/>
                <a:gd name="T14" fmla="*/ 17 w 77"/>
                <a:gd name="T15" fmla="*/ 16 h 52"/>
                <a:gd name="T16" fmla="*/ 14 w 77"/>
                <a:gd name="T17" fmla="*/ 19 h 52"/>
                <a:gd name="T18" fmla="*/ 17 w 77"/>
                <a:gd name="T19" fmla="*/ 19 h 52"/>
                <a:gd name="T20" fmla="*/ 60 w 77"/>
                <a:gd name="T21" fmla="*/ 19 h 52"/>
                <a:gd name="T22" fmla="*/ 77 w 77"/>
                <a:gd name="T23" fmla="*/ 36 h 52"/>
                <a:gd name="T24" fmla="*/ 60 w 77"/>
                <a:gd name="T25" fmla="*/ 52 h 52"/>
                <a:gd name="T26" fmla="*/ 43 w 77"/>
                <a:gd name="T27" fmla="*/ 36 h 52"/>
                <a:gd name="T28" fmla="*/ 43 w 77"/>
                <a:gd name="T29" fmla="*/ 33 h 52"/>
                <a:gd name="T30" fmla="*/ 77 w 77"/>
                <a:gd name="T31" fmla="*/ 0 h 52"/>
                <a:gd name="T32" fmla="*/ 77 w 77"/>
                <a:gd name="T33" fmla="*/ 9 h 52"/>
                <a:gd name="T34" fmla="*/ 60 w 77"/>
                <a:gd name="T35" fmla="*/ 16 h 52"/>
                <a:gd name="T36" fmla="*/ 58 w 77"/>
                <a:gd name="T37" fmla="*/ 19 h 52"/>
                <a:gd name="T38" fmla="*/ 60 w 77"/>
                <a:gd name="T39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" h="52">
                  <a:moveTo>
                    <a:pt x="17" y="19"/>
                  </a:moveTo>
                  <a:cubicBezTo>
                    <a:pt x="26" y="19"/>
                    <a:pt x="34" y="26"/>
                    <a:pt x="34" y="36"/>
                  </a:cubicBezTo>
                  <a:cubicBezTo>
                    <a:pt x="34" y="45"/>
                    <a:pt x="26" y="52"/>
                    <a:pt x="17" y="52"/>
                  </a:cubicBezTo>
                  <a:cubicBezTo>
                    <a:pt x="8" y="52"/>
                    <a:pt x="0" y="45"/>
                    <a:pt x="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27" y="9"/>
                    <a:pt x="21" y="12"/>
                    <a:pt x="17" y="16"/>
                  </a:cubicBezTo>
                  <a:cubicBezTo>
                    <a:pt x="16" y="17"/>
                    <a:pt x="15" y="18"/>
                    <a:pt x="14" y="19"/>
                  </a:cubicBezTo>
                  <a:cubicBezTo>
                    <a:pt x="15" y="19"/>
                    <a:pt x="16" y="19"/>
                    <a:pt x="17" y="19"/>
                  </a:cubicBezTo>
                  <a:close/>
                  <a:moveTo>
                    <a:pt x="60" y="19"/>
                  </a:moveTo>
                  <a:cubicBezTo>
                    <a:pt x="70" y="19"/>
                    <a:pt x="77" y="26"/>
                    <a:pt x="77" y="36"/>
                  </a:cubicBezTo>
                  <a:cubicBezTo>
                    <a:pt x="77" y="45"/>
                    <a:pt x="70" y="52"/>
                    <a:pt x="60" y="52"/>
                  </a:cubicBezTo>
                  <a:cubicBezTo>
                    <a:pt x="51" y="52"/>
                    <a:pt x="43" y="45"/>
                    <a:pt x="43" y="3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15"/>
                    <a:pt x="58" y="0"/>
                    <a:pt x="77" y="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1" y="9"/>
                    <a:pt x="65" y="12"/>
                    <a:pt x="60" y="16"/>
                  </a:cubicBezTo>
                  <a:cubicBezTo>
                    <a:pt x="59" y="17"/>
                    <a:pt x="58" y="18"/>
                    <a:pt x="58" y="19"/>
                  </a:cubicBezTo>
                  <a:cubicBezTo>
                    <a:pt x="58" y="19"/>
                    <a:pt x="59" y="19"/>
                    <a:pt x="60" y="19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4" name="Freeform 119"/>
            <p:cNvSpPr>
              <a:spLocks/>
            </p:cNvSpPr>
            <p:nvPr/>
          </p:nvSpPr>
          <p:spPr bwMode="auto">
            <a:xfrm>
              <a:off x="9860070" y="2053913"/>
              <a:ext cx="287738" cy="273057"/>
            </a:xfrm>
            <a:custGeom>
              <a:avLst/>
              <a:gdLst>
                <a:gd name="T0" fmla="*/ 78 w 120"/>
                <a:gd name="T1" fmla="*/ 29 h 114"/>
                <a:gd name="T2" fmla="*/ 83 w 120"/>
                <a:gd name="T3" fmla="*/ 0 h 114"/>
                <a:gd name="T4" fmla="*/ 120 w 120"/>
                <a:gd name="T5" fmla="*/ 52 h 114"/>
                <a:gd name="T6" fmla="*/ 68 w 120"/>
                <a:gd name="T7" fmla="*/ 90 h 114"/>
                <a:gd name="T8" fmla="*/ 73 w 120"/>
                <a:gd name="T9" fmla="*/ 60 h 114"/>
                <a:gd name="T10" fmla="*/ 27 w 120"/>
                <a:gd name="T11" fmla="*/ 114 h 114"/>
                <a:gd name="T12" fmla="*/ 78 w 120"/>
                <a:gd name="T13" fmla="*/ 2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14">
                  <a:moveTo>
                    <a:pt x="78" y="29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21" y="51"/>
                    <a:pt x="18" y="88"/>
                    <a:pt x="27" y="114"/>
                  </a:cubicBezTo>
                  <a:cubicBezTo>
                    <a:pt x="0" y="73"/>
                    <a:pt x="16" y="18"/>
                    <a:pt x="78" y="29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5" name="Freeform 120"/>
            <p:cNvSpPr>
              <a:spLocks/>
            </p:cNvSpPr>
            <p:nvPr/>
          </p:nvSpPr>
          <p:spPr bwMode="auto">
            <a:xfrm>
              <a:off x="9921728" y="1883618"/>
              <a:ext cx="180571" cy="189378"/>
            </a:xfrm>
            <a:custGeom>
              <a:avLst/>
              <a:gdLst>
                <a:gd name="T0" fmla="*/ 59 w 123"/>
                <a:gd name="T1" fmla="*/ 129 h 129"/>
                <a:gd name="T2" fmla="*/ 59 w 123"/>
                <a:gd name="T3" fmla="*/ 72 h 129"/>
                <a:gd name="T4" fmla="*/ 0 w 123"/>
                <a:gd name="T5" fmla="*/ 129 h 129"/>
                <a:gd name="T6" fmla="*/ 0 w 123"/>
                <a:gd name="T7" fmla="*/ 0 h 129"/>
                <a:gd name="T8" fmla="*/ 59 w 123"/>
                <a:gd name="T9" fmla="*/ 59 h 129"/>
                <a:gd name="T10" fmla="*/ 59 w 123"/>
                <a:gd name="T11" fmla="*/ 0 h 129"/>
                <a:gd name="T12" fmla="*/ 123 w 123"/>
                <a:gd name="T13" fmla="*/ 65 h 129"/>
                <a:gd name="T14" fmla="*/ 59 w 123"/>
                <a:gd name="T15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29">
                  <a:moveTo>
                    <a:pt x="59" y="129"/>
                  </a:moveTo>
                  <a:lnTo>
                    <a:pt x="59" y="72"/>
                  </a:lnTo>
                  <a:lnTo>
                    <a:pt x="0" y="129"/>
                  </a:lnTo>
                  <a:lnTo>
                    <a:pt x="0" y="0"/>
                  </a:lnTo>
                  <a:lnTo>
                    <a:pt x="59" y="59"/>
                  </a:lnTo>
                  <a:lnTo>
                    <a:pt x="59" y="0"/>
                  </a:lnTo>
                  <a:lnTo>
                    <a:pt x="123" y="65"/>
                  </a:lnTo>
                  <a:lnTo>
                    <a:pt x="59" y="129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6" name="Freeform 121"/>
            <p:cNvSpPr>
              <a:spLocks/>
            </p:cNvSpPr>
            <p:nvPr/>
          </p:nvSpPr>
          <p:spPr bwMode="auto">
            <a:xfrm>
              <a:off x="9738221" y="3176972"/>
              <a:ext cx="227549" cy="227547"/>
            </a:xfrm>
            <a:custGeom>
              <a:avLst/>
              <a:gdLst>
                <a:gd name="T0" fmla="*/ 95 w 95"/>
                <a:gd name="T1" fmla="*/ 35 h 95"/>
                <a:gd name="T2" fmla="*/ 60 w 95"/>
                <a:gd name="T3" fmla="*/ 35 h 95"/>
                <a:gd name="T4" fmla="*/ 73 w 95"/>
                <a:gd name="T5" fmla="*/ 22 h 95"/>
                <a:gd name="T6" fmla="*/ 48 w 95"/>
                <a:gd name="T7" fmla="*/ 12 h 95"/>
                <a:gd name="T8" fmla="*/ 23 w 95"/>
                <a:gd name="T9" fmla="*/ 22 h 95"/>
                <a:gd name="T10" fmla="*/ 12 w 95"/>
                <a:gd name="T11" fmla="*/ 47 h 95"/>
                <a:gd name="T12" fmla="*/ 23 w 95"/>
                <a:gd name="T13" fmla="*/ 72 h 95"/>
                <a:gd name="T14" fmla="*/ 48 w 95"/>
                <a:gd name="T15" fmla="*/ 83 h 95"/>
                <a:gd name="T16" fmla="*/ 73 w 95"/>
                <a:gd name="T17" fmla="*/ 72 h 95"/>
                <a:gd name="T18" fmla="*/ 74 w 95"/>
                <a:gd name="T19" fmla="*/ 71 h 95"/>
                <a:gd name="T20" fmla="*/ 83 w 95"/>
                <a:gd name="T21" fmla="*/ 78 h 95"/>
                <a:gd name="T22" fmla="*/ 48 w 95"/>
                <a:gd name="T23" fmla="*/ 95 h 95"/>
                <a:gd name="T24" fmla="*/ 0 w 95"/>
                <a:gd name="T25" fmla="*/ 47 h 95"/>
                <a:gd name="T26" fmla="*/ 48 w 95"/>
                <a:gd name="T27" fmla="*/ 0 h 95"/>
                <a:gd name="T28" fmla="*/ 81 w 95"/>
                <a:gd name="T29" fmla="*/ 14 h 95"/>
                <a:gd name="T30" fmla="*/ 95 w 95"/>
                <a:gd name="T31" fmla="*/ 0 h 95"/>
                <a:gd name="T32" fmla="*/ 95 w 95"/>
                <a:gd name="T33" fmla="*/ 3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5" y="35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66" y="15"/>
                    <a:pt x="57" y="12"/>
                    <a:pt x="48" y="12"/>
                  </a:cubicBezTo>
                  <a:cubicBezTo>
                    <a:pt x="38" y="12"/>
                    <a:pt x="29" y="15"/>
                    <a:pt x="23" y="22"/>
                  </a:cubicBezTo>
                  <a:cubicBezTo>
                    <a:pt x="16" y="29"/>
                    <a:pt x="12" y="38"/>
                    <a:pt x="12" y="47"/>
                  </a:cubicBezTo>
                  <a:cubicBezTo>
                    <a:pt x="12" y="57"/>
                    <a:pt x="16" y="66"/>
                    <a:pt x="23" y="72"/>
                  </a:cubicBezTo>
                  <a:cubicBezTo>
                    <a:pt x="29" y="79"/>
                    <a:pt x="38" y="83"/>
                    <a:pt x="48" y="83"/>
                  </a:cubicBezTo>
                  <a:cubicBezTo>
                    <a:pt x="57" y="83"/>
                    <a:pt x="66" y="79"/>
                    <a:pt x="73" y="72"/>
                  </a:cubicBezTo>
                  <a:cubicBezTo>
                    <a:pt x="73" y="72"/>
                    <a:pt x="74" y="71"/>
                    <a:pt x="74" y="71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75" y="88"/>
                    <a:pt x="62" y="95"/>
                    <a:pt x="48" y="95"/>
                  </a:cubicBezTo>
                  <a:cubicBezTo>
                    <a:pt x="22" y="95"/>
                    <a:pt x="0" y="73"/>
                    <a:pt x="0" y="47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61" y="0"/>
                    <a:pt x="73" y="5"/>
                    <a:pt x="81" y="14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95" y="35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7" name="Freeform 122"/>
            <p:cNvSpPr>
              <a:spLocks noEditPoints="1"/>
            </p:cNvSpPr>
            <p:nvPr/>
          </p:nvSpPr>
          <p:spPr bwMode="auto">
            <a:xfrm>
              <a:off x="9633990" y="2425329"/>
              <a:ext cx="249569" cy="252505"/>
            </a:xfrm>
            <a:custGeom>
              <a:avLst/>
              <a:gdLst>
                <a:gd name="T0" fmla="*/ 86 w 104"/>
                <a:gd name="T1" fmla="*/ 0 h 105"/>
                <a:gd name="T2" fmla="*/ 17 w 104"/>
                <a:gd name="T3" fmla="*/ 0 h 105"/>
                <a:gd name="T4" fmla="*/ 0 w 104"/>
                <a:gd name="T5" fmla="*/ 18 h 105"/>
                <a:gd name="T6" fmla="*/ 0 w 104"/>
                <a:gd name="T7" fmla="*/ 87 h 105"/>
                <a:gd name="T8" fmla="*/ 17 w 104"/>
                <a:gd name="T9" fmla="*/ 105 h 105"/>
                <a:gd name="T10" fmla="*/ 86 w 104"/>
                <a:gd name="T11" fmla="*/ 105 h 105"/>
                <a:gd name="T12" fmla="*/ 104 w 104"/>
                <a:gd name="T13" fmla="*/ 87 h 105"/>
                <a:gd name="T14" fmla="*/ 104 w 104"/>
                <a:gd name="T15" fmla="*/ 18 h 105"/>
                <a:gd name="T16" fmla="*/ 86 w 104"/>
                <a:gd name="T17" fmla="*/ 0 h 105"/>
                <a:gd name="T18" fmla="*/ 28 w 104"/>
                <a:gd name="T19" fmla="*/ 85 h 105"/>
                <a:gd name="T20" fmla="*/ 19 w 104"/>
                <a:gd name="T21" fmla="*/ 76 h 105"/>
                <a:gd name="T22" fmla="*/ 28 w 104"/>
                <a:gd name="T23" fmla="*/ 67 h 105"/>
                <a:gd name="T24" fmla="*/ 37 w 104"/>
                <a:gd name="T25" fmla="*/ 76 h 105"/>
                <a:gd name="T26" fmla="*/ 28 w 104"/>
                <a:gd name="T27" fmla="*/ 85 h 105"/>
                <a:gd name="T28" fmla="*/ 50 w 104"/>
                <a:gd name="T29" fmla="*/ 85 h 105"/>
                <a:gd name="T30" fmla="*/ 41 w 104"/>
                <a:gd name="T31" fmla="*/ 63 h 105"/>
                <a:gd name="T32" fmla="*/ 19 w 104"/>
                <a:gd name="T33" fmla="*/ 54 h 105"/>
                <a:gd name="T34" fmla="*/ 19 w 104"/>
                <a:gd name="T35" fmla="*/ 41 h 105"/>
                <a:gd name="T36" fmla="*/ 63 w 104"/>
                <a:gd name="T37" fmla="*/ 85 h 105"/>
                <a:gd name="T38" fmla="*/ 50 w 104"/>
                <a:gd name="T39" fmla="*/ 85 h 105"/>
                <a:gd name="T40" fmla="*/ 73 w 104"/>
                <a:gd name="T41" fmla="*/ 85 h 105"/>
                <a:gd name="T42" fmla="*/ 19 w 104"/>
                <a:gd name="T43" fmla="*/ 31 h 105"/>
                <a:gd name="T44" fmla="*/ 19 w 104"/>
                <a:gd name="T45" fmla="*/ 18 h 105"/>
                <a:gd name="T46" fmla="*/ 86 w 104"/>
                <a:gd name="T47" fmla="*/ 85 h 105"/>
                <a:gd name="T48" fmla="*/ 73 w 104"/>
                <a:gd name="T49" fmla="*/ 8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105">
                  <a:moveTo>
                    <a:pt x="86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7"/>
                    <a:pt x="7" y="105"/>
                    <a:pt x="17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96" y="105"/>
                    <a:pt x="104" y="97"/>
                    <a:pt x="104" y="87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8"/>
                    <a:pt x="96" y="0"/>
                    <a:pt x="86" y="0"/>
                  </a:cubicBezTo>
                  <a:close/>
                  <a:moveTo>
                    <a:pt x="28" y="85"/>
                  </a:moveTo>
                  <a:cubicBezTo>
                    <a:pt x="23" y="85"/>
                    <a:pt x="19" y="81"/>
                    <a:pt x="19" y="76"/>
                  </a:cubicBezTo>
                  <a:cubicBezTo>
                    <a:pt x="19" y="71"/>
                    <a:pt x="23" y="67"/>
                    <a:pt x="28" y="67"/>
                  </a:cubicBezTo>
                  <a:cubicBezTo>
                    <a:pt x="33" y="67"/>
                    <a:pt x="37" y="71"/>
                    <a:pt x="37" y="76"/>
                  </a:cubicBezTo>
                  <a:cubicBezTo>
                    <a:pt x="37" y="81"/>
                    <a:pt x="33" y="85"/>
                    <a:pt x="28" y="85"/>
                  </a:cubicBezTo>
                  <a:close/>
                  <a:moveTo>
                    <a:pt x="50" y="85"/>
                  </a:moveTo>
                  <a:cubicBezTo>
                    <a:pt x="50" y="77"/>
                    <a:pt x="47" y="69"/>
                    <a:pt x="41" y="63"/>
                  </a:cubicBezTo>
                  <a:cubicBezTo>
                    <a:pt x="35" y="57"/>
                    <a:pt x="27" y="54"/>
                    <a:pt x="19" y="54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43" y="41"/>
                    <a:pt x="63" y="61"/>
                    <a:pt x="63" y="85"/>
                  </a:cubicBezTo>
                  <a:cubicBezTo>
                    <a:pt x="50" y="85"/>
                    <a:pt x="50" y="85"/>
                    <a:pt x="50" y="85"/>
                  </a:cubicBezTo>
                  <a:close/>
                  <a:moveTo>
                    <a:pt x="73" y="85"/>
                  </a:moveTo>
                  <a:cubicBezTo>
                    <a:pt x="73" y="55"/>
                    <a:pt x="49" y="31"/>
                    <a:pt x="19" y="3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56" y="18"/>
                    <a:pt x="86" y="48"/>
                    <a:pt x="86" y="85"/>
                  </a:cubicBezTo>
                  <a:cubicBezTo>
                    <a:pt x="73" y="85"/>
                    <a:pt x="73" y="85"/>
                    <a:pt x="73" y="85"/>
                  </a:cubicBez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8" name="Freeform 123"/>
            <p:cNvSpPr>
              <a:spLocks noEditPoints="1"/>
            </p:cNvSpPr>
            <p:nvPr/>
          </p:nvSpPr>
          <p:spPr bwMode="auto">
            <a:xfrm>
              <a:off x="9613437" y="3401583"/>
              <a:ext cx="230484" cy="242228"/>
            </a:xfrm>
            <a:custGeom>
              <a:avLst/>
              <a:gdLst>
                <a:gd name="T0" fmla="*/ 41 w 96"/>
                <a:gd name="T1" fmla="*/ 6 h 101"/>
                <a:gd name="T2" fmla="*/ 42 w 96"/>
                <a:gd name="T3" fmla="*/ 2 h 101"/>
                <a:gd name="T4" fmla="*/ 36 w 96"/>
                <a:gd name="T5" fmla="*/ 0 h 101"/>
                <a:gd name="T6" fmla="*/ 35 w 96"/>
                <a:gd name="T7" fmla="*/ 7 h 101"/>
                <a:gd name="T8" fmla="*/ 0 w 96"/>
                <a:gd name="T9" fmla="*/ 54 h 101"/>
                <a:gd name="T10" fmla="*/ 96 w 96"/>
                <a:gd name="T11" fmla="*/ 54 h 101"/>
                <a:gd name="T12" fmla="*/ 33 w 96"/>
                <a:gd name="T13" fmla="*/ 4 h 101"/>
                <a:gd name="T14" fmla="*/ 38 w 96"/>
                <a:gd name="T15" fmla="*/ 1 h 101"/>
                <a:gd name="T16" fmla="*/ 40 w 96"/>
                <a:gd name="T17" fmla="*/ 5 h 101"/>
                <a:gd name="T18" fmla="*/ 35 w 96"/>
                <a:gd name="T19" fmla="*/ 6 h 101"/>
                <a:gd name="T20" fmla="*/ 73 w 96"/>
                <a:gd name="T21" fmla="*/ 79 h 101"/>
                <a:gd name="T22" fmla="*/ 54 w 96"/>
                <a:gd name="T23" fmla="*/ 81 h 101"/>
                <a:gd name="T24" fmla="*/ 48 w 96"/>
                <a:gd name="T25" fmla="*/ 90 h 101"/>
                <a:gd name="T26" fmla="*/ 13 w 96"/>
                <a:gd name="T27" fmla="*/ 64 h 101"/>
                <a:gd name="T28" fmla="*/ 12 w 96"/>
                <a:gd name="T29" fmla="*/ 58 h 101"/>
                <a:gd name="T30" fmla="*/ 22 w 96"/>
                <a:gd name="T31" fmla="*/ 28 h 101"/>
                <a:gd name="T32" fmla="*/ 42 w 96"/>
                <a:gd name="T33" fmla="*/ 26 h 101"/>
                <a:gd name="T34" fmla="*/ 48 w 96"/>
                <a:gd name="T35" fmla="*/ 17 h 101"/>
                <a:gd name="T36" fmla="*/ 83 w 96"/>
                <a:gd name="T37" fmla="*/ 43 h 101"/>
                <a:gd name="T38" fmla="*/ 84 w 96"/>
                <a:gd name="T39" fmla="*/ 49 h 101"/>
                <a:gd name="T40" fmla="*/ 73 w 96"/>
                <a:gd name="T41" fmla="*/ 79 h 101"/>
                <a:gd name="T42" fmla="*/ 53 w 96"/>
                <a:gd name="T43" fmla="*/ 44 h 101"/>
                <a:gd name="T44" fmla="*/ 43 w 96"/>
                <a:gd name="T45" fmla="*/ 32 h 101"/>
                <a:gd name="T46" fmla="*/ 40 w 96"/>
                <a:gd name="T47" fmla="*/ 46 h 101"/>
                <a:gd name="T48" fmla="*/ 38 w 96"/>
                <a:gd name="T49" fmla="*/ 49 h 101"/>
                <a:gd name="T50" fmla="*/ 26 w 96"/>
                <a:gd name="T51" fmla="*/ 58 h 101"/>
                <a:gd name="T52" fmla="*/ 38 w 96"/>
                <a:gd name="T53" fmla="*/ 59 h 101"/>
                <a:gd name="T54" fmla="*/ 43 w 96"/>
                <a:gd name="T55" fmla="*/ 63 h 101"/>
                <a:gd name="T56" fmla="*/ 53 w 96"/>
                <a:gd name="T57" fmla="*/ 75 h 101"/>
                <a:gd name="T58" fmla="*/ 56 w 96"/>
                <a:gd name="T59" fmla="*/ 61 h 101"/>
                <a:gd name="T60" fmla="*/ 58 w 96"/>
                <a:gd name="T61" fmla="*/ 58 h 101"/>
                <a:gd name="T62" fmla="*/ 70 w 96"/>
                <a:gd name="T63" fmla="*/ 49 h 101"/>
                <a:gd name="T64" fmla="*/ 58 w 96"/>
                <a:gd name="T65" fmla="*/ 48 h 101"/>
                <a:gd name="T66" fmla="*/ 48 w 96"/>
                <a:gd name="T67" fmla="*/ 44 h 101"/>
                <a:gd name="T68" fmla="*/ 48 w 96"/>
                <a:gd name="T69" fmla="*/ 44 h 101"/>
                <a:gd name="T70" fmla="*/ 48 w 96"/>
                <a:gd name="T71" fmla="*/ 44 h 101"/>
                <a:gd name="T72" fmla="*/ 49 w 96"/>
                <a:gd name="T73" fmla="*/ 44 h 101"/>
                <a:gd name="T74" fmla="*/ 52 w 96"/>
                <a:gd name="T75" fmla="*/ 45 h 101"/>
                <a:gd name="T76" fmla="*/ 39 w 96"/>
                <a:gd name="T77" fmla="*/ 57 h 101"/>
                <a:gd name="T78" fmla="*/ 46 w 96"/>
                <a:gd name="T79" fmla="*/ 44 h 101"/>
                <a:gd name="T80" fmla="*/ 53 w 96"/>
                <a:gd name="T81" fmla="*/ 62 h 101"/>
                <a:gd name="T82" fmla="*/ 50 w 96"/>
                <a:gd name="T83" fmla="*/ 63 h 101"/>
                <a:gd name="T84" fmla="*/ 47 w 96"/>
                <a:gd name="T85" fmla="*/ 63 h 101"/>
                <a:gd name="T86" fmla="*/ 47 w 96"/>
                <a:gd name="T87" fmla="*/ 63 h 101"/>
                <a:gd name="T88" fmla="*/ 51 w 96"/>
                <a:gd name="T89" fmla="*/ 57 h 101"/>
                <a:gd name="T90" fmla="*/ 57 w 96"/>
                <a:gd name="T91" fmla="*/ 5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6" h="101">
                  <a:moveTo>
                    <a:pt x="48" y="6"/>
                  </a:moveTo>
                  <a:cubicBezTo>
                    <a:pt x="46" y="6"/>
                    <a:pt x="43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5"/>
                    <a:pt x="43" y="4"/>
                    <a:pt x="42" y="2"/>
                  </a:cubicBezTo>
                  <a:cubicBezTo>
                    <a:pt x="42" y="1"/>
                    <a:pt x="40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3" y="0"/>
                    <a:pt x="31" y="3"/>
                    <a:pt x="32" y="5"/>
                  </a:cubicBezTo>
                  <a:cubicBezTo>
                    <a:pt x="32" y="6"/>
                    <a:pt x="33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15" y="13"/>
                    <a:pt x="0" y="32"/>
                    <a:pt x="0" y="54"/>
                  </a:cubicBezTo>
                  <a:cubicBezTo>
                    <a:pt x="0" y="80"/>
                    <a:pt x="22" y="101"/>
                    <a:pt x="48" y="101"/>
                  </a:cubicBezTo>
                  <a:cubicBezTo>
                    <a:pt x="74" y="101"/>
                    <a:pt x="96" y="80"/>
                    <a:pt x="96" y="54"/>
                  </a:cubicBezTo>
                  <a:cubicBezTo>
                    <a:pt x="96" y="27"/>
                    <a:pt x="74" y="6"/>
                    <a:pt x="48" y="6"/>
                  </a:cubicBezTo>
                  <a:close/>
                  <a:moveTo>
                    <a:pt x="33" y="4"/>
                  </a:moveTo>
                  <a:cubicBezTo>
                    <a:pt x="33" y="3"/>
                    <a:pt x="35" y="2"/>
                    <a:pt x="37" y="1"/>
                  </a:cubicBezTo>
                  <a:cubicBezTo>
                    <a:pt x="37" y="1"/>
                    <a:pt x="37" y="1"/>
                    <a:pt x="38" y="1"/>
                  </a:cubicBezTo>
                  <a:cubicBezTo>
                    <a:pt x="39" y="1"/>
                    <a:pt x="41" y="2"/>
                    <a:pt x="41" y="3"/>
                  </a:cubicBezTo>
                  <a:cubicBezTo>
                    <a:pt x="41" y="4"/>
                    <a:pt x="41" y="4"/>
                    <a:pt x="40" y="5"/>
                  </a:cubicBezTo>
                  <a:cubicBezTo>
                    <a:pt x="39" y="4"/>
                    <a:pt x="38" y="4"/>
                    <a:pt x="37" y="4"/>
                  </a:cubicBezTo>
                  <a:cubicBezTo>
                    <a:pt x="36" y="5"/>
                    <a:pt x="36" y="5"/>
                    <a:pt x="35" y="6"/>
                  </a:cubicBezTo>
                  <a:cubicBezTo>
                    <a:pt x="34" y="6"/>
                    <a:pt x="33" y="5"/>
                    <a:pt x="33" y="4"/>
                  </a:cubicBezTo>
                  <a:close/>
                  <a:moveTo>
                    <a:pt x="73" y="79"/>
                  </a:moveTo>
                  <a:cubicBezTo>
                    <a:pt x="69" y="84"/>
                    <a:pt x="64" y="87"/>
                    <a:pt x="58" y="88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1" y="90"/>
                    <a:pt x="50" y="90"/>
                    <a:pt x="48" y="90"/>
                  </a:cubicBezTo>
                  <a:cubicBezTo>
                    <a:pt x="38" y="90"/>
                    <a:pt x="29" y="86"/>
                    <a:pt x="22" y="79"/>
                  </a:cubicBezTo>
                  <a:cubicBezTo>
                    <a:pt x="18" y="75"/>
                    <a:pt x="15" y="70"/>
                    <a:pt x="13" y="64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7"/>
                    <a:pt x="12" y="55"/>
                    <a:pt x="12" y="54"/>
                  </a:cubicBezTo>
                  <a:cubicBezTo>
                    <a:pt x="12" y="44"/>
                    <a:pt x="15" y="35"/>
                    <a:pt x="22" y="28"/>
                  </a:cubicBezTo>
                  <a:cubicBezTo>
                    <a:pt x="27" y="24"/>
                    <a:pt x="32" y="21"/>
                    <a:pt x="38" y="19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5" y="18"/>
                    <a:pt x="46" y="17"/>
                    <a:pt x="48" y="17"/>
                  </a:cubicBezTo>
                  <a:cubicBezTo>
                    <a:pt x="58" y="17"/>
                    <a:pt x="67" y="21"/>
                    <a:pt x="73" y="28"/>
                  </a:cubicBezTo>
                  <a:cubicBezTo>
                    <a:pt x="78" y="32"/>
                    <a:pt x="81" y="38"/>
                    <a:pt x="83" y="43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4" y="50"/>
                    <a:pt x="84" y="52"/>
                    <a:pt x="84" y="54"/>
                  </a:cubicBezTo>
                  <a:cubicBezTo>
                    <a:pt x="84" y="63"/>
                    <a:pt x="80" y="72"/>
                    <a:pt x="73" y="79"/>
                  </a:cubicBezTo>
                  <a:close/>
                  <a:moveTo>
                    <a:pt x="73" y="29"/>
                  </a:moveTo>
                  <a:cubicBezTo>
                    <a:pt x="53" y="44"/>
                    <a:pt x="53" y="44"/>
                    <a:pt x="53" y="44"/>
                  </a:cubicBezTo>
                  <a:cubicBezTo>
                    <a:pt x="52" y="43"/>
                    <a:pt x="50" y="43"/>
                    <a:pt x="48" y="4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4"/>
                    <a:pt x="40" y="45"/>
                    <a:pt x="40" y="46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7" y="50"/>
                    <a:pt x="37" y="52"/>
                    <a:pt x="37" y="53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4"/>
                    <a:pt x="46" y="65"/>
                    <a:pt x="47" y="65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4" y="63"/>
                    <a:pt x="55" y="62"/>
                    <a:pt x="56" y="61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6"/>
                    <a:pt x="59" y="54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58" y="49"/>
                    <a:pt x="58" y="48"/>
                  </a:cubicBezTo>
                  <a:lnTo>
                    <a:pt x="73" y="29"/>
                  </a:lnTo>
                  <a:close/>
                  <a:moveTo>
                    <a:pt x="48" y="44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lose/>
                  <a:moveTo>
                    <a:pt x="46" y="44"/>
                  </a:moveTo>
                  <a:cubicBezTo>
                    <a:pt x="47" y="44"/>
                    <a:pt x="47" y="44"/>
                    <a:pt x="48" y="44"/>
                  </a:cubicBezTo>
                  <a:cubicBezTo>
                    <a:pt x="48" y="44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50" y="44"/>
                    <a:pt x="51" y="44"/>
                    <a:pt x="52" y="45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6"/>
                    <a:pt x="39" y="56"/>
                  </a:cubicBezTo>
                  <a:cubicBezTo>
                    <a:pt x="37" y="50"/>
                    <a:pt x="41" y="45"/>
                    <a:pt x="46" y="44"/>
                  </a:cubicBezTo>
                  <a:close/>
                  <a:moveTo>
                    <a:pt x="53" y="62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2" y="62"/>
                    <a:pt x="51" y="63"/>
                    <a:pt x="50" y="63"/>
                  </a:cubicBezTo>
                  <a:cubicBezTo>
                    <a:pt x="49" y="63"/>
                    <a:pt x="49" y="63"/>
                    <a:pt x="48" y="63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6" y="63"/>
                    <a:pt x="45" y="63"/>
                    <a:pt x="44" y="62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7" y="50"/>
                    <a:pt x="57" y="51"/>
                    <a:pt x="57" y="52"/>
                  </a:cubicBezTo>
                  <a:cubicBezTo>
                    <a:pt x="58" y="56"/>
                    <a:pt x="56" y="60"/>
                    <a:pt x="53" y="62"/>
                  </a:cubicBez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9" name="Freeform 124"/>
            <p:cNvSpPr>
              <a:spLocks/>
            </p:cNvSpPr>
            <p:nvPr/>
          </p:nvSpPr>
          <p:spPr bwMode="auto">
            <a:xfrm>
              <a:off x="9522418" y="2726280"/>
              <a:ext cx="255441" cy="255441"/>
            </a:xfrm>
            <a:custGeom>
              <a:avLst/>
              <a:gdLst>
                <a:gd name="T0" fmla="*/ 90 w 107"/>
                <a:gd name="T1" fmla="*/ 74 h 107"/>
                <a:gd name="T2" fmla="*/ 78 w 107"/>
                <a:gd name="T3" fmla="*/ 79 h 107"/>
                <a:gd name="T4" fmla="*/ 33 w 107"/>
                <a:gd name="T5" fmla="*/ 56 h 107"/>
                <a:gd name="T6" fmla="*/ 34 w 107"/>
                <a:gd name="T7" fmla="*/ 54 h 107"/>
                <a:gd name="T8" fmla="*/ 33 w 107"/>
                <a:gd name="T9" fmla="*/ 51 h 107"/>
                <a:gd name="T10" fmla="*/ 78 w 107"/>
                <a:gd name="T11" fmla="*/ 29 h 107"/>
                <a:gd name="T12" fmla="*/ 90 w 107"/>
                <a:gd name="T13" fmla="*/ 34 h 107"/>
                <a:gd name="T14" fmla="*/ 107 w 107"/>
                <a:gd name="T15" fmla="*/ 17 h 107"/>
                <a:gd name="T16" fmla="*/ 90 w 107"/>
                <a:gd name="T17" fmla="*/ 0 h 107"/>
                <a:gd name="T18" fmla="*/ 74 w 107"/>
                <a:gd name="T19" fmla="*/ 17 h 107"/>
                <a:gd name="T20" fmla="*/ 74 w 107"/>
                <a:gd name="T21" fmla="*/ 20 h 107"/>
                <a:gd name="T22" fmla="*/ 29 w 107"/>
                <a:gd name="T23" fmla="*/ 42 h 107"/>
                <a:gd name="T24" fmla="*/ 17 w 107"/>
                <a:gd name="T25" fmla="*/ 37 h 107"/>
                <a:gd name="T26" fmla="*/ 0 w 107"/>
                <a:gd name="T27" fmla="*/ 54 h 107"/>
                <a:gd name="T28" fmla="*/ 17 w 107"/>
                <a:gd name="T29" fmla="*/ 70 h 107"/>
                <a:gd name="T30" fmla="*/ 29 w 107"/>
                <a:gd name="T31" fmla="*/ 65 h 107"/>
                <a:gd name="T32" fmla="*/ 74 w 107"/>
                <a:gd name="T33" fmla="*/ 88 h 107"/>
                <a:gd name="T34" fmla="*/ 74 w 107"/>
                <a:gd name="T35" fmla="*/ 90 h 107"/>
                <a:gd name="T36" fmla="*/ 90 w 107"/>
                <a:gd name="T37" fmla="*/ 107 h 107"/>
                <a:gd name="T38" fmla="*/ 107 w 107"/>
                <a:gd name="T39" fmla="*/ 90 h 107"/>
                <a:gd name="T40" fmla="*/ 90 w 107"/>
                <a:gd name="T41" fmla="*/ 7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7" h="107">
                  <a:moveTo>
                    <a:pt x="90" y="74"/>
                  </a:moveTo>
                  <a:cubicBezTo>
                    <a:pt x="86" y="74"/>
                    <a:pt x="81" y="76"/>
                    <a:pt x="78" y="79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4" y="56"/>
                    <a:pt x="34" y="55"/>
                    <a:pt x="34" y="54"/>
                  </a:cubicBezTo>
                  <a:cubicBezTo>
                    <a:pt x="34" y="53"/>
                    <a:pt x="34" y="52"/>
                    <a:pt x="33" y="51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1" y="32"/>
                    <a:pt x="86" y="34"/>
                    <a:pt x="90" y="34"/>
                  </a:cubicBezTo>
                  <a:cubicBezTo>
                    <a:pt x="100" y="34"/>
                    <a:pt x="107" y="26"/>
                    <a:pt x="107" y="17"/>
                  </a:cubicBezTo>
                  <a:cubicBezTo>
                    <a:pt x="107" y="8"/>
                    <a:pt x="100" y="0"/>
                    <a:pt x="90" y="0"/>
                  </a:cubicBezTo>
                  <a:cubicBezTo>
                    <a:pt x="81" y="0"/>
                    <a:pt x="74" y="8"/>
                    <a:pt x="74" y="17"/>
                  </a:cubicBezTo>
                  <a:cubicBezTo>
                    <a:pt x="74" y="18"/>
                    <a:pt x="74" y="19"/>
                    <a:pt x="74" y="20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6" y="39"/>
                    <a:pt x="22" y="37"/>
                    <a:pt x="17" y="37"/>
                  </a:cubicBezTo>
                  <a:cubicBezTo>
                    <a:pt x="8" y="37"/>
                    <a:pt x="0" y="45"/>
                    <a:pt x="0" y="54"/>
                  </a:cubicBezTo>
                  <a:cubicBezTo>
                    <a:pt x="0" y="63"/>
                    <a:pt x="8" y="70"/>
                    <a:pt x="17" y="70"/>
                  </a:cubicBezTo>
                  <a:cubicBezTo>
                    <a:pt x="22" y="70"/>
                    <a:pt x="26" y="68"/>
                    <a:pt x="29" y="65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4" y="89"/>
                    <a:pt x="74" y="90"/>
                    <a:pt x="74" y="90"/>
                  </a:cubicBezTo>
                  <a:cubicBezTo>
                    <a:pt x="74" y="100"/>
                    <a:pt x="81" y="107"/>
                    <a:pt x="90" y="107"/>
                  </a:cubicBezTo>
                  <a:cubicBezTo>
                    <a:pt x="100" y="107"/>
                    <a:pt x="107" y="100"/>
                    <a:pt x="107" y="90"/>
                  </a:cubicBezTo>
                  <a:cubicBezTo>
                    <a:pt x="107" y="81"/>
                    <a:pt x="100" y="74"/>
                    <a:pt x="90" y="74"/>
                  </a:cubicBez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0" name="Freeform 125"/>
            <p:cNvSpPr>
              <a:spLocks noEditPoints="1"/>
            </p:cNvSpPr>
            <p:nvPr/>
          </p:nvSpPr>
          <p:spPr bwMode="auto">
            <a:xfrm>
              <a:off x="9606096" y="2122911"/>
              <a:ext cx="243697" cy="264249"/>
            </a:xfrm>
            <a:custGeom>
              <a:avLst/>
              <a:gdLst>
                <a:gd name="T0" fmla="*/ 13 w 102"/>
                <a:gd name="T1" fmla="*/ 100 h 110"/>
                <a:gd name="T2" fmla="*/ 24 w 102"/>
                <a:gd name="T3" fmla="*/ 110 h 110"/>
                <a:gd name="T4" fmla="*/ 34 w 102"/>
                <a:gd name="T5" fmla="*/ 100 h 110"/>
                <a:gd name="T6" fmla="*/ 34 w 102"/>
                <a:gd name="T7" fmla="*/ 100 h 110"/>
                <a:gd name="T8" fmla="*/ 24 w 102"/>
                <a:gd name="T9" fmla="*/ 89 h 110"/>
                <a:gd name="T10" fmla="*/ 13 w 102"/>
                <a:gd name="T11" fmla="*/ 100 h 110"/>
                <a:gd name="T12" fmla="*/ 82 w 102"/>
                <a:gd name="T13" fmla="*/ 100 h 110"/>
                <a:gd name="T14" fmla="*/ 92 w 102"/>
                <a:gd name="T15" fmla="*/ 110 h 110"/>
                <a:gd name="T16" fmla="*/ 102 w 102"/>
                <a:gd name="T17" fmla="*/ 100 h 110"/>
                <a:gd name="T18" fmla="*/ 102 w 102"/>
                <a:gd name="T19" fmla="*/ 100 h 110"/>
                <a:gd name="T20" fmla="*/ 92 w 102"/>
                <a:gd name="T21" fmla="*/ 89 h 110"/>
                <a:gd name="T22" fmla="*/ 82 w 102"/>
                <a:gd name="T23" fmla="*/ 100 h 110"/>
                <a:gd name="T24" fmla="*/ 102 w 102"/>
                <a:gd name="T25" fmla="*/ 55 h 110"/>
                <a:gd name="T26" fmla="*/ 102 w 102"/>
                <a:gd name="T27" fmla="*/ 14 h 110"/>
                <a:gd name="T28" fmla="*/ 13 w 102"/>
                <a:gd name="T29" fmla="*/ 14 h 110"/>
                <a:gd name="T30" fmla="*/ 0 w 102"/>
                <a:gd name="T31" fmla="*/ 0 h 110"/>
                <a:gd name="T32" fmla="*/ 0 w 102"/>
                <a:gd name="T33" fmla="*/ 7 h 110"/>
                <a:gd name="T34" fmla="*/ 7 w 102"/>
                <a:gd name="T35" fmla="*/ 14 h 110"/>
                <a:gd name="T36" fmla="*/ 12 w 102"/>
                <a:gd name="T37" fmla="*/ 58 h 110"/>
                <a:gd name="T38" fmla="*/ 7 w 102"/>
                <a:gd name="T39" fmla="*/ 69 h 110"/>
                <a:gd name="T40" fmla="*/ 20 w 102"/>
                <a:gd name="T41" fmla="*/ 82 h 110"/>
                <a:gd name="T42" fmla="*/ 102 w 102"/>
                <a:gd name="T43" fmla="*/ 82 h 110"/>
                <a:gd name="T44" fmla="*/ 102 w 102"/>
                <a:gd name="T45" fmla="*/ 76 h 110"/>
                <a:gd name="T46" fmla="*/ 20 w 102"/>
                <a:gd name="T47" fmla="*/ 76 h 110"/>
                <a:gd name="T48" fmla="*/ 13 w 102"/>
                <a:gd name="T49" fmla="*/ 69 h 110"/>
                <a:gd name="T50" fmla="*/ 13 w 102"/>
                <a:gd name="T51" fmla="*/ 69 h 110"/>
                <a:gd name="T52" fmla="*/ 102 w 102"/>
                <a:gd name="T53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2" h="110">
                  <a:moveTo>
                    <a:pt x="13" y="100"/>
                  </a:moveTo>
                  <a:cubicBezTo>
                    <a:pt x="13" y="105"/>
                    <a:pt x="18" y="110"/>
                    <a:pt x="24" y="110"/>
                  </a:cubicBezTo>
                  <a:cubicBezTo>
                    <a:pt x="29" y="110"/>
                    <a:pt x="34" y="105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94"/>
                    <a:pt x="29" y="89"/>
                    <a:pt x="24" y="89"/>
                  </a:cubicBezTo>
                  <a:cubicBezTo>
                    <a:pt x="18" y="89"/>
                    <a:pt x="13" y="94"/>
                    <a:pt x="13" y="100"/>
                  </a:cubicBezTo>
                  <a:close/>
                  <a:moveTo>
                    <a:pt x="82" y="100"/>
                  </a:moveTo>
                  <a:cubicBezTo>
                    <a:pt x="82" y="105"/>
                    <a:pt x="86" y="110"/>
                    <a:pt x="92" y="110"/>
                  </a:cubicBezTo>
                  <a:cubicBezTo>
                    <a:pt x="98" y="110"/>
                    <a:pt x="102" y="105"/>
                    <a:pt x="102" y="100"/>
                  </a:cubicBezTo>
                  <a:cubicBezTo>
                    <a:pt x="102" y="100"/>
                    <a:pt x="102" y="100"/>
                    <a:pt x="102" y="100"/>
                  </a:cubicBezTo>
                  <a:cubicBezTo>
                    <a:pt x="102" y="94"/>
                    <a:pt x="98" y="89"/>
                    <a:pt x="92" y="89"/>
                  </a:cubicBezTo>
                  <a:cubicBezTo>
                    <a:pt x="86" y="89"/>
                    <a:pt x="82" y="94"/>
                    <a:pt x="82" y="100"/>
                  </a:cubicBezTo>
                  <a:close/>
                  <a:moveTo>
                    <a:pt x="102" y="55"/>
                  </a:moveTo>
                  <a:cubicBezTo>
                    <a:pt x="102" y="14"/>
                    <a:pt x="102" y="14"/>
                    <a:pt x="10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6"/>
                    <a:pt x="7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7"/>
                    <a:pt x="7" y="10"/>
                    <a:pt x="7" y="14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9" y="61"/>
                    <a:pt x="7" y="64"/>
                    <a:pt x="7" y="69"/>
                  </a:cubicBezTo>
                  <a:cubicBezTo>
                    <a:pt x="7" y="76"/>
                    <a:pt x="13" y="82"/>
                    <a:pt x="20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6" y="76"/>
                    <a:pt x="13" y="73"/>
                    <a:pt x="13" y="69"/>
                  </a:cubicBezTo>
                  <a:cubicBezTo>
                    <a:pt x="13" y="69"/>
                    <a:pt x="13" y="69"/>
                    <a:pt x="13" y="69"/>
                  </a:cubicBezTo>
                  <a:lnTo>
                    <a:pt x="102" y="55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1" name="Freeform 126"/>
            <p:cNvSpPr>
              <a:spLocks noEditPoints="1"/>
            </p:cNvSpPr>
            <p:nvPr/>
          </p:nvSpPr>
          <p:spPr bwMode="auto">
            <a:xfrm>
              <a:off x="9673627" y="1917384"/>
              <a:ext cx="205527" cy="201122"/>
            </a:xfrm>
            <a:custGeom>
              <a:avLst/>
              <a:gdLst>
                <a:gd name="T0" fmla="*/ 82 w 86"/>
                <a:gd name="T1" fmla="*/ 47 h 84"/>
                <a:gd name="T2" fmla="*/ 82 w 86"/>
                <a:gd name="T3" fmla="*/ 42 h 84"/>
                <a:gd name="T4" fmla="*/ 43 w 86"/>
                <a:gd name="T5" fmla="*/ 3 h 84"/>
                <a:gd name="T6" fmla="*/ 36 w 86"/>
                <a:gd name="T7" fmla="*/ 4 h 84"/>
                <a:gd name="T8" fmla="*/ 24 w 86"/>
                <a:gd name="T9" fmla="*/ 0 h 84"/>
                <a:gd name="T10" fmla="*/ 0 w 86"/>
                <a:gd name="T11" fmla="*/ 23 h 84"/>
                <a:gd name="T12" fmla="*/ 4 w 86"/>
                <a:gd name="T13" fmla="*/ 36 h 84"/>
                <a:gd name="T14" fmla="*/ 4 w 86"/>
                <a:gd name="T15" fmla="*/ 42 h 84"/>
                <a:gd name="T16" fmla="*/ 43 w 86"/>
                <a:gd name="T17" fmla="*/ 81 h 84"/>
                <a:gd name="T18" fmla="*/ 50 w 86"/>
                <a:gd name="T19" fmla="*/ 80 h 84"/>
                <a:gd name="T20" fmla="*/ 62 w 86"/>
                <a:gd name="T21" fmla="*/ 84 h 84"/>
                <a:gd name="T22" fmla="*/ 86 w 86"/>
                <a:gd name="T23" fmla="*/ 61 h 84"/>
                <a:gd name="T24" fmla="*/ 82 w 86"/>
                <a:gd name="T25" fmla="*/ 47 h 84"/>
                <a:gd name="T26" fmla="*/ 46 w 86"/>
                <a:gd name="T27" fmla="*/ 71 h 84"/>
                <a:gd name="T28" fmla="*/ 23 w 86"/>
                <a:gd name="T29" fmla="*/ 64 h 84"/>
                <a:gd name="T30" fmla="*/ 24 w 86"/>
                <a:gd name="T31" fmla="*/ 51 h 84"/>
                <a:gd name="T32" fmla="*/ 34 w 86"/>
                <a:gd name="T33" fmla="*/ 59 h 84"/>
                <a:gd name="T34" fmla="*/ 52 w 86"/>
                <a:gd name="T35" fmla="*/ 58 h 84"/>
                <a:gd name="T36" fmla="*/ 41 w 86"/>
                <a:gd name="T37" fmla="*/ 47 h 84"/>
                <a:gd name="T38" fmla="*/ 20 w 86"/>
                <a:gd name="T39" fmla="*/ 30 h 84"/>
                <a:gd name="T40" fmla="*/ 37 w 86"/>
                <a:gd name="T41" fmla="*/ 13 h 84"/>
                <a:gd name="T42" fmla="*/ 61 w 86"/>
                <a:gd name="T43" fmla="*/ 19 h 84"/>
                <a:gd name="T44" fmla="*/ 59 w 86"/>
                <a:gd name="T45" fmla="*/ 31 h 84"/>
                <a:gd name="T46" fmla="*/ 42 w 86"/>
                <a:gd name="T47" fmla="*/ 22 h 84"/>
                <a:gd name="T48" fmla="*/ 38 w 86"/>
                <a:gd name="T49" fmla="*/ 35 h 84"/>
                <a:gd name="T50" fmla="*/ 66 w 86"/>
                <a:gd name="T51" fmla="*/ 49 h 84"/>
                <a:gd name="T52" fmla="*/ 46 w 86"/>
                <a:gd name="T53" fmla="*/ 7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84">
                  <a:moveTo>
                    <a:pt x="82" y="47"/>
                  </a:moveTo>
                  <a:cubicBezTo>
                    <a:pt x="82" y="46"/>
                    <a:pt x="82" y="44"/>
                    <a:pt x="82" y="42"/>
                  </a:cubicBezTo>
                  <a:cubicBezTo>
                    <a:pt x="82" y="21"/>
                    <a:pt x="64" y="3"/>
                    <a:pt x="43" y="3"/>
                  </a:cubicBezTo>
                  <a:cubicBezTo>
                    <a:pt x="41" y="3"/>
                    <a:pt x="39" y="3"/>
                    <a:pt x="36" y="4"/>
                  </a:cubicBezTo>
                  <a:cubicBezTo>
                    <a:pt x="33" y="1"/>
                    <a:pt x="28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28"/>
                    <a:pt x="2" y="32"/>
                    <a:pt x="4" y="36"/>
                  </a:cubicBezTo>
                  <a:cubicBezTo>
                    <a:pt x="4" y="38"/>
                    <a:pt x="4" y="40"/>
                    <a:pt x="4" y="42"/>
                  </a:cubicBezTo>
                  <a:cubicBezTo>
                    <a:pt x="4" y="64"/>
                    <a:pt x="21" y="81"/>
                    <a:pt x="43" y="81"/>
                  </a:cubicBezTo>
                  <a:cubicBezTo>
                    <a:pt x="45" y="81"/>
                    <a:pt x="48" y="81"/>
                    <a:pt x="50" y="80"/>
                  </a:cubicBezTo>
                  <a:cubicBezTo>
                    <a:pt x="54" y="83"/>
                    <a:pt x="58" y="84"/>
                    <a:pt x="62" y="84"/>
                  </a:cubicBezTo>
                  <a:cubicBezTo>
                    <a:pt x="75" y="84"/>
                    <a:pt x="86" y="73"/>
                    <a:pt x="86" y="61"/>
                  </a:cubicBezTo>
                  <a:cubicBezTo>
                    <a:pt x="86" y="56"/>
                    <a:pt x="84" y="51"/>
                    <a:pt x="82" y="47"/>
                  </a:cubicBezTo>
                  <a:close/>
                  <a:moveTo>
                    <a:pt x="46" y="71"/>
                  </a:moveTo>
                  <a:cubicBezTo>
                    <a:pt x="34" y="71"/>
                    <a:pt x="28" y="69"/>
                    <a:pt x="23" y="64"/>
                  </a:cubicBezTo>
                  <a:cubicBezTo>
                    <a:pt x="17" y="58"/>
                    <a:pt x="19" y="52"/>
                    <a:pt x="24" y="51"/>
                  </a:cubicBezTo>
                  <a:cubicBezTo>
                    <a:pt x="29" y="51"/>
                    <a:pt x="32" y="57"/>
                    <a:pt x="34" y="59"/>
                  </a:cubicBezTo>
                  <a:cubicBezTo>
                    <a:pt x="37" y="60"/>
                    <a:pt x="47" y="64"/>
                    <a:pt x="52" y="58"/>
                  </a:cubicBezTo>
                  <a:cubicBezTo>
                    <a:pt x="58" y="51"/>
                    <a:pt x="48" y="48"/>
                    <a:pt x="41" y="47"/>
                  </a:cubicBezTo>
                  <a:cubicBezTo>
                    <a:pt x="32" y="46"/>
                    <a:pt x="19" y="40"/>
                    <a:pt x="20" y="30"/>
                  </a:cubicBezTo>
                  <a:cubicBezTo>
                    <a:pt x="21" y="19"/>
                    <a:pt x="29" y="14"/>
                    <a:pt x="37" y="13"/>
                  </a:cubicBezTo>
                  <a:cubicBezTo>
                    <a:pt x="48" y="12"/>
                    <a:pt x="55" y="15"/>
                    <a:pt x="61" y="19"/>
                  </a:cubicBezTo>
                  <a:cubicBezTo>
                    <a:pt x="67" y="25"/>
                    <a:pt x="63" y="31"/>
                    <a:pt x="59" y="31"/>
                  </a:cubicBezTo>
                  <a:cubicBezTo>
                    <a:pt x="55" y="32"/>
                    <a:pt x="51" y="22"/>
                    <a:pt x="42" y="22"/>
                  </a:cubicBezTo>
                  <a:cubicBezTo>
                    <a:pt x="33" y="22"/>
                    <a:pt x="27" y="32"/>
                    <a:pt x="38" y="35"/>
                  </a:cubicBezTo>
                  <a:cubicBezTo>
                    <a:pt x="49" y="37"/>
                    <a:pt x="61" y="38"/>
                    <a:pt x="66" y="49"/>
                  </a:cubicBezTo>
                  <a:cubicBezTo>
                    <a:pt x="70" y="59"/>
                    <a:pt x="59" y="70"/>
                    <a:pt x="46" y="71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2" name="Freeform 127"/>
            <p:cNvSpPr>
              <a:spLocks noEditPoints="1"/>
            </p:cNvSpPr>
            <p:nvPr/>
          </p:nvSpPr>
          <p:spPr bwMode="auto">
            <a:xfrm>
              <a:off x="9761710" y="1742685"/>
              <a:ext cx="114508" cy="149742"/>
            </a:xfrm>
            <a:custGeom>
              <a:avLst/>
              <a:gdLst>
                <a:gd name="T0" fmla="*/ 42 w 48"/>
                <a:gd name="T1" fmla="*/ 8 h 63"/>
                <a:gd name="T2" fmla="*/ 6 w 48"/>
                <a:gd name="T3" fmla="*/ 8 h 63"/>
                <a:gd name="T4" fmla="*/ 0 w 48"/>
                <a:gd name="T5" fmla="*/ 14 h 63"/>
                <a:gd name="T6" fmla="*/ 0 w 48"/>
                <a:gd name="T7" fmla="*/ 16 h 63"/>
                <a:gd name="T8" fmla="*/ 48 w 48"/>
                <a:gd name="T9" fmla="*/ 16 h 63"/>
                <a:gd name="T10" fmla="*/ 48 w 48"/>
                <a:gd name="T11" fmla="*/ 14 h 63"/>
                <a:gd name="T12" fmla="*/ 42 w 48"/>
                <a:gd name="T13" fmla="*/ 8 h 63"/>
                <a:gd name="T14" fmla="*/ 31 w 48"/>
                <a:gd name="T15" fmla="*/ 4 h 63"/>
                <a:gd name="T16" fmla="*/ 32 w 48"/>
                <a:gd name="T17" fmla="*/ 10 h 63"/>
                <a:gd name="T18" fmla="*/ 16 w 48"/>
                <a:gd name="T19" fmla="*/ 10 h 63"/>
                <a:gd name="T20" fmla="*/ 17 w 48"/>
                <a:gd name="T21" fmla="*/ 4 h 63"/>
                <a:gd name="T22" fmla="*/ 31 w 48"/>
                <a:gd name="T23" fmla="*/ 4 h 63"/>
                <a:gd name="T24" fmla="*/ 32 w 48"/>
                <a:gd name="T25" fmla="*/ 0 h 63"/>
                <a:gd name="T26" fmla="*/ 16 w 48"/>
                <a:gd name="T27" fmla="*/ 0 h 63"/>
                <a:gd name="T28" fmla="*/ 13 w 48"/>
                <a:gd name="T29" fmla="*/ 3 h 63"/>
                <a:gd name="T30" fmla="*/ 12 w 48"/>
                <a:gd name="T31" fmla="*/ 11 h 63"/>
                <a:gd name="T32" fmla="*/ 14 w 48"/>
                <a:gd name="T33" fmla="*/ 14 h 63"/>
                <a:gd name="T34" fmla="*/ 34 w 48"/>
                <a:gd name="T35" fmla="*/ 14 h 63"/>
                <a:gd name="T36" fmla="*/ 36 w 48"/>
                <a:gd name="T37" fmla="*/ 11 h 63"/>
                <a:gd name="T38" fmla="*/ 35 w 48"/>
                <a:gd name="T39" fmla="*/ 3 h 63"/>
                <a:gd name="T40" fmla="*/ 32 w 48"/>
                <a:gd name="T41" fmla="*/ 0 h 63"/>
                <a:gd name="T42" fmla="*/ 43 w 48"/>
                <a:gd name="T43" fmla="*/ 20 h 63"/>
                <a:gd name="T44" fmla="*/ 5 w 48"/>
                <a:gd name="T45" fmla="*/ 20 h 63"/>
                <a:gd name="T46" fmla="*/ 2 w 48"/>
                <a:gd name="T47" fmla="*/ 24 h 63"/>
                <a:gd name="T48" fmla="*/ 5 w 48"/>
                <a:gd name="T49" fmla="*/ 59 h 63"/>
                <a:gd name="T50" fmla="*/ 9 w 48"/>
                <a:gd name="T51" fmla="*/ 63 h 63"/>
                <a:gd name="T52" fmla="*/ 39 w 48"/>
                <a:gd name="T53" fmla="*/ 63 h 63"/>
                <a:gd name="T54" fmla="*/ 43 w 48"/>
                <a:gd name="T55" fmla="*/ 59 h 63"/>
                <a:gd name="T56" fmla="*/ 46 w 48"/>
                <a:gd name="T57" fmla="*/ 24 h 63"/>
                <a:gd name="T58" fmla="*/ 43 w 48"/>
                <a:gd name="T59" fmla="*/ 20 h 63"/>
                <a:gd name="T60" fmla="*/ 16 w 48"/>
                <a:gd name="T61" fmla="*/ 55 h 63"/>
                <a:gd name="T62" fmla="*/ 10 w 48"/>
                <a:gd name="T63" fmla="*/ 55 h 63"/>
                <a:gd name="T64" fmla="*/ 8 w 48"/>
                <a:gd name="T65" fmla="*/ 28 h 63"/>
                <a:gd name="T66" fmla="*/ 16 w 48"/>
                <a:gd name="T67" fmla="*/ 28 h 63"/>
                <a:gd name="T68" fmla="*/ 16 w 48"/>
                <a:gd name="T69" fmla="*/ 55 h 63"/>
                <a:gd name="T70" fmla="*/ 28 w 48"/>
                <a:gd name="T71" fmla="*/ 55 h 63"/>
                <a:gd name="T72" fmla="*/ 20 w 48"/>
                <a:gd name="T73" fmla="*/ 55 h 63"/>
                <a:gd name="T74" fmla="*/ 20 w 48"/>
                <a:gd name="T75" fmla="*/ 28 h 63"/>
                <a:gd name="T76" fmla="*/ 28 w 48"/>
                <a:gd name="T77" fmla="*/ 28 h 63"/>
                <a:gd name="T78" fmla="*/ 28 w 48"/>
                <a:gd name="T79" fmla="*/ 55 h 63"/>
                <a:gd name="T80" fmla="*/ 38 w 48"/>
                <a:gd name="T81" fmla="*/ 55 h 63"/>
                <a:gd name="T82" fmla="*/ 32 w 48"/>
                <a:gd name="T83" fmla="*/ 55 h 63"/>
                <a:gd name="T84" fmla="*/ 32 w 48"/>
                <a:gd name="T85" fmla="*/ 28 h 63"/>
                <a:gd name="T86" fmla="*/ 40 w 48"/>
                <a:gd name="T87" fmla="*/ 28 h 63"/>
                <a:gd name="T88" fmla="*/ 38 w 48"/>
                <a:gd name="T89" fmla="*/ 5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" h="63">
                  <a:moveTo>
                    <a:pt x="42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3" y="8"/>
                    <a:pt x="0" y="11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1"/>
                    <a:pt x="45" y="8"/>
                    <a:pt x="42" y="8"/>
                  </a:cubicBezTo>
                  <a:close/>
                  <a:moveTo>
                    <a:pt x="31" y="4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31" y="4"/>
                    <a:pt x="31" y="4"/>
                    <a:pt x="31" y="4"/>
                  </a:cubicBezTo>
                  <a:moveTo>
                    <a:pt x="3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3" y="1"/>
                    <a:pt x="13" y="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3"/>
                    <a:pt x="13" y="14"/>
                    <a:pt x="1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6" y="14"/>
                    <a:pt x="37" y="13"/>
                    <a:pt x="36" y="11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1"/>
                    <a:pt x="34" y="0"/>
                    <a:pt x="32" y="0"/>
                  </a:cubicBezTo>
                  <a:close/>
                  <a:moveTo>
                    <a:pt x="43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3" y="20"/>
                    <a:pt x="2" y="22"/>
                    <a:pt x="2" y="24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61"/>
                    <a:pt x="7" y="63"/>
                    <a:pt x="9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3"/>
                    <a:pt x="43" y="61"/>
                    <a:pt x="43" y="59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2"/>
                    <a:pt x="45" y="20"/>
                    <a:pt x="43" y="20"/>
                  </a:cubicBezTo>
                  <a:close/>
                  <a:moveTo>
                    <a:pt x="16" y="55"/>
                  </a:moveTo>
                  <a:cubicBezTo>
                    <a:pt x="10" y="55"/>
                    <a:pt x="10" y="55"/>
                    <a:pt x="10" y="55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6" y="28"/>
                    <a:pt x="16" y="28"/>
                    <a:pt x="16" y="28"/>
                  </a:cubicBezTo>
                  <a:lnTo>
                    <a:pt x="16" y="55"/>
                  </a:lnTo>
                  <a:close/>
                  <a:moveTo>
                    <a:pt x="28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55"/>
                  </a:lnTo>
                  <a:close/>
                  <a:moveTo>
                    <a:pt x="38" y="55"/>
                  </a:moveTo>
                  <a:cubicBezTo>
                    <a:pt x="32" y="55"/>
                    <a:pt x="32" y="55"/>
                    <a:pt x="32" y="55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40" y="28"/>
                    <a:pt x="40" y="28"/>
                    <a:pt x="40" y="28"/>
                  </a:cubicBezTo>
                  <a:lnTo>
                    <a:pt x="38" y="55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3" name="Freeform 128"/>
            <p:cNvSpPr>
              <a:spLocks noEditPoints="1"/>
            </p:cNvSpPr>
            <p:nvPr/>
          </p:nvSpPr>
          <p:spPr bwMode="auto">
            <a:xfrm>
              <a:off x="9425526" y="2968509"/>
              <a:ext cx="312696" cy="314163"/>
            </a:xfrm>
            <a:custGeom>
              <a:avLst/>
              <a:gdLst>
                <a:gd name="T0" fmla="*/ 65 w 130"/>
                <a:gd name="T1" fmla="*/ 0 h 131"/>
                <a:gd name="T2" fmla="*/ 0 w 130"/>
                <a:gd name="T3" fmla="*/ 65 h 131"/>
                <a:gd name="T4" fmla="*/ 65 w 130"/>
                <a:gd name="T5" fmla="*/ 131 h 131"/>
                <a:gd name="T6" fmla="*/ 130 w 130"/>
                <a:gd name="T7" fmla="*/ 65 h 131"/>
                <a:gd name="T8" fmla="*/ 65 w 130"/>
                <a:gd name="T9" fmla="*/ 0 h 131"/>
                <a:gd name="T10" fmla="*/ 65 w 130"/>
                <a:gd name="T11" fmla="*/ 114 h 131"/>
                <a:gd name="T12" fmla="*/ 16 w 130"/>
                <a:gd name="T13" fmla="*/ 65 h 131"/>
                <a:gd name="T14" fmla="*/ 65 w 130"/>
                <a:gd name="T15" fmla="*/ 17 h 131"/>
                <a:gd name="T16" fmla="*/ 114 w 130"/>
                <a:gd name="T17" fmla="*/ 65 h 131"/>
                <a:gd name="T18" fmla="*/ 65 w 130"/>
                <a:gd name="T19" fmla="*/ 114 h 131"/>
                <a:gd name="T20" fmla="*/ 40 w 130"/>
                <a:gd name="T21" fmla="*/ 65 h 131"/>
                <a:gd name="T22" fmla="*/ 65 w 130"/>
                <a:gd name="T23" fmla="*/ 90 h 131"/>
                <a:gd name="T24" fmla="*/ 89 w 130"/>
                <a:gd name="T25" fmla="*/ 65 h 131"/>
                <a:gd name="T26" fmla="*/ 65 w 130"/>
                <a:gd name="T27" fmla="*/ 41 h 131"/>
                <a:gd name="T28" fmla="*/ 40 w 130"/>
                <a:gd name="T29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31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5" y="131"/>
                  </a:cubicBezTo>
                  <a:cubicBezTo>
                    <a:pt x="101" y="131"/>
                    <a:pt x="130" y="101"/>
                    <a:pt x="130" y="65"/>
                  </a:cubicBezTo>
                  <a:cubicBezTo>
                    <a:pt x="130" y="29"/>
                    <a:pt x="101" y="0"/>
                    <a:pt x="65" y="0"/>
                  </a:cubicBezTo>
                  <a:close/>
                  <a:moveTo>
                    <a:pt x="65" y="114"/>
                  </a:moveTo>
                  <a:cubicBezTo>
                    <a:pt x="38" y="114"/>
                    <a:pt x="16" y="92"/>
                    <a:pt x="16" y="65"/>
                  </a:cubicBezTo>
                  <a:cubicBezTo>
                    <a:pt x="16" y="38"/>
                    <a:pt x="38" y="17"/>
                    <a:pt x="65" y="17"/>
                  </a:cubicBezTo>
                  <a:cubicBezTo>
                    <a:pt x="92" y="17"/>
                    <a:pt x="114" y="38"/>
                    <a:pt x="114" y="65"/>
                  </a:cubicBezTo>
                  <a:cubicBezTo>
                    <a:pt x="114" y="92"/>
                    <a:pt x="92" y="114"/>
                    <a:pt x="65" y="114"/>
                  </a:cubicBezTo>
                  <a:close/>
                  <a:moveTo>
                    <a:pt x="40" y="65"/>
                  </a:moveTo>
                  <a:cubicBezTo>
                    <a:pt x="40" y="79"/>
                    <a:pt x="51" y="90"/>
                    <a:pt x="65" y="90"/>
                  </a:cubicBezTo>
                  <a:cubicBezTo>
                    <a:pt x="78" y="90"/>
                    <a:pt x="89" y="79"/>
                    <a:pt x="89" y="65"/>
                  </a:cubicBezTo>
                  <a:cubicBezTo>
                    <a:pt x="89" y="52"/>
                    <a:pt x="78" y="41"/>
                    <a:pt x="65" y="41"/>
                  </a:cubicBezTo>
                  <a:cubicBezTo>
                    <a:pt x="51" y="41"/>
                    <a:pt x="40" y="52"/>
                    <a:pt x="40" y="65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4" name="Freeform 129"/>
            <p:cNvSpPr>
              <a:spLocks noEditPoints="1"/>
            </p:cNvSpPr>
            <p:nvPr/>
          </p:nvSpPr>
          <p:spPr bwMode="auto">
            <a:xfrm>
              <a:off x="9197978" y="1656071"/>
              <a:ext cx="518223" cy="224612"/>
            </a:xfrm>
            <a:custGeom>
              <a:avLst/>
              <a:gdLst>
                <a:gd name="T0" fmla="*/ 188 w 216"/>
                <a:gd name="T1" fmla="*/ 41 h 94"/>
                <a:gd name="T2" fmla="*/ 178 w 216"/>
                <a:gd name="T3" fmla="*/ 43 h 94"/>
                <a:gd name="T4" fmla="*/ 129 w 216"/>
                <a:gd name="T5" fmla="*/ 0 h 94"/>
                <a:gd name="T6" fmla="*/ 111 w 216"/>
                <a:gd name="T7" fmla="*/ 3 h 94"/>
                <a:gd name="T8" fmla="*/ 108 w 216"/>
                <a:gd name="T9" fmla="*/ 6 h 94"/>
                <a:gd name="T10" fmla="*/ 108 w 216"/>
                <a:gd name="T11" fmla="*/ 91 h 94"/>
                <a:gd name="T12" fmla="*/ 111 w 216"/>
                <a:gd name="T13" fmla="*/ 94 h 94"/>
                <a:gd name="T14" fmla="*/ 188 w 216"/>
                <a:gd name="T15" fmla="*/ 94 h 94"/>
                <a:gd name="T16" fmla="*/ 216 w 216"/>
                <a:gd name="T17" fmla="*/ 68 h 94"/>
                <a:gd name="T18" fmla="*/ 188 w 216"/>
                <a:gd name="T19" fmla="*/ 41 h 94"/>
                <a:gd name="T20" fmla="*/ 85 w 216"/>
                <a:gd name="T21" fmla="*/ 94 h 94"/>
                <a:gd name="T22" fmla="*/ 91 w 216"/>
                <a:gd name="T23" fmla="*/ 94 h 94"/>
                <a:gd name="T24" fmla="*/ 95 w 216"/>
                <a:gd name="T25" fmla="*/ 47 h 94"/>
                <a:gd name="T26" fmla="*/ 91 w 216"/>
                <a:gd name="T27" fmla="*/ 0 h 94"/>
                <a:gd name="T28" fmla="*/ 85 w 216"/>
                <a:gd name="T29" fmla="*/ 0 h 94"/>
                <a:gd name="T30" fmla="*/ 81 w 216"/>
                <a:gd name="T31" fmla="*/ 47 h 94"/>
                <a:gd name="T32" fmla="*/ 85 w 216"/>
                <a:gd name="T33" fmla="*/ 94 h 94"/>
                <a:gd name="T34" fmla="*/ 64 w 216"/>
                <a:gd name="T35" fmla="*/ 94 h 94"/>
                <a:gd name="T36" fmla="*/ 58 w 216"/>
                <a:gd name="T37" fmla="*/ 94 h 94"/>
                <a:gd name="T38" fmla="*/ 54 w 216"/>
                <a:gd name="T39" fmla="*/ 60 h 94"/>
                <a:gd name="T40" fmla="*/ 58 w 216"/>
                <a:gd name="T41" fmla="*/ 27 h 94"/>
                <a:gd name="T42" fmla="*/ 64 w 216"/>
                <a:gd name="T43" fmla="*/ 27 h 94"/>
                <a:gd name="T44" fmla="*/ 68 w 216"/>
                <a:gd name="T45" fmla="*/ 61 h 94"/>
                <a:gd name="T46" fmla="*/ 64 w 216"/>
                <a:gd name="T47" fmla="*/ 94 h 94"/>
                <a:gd name="T48" fmla="*/ 31 w 216"/>
                <a:gd name="T49" fmla="*/ 94 h 94"/>
                <a:gd name="T50" fmla="*/ 37 w 216"/>
                <a:gd name="T51" fmla="*/ 94 h 94"/>
                <a:gd name="T52" fmla="*/ 41 w 216"/>
                <a:gd name="T53" fmla="*/ 67 h 94"/>
                <a:gd name="T54" fmla="*/ 37 w 216"/>
                <a:gd name="T55" fmla="*/ 40 h 94"/>
                <a:gd name="T56" fmla="*/ 31 w 216"/>
                <a:gd name="T57" fmla="*/ 40 h 94"/>
                <a:gd name="T58" fmla="*/ 27 w 216"/>
                <a:gd name="T59" fmla="*/ 67 h 94"/>
                <a:gd name="T60" fmla="*/ 31 w 216"/>
                <a:gd name="T61" fmla="*/ 94 h 94"/>
                <a:gd name="T62" fmla="*/ 4 w 216"/>
                <a:gd name="T63" fmla="*/ 81 h 94"/>
                <a:gd name="T64" fmla="*/ 10 w 216"/>
                <a:gd name="T65" fmla="*/ 81 h 94"/>
                <a:gd name="T66" fmla="*/ 14 w 216"/>
                <a:gd name="T67" fmla="*/ 67 h 94"/>
                <a:gd name="T68" fmla="*/ 10 w 216"/>
                <a:gd name="T69" fmla="*/ 54 h 94"/>
                <a:gd name="T70" fmla="*/ 4 w 216"/>
                <a:gd name="T71" fmla="*/ 54 h 94"/>
                <a:gd name="T72" fmla="*/ 0 w 216"/>
                <a:gd name="T73" fmla="*/ 67 h 94"/>
                <a:gd name="T74" fmla="*/ 4 w 216"/>
                <a:gd name="T75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6" h="94">
                  <a:moveTo>
                    <a:pt x="188" y="41"/>
                  </a:moveTo>
                  <a:cubicBezTo>
                    <a:pt x="184" y="41"/>
                    <a:pt x="181" y="42"/>
                    <a:pt x="178" y="43"/>
                  </a:cubicBezTo>
                  <a:cubicBezTo>
                    <a:pt x="175" y="19"/>
                    <a:pt x="154" y="0"/>
                    <a:pt x="129" y="0"/>
                  </a:cubicBezTo>
                  <a:cubicBezTo>
                    <a:pt x="122" y="0"/>
                    <a:pt x="116" y="1"/>
                    <a:pt x="111" y="3"/>
                  </a:cubicBezTo>
                  <a:cubicBezTo>
                    <a:pt x="109" y="4"/>
                    <a:pt x="108" y="5"/>
                    <a:pt x="108" y="6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3"/>
                    <a:pt x="110" y="94"/>
                    <a:pt x="111" y="94"/>
                  </a:cubicBezTo>
                  <a:cubicBezTo>
                    <a:pt x="111" y="94"/>
                    <a:pt x="188" y="94"/>
                    <a:pt x="188" y="94"/>
                  </a:cubicBezTo>
                  <a:cubicBezTo>
                    <a:pt x="204" y="94"/>
                    <a:pt x="216" y="82"/>
                    <a:pt x="216" y="68"/>
                  </a:cubicBezTo>
                  <a:cubicBezTo>
                    <a:pt x="216" y="53"/>
                    <a:pt x="204" y="41"/>
                    <a:pt x="188" y="41"/>
                  </a:cubicBezTo>
                  <a:close/>
                  <a:moveTo>
                    <a:pt x="85" y="94"/>
                  </a:moveTo>
                  <a:cubicBezTo>
                    <a:pt x="91" y="94"/>
                    <a:pt x="91" y="94"/>
                    <a:pt x="91" y="94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1" y="47"/>
                    <a:pt x="81" y="47"/>
                    <a:pt x="81" y="47"/>
                  </a:cubicBezTo>
                  <a:lnTo>
                    <a:pt x="85" y="94"/>
                  </a:lnTo>
                  <a:close/>
                  <a:moveTo>
                    <a:pt x="64" y="94"/>
                  </a:moveTo>
                  <a:cubicBezTo>
                    <a:pt x="58" y="94"/>
                    <a:pt x="58" y="94"/>
                    <a:pt x="58" y="9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8" y="61"/>
                    <a:pt x="68" y="61"/>
                    <a:pt x="68" y="61"/>
                  </a:cubicBezTo>
                  <a:lnTo>
                    <a:pt x="64" y="94"/>
                  </a:lnTo>
                  <a:close/>
                  <a:moveTo>
                    <a:pt x="31" y="94"/>
                  </a:moveTo>
                  <a:cubicBezTo>
                    <a:pt x="37" y="94"/>
                    <a:pt x="37" y="94"/>
                    <a:pt x="37" y="94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67"/>
                    <a:pt x="27" y="67"/>
                    <a:pt x="27" y="67"/>
                  </a:cubicBezTo>
                  <a:lnTo>
                    <a:pt x="31" y="94"/>
                  </a:lnTo>
                  <a:close/>
                  <a:moveTo>
                    <a:pt x="4" y="81"/>
                  </a:moveTo>
                  <a:cubicBezTo>
                    <a:pt x="10" y="81"/>
                    <a:pt x="10" y="81"/>
                    <a:pt x="10" y="81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4" y="81"/>
                  </a:lnTo>
                  <a:close/>
                </a:path>
              </a:pathLst>
            </a:custGeom>
            <a:solidFill>
              <a:srgbClr val="00A0A4">
                <a:lumMod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5" name="Freeform 130"/>
            <p:cNvSpPr>
              <a:spLocks noEditPoints="1"/>
            </p:cNvSpPr>
            <p:nvPr/>
          </p:nvSpPr>
          <p:spPr bwMode="auto">
            <a:xfrm>
              <a:off x="9296338" y="1924724"/>
              <a:ext cx="287738" cy="256909"/>
            </a:xfrm>
            <a:custGeom>
              <a:avLst/>
              <a:gdLst>
                <a:gd name="T0" fmla="*/ 50 w 120"/>
                <a:gd name="T1" fmla="*/ 0 h 107"/>
                <a:gd name="T2" fmla="*/ 50 w 120"/>
                <a:gd name="T3" fmla="*/ 0 h 107"/>
                <a:gd name="T4" fmla="*/ 100 w 120"/>
                <a:gd name="T5" fmla="*/ 41 h 107"/>
                <a:gd name="T6" fmla="*/ 50 w 120"/>
                <a:gd name="T7" fmla="*/ 81 h 107"/>
                <a:gd name="T8" fmla="*/ 42 w 120"/>
                <a:gd name="T9" fmla="*/ 81 h 107"/>
                <a:gd name="T10" fmla="*/ 7 w 120"/>
                <a:gd name="T11" fmla="*/ 93 h 107"/>
                <a:gd name="T12" fmla="*/ 7 w 120"/>
                <a:gd name="T13" fmla="*/ 91 h 107"/>
                <a:gd name="T14" fmla="*/ 19 w 120"/>
                <a:gd name="T15" fmla="*/ 75 h 107"/>
                <a:gd name="T16" fmla="*/ 19 w 120"/>
                <a:gd name="T17" fmla="*/ 72 h 107"/>
                <a:gd name="T18" fmla="*/ 0 w 120"/>
                <a:gd name="T19" fmla="*/ 41 h 107"/>
                <a:gd name="T20" fmla="*/ 50 w 120"/>
                <a:gd name="T21" fmla="*/ 0 h 107"/>
                <a:gd name="T22" fmla="*/ 104 w 120"/>
                <a:gd name="T23" fmla="*/ 91 h 107"/>
                <a:gd name="T24" fmla="*/ 113 w 120"/>
                <a:gd name="T25" fmla="*/ 104 h 107"/>
                <a:gd name="T26" fmla="*/ 113 w 120"/>
                <a:gd name="T27" fmla="*/ 107 h 107"/>
                <a:gd name="T28" fmla="*/ 83 w 120"/>
                <a:gd name="T29" fmla="*/ 96 h 107"/>
                <a:gd name="T30" fmla="*/ 77 w 120"/>
                <a:gd name="T31" fmla="*/ 96 h 107"/>
                <a:gd name="T32" fmla="*/ 50 w 120"/>
                <a:gd name="T33" fmla="*/ 89 h 107"/>
                <a:gd name="T34" fmla="*/ 90 w 120"/>
                <a:gd name="T35" fmla="*/ 75 h 107"/>
                <a:gd name="T36" fmla="*/ 103 w 120"/>
                <a:gd name="T37" fmla="*/ 60 h 107"/>
                <a:gd name="T38" fmla="*/ 108 w 120"/>
                <a:gd name="T39" fmla="*/ 41 h 107"/>
                <a:gd name="T40" fmla="*/ 108 w 120"/>
                <a:gd name="T41" fmla="*/ 37 h 107"/>
                <a:gd name="T42" fmla="*/ 120 w 120"/>
                <a:gd name="T43" fmla="*/ 62 h 107"/>
                <a:gd name="T44" fmla="*/ 104 w 120"/>
                <a:gd name="T45" fmla="*/ 88 h 107"/>
                <a:gd name="T46" fmla="*/ 104 w 120"/>
                <a:gd name="T47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" h="107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78" y="0"/>
                    <a:pt x="100" y="18"/>
                    <a:pt x="100" y="41"/>
                  </a:cubicBezTo>
                  <a:cubicBezTo>
                    <a:pt x="100" y="63"/>
                    <a:pt x="78" y="81"/>
                    <a:pt x="50" y="81"/>
                  </a:cubicBezTo>
                  <a:cubicBezTo>
                    <a:pt x="47" y="81"/>
                    <a:pt x="45" y="81"/>
                    <a:pt x="42" y="81"/>
                  </a:cubicBezTo>
                  <a:cubicBezTo>
                    <a:pt x="32" y="91"/>
                    <a:pt x="19" y="93"/>
                    <a:pt x="7" y="93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14" y="87"/>
                    <a:pt x="19" y="82"/>
                    <a:pt x="19" y="75"/>
                  </a:cubicBezTo>
                  <a:cubicBezTo>
                    <a:pt x="19" y="74"/>
                    <a:pt x="19" y="73"/>
                    <a:pt x="19" y="72"/>
                  </a:cubicBezTo>
                  <a:cubicBezTo>
                    <a:pt x="8" y="65"/>
                    <a:pt x="0" y="53"/>
                    <a:pt x="0" y="41"/>
                  </a:cubicBezTo>
                  <a:cubicBezTo>
                    <a:pt x="0" y="18"/>
                    <a:pt x="23" y="0"/>
                    <a:pt x="50" y="0"/>
                  </a:cubicBezTo>
                  <a:close/>
                  <a:moveTo>
                    <a:pt x="104" y="91"/>
                  </a:moveTo>
                  <a:cubicBezTo>
                    <a:pt x="104" y="97"/>
                    <a:pt x="107" y="102"/>
                    <a:pt x="113" y="104"/>
                  </a:cubicBezTo>
                  <a:cubicBezTo>
                    <a:pt x="113" y="107"/>
                    <a:pt x="113" y="107"/>
                    <a:pt x="113" y="107"/>
                  </a:cubicBezTo>
                  <a:cubicBezTo>
                    <a:pt x="102" y="106"/>
                    <a:pt x="93" y="105"/>
                    <a:pt x="83" y="96"/>
                  </a:cubicBezTo>
                  <a:cubicBezTo>
                    <a:pt x="81" y="96"/>
                    <a:pt x="79" y="96"/>
                    <a:pt x="77" y="96"/>
                  </a:cubicBezTo>
                  <a:cubicBezTo>
                    <a:pt x="67" y="96"/>
                    <a:pt x="58" y="93"/>
                    <a:pt x="50" y="89"/>
                  </a:cubicBezTo>
                  <a:cubicBezTo>
                    <a:pt x="65" y="89"/>
                    <a:pt x="79" y="84"/>
                    <a:pt x="90" y="75"/>
                  </a:cubicBezTo>
                  <a:cubicBezTo>
                    <a:pt x="96" y="71"/>
                    <a:pt x="100" y="66"/>
                    <a:pt x="103" y="60"/>
                  </a:cubicBezTo>
                  <a:cubicBezTo>
                    <a:pt x="106" y="54"/>
                    <a:pt x="108" y="47"/>
                    <a:pt x="108" y="41"/>
                  </a:cubicBezTo>
                  <a:cubicBezTo>
                    <a:pt x="108" y="40"/>
                    <a:pt x="108" y="39"/>
                    <a:pt x="108" y="37"/>
                  </a:cubicBezTo>
                  <a:cubicBezTo>
                    <a:pt x="115" y="44"/>
                    <a:pt x="120" y="52"/>
                    <a:pt x="120" y="62"/>
                  </a:cubicBezTo>
                  <a:cubicBezTo>
                    <a:pt x="120" y="72"/>
                    <a:pt x="114" y="82"/>
                    <a:pt x="104" y="88"/>
                  </a:cubicBezTo>
                  <a:cubicBezTo>
                    <a:pt x="104" y="89"/>
                    <a:pt x="104" y="90"/>
                    <a:pt x="104" y="91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6" name="Freeform 131"/>
            <p:cNvSpPr>
              <a:spLocks noEditPoints="1"/>
            </p:cNvSpPr>
            <p:nvPr/>
          </p:nvSpPr>
          <p:spPr bwMode="auto">
            <a:xfrm>
              <a:off x="9325699" y="2209525"/>
              <a:ext cx="253973" cy="252505"/>
            </a:xfrm>
            <a:custGeom>
              <a:avLst/>
              <a:gdLst>
                <a:gd name="T0" fmla="*/ 20 w 106"/>
                <a:gd name="T1" fmla="*/ 53 h 105"/>
                <a:gd name="T2" fmla="*/ 20 w 106"/>
                <a:gd name="T3" fmla="*/ 49 h 105"/>
                <a:gd name="T4" fmla="*/ 1 w 106"/>
                <a:gd name="T5" fmla="*/ 43 h 105"/>
                <a:gd name="T6" fmla="*/ 0 w 106"/>
                <a:gd name="T7" fmla="*/ 53 h 105"/>
                <a:gd name="T8" fmla="*/ 17 w 106"/>
                <a:gd name="T9" fmla="*/ 91 h 105"/>
                <a:gd name="T10" fmla="*/ 29 w 106"/>
                <a:gd name="T11" fmla="*/ 75 h 105"/>
                <a:gd name="T12" fmla="*/ 20 w 106"/>
                <a:gd name="T13" fmla="*/ 53 h 105"/>
                <a:gd name="T14" fmla="*/ 86 w 106"/>
                <a:gd name="T15" fmla="*/ 53 h 105"/>
                <a:gd name="T16" fmla="*/ 77 w 106"/>
                <a:gd name="T17" fmla="*/ 75 h 105"/>
                <a:gd name="T18" fmla="*/ 89 w 106"/>
                <a:gd name="T19" fmla="*/ 91 h 105"/>
                <a:gd name="T20" fmla="*/ 106 w 106"/>
                <a:gd name="T21" fmla="*/ 53 h 105"/>
                <a:gd name="T22" fmla="*/ 105 w 106"/>
                <a:gd name="T23" fmla="*/ 43 h 105"/>
                <a:gd name="T24" fmla="*/ 86 w 106"/>
                <a:gd name="T25" fmla="*/ 49 h 105"/>
                <a:gd name="T26" fmla="*/ 86 w 106"/>
                <a:gd name="T27" fmla="*/ 53 h 105"/>
                <a:gd name="T28" fmla="*/ 59 w 106"/>
                <a:gd name="T29" fmla="*/ 20 h 105"/>
                <a:gd name="T30" fmla="*/ 82 w 106"/>
                <a:gd name="T31" fmla="*/ 36 h 105"/>
                <a:gd name="T32" fmla="*/ 101 w 106"/>
                <a:gd name="T33" fmla="*/ 30 h 105"/>
                <a:gd name="T34" fmla="*/ 59 w 106"/>
                <a:gd name="T35" fmla="*/ 0 h 105"/>
                <a:gd name="T36" fmla="*/ 59 w 106"/>
                <a:gd name="T37" fmla="*/ 20 h 105"/>
                <a:gd name="T38" fmla="*/ 24 w 106"/>
                <a:gd name="T39" fmla="*/ 36 h 105"/>
                <a:gd name="T40" fmla="*/ 46 w 106"/>
                <a:gd name="T41" fmla="*/ 20 h 105"/>
                <a:gd name="T42" fmla="*/ 46 w 106"/>
                <a:gd name="T43" fmla="*/ 0 h 105"/>
                <a:gd name="T44" fmla="*/ 5 w 106"/>
                <a:gd name="T45" fmla="*/ 30 h 105"/>
                <a:gd name="T46" fmla="*/ 24 w 106"/>
                <a:gd name="T47" fmla="*/ 36 h 105"/>
                <a:gd name="T48" fmla="*/ 67 w 106"/>
                <a:gd name="T49" fmla="*/ 83 h 105"/>
                <a:gd name="T50" fmla="*/ 53 w 106"/>
                <a:gd name="T51" fmla="*/ 85 h 105"/>
                <a:gd name="T52" fmla="*/ 39 w 106"/>
                <a:gd name="T53" fmla="*/ 83 h 105"/>
                <a:gd name="T54" fmla="*/ 28 w 106"/>
                <a:gd name="T55" fmla="*/ 99 h 105"/>
                <a:gd name="T56" fmla="*/ 53 w 106"/>
                <a:gd name="T57" fmla="*/ 105 h 105"/>
                <a:gd name="T58" fmla="*/ 78 w 106"/>
                <a:gd name="T59" fmla="*/ 99 h 105"/>
                <a:gd name="T60" fmla="*/ 67 w 106"/>
                <a:gd name="T61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6" h="105">
                  <a:moveTo>
                    <a:pt x="20" y="53"/>
                  </a:moveTo>
                  <a:cubicBezTo>
                    <a:pt x="20" y="51"/>
                    <a:pt x="20" y="50"/>
                    <a:pt x="20" y="49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6"/>
                    <a:pt x="0" y="49"/>
                    <a:pt x="0" y="53"/>
                  </a:cubicBezTo>
                  <a:cubicBezTo>
                    <a:pt x="0" y="68"/>
                    <a:pt x="7" y="81"/>
                    <a:pt x="17" y="91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23" y="69"/>
                    <a:pt x="20" y="61"/>
                    <a:pt x="20" y="53"/>
                  </a:cubicBezTo>
                  <a:close/>
                  <a:moveTo>
                    <a:pt x="86" y="53"/>
                  </a:moveTo>
                  <a:cubicBezTo>
                    <a:pt x="86" y="61"/>
                    <a:pt x="83" y="69"/>
                    <a:pt x="77" y="75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99" y="81"/>
                    <a:pt x="106" y="68"/>
                    <a:pt x="106" y="53"/>
                  </a:cubicBezTo>
                  <a:cubicBezTo>
                    <a:pt x="106" y="49"/>
                    <a:pt x="105" y="46"/>
                    <a:pt x="105" y="43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50"/>
                    <a:pt x="86" y="51"/>
                    <a:pt x="86" y="53"/>
                  </a:cubicBezTo>
                  <a:close/>
                  <a:moveTo>
                    <a:pt x="59" y="20"/>
                  </a:moveTo>
                  <a:cubicBezTo>
                    <a:pt x="69" y="22"/>
                    <a:pt x="77" y="28"/>
                    <a:pt x="82" y="36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3" y="14"/>
                    <a:pt x="78" y="3"/>
                    <a:pt x="59" y="0"/>
                  </a:cubicBezTo>
                  <a:lnTo>
                    <a:pt x="59" y="20"/>
                  </a:lnTo>
                  <a:close/>
                  <a:moveTo>
                    <a:pt x="24" y="36"/>
                  </a:moveTo>
                  <a:cubicBezTo>
                    <a:pt x="29" y="28"/>
                    <a:pt x="37" y="22"/>
                    <a:pt x="46" y="2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8" y="3"/>
                    <a:pt x="13" y="14"/>
                    <a:pt x="5" y="30"/>
                  </a:cubicBezTo>
                  <a:lnTo>
                    <a:pt x="24" y="36"/>
                  </a:lnTo>
                  <a:close/>
                  <a:moveTo>
                    <a:pt x="67" y="83"/>
                  </a:moveTo>
                  <a:cubicBezTo>
                    <a:pt x="62" y="84"/>
                    <a:pt x="58" y="85"/>
                    <a:pt x="53" y="85"/>
                  </a:cubicBezTo>
                  <a:cubicBezTo>
                    <a:pt x="48" y="85"/>
                    <a:pt x="43" y="84"/>
                    <a:pt x="39" y="83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5" y="103"/>
                    <a:pt x="44" y="105"/>
                    <a:pt x="53" y="105"/>
                  </a:cubicBezTo>
                  <a:cubicBezTo>
                    <a:pt x="62" y="105"/>
                    <a:pt x="71" y="103"/>
                    <a:pt x="78" y="99"/>
                  </a:cubicBezTo>
                  <a:lnTo>
                    <a:pt x="67" y="83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7" name="Freeform 132"/>
            <p:cNvSpPr>
              <a:spLocks noEditPoints="1"/>
            </p:cNvSpPr>
            <p:nvPr/>
          </p:nvSpPr>
          <p:spPr bwMode="auto">
            <a:xfrm>
              <a:off x="9341847" y="2514881"/>
              <a:ext cx="237824" cy="251037"/>
            </a:xfrm>
            <a:custGeom>
              <a:avLst/>
              <a:gdLst>
                <a:gd name="T0" fmla="*/ 75 w 162"/>
                <a:gd name="T1" fmla="*/ 65 h 171"/>
                <a:gd name="T2" fmla="*/ 54 w 162"/>
                <a:gd name="T3" fmla="*/ 86 h 171"/>
                <a:gd name="T4" fmla="*/ 87 w 162"/>
                <a:gd name="T5" fmla="*/ 65 h 171"/>
                <a:gd name="T6" fmla="*/ 108 w 162"/>
                <a:gd name="T7" fmla="*/ 86 h 171"/>
                <a:gd name="T8" fmla="*/ 87 w 162"/>
                <a:gd name="T9" fmla="*/ 65 h 171"/>
                <a:gd name="T10" fmla="*/ 139 w 162"/>
                <a:gd name="T11" fmla="*/ 65 h 171"/>
                <a:gd name="T12" fmla="*/ 118 w 162"/>
                <a:gd name="T13" fmla="*/ 86 h 171"/>
                <a:gd name="T14" fmla="*/ 21 w 162"/>
                <a:gd name="T15" fmla="*/ 129 h 171"/>
                <a:gd name="T16" fmla="*/ 43 w 162"/>
                <a:gd name="T17" fmla="*/ 150 h 171"/>
                <a:gd name="T18" fmla="*/ 21 w 162"/>
                <a:gd name="T19" fmla="*/ 129 h 171"/>
                <a:gd name="T20" fmla="*/ 75 w 162"/>
                <a:gd name="T21" fmla="*/ 129 h 171"/>
                <a:gd name="T22" fmla="*/ 54 w 162"/>
                <a:gd name="T23" fmla="*/ 150 h 171"/>
                <a:gd name="T24" fmla="*/ 87 w 162"/>
                <a:gd name="T25" fmla="*/ 129 h 171"/>
                <a:gd name="T26" fmla="*/ 108 w 162"/>
                <a:gd name="T27" fmla="*/ 150 h 171"/>
                <a:gd name="T28" fmla="*/ 87 w 162"/>
                <a:gd name="T29" fmla="*/ 129 h 171"/>
                <a:gd name="T30" fmla="*/ 75 w 162"/>
                <a:gd name="T31" fmla="*/ 96 h 171"/>
                <a:gd name="T32" fmla="*/ 54 w 162"/>
                <a:gd name="T33" fmla="*/ 117 h 171"/>
                <a:gd name="T34" fmla="*/ 87 w 162"/>
                <a:gd name="T35" fmla="*/ 96 h 171"/>
                <a:gd name="T36" fmla="*/ 108 w 162"/>
                <a:gd name="T37" fmla="*/ 117 h 171"/>
                <a:gd name="T38" fmla="*/ 87 w 162"/>
                <a:gd name="T39" fmla="*/ 96 h 171"/>
                <a:gd name="T40" fmla="*/ 139 w 162"/>
                <a:gd name="T41" fmla="*/ 96 h 171"/>
                <a:gd name="T42" fmla="*/ 118 w 162"/>
                <a:gd name="T43" fmla="*/ 117 h 171"/>
                <a:gd name="T44" fmla="*/ 21 w 162"/>
                <a:gd name="T45" fmla="*/ 96 h 171"/>
                <a:gd name="T46" fmla="*/ 43 w 162"/>
                <a:gd name="T47" fmla="*/ 117 h 171"/>
                <a:gd name="T48" fmla="*/ 21 w 162"/>
                <a:gd name="T49" fmla="*/ 96 h 171"/>
                <a:gd name="T50" fmla="*/ 139 w 162"/>
                <a:gd name="T51" fmla="*/ 11 h 171"/>
                <a:gd name="T52" fmla="*/ 118 w 162"/>
                <a:gd name="T53" fmla="*/ 0 h 171"/>
                <a:gd name="T54" fmla="*/ 43 w 162"/>
                <a:gd name="T55" fmla="*/ 11 h 171"/>
                <a:gd name="T56" fmla="*/ 21 w 162"/>
                <a:gd name="T57" fmla="*/ 0 h 171"/>
                <a:gd name="T58" fmla="*/ 0 w 162"/>
                <a:gd name="T59" fmla="*/ 171 h 171"/>
                <a:gd name="T60" fmla="*/ 162 w 162"/>
                <a:gd name="T61" fmla="*/ 0 h 171"/>
                <a:gd name="T62" fmla="*/ 150 w 162"/>
                <a:gd name="T63" fmla="*/ 161 h 171"/>
                <a:gd name="T64" fmla="*/ 11 w 162"/>
                <a:gd name="T65" fmla="*/ 44 h 171"/>
                <a:gd name="T66" fmla="*/ 150 w 162"/>
                <a:gd name="T67" fmla="*/ 16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2" h="171">
                  <a:moveTo>
                    <a:pt x="54" y="65"/>
                  </a:moveTo>
                  <a:lnTo>
                    <a:pt x="75" y="65"/>
                  </a:lnTo>
                  <a:lnTo>
                    <a:pt x="75" y="86"/>
                  </a:lnTo>
                  <a:lnTo>
                    <a:pt x="54" y="86"/>
                  </a:lnTo>
                  <a:lnTo>
                    <a:pt x="54" y="65"/>
                  </a:lnTo>
                  <a:close/>
                  <a:moveTo>
                    <a:pt x="87" y="65"/>
                  </a:moveTo>
                  <a:lnTo>
                    <a:pt x="108" y="65"/>
                  </a:lnTo>
                  <a:lnTo>
                    <a:pt x="108" y="86"/>
                  </a:lnTo>
                  <a:lnTo>
                    <a:pt x="87" y="86"/>
                  </a:lnTo>
                  <a:lnTo>
                    <a:pt x="87" y="65"/>
                  </a:lnTo>
                  <a:close/>
                  <a:moveTo>
                    <a:pt x="118" y="65"/>
                  </a:moveTo>
                  <a:lnTo>
                    <a:pt x="139" y="65"/>
                  </a:lnTo>
                  <a:lnTo>
                    <a:pt x="139" y="86"/>
                  </a:lnTo>
                  <a:lnTo>
                    <a:pt x="118" y="86"/>
                  </a:lnTo>
                  <a:lnTo>
                    <a:pt x="118" y="65"/>
                  </a:lnTo>
                  <a:close/>
                  <a:moveTo>
                    <a:pt x="21" y="129"/>
                  </a:moveTo>
                  <a:lnTo>
                    <a:pt x="43" y="129"/>
                  </a:lnTo>
                  <a:lnTo>
                    <a:pt x="43" y="150"/>
                  </a:lnTo>
                  <a:lnTo>
                    <a:pt x="21" y="150"/>
                  </a:lnTo>
                  <a:lnTo>
                    <a:pt x="21" y="129"/>
                  </a:lnTo>
                  <a:close/>
                  <a:moveTo>
                    <a:pt x="54" y="129"/>
                  </a:moveTo>
                  <a:lnTo>
                    <a:pt x="75" y="129"/>
                  </a:lnTo>
                  <a:lnTo>
                    <a:pt x="75" y="150"/>
                  </a:lnTo>
                  <a:lnTo>
                    <a:pt x="54" y="150"/>
                  </a:lnTo>
                  <a:lnTo>
                    <a:pt x="54" y="129"/>
                  </a:lnTo>
                  <a:close/>
                  <a:moveTo>
                    <a:pt x="87" y="129"/>
                  </a:moveTo>
                  <a:lnTo>
                    <a:pt x="108" y="129"/>
                  </a:lnTo>
                  <a:lnTo>
                    <a:pt x="108" y="150"/>
                  </a:lnTo>
                  <a:lnTo>
                    <a:pt x="87" y="150"/>
                  </a:lnTo>
                  <a:lnTo>
                    <a:pt x="87" y="129"/>
                  </a:lnTo>
                  <a:close/>
                  <a:moveTo>
                    <a:pt x="54" y="96"/>
                  </a:moveTo>
                  <a:lnTo>
                    <a:pt x="75" y="96"/>
                  </a:lnTo>
                  <a:lnTo>
                    <a:pt x="75" y="117"/>
                  </a:lnTo>
                  <a:lnTo>
                    <a:pt x="54" y="117"/>
                  </a:lnTo>
                  <a:lnTo>
                    <a:pt x="54" y="96"/>
                  </a:lnTo>
                  <a:close/>
                  <a:moveTo>
                    <a:pt x="87" y="96"/>
                  </a:moveTo>
                  <a:lnTo>
                    <a:pt x="108" y="96"/>
                  </a:lnTo>
                  <a:lnTo>
                    <a:pt x="108" y="117"/>
                  </a:lnTo>
                  <a:lnTo>
                    <a:pt x="87" y="117"/>
                  </a:lnTo>
                  <a:lnTo>
                    <a:pt x="87" y="96"/>
                  </a:lnTo>
                  <a:close/>
                  <a:moveTo>
                    <a:pt x="118" y="96"/>
                  </a:moveTo>
                  <a:lnTo>
                    <a:pt x="139" y="96"/>
                  </a:lnTo>
                  <a:lnTo>
                    <a:pt x="139" y="117"/>
                  </a:lnTo>
                  <a:lnTo>
                    <a:pt x="118" y="117"/>
                  </a:lnTo>
                  <a:lnTo>
                    <a:pt x="118" y="96"/>
                  </a:lnTo>
                  <a:close/>
                  <a:moveTo>
                    <a:pt x="21" y="96"/>
                  </a:moveTo>
                  <a:lnTo>
                    <a:pt x="43" y="96"/>
                  </a:lnTo>
                  <a:lnTo>
                    <a:pt x="43" y="117"/>
                  </a:lnTo>
                  <a:lnTo>
                    <a:pt x="21" y="117"/>
                  </a:lnTo>
                  <a:lnTo>
                    <a:pt x="21" y="96"/>
                  </a:lnTo>
                  <a:close/>
                  <a:moveTo>
                    <a:pt x="139" y="0"/>
                  </a:moveTo>
                  <a:lnTo>
                    <a:pt x="139" y="11"/>
                  </a:lnTo>
                  <a:lnTo>
                    <a:pt x="118" y="11"/>
                  </a:lnTo>
                  <a:lnTo>
                    <a:pt x="118" y="0"/>
                  </a:lnTo>
                  <a:lnTo>
                    <a:pt x="43" y="0"/>
                  </a:lnTo>
                  <a:lnTo>
                    <a:pt x="43" y="11"/>
                  </a:lnTo>
                  <a:lnTo>
                    <a:pt x="21" y="1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171"/>
                  </a:lnTo>
                  <a:lnTo>
                    <a:pt x="162" y="171"/>
                  </a:lnTo>
                  <a:lnTo>
                    <a:pt x="162" y="0"/>
                  </a:lnTo>
                  <a:lnTo>
                    <a:pt x="139" y="0"/>
                  </a:lnTo>
                  <a:close/>
                  <a:moveTo>
                    <a:pt x="150" y="161"/>
                  </a:moveTo>
                  <a:lnTo>
                    <a:pt x="11" y="161"/>
                  </a:lnTo>
                  <a:lnTo>
                    <a:pt x="11" y="44"/>
                  </a:lnTo>
                  <a:lnTo>
                    <a:pt x="150" y="44"/>
                  </a:lnTo>
                  <a:lnTo>
                    <a:pt x="150" y="161"/>
                  </a:ln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8" name="Freeform 133"/>
            <p:cNvSpPr>
              <a:spLocks noEditPoints="1"/>
            </p:cNvSpPr>
            <p:nvPr/>
          </p:nvSpPr>
          <p:spPr bwMode="auto">
            <a:xfrm>
              <a:off x="9719137" y="3676109"/>
              <a:ext cx="201124" cy="201122"/>
            </a:xfrm>
            <a:custGeom>
              <a:avLst/>
              <a:gdLst>
                <a:gd name="T0" fmla="*/ 42 w 84"/>
                <a:gd name="T1" fmla="*/ 0 h 84"/>
                <a:gd name="T2" fmla="*/ 0 w 84"/>
                <a:gd name="T3" fmla="*/ 42 h 84"/>
                <a:gd name="T4" fmla="*/ 42 w 84"/>
                <a:gd name="T5" fmla="*/ 84 h 84"/>
                <a:gd name="T6" fmla="*/ 84 w 84"/>
                <a:gd name="T7" fmla="*/ 42 h 84"/>
                <a:gd name="T8" fmla="*/ 42 w 84"/>
                <a:gd name="T9" fmla="*/ 0 h 84"/>
                <a:gd name="T10" fmla="*/ 42 w 84"/>
                <a:gd name="T11" fmla="*/ 76 h 84"/>
                <a:gd name="T12" fmla="*/ 8 w 84"/>
                <a:gd name="T13" fmla="*/ 42 h 84"/>
                <a:gd name="T14" fmla="*/ 42 w 84"/>
                <a:gd name="T15" fmla="*/ 8 h 84"/>
                <a:gd name="T16" fmla="*/ 76 w 84"/>
                <a:gd name="T17" fmla="*/ 42 h 84"/>
                <a:gd name="T18" fmla="*/ 42 w 84"/>
                <a:gd name="T19" fmla="*/ 76 h 84"/>
                <a:gd name="T20" fmla="*/ 26 w 84"/>
                <a:gd name="T21" fmla="*/ 26 h 84"/>
                <a:gd name="T22" fmla="*/ 58 w 84"/>
                <a:gd name="T23" fmla="*/ 26 h 84"/>
                <a:gd name="T24" fmla="*/ 58 w 84"/>
                <a:gd name="T25" fmla="*/ 58 h 84"/>
                <a:gd name="T26" fmla="*/ 26 w 84"/>
                <a:gd name="T27" fmla="*/ 58 h 84"/>
                <a:gd name="T28" fmla="*/ 26 w 84"/>
                <a:gd name="T29" fmla="*/ 2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4"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4"/>
                    <a:pt x="42" y="84"/>
                  </a:cubicBezTo>
                  <a:cubicBezTo>
                    <a:pt x="65" y="84"/>
                    <a:pt x="84" y="65"/>
                    <a:pt x="84" y="42"/>
                  </a:cubicBezTo>
                  <a:cubicBezTo>
                    <a:pt x="84" y="19"/>
                    <a:pt x="65" y="0"/>
                    <a:pt x="42" y="0"/>
                  </a:cubicBezTo>
                  <a:close/>
                  <a:moveTo>
                    <a:pt x="42" y="76"/>
                  </a:moveTo>
                  <a:cubicBezTo>
                    <a:pt x="23" y="76"/>
                    <a:pt x="8" y="61"/>
                    <a:pt x="8" y="42"/>
                  </a:cubicBezTo>
                  <a:cubicBezTo>
                    <a:pt x="8" y="23"/>
                    <a:pt x="23" y="8"/>
                    <a:pt x="42" y="8"/>
                  </a:cubicBezTo>
                  <a:cubicBezTo>
                    <a:pt x="61" y="8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lose/>
                  <a:moveTo>
                    <a:pt x="26" y="26"/>
                  </a:moveTo>
                  <a:cubicBezTo>
                    <a:pt x="58" y="26"/>
                    <a:pt x="58" y="26"/>
                    <a:pt x="58" y="2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26" y="58"/>
                    <a:pt x="26" y="58"/>
                    <a:pt x="26" y="58"/>
                  </a:cubicBezTo>
                  <a:lnTo>
                    <a:pt x="26" y="26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9" name="Freeform 134"/>
            <p:cNvSpPr>
              <a:spLocks noEditPoints="1"/>
            </p:cNvSpPr>
            <p:nvPr/>
          </p:nvSpPr>
          <p:spPr bwMode="auto">
            <a:xfrm>
              <a:off x="9425526" y="3646749"/>
              <a:ext cx="350865" cy="350864"/>
            </a:xfrm>
            <a:custGeom>
              <a:avLst/>
              <a:gdLst>
                <a:gd name="T0" fmla="*/ 140 w 146"/>
                <a:gd name="T1" fmla="*/ 123 h 146"/>
                <a:gd name="T2" fmla="*/ 106 w 146"/>
                <a:gd name="T3" fmla="*/ 94 h 146"/>
                <a:gd name="T4" fmla="*/ 96 w 146"/>
                <a:gd name="T5" fmla="*/ 89 h 146"/>
                <a:gd name="T6" fmla="*/ 109 w 146"/>
                <a:gd name="T7" fmla="*/ 54 h 146"/>
                <a:gd name="T8" fmla="*/ 54 w 146"/>
                <a:gd name="T9" fmla="*/ 0 h 146"/>
                <a:gd name="T10" fmla="*/ 0 w 146"/>
                <a:gd name="T11" fmla="*/ 54 h 146"/>
                <a:gd name="T12" fmla="*/ 54 w 146"/>
                <a:gd name="T13" fmla="*/ 108 h 146"/>
                <a:gd name="T14" fmla="*/ 90 w 146"/>
                <a:gd name="T15" fmla="*/ 95 h 146"/>
                <a:gd name="T16" fmla="*/ 94 w 146"/>
                <a:gd name="T17" fmla="*/ 106 h 146"/>
                <a:gd name="T18" fmla="*/ 123 w 146"/>
                <a:gd name="T19" fmla="*/ 140 h 146"/>
                <a:gd name="T20" fmla="*/ 141 w 146"/>
                <a:gd name="T21" fmla="*/ 141 h 146"/>
                <a:gd name="T22" fmla="*/ 140 w 146"/>
                <a:gd name="T23" fmla="*/ 123 h 146"/>
                <a:gd name="T24" fmla="*/ 54 w 146"/>
                <a:gd name="T25" fmla="*/ 90 h 146"/>
                <a:gd name="T26" fmla="*/ 18 w 146"/>
                <a:gd name="T27" fmla="*/ 54 h 146"/>
                <a:gd name="T28" fmla="*/ 54 w 146"/>
                <a:gd name="T29" fmla="*/ 18 h 146"/>
                <a:gd name="T30" fmla="*/ 91 w 146"/>
                <a:gd name="T31" fmla="*/ 54 h 146"/>
                <a:gd name="T32" fmla="*/ 54 w 146"/>
                <a:gd name="T33" fmla="*/ 90 h 146"/>
                <a:gd name="T34" fmla="*/ 63 w 146"/>
                <a:gd name="T35" fmla="*/ 27 h 146"/>
                <a:gd name="T36" fmla="*/ 45 w 146"/>
                <a:gd name="T37" fmla="*/ 27 h 146"/>
                <a:gd name="T38" fmla="*/ 45 w 146"/>
                <a:gd name="T39" fmla="*/ 45 h 146"/>
                <a:gd name="T40" fmla="*/ 27 w 146"/>
                <a:gd name="T41" fmla="*/ 45 h 146"/>
                <a:gd name="T42" fmla="*/ 27 w 146"/>
                <a:gd name="T43" fmla="*/ 63 h 146"/>
                <a:gd name="T44" fmla="*/ 45 w 146"/>
                <a:gd name="T45" fmla="*/ 63 h 146"/>
                <a:gd name="T46" fmla="*/ 45 w 146"/>
                <a:gd name="T47" fmla="*/ 81 h 146"/>
                <a:gd name="T48" fmla="*/ 63 w 146"/>
                <a:gd name="T49" fmla="*/ 81 h 146"/>
                <a:gd name="T50" fmla="*/ 63 w 146"/>
                <a:gd name="T51" fmla="*/ 63 h 146"/>
                <a:gd name="T52" fmla="*/ 81 w 146"/>
                <a:gd name="T53" fmla="*/ 63 h 146"/>
                <a:gd name="T54" fmla="*/ 81 w 146"/>
                <a:gd name="T55" fmla="*/ 45 h 146"/>
                <a:gd name="T56" fmla="*/ 63 w 146"/>
                <a:gd name="T57" fmla="*/ 45 h 146"/>
                <a:gd name="T58" fmla="*/ 63 w 146"/>
                <a:gd name="T59" fmla="*/ 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6" h="146">
                  <a:moveTo>
                    <a:pt x="140" y="123"/>
                  </a:moveTo>
                  <a:cubicBezTo>
                    <a:pt x="106" y="94"/>
                    <a:pt x="106" y="94"/>
                    <a:pt x="106" y="94"/>
                  </a:cubicBezTo>
                  <a:cubicBezTo>
                    <a:pt x="103" y="91"/>
                    <a:pt x="99" y="89"/>
                    <a:pt x="96" y="89"/>
                  </a:cubicBezTo>
                  <a:cubicBezTo>
                    <a:pt x="104" y="80"/>
                    <a:pt x="109" y="67"/>
                    <a:pt x="109" y="54"/>
                  </a:cubicBezTo>
                  <a:cubicBezTo>
                    <a:pt x="109" y="24"/>
                    <a:pt x="8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84"/>
                    <a:pt x="24" y="108"/>
                    <a:pt x="54" y="108"/>
                  </a:cubicBezTo>
                  <a:cubicBezTo>
                    <a:pt x="68" y="108"/>
                    <a:pt x="80" y="103"/>
                    <a:pt x="90" y="95"/>
                  </a:cubicBezTo>
                  <a:cubicBezTo>
                    <a:pt x="89" y="98"/>
                    <a:pt x="91" y="102"/>
                    <a:pt x="94" y="106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8" y="146"/>
                    <a:pt x="136" y="146"/>
                    <a:pt x="141" y="141"/>
                  </a:cubicBezTo>
                  <a:cubicBezTo>
                    <a:pt x="146" y="136"/>
                    <a:pt x="146" y="128"/>
                    <a:pt x="140" y="123"/>
                  </a:cubicBezTo>
                  <a:close/>
                  <a:moveTo>
                    <a:pt x="54" y="90"/>
                  </a:moveTo>
                  <a:cubicBezTo>
                    <a:pt x="34" y="90"/>
                    <a:pt x="18" y="74"/>
                    <a:pt x="18" y="54"/>
                  </a:cubicBezTo>
                  <a:cubicBezTo>
                    <a:pt x="18" y="34"/>
                    <a:pt x="34" y="18"/>
                    <a:pt x="54" y="18"/>
                  </a:cubicBezTo>
                  <a:cubicBezTo>
                    <a:pt x="74" y="18"/>
                    <a:pt x="91" y="34"/>
                    <a:pt x="91" y="54"/>
                  </a:cubicBezTo>
                  <a:cubicBezTo>
                    <a:pt x="91" y="74"/>
                    <a:pt x="74" y="90"/>
                    <a:pt x="54" y="90"/>
                  </a:cubicBezTo>
                  <a:close/>
                  <a:moveTo>
                    <a:pt x="63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63" y="45"/>
                    <a:pt x="63" y="45"/>
                    <a:pt x="63" y="45"/>
                  </a:cubicBezTo>
                  <a:lnTo>
                    <a:pt x="63" y="27"/>
                  </a:ln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0" name="Freeform 135"/>
            <p:cNvSpPr>
              <a:spLocks noEditPoints="1"/>
            </p:cNvSpPr>
            <p:nvPr/>
          </p:nvSpPr>
          <p:spPr bwMode="auto">
            <a:xfrm>
              <a:off x="9886494" y="4275074"/>
              <a:ext cx="204059" cy="206995"/>
            </a:xfrm>
            <a:custGeom>
              <a:avLst/>
              <a:gdLst>
                <a:gd name="T0" fmla="*/ 16 w 85"/>
                <a:gd name="T1" fmla="*/ 49 h 86"/>
                <a:gd name="T2" fmla="*/ 16 w 85"/>
                <a:gd name="T3" fmla="*/ 86 h 86"/>
                <a:gd name="T4" fmla="*/ 18 w 85"/>
                <a:gd name="T5" fmla="*/ 86 h 86"/>
                <a:gd name="T6" fmla="*/ 21 w 85"/>
                <a:gd name="T7" fmla="*/ 86 h 86"/>
                <a:gd name="T8" fmla="*/ 21 w 85"/>
                <a:gd name="T9" fmla="*/ 49 h 86"/>
                <a:gd name="T10" fmla="*/ 18 w 85"/>
                <a:gd name="T11" fmla="*/ 49 h 86"/>
                <a:gd name="T12" fmla="*/ 16 w 85"/>
                <a:gd name="T13" fmla="*/ 49 h 86"/>
                <a:gd name="T14" fmla="*/ 64 w 85"/>
                <a:gd name="T15" fmla="*/ 49 h 86"/>
                <a:gd name="T16" fmla="*/ 64 w 85"/>
                <a:gd name="T17" fmla="*/ 86 h 86"/>
                <a:gd name="T18" fmla="*/ 67 w 85"/>
                <a:gd name="T19" fmla="*/ 86 h 86"/>
                <a:gd name="T20" fmla="*/ 69 w 85"/>
                <a:gd name="T21" fmla="*/ 86 h 86"/>
                <a:gd name="T22" fmla="*/ 69 w 85"/>
                <a:gd name="T23" fmla="*/ 49 h 86"/>
                <a:gd name="T24" fmla="*/ 67 w 85"/>
                <a:gd name="T25" fmla="*/ 49 h 86"/>
                <a:gd name="T26" fmla="*/ 64 w 85"/>
                <a:gd name="T27" fmla="*/ 49 h 86"/>
                <a:gd name="T28" fmla="*/ 85 w 85"/>
                <a:gd name="T29" fmla="*/ 43 h 86"/>
                <a:gd name="T30" fmla="*/ 42 w 85"/>
                <a:gd name="T31" fmla="*/ 0 h 86"/>
                <a:gd name="T32" fmla="*/ 0 w 85"/>
                <a:gd name="T33" fmla="*/ 43 h 86"/>
                <a:gd name="T34" fmla="*/ 2 w 85"/>
                <a:gd name="T35" fmla="*/ 58 h 86"/>
                <a:gd name="T36" fmla="*/ 0 w 85"/>
                <a:gd name="T37" fmla="*/ 67 h 86"/>
                <a:gd name="T38" fmla="*/ 10 w 85"/>
                <a:gd name="T39" fmla="*/ 84 h 86"/>
                <a:gd name="T40" fmla="*/ 10 w 85"/>
                <a:gd name="T41" fmla="*/ 51 h 86"/>
                <a:gd name="T42" fmla="*/ 6 w 85"/>
                <a:gd name="T43" fmla="*/ 54 h 86"/>
                <a:gd name="T44" fmla="*/ 5 w 85"/>
                <a:gd name="T45" fmla="*/ 46 h 86"/>
                <a:gd name="T46" fmla="*/ 42 w 85"/>
                <a:gd name="T47" fmla="*/ 8 h 86"/>
                <a:gd name="T48" fmla="*/ 80 w 85"/>
                <a:gd name="T49" fmla="*/ 46 h 86"/>
                <a:gd name="T50" fmla="*/ 79 w 85"/>
                <a:gd name="T51" fmla="*/ 54 h 86"/>
                <a:gd name="T52" fmla="*/ 75 w 85"/>
                <a:gd name="T53" fmla="*/ 51 h 86"/>
                <a:gd name="T54" fmla="*/ 75 w 85"/>
                <a:gd name="T55" fmla="*/ 84 h 86"/>
                <a:gd name="T56" fmla="*/ 85 w 85"/>
                <a:gd name="T57" fmla="*/ 67 h 86"/>
                <a:gd name="T58" fmla="*/ 83 w 85"/>
                <a:gd name="T59" fmla="*/ 58 h 86"/>
                <a:gd name="T60" fmla="*/ 85 w 85"/>
                <a:gd name="T61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86">
                  <a:moveTo>
                    <a:pt x="16" y="49"/>
                  </a:moveTo>
                  <a:cubicBezTo>
                    <a:pt x="16" y="86"/>
                    <a:pt x="16" y="86"/>
                    <a:pt x="16" y="86"/>
                  </a:cubicBezTo>
                  <a:cubicBezTo>
                    <a:pt x="17" y="86"/>
                    <a:pt x="17" y="86"/>
                    <a:pt x="18" y="86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6" y="49"/>
                  </a:cubicBezTo>
                  <a:close/>
                  <a:moveTo>
                    <a:pt x="64" y="49"/>
                  </a:moveTo>
                  <a:cubicBezTo>
                    <a:pt x="64" y="86"/>
                    <a:pt x="64" y="86"/>
                    <a:pt x="64" y="8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68" y="86"/>
                    <a:pt x="68" y="86"/>
                    <a:pt x="69" y="86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8" y="49"/>
                    <a:pt x="68" y="49"/>
                    <a:pt x="67" y="49"/>
                  </a:cubicBezTo>
                  <a:lnTo>
                    <a:pt x="64" y="49"/>
                  </a:lnTo>
                  <a:close/>
                  <a:moveTo>
                    <a:pt x="85" y="43"/>
                  </a:moveTo>
                  <a:cubicBezTo>
                    <a:pt x="85" y="20"/>
                    <a:pt x="66" y="0"/>
                    <a:pt x="42" y="0"/>
                  </a:cubicBezTo>
                  <a:cubicBezTo>
                    <a:pt x="19" y="0"/>
                    <a:pt x="0" y="20"/>
                    <a:pt x="0" y="43"/>
                  </a:cubicBezTo>
                  <a:cubicBezTo>
                    <a:pt x="0" y="48"/>
                    <a:pt x="0" y="53"/>
                    <a:pt x="2" y="58"/>
                  </a:cubicBezTo>
                  <a:cubicBezTo>
                    <a:pt x="0" y="61"/>
                    <a:pt x="0" y="64"/>
                    <a:pt x="0" y="67"/>
                  </a:cubicBezTo>
                  <a:cubicBezTo>
                    <a:pt x="0" y="75"/>
                    <a:pt x="4" y="81"/>
                    <a:pt x="10" y="84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9" y="51"/>
                    <a:pt x="7" y="52"/>
                    <a:pt x="6" y="54"/>
                  </a:cubicBezTo>
                  <a:cubicBezTo>
                    <a:pt x="5" y="51"/>
                    <a:pt x="5" y="49"/>
                    <a:pt x="5" y="46"/>
                  </a:cubicBezTo>
                  <a:cubicBezTo>
                    <a:pt x="5" y="25"/>
                    <a:pt x="22" y="8"/>
                    <a:pt x="42" y="8"/>
                  </a:cubicBezTo>
                  <a:cubicBezTo>
                    <a:pt x="63" y="8"/>
                    <a:pt x="80" y="25"/>
                    <a:pt x="80" y="46"/>
                  </a:cubicBezTo>
                  <a:cubicBezTo>
                    <a:pt x="80" y="49"/>
                    <a:pt x="80" y="51"/>
                    <a:pt x="79" y="54"/>
                  </a:cubicBezTo>
                  <a:cubicBezTo>
                    <a:pt x="78" y="52"/>
                    <a:pt x="76" y="51"/>
                    <a:pt x="75" y="5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81" y="81"/>
                    <a:pt x="85" y="75"/>
                    <a:pt x="85" y="67"/>
                  </a:cubicBezTo>
                  <a:cubicBezTo>
                    <a:pt x="85" y="64"/>
                    <a:pt x="84" y="61"/>
                    <a:pt x="83" y="58"/>
                  </a:cubicBezTo>
                  <a:cubicBezTo>
                    <a:pt x="85" y="53"/>
                    <a:pt x="85" y="48"/>
                    <a:pt x="85" y="43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1" name="Freeform 136"/>
            <p:cNvSpPr>
              <a:spLocks noEditPoints="1"/>
            </p:cNvSpPr>
            <p:nvPr/>
          </p:nvSpPr>
          <p:spPr bwMode="auto">
            <a:xfrm>
              <a:off x="9576736" y="4024037"/>
              <a:ext cx="249569" cy="248100"/>
            </a:xfrm>
            <a:custGeom>
              <a:avLst/>
              <a:gdLst>
                <a:gd name="T0" fmla="*/ 52 w 104"/>
                <a:gd name="T1" fmla="*/ 0 h 104"/>
                <a:gd name="T2" fmla="*/ 0 w 104"/>
                <a:gd name="T3" fmla="*/ 52 h 104"/>
                <a:gd name="T4" fmla="*/ 52 w 104"/>
                <a:gd name="T5" fmla="*/ 104 h 104"/>
                <a:gd name="T6" fmla="*/ 104 w 104"/>
                <a:gd name="T7" fmla="*/ 52 h 104"/>
                <a:gd name="T8" fmla="*/ 52 w 104"/>
                <a:gd name="T9" fmla="*/ 0 h 104"/>
                <a:gd name="T10" fmla="*/ 32 w 104"/>
                <a:gd name="T11" fmla="*/ 52 h 104"/>
                <a:gd name="T12" fmla="*/ 52 w 104"/>
                <a:gd name="T13" fmla="*/ 32 h 104"/>
                <a:gd name="T14" fmla="*/ 72 w 104"/>
                <a:gd name="T15" fmla="*/ 52 h 104"/>
                <a:gd name="T16" fmla="*/ 52 w 104"/>
                <a:gd name="T17" fmla="*/ 71 h 104"/>
                <a:gd name="T18" fmla="*/ 32 w 104"/>
                <a:gd name="T19" fmla="*/ 52 h 104"/>
                <a:gd name="T20" fmla="*/ 94 w 104"/>
                <a:gd name="T21" fmla="*/ 69 h 104"/>
                <a:gd name="T22" fmla="*/ 94 w 104"/>
                <a:gd name="T23" fmla="*/ 69 h 104"/>
                <a:gd name="T24" fmla="*/ 76 w 104"/>
                <a:gd name="T25" fmla="*/ 62 h 104"/>
                <a:gd name="T26" fmla="*/ 78 w 104"/>
                <a:gd name="T27" fmla="*/ 52 h 104"/>
                <a:gd name="T28" fmla="*/ 76 w 104"/>
                <a:gd name="T29" fmla="*/ 42 h 104"/>
                <a:gd name="T30" fmla="*/ 89 w 104"/>
                <a:gd name="T31" fmla="*/ 37 h 104"/>
                <a:gd name="T32" fmla="*/ 94 w 104"/>
                <a:gd name="T33" fmla="*/ 34 h 104"/>
                <a:gd name="T34" fmla="*/ 98 w 104"/>
                <a:gd name="T35" fmla="*/ 52 h 104"/>
                <a:gd name="T36" fmla="*/ 94 w 104"/>
                <a:gd name="T37" fmla="*/ 69 h 104"/>
                <a:gd name="T38" fmla="*/ 69 w 104"/>
                <a:gd name="T39" fmla="*/ 10 h 104"/>
                <a:gd name="T40" fmla="*/ 69 w 104"/>
                <a:gd name="T41" fmla="*/ 10 h 104"/>
                <a:gd name="T42" fmla="*/ 69 w 104"/>
                <a:gd name="T43" fmla="*/ 10 h 104"/>
                <a:gd name="T44" fmla="*/ 62 w 104"/>
                <a:gd name="T45" fmla="*/ 28 h 104"/>
                <a:gd name="T46" fmla="*/ 52 w 104"/>
                <a:gd name="T47" fmla="*/ 26 h 104"/>
                <a:gd name="T48" fmla="*/ 42 w 104"/>
                <a:gd name="T49" fmla="*/ 28 h 104"/>
                <a:gd name="T50" fmla="*/ 38 w 104"/>
                <a:gd name="T51" fmla="*/ 19 h 104"/>
                <a:gd name="T52" fmla="*/ 35 w 104"/>
                <a:gd name="T53" fmla="*/ 10 h 104"/>
                <a:gd name="T54" fmla="*/ 52 w 104"/>
                <a:gd name="T55" fmla="*/ 6 h 104"/>
                <a:gd name="T56" fmla="*/ 69 w 104"/>
                <a:gd name="T57" fmla="*/ 10 h 104"/>
                <a:gd name="T58" fmla="*/ 10 w 104"/>
                <a:gd name="T59" fmla="*/ 34 h 104"/>
                <a:gd name="T60" fmla="*/ 19 w 104"/>
                <a:gd name="T61" fmla="*/ 38 h 104"/>
                <a:gd name="T62" fmla="*/ 28 w 104"/>
                <a:gd name="T63" fmla="*/ 42 h 104"/>
                <a:gd name="T64" fmla="*/ 26 w 104"/>
                <a:gd name="T65" fmla="*/ 52 h 104"/>
                <a:gd name="T66" fmla="*/ 28 w 104"/>
                <a:gd name="T67" fmla="*/ 62 h 104"/>
                <a:gd name="T68" fmla="*/ 10 w 104"/>
                <a:gd name="T69" fmla="*/ 69 h 104"/>
                <a:gd name="T70" fmla="*/ 6 w 104"/>
                <a:gd name="T71" fmla="*/ 52 h 104"/>
                <a:gd name="T72" fmla="*/ 10 w 104"/>
                <a:gd name="T73" fmla="*/ 34 h 104"/>
                <a:gd name="T74" fmla="*/ 35 w 104"/>
                <a:gd name="T75" fmla="*/ 94 h 104"/>
                <a:gd name="T76" fmla="*/ 37 w 104"/>
                <a:gd name="T77" fmla="*/ 88 h 104"/>
                <a:gd name="T78" fmla="*/ 42 w 104"/>
                <a:gd name="T79" fmla="*/ 76 h 104"/>
                <a:gd name="T80" fmla="*/ 52 w 104"/>
                <a:gd name="T81" fmla="*/ 78 h 104"/>
                <a:gd name="T82" fmla="*/ 62 w 104"/>
                <a:gd name="T83" fmla="*/ 76 h 104"/>
                <a:gd name="T84" fmla="*/ 69 w 104"/>
                <a:gd name="T85" fmla="*/ 94 h 104"/>
                <a:gd name="T86" fmla="*/ 69 w 104"/>
                <a:gd name="T87" fmla="*/ 94 h 104"/>
                <a:gd name="T88" fmla="*/ 69 w 104"/>
                <a:gd name="T89" fmla="*/ 94 h 104"/>
                <a:gd name="T90" fmla="*/ 52 w 104"/>
                <a:gd name="T91" fmla="*/ 97 h 104"/>
                <a:gd name="T92" fmla="*/ 35 w 104"/>
                <a:gd name="T93" fmla="*/ 9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81"/>
                    <a:pt x="23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23"/>
                    <a:pt x="81" y="0"/>
                    <a:pt x="52" y="0"/>
                  </a:cubicBezTo>
                  <a:close/>
                  <a:moveTo>
                    <a:pt x="32" y="52"/>
                  </a:moveTo>
                  <a:cubicBezTo>
                    <a:pt x="32" y="41"/>
                    <a:pt x="41" y="32"/>
                    <a:pt x="52" y="32"/>
                  </a:cubicBezTo>
                  <a:cubicBezTo>
                    <a:pt x="63" y="32"/>
                    <a:pt x="72" y="41"/>
                    <a:pt x="72" y="52"/>
                  </a:cubicBezTo>
                  <a:cubicBezTo>
                    <a:pt x="72" y="63"/>
                    <a:pt x="63" y="71"/>
                    <a:pt x="52" y="71"/>
                  </a:cubicBezTo>
                  <a:cubicBezTo>
                    <a:pt x="41" y="71"/>
                    <a:pt x="32" y="63"/>
                    <a:pt x="32" y="52"/>
                  </a:cubicBezTo>
                  <a:close/>
                  <a:moveTo>
                    <a:pt x="94" y="69"/>
                  </a:moveTo>
                  <a:cubicBezTo>
                    <a:pt x="94" y="69"/>
                    <a:pt x="94" y="69"/>
                    <a:pt x="94" y="69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7" y="59"/>
                    <a:pt x="78" y="55"/>
                    <a:pt x="78" y="52"/>
                  </a:cubicBezTo>
                  <a:cubicBezTo>
                    <a:pt x="78" y="48"/>
                    <a:pt x="77" y="45"/>
                    <a:pt x="76" y="42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6" y="40"/>
                    <a:pt x="98" y="46"/>
                    <a:pt x="98" y="52"/>
                  </a:cubicBezTo>
                  <a:cubicBezTo>
                    <a:pt x="98" y="58"/>
                    <a:pt x="96" y="64"/>
                    <a:pt x="94" y="69"/>
                  </a:cubicBezTo>
                  <a:close/>
                  <a:moveTo>
                    <a:pt x="69" y="10"/>
                  </a:moveTo>
                  <a:cubicBezTo>
                    <a:pt x="69" y="10"/>
                    <a:pt x="69" y="10"/>
                    <a:pt x="69" y="10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59" y="26"/>
                    <a:pt x="56" y="26"/>
                    <a:pt x="52" y="26"/>
                  </a:cubicBezTo>
                  <a:cubicBezTo>
                    <a:pt x="48" y="26"/>
                    <a:pt x="45" y="26"/>
                    <a:pt x="42" y="28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40" y="7"/>
                    <a:pt x="46" y="6"/>
                    <a:pt x="52" y="6"/>
                  </a:cubicBezTo>
                  <a:cubicBezTo>
                    <a:pt x="58" y="6"/>
                    <a:pt x="64" y="7"/>
                    <a:pt x="69" y="10"/>
                  </a:cubicBezTo>
                  <a:close/>
                  <a:moveTo>
                    <a:pt x="10" y="34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7" y="45"/>
                    <a:pt x="26" y="48"/>
                    <a:pt x="26" y="52"/>
                  </a:cubicBezTo>
                  <a:cubicBezTo>
                    <a:pt x="26" y="55"/>
                    <a:pt x="27" y="59"/>
                    <a:pt x="28" y="62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8" y="64"/>
                    <a:pt x="6" y="58"/>
                    <a:pt x="6" y="52"/>
                  </a:cubicBezTo>
                  <a:cubicBezTo>
                    <a:pt x="6" y="46"/>
                    <a:pt x="8" y="40"/>
                    <a:pt x="10" y="34"/>
                  </a:cubicBezTo>
                  <a:close/>
                  <a:moveTo>
                    <a:pt x="35" y="94"/>
                  </a:moveTo>
                  <a:cubicBezTo>
                    <a:pt x="37" y="88"/>
                    <a:pt x="37" y="88"/>
                    <a:pt x="37" y="88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5" y="77"/>
                    <a:pt x="48" y="78"/>
                    <a:pt x="52" y="78"/>
                  </a:cubicBezTo>
                  <a:cubicBezTo>
                    <a:pt x="56" y="78"/>
                    <a:pt x="59" y="77"/>
                    <a:pt x="62" y="76"/>
                  </a:cubicBezTo>
                  <a:cubicBezTo>
                    <a:pt x="69" y="94"/>
                    <a:pt x="69" y="94"/>
                    <a:pt x="69" y="94"/>
                  </a:cubicBezTo>
                  <a:cubicBezTo>
                    <a:pt x="69" y="94"/>
                    <a:pt x="69" y="94"/>
                    <a:pt x="69" y="94"/>
                  </a:cubicBezTo>
                  <a:cubicBezTo>
                    <a:pt x="69" y="94"/>
                    <a:pt x="69" y="94"/>
                    <a:pt x="69" y="94"/>
                  </a:cubicBezTo>
                  <a:cubicBezTo>
                    <a:pt x="64" y="96"/>
                    <a:pt x="58" y="97"/>
                    <a:pt x="52" y="97"/>
                  </a:cubicBezTo>
                  <a:cubicBezTo>
                    <a:pt x="46" y="97"/>
                    <a:pt x="40" y="96"/>
                    <a:pt x="35" y="94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2" name="Freeform 137"/>
            <p:cNvSpPr>
              <a:spLocks/>
            </p:cNvSpPr>
            <p:nvPr/>
          </p:nvSpPr>
          <p:spPr bwMode="auto">
            <a:xfrm>
              <a:off x="9651607" y="4324988"/>
              <a:ext cx="287738" cy="290674"/>
            </a:xfrm>
            <a:custGeom>
              <a:avLst/>
              <a:gdLst>
                <a:gd name="T0" fmla="*/ 0 w 120"/>
                <a:gd name="T1" fmla="*/ 70 h 121"/>
                <a:gd name="T2" fmla="*/ 10 w 120"/>
                <a:gd name="T3" fmla="*/ 80 h 121"/>
                <a:gd name="T4" fmla="*/ 20 w 120"/>
                <a:gd name="T5" fmla="*/ 70 h 121"/>
                <a:gd name="T6" fmla="*/ 20 w 120"/>
                <a:gd name="T7" fmla="*/ 34 h 121"/>
                <a:gd name="T8" fmla="*/ 103 w 120"/>
                <a:gd name="T9" fmla="*/ 117 h 121"/>
                <a:gd name="T10" fmla="*/ 117 w 120"/>
                <a:gd name="T11" fmla="*/ 117 h 121"/>
                <a:gd name="T12" fmla="*/ 120 w 120"/>
                <a:gd name="T13" fmla="*/ 110 h 121"/>
                <a:gd name="T14" fmla="*/ 117 w 120"/>
                <a:gd name="T15" fmla="*/ 103 h 121"/>
                <a:gd name="T16" fmla="*/ 34 w 120"/>
                <a:gd name="T17" fmla="*/ 20 h 121"/>
                <a:gd name="T18" fmla="*/ 70 w 120"/>
                <a:gd name="T19" fmla="*/ 20 h 121"/>
                <a:gd name="T20" fmla="*/ 80 w 120"/>
                <a:gd name="T21" fmla="*/ 10 h 121"/>
                <a:gd name="T22" fmla="*/ 70 w 120"/>
                <a:gd name="T23" fmla="*/ 0 h 121"/>
                <a:gd name="T24" fmla="*/ 0 w 120"/>
                <a:gd name="T25" fmla="*/ 0 h 121"/>
                <a:gd name="T26" fmla="*/ 0 w 120"/>
                <a:gd name="T27" fmla="*/ 7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121">
                  <a:moveTo>
                    <a:pt x="0" y="70"/>
                  </a:moveTo>
                  <a:cubicBezTo>
                    <a:pt x="0" y="76"/>
                    <a:pt x="4" y="80"/>
                    <a:pt x="10" y="80"/>
                  </a:cubicBezTo>
                  <a:cubicBezTo>
                    <a:pt x="15" y="80"/>
                    <a:pt x="20" y="76"/>
                    <a:pt x="20" y="70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107" y="121"/>
                    <a:pt x="113" y="121"/>
                    <a:pt x="117" y="117"/>
                  </a:cubicBezTo>
                  <a:cubicBezTo>
                    <a:pt x="119" y="115"/>
                    <a:pt x="120" y="113"/>
                    <a:pt x="120" y="110"/>
                  </a:cubicBezTo>
                  <a:cubicBezTo>
                    <a:pt x="120" y="108"/>
                    <a:pt x="119" y="105"/>
                    <a:pt x="117" y="103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5" y="20"/>
                    <a:pt x="80" y="15"/>
                    <a:pt x="80" y="10"/>
                  </a:cubicBezTo>
                  <a:cubicBezTo>
                    <a:pt x="80" y="4"/>
                    <a:pt x="75" y="0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0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3" name="Freeform 138"/>
            <p:cNvSpPr>
              <a:spLocks noEditPoints="1"/>
            </p:cNvSpPr>
            <p:nvPr/>
          </p:nvSpPr>
          <p:spPr bwMode="auto">
            <a:xfrm>
              <a:off x="9269913" y="3375158"/>
              <a:ext cx="299482" cy="248100"/>
            </a:xfrm>
            <a:custGeom>
              <a:avLst/>
              <a:gdLst>
                <a:gd name="T0" fmla="*/ 125 w 125"/>
                <a:gd name="T1" fmla="*/ 55 h 103"/>
                <a:gd name="T2" fmla="*/ 110 w 125"/>
                <a:gd name="T3" fmla="*/ 24 h 103"/>
                <a:gd name="T4" fmla="*/ 86 w 125"/>
                <a:gd name="T5" fmla="*/ 24 h 103"/>
                <a:gd name="T6" fmla="*/ 86 w 125"/>
                <a:gd name="T7" fmla="*/ 8 h 103"/>
                <a:gd name="T8" fmla="*/ 78 w 125"/>
                <a:gd name="T9" fmla="*/ 0 h 103"/>
                <a:gd name="T10" fmla="*/ 8 w 125"/>
                <a:gd name="T11" fmla="*/ 0 h 103"/>
                <a:gd name="T12" fmla="*/ 0 w 125"/>
                <a:gd name="T13" fmla="*/ 8 h 103"/>
                <a:gd name="T14" fmla="*/ 0 w 125"/>
                <a:gd name="T15" fmla="*/ 71 h 103"/>
                <a:gd name="T16" fmla="*/ 8 w 125"/>
                <a:gd name="T17" fmla="*/ 79 h 103"/>
                <a:gd name="T18" fmla="*/ 18 w 125"/>
                <a:gd name="T19" fmla="*/ 79 h 103"/>
                <a:gd name="T20" fmla="*/ 16 w 125"/>
                <a:gd name="T21" fmla="*/ 87 h 103"/>
                <a:gd name="T22" fmla="*/ 31 w 125"/>
                <a:gd name="T23" fmla="*/ 103 h 103"/>
                <a:gd name="T24" fmla="*/ 47 w 125"/>
                <a:gd name="T25" fmla="*/ 87 h 103"/>
                <a:gd name="T26" fmla="*/ 45 w 125"/>
                <a:gd name="T27" fmla="*/ 79 h 103"/>
                <a:gd name="T28" fmla="*/ 88 w 125"/>
                <a:gd name="T29" fmla="*/ 79 h 103"/>
                <a:gd name="T30" fmla="*/ 86 w 125"/>
                <a:gd name="T31" fmla="*/ 87 h 103"/>
                <a:gd name="T32" fmla="*/ 102 w 125"/>
                <a:gd name="T33" fmla="*/ 103 h 103"/>
                <a:gd name="T34" fmla="*/ 118 w 125"/>
                <a:gd name="T35" fmla="*/ 87 h 103"/>
                <a:gd name="T36" fmla="*/ 115 w 125"/>
                <a:gd name="T37" fmla="*/ 79 h 103"/>
                <a:gd name="T38" fmla="*/ 125 w 125"/>
                <a:gd name="T39" fmla="*/ 79 h 103"/>
                <a:gd name="T40" fmla="*/ 125 w 125"/>
                <a:gd name="T41" fmla="*/ 55 h 103"/>
                <a:gd name="T42" fmla="*/ 86 w 125"/>
                <a:gd name="T43" fmla="*/ 55 h 103"/>
                <a:gd name="T44" fmla="*/ 86 w 125"/>
                <a:gd name="T45" fmla="*/ 36 h 103"/>
                <a:gd name="T46" fmla="*/ 102 w 125"/>
                <a:gd name="T47" fmla="*/ 36 h 103"/>
                <a:gd name="T48" fmla="*/ 112 w 125"/>
                <a:gd name="T49" fmla="*/ 55 h 103"/>
                <a:gd name="T50" fmla="*/ 86 w 125"/>
                <a:gd name="T51" fmla="*/ 5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5" h="103">
                  <a:moveTo>
                    <a:pt x="125" y="55"/>
                  </a:moveTo>
                  <a:cubicBezTo>
                    <a:pt x="110" y="24"/>
                    <a:pt x="110" y="24"/>
                    <a:pt x="110" y="24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6" y="4"/>
                    <a:pt x="83" y="0"/>
                    <a:pt x="7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6" y="81"/>
                    <a:pt x="16" y="84"/>
                    <a:pt x="16" y="87"/>
                  </a:cubicBezTo>
                  <a:cubicBezTo>
                    <a:pt x="16" y="96"/>
                    <a:pt x="23" y="103"/>
                    <a:pt x="31" y="103"/>
                  </a:cubicBezTo>
                  <a:cubicBezTo>
                    <a:pt x="40" y="103"/>
                    <a:pt x="47" y="96"/>
                    <a:pt x="47" y="87"/>
                  </a:cubicBezTo>
                  <a:cubicBezTo>
                    <a:pt x="47" y="84"/>
                    <a:pt x="46" y="81"/>
                    <a:pt x="45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4"/>
                    <a:pt x="86" y="87"/>
                  </a:cubicBezTo>
                  <a:cubicBezTo>
                    <a:pt x="86" y="96"/>
                    <a:pt x="93" y="103"/>
                    <a:pt x="102" y="103"/>
                  </a:cubicBezTo>
                  <a:cubicBezTo>
                    <a:pt x="111" y="103"/>
                    <a:pt x="118" y="96"/>
                    <a:pt x="118" y="87"/>
                  </a:cubicBezTo>
                  <a:cubicBezTo>
                    <a:pt x="118" y="84"/>
                    <a:pt x="117" y="81"/>
                    <a:pt x="115" y="79"/>
                  </a:cubicBezTo>
                  <a:cubicBezTo>
                    <a:pt x="125" y="79"/>
                    <a:pt x="125" y="79"/>
                    <a:pt x="125" y="79"/>
                  </a:cubicBezTo>
                  <a:lnTo>
                    <a:pt x="125" y="55"/>
                  </a:lnTo>
                  <a:close/>
                  <a:moveTo>
                    <a:pt x="86" y="55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12" y="55"/>
                    <a:pt x="112" y="55"/>
                    <a:pt x="112" y="55"/>
                  </a:cubicBezTo>
                  <a:lnTo>
                    <a:pt x="86" y="55"/>
                  </a:lnTo>
                  <a:close/>
                </a:path>
              </a:pathLst>
            </a:custGeom>
            <a:solidFill>
              <a:srgbClr val="00A0A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4" name="Freeform 139"/>
            <p:cNvSpPr>
              <a:spLocks noEditPoints="1"/>
            </p:cNvSpPr>
            <p:nvPr/>
          </p:nvSpPr>
          <p:spPr bwMode="auto">
            <a:xfrm>
              <a:off x="9137789" y="3087420"/>
              <a:ext cx="252505" cy="252505"/>
            </a:xfrm>
            <a:custGeom>
              <a:avLst/>
              <a:gdLst>
                <a:gd name="T0" fmla="*/ 101 w 105"/>
                <a:gd name="T1" fmla="*/ 29 h 105"/>
                <a:gd name="T2" fmla="*/ 72 w 105"/>
                <a:gd name="T3" fmla="*/ 26 h 105"/>
                <a:gd name="T4" fmla="*/ 89 w 105"/>
                <a:gd name="T5" fmla="*/ 10 h 105"/>
                <a:gd name="T6" fmla="*/ 82 w 105"/>
                <a:gd name="T7" fmla="*/ 3 h 105"/>
                <a:gd name="T8" fmla="*/ 59 w 105"/>
                <a:gd name="T9" fmla="*/ 26 h 105"/>
                <a:gd name="T10" fmla="*/ 53 w 105"/>
                <a:gd name="T11" fmla="*/ 26 h 105"/>
                <a:gd name="T12" fmla="*/ 53 w 105"/>
                <a:gd name="T13" fmla="*/ 26 h 105"/>
                <a:gd name="T14" fmla="*/ 26 w 105"/>
                <a:gd name="T15" fmla="*/ 0 h 105"/>
                <a:gd name="T16" fmla="*/ 20 w 105"/>
                <a:gd name="T17" fmla="*/ 6 h 105"/>
                <a:gd name="T18" fmla="*/ 40 w 105"/>
                <a:gd name="T19" fmla="*/ 26 h 105"/>
                <a:gd name="T20" fmla="*/ 4 w 105"/>
                <a:gd name="T21" fmla="*/ 29 h 105"/>
                <a:gd name="T22" fmla="*/ 0 w 105"/>
                <a:gd name="T23" fmla="*/ 65 h 105"/>
                <a:gd name="T24" fmla="*/ 4 w 105"/>
                <a:gd name="T25" fmla="*/ 102 h 105"/>
                <a:gd name="T26" fmla="*/ 53 w 105"/>
                <a:gd name="T27" fmla="*/ 105 h 105"/>
                <a:gd name="T28" fmla="*/ 101 w 105"/>
                <a:gd name="T29" fmla="*/ 102 h 105"/>
                <a:gd name="T30" fmla="*/ 105 w 105"/>
                <a:gd name="T31" fmla="*/ 65 h 105"/>
                <a:gd name="T32" fmla="*/ 101 w 105"/>
                <a:gd name="T33" fmla="*/ 29 h 105"/>
                <a:gd name="T34" fmla="*/ 89 w 105"/>
                <a:gd name="T35" fmla="*/ 90 h 105"/>
                <a:gd name="T36" fmla="*/ 53 w 105"/>
                <a:gd name="T37" fmla="*/ 92 h 105"/>
                <a:gd name="T38" fmla="*/ 16 w 105"/>
                <a:gd name="T39" fmla="*/ 90 h 105"/>
                <a:gd name="T40" fmla="*/ 13 w 105"/>
                <a:gd name="T41" fmla="*/ 65 h 105"/>
                <a:gd name="T42" fmla="*/ 16 w 105"/>
                <a:gd name="T43" fmla="*/ 41 h 105"/>
                <a:gd name="T44" fmla="*/ 53 w 105"/>
                <a:gd name="T45" fmla="*/ 39 h 105"/>
                <a:gd name="T46" fmla="*/ 89 w 105"/>
                <a:gd name="T47" fmla="*/ 41 h 105"/>
                <a:gd name="T48" fmla="*/ 92 w 105"/>
                <a:gd name="T49" fmla="*/ 65 h 105"/>
                <a:gd name="T50" fmla="*/ 89 w 105"/>
                <a:gd name="T51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5" h="105">
                  <a:moveTo>
                    <a:pt x="101" y="29"/>
                  </a:moveTo>
                  <a:cubicBezTo>
                    <a:pt x="92" y="28"/>
                    <a:pt x="82" y="27"/>
                    <a:pt x="72" y="26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7" y="26"/>
                    <a:pt x="55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27" y="27"/>
                    <a:pt x="15" y="28"/>
                    <a:pt x="4" y="29"/>
                  </a:cubicBezTo>
                  <a:cubicBezTo>
                    <a:pt x="2" y="40"/>
                    <a:pt x="0" y="53"/>
                    <a:pt x="0" y="65"/>
                  </a:cubicBezTo>
                  <a:cubicBezTo>
                    <a:pt x="0" y="78"/>
                    <a:pt x="2" y="91"/>
                    <a:pt x="4" y="102"/>
                  </a:cubicBezTo>
                  <a:cubicBezTo>
                    <a:pt x="19" y="104"/>
                    <a:pt x="35" y="105"/>
                    <a:pt x="53" y="105"/>
                  </a:cubicBezTo>
                  <a:cubicBezTo>
                    <a:pt x="70" y="105"/>
                    <a:pt x="86" y="104"/>
                    <a:pt x="101" y="102"/>
                  </a:cubicBezTo>
                  <a:cubicBezTo>
                    <a:pt x="104" y="91"/>
                    <a:pt x="105" y="78"/>
                    <a:pt x="105" y="65"/>
                  </a:cubicBezTo>
                  <a:cubicBezTo>
                    <a:pt x="105" y="53"/>
                    <a:pt x="104" y="40"/>
                    <a:pt x="101" y="29"/>
                  </a:cubicBezTo>
                  <a:close/>
                  <a:moveTo>
                    <a:pt x="89" y="90"/>
                  </a:moveTo>
                  <a:cubicBezTo>
                    <a:pt x="78" y="91"/>
                    <a:pt x="65" y="92"/>
                    <a:pt x="53" y="92"/>
                  </a:cubicBezTo>
                  <a:cubicBezTo>
                    <a:pt x="40" y="92"/>
                    <a:pt x="27" y="91"/>
                    <a:pt x="16" y="90"/>
                  </a:cubicBezTo>
                  <a:cubicBezTo>
                    <a:pt x="14" y="82"/>
                    <a:pt x="13" y="74"/>
                    <a:pt x="13" y="65"/>
                  </a:cubicBezTo>
                  <a:cubicBezTo>
                    <a:pt x="13" y="57"/>
                    <a:pt x="14" y="49"/>
                    <a:pt x="16" y="41"/>
                  </a:cubicBezTo>
                  <a:cubicBezTo>
                    <a:pt x="27" y="40"/>
                    <a:pt x="40" y="39"/>
                    <a:pt x="53" y="39"/>
                  </a:cubicBezTo>
                  <a:cubicBezTo>
                    <a:pt x="65" y="39"/>
                    <a:pt x="78" y="40"/>
                    <a:pt x="89" y="41"/>
                  </a:cubicBezTo>
                  <a:cubicBezTo>
                    <a:pt x="91" y="49"/>
                    <a:pt x="92" y="57"/>
                    <a:pt x="92" y="65"/>
                  </a:cubicBezTo>
                  <a:cubicBezTo>
                    <a:pt x="92" y="74"/>
                    <a:pt x="91" y="82"/>
                    <a:pt x="89" y="90"/>
                  </a:cubicBez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5" name="Freeform 140"/>
            <p:cNvSpPr>
              <a:spLocks/>
            </p:cNvSpPr>
            <p:nvPr/>
          </p:nvSpPr>
          <p:spPr bwMode="auto">
            <a:xfrm>
              <a:off x="9155405" y="2798215"/>
              <a:ext cx="321504" cy="261313"/>
            </a:xfrm>
            <a:custGeom>
              <a:avLst/>
              <a:gdLst>
                <a:gd name="T0" fmla="*/ 134 w 134"/>
                <a:gd name="T1" fmla="*/ 13 h 109"/>
                <a:gd name="T2" fmla="*/ 118 w 134"/>
                <a:gd name="T3" fmla="*/ 17 h 109"/>
                <a:gd name="T4" fmla="*/ 130 w 134"/>
                <a:gd name="T5" fmla="*/ 2 h 109"/>
                <a:gd name="T6" fmla="*/ 113 w 134"/>
                <a:gd name="T7" fmla="*/ 9 h 109"/>
                <a:gd name="T8" fmla="*/ 93 w 134"/>
                <a:gd name="T9" fmla="*/ 0 h 109"/>
                <a:gd name="T10" fmla="*/ 65 w 134"/>
                <a:gd name="T11" fmla="*/ 28 h 109"/>
                <a:gd name="T12" fmla="*/ 66 w 134"/>
                <a:gd name="T13" fmla="*/ 34 h 109"/>
                <a:gd name="T14" fmla="*/ 10 w 134"/>
                <a:gd name="T15" fmla="*/ 5 h 109"/>
                <a:gd name="T16" fmla="*/ 6 w 134"/>
                <a:gd name="T17" fmla="*/ 19 h 109"/>
                <a:gd name="T18" fmla="*/ 18 w 134"/>
                <a:gd name="T19" fmla="*/ 42 h 109"/>
                <a:gd name="T20" fmla="*/ 6 w 134"/>
                <a:gd name="T21" fmla="*/ 38 h 109"/>
                <a:gd name="T22" fmla="*/ 6 w 134"/>
                <a:gd name="T23" fmla="*/ 39 h 109"/>
                <a:gd name="T24" fmla="*/ 28 w 134"/>
                <a:gd name="T25" fmla="*/ 66 h 109"/>
                <a:gd name="T26" fmla="*/ 20 w 134"/>
                <a:gd name="T27" fmla="*/ 67 h 109"/>
                <a:gd name="T28" fmla="*/ 15 w 134"/>
                <a:gd name="T29" fmla="*/ 66 h 109"/>
                <a:gd name="T30" fmla="*/ 41 w 134"/>
                <a:gd name="T31" fmla="*/ 85 h 109"/>
                <a:gd name="T32" fmla="*/ 7 w 134"/>
                <a:gd name="T33" fmla="*/ 97 h 109"/>
                <a:gd name="T34" fmla="*/ 0 w 134"/>
                <a:gd name="T35" fmla="*/ 96 h 109"/>
                <a:gd name="T36" fmla="*/ 42 w 134"/>
                <a:gd name="T37" fmla="*/ 109 h 109"/>
                <a:gd name="T38" fmla="*/ 120 w 134"/>
                <a:gd name="T39" fmla="*/ 31 h 109"/>
                <a:gd name="T40" fmla="*/ 120 w 134"/>
                <a:gd name="T41" fmla="*/ 27 h 109"/>
                <a:gd name="T42" fmla="*/ 134 w 134"/>
                <a:gd name="T43" fmla="*/ 1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109">
                  <a:moveTo>
                    <a:pt x="134" y="13"/>
                  </a:moveTo>
                  <a:cubicBezTo>
                    <a:pt x="129" y="15"/>
                    <a:pt x="124" y="17"/>
                    <a:pt x="118" y="17"/>
                  </a:cubicBezTo>
                  <a:cubicBezTo>
                    <a:pt x="124" y="14"/>
                    <a:pt x="128" y="9"/>
                    <a:pt x="130" y="2"/>
                  </a:cubicBezTo>
                  <a:cubicBezTo>
                    <a:pt x="125" y="5"/>
                    <a:pt x="119" y="8"/>
                    <a:pt x="113" y="9"/>
                  </a:cubicBezTo>
                  <a:cubicBezTo>
                    <a:pt x="108" y="3"/>
                    <a:pt x="101" y="0"/>
                    <a:pt x="93" y="0"/>
                  </a:cubicBezTo>
                  <a:cubicBezTo>
                    <a:pt x="78" y="0"/>
                    <a:pt x="65" y="12"/>
                    <a:pt x="65" y="28"/>
                  </a:cubicBezTo>
                  <a:cubicBezTo>
                    <a:pt x="65" y="30"/>
                    <a:pt x="66" y="32"/>
                    <a:pt x="66" y="34"/>
                  </a:cubicBezTo>
                  <a:cubicBezTo>
                    <a:pt x="43" y="33"/>
                    <a:pt x="23" y="22"/>
                    <a:pt x="10" y="5"/>
                  </a:cubicBezTo>
                  <a:cubicBezTo>
                    <a:pt x="7" y="9"/>
                    <a:pt x="6" y="14"/>
                    <a:pt x="6" y="19"/>
                  </a:cubicBezTo>
                  <a:cubicBezTo>
                    <a:pt x="6" y="28"/>
                    <a:pt x="11" y="37"/>
                    <a:pt x="18" y="42"/>
                  </a:cubicBezTo>
                  <a:cubicBezTo>
                    <a:pt x="14" y="42"/>
                    <a:pt x="9" y="40"/>
                    <a:pt x="6" y="38"/>
                  </a:cubicBezTo>
                  <a:cubicBezTo>
                    <a:pt x="6" y="38"/>
                    <a:pt x="6" y="39"/>
                    <a:pt x="6" y="39"/>
                  </a:cubicBezTo>
                  <a:cubicBezTo>
                    <a:pt x="6" y="52"/>
                    <a:pt x="15" y="63"/>
                    <a:pt x="28" y="66"/>
                  </a:cubicBezTo>
                  <a:cubicBezTo>
                    <a:pt x="25" y="66"/>
                    <a:pt x="23" y="67"/>
                    <a:pt x="20" y="67"/>
                  </a:cubicBezTo>
                  <a:cubicBezTo>
                    <a:pt x="19" y="67"/>
                    <a:pt x="17" y="66"/>
                    <a:pt x="15" y="66"/>
                  </a:cubicBezTo>
                  <a:cubicBezTo>
                    <a:pt x="19" y="77"/>
                    <a:pt x="29" y="85"/>
                    <a:pt x="41" y="85"/>
                  </a:cubicBezTo>
                  <a:cubicBezTo>
                    <a:pt x="31" y="92"/>
                    <a:pt x="20" y="97"/>
                    <a:pt x="7" y="97"/>
                  </a:cubicBezTo>
                  <a:cubicBezTo>
                    <a:pt x="5" y="97"/>
                    <a:pt x="2" y="97"/>
                    <a:pt x="0" y="96"/>
                  </a:cubicBezTo>
                  <a:cubicBezTo>
                    <a:pt x="12" y="104"/>
                    <a:pt x="27" y="109"/>
                    <a:pt x="42" y="109"/>
                  </a:cubicBezTo>
                  <a:cubicBezTo>
                    <a:pt x="93" y="109"/>
                    <a:pt x="120" y="67"/>
                    <a:pt x="120" y="31"/>
                  </a:cubicBezTo>
                  <a:cubicBezTo>
                    <a:pt x="120" y="30"/>
                    <a:pt x="120" y="28"/>
                    <a:pt x="120" y="27"/>
                  </a:cubicBezTo>
                  <a:cubicBezTo>
                    <a:pt x="126" y="23"/>
                    <a:pt x="130" y="18"/>
                    <a:pt x="134" y="13"/>
                  </a:cubicBez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6" name="Freeform 141"/>
            <p:cNvSpPr>
              <a:spLocks noEditPoints="1"/>
            </p:cNvSpPr>
            <p:nvPr/>
          </p:nvSpPr>
          <p:spPr bwMode="auto">
            <a:xfrm>
              <a:off x="9299274" y="4135609"/>
              <a:ext cx="311227" cy="293610"/>
            </a:xfrm>
            <a:custGeom>
              <a:avLst/>
              <a:gdLst>
                <a:gd name="T0" fmla="*/ 93 w 212"/>
                <a:gd name="T1" fmla="*/ 107 h 200"/>
                <a:gd name="T2" fmla="*/ 119 w 212"/>
                <a:gd name="T3" fmla="*/ 107 h 200"/>
                <a:gd name="T4" fmla="*/ 119 w 212"/>
                <a:gd name="T5" fmla="*/ 54 h 200"/>
                <a:gd name="T6" fmla="*/ 158 w 212"/>
                <a:gd name="T7" fmla="*/ 54 h 200"/>
                <a:gd name="T8" fmla="*/ 106 w 212"/>
                <a:gd name="T9" fmla="*/ 0 h 200"/>
                <a:gd name="T10" fmla="*/ 52 w 212"/>
                <a:gd name="T11" fmla="*/ 54 h 200"/>
                <a:gd name="T12" fmla="*/ 93 w 212"/>
                <a:gd name="T13" fmla="*/ 54 h 200"/>
                <a:gd name="T14" fmla="*/ 93 w 212"/>
                <a:gd name="T15" fmla="*/ 107 h 200"/>
                <a:gd name="T16" fmla="*/ 132 w 212"/>
                <a:gd name="T17" fmla="*/ 77 h 200"/>
                <a:gd name="T18" fmla="*/ 132 w 212"/>
                <a:gd name="T19" fmla="*/ 97 h 200"/>
                <a:gd name="T20" fmla="*/ 192 w 212"/>
                <a:gd name="T21" fmla="*/ 120 h 200"/>
                <a:gd name="T22" fmla="*/ 106 w 212"/>
                <a:gd name="T23" fmla="*/ 152 h 200"/>
                <a:gd name="T24" fmla="*/ 18 w 212"/>
                <a:gd name="T25" fmla="*/ 120 h 200"/>
                <a:gd name="T26" fmla="*/ 78 w 212"/>
                <a:gd name="T27" fmla="*/ 97 h 200"/>
                <a:gd name="T28" fmla="*/ 78 w 212"/>
                <a:gd name="T29" fmla="*/ 77 h 200"/>
                <a:gd name="T30" fmla="*/ 0 w 212"/>
                <a:gd name="T31" fmla="*/ 107 h 200"/>
                <a:gd name="T32" fmla="*/ 0 w 212"/>
                <a:gd name="T33" fmla="*/ 160 h 200"/>
                <a:gd name="T34" fmla="*/ 106 w 212"/>
                <a:gd name="T35" fmla="*/ 200 h 200"/>
                <a:gd name="T36" fmla="*/ 212 w 212"/>
                <a:gd name="T37" fmla="*/ 160 h 200"/>
                <a:gd name="T38" fmla="*/ 212 w 212"/>
                <a:gd name="T39" fmla="*/ 107 h 200"/>
                <a:gd name="T40" fmla="*/ 132 w 212"/>
                <a:gd name="T41" fmla="*/ 7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2" h="200">
                  <a:moveTo>
                    <a:pt x="93" y="107"/>
                  </a:moveTo>
                  <a:lnTo>
                    <a:pt x="119" y="107"/>
                  </a:lnTo>
                  <a:lnTo>
                    <a:pt x="119" y="54"/>
                  </a:lnTo>
                  <a:lnTo>
                    <a:pt x="158" y="54"/>
                  </a:lnTo>
                  <a:lnTo>
                    <a:pt x="106" y="0"/>
                  </a:lnTo>
                  <a:lnTo>
                    <a:pt x="52" y="54"/>
                  </a:lnTo>
                  <a:lnTo>
                    <a:pt x="93" y="54"/>
                  </a:lnTo>
                  <a:lnTo>
                    <a:pt x="93" y="107"/>
                  </a:lnTo>
                  <a:close/>
                  <a:moveTo>
                    <a:pt x="132" y="77"/>
                  </a:moveTo>
                  <a:lnTo>
                    <a:pt x="132" y="97"/>
                  </a:lnTo>
                  <a:lnTo>
                    <a:pt x="192" y="120"/>
                  </a:lnTo>
                  <a:lnTo>
                    <a:pt x="106" y="152"/>
                  </a:lnTo>
                  <a:lnTo>
                    <a:pt x="18" y="120"/>
                  </a:lnTo>
                  <a:lnTo>
                    <a:pt x="78" y="97"/>
                  </a:lnTo>
                  <a:lnTo>
                    <a:pt x="78" y="77"/>
                  </a:lnTo>
                  <a:lnTo>
                    <a:pt x="0" y="107"/>
                  </a:lnTo>
                  <a:lnTo>
                    <a:pt x="0" y="160"/>
                  </a:lnTo>
                  <a:lnTo>
                    <a:pt x="106" y="200"/>
                  </a:lnTo>
                  <a:lnTo>
                    <a:pt x="212" y="160"/>
                  </a:lnTo>
                  <a:lnTo>
                    <a:pt x="212" y="107"/>
                  </a:lnTo>
                  <a:lnTo>
                    <a:pt x="132" y="77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7" name="Freeform 142"/>
            <p:cNvSpPr>
              <a:spLocks noEditPoints="1"/>
            </p:cNvSpPr>
            <p:nvPr/>
          </p:nvSpPr>
          <p:spPr bwMode="auto">
            <a:xfrm>
              <a:off x="9284594" y="4452708"/>
              <a:ext cx="237824" cy="180570"/>
            </a:xfrm>
            <a:custGeom>
              <a:avLst/>
              <a:gdLst>
                <a:gd name="T0" fmla="*/ 37 w 99"/>
                <a:gd name="T1" fmla="*/ 16 h 75"/>
                <a:gd name="T2" fmla="*/ 53 w 99"/>
                <a:gd name="T3" fmla="*/ 31 h 75"/>
                <a:gd name="T4" fmla="*/ 68 w 99"/>
                <a:gd name="T5" fmla="*/ 16 h 75"/>
                <a:gd name="T6" fmla="*/ 53 w 99"/>
                <a:gd name="T7" fmla="*/ 0 h 75"/>
                <a:gd name="T8" fmla="*/ 37 w 99"/>
                <a:gd name="T9" fmla="*/ 16 h 75"/>
                <a:gd name="T10" fmla="*/ 0 w 99"/>
                <a:gd name="T11" fmla="*/ 16 h 75"/>
                <a:gd name="T12" fmla="*/ 16 w 99"/>
                <a:gd name="T13" fmla="*/ 31 h 75"/>
                <a:gd name="T14" fmla="*/ 31 w 99"/>
                <a:gd name="T15" fmla="*/ 16 h 75"/>
                <a:gd name="T16" fmla="*/ 16 w 99"/>
                <a:gd name="T17" fmla="*/ 0 h 75"/>
                <a:gd name="T18" fmla="*/ 0 w 99"/>
                <a:gd name="T19" fmla="*/ 16 h 75"/>
                <a:gd name="T20" fmla="*/ 74 w 99"/>
                <a:gd name="T21" fmla="*/ 47 h 75"/>
                <a:gd name="T22" fmla="*/ 74 w 99"/>
                <a:gd name="T23" fmla="*/ 37 h 75"/>
                <a:gd name="T24" fmla="*/ 68 w 99"/>
                <a:gd name="T25" fmla="*/ 31 h 75"/>
                <a:gd name="T26" fmla="*/ 53 w 99"/>
                <a:gd name="T27" fmla="*/ 31 h 75"/>
                <a:gd name="T28" fmla="*/ 16 w 99"/>
                <a:gd name="T29" fmla="*/ 31 h 75"/>
                <a:gd name="T30" fmla="*/ 6 w 99"/>
                <a:gd name="T31" fmla="*/ 31 h 75"/>
                <a:gd name="T32" fmla="*/ 0 w 99"/>
                <a:gd name="T33" fmla="*/ 37 h 75"/>
                <a:gd name="T34" fmla="*/ 0 w 99"/>
                <a:gd name="T35" fmla="*/ 68 h 75"/>
                <a:gd name="T36" fmla="*/ 6 w 99"/>
                <a:gd name="T37" fmla="*/ 75 h 75"/>
                <a:gd name="T38" fmla="*/ 68 w 99"/>
                <a:gd name="T39" fmla="*/ 75 h 75"/>
                <a:gd name="T40" fmla="*/ 74 w 99"/>
                <a:gd name="T41" fmla="*/ 68 h 75"/>
                <a:gd name="T42" fmla="*/ 74 w 99"/>
                <a:gd name="T43" fmla="*/ 59 h 75"/>
                <a:gd name="T44" fmla="*/ 99 w 99"/>
                <a:gd name="T45" fmla="*/ 75 h 75"/>
                <a:gd name="T46" fmla="*/ 99 w 99"/>
                <a:gd name="T47" fmla="*/ 31 h 75"/>
                <a:gd name="T48" fmla="*/ 74 w 99"/>
                <a:gd name="T49" fmla="*/ 47 h 75"/>
                <a:gd name="T50" fmla="*/ 62 w 99"/>
                <a:gd name="T51" fmla="*/ 62 h 75"/>
                <a:gd name="T52" fmla="*/ 13 w 99"/>
                <a:gd name="T53" fmla="*/ 62 h 75"/>
                <a:gd name="T54" fmla="*/ 13 w 99"/>
                <a:gd name="T55" fmla="*/ 44 h 75"/>
                <a:gd name="T56" fmla="*/ 62 w 99"/>
                <a:gd name="T57" fmla="*/ 44 h 75"/>
                <a:gd name="T58" fmla="*/ 62 w 99"/>
                <a:gd name="T5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75">
                  <a:moveTo>
                    <a:pt x="37" y="16"/>
                  </a:moveTo>
                  <a:cubicBezTo>
                    <a:pt x="37" y="24"/>
                    <a:pt x="44" y="31"/>
                    <a:pt x="53" y="31"/>
                  </a:cubicBezTo>
                  <a:cubicBezTo>
                    <a:pt x="61" y="31"/>
                    <a:pt x="68" y="24"/>
                    <a:pt x="68" y="16"/>
                  </a:cubicBezTo>
                  <a:cubicBezTo>
                    <a:pt x="68" y="7"/>
                    <a:pt x="61" y="0"/>
                    <a:pt x="53" y="0"/>
                  </a:cubicBezTo>
                  <a:cubicBezTo>
                    <a:pt x="44" y="0"/>
                    <a:pt x="37" y="7"/>
                    <a:pt x="37" y="16"/>
                  </a:cubicBezTo>
                  <a:close/>
                  <a:moveTo>
                    <a:pt x="0" y="16"/>
                  </a:moveTo>
                  <a:cubicBezTo>
                    <a:pt x="0" y="24"/>
                    <a:pt x="7" y="31"/>
                    <a:pt x="16" y="31"/>
                  </a:cubicBezTo>
                  <a:cubicBezTo>
                    <a:pt x="24" y="31"/>
                    <a:pt x="31" y="24"/>
                    <a:pt x="31" y="16"/>
                  </a:cubicBezTo>
                  <a:cubicBezTo>
                    <a:pt x="31" y="7"/>
                    <a:pt x="24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lose/>
                  <a:moveTo>
                    <a:pt x="74" y="47"/>
                  </a:moveTo>
                  <a:cubicBezTo>
                    <a:pt x="74" y="37"/>
                    <a:pt x="74" y="37"/>
                    <a:pt x="74" y="37"/>
                  </a:cubicBezTo>
                  <a:cubicBezTo>
                    <a:pt x="74" y="34"/>
                    <a:pt x="72" y="31"/>
                    <a:pt x="68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1"/>
                    <a:pt x="0" y="34"/>
                    <a:pt x="0" y="3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3" y="75"/>
                    <a:pt x="6" y="75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72" y="75"/>
                    <a:pt x="74" y="72"/>
                    <a:pt x="74" y="68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9" y="31"/>
                    <a:pt x="99" y="31"/>
                    <a:pt x="99" y="31"/>
                  </a:cubicBezTo>
                  <a:lnTo>
                    <a:pt x="74" y="47"/>
                  </a:lnTo>
                  <a:close/>
                  <a:moveTo>
                    <a:pt x="62" y="62"/>
                  </a:moveTo>
                  <a:cubicBezTo>
                    <a:pt x="13" y="62"/>
                    <a:pt x="13" y="62"/>
                    <a:pt x="13" y="62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62" y="44"/>
                    <a:pt x="62" y="44"/>
                    <a:pt x="62" y="44"/>
                  </a:cubicBezTo>
                  <a:lnTo>
                    <a:pt x="62" y="62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8" name="Freeform 143"/>
            <p:cNvSpPr>
              <a:spLocks noEditPoints="1"/>
            </p:cNvSpPr>
            <p:nvPr/>
          </p:nvSpPr>
          <p:spPr bwMode="auto">
            <a:xfrm>
              <a:off x="9228808" y="3866956"/>
              <a:ext cx="252505" cy="255441"/>
            </a:xfrm>
            <a:custGeom>
              <a:avLst/>
              <a:gdLst>
                <a:gd name="T0" fmla="*/ 53 w 105"/>
                <a:gd name="T1" fmla="*/ 0 h 106"/>
                <a:gd name="T2" fmla="*/ 0 w 105"/>
                <a:gd name="T3" fmla="*/ 53 h 106"/>
                <a:gd name="T4" fmla="*/ 53 w 105"/>
                <a:gd name="T5" fmla="*/ 106 h 106"/>
                <a:gd name="T6" fmla="*/ 105 w 105"/>
                <a:gd name="T7" fmla="*/ 53 h 106"/>
                <a:gd name="T8" fmla="*/ 53 w 105"/>
                <a:gd name="T9" fmla="*/ 0 h 106"/>
                <a:gd name="T10" fmla="*/ 84 w 105"/>
                <a:gd name="T11" fmla="*/ 45 h 106"/>
                <a:gd name="T12" fmla="*/ 55 w 105"/>
                <a:gd name="T13" fmla="*/ 85 h 106"/>
                <a:gd name="T14" fmla="*/ 41 w 105"/>
                <a:gd name="T15" fmla="*/ 80 h 106"/>
                <a:gd name="T16" fmla="*/ 31 w 105"/>
                <a:gd name="T17" fmla="*/ 48 h 106"/>
                <a:gd name="T18" fmla="*/ 24 w 105"/>
                <a:gd name="T19" fmla="*/ 50 h 106"/>
                <a:gd name="T20" fmla="*/ 21 w 105"/>
                <a:gd name="T21" fmla="*/ 47 h 106"/>
                <a:gd name="T22" fmla="*/ 40 w 105"/>
                <a:gd name="T23" fmla="*/ 33 h 106"/>
                <a:gd name="T24" fmla="*/ 51 w 105"/>
                <a:gd name="T25" fmla="*/ 54 h 106"/>
                <a:gd name="T26" fmla="*/ 56 w 105"/>
                <a:gd name="T27" fmla="*/ 67 h 106"/>
                <a:gd name="T28" fmla="*/ 64 w 105"/>
                <a:gd name="T29" fmla="*/ 55 h 106"/>
                <a:gd name="T30" fmla="*/ 57 w 105"/>
                <a:gd name="T31" fmla="*/ 47 h 106"/>
                <a:gd name="T32" fmla="*/ 84 w 105"/>
                <a:gd name="T33" fmla="*/ 4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06">
                  <a:moveTo>
                    <a:pt x="53" y="0"/>
                  </a:moveTo>
                  <a:cubicBezTo>
                    <a:pt x="23" y="0"/>
                    <a:pt x="0" y="24"/>
                    <a:pt x="0" y="53"/>
                  </a:cubicBezTo>
                  <a:cubicBezTo>
                    <a:pt x="0" y="82"/>
                    <a:pt x="23" y="106"/>
                    <a:pt x="53" y="106"/>
                  </a:cubicBezTo>
                  <a:cubicBezTo>
                    <a:pt x="82" y="106"/>
                    <a:pt x="105" y="82"/>
                    <a:pt x="105" y="53"/>
                  </a:cubicBezTo>
                  <a:cubicBezTo>
                    <a:pt x="105" y="24"/>
                    <a:pt x="82" y="0"/>
                    <a:pt x="53" y="0"/>
                  </a:cubicBezTo>
                  <a:close/>
                  <a:moveTo>
                    <a:pt x="84" y="45"/>
                  </a:moveTo>
                  <a:cubicBezTo>
                    <a:pt x="80" y="65"/>
                    <a:pt x="61" y="82"/>
                    <a:pt x="55" y="85"/>
                  </a:cubicBezTo>
                  <a:cubicBezTo>
                    <a:pt x="49" y="89"/>
                    <a:pt x="43" y="84"/>
                    <a:pt x="41" y="80"/>
                  </a:cubicBezTo>
                  <a:cubicBezTo>
                    <a:pt x="39" y="75"/>
                    <a:pt x="33" y="50"/>
                    <a:pt x="31" y="48"/>
                  </a:cubicBezTo>
                  <a:cubicBezTo>
                    <a:pt x="29" y="46"/>
                    <a:pt x="24" y="50"/>
                    <a:pt x="24" y="50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32" y="34"/>
                    <a:pt x="40" y="33"/>
                  </a:cubicBezTo>
                  <a:cubicBezTo>
                    <a:pt x="49" y="31"/>
                    <a:pt x="49" y="46"/>
                    <a:pt x="51" y="54"/>
                  </a:cubicBezTo>
                  <a:cubicBezTo>
                    <a:pt x="53" y="62"/>
                    <a:pt x="54" y="67"/>
                    <a:pt x="56" y="67"/>
                  </a:cubicBezTo>
                  <a:cubicBezTo>
                    <a:pt x="58" y="67"/>
                    <a:pt x="61" y="62"/>
                    <a:pt x="64" y="55"/>
                  </a:cubicBezTo>
                  <a:cubicBezTo>
                    <a:pt x="68" y="49"/>
                    <a:pt x="64" y="43"/>
                    <a:pt x="57" y="47"/>
                  </a:cubicBezTo>
                  <a:cubicBezTo>
                    <a:pt x="60" y="30"/>
                    <a:pt x="87" y="26"/>
                    <a:pt x="84" y="45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9" name="Freeform 144"/>
            <p:cNvSpPr>
              <a:spLocks noEditPoints="1"/>
            </p:cNvSpPr>
            <p:nvPr/>
          </p:nvSpPr>
          <p:spPr bwMode="auto">
            <a:xfrm>
              <a:off x="9149533" y="3642344"/>
              <a:ext cx="245165" cy="208464"/>
            </a:xfrm>
            <a:custGeom>
              <a:avLst/>
              <a:gdLst>
                <a:gd name="T0" fmla="*/ 84 w 102"/>
                <a:gd name="T1" fmla="*/ 82 h 87"/>
                <a:gd name="T2" fmla="*/ 81 w 102"/>
                <a:gd name="T3" fmla="*/ 81 h 87"/>
                <a:gd name="T4" fmla="*/ 81 w 102"/>
                <a:gd name="T5" fmla="*/ 74 h 87"/>
                <a:gd name="T6" fmla="*/ 93 w 102"/>
                <a:gd name="T7" fmla="*/ 44 h 87"/>
                <a:gd name="T8" fmla="*/ 81 w 102"/>
                <a:gd name="T9" fmla="*/ 13 h 87"/>
                <a:gd name="T10" fmla="*/ 81 w 102"/>
                <a:gd name="T11" fmla="*/ 6 h 87"/>
                <a:gd name="T12" fmla="*/ 87 w 102"/>
                <a:gd name="T13" fmla="*/ 6 h 87"/>
                <a:gd name="T14" fmla="*/ 102 w 102"/>
                <a:gd name="T15" fmla="*/ 44 h 87"/>
                <a:gd name="T16" fmla="*/ 87 w 102"/>
                <a:gd name="T17" fmla="*/ 81 h 87"/>
                <a:gd name="T18" fmla="*/ 84 w 102"/>
                <a:gd name="T19" fmla="*/ 82 h 87"/>
                <a:gd name="T20" fmla="*/ 68 w 102"/>
                <a:gd name="T21" fmla="*/ 74 h 87"/>
                <a:gd name="T22" fmla="*/ 65 w 102"/>
                <a:gd name="T23" fmla="*/ 72 h 87"/>
                <a:gd name="T24" fmla="*/ 65 w 102"/>
                <a:gd name="T25" fmla="*/ 66 h 87"/>
                <a:gd name="T26" fmla="*/ 65 w 102"/>
                <a:gd name="T27" fmla="*/ 21 h 87"/>
                <a:gd name="T28" fmla="*/ 65 w 102"/>
                <a:gd name="T29" fmla="*/ 15 h 87"/>
                <a:gd name="T30" fmla="*/ 71 w 102"/>
                <a:gd name="T31" fmla="*/ 15 h 87"/>
                <a:gd name="T32" fmla="*/ 83 w 102"/>
                <a:gd name="T33" fmla="*/ 44 h 87"/>
                <a:gd name="T34" fmla="*/ 71 w 102"/>
                <a:gd name="T35" fmla="*/ 72 h 87"/>
                <a:gd name="T36" fmla="*/ 68 w 102"/>
                <a:gd name="T37" fmla="*/ 74 h 87"/>
                <a:gd name="T38" fmla="*/ 52 w 102"/>
                <a:gd name="T39" fmla="*/ 65 h 87"/>
                <a:gd name="T40" fmla="*/ 49 w 102"/>
                <a:gd name="T41" fmla="*/ 64 h 87"/>
                <a:gd name="T42" fmla="*/ 49 w 102"/>
                <a:gd name="T43" fmla="*/ 57 h 87"/>
                <a:gd name="T44" fmla="*/ 49 w 102"/>
                <a:gd name="T45" fmla="*/ 30 h 87"/>
                <a:gd name="T46" fmla="*/ 49 w 102"/>
                <a:gd name="T47" fmla="*/ 23 h 87"/>
                <a:gd name="T48" fmla="*/ 55 w 102"/>
                <a:gd name="T49" fmla="*/ 23 h 87"/>
                <a:gd name="T50" fmla="*/ 55 w 102"/>
                <a:gd name="T51" fmla="*/ 64 h 87"/>
                <a:gd name="T52" fmla="*/ 52 w 102"/>
                <a:gd name="T53" fmla="*/ 65 h 87"/>
                <a:gd name="T54" fmla="*/ 38 w 102"/>
                <a:gd name="T55" fmla="*/ 3 h 87"/>
                <a:gd name="T56" fmla="*/ 42 w 102"/>
                <a:gd name="T57" fmla="*/ 5 h 87"/>
                <a:gd name="T58" fmla="*/ 42 w 102"/>
                <a:gd name="T59" fmla="*/ 82 h 87"/>
                <a:gd name="T60" fmla="*/ 38 w 102"/>
                <a:gd name="T61" fmla="*/ 84 h 87"/>
                <a:gd name="T62" fmla="*/ 15 w 102"/>
                <a:gd name="T63" fmla="*/ 62 h 87"/>
                <a:gd name="T64" fmla="*/ 0 w 102"/>
                <a:gd name="T65" fmla="*/ 62 h 87"/>
                <a:gd name="T66" fmla="*/ 0 w 102"/>
                <a:gd name="T67" fmla="*/ 25 h 87"/>
                <a:gd name="T68" fmla="*/ 15 w 102"/>
                <a:gd name="T69" fmla="*/ 25 h 87"/>
                <a:gd name="T70" fmla="*/ 38 w 102"/>
                <a:gd name="T71" fmla="*/ 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" h="87">
                  <a:moveTo>
                    <a:pt x="84" y="82"/>
                  </a:moveTo>
                  <a:cubicBezTo>
                    <a:pt x="83" y="82"/>
                    <a:pt x="81" y="82"/>
                    <a:pt x="81" y="81"/>
                  </a:cubicBezTo>
                  <a:cubicBezTo>
                    <a:pt x="79" y="79"/>
                    <a:pt x="79" y="76"/>
                    <a:pt x="81" y="74"/>
                  </a:cubicBezTo>
                  <a:cubicBezTo>
                    <a:pt x="89" y="66"/>
                    <a:pt x="93" y="55"/>
                    <a:pt x="93" y="44"/>
                  </a:cubicBezTo>
                  <a:cubicBezTo>
                    <a:pt x="93" y="32"/>
                    <a:pt x="89" y="21"/>
                    <a:pt x="81" y="13"/>
                  </a:cubicBezTo>
                  <a:cubicBezTo>
                    <a:pt x="79" y="11"/>
                    <a:pt x="79" y="8"/>
                    <a:pt x="81" y="6"/>
                  </a:cubicBezTo>
                  <a:cubicBezTo>
                    <a:pt x="82" y="4"/>
                    <a:pt x="85" y="4"/>
                    <a:pt x="87" y="6"/>
                  </a:cubicBezTo>
                  <a:cubicBezTo>
                    <a:pt x="97" y="16"/>
                    <a:pt x="102" y="29"/>
                    <a:pt x="102" y="44"/>
                  </a:cubicBezTo>
                  <a:cubicBezTo>
                    <a:pt x="102" y="58"/>
                    <a:pt x="97" y="71"/>
                    <a:pt x="87" y="81"/>
                  </a:cubicBezTo>
                  <a:cubicBezTo>
                    <a:pt x="86" y="82"/>
                    <a:pt x="85" y="82"/>
                    <a:pt x="84" y="82"/>
                  </a:cubicBezTo>
                  <a:close/>
                  <a:moveTo>
                    <a:pt x="68" y="74"/>
                  </a:moveTo>
                  <a:cubicBezTo>
                    <a:pt x="67" y="74"/>
                    <a:pt x="65" y="73"/>
                    <a:pt x="65" y="72"/>
                  </a:cubicBezTo>
                  <a:cubicBezTo>
                    <a:pt x="63" y="70"/>
                    <a:pt x="63" y="68"/>
                    <a:pt x="65" y="66"/>
                  </a:cubicBezTo>
                  <a:cubicBezTo>
                    <a:pt x="77" y="54"/>
                    <a:pt x="77" y="33"/>
                    <a:pt x="65" y="21"/>
                  </a:cubicBezTo>
                  <a:cubicBezTo>
                    <a:pt x="63" y="19"/>
                    <a:pt x="63" y="17"/>
                    <a:pt x="65" y="15"/>
                  </a:cubicBezTo>
                  <a:cubicBezTo>
                    <a:pt x="66" y="13"/>
                    <a:pt x="69" y="13"/>
                    <a:pt x="71" y="15"/>
                  </a:cubicBezTo>
                  <a:cubicBezTo>
                    <a:pt x="79" y="22"/>
                    <a:pt x="83" y="33"/>
                    <a:pt x="83" y="44"/>
                  </a:cubicBezTo>
                  <a:cubicBezTo>
                    <a:pt x="83" y="54"/>
                    <a:pt x="79" y="65"/>
                    <a:pt x="71" y="72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52" y="65"/>
                  </a:moveTo>
                  <a:cubicBezTo>
                    <a:pt x="51" y="65"/>
                    <a:pt x="49" y="65"/>
                    <a:pt x="49" y="64"/>
                  </a:cubicBezTo>
                  <a:cubicBezTo>
                    <a:pt x="47" y="62"/>
                    <a:pt x="47" y="59"/>
                    <a:pt x="49" y="57"/>
                  </a:cubicBezTo>
                  <a:cubicBezTo>
                    <a:pt x="56" y="50"/>
                    <a:pt x="56" y="37"/>
                    <a:pt x="49" y="30"/>
                  </a:cubicBezTo>
                  <a:cubicBezTo>
                    <a:pt x="47" y="28"/>
                    <a:pt x="47" y="25"/>
                    <a:pt x="49" y="23"/>
                  </a:cubicBezTo>
                  <a:cubicBezTo>
                    <a:pt x="50" y="22"/>
                    <a:pt x="53" y="22"/>
                    <a:pt x="55" y="23"/>
                  </a:cubicBezTo>
                  <a:cubicBezTo>
                    <a:pt x="66" y="34"/>
                    <a:pt x="66" y="53"/>
                    <a:pt x="55" y="64"/>
                  </a:cubicBezTo>
                  <a:cubicBezTo>
                    <a:pt x="54" y="65"/>
                    <a:pt x="53" y="65"/>
                    <a:pt x="52" y="65"/>
                  </a:cubicBezTo>
                  <a:close/>
                  <a:moveTo>
                    <a:pt x="38" y="3"/>
                  </a:moveTo>
                  <a:cubicBezTo>
                    <a:pt x="40" y="0"/>
                    <a:pt x="42" y="1"/>
                    <a:pt x="42" y="5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6"/>
                    <a:pt x="40" y="87"/>
                    <a:pt x="38" y="84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5" y="25"/>
                    <a:pt x="15" y="25"/>
                    <a:pt x="15" y="25"/>
                  </a:cubicBezTo>
                  <a:lnTo>
                    <a:pt x="38" y="3"/>
                  </a:ln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0" name="Freeform 145"/>
            <p:cNvSpPr>
              <a:spLocks noEditPoints="1"/>
            </p:cNvSpPr>
            <p:nvPr/>
          </p:nvSpPr>
          <p:spPr bwMode="auto">
            <a:xfrm>
              <a:off x="8939601" y="3375158"/>
              <a:ext cx="277462" cy="245164"/>
            </a:xfrm>
            <a:custGeom>
              <a:avLst/>
              <a:gdLst>
                <a:gd name="T0" fmla="*/ 124 w 189"/>
                <a:gd name="T1" fmla="*/ 23 h 167"/>
                <a:gd name="T2" fmla="*/ 65 w 189"/>
                <a:gd name="T3" fmla="*/ 0 h 167"/>
                <a:gd name="T4" fmla="*/ 0 w 189"/>
                <a:gd name="T5" fmla="*/ 23 h 167"/>
                <a:gd name="T6" fmla="*/ 0 w 189"/>
                <a:gd name="T7" fmla="*/ 167 h 167"/>
                <a:gd name="T8" fmla="*/ 65 w 189"/>
                <a:gd name="T9" fmla="*/ 142 h 167"/>
                <a:gd name="T10" fmla="*/ 124 w 189"/>
                <a:gd name="T11" fmla="*/ 167 h 167"/>
                <a:gd name="T12" fmla="*/ 189 w 189"/>
                <a:gd name="T13" fmla="*/ 142 h 167"/>
                <a:gd name="T14" fmla="*/ 189 w 189"/>
                <a:gd name="T15" fmla="*/ 0 h 167"/>
                <a:gd name="T16" fmla="*/ 124 w 189"/>
                <a:gd name="T17" fmla="*/ 23 h 167"/>
                <a:gd name="T18" fmla="*/ 70 w 189"/>
                <a:gd name="T19" fmla="*/ 15 h 167"/>
                <a:gd name="T20" fmla="*/ 119 w 189"/>
                <a:gd name="T21" fmla="*/ 35 h 167"/>
                <a:gd name="T22" fmla="*/ 119 w 189"/>
                <a:gd name="T23" fmla="*/ 152 h 167"/>
                <a:gd name="T24" fmla="*/ 70 w 189"/>
                <a:gd name="T25" fmla="*/ 133 h 167"/>
                <a:gd name="T26" fmla="*/ 70 w 189"/>
                <a:gd name="T27" fmla="*/ 15 h 167"/>
                <a:gd name="T28" fmla="*/ 11 w 189"/>
                <a:gd name="T29" fmla="*/ 31 h 167"/>
                <a:gd name="T30" fmla="*/ 58 w 189"/>
                <a:gd name="T31" fmla="*/ 15 h 167"/>
                <a:gd name="T32" fmla="*/ 58 w 189"/>
                <a:gd name="T33" fmla="*/ 133 h 167"/>
                <a:gd name="T34" fmla="*/ 11 w 189"/>
                <a:gd name="T35" fmla="*/ 151 h 167"/>
                <a:gd name="T36" fmla="*/ 11 w 189"/>
                <a:gd name="T37" fmla="*/ 31 h 167"/>
                <a:gd name="T38" fmla="*/ 178 w 189"/>
                <a:gd name="T39" fmla="*/ 134 h 167"/>
                <a:gd name="T40" fmla="*/ 130 w 189"/>
                <a:gd name="T41" fmla="*/ 152 h 167"/>
                <a:gd name="T42" fmla="*/ 130 w 189"/>
                <a:gd name="T43" fmla="*/ 35 h 167"/>
                <a:gd name="T44" fmla="*/ 178 w 189"/>
                <a:gd name="T45" fmla="*/ 17 h 167"/>
                <a:gd name="T46" fmla="*/ 178 w 189"/>
                <a:gd name="T47" fmla="*/ 13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9" h="167">
                  <a:moveTo>
                    <a:pt x="124" y="23"/>
                  </a:moveTo>
                  <a:lnTo>
                    <a:pt x="65" y="0"/>
                  </a:lnTo>
                  <a:lnTo>
                    <a:pt x="0" y="23"/>
                  </a:lnTo>
                  <a:lnTo>
                    <a:pt x="0" y="167"/>
                  </a:lnTo>
                  <a:lnTo>
                    <a:pt x="65" y="142"/>
                  </a:lnTo>
                  <a:lnTo>
                    <a:pt x="124" y="167"/>
                  </a:lnTo>
                  <a:lnTo>
                    <a:pt x="189" y="142"/>
                  </a:lnTo>
                  <a:lnTo>
                    <a:pt x="189" y="0"/>
                  </a:lnTo>
                  <a:lnTo>
                    <a:pt x="124" y="23"/>
                  </a:lnTo>
                  <a:close/>
                  <a:moveTo>
                    <a:pt x="70" y="15"/>
                  </a:moveTo>
                  <a:lnTo>
                    <a:pt x="119" y="35"/>
                  </a:lnTo>
                  <a:lnTo>
                    <a:pt x="119" y="152"/>
                  </a:lnTo>
                  <a:lnTo>
                    <a:pt x="70" y="133"/>
                  </a:lnTo>
                  <a:lnTo>
                    <a:pt x="70" y="15"/>
                  </a:lnTo>
                  <a:close/>
                  <a:moveTo>
                    <a:pt x="11" y="31"/>
                  </a:moveTo>
                  <a:lnTo>
                    <a:pt x="58" y="15"/>
                  </a:lnTo>
                  <a:lnTo>
                    <a:pt x="58" y="133"/>
                  </a:lnTo>
                  <a:lnTo>
                    <a:pt x="11" y="151"/>
                  </a:lnTo>
                  <a:lnTo>
                    <a:pt x="11" y="31"/>
                  </a:lnTo>
                  <a:close/>
                  <a:moveTo>
                    <a:pt x="178" y="134"/>
                  </a:moveTo>
                  <a:lnTo>
                    <a:pt x="130" y="152"/>
                  </a:lnTo>
                  <a:lnTo>
                    <a:pt x="130" y="35"/>
                  </a:lnTo>
                  <a:lnTo>
                    <a:pt x="178" y="17"/>
                  </a:lnTo>
                  <a:lnTo>
                    <a:pt x="178" y="134"/>
                  </a:ln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1" name="Freeform 146"/>
            <p:cNvSpPr>
              <a:spLocks noEditPoints="1"/>
            </p:cNvSpPr>
            <p:nvPr/>
          </p:nvSpPr>
          <p:spPr bwMode="auto">
            <a:xfrm>
              <a:off x="9008600" y="2459094"/>
              <a:ext cx="303887" cy="306822"/>
            </a:xfrm>
            <a:custGeom>
              <a:avLst/>
              <a:gdLst>
                <a:gd name="T0" fmla="*/ 63 w 127"/>
                <a:gd name="T1" fmla="*/ 0 h 128"/>
                <a:gd name="T2" fmla="*/ 0 w 127"/>
                <a:gd name="T3" fmla="*/ 64 h 128"/>
                <a:gd name="T4" fmla="*/ 63 w 127"/>
                <a:gd name="T5" fmla="*/ 128 h 128"/>
                <a:gd name="T6" fmla="*/ 127 w 127"/>
                <a:gd name="T7" fmla="*/ 64 h 128"/>
                <a:gd name="T8" fmla="*/ 63 w 127"/>
                <a:gd name="T9" fmla="*/ 0 h 128"/>
                <a:gd name="T10" fmla="*/ 52 w 127"/>
                <a:gd name="T11" fmla="*/ 104 h 128"/>
                <a:gd name="T12" fmla="*/ 25 w 127"/>
                <a:gd name="T13" fmla="*/ 69 h 128"/>
                <a:gd name="T14" fmla="*/ 37 w 127"/>
                <a:gd name="T15" fmla="*/ 57 h 128"/>
                <a:gd name="T16" fmla="*/ 52 w 127"/>
                <a:gd name="T17" fmla="*/ 76 h 128"/>
                <a:gd name="T18" fmla="*/ 98 w 127"/>
                <a:gd name="T19" fmla="*/ 38 h 128"/>
                <a:gd name="T20" fmla="*/ 103 w 127"/>
                <a:gd name="T21" fmla="*/ 44 h 128"/>
                <a:gd name="T22" fmla="*/ 52 w 127"/>
                <a:gd name="T23" fmla="*/ 10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128"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99"/>
                    <a:pt x="28" y="128"/>
                    <a:pt x="63" y="128"/>
                  </a:cubicBezTo>
                  <a:cubicBezTo>
                    <a:pt x="99" y="128"/>
                    <a:pt x="127" y="99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  <a:close/>
                  <a:moveTo>
                    <a:pt x="52" y="104"/>
                  </a:moveTo>
                  <a:cubicBezTo>
                    <a:pt x="25" y="69"/>
                    <a:pt x="25" y="69"/>
                    <a:pt x="25" y="69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98" y="38"/>
                    <a:pt x="98" y="38"/>
                    <a:pt x="98" y="38"/>
                  </a:cubicBezTo>
                  <a:cubicBezTo>
                    <a:pt x="103" y="44"/>
                    <a:pt x="103" y="44"/>
                    <a:pt x="103" y="44"/>
                  </a:cubicBezTo>
                  <a:lnTo>
                    <a:pt x="52" y="104"/>
                  </a:lnTo>
                  <a:close/>
                </a:path>
              </a:pathLst>
            </a:custGeom>
            <a:solidFill>
              <a:srgbClr val="00A0A4">
                <a:lumMod val="75000"/>
              </a:srgb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2" name="Freeform 147"/>
            <p:cNvSpPr>
              <a:spLocks noEditPoints="1"/>
            </p:cNvSpPr>
            <p:nvPr/>
          </p:nvSpPr>
          <p:spPr bwMode="auto">
            <a:xfrm>
              <a:off x="9893834" y="4608321"/>
              <a:ext cx="230484" cy="230484"/>
            </a:xfrm>
            <a:custGeom>
              <a:avLst/>
              <a:gdLst>
                <a:gd name="T0" fmla="*/ 0 w 157"/>
                <a:gd name="T1" fmla="*/ 74 h 157"/>
                <a:gd name="T2" fmla="*/ 0 w 157"/>
                <a:gd name="T3" fmla="*/ 23 h 157"/>
                <a:gd name="T4" fmla="*/ 64 w 157"/>
                <a:gd name="T5" fmla="*/ 13 h 157"/>
                <a:gd name="T6" fmla="*/ 64 w 157"/>
                <a:gd name="T7" fmla="*/ 74 h 157"/>
                <a:gd name="T8" fmla="*/ 0 w 157"/>
                <a:gd name="T9" fmla="*/ 74 h 157"/>
                <a:gd name="T10" fmla="*/ 73 w 157"/>
                <a:gd name="T11" fmla="*/ 12 h 157"/>
                <a:gd name="T12" fmla="*/ 157 w 157"/>
                <a:gd name="T13" fmla="*/ 0 h 157"/>
                <a:gd name="T14" fmla="*/ 157 w 157"/>
                <a:gd name="T15" fmla="*/ 74 h 157"/>
                <a:gd name="T16" fmla="*/ 73 w 157"/>
                <a:gd name="T17" fmla="*/ 74 h 157"/>
                <a:gd name="T18" fmla="*/ 73 w 157"/>
                <a:gd name="T19" fmla="*/ 12 h 157"/>
                <a:gd name="T20" fmla="*/ 157 w 157"/>
                <a:gd name="T21" fmla="*/ 84 h 157"/>
                <a:gd name="T22" fmla="*/ 157 w 157"/>
                <a:gd name="T23" fmla="*/ 157 h 157"/>
                <a:gd name="T24" fmla="*/ 73 w 157"/>
                <a:gd name="T25" fmla="*/ 146 h 157"/>
                <a:gd name="T26" fmla="*/ 73 w 157"/>
                <a:gd name="T27" fmla="*/ 84 h 157"/>
                <a:gd name="T28" fmla="*/ 157 w 157"/>
                <a:gd name="T29" fmla="*/ 84 h 157"/>
                <a:gd name="T30" fmla="*/ 64 w 157"/>
                <a:gd name="T31" fmla="*/ 144 h 157"/>
                <a:gd name="T32" fmla="*/ 0 w 157"/>
                <a:gd name="T33" fmla="*/ 136 h 157"/>
                <a:gd name="T34" fmla="*/ 0 w 157"/>
                <a:gd name="T35" fmla="*/ 84 h 157"/>
                <a:gd name="T36" fmla="*/ 64 w 157"/>
                <a:gd name="T37" fmla="*/ 84 h 157"/>
                <a:gd name="T38" fmla="*/ 64 w 157"/>
                <a:gd name="T39" fmla="*/ 14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7" h="157">
                  <a:moveTo>
                    <a:pt x="0" y="74"/>
                  </a:moveTo>
                  <a:lnTo>
                    <a:pt x="0" y="23"/>
                  </a:lnTo>
                  <a:lnTo>
                    <a:pt x="64" y="13"/>
                  </a:lnTo>
                  <a:lnTo>
                    <a:pt x="64" y="74"/>
                  </a:lnTo>
                  <a:lnTo>
                    <a:pt x="0" y="74"/>
                  </a:lnTo>
                  <a:close/>
                  <a:moveTo>
                    <a:pt x="73" y="12"/>
                  </a:moveTo>
                  <a:lnTo>
                    <a:pt x="157" y="0"/>
                  </a:lnTo>
                  <a:lnTo>
                    <a:pt x="157" y="74"/>
                  </a:lnTo>
                  <a:lnTo>
                    <a:pt x="73" y="74"/>
                  </a:lnTo>
                  <a:lnTo>
                    <a:pt x="73" y="12"/>
                  </a:lnTo>
                  <a:close/>
                  <a:moveTo>
                    <a:pt x="157" y="84"/>
                  </a:moveTo>
                  <a:lnTo>
                    <a:pt x="157" y="157"/>
                  </a:lnTo>
                  <a:lnTo>
                    <a:pt x="73" y="146"/>
                  </a:lnTo>
                  <a:lnTo>
                    <a:pt x="73" y="84"/>
                  </a:lnTo>
                  <a:lnTo>
                    <a:pt x="157" y="84"/>
                  </a:lnTo>
                  <a:close/>
                  <a:moveTo>
                    <a:pt x="64" y="144"/>
                  </a:moveTo>
                  <a:lnTo>
                    <a:pt x="0" y="136"/>
                  </a:lnTo>
                  <a:lnTo>
                    <a:pt x="0" y="84"/>
                  </a:lnTo>
                  <a:lnTo>
                    <a:pt x="64" y="84"/>
                  </a:lnTo>
                  <a:lnTo>
                    <a:pt x="64" y="144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3" name="Freeform 148"/>
            <p:cNvSpPr>
              <a:spLocks noEditPoints="1"/>
            </p:cNvSpPr>
            <p:nvPr/>
          </p:nvSpPr>
          <p:spPr bwMode="auto">
            <a:xfrm>
              <a:off x="9641330" y="4558408"/>
              <a:ext cx="204059" cy="204059"/>
            </a:xfrm>
            <a:custGeom>
              <a:avLst/>
              <a:gdLst>
                <a:gd name="T0" fmla="*/ 11 w 85"/>
                <a:gd name="T1" fmla="*/ 42 h 85"/>
                <a:gd name="T2" fmla="*/ 29 w 85"/>
                <a:gd name="T3" fmla="*/ 70 h 85"/>
                <a:gd name="T4" fmla="*/ 14 w 85"/>
                <a:gd name="T5" fmla="*/ 30 h 85"/>
                <a:gd name="T6" fmla="*/ 11 w 85"/>
                <a:gd name="T7" fmla="*/ 42 h 85"/>
                <a:gd name="T8" fmla="*/ 64 w 85"/>
                <a:gd name="T9" fmla="*/ 41 h 85"/>
                <a:gd name="T10" fmla="*/ 62 w 85"/>
                <a:gd name="T11" fmla="*/ 32 h 85"/>
                <a:gd name="T12" fmla="*/ 59 w 85"/>
                <a:gd name="T13" fmla="*/ 25 h 85"/>
                <a:gd name="T14" fmla="*/ 64 w 85"/>
                <a:gd name="T15" fmla="*/ 20 h 85"/>
                <a:gd name="T16" fmla="*/ 64 w 85"/>
                <a:gd name="T17" fmla="*/ 20 h 85"/>
                <a:gd name="T18" fmla="*/ 43 w 85"/>
                <a:gd name="T19" fmla="*/ 11 h 85"/>
                <a:gd name="T20" fmla="*/ 16 w 85"/>
                <a:gd name="T21" fmla="*/ 25 h 85"/>
                <a:gd name="T22" fmla="*/ 18 w 85"/>
                <a:gd name="T23" fmla="*/ 25 h 85"/>
                <a:gd name="T24" fmla="*/ 27 w 85"/>
                <a:gd name="T25" fmla="*/ 25 h 85"/>
                <a:gd name="T26" fmla="*/ 27 w 85"/>
                <a:gd name="T27" fmla="*/ 28 h 85"/>
                <a:gd name="T28" fmla="*/ 23 w 85"/>
                <a:gd name="T29" fmla="*/ 28 h 85"/>
                <a:gd name="T30" fmla="*/ 35 w 85"/>
                <a:gd name="T31" fmla="*/ 61 h 85"/>
                <a:gd name="T32" fmla="*/ 42 w 85"/>
                <a:gd name="T33" fmla="*/ 41 h 85"/>
                <a:gd name="T34" fmla="*/ 37 w 85"/>
                <a:gd name="T35" fmla="*/ 28 h 85"/>
                <a:gd name="T36" fmla="*/ 34 w 85"/>
                <a:gd name="T37" fmla="*/ 28 h 85"/>
                <a:gd name="T38" fmla="*/ 34 w 85"/>
                <a:gd name="T39" fmla="*/ 25 h 85"/>
                <a:gd name="T40" fmla="*/ 42 w 85"/>
                <a:gd name="T41" fmla="*/ 25 h 85"/>
                <a:gd name="T42" fmla="*/ 51 w 85"/>
                <a:gd name="T43" fmla="*/ 25 h 85"/>
                <a:gd name="T44" fmla="*/ 51 w 85"/>
                <a:gd name="T45" fmla="*/ 28 h 85"/>
                <a:gd name="T46" fmla="*/ 47 w 85"/>
                <a:gd name="T47" fmla="*/ 28 h 85"/>
                <a:gd name="T48" fmla="*/ 59 w 85"/>
                <a:gd name="T49" fmla="*/ 61 h 85"/>
                <a:gd name="T50" fmla="*/ 62 w 85"/>
                <a:gd name="T51" fmla="*/ 51 h 85"/>
                <a:gd name="T52" fmla="*/ 64 w 85"/>
                <a:gd name="T53" fmla="*/ 41 h 85"/>
                <a:gd name="T54" fmla="*/ 43 w 85"/>
                <a:gd name="T55" fmla="*/ 45 h 85"/>
                <a:gd name="T56" fmla="*/ 34 w 85"/>
                <a:gd name="T57" fmla="*/ 72 h 85"/>
                <a:gd name="T58" fmla="*/ 43 w 85"/>
                <a:gd name="T59" fmla="*/ 73 h 85"/>
                <a:gd name="T60" fmla="*/ 53 w 85"/>
                <a:gd name="T61" fmla="*/ 72 h 85"/>
                <a:gd name="T62" fmla="*/ 53 w 85"/>
                <a:gd name="T63" fmla="*/ 71 h 85"/>
                <a:gd name="T64" fmla="*/ 43 w 85"/>
                <a:gd name="T65" fmla="*/ 45 h 85"/>
                <a:gd name="T66" fmla="*/ 71 w 85"/>
                <a:gd name="T67" fmla="*/ 28 h 85"/>
                <a:gd name="T68" fmla="*/ 71 w 85"/>
                <a:gd name="T69" fmla="*/ 31 h 85"/>
                <a:gd name="T70" fmla="*/ 69 w 85"/>
                <a:gd name="T71" fmla="*/ 42 h 85"/>
                <a:gd name="T72" fmla="*/ 59 w 85"/>
                <a:gd name="T73" fmla="*/ 69 h 85"/>
                <a:gd name="T74" fmla="*/ 75 w 85"/>
                <a:gd name="T75" fmla="*/ 42 h 85"/>
                <a:gd name="T76" fmla="*/ 71 w 85"/>
                <a:gd name="T77" fmla="*/ 28 h 85"/>
                <a:gd name="T78" fmla="*/ 43 w 85"/>
                <a:gd name="T79" fmla="*/ 0 h 85"/>
                <a:gd name="T80" fmla="*/ 0 w 85"/>
                <a:gd name="T81" fmla="*/ 42 h 85"/>
                <a:gd name="T82" fmla="*/ 43 w 85"/>
                <a:gd name="T83" fmla="*/ 85 h 85"/>
                <a:gd name="T84" fmla="*/ 85 w 85"/>
                <a:gd name="T85" fmla="*/ 42 h 85"/>
                <a:gd name="T86" fmla="*/ 43 w 85"/>
                <a:gd name="T87" fmla="*/ 0 h 85"/>
                <a:gd name="T88" fmla="*/ 43 w 85"/>
                <a:gd name="T89" fmla="*/ 79 h 85"/>
                <a:gd name="T90" fmla="*/ 6 w 85"/>
                <a:gd name="T91" fmla="*/ 42 h 85"/>
                <a:gd name="T92" fmla="*/ 43 w 85"/>
                <a:gd name="T93" fmla="*/ 5 h 85"/>
                <a:gd name="T94" fmla="*/ 80 w 85"/>
                <a:gd name="T95" fmla="*/ 42 h 85"/>
                <a:gd name="T96" fmla="*/ 43 w 85"/>
                <a:gd name="T97" fmla="*/ 7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85">
                  <a:moveTo>
                    <a:pt x="11" y="42"/>
                  </a:moveTo>
                  <a:cubicBezTo>
                    <a:pt x="11" y="55"/>
                    <a:pt x="18" y="65"/>
                    <a:pt x="29" y="7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2" y="34"/>
                    <a:pt x="11" y="38"/>
                    <a:pt x="11" y="42"/>
                  </a:cubicBezTo>
                  <a:close/>
                  <a:moveTo>
                    <a:pt x="64" y="41"/>
                  </a:moveTo>
                  <a:cubicBezTo>
                    <a:pt x="64" y="37"/>
                    <a:pt x="63" y="34"/>
                    <a:pt x="62" y="32"/>
                  </a:cubicBezTo>
                  <a:cubicBezTo>
                    <a:pt x="60" y="30"/>
                    <a:pt x="59" y="28"/>
                    <a:pt x="59" y="25"/>
                  </a:cubicBezTo>
                  <a:cubicBezTo>
                    <a:pt x="59" y="22"/>
                    <a:pt x="61" y="20"/>
                    <a:pt x="64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9" y="15"/>
                    <a:pt x="51" y="11"/>
                    <a:pt x="43" y="11"/>
                  </a:cubicBezTo>
                  <a:cubicBezTo>
                    <a:pt x="32" y="11"/>
                    <a:pt x="22" y="17"/>
                    <a:pt x="16" y="25"/>
                  </a:cubicBezTo>
                  <a:cubicBezTo>
                    <a:pt x="17" y="25"/>
                    <a:pt x="18" y="25"/>
                    <a:pt x="18" y="25"/>
                  </a:cubicBezTo>
                  <a:cubicBezTo>
                    <a:pt x="22" y="25"/>
                    <a:pt x="27" y="25"/>
                    <a:pt x="27" y="25"/>
                  </a:cubicBezTo>
                  <a:cubicBezTo>
                    <a:pt x="29" y="25"/>
                    <a:pt x="29" y="27"/>
                    <a:pt x="27" y="28"/>
                  </a:cubicBezTo>
                  <a:cubicBezTo>
                    <a:pt x="27" y="28"/>
                    <a:pt x="25" y="28"/>
                    <a:pt x="23" y="28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2" y="27"/>
                    <a:pt x="32" y="25"/>
                    <a:pt x="34" y="25"/>
                  </a:cubicBezTo>
                  <a:cubicBezTo>
                    <a:pt x="34" y="25"/>
                    <a:pt x="39" y="25"/>
                    <a:pt x="42" y="25"/>
                  </a:cubicBezTo>
                  <a:cubicBezTo>
                    <a:pt x="46" y="25"/>
                    <a:pt x="51" y="25"/>
                    <a:pt x="51" y="25"/>
                  </a:cubicBezTo>
                  <a:cubicBezTo>
                    <a:pt x="52" y="25"/>
                    <a:pt x="53" y="27"/>
                    <a:pt x="51" y="28"/>
                  </a:cubicBezTo>
                  <a:cubicBezTo>
                    <a:pt x="51" y="28"/>
                    <a:pt x="49" y="28"/>
                    <a:pt x="47" y="28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3" y="47"/>
                    <a:pt x="64" y="43"/>
                    <a:pt x="64" y="41"/>
                  </a:cubicBezTo>
                  <a:close/>
                  <a:moveTo>
                    <a:pt x="43" y="45"/>
                  </a:moveTo>
                  <a:cubicBezTo>
                    <a:pt x="34" y="72"/>
                    <a:pt x="34" y="72"/>
                    <a:pt x="34" y="72"/>
                  </a:cubicBezTo>
                  <a:cubicBezTo>
                    <a:pt x="37" y="73"/>
                    <a:pt x="40" y="73"/>
                    <a:pt x="43" y="73"/>
                  </a:cubicBezTo>
                  <a:cubicBezTo>
                    <a:pt x="47" y="73"/>
                    <a:pt x="50" y="73"/>
                    <a:pt x="53" y="72"/>
                  </a:cubicBezTo>
                  <a:cubicBezTo>
                    <a:pt x="53" y="71"/>
                    <a:pt x="53" y="71"/>
                    <a:pt x="53" y="71"/>
                  </a:cubicBezTo>
                  <a:lnTo>
                    <a:pt x="43" y="45"/>
                  </a:lnTo>
                  <a:close/>
                  <a:moveTo>
                    <a:pt x="71" y="28"/>
                  </a:moveTo>
                  <a:cubicBezTo>
                    <a:pt x="71" y="29"/>
                    <a:pt x="71" y="30"/>
                    <a:pt x="71" y="31"/>
                  </a:cubicBezTo>
                  <a:cubicBezTo>
                    <a:pt x="71" y="34"/>
                    <a:pt x="70" y="37"/>
                    <a:pt x="69" y="42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8" y="64"/>
                    <a:pt x="75" y="54"/>
                    <a:pt x="75" y="42"/>
                  </a:cubicBezTo>
                  <a:cubicBezTo>
                    <a:pt x="75" y="37"/>
                    <a:pt x="73" y="32"/>
                    <a:pt x="71" y="28"/>
                  </a:cubicBezTo>
                  <a:close/>
                  <a:moveTo>
                    <a:pt x="43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66"/>
                    <a:pt x="19" y="85"/>
                    <a:pt x="43" y="85"/>
                  </a:cubicBezTo>
                  <a:cubicBezTo>
                    <a:pt x="66" y="85"/>
                    <a:pt x="85" y="66"/>
                    <a:pt x="85" y="42"/>
                  </a:cubicBezTo>
                  <a:cubicBezTo>
                    <a:pt x="85" y="19"/>
                    <a:pt x="66" y="0"/>
                    <a:pt x="43" y="0"/>
                  </a:cubicBezTo>
                  <a:close/>
                  <a:moveTo>
                    <a:pt x="43" y="79"/>
                  </a:moveTo>
                  <a:cubicBezTo>
                    <a:pt x="22" y="79"/>
                    <a:pt x="6" y="63"/>
                    <a:pt x="6" y="42"/>
                  </a:cubicBezTo>
                  <a:cubicBezTo>
                    <a:pt x="6" y="22"/>
                    <a:pt x="22" y="5"/>
                    <a:pt x="43" y="5"/>
                  </a:cubicBezTo>
                  <a:cubicBezTo>
                    <a:pt x="63" y="5"/>
                    <a:pt x="80" y="22"/>
                    <a:pt x="80" y="42"/>
                  </a:cubicBezTo>
                  <a:cubicBezTo>
                    <a:pt x="80" y="63"/>
                    <a:pt x="63" y="79"/>
                    <a:pt x="43" y="79"/>
                  </a:cubicBez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4" name="Freeform 149"/>
            <p:cNvSpPr>
              <a:spLocks/>
            </p:cNvSpPr>
            <p:nvPr/>
          </p:nvSpPr>
          <p:spPr bwMode="auto">
            <a:xfrm>
              <a:off x="9893834" y="4932762"/>
              <a:ext cx="273057" cy="270121"/>
            </a:xfrm>
            <a:custGeom>
              <a:avLst/>
              <a:gdLst>
                <a:gd name="T0" fmla="*/ 110 w 114"/>
                <a:gd name="T1" fmla="*/ 90 h 113"/>
                <a:gd name="T2" fmla="*/ 60 w 114"/>
                <a:gd name="T3" fmla="*/ 47 h 113"/>
                <a:gd name="T4" fmla="*/ 64 w 114"/>
                <a:gd name="T5" fmla="*/ 32 h 113"/>
                <a:gd name="T6" fmla="*/ 32 w 114"/>
                <a:gd name="T7" fmla="*/ 0 h 113"/>
                <a:gd name="T8" fmla="*/ 23 w 114"/>
                <a:gd name="T9" fmla="*/ 1 h 113"/>
                <a:gd name="T10" fmla="*/ 41 w 114"/>
                <a:gd name="T11" fmla="*/ 20 h 113"/>
                <a:gd name="T12" fmla="*/ 41 w 114"/>
                <a:gd name="T13" fmla="*/ 30 h 113"/>
                <a:gd name="T14" fmla="*/ 30 w 114"/>
                <a:gd name="T15" fmla="*/ 41 h 113"/>
                <a:gd name="T16" fmla="*/ 20 w 114"/>
                <a:gd name="T17" fmla="*/ 41 h 113"/>
                <a:gd name="T18" fmla="*/ 1 w 114"/>
                <a:gd name="T19" fmla="*/ 23 h 113"/>
                <a:gd name="T20" fmla="*/ 0 w 114"/>
                <a:gd name="T21" fmla="*/ 32 h 113"/>
                <a:gd name="T22" fmla="*/ 32 w 114"/>
                <a:gd name="T23" fmla="*/ 63 h 113"/>
                <a:gd name="T24" fmla="*/ 47 w 114"/>
                <a:gd name="T25" fmla="*/ 60 h 113"/>
                <a:gd name="T26" fmla="*/ 90 w 114"/>
                <a:gd name="T27" fmla="*/ 110 h 113"/>
                <a:gd name="T28" fmla="*/ 100 w 114"/>
                <a:gd name="T29" fmla="*/ 111 h 113"/>
                <a:gd name="T30" fmla="*/ 111 w 114"/>
                <a:gd name="T31" fmla="*/ 100 h 113"/>
                <a:gd name="T32" fmla="*/ 110 w 114"/>
                <a:gd name="T33" fmla="*/ 9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13">
                  <a:moveTo>
                    <a:pt x="110" y="90"/>
                  </a:moveTo>
                  <a:cubicBezTo>
                    <a:pt x="60" y="47"/>
                    <a:pt x="60" y="47"/>
                    <a:pt x="60" y="47"/>
                  </a:cubicBezTo>
                  <a:cubicBezTo>
                    <a:pt x="62" y="42"/>
                    <a:pt x="64" y="37"/>
                    <a:pt x="64" y="32"/>
                  </a:cubicBezTo>
                  <a:cubicBezTo>
                    <a:pt x="64" y="14"/>
                    <a:pt x="49" y="0"/>
                    <a:pt x="32" y="0"/>
                  </a:cubicBezTo>
                  <a:cubicBezTo>
                    <a:pt x="29" y="0"/>
                    <a:pt x="26" y="0"/>
                    <a:pt x="23" y="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4" y="22"/>
                    <a:pt x="44" y="27"/>
                    <a:pt x="41" y="3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7" y="44"/>
                    <a:pt x="23" y="44"/>
                    <a:pt x="20" y="41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0" y="29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37" y="63"/>
                    <a:pt x="42" y="62"/>
                    <a:pt x="47" y="6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3" y="113"/>
                    <a:pt x="97" y="113"/>
                    <a:pt x="100" y="111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4" y="97"/>
                    <a:pt x="113" y="93"/>
                    <a:pt x="110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5" name="Freeform 150"/>
            <p:cNvSpPr>
              <a:spLocks noEditPoints="1"/>
            </p:cNvSpPr>
            <p:nvPr/>
          </p:nvSpPr>
          <p:spPr bwMode="auto">
            <a:xfrm>
              <a:off x="9070259" y="4672916"/>
              <a:ext cx="268654" cy="412522"/>
            </a:xfrm>
            <a:custGeom>
              <a:avLst/>
              <a:gdLst>
                <a:gd name="T0" fmla="*/ 84 w 112"/>
                <a:gd name="T1" fmla="*/ 3 h 172"/>
                <a:gd name="T2" fmla="*/ 111 w 112"/>
                <a:gd name="T3" fmla="*/ 19 h 172"/>
                <a:gd name="T4" fmla="*/ 110 w 112"/>
                <a:gd name="T5" fmla="*/ 33 h 172"/>
                <a:gd name="T6" fmla="*/ 103 w 112"/>
                <a:gd name="T7" fmla="*/ 44 h 172"/>
                <a:gd name="T8" fmla="*/ 65 w 112"/>
                <a:gd name="T9" fmla="*/ 21 h 172"/>
                <a:gd name="T10" fmla="*/ 72 w 112"/>
                <a:gd name="T11" fmla="*/ 10 h 172"/>
                <a:gd name="T12" fmla="*/ 84 w 112"/>
                <a:gd name="T13" fmla="*/ 3 h 172"/>
                <a:gd name="T14" fmla="*/ 0 w 112"/>
                <a:gd name="T15" fmla="*/ 130 h 172"/>
                <a:gd name="T16" fmla="*/ 1 w 112"/>
                <a:gd name="T17" fmla="*/ 172 h 172"/>
                <a:gd name="T18" fmla="*/ 38 w 112"/>
                <a:gd name="T19" fmla="*/ 153 h 172"/>
                <a:gd name="T20" fmla="*/ 98 w 112"/>
                <a:gd name="T21" fmla="*/ 52 h 172"/>
                <a:gd name="T22" fmla="*/ 60 w 112"/>
                <a:gd name="T23" fmla="*/ 29 h 172"/>
                <a:gd name="T24" fmla="*/ 0 w 112"/>
                <a:gd name="T25" fmla="*/ 130 h 172"/>
                <a:gd name="T26" fmla="*/ 76 w 112"/>
                <a:gd name="T27" fmla="*/ 57 h 172"/>
                <a:gd name="T28" fmla="*/ 30 w 112"/>
                <a:gd name="T29" fmla="*/ 134 h 172"/>
                <a:gd name="T30" fmla="*/ 20 w 112"/>
                <a:gd name="T31" fmla="*/ 128 h 172"/>
                <a:gd name="T32" fmla="*/ 66 w 112"/>
                <a:gd name="T33" fmla="*/ 52 h 172"/>
                <a:gd name="T34" fmla="*/ 76 w 112"/>
                <a:gd name="T35" fmla="*/ 5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" h="172">
                  <a:moveTo>
                    <a:pt x="84" y="3"/>
                  </a:moveTo>
                  <a:cubicBezTo>
                    <a:pt x="96" y="0"/>
                    <a:pt x="108" y="7"/>
                    <a:pt x="111" y="19"/>
                  </a:cubicBezTo>
                  <a:cubicBezTo>
                    <a:pt x="112" y="24"/>
                    <a:pt x="112" y="29"/>
                    <a:pt x="110" y="33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5" y="7"/>
                    <a:pt x="79" y="4"/>
                    <a:pt x="84" y="3"/>
                  </a:cubicBezTo>
                  <a:close/>
                  <a:moveTo>
                    <a:pt x="0" y="130"/>
                  </a:moveTo>
                  <a:cubicBezTo>
                    <a:pt x="1" y="172"/>
                    <a:pt x="1" y="172"/>
                    <a:pt x="1" y="172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98" y="52"/>
                    <a:pt x="98" y="52"/>
                    <a:pt x="98" y="52"/>
                  </a:cubicBezTo>
                  <a:cubicBezTo>
                    <a:pt x="60" y="29"/>
                    <a:pt x="60" y="29"/>
                    <a:pt x="60" y="29"/>
                  </a:cubicBezTo>
                  <a:lnTo>
                    <a:pt x="0" y="130"/>
                  </a:lnTo>
                  <a:close/>
                  <a:moveTo>
                    <a:pt x="76" y="57"/>
                  </a:moveTo>
                  <a:cubicBezTo>
                    <a:pt x="30" y="134"/>
                    <a:pt x="30" y="134"/>
                    <a:pt x="30" y="134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66" y="52"/>
                    <a:pt x="66" y="52"/>
                    <a:pt x="66" y="52"/>
                  </a:cubicBezTo>
                  <a:lnTo>
                    <a:pt x="76" y="57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6" name="Freeform 151"/>
            <p:cNvSpPr>
              <a:spLocks noEditPoints="1"/>
            </p:cNvSpPr>
            <p:nvPr/>
          </p:nvSpPr>
          <p:spPr bwMode="auto">
            <a:xfrm>
              <a:off x="9391761" y="4687596"/>
              <a:ext cx="229016" cy="261313"/>
            </a:xfrm>
            <a:custGeom>
              <a:avLst/>
              <a:gdLst>
                <a:gd name="T0" fmla="*/ 40 w 95"/>
                <a:gd name="T1" fmla="*/ 61 h 109"/>
                <a:gd name="T2" fmla="*/ 34 w 95"/>
                <a:gd name="T3" fmla="*/ 54 h 109"/>
                <a:gd name="T4" fmla="*/ 13 w 95"/>
                <a:gd name="T5" fmla="*/ 75 h 109"/>
                <a:gd name="T6" fmla="*/ 34 w 95"/>
                <a:gd name="T7" fmla="*/ 95 h 109"/>
                <a:gd name="T8" fmla="*/ 40 w 95"/>
                <a:gd name="T9" fmla="*/ 88 h 109"/>
                <a:gd name="T10" fmla="*/ 27 w 95"/>
                <a:gd name="T11" fmla="*/ 75 h 109"/>
                <a:gd name="T12" fmla="*/ 40 w 95"/>
                <a:gd name="T13" fmla="*/ 61 h 109"/>
                <a:gd name="T14" fmla="*/ 54 w 95"/>
                <a:gd name="T15" fmla="*/ 88 h 109"/>
                <a:gd name="T16" fmla="*/ 61 w 95"/>
                <a:gd name="T17" fmla="*/ 95 h 109"/>
                <a:gd name="T18" fmla="*/ 81 w 95"/>
                <a:gd name="T19" fmla="*/ 75 h 109"/>
                <a:gd name="T20" fmla="*/ 61 w 95"/>
                <a:gd name="T21" fmla="*/ 54 h 109"/>
                <a:gd name="T22" fmla="*/ 54 w 95"/>
                <a:gd name="T23" fmla="*/ 61 h 109"/>
                <a:gd name="T24" fmla="*/ 68 w 95"/>
                <a:gd name="T25" fmla="*/ 75 h 109"/>
                <a:gd name="T26" fmla="*/ 54 w 95"/>
                <a:gd name="T27" fmla="*/ 88 h 109"/>
                <a:gd name="T28" fmla="*/ 89 w 95"/>
                <a:gd name="T29" fmla="*/ 21 h 109"/>
                <a:gd name="T30" fmla="*/ 74 w 95"/>
                <a:gd name="T31" fmla="*/ 6 h 109"/>
                <a:gd name="T32" fmla="*/ 59 w 95"/>
                <a:gd name="T33" fmla="*/ 0 h 109"/>
                <a:gd name="T34" fmla="*/ 8 w 95"/>
                <a:gd name="T35" fmla="*/ 0 h 109"/>
                <a:gd name="T36" fmla="*/ 0 w 95"/>
                <a:gd name="T37" fmla="*/ 8 h 109"/>
                <a:gd name="T38" fmla="*/ 0 w 95"/>
                <a:gd name="T39" fmla="*/ 100 h 109"/>
                <a:gd name="T40" fmla="*/ 8 w 95"/>
                <a:gd name="T41" fmla="*/ 109 h 109"/>
                <a:gd name="T42" fmla="*/ 86 w 95"/>
                <a:gd name="T43" fmla="*/ 109 h 109"/>
                <a:gd name="T44" fmla="*/ 95 w 95"/>
                <a:gd name="T45" fmla="*/ 100 h 109"/>
                <a:gd name="T46" fmla="*/ 95 w 95"/>
                <a:gd name="T47" fmla="*/ 36 h 109"/>
                <a:gd name="T48" fmla="*/ 89 w 95"/>
                <a:gd name="T49" fmla="*/ 21 h 109"/>
                <a:gd name="T50" fmla="*/ 84 w 95"/>
                <a:gd name="T51" fmla="*/ 26 h 109"/>
                <a:gd name="T52" fmla="*/ 85 w 95"/>
                <a:gd name="T53" fmla="*/ 27 h 109"/>
                <a:gd name="T54" fmla="*/ 68 w 95"/>
                <a:gd name="T55" fmla="*/ 27 h 109"/>
                <a:gd name="T56" fmla="*/ 68 w 95"/>
                <a:gd name="T57" fmla="*/ 10 h 109"/>
                <a:gd name="T58" fmla="*/ 69 w 95"/>
                <a:gd name="T59" fmla="*/ 11 h 109"/>
                <a:gd name="T60" fmla="*/ 84 w 95"/>
                <a:gd name="T61" fmla="*/ 26 h 109"/>
                <a:gd name="T62" fmla="*/ 88 w 95"/>
                <a:gd name="T63" fmla="*/ 100 h 109"/>
                <a:gd name="T64" fmla="*/ 86 w 95"/>
                <a:gd name="T65" fmla="*/ 102 h 109"/>
                <a:gd name="T66" fmla="*/ 8 w 95"/>
                <a:gd name="T67" fmla="*/ 102 h 109"/>
                <a:gd name="T68" fmla="*/ 6 w 95"/>
                <a:gd name="T69" fmla="*/ 100 h 109"/>
                <a:gd name="T70" fmla="*/ 6 w 95"/>
                <a:gd name="T71" fmla="*/ 8 h 109"/>
                <a:gd name="T72" fmla="*/ 8 w 95"/>
                <a:gd name="T73" fmla="*/ 7 h 109"/>
                <a:gd name="T74" fmla="*/ 59 w 95"/>
                <a:gd name="T75" fmla="*/ 7 h 109"/>
                <a:gd name="T76" fmla="*/ 61 w 95"/>
                <a:gd name="T77" fmla="*/ 7 h 109"/>
                <a:gd name="T78" fmla="*/ 61 w 95"/>
                <a:gd name="T79" fmla="*/ 34 h 109"/>
                <a:gd name="T80" fmla="*/ 88 w 95"/>
                <a:gd name="T81" fmla="*/ 34 h 109"/>
                <a:gd name="T82" fmla="*/ 88 w 95"/>
                <a:gd name="T83" fmla="*/ 36 h 109"/>
                <a:gd name="T84" fmla="*/ 88 w 95"/>
                <a:gd name="T85" fmla="*/ 10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5" h="109">
                  <a:moveTo>
                    <a:pt x="40" y="61"/>
                  </a:moveTo>
                  <a:cubicBezTo>
                    <a:pt x="34" y="54"/>
                    <a:pt x="34" y="54"/>
                    <a:pt x="34" y="5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27" y="75"/>
                    <a:pt x="27" y="75"/>
                    <a:pt x="27" y="75"/>
                  </a:cubicBezTo>
                  <a:lnTo>
                    <a:pt x="40" y="61"/>
                  </a:lnTo>
                  <a:close/>
                  <a:moveTo>
                    <a:pt x="54" y="88"/>
                  </a:moveTo>
                  <a:cubicBezTo>
                    <a:pt x="61" y="95"/>
                    <a:pt x="61" y="95"/>
                    <a:pt x="61" y="9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54" y="88"/>
                  </a:lnTo>
                  <a:close/>
                  <a:moveTo>
                    <a:pt x="89" y="21"/>
                  </a:moveTo>
                  <a:cubicBezTo>
                    <a:pt x="74" y="6"/>
                    <a:pt x="74" y="6"/>
                    <a:pt x="74" y="6"/>
                  </a:cubicBezTo>
                  <a:cubicBezTo>
                    <a:pt x="70" y="3"/>
                    <a:pt x="64" y="0"/>
                    <a:pt x="5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3" y="109"/>
                    <a:pt x="8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91" y="109"/>
                    <a:pt x="95" y="105"/>
                    <a:pt x="95" y="100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5" y="31"/>
                    <a:pt x="92" y="24"/>
                    <a:pt x="89" y="21"/>
                  </a:cubicBezTo>
                  <a:close/>
                  <a:moveTo>
                    <a:pt x="84" y="26"/>
                  </a:moveTo>
                  <a:cubicBezTo>
                    <a:pt x="84" y="26"/>
                    <a:pt x="85" y="27"/>
                    <a:pt x="85" y="27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9" y="11"/>
                  </a:cubicBezTo>
                  <a:lnTo>
                    <a:pt x="84" y="26"/>
                  </a:lnTo>
                  <a:close/>
                  <a:moveTo>
                    <a:pt x="88" y="100"/>
                  </a:moveTo>
                  <a:cubicBezTo>
                    <a:pt x="88" y="101"/>
                    <a:pt x="87" y="102"/>
                    <a:pt x="8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7" y="102"/>
                    <a:pt x="6" y="101"/>
                    <a:pt x="6" y="10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7"/>
                    <a:pt x="7" y="7"/>
                    <a:pt x="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1" y="7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34"/>
                    <a:pt x="88" y="35"/>
                    <a:pt x="88" y="36"/>
                  </a:cubicBezTo>
                  <a:lnTo>
                    <a:pt x="88" y="100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7" name="Freeform 152"/>
            <p:cNvSpPr>
              <a:spLocks noEditPoints="1"/>
            </p:cNvSpPr>
            <p:nvPr/>
          </p:nvSpPr>
          <p:spPr bwMode="auto">
            <a:xfrm>
              <a:off x="8971898" y="2175761"/>
              <a:ext cx="300951" cy="223144"/>
            </a:xfrm>
            <a:custGeom>
              <a:avLst/>
              <a:gdLst>
                <a:gd name="T0" fmla="*/ 101 w 125"/>
                <a:gd name="T1" fmla="*/ 0 h 93"/>
                <a:gd name="T2" fmla="*/ 23 w 125"/>
                <a:gd name="T3" fmla="*/ 0 h 93"/>
                <a:gd name="T4" fmla="*/ 0 w 125"/>
                <a:gd name="T5" fmla="*/ 23 h 93"/>
                <a:gd name="T6" fmla="*/ 0 w 125"/>
                <a:gd name="T7" fmla="*/ 70 h 93"/>
                <a:gd name="T8" fmla="*/ 23 w 125"/>
                <a:gd name="T9" fmla="*/ 93 h 93"/>
                <a:gd name="T10" fmla="*/ 101 w 125"/>
                <a:gd name="T11" fmla="*/ 93 h 93"/>
                <a:gd name="T12" fmla="*/ 125 w 125"/>
                <a:gd name="T13" fmla="*/ 70 h 93"/>
                <a:gd name="T14" fmla="*/ 125 w 125"/>
                <a:gd name="T15" fmla="*/ 23 h 93"/>
                <a:gd name="T16" fmla="*/ 101 w 125"/>
                <a:gd name="T17" fmla="*/ 0 h 93"/>
                <a:gd name="T18" fmla="*/ 47 w 125"/>
                <a:gd name="T19" fmla="*/ 78 h 93"/>
                <a:gd name="T20" fmla="*/ 47 w 125"/>
                <a:gd name="T21" fmla="*/ 15 h 93"/>
                <a:gd name="T22" fmla="*/ 86 w 125"/>
                <a:gd name="T23" fmla="*/ 46 h 93"/>
                <a:gd name="T24" fmla="*/ 47 w 125"/>
                <a:gd name="T25" fmla="*/ 7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93">
                  <a:moveTo>
                    <a:pt x="101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83"/>
                    <a:pt x="11" y="93"/>
                    <a:pt x="23" y="9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114" y="93"/>
                    <a:pt x="125" y="83"/>
                    <a:pt x="125" y="7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5" y="10"/>
                    <a:pt x="114" y="0"/>
                    <a:pt x="101" y="0"/>
                  </a:cubicBezTo>
                  <a:close/>
                  <a:moveTo>
                    <a:pt x="47" y="78"/>
                  </a:moveTo>
                  <a:cubicBezTo>
                    <a:pt x="47" y="15"/>
                    <a:pt x="47" y="15"/>
                    <a:pt x="47" y="15"/>
                  </a:cubicBezTo>
                  <a:cubicBezTo>
                    <a:pt x="86" y="46"/>
                    <a:pt x="86" y="46"/>
                    <a:pt x="86" y="46"/>
                  </a:cubicBezTo>
                  <a:lnTo>
                    <a:pt x="47" y="78"/>
                  </a:ln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8" name="Freeform 153"/>
            <p:cNvSpPr>
              <a:spLocks noEditPoints="1"/>
            </p:cNvSpPr>
            <p:nvPr/>
          </p:nvSpPr>
          <p:spPr bwMode="auto">
            <a:xfrm>
              <a:off x="8600482" y="3987336"/>
              <a:ext cx="155614" cy="158549"/>
            </a:xfrm>
            <a:custGeom>
              <a:avLst/>
              <a:gdLst>
                <a:gd name="T0" fmla="*/ 61 w 65"/>
                <a:gd name="T1" fmla="*/ 19 h 66"/>
                <a:gd name="T2" fmla="*/ 47 w 65"/>
                <a:gd name="T3" fmla="*/ 4 h 66"/>
                <a:gd name="T4" fmla="*/ 51 w 65"/>
                <a:gd name="T5" fmla="*/ 0 h 66"/>
                <a:gd name="T6" fmla="*/ 65 w 65"/>
                <a:gd name="T7" fmla="*/ 15 h 66"/>
                <a:gd name="T8" fmla="*/ 61 w 65"/>
                <a:gd name="T9" fmla="*/ 19 h 66"/>
                <a:gd name="T10" fmla="*/ 57 w 65"/>
                <a:gd name="T11" fmla="*/ 23 h 66"/>
                <a:gd name="T12" fmla="*/ 55 w 65"/>
                <a:gd name="T13" fmla="*/ 46 h 66"/>
                <a:gd name="T14" fmla="*/ 10 w 65"/>
                <a:gd name="T15" fmla="*/ 66 h 66"/>
                <a:gd name="T16" fmla="*/ 6 w 65"/>
                <a:gd name="T17" fmla="*/ 63 h 66"/>
                <a:gd name="T18" fmla="*/ 24 w 65"/>
                <a:gd name="T19" fmla="*/ 45 h 66"/>
                <a:gd name="T20" fmla="*/ 26 w 65"/>
                <a:gd name="T21" fmla="*/ 46 h 66"/>
                <a:gd name="T22" fmla="*/ 32 w 65"/>
                <a:gd name="T23" fmla="*/ 39 h 66"/>
                <a:gd name="T24" fmla="*/ 26 w 65"/>
                <a:gd name="T25" fmla="*/ 33 h 66"/>
                <a:gd name="T26" fmla="*/ 20 w 65"/>
                <a:gd name="T27" fmla="*/ 39 h 66"/>
                <a:gd name="T28" fmla="*/ 21 w 65"/>
                <a:gd name="T29" fmla="*/ 42 h 66"/>
                <a:gd name="T30" fmla="*/ 3 w 65"/>
                <a:gd name="T31" fmla="*/ 59 h 66"/>
                <a:gd name="T32" fmla="*/ 0 w 65"/>
                <a:gd name="T33" fmla="*/ 56 h 66"/>
                <a:gd name="T34" fmla="*/ 20 w 65"/>
                <a:gd name="T35" fmla="*/ 10 h 66"/>
                <a:gd name="T36" fmla="*/ 43 w 65"/>
                <a:gd name="T37" fmla="*/ 8 h 66"/>
                <a:gd name="T38" fmla="*/ 57 w 65"/>
                <a:gd name="T39" fmla="*/ 2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" h="66">
                  <a:moveTo>
                    <a:pt x="61" y="19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65" y="15"/>
                    <a:pt x="65" y="15"/>
                    <a:pt x="65" y="15"/>
                  </a:cubicBezTo>
                  <a:lnTo>
                    <a:pt x="61" y="19"/>
                  </a:lnTo>
                  <a:close/>
                  <a:moveTo>
                    <a:pt x="57" y="23"/>
                  </a:moveTo>
                  <a:cubicBezTo>
                    <a:pt x="55" y="46"/>
                    <a:pt x="55" y="46"/>
                    <a:pt x="55" y="46"/>
                  </a:cubicBezTo>
                  <a:cubicBezTo>
                    <a:pt x="37" y="46"/>
                    <a:pt x="10" y="66"/>
                    <a:pt x="10" y="66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45"/>
                    <a:pt x="25" y="46"/>
                    <a:pt x="26" y="46"/>
                  </a:cubicBezTo>
                  <a:cubicBezTo>
                    <a:pt x="30" y="46"/>
                    <a:pt x="32" y="43"/>
                    <a:pt x="32" y="39"/>
                  </a:cubicBezTo>
                  <a:cubicBezTo>
                    <a:pt x="32" y="36"/>
                    <a:pt x="30" y="33"/>
                    <a:pt x="26" y="33"/>
                  </a:cubicBezTo>
                  <a:cubicBezTo>
                    <a:pt x="23" y="33"/>
                    <a:pt x="20" y="36"/>
                    <a:pt x="20" y="39"/>
                  </a:cubicBezTo>
                  <a:cubicBezTo>
                    <a:pt x="20" y="40"/>
                    <a:pt x="20" y="41"/>
                    <a:pt x="21" y="42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20" y="29"/>
                    <a:pt x="20" y="10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57" y="23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9" name="Freeform 154"/>
            <p:cNvSpPr>
              <a:spLocks/>
            </p:cNvSpPr>
            <p:nvPr/>
          </p:nvSpPr>
          <p:spPr bwMode="auto">
            <a:xfrm>
              <a:off x="8894092" y="3758839"/>
              <a:ext cx="209932" cy="201122"/>
            </a:xfrm>
            <a:custGeom>
              <a:avLst/>
              <a:gdLst>
                <a:gd name="T0" fmla="*/ 55 w 88"/>
                <a:gd name="T1" fmla="*/ 59 h 84"/>
                <a:gd name="T2" fmla="*/ 53 w 88"/>
                <a:gd name="T3" fmla="*/ 53 h 84"/>
                <a:gd name="T4" fmla="*/ 61 w 88"/>
                <a:gd name="T5" fmla="*/ 38 h 84"/>
                <a:gd name="T6" fmla="*/ 63 w 88"/>
                <a:gd name="T7" fmla="*/ 26 h 84"/>
                <a:gd name="T8" fmla="*/ 44 w 88"/>
                <a:gd name="T9" fmla="*/ 0 h 84"/>
                <a:gd name="T10" fmla="*/ 25 w 88"/>
                <a:gd name="T11" fmla="*/ 26 h 84"/>
                <a:gd name="T12" fmla="*/ 28 w 88"/>
                <a:gd name="T13" fmla="*/ 38 h 84"/>
                <a:gd name="T14" fmla="*/ 36 w 88"/>
                <a:gd name="T15" fmla="*/ 53 h 84"/>
                <a:gd name="T16" fmla="*/ 33 w 88"/>
                <a:gd name="T17" fmla="*/ 59 h 84"/>
                <a:gd name="T18" fmla="*/ 0 w 88"/>
                <a:gd name="T19" fmla="*/ 84 h 84"/>
                <a:gd name="T20" fmla="*/ 44 w 88"/>
                <a:gd name="T21" fmla="*/ 84 h 84"/>
                <a:gd name="T22" fmla="*/ 88 w 88"/>
                <a:gd name="T23" fmla="*/ 84 h 84"/>
                <a:gd name="T24" fmla="*/ 55 w 88"/>
                <a:gd name="T2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84">
                  <a:moveTo>
                    <a:pt x="55" y="59"/>
                  </a:moveTo>
                  <a:cubicBezTo>
                    <a:pt x="53" y="59"/>
                    <a:pt x="53" y="53"/>
                    <a:pt x="53" y="53"/>
                  </a:cubicBezTo>
                  <a:cubicBezTo>
                    <a:pt x="53" y="53"/>
                    <a:pt x="59" y="46"/>
                    <a:pt x="61" y="38"/>
                  </a:cubicBezTo>
                  <a:cubicBezTo>
                    <a:pt x="64" y="38"/>
                    <a:pt x="67" y="29"/>
                    <a:pt x="63" y="26"/>
                  </a:cubicBezTo>
                  <a:cubicBezTo>
                    <a:pt x="63" y="22"/>
                    <a:pt x="68" y="0"/>
                    <a:pt x="44" y="0"/>
                  </a:cubicBezTo>
                  <a:cubicBezTo>
                    <a:pt x="21" y="0"/>
                    <a:pt x="25" y="22"/>
                    <a:pt x="25" y="26"/>
                  </a:cubicBezTo>
                  <a:cubicBezTo>
                    <a:pt x="22" y="29"/>
                    <a:pt x="24" y="38"/>
                    <a:pt x="28" y="38"/>
                  </a:cubicBezTo>
                  <a:cubicBezTo>
                    <a:pt x="29" y="46"/>
                    <a:pt x="36" y="53"/>
                    <a:pt x="36" y="53"/>
                  </a:cubicBezTo>
                  <a:cubicBezTo>
                    <a:pt x="36" y="53"/>
                    <a:pt x="35" y="59"/>
                    <a:pt x="33" y="59"/>
                  </a:cubicBezTo>
                  <a:cubicBezTo>
                    <a:pt x="26" y="60"/>
                    <a:pt x="0" y="72"/>
                    <a:pt x="0" y="84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8" y="72"/>
                    <a:pt x="62" y="60"/>
                    <a:pt x="55" y="59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0" name="Freeform 155"/>
            <p:cNvSpPr>
              <a:spLocks noEditPoints="1"/>
            </p:cNvSpPr>
            <p:nvPr/>
          </p:nvSpPr>
          <p:spPr bwMode="auto">
            <a:xfrm>
              <a:off x="8229065" y="4153225"/>
              <a:ext cx="196719" cy="196719"/>
            </a:xfrm>
            <a:custGeom>
              <a:avLst/>
              <a:gdLst>
                <a:gd name="T0" fmla="*/ 0 w 82"/>
                <a:gd name="T1" fmla="*/ 41 h 82"/>
                <a:gd name="T2" fmla="*/ 82 w 82"/>
                <a:gd name="T3" fmla="*/ 41 h 82"/>
                <a:gd name="T4" fmla="*/ 64 w 82"/>
                <a:gd name="T5" fmla="*/ 55 h 82"/>
                <a:gd name="T6" fmla="*/ 77 w 82"/>
                <a:gd name="T7" fmla="*/ 44 h 82"/>
                <a:gd name="T8" fmla="*/ 64 w 82"/>
                <a:gd name="T9" fmla="*/ 55 h 82"/>
                <a:gd name="T10" fmla="*/ 16 w 82"/>
                <a:gd name="T11" fmla="*/ 38 h 82"/>
                <a:gd name="T12" fmla="*/ 8 w 82"/>
                <a:gd name="T13" fmla="*/ 27 h 82"/>
                <a:gd name="T14" fmla="*/ 59 w 82"/>
                <a:gd name="T15" fmla="*/ 27 h 82"/>
                <a:gd name="T16" fmla="*/ 44 w 82"/>
                <a:gd name="T17" fmla="*/ 38 h 82"/>
                <a:gd name="T18" fmla="*/ 59 w 82"/>
                <a:gd name="T19" fmla="*/ 27 h 82"/>
                <a:gd name="T20" fmla="*/ 44 w 82"/>
                <a:gd name="T21" fmla="*/ 5 h 82"/>
                <a:gd name="T22" fmla="*/ 54 w 82"/>
                <a:gd name="T23" fmla="*/ 14 h 82"/>
                <a:gd name="T24" fmla="*/ 44 w 82"/>
                <a:gd name="T25" fmla="*/ 22 h 82"/>
                <a:gd name="T26" fmla="*/ 35 w 82"/>
                <a:gd name="T27" fmla="*/ 7 h 82"/>
                <a:gd name="T28" fmla="*/ 38 w 82"/>
                <a:gd name="T29" fmla="*/ 22 h 82"/>
                <a:gd name="T30" fmla="*/ 28 w 82"/>
                <a:gd name="T31" fmla="*/ 14 h 82"/>
                <a:gd name="T32" fmla="*/ 38 w 82"/>
                <a:gd name="T33" fmla="*/ 38 h 82"/>
                <a:gd name="T34" fmla="*/ 23 w 82"/>
                <a:gd name="T35" fmla="*/ 27 h 82"/>
                <a:gd name="T36" fmla="*/ 8 w 82"/>
                <a:gd name="T37" fmla="*/ 55 h 82"/>
                <a:gd name="T38" fmla="*/ 16 w 82"/>
                <a:gd name="T39" fmla="*/ 44 h 82"/>
                <a:gd name="T40" fmla="*/ 8 w 82"/>
                <a:gd name="T41" fmla="*/ 55 h 82"/>
                <a:gd name="T42" fmla="*/ 38 w 82"/>
                <a:gd name="T43" fmla="*/ 44 h 82"/>
                <a:gd name="T44" fmla="*/ 23 w 82"/>
                <a:gd name="T45" fmla="*/ 55 h 82"/>
                <a:gd name="T46" fmla="*/ 38 w 82"/>
                <a:gd name="T47" fmla="*/ 60 h 82"/>
                <a:gd name="T48" fmla="*/ 35 w 82"/>
                <a:gd name="T49" fmla="*/ 74 h 82"/>
                <a:gd name="T50" fmla="*/ 25 w 82"/>
                <a:gd name="T51" fmla="*/ 60 h 82"/>
                <a:gd name="T52" fmla="*/ 54 w 82"/>
                <a:gd name="T53" fmla="*/ 67 h 82"/>
                <a:gd name="T54" fmla="*/ 44 w 82"/>
                <a:gd name="T55" fmla="*/ 76 h 82"/>
                <a:gd name="T56" fmla="*/ 57 w 82"/>
                <a:gd name="T57" fmla="*/ 60 h 82"/>
                <a:gd name="T58" fmla="*/ 44 w 82"/>
                <a:gd name="T59" fmla="*/ 55 h 82"/>
                <a:gd name="T60" fmla="*/ 60 w 82"/>
                <a:gd name="T61" fmla="*/ 44 h 82"/>
                <a:gd name="T62" fmla="*/ 44 w 82"/>
                <a:gd name="T63" fmla="*/ 55 h 82"/>
                <a:gd name="T64" fmla="*/ 64 w 82"/>
                <a:gd name="T65" fmla="*/ 27 h 82"/>
                <a:gd name="T66" fmla="*/ 77 w 82"/>
                <a:gd name="T67" fmla="*/ 38 h 82"/>
                <a:gd name="T68" fmla="*/ 71 w 82"/>
                <a:gd name="T69" fmla="*/ 22 h 82"/>
                <a:gd name="T70" fmla="*/ 57 w 82"/>
                <a:gd name="T71" fmla="*/ 9 h 82"/>
                <a:gd name="T72" fmla="*/ 71 w 82"/>
                <a:gd name="T73" fmla="*/ 22 h 82"/>
                <a:gd name="T74" fmla="*/ 26 w 82"/>
                <a:gd name="T75" fmla="*/ 9 h 82"/>
                <a:gd name="T76" fmla="*/ 11 w 82"/>
                <a:gd name="T77" fmla="*/ 22 h 82"/>
                <a:gd name="T78" fmla="*/ 11 w 82"/>
                <a:gd name="T79" fmla="*/ 60 h 82"/>
                <a:gd name="T80" fmla="*/ 26 w 82"/>
                <a:gd name="T81" fmla="*/ 73 h 82"/>
                <a:gd name="T82" fmla="*/ 11 w 82"/>
                <a:gd name="T83" fmla="*/ 60 h 82"/>
                <a:gd name="T84" fmla="*/ 57 w 82"/>
                <a:gd name="T85" fmla="*/ 73 h 82"/>
                <a:gd name="T86" fmla="*/ 71 w 82"/>
                <a:gd name="T87" fmla="*/ 6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  <a:moveTo>
                    <a:pt x="64" y="55"/>
                  </a:moveTo>
                  <a:cubicBezTo>
                    <a:pt x="65" y="51"/>
                    <a:pt x="66" y="47"/>
                    <a:pt x="66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6" y="47"/>
                    <a:pt x="76" y="51"/>
                    <a:pt x="74" y="55"/>
                  </a:cubicBezTo>
                  <a:lnTo>
                    <a:pt x="64" y="55"/>
                  </a:lnTo>
                  <a:close/>
                  <a:moveTo>
                    <a:pt x="18" y="27"/>
                  </a:moveTo>
                  <a:cubicBezTo>
                    <a:pt x="17" y="31"/>
                    <a:pt x="17" y="34"/>
                    <a:pt x="1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4"/>
                    <a:pt x="7" y="31"/>
                    <a:pt x="8" y="27"/>
                  </a:cubicBezTo>
                  <a:lnTo>
                    <a:pt x="18" y="27"/>
                  </a:lnTo>
                  <a:close/>
                  <a:moveTo>
                    <a:pt x="59" y="27"/>
                  </a:moveTo>
                  <a:cubicBezTo>
                    <a:pt x="60" y="31"/>
                    <a:pt x="60" y="34"/>
                    <a:pt x="60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27"/>
                    <a:pt x="44" y="27"/>
                    <a:pt x="44" y="27"/>
                  </a:cubicBezTo>
                  <a:lnTo>
                    <a:pt x="59" y="27"/>
                  </a:lnTo>
                  <a:close/>
                  <a:moveTo>
                    <a:pt x="44" y="22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6" y="6"/>
                    <a:pt x="48" y="7"/>
                  </a:cubicBezTo>
                  <a:cubicBezTo>
                    <a:pt x="50" y="9"/>
                    <a:pt x="52" y="11"/>
                    <a:pt x="54" y="14"/>
                  </a:cubicBezTo>
                  <a:cubicBezTo>
                    <a:pt x="55" y="17"/>
                    <a:pt x="56" y="19"/>
                    <a:pt x="57" y="22"/>
                  </a:cubicBezTo>
                  <a:cubicBezTo>
                    <a:pt x="44" y="22"/>
                    <a:pt x="44" y="22"/>
                    <a:pt x="44" y="22"/>
                  </a:cubicBezTo>
                  <a:close/>
                  <a:moveTo>
                    <a:pt x="28" y="14"/>
                  </a:moveTo>
                  <a:cubicBezTo>
                    <a:pt x="30" y="11"/>
                    <a:pt x="32" y="9"/>
                    <a:pt x="35" y="7"/>
                  </a:cubicBezTo>
                  <a:cubicBezTo>
                    <a:pt x="36" y="6"/>
                    <a:pt x="37" y="6"/>
                    <a:pt x="38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19"/>
                    <a:pt x="27" y="17"/>
                    <a:pt x="28" y="14"/>
                  </a:cubicBezTo>
                  <a:close/>
                  <a:moveTo>
                    <a:pt x="38" y="27"/>
                  </a:moveTo>
                  <a:cubicBezTo>
                    <a:pt x="38" y="38"/>
                    <a:pt x="38" y="38"/>
                    <a:pt x="3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4"/>
                    <a:pt x="23" y="31"/>
                    <a:pt x="23" y="27"/>
                  </a:cubicBezTo>
                  <a:lnTo>
                    <a:pt x="38" y="27"/>
                  </a:lnTo>
                  <a:close/>
                  <a:moveTo>
                    <a:pt x="8" y="55"/>
                  </a:moveTo>
                  <a:cubicBezTo>
                    <a:pt x="7" y="51"/>
                    <a:pt x="6" y="47"/>
                    <a:pt x="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7"/>
                    <a:pt x="17" y="51"/>
                    <a:pt x="18" y="55"/>
                  </a:cubicBezTo>
                  <a:lnTo>
                    <a:pt x="8" y="55"/>
                  </a:lnTo>
                  <a:close/>
                  <a:moveTo>
                    <a:pt x="22" y="44"/>
                  </a:moveTo>
                  <a:cubicBezTo>
                    <a:pt x="38" y="44"/>
                    <a:pt x="38" y="44"/>
                    <a:pt x="38" y="44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1"/>
                    <a:pt x="22" y="47"/>
                    <a:pt x="22" y="44"/>
                  </a:cubicBezTo>
                  <a:close/>
                  <a:moveTo>
                    <a:pt x="38" y="60"/>
                  </a:moveTo>
                  <a:cubicBezTo>
                    <a:pt x="38" y="76"/>
                    <a:pt x="38" y="76"/>
                    <a:pt x="38" y="76"/>
                  </a:cubicBezTo>
                  <a:cubicBezTo>
                    <a:pt x="37" y="76"/>
                    <a:pt x="36" y="75"/>
                    <a:pt x="35" y="74"/>
                  </a:cubicBezTo>
                  <a:cubicBezTo>
                    <a:pt x="32" y="73"/>
                    <a:pt x="30" y="70"/>
                    <a:pt x="28" y="67"/>
                  </a:cubicBezTo>
                  <a:cubicBezTo>
                    <a:pt x="27" y="65"/>
                    <a:pt x="26" y="63"/>
                    <a:pt x="25" y="60"/>
                  </a:cubicBezTo>
                  <a:cubicBezTo>
                    <a:pt x="38" y="60"/>
                    <a:pt x="38" y="60"/>
                    <a:pt x="38" y="60"/>
                  </a:cubicBezTo>
                  <a:close/>
                  <a:moveTo>
                    <a:pt x="54" y="67"/>
                  </a:moveTo>
                  <a:cubicBezTo>
                    <a:pt x="52" y="70"/>
                    <a:pt x="50" y="73"/>
                    <a:pt x="48" y="74"/>
                  </a:cubicBezTo>
                  <a:cubicBezTo>
                    <a:pt x="46" y="75"/>
                    <a:pt x="45" y="76"/>
                    <a:pt x="44" y="7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6" y="63"/>
                    <a:pt x="55" y="65"/>
                    <a:pt x="54" y="67"/>
                  </a:cubicBezTo>
                  <a:close/>
                  <a:moveTo>
                    <a:pt x="44" y="55"/>
                  </a:move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7"/>
                    <a:pt x="60" y="51"/>
                    <a:pt x="59" y="55"/>
                  </a:cubicBezTo>
                  <a:lnTo>
                    <a:pt x="44" y="55"/>
                  </a:lnTo>
                  <a:close/>
                  <a:moveTo>
                    <a:pt x="66" y="38"/>
                  </a:moveTo>
                  <a:cubicBezTo>
                    <a:pt x="66" y="34"/>
                    <a:pt x="65" y="31"/>
                    <a:pt x="64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6" y="31"/>
                    <a:pt x="76" y="34"/>
                    <a:pt x="77" y="38"/>
                  </a:cubicBezTo>
                  <a:lnTo>
                    <a:pt x="66" y="38"/>
                  </a:lnTo>
                  <a:close/>
                  <a:moveTo>
                    <a:pt x="71" y="22"/>
                  </a:moveTo>
                  <a:cubicBezTo>
                    <a:pt x="63" y="22"/>
                    <a:pt x="63" y="22"/>
                    <a:pt x="63" y="22"/>
                  </a:cubicBezTo>
                  <a:cubicBezTo>
                    <a:pt x="61" y="17"/>
                    <a:pt x="59" y="12"/>
                    <a:pt x="57" y="9"/>
                  </a:cubicBezTo>
                  <a:cubicBezTo>
                    <a:pt x="60" y="10"/>
                    <a:pt x="63" y="13"/>
                    <a:pt x="66" y="16"/>
                  </a:cubicBezTo>
                  <a:cubicBezTo>
                    <a:pt x="68" y="17"/>
                    <a:pt x="70" y="19"/>
                    <a:pt x="71" y="22"/>
                  </a:cubicBezTo>
                  <a:close/>
                  <a:moveTo>
                    <a:pt x="16" y="16"/>
                  </a:moveTo>
                  <a:cubicBezTo>
                    <a:pt x="19" y="13"/>
                    <a:pt x="22" y="10"/>
                    <a:pt x="26" y="9"/>
                  </a:cubicBezTo>
                  <a:cubicBezTo>
                    <a:pt x="23" y="12"/>
                    <a:pt x="21" y="17"/>
                    <a:pt x="19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19"/>
                    <a:pt x="14" y="17"/>
                    <a:pt x="16" y="16"/>
                  </a:cubicBezTo>
                  <a:close/>
                  <a:moveTo>
                    <a:pt x="11" y="60"/>
                  </a:moveTo>
                  <a:cubicBezTo>
                    <a:pt x="19" y="60"/>
                    <a:pt x="19" y="60"/>
                    <a:pt x="19" y="60"/>
                  </a:cubicBezTo>
                  <a:cubicBezTo>
                    <a:pt x="21" y="65"/>
                    <a:pt x="23" y="69"/>
                    <a:pt x="26" y="73"/>
                  </a:cubicBezTo>
                  <a:cubicBezTo>
                    <a:pt x="22" y="71"/>
                    <a:pt x="19" y="69"/>
                    <a:pt x="16" y="66"/>
                  </a:cubicBezTo>
                  <a:cubicBezTo>
                    <a:pt x="14" y="64"/>
                    <a:pt x="12" y="62"/>
                    <a:pt x="11" y="60"/>
                  </a:cubicBezTo>
                  <a:close/>
                  <a:moveTo>
                    <a:pt x="66" y="66"/>
                  </a:moveTo>
                  <a:cubicBezTo>
                    <a:pt x="63" y="69"/>
                    <a:pt x="60" y="71"/>
                    <a:pt x="57" y="73"/>
                  </a:cubicBezTo>
                  <a:cubicBezTo>
                    <a:pt x="59" y="69"/>
                    <a:pt x="61" y="65"/>
                    <a:pt x="63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2"/>
                    <a:pt x="68" y="64"/>
                    <a:pt x="66" y="66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1" name="Freeform 156"/>
            <p:cNvSpPr>
              <a:spLocks noEditPoints="1"/>
            </p:cNvSpPr>
            <p:nvPr/>
          </p:nvSpPr>
          <p:spPr bwMode="auto">
            <a:xfrm>
              <a:off x="8814818" y="2915659"/>
              <a:ext cx="164422" cy="174697"/>
            </a:xfrm>
            <a:custGeom>
              <a:avLst/>
              <a:gdLst>
                <a:gd name="T0" fmla="*/ 62 w 69"/>
                <a:gd name="T1" fmla="*/ 0 h 73"/>
                <a:gd name="T2" fmla="*/ 7 w 69"/>
                <a:gd name="T3" fmla="*/ 0 h 73"/>
                <a:gd name="T4" fmla="*/ 0 w 69"/>
                <a:gd name="T5" fmla="*/ 7 h 73"/>
                <a:gd name="T6" fmla="*/ 0 w 69"/>
                <a:gd name="T7" fmla="*/ 66 h 73"/>
                <a:gd name="T8" fmla="*/ 7 w 69"/>
                <a:gd name="T9" fmla="*/ 73 h 73"/>
                <a:gd name="T10" fmla="*/ 62 w 69"/>
                <a:gd name="T11" fmla="*/ 73 h 73"/>
                <a:gd name="T12" fmla="*/ 69 w 69"/>
                <a:gd name="T13" fmla="*/ 66 h 73"/>
                <a:gd name="T14" fmla="*/ 69 w 69"/>
                <a:gd name="T15" fmla="*/ 7 h 73"/>
                <a:gd name="T16" fmla="*/ 62 w 69"/>
                <a:gd name="T17" fmla="*/ 0 h 73"/>
                <a:gd name="T18" fmla="*/ 60 w 69"/>
                <a:gd name="T19" fmla="*/ 64 h 73"/>
                <a:gd name="T20" fmla="*/ 10 w 69"/>
                <a:gd name="T21" fmla="*/ 64 h 73"/>
                <a:gd name="T22" fmla="*/ 10 w 69"/>
                <a:gd name="T23" fmla="*/ 9 h 73"/>
                <a:gd name="T24" fmla="*/ 60 w 69"/>
                <a:gd name="T25" fmla="*/ 9 h 73"/>
                <a:gd name="T26" fmla="*/ 60 w 69"/>
                <a:gd name="T27" fmla="*/ 64 h 73"/>
                <a:gd name="T28" fmla="*/ 19 w 69"/>
                <a:gd name="T29" fmla="*/ 32 h 73"/>
                <a:gd name="T30" fmla="*/ 51 w 69"/>
                <a:gd name="T31" fmla="*/ 32 h 73"/>
                <a:gd name="T32" fmla="*/ 51 w 69"/>
                <a:gd name="T33" fmla="*/ 37 h 73"/>
                <a:gd name="T34" fmla="*/ 19 w 69"/>
                <a:gd name="T35" fmla="*/ 37 h 73"/>
                <a:gd name="T36" fmla="*/ 19 w 69"/>
                <a:gd name="T37" fmla="*/ 32 h 73"/>
                <a:gd name="T38" fmla="*/ 19 w 69"/>
                <a:gd name="T39" fmla="*/ 41 h 73"/>
                <a:gd name="T40" fmla="*/ 51 w 69"/>
                <a:gd name="T41" fmla="*/ 41 h 73"/>
                <a:gd name="T42" fmla="*/ 51 w 69"/>
                <a:gd name="T43" fmla="*/ 46 h 73"/>
                <a:gd name="T44" fmla="*/ 19 w 69"/>
                <a:gd name="T45" fmla="*/ 46 h 73"/>
                <a:gd name="T46" fmla="*/ 19 w 69"/>
                <a:gd name="T47" fmla="*/ 41 h 73"/>
                <a:gd name="T48" fmla="*/ 19 w 69"/>
                <a:gd name="T49" fmla="*/ 50 h 73"/>
                <a:gd name="T50" fmla="*/ 51 w 69"/>
                <a:gd name="T51" fmla="*/ 50 h 73"/>
                <a:gd name="T52" fmla="*/ 51 w 69"/>
                <a:gd name="T53" fmla="*/ 55 h 73"/>
                <a:gd name="T54" fmla="*/ 19 w 69"/>
                <a:gd name="T55" fmla="*/ 55 h 73"/>
                <a:gd name="T56" fmla="*/ 19 w 69"/>
                <a:gd name="T57" fmla="*/ 50 h 73"/>
                <a:gd name="T58" fmla="*/ 19 w 69"/>
                <a:gd name="T59" fmla="*/ 23 h 73"/>
                <a:gd name="T60" fmla="*/ 51 w 69"/>
                <a:gd name="T61" fmla="*/ 23 h 73"/>
                <a:gd name="T62" fmla="*/ 51 w 69"/>
                <a:gd name="T63" fmla="*/ 27 h 73"/>
                <a:gd name="T64" fmla="*/ 19 w 69"/>
                <a:gd name="T65" fmla="*/ 27 h 73"/>
                <a:gd name="T66" fmla="*/ 19 w 69"/>
                <a:gd name="T67" fmla="*/ 2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73">
                  <a:moveTo>
                    <a:pt x="6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0"/>
                    <a:pt x="4" y="73"/>
                    <a:pt x="7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6" y="73"/>
                    <a:pt x="69" y="70"/>
                    <a:pt x="69" y="6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9" y="3"/>
                    <a:pt x="66" y="0"/>
                    <a:pt x="62" y="0"/>
                  </a:cubicBezTo>
                  <a:close/>
                  <a:moveTo>
                    <a:pt x="60" y="64"/>
                  </a:moveTo>
                  <a:cubicBezTo>
                    <a:pt x="10" y="64"/>
                    <a:pt x="10" y="64"/>
                    <a:pt x="10" y="64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60" y="9"/>
                    <a:pt x="60" y="9"/>
                    <a:pt x="60" y="9"/>
                  </a:cubicBezTo>
                  <a:lnTo>
                    <a:pt x="60" y="64"/>
                  </a:lnTo>
                  <a:close/>
                  <a:moveTo>
                    <a:pt x="19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19" y="37"/>
                    <a:pt x="19" y="37"/>
                    <a:pt x="19" y="37"/>
                  </a:cubicBezTo>
                  <a:lnTo>
                    <a:pt x="19" y="32"/>
                  </a:lnTo>
                  <a:close/>
                  <a:moveTo>
                    <a:pt x="19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19" y="46"/>
                    <a:pt x="19" y="46"/>
                    <a:pt x="19" y="46"/>
                  </a:cubicBezTo>
                  <a:lnTo>
                    <a:pt x="19" y="41"/>
                  </a:lnTo>
                  <a:close/>
                  <a:moveTo>
                    <a:pt x="19" y="5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19" y="55"/>
                    <a:pt x="19" y="55"/>
                    <a:pt x="19" y="55"/>
                  </a:cubicBezTo>
                  <a:lnTo>
                    <a:pt x="19" y="50"/>
                  </a:lnTo>
                  <a:close/>
                  <a:moveTo>
                    <a:pt x="19" y="23"/>
                  </a:moveTo>
                  <a:cubicBezTo>
                    <a:pt x="51" y="23"/>
                    <a:pt x="51" y="23"/>
                    <a:pt x="51" y="23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19" y="27"/>
                    <a:pt x="19" y="27"/>
                    <a:pt x="19" y="27"/>
                  </a:cubicBezTo>
                  <a:lnTo>
                    <a:pt x="19" y="23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2" name="Freeform 157"/>
            <p:cNvSpPr>
              <a:spLocks noEditPoints="1"/>
            </p:cNvSpPr>
            <p:nvPr/>
          </p:nvSpPr>
          <p:spPr bwMode="auto">
            <a:xfrm>
              <a:off x="8948410" y="1868938"/>
              <a:ext cx="182039" cy="211399"/>
            </a:xfrm>
            <a:custGeom>
              <a:avLst/>
              <a:gdLst>
                <a:gd name="T0" fmla="*/ 54 w 76"/>
                <a:gd name="T1" fmla="*/ 0 h 88"/>
                <a:gd name="T2" fmla="*/ 14 w 76"/>
                <a:gd name="T3" fmla="*/ 28 h 88"/>
                <a:gd name="T4" fmla="*/ 17 w 76"/>
                <a:gd name="T5" fmla="*/ 65 h 88"/>
                <a:gd name="T6" fmla="*/ 49 w 76"/>
                <a:gd name="T7" fmla="*/ 27 h 88"/>
                <a:gd name="T8" fmla="*/ 33 w 76"/>
                <a:gd name="T9" fmla="*/ 74 h 88"/>
                <a:gd name="T10" fmla="*/ 70 w 76"/>
                <a:gd name="T11" fmla="*/ 57 h 88"/>
                <a:gd name="T12" fmla="*/ 54 w 76"/>
                <a:gd name="T13" fmla="*/ 0 h 88"/>
                <a:gd name="T14" fmla="*/ 4 w 76"/>
                <a:gd name="T15" fmla="*/ 78 h 88"/>
                <a:gd name="T16" fmla="*/ 10 w 76"/>
                <a:gd name="T17" fmla="*/ 83 h 88"/>
                <a:gd name="T18" fmla="*/ 47 w 76"/>
                <a:gd name="T19" fmla="*/ 41 h 88"/>
                <a:gd name="T20" fmla="*/ 4 w 76"/>
                <a:gd name="T21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88">
                  <a:moveTo>
                    <a:pt x="54" y="0"/>
                  </a:moveTo>
                  <a:cubicBezTo>
                    <a:pt x="41" y="23"/>
                    <a:pt x="30" y="12"/>
                    <a:pt x="14" y="28"/>
                  </a:cubicBezTo>
                  <a:cubicBezTo>
                    <a:pt x="0" y="42"/>
                    <a:pt x="5" y="59"/>
                    <a:pt x="17" y="65"/>
                  </a:cubicBezTo>
                  <a:cubicBezTo>
                    <a:pt x="28" y="59"/>
                    <a:pt x="40" y="46"/>
                    <a:pt x="49" y="27"/>
                  </a:cubicBezTo>
                  <a:cubicBezTo>
                    <a:pt x="49" y="27"/>
                    <a:pt x="57" y="51"/>
                    <a:pt x="33" y="74"/>
                  </a:cubicBezTo>
                  <a:cubicBezTo>
                    <a:pt x="45" y="88"/>
                    <a:pt x="64" y="79"/>
                    <a:pt x="70" y="57"/>
                  </a:cubicBezTo>
                  <a:cubicBezTo>
                    <a:pt x="76" y="33"/>
                    <a:pt x="60" y="9"/>
                    <a:pt x="54" y="0"/>
                  </a:cubicBezTo>
                  <a:close/>
                  <a:moveTo>
                    <a:pt x="4" y="78"/>
                  </a:moveTo>
                  <a:cubicBezTo>
                    <a:pt x="4" y="78"/>
                    <a:pt x="5" y="83"/>
                    <a:pt x="10" y="83"/>
                  </a:cubicBezTo>
                  <a:cubicBezTo>
                    <a:pt x="15" y="83"/>
                    <a:pt x="36" y="71"/>
                    <a:pt x="47" y="41"/>
                  </a:cubicBezTo>
                  <a:cubicBezTo>
                    <a:pt x="30" y="70"/>
                    <a:pt x="6" y="78"/>
                    <a:pt x="4" y="78"/>
                  </a:cubicBez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3" name="Freeform 158"/>
            <p:cNvSpPr>
              <a:spLocks noEditPoints="1"/>
            </p:cNvSpPr>
            <p:nvPr/>
          </p:nvSpPr>
          <p:spPr bwMode="auto">
            <a:xfrm>
              <a:off x="8713521" y="3241566"/>
              <a:ext cx="184974" cy="184974"/>
            </a:xfrm>
            <a:custGeom>
              <a:avLst/>
              <a:gdLst>
                <a:gd name="T0" fmla="*/ 53 w 77"/>
                <a:gd name="T1" fmla="*/ 30 h 77"/>
                <a:gd name="T2" fmla="*/ 25 w 77"/>
                <a:gd name="T3" fmla="*/ 2 h 77"/>
                <a:gd name="T4" fmla="*/ 38 w 77"/>
                <a:gd name="T5" fmla="*/ 0 h 77"/>
                <a:gd name="T6" fmla="*/ 53 w 77"/>
                <a:gd name="T7" fmla="*/ 3 h 77"/>
                <a:gd name="T8" fmla="*/ 53 w 77"/>
                <a:gd name="T9" fmla="*/ 30 h 77"/>
                <a:gd name="T10" fmla="*/ 58 w 77"/>
                <a:gd name="T11" fmla="*/ 53 h 77"/>
                <a:gd name="T12" fmla="*/ 58 w 77"/>
                <a:gd name="T13" fmla="*/ 5 h 77"/>
                <a:gd name="T14" fmla="*/ 77 w 77"/>
                <a:gd name="T15" fmla="*/ 39 h 77"/>
                <a:gd name="T16" fmla="*/ 74 w 77"/>
                <a:gd name="T17" fmla="*/ 53 h 77"/>
                <a:gd name="T18" fmla="*/ 58 w 77"/>
                <a:gd name="T19" fmla="*/ 53 h 77"/>
                <a:gd name="T20" fmla="*/ 24 w 77"/>
                <a:gd name="T21" fmla="*/ 58 h 77"/>
                <a:gd name="T22" fmla="*/ 72 w 77"/>
                <a:gd name="T23" fmla="*/ 58 h 77"/>
                <a:gd name="T24" fmla="*/ 38 w 77"/>
                <a:gd name="T25" fmla="*/ 77 h 77"/>
                <a:gd name="T26" fmla="*/ 24 w 77"/>
                <a:gd name="T27" fmla="*/ 74 h 77"/>
                <a:gd name="T28" fmla="*/ 24 w 77"/>
                <a:gd name="T29" fmla="*/ 58 h 77"/>
                <a:gd name="T30" fmla="*/ 32 w 77"/>
                <a:gd name="T31" fmla="*/ 17 h 77"/>
                <a:gd name="T32" fmla="*/ 1 w 77"/>
                <a:gd name="T33" fmla="*/ 48 h 77"/>
                <a:gd name="T34" fmla="*/ 0 w 77"/>
                <a:gd name="T35" fmla="*/ 39 h 77"/>
                <a:gd name="T36" fmla="*/ 20 w 77"/>
                <a:gd name="T37" fmla="*/ 5 h 77"/>
                <a:gd name="T38" fmla="*/ 32 w 77"/>
                <a:gd name="T39" fmla="*/ 17 h 77"/>
                <a:gd name="T40" fmla="*/ 19 w 77"/>
                <a:gd name="T41" fmla="*/ 38 h 77"/>
                <a:gd name="T42" fmla="*/ 19 w 77"/>
                <a:gd name="T43" fmla="*/ 72 h 77"/>
                <a:gd name="T44" fmla="*/ 3 w 77"/>
                <a:gd name="T45" fmla="*/ 54 h 77"/>
                <a:gd name="T46" fmla="*/ 19 w 77"/>
                <a:gd name="T47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77">
                  <a:moveTo>
                    <a:pt x="53" y="30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9" y="1"/>
                    <a:pt x="34" y="0"/>
                    <a:pt x="38" y="0"/>
                  </a:cubicBezTo>
                  <a:cubicBezTo>
                    <a:pt x="43" y="0"/>
                    <a:pt x="48" y="1"/>
                    <a:pt x="53" y="3"/>
                  </a:cubicBezTo>
                  <a:lnTo>
                    <a:pt x="53" y="30"/>
                  </a:lnTo>
                  <a:close/>
                  <a:moveTo>
                    <a:pt x="58" y="5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69" y="12"/>
                    <a:pt x="77" y="24"/>
                    <a:pt x="77" y="39"/>
                  </a:cubicBezTo>
                  <a:cubicBezTo>
                    <a:pt x="77" y="44"/>
                    <a:pt x="76" y="49"/>
                    <a:pt x="74" y="53"/>
                  </a:cubicBezTo>
                  <a:lnTo>
                    <a:pt x="58" y="53"/>
                  </a:lnTo>
                  <a:close/>
                  <a:moveTo>
                    <a:pt x="24" y="58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5" y="69"/>
                    <a:pt x="53" y="77"/>
                    <a:pt x="38" y="77"/>
                  </a:cubicBezTo>
                  <a:cubicBezTo>
                    <a:pt x="33" y="77"/>
                    <a:pt x="28" y="76"/>
                    <a:pt x="24" y="74"/>
                  </a:cubicBezTo>
                  <a:lnTo>
                    <a:pt x="24" y="58"/>
                  </a:lnTo>
                  <a:close/>
                  <a:moveTo>
                    <a:pt x="32" y="17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0" y="45"/>
                    <a:pt x="0" y="42"/>
                    <a:pt x="0" y="39"/>
                  </a:cubicBezTo>
                  <a:cubicBezTo>
                    <a:pt x="0" y="24"/>
                    <a:pt x="8" y="12"/>
                    <a:pt x="20" y="5"/>
                  </a:cubicBezTo>
                  <a:lnTo>
                    <a:pt x="32" y="17"/>
                  </a:lnTo>
                  <a:close/>
                  <a:moveTo>
                    <a:pt x="19" y="38"/>
                  </a:moveTo>
                  <a:cubicBezTo>
                    <a:pt x="19" y="72"/>
                    <a:pt x="19" y="72"/>
                    <a:pt x="19" y="72"/>
                  </a:cubicBezTo>
                  <a:cubicBezTo>
                    <a:pt x="12" y="68"/>
                    <a:pt x="6" y="62"/>
                    <a:pt x="3" y="54"/>
                  </a:cubicBezTo>
                  <a:lnTo>
                    <a:pt x="19" y="38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4" name="Freeform 159"/>
            <p:cNvSpPr>
              <a:spLocks noEditPoints="1"/>
            </p:cNvSpPr>
            <p:nvPr/>
          </p:nvSpPr>
          <p:spPr bwMode="auto">
            <a:xfrm>
              <a:off x="8394955" y="3740704"/>
              <a:ext cx="171762" cy="148273"/>
            </a:xfrm>
            <a:custGeom>
              <a:avLst/>
              <a:gdLst>
                <a:gd name="T0" fmla="*/ 18 w 72"/>
                <a:gd name="T1" fmla="*/ 0 h 62"/>
                <a:gd name="T2" fmla="*/ 54 w 72"/>
                <a:gd name="T3" fmla="*/ 0 h 62"/>
                <a:gd name="T4" fmla="*/ 54 w 72"/>
                <a:gd name="T5" fmla="*/ 9 h 62"/>
                <a:gd name="T6" fmla="*/ 18 w 72"/>
                <a:gd name="T7" fmla="*/ 9 h 62"/>
                <a:gd name="T8" fmla="*/ 18 w 72"/>
                <a:gd name="T9" fmla="*/ 0 h 62"/>
                <a:gd name="T10" fmla="*/ 67 w 72"/>
                <a:gd name="T11" fmla="*/ 13 h 62"/>
                <a:gd name="T12" fmla="*/ 4 w 72"/>
                <a:gd name="T13" fmla="*/ 13 h 62"/>
                <a:gd name="T14" fmla="*/ 0 w 72"/>
                <a:gd name="T15" fmla="*/ 18 h 62"/>
                <a:gd name="T16" fmla="*/ 0 w 72"/>
                <a:gd name="T17" fmla="*/ 40 h 62"/>
                <a:gd name="T18" fmla="*/ 4 w 72"/>
                <a:gd name="T19" fmla="*/ 44 h 62"/>
                <a:gd name="T20" fmla="*/ 18 w 72"/>
                <a:gd name="T21" fmla="*/ 44 h 62"/>
                <a:gd name="T22" fmla="*/ 18 w 72"/>
                <a:gd name="T23" fmla="*/ 62 h 62"/>
                <a:gd name="T24" fmla="*/ 54 w 72"/>
                <a:gd name="T25" fmla="*/ 62 h 62"/>
                <a:gd name="T26" fmla="*/ 54 w 72"/>
                <a:gd name="T27" fmla="*/ 44 h 62"/>
                <a:gd name="T28" fmla="*/ 67 w 72"/>
                <a:gd name="T29" fmla="*/ 44 h 62"/>
                <a:gd name="T30" fmla="*/ 72 w 72"/>
                <a:gd name="T31" fmla="*/ 40 h 62"/>
                <a:gd name="T32" fmla="*/ 72 w 72"/>
                <a:gd name="T33" fmla="*/ 18 h 62"/>
                <a:gd name="T34" fmla="*/ 67 w 72"/>
                <a:gd name="T35" fmla="*/ 13 h 62"/>
                <a:gd name="T36" fmla="*/ 49 w 72"/>
                <a:gd name="T37" fmla="*/ 58 h 62"/>
                <a:gd name="T38" fmla="*/ 22 w 72"/>
                <a:gd name="T39" fmla="*/ 58 h 62"/>
                <a:gd name="T40" fmla="*/ 22 w 72"/>
                <a:gd name="T41" fmla="*/ 35 h 62"/>
                <a:gd name="T42" fmla="*/ 49 w 72"/>
                <a:gd name="T43" fmla="*/ 35 h 62"/>
                <a:gd name="T44" fmla="*/ 49 w 72"/>
                <a:gd name="T45" fmla="*/ 58 h 62"/>
                <a:gd name="T46" fmla="*/ 68 w 72"/>
                <a:gd name="T47" fmla="*/ 20 h 62"/>
                <a:gd name="T48" fmla="*/ 65 w 72"/>
                <a:gd name="T49" fmla="*/ 23 h 62"/>
                <a:gd name="T50" fmla="*/ 62 w 72"/>
                <a:gd name="T51" fmla="*/ 20 h 62"/>
                <a:gd name="T52" fmla="*/ 65 w 72"/>
                <a:gd name="T53" fmla="*/ 17 h 62"/>
                <a:gd name="T54" fmla="*/ 68 w 72"/>
                <a:gd name="T55" fmla="*/ 2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2" h="62">
                  <a:moveTo>
                    <a:pt x="18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18" y="9"/>
                    <a:pt x="18" y="9"/>
                    <a:pt x="18" y="9"/>
                  </a:cubicBezTo>
                  <a:lnTo>
                    <a:pt x="18" y="0"/>
                  </a:lnTo>
                  <a:close/>
                  <a:moveTo>
                    <a:pt x="67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5"/>
                    <a:pt x="0" y="1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70" y="44"/>
                    <a:pt x="72" y="42"/>
                    <a:pt x="72" y="40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5"/>
                    <a:pt x="70" y="13"/>
                    <a:pt x="67" y="13"/>
                  </a:cubicBezTo>
                  <a:close/>
                  <a:moveTo>
                    <a:pt x="49" y="58"/>
                  </a:moveTo>
                  <a:cubicBezTo>
                    <a:pt x="22" y="58"/>
                    <a:pt x="22" y="58"/>
                    <a:pt x="22" y="58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49" y="35"/>
                    <a:pt x="49" y="35"/>
                    <a:pt x="49" y="35"/>
                  </a:cubicBezTo>
                  <a:lnTo>
                    <a:pt x="49" y="58"/>
                  </a:lnTo>
                  <a:close/>
                  <a:moveTo>
                    <a:pt x="68" y="20"/>
                  </a:moveTo>
                  <a:cubicBezTo>
                    <a:pt x="68" y="22"/>
                    <a:pt x="67" y="23"/>
                    <a:pt x="65" y="23"/>
                  </a:cubicBezTo>
                  <a:cubicBezTo>
                    <a:pt x="63" y="23"/>
                    <a:pt x="62" y="22"/>
                    <a:pt x="62" y="20"/>
                  </a:cubicBezTo>
                  <a:cubicBezTo>
                    <a:pt x="62" y="18"/>
                    <a:pt x="63" y="17"/>
                    <a:pt x="65" y="17"/>
                  </a:cubicBezTo>
                  <a:cubicBezTo>
                    <a:pt x="67" y="17"/>
                    <a:pt x="68" y="18"/>
                    <a:pt x="68" y="20"/>
                  </a:cubicBez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5" name="Freeform 160"/>
            <p:cNvSpPr>
              <a:spLocks noEditPoints="1"/>
            </p:cNvSpPr>
            <p:nvPr/>
          </p:nvSpPr>
          <p:spPr bwMode="auto">
            <a:xfrm>
              <a:off x="8657736" y="3598302"/>
              <a:ext cx="173230" cy="173230"/>
            </a:xfrm>
            <a:custGeom>
              <a:avLst/>
              <a:gdLst>
                <a:gd name="T0" fmla="*/ 13 w 72"/>
                <a:gd name="T1" fmla="*/ 36 h 72"/>
                <a:gd name="T2" fmla="*/ 13 w 72"/>
                <a:gd name="T3" fmla="*/ 33 h 72"/>
                <a:gd name="T4" fmla="*/ 1 w 72"/>
                <a:gd name="T5" fmla="*/ 29 h 72"/>
                <a:gd name="T6" fmla="*/ 0 w 72"/>
                <a:gd name="T7" fmla="*/ 36 h 72"/>
                <a:gd name="T8" fmla="*/ 11 w 72"/>
                <a:gd name="T9" fmla="*/ 62 h 72"/>
                <a:gd name="T10" fmla="*/ 19 w 72"/>
                <a:gd name="T11" fmla="*/ 51 h 72"/>
                <a:gd name="T12" fmla="*/ 13 w 72"/>
                <a:gd name="T13" fmla="*/ 36 h 72"/>
                <a:gd name="T14" fmla="*/ 58 w 72"/>
                <a:gd name="T15" fmla="*/ 36 h 72"/>
                <a:gd name="T16" fmla="*/ 52 w 72"/>
                <a:gd name="T17" fmla="*/ 51 h 72"/>
                <a:gd name="T18" fmla="*/ 60 w 72"/>
                <a:gd name="T19" fmla="*/ 62 h 72"/>
                <a:gd name="T20" fmla="*/ 72 w 72"/>
                <a:gd name="T21" fmla="*/ 36 h 72"/>
                <a:gd name="T22" fmla="*/ 71 w 72"/>
                <a:gd name="T23" fmla="*/ 29 h 72"/>
                <a:gd name="T24" fmla="*/ 58 w 72"/>
                <a:gd name="T25" fmla="*/ 33 h 72"/>
                <a:gd name="T26" fmla="*/ 58 w 72"/>
                <a:gd name="T27" fmla="*/ 36 h 72"/>
                <a:gd name="T28" fmla="*/ 40 w 72"/>
                <a:gd name="T29" fmla="*/ 14 h 72"/>
                <a:gd name="T30" fmla="*/ 55 w 72"/>
                <a:gd name="T31" fmla="*/ 25 h 72"/>
                <a:gd name="T32" fmla="*/ 68 w 72"/>
                <a:gd name="T33" fmla="*/ 21 h 72"/>
                <a:gd name="T34" fmla="*/ 40 w 72"/>
                <a:gd name="T35" fmla="*/ 0 h 72"/>
                <a:gd name="T36" fmla="*/ 40 w 72"/>
                <a:gd name="T37" fmla="*/ 14 h 72"/>
                <a:gd name="T38" fmla="*/ 16 w 72"/>
                <a:gd name="T39" fmla="*/ 25 h 72"/>
                <a:gd name="T40" fmla="*/ 31 w 72"/>
                <a:gd name="T41" fmla="*/ 14 h 72"/>
                <a:gd name="T42" fmla="*/ 31 w 72"/>
                <a:gd name="T43" fmla="*/ 0 h 72"/>
                <a:gd name="T44" fmla="*/ 3 w 72"/>
                <a:gd name="T45" fmla="*/ 21 h 72"/>
                <a:gd name="T46" fmla="*/ 16 w 72"/>
                <a:gd name="T47" fmla="*/ 25 h 72"/>
                <a:gd name="T48" fmla="*/ 45 w 72"/>
                <a:gd name="T49" fmla="*/ 56 h 72"/>
                <a:gd name="T50" fmla="*/ 36 w 72"/>
                <a:gd name="T51" fmla="*/ 58 h 72"/>
                <a:gd name="T52" fmla="*/ 26 w 72"/>
                <a:gd name="T53" fmla="*/ 56 h 72"/>
                <a:gd name="T54" fmla="*/ 18 w 72"/>
                <a:gd name="T55" fmla="*/ 67 h 72"/>
                <a:gd name="T56" fmla="*/ 36 w 72"/>
                <a:gd name="T57" fmla="*/ 72 h 72"/>
                <a:gd name="T58" fmla="*/ 53 w 72"/>
                <a:gd name="T59" fmla="*/ 67 h 72"/>
                <a:gd name="T60" fmla="*/ 45 w 72"/>
                <a:gd name="T61" fmla="*/ 5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2" h="72">
                  <a:moveTo>
                    <a:pt x="13" y="36"/>
                  </a:moveTo>
                  <a:cubicBezTo>
                    <a:pt x="13" y="35"/>
                    <a:pt x="13" y="34"/>
                    <a:pt x="13" y="33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1"/>
                    <a:pt x="0" y="34"/>
                    <a:pt x="0" y="36"/>
                  </a:cubicBezTo>
                  <a:cubicBezTo>
                    <a:pt x="0" y="46"/>
                    <a:pt x="4" y="56"/>
                    <a:pt x="11" y="62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6" y="47"/>
                    <a:pt x="13" y="42"/>
                    <a:pt x="13" y="36"/>
                  </a:cubicBezTo>
                  <a:close/>
                  <a:moveTo>
                    <a:pt x="58" y="36"/>
                  </a:moveTo>
                  <a:cubicBezTo>
                    <a:pt x="58" y="42"/>
                    <a:pt x="56" y="47"/>
                    <a:pt x="52" y="51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7" y="56"/>
                    <a:pt x="72" y="46"/>
                    <a:pt x="72" y="36"/>
                  </a:cubicBezTo>
                  <a:cubicBezTo>
                    <a:pt x="72" y="34"/>
                    <a:pt x="71" y="31"/>
                    <a:pt x="71" y="29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4"/>
                    <a:pt x="58" y="35"/>
                    <a:pt x="58" y="36"/>
                  </a:cubicBezTo>
                  <a:close/>
                  <a:moveTo>
                    <a:pt x="40" y="14"/>
                  </a:moveTo>
                  <a:cubicBezTo>
                    <a:pt x="47" y="15"/>
                    <a:pt x="52" y="19"/>
                    <a:pt x="55" y="25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3" y="10"/>
                    <a:pt x="53" y="2"/>
                    <a:pt x="40" y="0"/>
                  </a:cubicBezTo>
                  <a:lnTo>
                    <a:pt x="40" y="14"/>
                  </a:lnTo>
                  <a:close/>
                  <a:moveTo>
                    <a:pt x="16" y="25"/>
                  </a:moveTo>
                  <a:cubicBezTo>
                    <a:pt x="19" y="19"/>
                    <a:pt x="25" y="15"/>
                    <a:pt x="31" y="14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9" y="2"/>
                    <a:pt x="8" y="10"/>
                    <a:pt x="3" y="21"/>
                  </a:cubicBezTo>
                  <a:lnTo>
                    <a:pt x="16" y="25"/>
                  </a:lnTo>
                  <a:close/>
                  <a:moveTo>
                    <a:pt x="45" y="56"/>
                  </a:moveTo>
                  <a:cubicBezTo>
                    <a:pt x="42" y="58"/>
                    <a:pt x="39" y="58"/>
                    <a:pt x="36" y="58"/>
                  </a:cubicBezTo>
                  <a:cubicBezTo>
                    <a:pt x="32" y="58"/>
                    <a:pt x="29" y="58"/>
                    <a:pt x="26" y="56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24" y="70"/>
                    <a:pt x="30" y="72"/>
                    <a:pt x="36" y="72"/>
                  </a:cubicBezTo>
                  <a:cubicBezTo>
                    <a:pt x="42" y="72"/>
                    <a:pt x="48" y="70"/>
                    <a:pt x="53" y="67"/>
                  </a:cubicBezTo>
                  <a:lnTo>
                    <a:pt x="45" y="56"/>
                  </a:ln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6" name="Freeform 161"/>
            <p:cNvSpPr>
              <a:spLocks noEditPoints="1"/>
            </p:cNvSpPr>
            <p:nvPr/>
          </p:nvSpPr>
          <p:spPr bwMode="auto">
            <a:xfrm>
              <a:off x="9008600" y="1528350"/>
              <a:ext cx="165890" cy="165890"/>
            </a:xfrm>
            <a:custGeom>
              <a:avLst/>
              <a:gdLst>
                <a:gd name="T0" fmla="*/ 35 w 69"/>
                <a:gd name="T1" fmla="*/ 0 h 69"/>
                <a:gd name="T2" fmla="*/ 0 w 69"/>
                <a:gd name="T3" fmla="*/ 35 h 69"/>
                <a:gd name="T4" fmla="*/ 35 w 69"/>
                <a:gd name="T5" fmla="*/ 69 h 69"/>
                <a:gd name="T6" fmla="*/ 69 w 69"/>
                <a:gd name="T7" fmla="*/ 35 h 69"/>
                <a:gd name="T8" fmla="*/ 35 w 69"/>
                <a:gd name="T9" fmla="*/ 0 h 69"/>
                <a:gd name="T10" fmla="*/ 35 w 69"/>
                <a:gd name="T11" fmla="*/ 62 h 69"/>
                <a:gd name="T12" fmla="*/ 7 w 69"/>
                <a:gd name="T13" fmla="*/ 35 h 69"/>
                <a:gd name="T14" fmla="*/ 35 w 69"/>
                <a:gd name="T15" fmla="*/ 7 h 69"/>
                <a:gd name="T16" fmla="*/ 62 w 69"/>
                <a:gd name="T17" fmla="*/ 35 h 69"/>
                <a:gd name="T18" fmla="*/ 35 w 69"/>
                <a:gd name="T19" fmla="*/ 62 h 69"/>
                <a:gd name="T20" fmla="*/ 22 w 69"/>
                <a:gd name="T21" fmla="*/ 24 h 69"/>
                <a:gd name="T22" fmla="*/ 37 w 69"/>
                <a:gd name="T23" fmla="*/ 35 h 69"/>
                <a:gd name="T24" fmla="*/ 22 w 69"/>
                <a:gd name="T25" fmla="*/ 45 h 69"/>
                <a:gd name="T26" fmla="*/ 22 w 69"/>
                <a:gd name="T27" fmla="*/ 24 h 69"/>
                <a:gd name="T28" fmla="*/ 39 w 69"/>
                <a:gd name="T29" fmla="*/ 24 h 69"/>
                <a:gd name="T30" fmla="*/ 54 w 69"/>
                <a:gd name="T31" fmla="*/ 35 h 69"/>
                <a:gd name="T32" fmla="*/ 39 w 69"/>
                <a:gd name="T33" fmla="*/ 45 h 69"/>
                <a:gd name="T34" fmla="*/ 39 w 69"/>
                <a:gd name="T35" fmla="*/ 2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69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3"/>
                    <a:pt x="16" y="69"/>
                    <a:pt x="35" y="69"/>
                  </a:cubicBezTo>
                  <a:cubicBezTo>
                    <a:pt x="53" y="69"/>
                    <a:pt x="69" y="53"/>
                    <a:pt x="69" y="35"/>
                  </a:cubicBezTo>
                  <a:cubicBezTo>
                    <a:pt x="69" y="16"/>
                    <a:pt x="53" y="0"/>
                    <a:pt x="35" y="0"/>
                  </a:cubicBezTo>
                  <a:close/>
                  <a:moveTo>
                    <a:pt x="35" y="62"/>
                  </a:moveTo>
                  <a:cubicBezTo>
                    <a:pt x="19" y="62"/>
                    <a:pt x="7" y="50"/>
                    <a:pt x="7" y="35"/>
                  </a:cubicBezTo>
                  <a:cubicBezTo>
                    <a:pt x="7" y="19"/>
                    <a:pt x="19" y="7"/>
                    <a:pt x="35" y="7"/>
                  </a:cubicBezTo>
                  <a:cubicBezTo>
                    <a:pt x="50" y="7"/>
                    <a:pt x="62" y="19"/>
                    <a:pt x="62" y="35"/>
                  </a:cubicBezTo>
                  <a:cubicBezTo>
                    <a:pt x="62" y="50"/>
                    <a:pt x="50" y="62"/>
                    <a:pt x="35" y="62"/>
                  </a:cubicBezTo>
                  <a:close/>
                  <a:moveTo>
                    <a:pt x="22" y="24"/>
                  </a:moveTo>
                  <a:cubicBezTo>
                    <a:pt x="37" y="35"/>
                    <a:pt x="37" y="35"/>
                    <a:pt x="37" y="35"/>
                  </a:cubicBezTo>
                  <a:cubicBezTo>
                    <a:pt x="22" y="45"/>
                    <a:pt x="22" y="45"/>
                    <a:pt x="22" y="45"/>
                  </a:cubicBezTo>
                  <a:lnTo>
                    <a:pt x="22" y="24"/>
                  </a:lnTo>
                  <a:close/>
                  <a:moveTo>
                    <a:pt x="39" y="24"/>
                  </a:moveTo>
                  <a:cubicBezTo>
                    <a:pt x="54" y="35"/>
                    <a:pt x="54" y="35"/>
                    <a:pt x="54" y="35"/>
                  </a:cubicBezTo>
                  <a:cubicBezTo>
                    <a:pt x="39" y="45"/>
                    <a:pt x="39" y="45"/>
                    <a:pt x="39" y="45"/>
                  </a:cubicBezTo>
                  <a:lnTo>
                    <a:pt x="39" y="24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7" name="Freeform 162"/>
            <p:cNvSpPr>
              <a:spLocks/>
            </p:cNvSpPr>
            <p:nvPr/>
          </p:nvSpPr>
          <p:spPr bwMode="auto">
            <a:xfrm>
              <a:off x="8456613" y="3033103"/>
              <a:ext cx="182039" cy="189378"/>
            </a:xfrm>
            <a:custGeom>
              <a:avLst/>
              <a:gdLst>
                <a:gd name="T0" fmla="*/ 59 w 124"/>
                <a:gd name="T1" fmla="*/ 129 h 129"/>
                <a:gd name="T2" fmla="*/ 59 w 124"/>
                <a:gd name="T3" fmla="*/ 70 h 129"/>
                <a:gd name="T4" fmla="*/ 0 w 124"/>
                <a:gd name="T5" fmla="*/ 129 h 129"/>
                <a:gd name="T6" fmla="*/ 0 w 124"/>
                <a:gd name="T7" fmla="*/ 0 h 129"/>
                <a:gd name="T8" fmla="*/ 59 w 124"/>
                <a:gd name="T9" fmla="*/ 58 h 129"/>
                <a:gd name="T10" fmla="*/ 59 w 124"/>
                <a:gd name="T11" fmla="*/ 0 h 129"/>
                <a:gd name="T12" fmla="*/ 124 w 124"/>
                <a:gd name="T13" fmla="*/ 65 h 129"/>
                <a:gd name="T14" fmla="*/ 59 w 124"/>
                <a:gd name="T15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29">
                  <a:moveTo>
                    <a:pt x="59" y="129"/>
                  </a:moveTo>
                  <a:lnTo>
                    <a:pt x="59" y="70"/>
                  </a:lnTo>
                  <a:lnTo>
                    <a:pt x="0" y="129"/>
                  </a:lnTo>
                  <a:lnTo>
                    <a:pt x="0" y="0"/>
                  </a:lnTo>
                  <a:lnTo>
                    <a:pt x="59" y="58"/>
                  </a:lnTo>
                  <a:lnTo>
                    <a:pt x="59" y="0"/>
                  </a:lnTo>
                  <a:lnTo>
                    <a:pt x="124" y="65"/>
                  </a:lnTo>
                  <a:lnTo>
                    <a:pt x="59" y="129"/>
                  </a:ln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8" name="Freeform 163"/>
            <p:cNvSpPr>
              <a:spLocks noEditPoints="1"/>
            </p:cNvSpPr>
            <p:nvPr/>
          </p:nvSpPr>
          <p:spPr bwMode="auto">
            <a:xfrm>
              <a:off x="8631311" y="2371011"/>
              <a:ext cx="192315" cy="190847"/>
            </a:xfrm>
            <a:custGeom>
              <a:avLst/>
              <a:gdLst>
                <a:gd name="T0" fmla="*/ 0 w 131"/>
                <a:gd name="T1" fmla="*/ 130 h 130"/>
                <a:gd name="T2" fmla="*/ 66 w 131"/>
                <a:gd name="T3" fmla="*/ 130 h 130"/>
                <a:gd name="T4" fmla="*/ 66 w 131"/>
                <a:gd name="T5" fmla="*/ 0 h 130"/>
                <a:gd name="T6" fmla="*/ 0 w 131"/>
                <a:gd name="T7" fmla="*/ 0 h 130"/>
                <a:gd name="T8" fmla="*/ 0 w 131"/>
                <a:gd name="T9" fmla="*/ 130 h 130"/>
                <a:gd name="T10" fmla="*/ 41 w 131"/>
                <a:gd name="T11" fmla="*/ 16 h 130"/>
                <a:gd name="T12" fmla="*/ 58 w 131"/>
                <a:gd name="T13" fmla="*/ 16 h 130"/>
                <a:gd name="T14" fmla="*/ 58 w 131"/>
                <a:gd name="T15" fmla="*/ 32 h 130"/>
                <a:gd name="T16" fmla="*/ 41 w 131"/>
                <a:gd name="T17" fmla="*/ 32 h 130"/>
                <a:gd name="T18" fmla="*/ 41 w 131"/>
                <a:gd name="T19" fmla="*/ 16 h 130"/>
                <a:gd name="T20" fmla="*/ 41 w 131"/>
                <a:gd name="T21" fmla="*/ 49 h 130"/>
                <a:gd name="T22" fmla="*/ 58 w 131"/>
                <a:gd name="T23" fmla="*/ 49 h 130"/>
                <a:gd name="T24" fmla="*/ 58 w 131"/>
                <a:gd name="T25" fmla="*/ 65 h 130"/>
                <a:gd name="T26" fmla="*/ 41 w 131"/>
                <a:gd name="T27" fmla="*/ 65 h 130"/>
                <a:gd name="T28" fmla="*/ 41 w 131"/>
                <a:gd name="T29" fmla="*/ 49 h 130"/>
                <a:gd name="T30" fmla="*/ 41 w 131"/>
                <a:gd name="T31" fmla="*/ 81 h 130"/>
                <a:gd name="T32" fmla="*/ 58 w 131"/>
                <a:gd name="T33" fmla="*/ 81 h 130"/>
                <a:gd name="T34" fmla="*/ 58 w 131"/>
                <a:gd name="T35" fmla="*/ 98 h 130"/>
                <a:gd name="T36" fmla="*/ 41 w 131"/>
                <a:gd name="T37" fmla="*/ 98 h 130"/>
                <a:gd name="T38" fmla="*/ 41 w 131"/>
                <a:gd name="T39" fmla="*/ 81 h 130"/>
                <a:gd name="T40" fmla="*/ 9 w 131"/>
                <a:gd name="T41" fmla="*/ 16 h 130"/>
                <a:gd name="T42" fmla="*/ 25 w 131"/>
                <a:gd name="T43" fmla="*/ 16 h 130"/>
                <a:gd name="T44" fmla="*/ 25 w 131"/>
                <a:gd name="T45" fmla="*/ 32 h 130"/>
                <a:gd name="T46" fmla="*/ 9 w 131"/>
                <a:gd name="T47" fmla="*/ 32 h 130"/>
                <a:gd name="T48" fmla="*/ 9 w 131"/>
                <a:gd name="T49" fmla="*/ 16 h 130"/>
                <a:gd name="T50" fmla="*/ 9 w 131"/>
                <a:gd name="T51" fmla="*/ 49 h 130"/>
                <a:gd name="T52" fmla="*/ 25 w 131"/>
                <a:gd name="T53" fmla="*/ 49 h 130"/>
                <a:gd name="T54" fmla="*/ 25 w 131"/>
                <a:gd name="T55" fmla="*/ 65 h 130"/>
                <a:gd name="T56" fmla="*/ 9 w 131"/>
                <a:gd name="T57" fmla="*/ 65 h 130"/>
                <a:gd name="T58" fmla="*/ 9 w 131"/>
                <a:gd name="T59" fmla="*/ 49 h 130"/>
                <a:gd name="T60" fmla="*/ 9 w 131"/>
                <a:gd name="T61" fmla="*/ 81 h 130"/>
                <a:gd name="T62" fmla="*/ 25 w 131"/>
                <a:gd name="T63" fmla="*/ 81 h 130"/>
                <a:gd name="T64" fmla="*/ 25 w 131"/>
                <a:gd name="T65" fmla="*/ 98 h 130"/>
                <a:gd name="T66" fmla="*/ 9 w 131"/>
                <a:gd name="T67" fmla="*/ 98 h 130"/>
                <a:gd name="T68" fmla="*/ 9 w 131"/>
                <a:gd name="T69" fmla="*/ 81 h 130"/>
                <a:gd name="T70" fmla="*/ 74 w 131"/>
                <a:gd name="T71" fmla="*/ 41 h 130"/>
                <a:gd name="T72" fmla="*/ 131 w 131"/>
                <a:gd name="T73" fmla="*/ 41 h 130"/>
                <a:gd name="T74" fmla="*/ 131 w 131"/>
                <a:gd name="T75" fmla="*/ 49 h 130"/>
                <a:gd name="T76" fmla="*/ 74 w 131"/>
                <a:gd name="T77" fmla="*/ 49 h 130"/>
                <a:gd name="T78" fmla="*/ 74 w 131"/>
                <a:gd name="T79" fmla="*/ 41 h 130"/>
                <a:gd name="T80" fmla="*/ 74 w 131"/>
                <a:gd name="T81" fmla="*/ 130 h 130"/>
                <a:gd name="T82" fmla="*/ 90 w 131"/>
                <a:gd name="T83" fmla="*/ 130 h 130"/>
                <a:gd name="T84" fmla="*/ 90 w 131"/>
                <a:gd name="T85" fmla="*/ 98 h 130"/>
                <a:gd name="T86" fmla="*/ 115 w 131"/>
                <a:gd name="T87" fmla="*/ 98 h 130"/>
                <a:gd name="T88" fmla="*/ 115 w 131"/>
                <a:gd name="T89" fmla="*/ 130 h 130"/>
                <a:gd name="T90" fmla="*/ 131 w 131"/>
                <a:gd name="T91" fmla="*/ 130 h 130"/>
                <a:gd name="T92" fmla="*/ 131 w 131"/>
                <a:gd name="T93" fmla="*/ 57 h 130"/>
                <a:gd name="T94" fmla="*/ 74 w 131"/>
                <a:gd name="T95" fmla="*/ 57 h 130"/>
                <a:gd name="T96" fmla="*/ 74 w 131"/>
                <a:gd name="T9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130">
                  <a:moveTo>
                    <a:pt x="0" y="130"/>
                  </a:moveTo>
                  <a:lnTo>
                    <a:pt x="66" y="130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130"/>
                  </a:lnTo>
                  <a:close/>
                  <a:moveTo>
                    <a:pt x="41" y="16"/>
                  </a:moveTo>
                  <a:lnTo>
                    <a:pt x="58" y="16"/>
                  </a:lnTo>
                  <a:lnTo>
                    <a:pt x="58" y="32"/>
                  </a:lnTo>
                  <a:lnTo>
                    <a:pt x="41" y="32"/>
                  </a:lnTo>
                  <a:lnTo>
                    <a:pt x="41" y="16"/>
                  </a:lnTo>
                  <a:close/>
                  <a:moveTo>
                    <a:pt x="41" y="49"/>
                  </a:moveTo>
                  <a:lnTo>
                    <a:pt x="58" y="49"/>
                  </a:lnTo>
                  <a:lnTo>
                    <a:pt x="58" y="65"/>
                  </a:lnTo>
                  <a:lnTo>
                    <a:pt x="41" y="65"/>
                  </a:lnTo>
                  <a:lnTo>
                    <a:pt x="41" y="49"/>
                  </a:lnTo>
                  <a:close/>
                  <a:moveTo>
                    <a:pt x="41" y="81"/>
                  </a:moveTo>
                  <a:lnTo>
                    <a:pt x="58" y="81"/>
                  </a:lnTo>
                  <a:lnTo>
                    <a:pt x="58" y="98"/>
                  </a:lnTo>
                  <a:lnTo>
                    <a:pt x="41" y="98"/>
                  </a:lnTo>
                  <a:lnTo>
                    <a:pt x="41" y="81"/>
                  </a:lnTo>
                  <a:close/>
                  <a:moveTo>
                    <a:pt x="9" y="16"/>
                  </a:moveTo>
                  <a:lnTo>
                    <a:pt x="25" y="16"/>
                  </a:lnTo>
                  <a:lnTo>
                    <a:pt x="25" y="32"/>
                  </a:lnTo>
                  <a:lnTo>
                    <a:pt x="9" y="32"/>
                  </a:lnTo>
                  <a:lnTo>
                    <a:pt x="9" y="16"/>
                  </a:lnTo>
                  <a:close/>
                  <a:moveTo>
                    <a:pt x="9" y="49"/>
                  </a:moveTo>
                  <a:lnTo>
                    <a:pt x="25" y="49"/>
                  </a:lnTo>
                  <a:lnTo>
                    <a:pt x="25" y="65"/>
                  </a:lnTo>
                  <a:lnTo>
                    <a:pt x="9" y="65"/>
                  </a:lnTo>
                  <a:lnTo>
                    <a:pt x="9" y="49"/>
                  </a:lnTo>
                  <a:close/>
                  <a:moveTo>
                    <a:pt x="9" y="81"/>
                  </a:moveTo>
                  <a:lnTo>
                    <a:pt x="25" y="81"/>
                  </a:lnTo>
                  <a:lnTo>
                    <a:pt x="25" y="98"/>
                  </a:lnTo>
                  <a:lnTo>
                    <a:pt x="9" y="98"/>
                  </a:lnTo>
                  <a:lnTo>
                    <a:pt x="9" y="81"/>
                  </a:lnTo>
                  <a:close/>
                  <a:moveTo>
                    <a:pt x="74" y="41"/>
                  </a:moveTo>
                  <a:lnTo>
                    <a:pt x="131" y="41"/>
                  </a:lnTo>
                  <a:lnTo>
                    <a:pt x="131" y="49"/>
                  </a:lnTo>
                  <a:lnTo>
                    <a:pt x="74" y="49"/>
                  </a:lnTo>
                  <a:lnTo>
                    <a:pt x="74" y="41"/>
                  </a:lnTo>
                  <a:close/>
                  <a:moveTo>
                    <a:pt x="74" y="130"/>
                  </a:moveTo>
                  <a:lnTo>
                    <a:pt x="90" y="130"/>
                  </a:lnTo>
                  <a:lnTo>
                    <a:pt x="90" y="98"/>
                  </a:lnTo>
                  <a:lnTo>
                    <a:pt x="115" y="98"/>
                  </a:lnTo>
                  <a:lnTo>
                    <a:pt x="115" y="130"/>
                  </a:lnTo>
                  <a:lnTo>
                    <a:pt x="131" y="130"/>
                  </a:lnTo>
                  <a:lnTo>
                    <a:pt x="131" y="57"/>
                  </a:lnTo>
                  <a:lnTo>
                    <a:pt x="74" y="57"/>
                  </a:lnTo>
                  <a:lnTo>
                    <a:pt x="74" y="130"/>
                  </a:ln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9" name="Freeform 164"/>
            <p:cNvSpPr>
              <a:spLocks noEditPoints="1"/>
            </p:cNvSpPr>
            <p:nvPr/>
          </p:nvSpPr>
          <p:spPr bwMode="auto">
            <a:xfrm>
              <a:off x="8716458" y="2693983"/>
              <a:ext cx="110104" cy="115975"/>
            </a:xfrm>
            <a:custGeom>
              <a:avLst/>
              <a:gdLst>
                <a:gd name="T0" fmla="*/ 43 w 46"/>
                <a:gd name="T1" fmla="*/ 29 h 48"/>
                <a:gd name="T2" fmla="*/ 46 w 46"/>
                <a:gd name="T3" fmla="*/ 16 h 48"/>
                <a:gd name="T4" fmla="*/ 41 w 46"/>
                <a:gd name="T5" fmla="*/ 8 h 48"/>
                <a:gd name="T6" fmla="*/ 37 w 46"/>
                <a:gd name="T7" fmla="*/ 9 h 48"/>
                <a:gd name="T8" fmla="*/ 28 w 46"/>
                <a:gd name="T9" fmla="*/ 0 h 48"/>
                <a:gd name="T10" fmla="*/ 18 w 46"/>
                <a:gd name="T11" fmla="*/ 0 h 48"/>
                <a:gd name="T12" fmla="*/ 17 w 46"/>
                <a:gd name="T13" fmla="*/ 4 h 48"/>
                <a:gd name="T14" fmla="*/ 4 w 46"/>
                <a:gd name="T15" fmla="*/ 8 h 48"/>
                <a:gd name="T16" fmla="*/ 0 w 46"/>
                <a:gd name="T17" fmla="*/ 16 h 48"/>
                <a:gd name="T18" fmla="*/ 3 w 46"/>
                <a:gd name="T19" fmla="*/ 19 h 48"/>
                <a:gd name="T20" fmla="*/ 0 w 46"/>
                <a:gd name="T21" fmla="*/ 32 h 48"/>
                <a:gd name="T22" fmla="*/ 4 w 46"/>
                <a:gd name="T23" fmla="*/ 40 h 48"/>
                <a:gd name="T24" fmla="*/ 9 w 46"/>
                <a:gd name="T25" fmla="*/ 39 h 48"/>
                <a:gd name="T26" fmla="*/ 18 w 46"/>
                <a:gd name="T27" fmla="*/ 48 h 48"/>
                <a:gd name="T28" fmla="*/ 28 w 46"/>
                <a:gd name="T29" fmla="*/ 48 h 48"/>
                <a:gd name="T30" fmla="*/ 29 w 46"/>
                <a:gd name="T31" fmla="*/ 44 h 48"/>
                <a:gd name="T32" fmla="*/ 41 w 46"/>
                <a:gd name="T33" fmla="*/ 40 h 48"/>
                <a:gd name="T34" fmla="*/ 46 w 46"/>
                <a:gd name="T35" fmla="*/ 32 h 48"/>
                <a:gd name="T36" fmla="*/ 43 w 46"/>
                <a:gd name="T37" fmla="*/ 29 h 48"/>
                <a:gd name="T38" fmla="*/ 23 w 46"/>
                <a:gd name="T39" fmla="*/ 34 h 48"/>
                <a:gd name="T40" fmla="*/ 13 w 46"/>
                <a:gd name="T41" fmla="*/ 24 h 48"/>
                <a:gd name="T42" fmla="*/ 23 w 46"/>
                <a:gd name="T43" fmla="*/ 14 h 48"/>
                <a:gd name="T44" fmla="*/ 33 w 46"/>
                <a:gd name="T45" fmla="*/ 24 h 48"/>
                <a:gd name="T46" fmla="*/ 23 w 46"/>
                <a:gd name="T47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48">
                  <a:moveTo>
                    <a:pt x="43" y="29"/>
                  </a:moveTo>
                  <a:cubicBezTo>
                    <a:pt x="40" y="24"/>
                    <a:pt x="42" y="19"/>
                    <a:pt x="46" y="16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39" y="9"/>
                    <a:pt x="37" y="9"/>
                  </a:cubicBezTo>
                  <a:cubicBezTo>
                    <a:pt x="32" y="9"/>
                    <a:pt x="28" y="5"/>
                    <a:pt x="2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3"/>
                    <a:pt x="17" y="4"/>
                  </a:cubicBezTo>
                  <a:cubicBezTo>
                    <a:pt x="14" y="9"/>
                    <a:pt x="9" y="10"/>
                    <a:pt x="4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2" y="18"/>
                    <a:pt x="3" y="19"/>
                  </a:cubicBezTo>
                  <a:cubicBezTo>
                    <a:pt x="6" y="24"/>
                    <a:pt x="4" y="29"/>
                    <a:pt x="0" y="3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39"/>
                    <a:pt x="7" y="39"/>
                    <a:pt x="9" y="39"/>
                  </a:cubicBezTo>
                  <a:cubicBezTo>
                    <a:pt x="14" y="39"/>
                    <a:pt x="18" y="43"/>
                    <a:pt x="1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1" y="39"/>
                    <a:pt x="37" y="38"/>
                    <a:pt x="41" y="40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5" y="31"/>
                    <a:pt x="44" y="30"/>
                    <a:pt x="43" y="29"/>
                  </a:cubicBezTo>
                  <a:close/>
                  <a:moveTo>
                    <a:pt x="23" y="34"/>
                  </a:moveTo>
                  <a:cubicBezTo>
                    <a:pt x="18" y="34"/>
                    <a:pt x="13" y="29"/>
                    <a:pt x="13" y="24"/>
                  </a:cubicBezTo>
                  <a:cubicBezTo>
                    <a:pt x="13" y="19"/>
                    <a:pt x="18" y="14"/>
                    <a:pt x="23" y="14"/>
                  </a:cubicBezTo>
                  <a:cubicBezTo>
                    <a:pt x="28" y="14"/>
                    <a:pt x="33" y="19"/>
                    <a:pt x="33" y="24"/>
                  </a:cubicBezTo>
                  <a:cubicBezTo>
                    <a:pt x="33" y="29"/>
                    <a:pt x="28" y="34"/>
                    <a:pt x="23" y="34"/>
                  </a:cubicBez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0" name="Freeform 166"/>
            <p:cNvSpPr>
              <a:spLocks noEditPoints="1"/>
            </p:cNvSpPr>
            <p:nvPr/>
          </p:nvSpPr>
          <p:spPr bwMode="auto">
            <a:xfrm>
              <a:off x="8478634" y="3392775"/>
              <a:ext cx="80743" cy="155614"/>
            </a:xfrm>
            <a:custGeom>
              <a:avLst/>
              <a:gdLst>
                <a:gd name="T0" fmla="*/ 23 w 34"/>
                <a:gd name="T1" fmla="*/ 64 h 65"/>
                <a:gd name="T2" fmla="*/ 23 w 34"/>
                <a:gd name="T3" fmla="*/ 64 h 65"/>
                <a:gd name="T4" fmla="*/ 33 w 34"/>
                <a:gd name="T5" fmla="*/ 50 h 65"/>
                <a:gd name="T6" fmla="*/ 30 w 34"/>
                <a:gd name="T7" fmla="*/ 34 h 65"/>
                <a:gd name="T8" fmla="*/ 15 w 34"/>
                <a:gd name="T9" fmla="*/ 24 h 65"/>
                <a:gd name="T10" fmla="*/ 15 w 34"/>
                <a:gd name="T11" fmla="*/ 24 h 65"/>
                <a:gd name="T12" fmla="*/ 14 w 34"/>
                <a:gd name="T13" fmla="*/ 25 h 65"/>
                <a:gd name="T14" fmla="*/ 15 w 34"/>
                <a:gd name="T15" fmla="*/ 30 h 65"/>
                <a:gd name="T16" fmla="*/ 16 w 34"/>
                <a:gd name="T17" fmla="*/ 30 h 65"/>
                <a:gd name="T18" fmla="*/ 17 w 34"/>
                <a:gd name="T19" fmla="*/ 30 h 65"/>
                <a:gd name="T20" fmla="*/ 24 w 34"/>
                <a:gd name="T21" fmla="*/ 35 h 65"/>
                <a:gd name="T22" fmla="*/ 27 w 34"/>
                <a:gd name="T23" fmla="*/ 51 h 65"/>
                <a:gd name="T24" fmla="*/ 22 w 34"/>
                <a:gd name="T25" fmla="*/ 59 h 65"/>
                <a:gd name="T26" fmla="*/ 22 w 34"/>
                <a:gd name="T27" fmla="*/ 59 h 65"/>
                <a:gd name="T28" fmla="*/ 14 w 34"/>
                <a:gd name="T29" fmla="*/ 53 h 65"/>
                <a:gd name="T30" fmla="*/ 13 w 34"/>
                <a:gd name="T31" fmla="*/ 46 h 65"/>
                <a:gd name="T32" fmla="*/ 6 w 34"/>
                <a:gd name="T33" fmla="*/ 44 h 65"/>
                <a:gd name="T34" fmla="*/ 8 w 34"/>
                <a:gd name="T35" fmla="*/ 54 h 65"/>
                <a:gd name="T36" fmla="*/ 23 w 34"/>
                <a:gd name="T37" fmla="*/ 64 h 65"/>
                <a:gd name="T38" fmla="*/ 19 w 34"/>
                <a:gd name="T39" fmla="*/ 42 h 65"/>
                <a:gd name="T40" fmla="*/ 20 w 34"/>
                <a:gd name="T41" fmla="*/ 41 h 65"/>
                <a:gd name="T42" fmla="*/ 19 w 34"/>
                <a:gd name="T43" fmla="*/ 35 h 65"/>
                <a:gd name="T44" fmla="*/ 18 w 34"/>
                <a:gd name="T45" fmla="*/ 36 h 65"/>
                <a:gd name="T46" fmla="*/ 17 w 34"/>
                <a:gd name="T47" fmla="*/ 36 h 65"/>
                <a:gd name="T48" fmla="*/ 10 w 34"/>
                <a:gd name="T49" fmla="*/ 31 h 65"/>
                <a:gd name="T50" fmla="*/ 7 w 34"/>
                <a:gd name="T51" fmla="*/ 15 h 65"/>
                <a:gd name="T52" fmla="*/ 12 w 34"/>
                <a:gd name="T53" fmla="*/ 7 h 65"/>
                <a:gd name="T54" fmla="*/ 12 w 34"/>
                <a:gd name="T55" fmla="*/ 7 h 65"/>
                <a:gd name="T56" fmla="*/ 20 w 34"/>
                <a:gd name="T57" fmla="*/ 13 h 65"/>
                <a:gd name="T58" fmla="*/ 21 w 34"/>
                <a:gd name="T59" fmla="*/ 20 h 65"/>
                <a:gd name="T60" fmla="*/ 28 w 34"/>
                <a:gd name="T61" fmla="*/ 22 h 65"/>
                <a:gd name="T62" fmla="*/ 26 w 34"/>
                <a:gd name="T63" fmla="*/ 12 h 65"/>
                <a:gd name="T64" fmla="*/ 11 w 34"/>
                <a:gd name="T65" fmla="*/ 2 h 65"/>
                <a:gd name="T66" fmla="*/ 11 w 34"/>
                <a:gd name="T67" fmla="*/ 2 h 65"/>
                <a:gd name="T68" fmla="*/ 1 w 34"/>
                <a:gd name="T69" fmla="*/ 16 h 65"/>
                <a:gd name="T70" fmla="*/ 4 w 34"/>
                <a:gd name="T71" fmla="*/ 32 h 65"/>
                <a:gd name="T72" fmla="*/ 19 w 34"/>
                <a:gd name="T73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65">
                  <a:moveTo>
                    <a:pt x="23" y="64"/>
                  </a:moveTo>
                  <a:cubicBezTo>
                    <a:pt x="23" y="64"/>
                    <a:pt x="23" y="64"/>
                    <a:pt x="23" y="64"/>
                  </a:cubicBezTo>
                  <a:cubicBezTo>
                    <a:pt x="30" y="63"/>
                    <a:pt x="34" y="56"/>
                    <a:pt x="33" y="50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27"/>
                    <a:pt x="22" y="23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6" y="30"/>
                    <a:pt x="16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20" y="29"/>
                    <a:pt x="24" y="32"/>
                    <a:pt x="24" y="35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8" y="54"/>
                    <a:pt x="26" y="58"/>
                    <a:pt x="22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8" y="59"/>
                    <a:pt x="15" y="57"/>
                    <a:pt x="14" y="53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0" y="46"/>
                    <a:pt x="8" y="45"/>
                    <a:pt x="6" y="4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0" y="61"/>
                    <a:pt x="16" y="65"/>
                    <a:pt x="23" y="64"/>
                  </a:cubicBezTo>
                  <a:close/>
                  <a:moveTo>
                    <a:pt x="19" y="42"/>
                  </a:moveTo>
                  <a:cubicBezTo>
                    <a:pt x="19" y="41"/>
                    <a:pt x="20" y="41"/>
                    <a:pt x="20" y="41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4" y="37"/>
                    <a:pt x="10" y="34"/>
                    <a:pt x="10" y="3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2"/>
                    <a:pt x="8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6" y="7"/>
                    <a:pt x="19" y="9"/>
                    <a:pt x="20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4" y="20"/>
                    <a:pt x="26" y="21"/>
                    <a:pt x="28" y="2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5"/>
                    <a:pt x="18" y="0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4" y="3"/>
                    <a:pt x="0" y="10"/>
                    <a:pt x="1" y="16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8"/>
                    <a:pt x="12" y="43"/>
                    <a:pt x="19" y="42"/>
                  </a:cubicBez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1" name="Freeform 167"/>
            <p:cNvSpPr>
              <a:spLocks/>
            </p:cNvSpPr>
            <p:nvPr/>
          </p:nvSpPr>
          <p:spPr bwMode="auto">
            <a:xfrm>
              <a:off x="8535888" y="1898299"/>
              <a:ext cx="220207" cy="220207"/>
            </a:xfrm>
            <a:custGeom>
              <a:avLst/>
              <a:gdLst>
                <a:gd name="T0" fmla="*/ 29 w 92"/>
                <a:gd name="T1" fmla="*/ 17 h 92"/>
                <a:gd name="T2" fmla="*/ 92 w 92"/>
                <a:gd name="T3" fmla="*/ 0 h 92"/>
                <a:gd name="T4" fmla="*/ 92 w 92"/>
                <a:gd name="T5" fmla="*/ 6 h 92"/>
                <a:gd name="T6" fmla="*/ 92 w 92"/>
                <a:gd name="T7" fmla="*/ 17 h 92"/>
                <a:gd name="T8" fmla="*/ 92 w 92"/>
                <a:gd name="T9" fmla="*/ 66 h 92"/>
                <a:gd name="T10" fmla="*/ 72 w 92"/>
                <a:gd name="T11" fmla="*/ 80 h 92"/>
                <a:gd name="T12" fmla="*/ 52 w 92"/>
                <a:gd name="T13" fmla="*/ 66 h 92"/>
                <a:gd name="T14" fmla="*/ 72 w 92"/>
                <a:gd name="T15" fmla="*/ 52 h 92"/>
                <a:gd name="T16" fmla="*/ 81 w 92"/>
                <a:gd name="T17" fmla="*/ 53 h 92"/>
                <a:gd name="T18" fmla="*/ 81 w 92"/>
                <a:gd name="T19" fmla="*/ 23 h 92"/>
                <a:gd name="T20" fmla="*/ 41 w 92"/>
                <a:gd name="T21" fmla="*/ 34 h 92"/>
                <a:gd name="T22" fmla="*/ 41 w 92"/>
                <a:gd name="T23" fmla="*/ 78 h 92"/>
                <a:gd name="T24" fmla="*/ 21 w 92"/>
                <a:gd name="T25" fmla="*/ 92 h 92"/>
                <a:gd name="T26" fmla="*/ 0 w 92"/>
                <a:gd name="T27" fmla="*/ 78 h 92"/>
                <a:gd name="T28" fmla="*/ 21 w 92"/>
                <a:gd name="T29" fmla="*/ 63 h 92"/>
                <a:gd name="T30" fmla="*/ 29 w 92"/>
                <a:gd name="T31" fmla="*/ 65 h 92"/>
                <a:gd name="T32" fmla="*/ 29 w 92"/>
                <a:gd name="T33" fmla="*/ 34 h 92"/>
                <a:gd name="T34" fmla="*/ 29 w 92"/>
                <a:gd name="T35" fmla="*/ 1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92">
                  <a:moveTo>
                    <a:pt x="29" y="17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74"/>
                    <a:pt x="83" y="80"/>
                    <a:pt x="72" y="80"/>
                  </a:cubicBezTo>
                  <a:cubicBezTo>
                    <a:pt x="61" y="80"/>
                    <a:pt x="52" y="74"/>
                    <a:pt x="52" y="66"/>
                  </a:cubicBezTo>
                  <a:cubicBezTo>
                    <a:pt x="52" y="58"/>
                    <a:pt x="61" y="52"/>
                    <a:pt x="72" y="52"/>
                  </a:cubicBezTo>
                  <a:cubicBezTo>
                    <a:pt x="75" y="52"/>
                    <a:pt x="78" y="52"/>
                    <a:pt x="81" y="5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86"/>
                    <a:pt x="32" y="92"/>
                    <a:pt x="21" y="92"/>
                  </a:cubicBezTo>
                  <a:cubicBezTo>
                    <a:pt x="9" y="92"/>
                    <a:pt x="0" y="86"/>
                    <a:pt x="0" y="78"/>
                  </a:cubicBezTo>
                  <a:cubicBezTo>
                    <a:pt x="0" y="70"/>
                    <a:pt x="9" y="63"/>
                    <a:pt x="21" y="63"/>
                  </a:cubicBezTo>
                  <a:cubicBezTo>
                    <a:pt x="24" y="63"/>
                    <a:pt x="27" y="64"/>
                    <a:pt x="29" y="65"/>
                  </a:cubicBezTo>
                  <a:cubicBezTo>
                    <a:pt x="29" y="34"/>
                    <a:pt x="29" y="34"/>
                    <a:pt x="29" y="34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2" name="Freeform 168"/>
            <p:cNvSpPr>
              <a:spLocks noEditPoints="1"/>
            </p:cNvSpPr>
            <p:nvPr/>
          </p:nvSpPr>
          <p:spPr bwMode="auto">
            <a:xfrm>
              <a:off x="8022070" y="3797957"/>
              <a:ext cx="170294" cy="151209"/>
            </a:xfrm>
            <a:custGeom>
              <a:avLst/>
              <a:gdLst>
                <a:gd name="T0" fmla="*/ 30 w 71"/>
                <a:gd name="T1" fmla="*/ 0 h 63"/>
                <a:gd name="T2" fmla="*/ 30 w 71"/>
                <a:gd name="T3" fmla="*/ 0 h 63"/>
                <a:gd name="T4" fmla="*/ 59 w 71"/>
                <a:gd name="T5" fmla="*/ 23 h 63"/>
                <a:gd name="T6" fmla="*/ 30 w 71"/>
                <a:gd name="T7" fmla="*/ 47 h 63"/>
                <a:gd name="T8" fmla="*/ 25 w 71"/>
                <a:gd name="T9" fmla="*/ 47 h 63"/>
                <a:gd name="T10" fmla="*/ 4 w 71"/>
                <a:gd name="T11" fmla="*/ 55 h 63"/>
                <a:gd name="T12" fmla="*/ 4 w 71"/>
                <a:gd name="T13" fmla="*/ 53 h 63"/>
                <a:gd name="T14" fmla="*/ 11 w 71"/>
                <a:gd name="T15" fmla="*/ 44 h 63"/>
                <a:gd name="T16" fmla="*/ 11 w 71"/>
                <a:gd name="T17" fmla="*/ 42 h 63"/>
                <a:gd name="T18" fmla="*/ 0 w 71"/>
                <a:gd name="T19" fmla="*/ 23 h 63"/>
                <a:gd name="T20" fmla="*/ 30 w 71"/>
                <a:gd name="T21" fmla="*/ 0 h 63"/>
                <a:gd name="T22" fmla="*/ 62 w 71"/>
                <a:gd name="T23" fmla="*/ 53 h 63"/>
                <a:gd name="T24" fmla="*/ 67 w 71"/>
                <a:gd name="T25" fmla="*/ 61 h 63"/>
                <a:gd name="T26" fmla="*/ 67 w 71"/>
                <a:gd name="T27" fmla="*/ 63 h 63"/>
                <a:gd name="T28" fmla="*/ 50 w 71"/>
                <a:gd name="T29" fmla="*/ 56 h 63"/>
                <a:gd name="T30" fmla="*/ 46 w 71"/>
                <a:gd name="T31" fmla="*/ 56 h 63"/>
                <a:gd name="T32" fmla="*/ 30 w 71"/>
                <a:gd name="T33" fmla="*/ 52 h 63"/>
                <a:gd name="T34" fmla="*/ 54 w 71"/>
                <a:gd name="T35" fmla="*/ 44 h 63"/>
                <a:gd name="T36" fmla="*/ 61 w 71"/>
                <a:gd name="T37" fmla="*/ 35 h 63"/>
                <a:gd name="T38" fmla="*/ 64 w 71"/>
                <a:gd name="T39" fmla="*/ 23 h 63"/>
                <a:gd name="T40" fmla="*/ 64 w 71"/>
                <a:gd name="T41" fmla="*/ 22 h 63"/>
                <a:gd name="T42" fmla="*/ 71 w 71"/>
                <a:gd name="T43" fmla="*/ 36 h 63"/>
                <a:gd name="T44" fmla="*/ 62 w 71"/>
                <a:gd name="T45" fmla="*/ 52 h 63"/>
                <a:gd name="T46" fmla="*/ 62 w 71"/>
                <a:gd name="T4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" h="63"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46" y="0"/>
                    <a:pt x="59" y="10"/>
                    <a:pt x="59" y="23"/>
                  </a:cubicBezTo>
                  <a:cubicBezTo>
                    <a:pt x="59" y="37"/>
                    <a:pt x="46" y="47"/>
                    <a:pt x="30" y="47"/>
                  </a:cubicBezTo>
                  <a:cubicBezTo>
                    <a:pt x="28" y="47"/>
                    <a:pt x="27" y="47"/>
                    <a:pt x="25" y="47"/>
                  </a:cubicBezTo>
                  <a:cubicBezTo>
                    <a:pt x="19" y="53"/>
                    <a:pt x="11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8" y="51"/>
                    <a:pt x="11" y="48"/>
                    <a:pt x="11" y="44"/>
                  </a:cubicBezTo>
                  <a:cubicBezTo>
                    <a:pt x="11" y="43"/>
                    <a:pt x="11" y="43"/>
                    <a:pt x="11" y="42"/>
                  </a:cubicBezTo>
                  <a:cubicBezTo>
                    <a:pt x="4" y="38"/>
                    <a:pt x="0" y="31"/>
                    <a:pt x="0" y="23"/>
                  </a:cubicBezTo>
                  <a:cubicBezTo>
                    <a:pt x="0" y="10"/>
                    <a:pt x="13" y="0"/>
                    <a:pt x="30" y="0"/>
                  </a:cubicBezTo>
                  <a:close/>
                  <a:moveTo>
                    <a:pt x="62" y="53"/>
                  </a:moveTo>
                  <a:cubicBezTo>
                    <a:pt x="62" y="57"/>
                    <a:pt x="64" y="60"/>
                    <a:pt x="67" y="61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1" y="62"/>
                    <a:pt x="55" y="61"/>
                    <a:pt x="50" y="56"/>
                  </a:cubicBezTo>
                  <a:cubicBezTo>
                    <a:pt x="48" y="56"/>
                    <a:pt x="47" y="56"/>
                    <a:pt x="46" y="56"/>
                  </a:cubicBezTo>
                  <a:cubicBezTo>
                    <a:pt x="40" y="56"/>
                    <a:pt x="34" y="55"/>
                    <a:pt x="30" y="52"/>
                  </a:cubicBezTo>
                  <a:cubicBezTo>
                    <a:pt x="39" y="52"/>
                    <a:pt x="47" y="49"/>
                    <a:pt x="54" y="44"/>
                  </a:cubicBezTo>
                  <a:cubicBezTo>
                    <a:pt x="57" y="41"/>
                    <a:pt x="59" y="38"/>
                    <a:pt x="61" y="35"/>
                  </a:cubicBezTo>
                  <a:cubicBezTo>
                    <a:pt x="63" y="31"/>
                    <a:pt x="64" y="27"/>
                    <a:pt x="64" y="23"/>
                  </a:cubicBezTo>
                  <a:cubicBezTo>
                    <a:pt x="64" y="23"/>
                    <a:pt x="64" y="22"/>
                    <a:pt x="64" y="22"/>
                  </a:cubicBezTo>
                  <a:cubicBezTo>
                    <a:pt x="68" y="25"/>
                    <a:pt x="71" y="30"/>
                    <a:pt x="71" y="36"/>
                  </a:cubicBezTo>
                  <a:cubicBezTo>
                    <a:pt x="71" y="42"/>
                    <a:pt x="67" y="48"/>
                    <a:pt x="62" y="52"/>
                  </a:cubicBezTo>
                  <a:cubicBezTo>
                    <a:pt x="62" y="52"/>
                    <a:pt x="62" y="53"/>
                    <a:pt x="62" y="53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3" name="Freeform 169"/>
            <p:cNvSpPr>
              <a:spLocks/>
            </p:cNvSpPr>
            <p:nvPr/>
          </p:nvSpPr>
          <p:spPr bwMode="auto">
            <a:xfrm>
              <a:off x="8160067" y="3476455"/>
              <a:ext cx="155614" cy="155614"/>
            </a:xfrm>
            <a:custGeom>
              <a:avLst/>
              <a:gdLst>
                <a:gd name="T0" fmla="*/ 65 w 65"/>
                <a:gd name="T1" fmla="*/ 24 h 65"/>
                <a:gd name="T2" fmla="*/ 41 w 65"/>
                <a:gd name="T3" fmla="*/ 24 h 65"/>
                <a:gd name="T4" fmla="*/ 50 w 65"/>
                <a:gd name="T5" fmla="*/ 15 h 65"/>
                <a:gd name="T6" fmla="*/ 33 w 65"/>
                <a:gd name="T7" fmla="*/ 8 h 65"/>
                <a:gd name="T8" fmla="*/ 16 w 65"/>
                <a:gd name="T9" fmla="*/ 15 h 65"/>
                <a:gd name="T10" fmla="*/ 9 w 65"/>
                <a:gd name="T11" fmla="*/ 32 h 65"/>
                <a:gd name="T12" fmla="*/ 16 w 65"/>
                <a:gd name="T13" fmla="*/ 49 h 65"/>
                <a:gd name="T14" fmla="*/ 33 w 65"/>
                <a:gd name="T15" fmla="*/ 56 h 65"/>
                <a:gd name="T16" fmla="*/ 50 w 65"/>
                <a:gd name="T17" fmla="*/ 49 h 65"/>
                <a:gd name="T18" fmla="*/ 51 w 65"/>
                <a:gd name="T19" fmla="*/ 48 h 65"/>
                <a:gd name="T20" fmla="*/ 57 w 65"/>
                <a:gd name="T21" fmla="*/ 54 h 65"/>
                <a:gd name="T22" fmla="*/ 33 w 65"/>
                <a:gd name="T23" fmla="*/ 65 h 65"/>
                <a:gd name="T24" fmla="*/ 0 w 65"/>
                <a:gd name="T25" fmla="*/ 32 h 65"/>
                <a:gd name="T26" fmla="*/ 33 w 65"/>
                <a:gd name="T27" fmla="*/ 0 h 65"/>
                <a:gd name="T28" fmla="*/ 56 w 65"/>
                <a:gd name="T29" fmla="*/ 9 h 65"/>
                <a:gd name="T30" fmla="*/ 65 w 65"/>
                <a:gd name="T31" fmla="*/ 0 h 65"/>
                <a:gd name="T32" fmla="*/ 65 w 65"/>
                <a:gd name="T33" fmla="*/ 2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5">
                  <a:moveTo>
                    <a:pt x="65" y="24"/>
                  </a:moveTo>
                  <a:cubicBezTo>
                    <a:pt x="41" y="24"/>
                    <a:pt x="41" y="24"/>
                    <a:pt x="41" y="2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5" y="10"/>
                    <a:pt x="39" y="8"/>
                    <a:pt x="33" y="8"/>
                  </a:cubicBezTo>
                  <a:cubicBezTo>
                    <a:pt x="26" y="8"/>
                    <a:pt x="20" y="10"/>
                    <a:pt x="16" y="15"/>
                  </a:cubicBezTo>
                  <a:cubicBezTo>
                    <a:pt x="11" y="20"/>
                    <a:pt x="9" y="26"/>
                    <a:pt x="9" y="32"/>
                  </a:cubicBezTo>
                  <a:cubicBezTo>
                    <a:pt x="9" y="39"/>
                    <a:pt x="11" y="45"/>
                    <a:pt x="16" y="49"/>
                  </a:cubicBezTo>
                  <a:cubicBezTo>
                    <a:pt x="20" y="54"/>
                    <a:pt x="26" y="56"/>
                    <a:pt x="33" y="56"/>
                  </a:cubicBezTo>
                  <a:cubicBezTo>
                    <a:pt x="39" y="56"/>
                    <a:pt x="45" y="54"/>
                    <a:pt x="50" y="49"/>
                  </a:cubicBezTo>
                  <a:cubicBezTo>
                    <a:pt x="50" y="49"/>
                    <a:pt x="51" y="49"/>
                    <a:pt x="51" y="48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1" y="60"/>
                    <a:pt x="43" y="65"/>
                    <a:pt x="33" y="65"/>
                  </a:cubicBezTo>
                  <a:cubicBezTo>
                    <a:pt x="15" y="65"/>
                    <a:pt x="0" y="50"/>
                    <a:pt x="0" y="32"/>
                  </a:cubicBezTo>
                  <a:cubicBezTo>
                    <a:pt x="0" y="14"/>
                    <a:pt x="15" y="0"/>
                    <a:pt x="33" y="0"/>
                  </a:cubicBezTo>
                  <a:cubicBezTo>
                    <a:pt x="42" y="0"/>
                    <a:pt x="50" y="4"/>
                    <a:pt x="56" y="9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65" y="24"/>
                  </a:ln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4" name="Freeform 171"/>
            <p:cNvSpPr>
              <a:spLocks noEditPoints="1"/>
            </p:cNvSpPr>
            <p:nvPr/>
          </p:nvSpPr>
          <p:spPr bwMode="auto">
            <a:xfrm>
              <a:off x="8728202" y="1600285"/>
              <a:ext cx="129189" cy="127720"/>
            </a:xfrm>
            <a:custGeom>
              <a:avLst/>
              <a:gdLst>
                <a:gd name="T0" fmla="*/ 27 w 54"/>
                <a:gd name="T1" fmla="*/ 0 h 53"/>
                <a:gd name="T2" fmla="*/ 0 w 54"/>
                <a:gd name="T3" fmla="*/ 26 h 53"/>
                <a:gd name="T4" fmla="*/ 27 w 54"/>
                <a:gd name="T5" fmla="*/ 53 h 53"/>
                <a:gd name="T6" fmla="*/ 54 w 54"/>
                <a:gd name="T7" fmla="*/ 26 h 53"/>
                <a:gd name="T8" fmla="*/ 27 w 54"/>
                <a:gd name="T9" fmla="*/ 0 h 53"/>
                <a:gd name="T10" fmla="*/ 16 w 54"/>
                <a:gd name="T11" fmla="*/ 43 h 53"/>
                <a:gd name="T12" fmla="*/ 17 w 54"/>
                <a:gd name="T13" fmla="*/ 38 h 53"/>
                <a:gd name="T14" fmla="*/ 7 w 54"/>
                <a:gd name="T15" fmla="*/ 24 h 53"/>
                <a:gd name="T16" fmla="*/ 13 w 54"/>
                <a:gd name="T17" fmla="*/ 12 h 53"/>
                <a:gd name="T18" fmla="*/ 27 w 54"/>
                <a:gd name="T19" fmla="*/ 6 h 53"/>
                <a:gd name="T20" fmla="*/ 41 w 54"/>
                <a:gd name="T21" fmla="*/ 12 h 53"/>
                <a:gd name="T22" fmla="*/ 47 w 54"/>
                <a:gd name="T23" fmla="*/ 24 h 53"/>
                <a:gd name="T24" fmla="*/ 37 w 54"/>
                <a:gd name="T25" fmla="*/ 38 h 53"/>
                <a:gd name="T26" fmla="*/ 38 w 54"/>
                <a:gd name="T27" fmla="*/ 43 h 53"/>
                <a:gd name="T28" fmla="*/ 27 w 54"/>
                <a:gd name="T29" fmla="*/ 46 h 53"/>
                <a:gd name="T30" fmla="*/ 16 w 54"/>
                <a:gd name="T31" fmla="*/ 43 h 53"/>
                <a:gd name="T32" fmla="*/ 29 w 54"/>
                <a:gd name="T33" fmla="*/ 33 h 53"/>
                <a:gd name="T34" fmla="*/ 30 w 54"/>
                <a:gd name="T35" fmla="*/ 35 h 53"/>
                <a:gd name="T36" fmla="*/ 30 w 54"/>
                <a:gd name="T37" fmla="*/ 38 h 53"/>
                <a:gd name="T38" fmla="*/ 28 w 54"/>
                <a:gd name="T39" fmla="*/ 40 h 53"/>
                <a:gd name="T40" fmla="*/ 25 w 54"/>
                <a:gd name="T41" fmla="*/ 40 h 53"/>
                <a:gd name="T42" fmla="*/ 23 w 54"/>
                <a:gd name="T43" fmla="*/ 38 h 53"/>
                <a:gd name="T44" fmla="*/ 23 w 54"/>
                <a:gd name="T45" fmla="*/ 35 h 53"/>
                <a:gd name="T46" fmla="*/ 25 w 54"/>
                <a:gd name="T47" fmla="*/ 33 h 53"/>
                <a:gd name="T48" fmla="*/ 26 w 54"/>
                <a:gd name="T49" fmla="*/ 10 h 53"/>
                <a:gd name="T50" fmla="*/ 28 w 54"/>
                <a:gd name="T51" fmla="*/ 10 h 53"/>
                <a:gd name="T52" fmla="*/ 29 w 54"/>
                <a:gd name="T53" fmla="*/ 3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53">
                  <a:moveTo>
                    <a:pt x="27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1"/>
                    <a:pt x="12" y="53"/>
                    <a:pt x="27" y="53"/>
                  </a:cubicBezTo>
                  <a:cubicBezTo>
                    <a:pt x="42" y="53"/>
                    <a:pt x="54" y="41"/>
                    <a:pt x="54" y="26"/>
                  </a:cubicBezTo>
                  <a:cubicBezTo>
                    <a:pt x="54" y="12"/>
                    <a:pt x="42" y="0"/>
                    <a:pt x="27" y="0"/>
                  </a:cubicBezTo>
                  <a:close/>
                  <a:moveTo>
                    <a:pt x="16" y="43"/>
                  </a:moveTo>
                  <a:cubicBezTo>
                    <a:pt x="16" y="42"/>
                    <a:pt x="17" y="40"/>
                    <a:pt x="17" y="38"/>
                  </a:cubicBezTo>
                  <a:cubicBezTo>
                    <a:pt x="17" y="32"/>
                    <a:pt x="13" y="26"/>
                    <a:pt x="7" y="24"/>
                  </a:cubicBezTo>
                  <a:cubicBezTo>
                    <a:pt x="7" y="20"/>
                    <a:pt x="9" y="15"/>
                    <a:pt x="13" y="12"/>
                  </a:cubicBezTo>
                  <a:cubicBezTo>
                    <a:pt x="16" y="8"/>
                    <a:pt x="21" y="6"/>
                    <a:pt x="27" y="6"/>
                  </a:cubicBezTo>
                  <a:cubicBezTo>
                    <a:pt x="32" y="6"/>
                    <a:pt x="37" y="8"/>
                    <a:pt x="41" y="12"/>
                  </a:cubicBezTo>
                  <a:cubicBezTo>
                    <a:pt x="44" y="15"/>
                    <a:pt x="46" y="20"/>
                    <a:pt x="47" y="24"/>
                  </a:cubicBezTo>
                  <a:cubicBezTo>
                    <a:pt x="41" y="26"/>
                    <a:pt x="37" y="32"/>
                    <a:pt x="37" y="38"/>
                  </a:cubicBezTo>
                  <a:cubicBezTo>
                    <a:pt x="37" y="40"/>
                    <a:pt x="37" y="42"/>
                    <a:pt x="38" y="43"/>
                  </a:cubicBezTo>
                  <a:cubicBezTo>
                    <a:pt x="35" y="45"/>
                    <a:pt x="31" y="46"/>
                    <a:pt x="27" y="46"/>
                  </a:cubicBezTo>
                  <a:cubicBezTo>
                    <a:pt x="23" y="46"/>
                    <a:pt x="19" y="45"/>
                    <a:pt x="16" y="43"/>
                  </a:cubicBezTo>
                  <a:close/>
                  <a:moveTo>
                    <a:pt x="29" y="33"/>
                  </a:moveTo>
                  <a:cubicBezTo>
                    <a:pt x="30" y="33"/>
                    <a:pt x="30" y="34"/>
                    <a:pt x="30" y="35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9"/>
                    <a:pt x="29" y="40"/>
                    <a:pt x="2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0"/>
                    <a:pt x="23" y="39"/>
                    <a:pt x="23" y="38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4" y="33"/>
                    <a:pt x="25" y="33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9" y="33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5" name="Freeform 174"/>
            <p:cNvSpPr>
              <a:spLocks noEditPoints="1"/>
            </p:cNvSpPr>
            <p:nvPr/>
          </p:nvSpPr>
          <p:spPr bwMode="auto">
            <a:xfrm>
              <a:off x="7816543" y="3336989"/>
              <a:ext cx="151209" cy="149742"/>
            </a:xfrm>
            <a:custGeom>
              <a:avLst/>
              <a:gdLst>
                <a:gd name="T0" fmla="*/ 32 w 63"/>
                <a:gd name="T1" fmla="*/ 62 h 62"/>
                <a:gd name="T2" fmla="*/ 0 w 63"/>
                <a:gd name="T3" fmla="*/ 31 h 62"/>
                <a:gd name="T4" fmla="*/ 32 w 63"/>
                <a:gd name="T5" fmla="*/ 0 h 62"/>
                <a:gd name="T6" fmla="*/ 63 w 63"/>
                <a:gd name="T7" fmla="*/ 31 h 62"/>
                <a:gd name="T8" fmla="*/ 32 w 63"/>
                <a:gd name="T9" fmla="*/ 62 h 62"/>
                <a:gd name="T10" fmla="*/ 58 w 63"/>
                <a:gd name="T11" fmla="*/ 36 h 62"/>
                <a:gd name="T12" fmla="*/ 41 w 63"/>
                <a:gd name="T13" fmla="*/ 34 h 62"/>
                <a:gd name="T14" fmla="*/ 46 w 63"/>
                <a:gd name="T15" fmla="*/ 53 h 62"/>
                <a:gd name="T16" fmla="*/ 58 w 63"/>
                <a:gd name="T17" fmla="*/ 36 h 62"/>
                <a:gd name="T18" fmla="*/ 42 w 63"/>
                <a:gd name="T19" fmla="*/ 56 h 62"/>
                <a:gd name="T20" fmla="*/ 36 w 63"/>
                <a:gd name="T21" fmla="*/ 36 h 62"/>
                <a:gd name="T22" fmla="*/ 36 w 63"/>
                <a:gd name="T23" fmla="*/ 36 h 62"/>
                <a:gd name="T24" fmla="*/ 15 w 63"/>
                <a:gd name="T25" fmla="*/ 52 h 62"/>
                <a:gd name="T26" fmla="*/ 32 w 63"/>
                <a:gd name="T27" fmla="*/ 58 h 62"/>
                <a:gd name="T28" fmla="*/ 42 w 63"/>
                <a:gd name="T29" fmla="*/ 56 h 62"/>
                <a:gd name="T30" fmla="*/ 12 w 63"/>
                <a:gd name="T31" fmla="*/ 49 h 62"/>
                <a:gd name="T32" fmla="*/ 33 w 63"/>
                <a:gd name="T33" fmla="*/ 32 h 62"/>
                <a:gd name="T34" fmla="*/ 34 w 63"/>
                <a:gd name="T35" fmla="*/ 31 h 62"/>
                <a:gd name="T36" fmla="*/ 32 w 63"/>
                <a:gd name="T37" fmla="*/ 27 h 62"/>
                <a:gd name="T38" fmla="*/ 5 w 63"/>
                <a:gd name="T39" fmla="*/ 31 h 62"/>
                <a:gd name="T40" fmla="*/ 5 w 63"/>
                <a:gd name="T41" fmla="*/ 31 h 62"/>
                <a:gd name="T42" fmla="*/ 12 w 63"/>
                <a:gd name="T43" fmla="*/ 49 h 62"/>
                <a:gd name="T44" fmla="*/ 5 w 63"/>
                <a:gd name="T45" fmla="*/ 26 h 62"/>
                <a:gd name="T46" fmla="*/ 30 w 63"/>
                <a:gd name="T47" fmla="*/ 23 h 62"/>
                <a:gd name="T48" fmla="*/ 20 w 63"/>
                <a:gd name="T49" fmla="*/ 7 h 62"/>
                <a:gd name="T50" fmla="*/ 5 w 63"/>
                <a:gd name="T51" fmla="*/ 26 h 62"/>
                <a:gd name="T52" fmla="*/ 25 w 63"/>
                <a:gd name="T53" fmla="*/ 6 h 62"/>
                <a:gd name="T54" fmla="*/ 35 w 63"/>
                <a:gd name="T55" fmla="*/ 21 h 62"/>
                <a:gd name="T56" fmla="*/ 49 w 63"/>
                <a:gd name="T57" fmla="*/ 12 h 62"/>
                <a:gd name="T58" fmla="*/ 32 w 63"/>
                <a:gd name="T59" fmla="*/ 5 h 62"/>
                <a:gd name="T60" fmla="*/ 25 w 63"/>
                <a:gd name="T61" fmla="*/ 6 h 62"/>
                <a:gd name="T62" fmla="*/ 52 w 63"/>
                <a:gd name="T63" fmla="*/ 15 h 62"/>
                <a:gd name="T64" fmla="*/ 37 w 63"/>
                <a:gd name="T65" fmla="*/ 25 h 62"/>
                <a:gd name="T66" fmla="*/ 39 w 63"/>
                <a:gd name="T67" fmla="*/ 29 h 62"/>
                <a:gd name="T68" fmla="*/ 40 w 63"/>
                <a:gd name="T69" fmla="*/ 30 h 62"/>
                <a:gd name="T70" fmla="*/ 58 w 63"/>
                <a:gd name="T71" fmla="*/ 31 h 62"/>
                <a:gd name="T72" fmla="*/ 52 w 63"/>
                <a:gd name="T73" fmla="*/ 1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3" h="62">
                  <a:moveTo>
                    <a:pt x="32" y="62"/>
                  </a:moveTo>
                  <a:cubicBezTo>
                    <a:pt x="14" y="62"/>
                    <a:pt x="0" y="49"/>
                    <a:pt x="0" y="31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1"/>
                  </a:cubicBezTo>
                  <a:cubicBezTo>
                    <a:pt x="63" y="49"/>
                    <a:pt x="49" y="62"/>
                    <a:pt x="32" y="62"/>
                  </a:cubicBezTo>
                  <a:close/>
                  <a:moveTo>
                    <a:pt x="58" y="36"/>
                  </a:moveTo>
                  <a:cubicBezTo>
                    <a:pt x="57" y="35"/>
                    <a:pt x="50" y="33"/>
                    <a:pt x="41" y="34"/>
                  </a:cubicBezTo>
                  <a:cubicBezTo>
                    <a:pt x="45" y="44"/>
                    <a:pt x="46" y="52"/>
                    <a:pt x="46" y="53"/>
                  </a:cubicBezTo>
                  <a:cubicBezTo>
                    <a:pt x="52" y="49"/>
                    <a:pt x="57" y="43"/>
                    <a:pt x="58" y="36"/>
                  </a:cubicBezTo>
                  <a:close/>
                  <a:moveTo>
                    <a:pt x="42" y="56"/>
                  </a:moveTo>
                  <a:cubicBezTo>
                    <a:pt x="41" y="54"/>
                    <a:pt x="40" y="45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21" y="41"/>
                    <a:pt x="16" y="51"/>
                    <a:pt x="15" y="52"/>
                  </a:cubicBezTo>
                  <a:cubicBezTo>
                    <a:pt x="20" y="56"/>
                    <a:pt x="25" y="58"/>
                    <a:pt x="32" y="58"/>
                  </a:cubicBezTo>
                  <a:cubicBezTo>
                    <a:pt x="35" y="58"/>
                    <a:pt x="39" y="57"/>
                    <a:pt x="42" y="56"/>
                  </a:cubicBezTo>
                  <a:close/>
                  <a:moveTo>
                    <a:pt x="12" y="49"/>
                  </a:moveTo>
                  <a:cubicBezTo>
                    <a:pt x="12" y="48"/>
                    <a:pt x="20" y="36"/>
                    <a:pt x="33" y="32"/>
                  </a:cubicBezTo>
                  <a:cubicBezTo>
                    <a:pt x="34" y="32"/>
                    <a:pt x="34" y="31"/>
                    <a:pt x="34" y="31"/>
                  </a:cubicBezTo>
                  <a:cubicBezTo>
                    <a:pt x="34" y="30"/>
                    <a:pt x="33" y="28"/>
                    <a:pt x="32" y="27"/>
                  </a:cubicBezTo>
                  <a:cubicBezTo>
                    <a:pt x="19" y="31"/>
                    <a:pt x="6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8"/>
                    <a:pt x="8" y="44"/>
                    <a:pt x="12" y="49"/>
                  </a:cubicBezTo>
                  <a:close/>
                  <a:moveTo>
                    <a:pt x="5" y="26"/>
                  </a:moveTo>
                  <a:cubicBezTo>
                    <a:pt x="7" y="26"/>
                    <a:pt x="18" y="26"/>
                    <a:pt x="30" y="23"/>
                  </a:cubicBezTo>
                  <a:cubicBezTo>
                    <a:pt x="26" y="15"/>
                    <a:pt x="21" y="8"/>
                    <a:pt x="20" y="7"/>
                  </a:cubicBezTo>
                  <a:cubicBezTo>
                    <a:pt x="13" y="11"/>
                    <a:pt x="7" y="18"/>
                    <a:pt x="5" y="26"/>
                  </a:cubicBezTo>
                  <a:close/>
                  <a:moveTo>
                    <a:pt x="25" y="6"/>
                  </a:moveTo>
                  <a:cubicBezTo>
                    <a:pt x="26" y="7"/>
                    <a:pt x="31" y="13"/>
                    <a:pt x="35" y="21"/>
                  </a:cubicBezTo>
                  <a:cubicBezTo>
                    <a:pt x="45" y="18"/>
                    <a:pt x="49" y="12"/>
                    <a:pt x="49" y="12"/>
                  </a:cubicBezTo>
                  <a:cubicBezTo>
                    <a:pt x="44" y="7"/>
                    <a:pt x="38" y="5"/>
                    <a:pt x="32" y="5"/>
                  </a:cubicBezTo>
                  <a:cubicBezTo>
                    <a:pt x="29" y="5"/>
                    <a:pt x="27" y="5"/>
                    <a:pt x="25" y="6"/>
                  </a:cubicBezTo>
                  <a:close/>
                  <a:moveTo>
                    <a:pt x="52" y="15"/>
                  </a:moveTo>
                  <a:cubicBezTo>
                    <a:pt x="52" y="15"/>
                    <a:pt x="47" y="21"/>
                    <a:pt x="37" y="25"/>
                  </a:cubicBezTo>
                  <a:cubicBezTo>
                    <a:pt x="38" y="26"/>
                    <a:pt x="38" y="28"/>
                    <a:pt x="39" y="29"/>
                  </a:cubicBezTo>
                  <a:cubicBezTo>
                    <a:pt x="39" y="29"/>
                    <a:pt x="39" y="30"/>
                    <a:pt x="40" y="30"/>
                  </a:cubicBezTo>
                  <a:cubicBezTo>
                    <a:pt x="48" y="29"/>
                    <a:pt x="57" y="31"/>
                    <a:pt x="58" y="31"/>
                  </a:cubicBezTo>
                  <a:cubicBezTo>
                    <a:pt x="58" y="25"/>
                    <a:pt x="56" y="19"/>
                    <a:pt x="52" y="15"/>
                  </a:cubicBez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6" name="Freeform 175"/>
            <p:cNvSpPr>
              <a:spLocks noEditPoints="1"/>
            </p:cNvSpPr>
            <p:nvPr/>
          </p:nvSpPr>
          <p:spPr bwMode="auto">
            <a:xfrm>
              <a:off x="7768097" y="4134142"/>
              <a:ext cx="155614" cy="136528"/>
            </a:xfrm>
            <a:custGeom>
              <a:avLst/>
              <a:gdLst>
                <a:gd name="T0" fmla="*/ 65 w 65"/>
                <a:gd name="T1" fmla="*/ 19 h 57"/>
                <a:gd name="T2" fmla="*/ 47 w 65"/>
                <a:gd name="T3" fmla="*/ 0 h 57"/>
                <a:gd name="T4" fmla="*/ 32 w 65"/>
                <a:gd name="T5" fmla="*/ 6 h 57"/>
                <a:gd name="T6" fmla="*/ 18 w 65"/>
                <a:gd name="T7" fmla="*/ 0 h 57"/>
                <a:gd name="T8" fmla="*/ 0 w 65"/>
                <a:gd name="T9" fmla="*/ 19 h 57"/>
                <a:gd name="T10" fmla="*/ 6 w 65"/>
                <a:gd name="T11" fmla="*/ 33 h 57"/>
                <a:gd name="T12" fmla="*/ 6 w 65"/>
                <a:gd name="T13" fmla="*/ 33 h 57"/>
                <a:gd name="T14" fmla="*/ 26 w 65"/>
                <a:gd name="T15" fmla="*/ 53 h 57"/>
                <a:gd name="T16" fmla="*/ 32 w 65"/>
                <a:gd name="T17" fmla="*/ 57 h 57"/>
                <a:gd name="T18" fmla="*/ 39 w 65"/>
                <a:gd name="T19" fmla="*/ 53 h 57"/>
                <a:gd name="T20" fmla="*/ 59 w 65"/>
                <a:gd name="T21" fmla="*/ 33 h 57"/>
                <a:gd name="T22" fmla="*/ 59 w 65"/>
                <a:gd name="T23" fmla="*/ 33 h 57"/>
                <a:gd name="T24" fmla="*/ 65 w 65"/>
                <a:gd name="T25" fmla="*/ 19 h 57"/>
                <a:gd name="T26" fmla="*/ 54 w 65"/>
                <a:gd name="T27" fmla="*/ 27 h 57"/>
                <a:gd name="T28" fmla="*/ 33 w 65"/>
                <a:gd name="T29" fmla="*/ 47 h 57"/>
                <a:gd name="T30" fmla="*/ 32 w 65"/>
                <a:gd name="T31" fmla="*/ 48 h 57"/>
                <a:gd name="T32" fmla="*/ 32 w 65"/>
                <a:gd name="T33" fmla="*/ 47 h 57"/>
                <a:gd name="T34" fmla="*/ 11 w 65"/>
                <a:gd name="T35" fmla="*/ 27 h 57"/>
                <a:gd name="T36" fmla="*/ 8 w 65"/>
                <a:gd name="T37" fmla="*/ 19 h 57"/>
                <a:gd name="T38" fmla="*/ 18 w 65"/>
                <a:gd name="T39" fmla="*/ 8 h 57"/>
                <a:gd name="T40" fmla="*/ 26 w 65"/>
                <a:gd name="T41" fmla="*/ 11 h 57"/>
                <a:gd name="T42" fmla="*/ 32 w 65"/>
                <a:gd name="T43" fmla="*/ 18 h 57"/>
                <a:gd name="T44" fmla="*/ 39 w 65"/>
                <a:gd name="T45" fmla="*/ 11 h 57"/>
                <a:gd name="T46" fmla="*/ 47 w 65"/>
                <a:gd name="T47" fmla="*/ 8 h 57"/>
                <a:gd name="T48" fmla="*/ 57 w 65"/>
                <a:gd name="T49" fmla="*/ 19 h 57"/>
                <a:gd name="T50" fmla="*/ 54 w 65"/>
                <a:gd name="T51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" h="57">
                  <a:moveTo>
                    <a:pt x="65" y="19"/>
                  </a:moveTo>
                  <a:cubicBezTo>
                    <a:pt x="65" y="8"/>
                    <a:pt x="57" y="0"/>
                    <a:pt x="47" y="0"/>
                  </a:cubicBezTo>
                  <a:cubicBezTo>
                    <a:pt x="41" y="0"/>
                    <a:pt x="36" y="2"/>
                    <a:pt x="32" y="6"/>
                  </a:cubicBezTo>
                  <a:cubicBezTo>
                    <a:pt x="29" y="2"/>
                    <a:pt x="24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4"/>
                    <a:pt x="2" y="29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8" y="55"/>
                    <a:pt x="30" y="57"/>
                    <a:pt x="32" y="57"/>
                  </a:cubicBezTo>
                  <a:cubicBezTo>
                    <a:pt x="35" y="57"/>
                    <a:pt x="37" y="55"/>
                    <a:pt x="39" y="5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3" y="29"/>
                    <a:pt x="65" y="24"/>
                    <a:pt x="65" y="19"/>
                  </a:cubicBezTo>
                  <a:close/>
                  <a:moveTo>
                    <a:pt x="54" y="2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8"/>
                    <a:pt x="32" y="48"/>
                  </a:cubicBezTo>
                  <a:cubicBezTo>
                    <a:pt x="32" y="48"/>
                    <a:pt x="32" y="47"/>
                    <a:pt x="32" y="4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9" y="24"/>
                    <a:pt x="8" y="22"/>
                    <a:pt x="8" y="19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22" y="8"/>
                    <a:pt x="24" y="9"/>
                    <a:pt x="26" y="11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41" y="9"/>
                    <a:pt x="43" y="8"/>
                    <a:pt x="47" y="8"/>
                  </a:cubicBezTo>
                  <a:cubicBezTo>
                    <a:pt x="52" y="8"/>
                    <a:pt x="57" y="13"/>
                    <a:pt x="57" y="19"/>
                  </a:cubicBezTo>
                  <a:cubicBezTo>
                    <a:pt x="57" y="22"/>
                    <a:pt x="56" y="24"/>
                    <a:pt x="54" y="27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7" name="Freeform 177"/>
            <p:cNvSpPr>
              <a:spLocks noEditPoints="1"/>
            </p:cNvSpPr>
            <p:nvPr/>
          </p:nvSpPr>
          <p:spPr bwMode="auto">
            <a:xfrm>
              <a:off x="7994176" y="4445368"/>
              <a:ext cx="113040" cy="115975"/>
            </a:xfrm>
            <a:custGeom>
              <a:avLst/>
              <a:gdLst>
                <a:gd name="T0" fmla="*/ 43 w 47"/>
                <a:gd name="T1" fmla="*/ 29 h 48"/>
                <a:gd name="T2" fmla="*/ 47 w 47"/>
                <a:gd name="T3" fmla="*/ 16 h 48"/>
                <a:gd name="T4" fmla="*/ 42 w 47"/>
                <a:gd name="T5" fmla="*/ 8 h 48"/>
                <a:gd name="T6" fmla="*/ 37 w 47"/>
                <a:gd name="T7" fmla="*/ 9 h 48"/>
                <a:gd name="T8" fmla="*/ 28 w 47"/>
                <a:gd name="T9" fmla="*/ 0 h 48"/>
                <a:gd name="T10" fmla="*/ 19 w 47"/>
                <a:gd name="T11" fmla="*/ 0 h 48"/>
                <a:gd name="T12" fmla="*/ 18 w 47"/>
                <a:gd name="T13" fmla="*/ 5 h 48"/>
                <a:gd name="T14" fmla="*/ 5 w 47"/>
                <a:gd name="T15" fmla="*/ 8 h 48"/>
                <a:gd name="T16" fmla="*/ 0 w 47"/>
                <a:gd name="T17" fmla="*/ 16 h 48"/>
                <a:gd name="T18" fmla="*/ 4 w 47"/>
                <a:gd name="T19" fmla="*/ 20 h 48"/>
                <a:gd name="T20" fmla="*/ 0 w 47"/>
                <a:gd name="T21" fmla="*/ 32 h 48"/>
                <a:gd name="T22" fmla="*/ 5 w 47"/>
                <a:gd name="T23" fmla="*/ 40 h 48"/>
                <a:gd name="T24" fmla="*/ 10 w 47"/>
                <a:gd name="T25" fmla="*/ 39 h 48"/>
                <a:gd name="T26" fmla="*/ 19 w 47"/>
                <a:gd name="T27" fmla="*/ 48 h 48"/>
                <a:gd name="T28" fmla="*/ 28 w 47"/>
                <a:gd name="T29" fmla="*/ 48 h 48"/>
                <a:gd name="T30" fmla="*/ 29 w 47"/>
                <a:gd name="T31" fmla="*/ 44 h 48"/>
                <a:gd name="T32" fmla="*/ 42 w 47"/>
                <a:gd name="T33" fmla="*/ 40 h 48"/>
                <a:gd name="T34" fmla="*/ 47 w 47"/>
                <a:gd name="T35" fmla="*/ 32 h 48"/>
                <a:gd name="T36" fmla="*/ 43 w 47"/>
                <a:gd name="T37" fmla="*/ 29 h 48"/>
                <a:gd name="T38" fmla="*/ 23 w 47"/>
                <a:gd name="T39" fmla="*/ 34 h 48"/>
                <a:gd name="T40" fmla="*/ 14 w 47"/>
                <a:gd name="T41" fmla="*/ 24 h 48"/>
                <a:gd name="T42" fmla="*/ 23 w 47"/>
                <a:gd name="T43" fmla="*/ 14 h 48"/>
                <a:gd name="T44" fmla="*/ 33 w 47"/>
                <a:gd name="T45" fmla="*/ 24 h 48"/>
                <a:gd name="T46" fmla="*/ 23 w 47"/>
                <a:gd name="T47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48">
                  <a:moveTo>
                    <a:pt x="43" y="29"/>
                  </a:moveTo>
                  <a:cubicBezTo>
                    <a:pt x="41" y="24"/>
                    <a:pt x="42" y="19"/>
                    <a:pt x="47" y="16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9"/>
                    <a:pt x="39" y="9"/>
                    <a:pt x="37" y="9"/>
                  </a:cubicBezTo>
                  <a:cubicBezTo>
                    <a:pt x="32" y="9"/>
                    <a:pt x="28" y="5"/>
                    <a:pt x="2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2"/>
                    <a:pt x="18" y="3"/>
                    <a:pt x="18" y="5"/>
                  </a:cubicBezTo>
                  <a:cubicBezTo>
                    <a:pt x="15" y="9"/>
                    <a:pt x="9" y="11"/>
                    <a:pt x="5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7"/>
                    <a:pt x="3" y="18"/>
                    <a:pt x="4" y="20"/>
                  </a:cubicBezTo>
                  <a:cubicBezTo>
                    <a:pt x="6" y="24"/>
                    <a:pt x="5" y="30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0"/>
                    <a:pt x="8" y="39"/>
                    <a:pt x="10" y="39"/>
                  </a:cubicBezTo>
                  <a:cubicBezTo>
                    <a:pt x="15" y="39"/>
                    <a:pt x="19" y="43"/>
                    <a:pt x="19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7"/>
                    <a:pt x="29" y="45"/>
                    <a:pt x="29" y="44"/>
                  </a:cubicBezTo>
                  <a:cubicBezTo>
                    <a:pt x="32" y="39"/>
                    <a:pt x="38" y="38"/>
                    <a:pt x="42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5" y="31"/>
                    <a:pt x="44" y="30"/>
                    <a:pt x="43" y="29"/>
                  </a:cubicBezTo>
                  <a:close/>
                  <a:moveTo>
                    <a:pt x="23" y="34"/>
                  </a:moveTo>
                  <a:cubicBezTo>
                    <a:pt x="18" y="34"/>
                    <a:pt x="14" y="30"/>
                    <a:pt x="14" y="24"/>
                  </a:cubicBezTo>
                  <a:cubicBezTo>
                    <a:pt x="14" y="19"/>
                    <a:pt x="18" y="14"/>
                    <a:pt x="23" y="14"/>
                  </a:cubicBezTo>
                  <a:cubicBezTo>
                    <a:pt x="29" y="14"/>
                    <a:pt x="33" y="19"/>
                    <a:pt x="33" y="24"/>
                  </a:cubicBezTo>
                  <a:cubicBezTo>
                    <a:pt x="33" y="30"/>
                    <a:pt x="29" y="34"/>
                    <a:pt x="23" y="34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8" name="Freeform 178"/>
            <p:cNvSpPr>
              <a:spLocks noEditPoints="1"/>
            </p:cNvSpPr>
            <p:nvPr/>
          </p:nvSpPr>
          <p:spPr bwMode="auto">
            <a:xfrm>
              <a:off x="7365851" y="4411602"/>
              <a:ext cx="186443" cy="187911"/>
            </a:xfrm>
            <a:custGeom>
              <a:avLst/>
              <a:gdLst>
                <a:gd name="T0" fmla="*/ 67 w 127"/>
                <a:gd name="T1" fmla="*/ 0 h 128"/>
                <a:gd name="T2" fmla="*/ 55 w 127"/>
                <a:gd name="T3" fmla="*/ 13 h 128"/>
                <a:gd name="T4" fmla="*/ 67 w 127"/>
                <a:gd name="T5" fmla="*/ 25 h 128"/>
                <a:gd name="T6" fmla="*/ 39 w 127"/>
                <a:gd name="T7" fmla="*/ 56 h 128"/>
                <a:gd name="T8" fmla="*/ 11 w 127"/>
                <a:gd name="T9" fmla="*/ 56 h 128"/>
                <a:gd name="T10" fmla="*/ 32 w 127"/>
                <a:gd name="T11" fmla="*/ 79 h 128"/>
                <a:gd name="T12" fmla="*/ 0 w 127"/>
                <a:gd name="T13" fmla="*/ 123 h 128"/>
                <a:gd name="T14" fmla="*/ 0 w 127"/>
                <a:gd name="T15" fmla="*/ 128 h 128"/>
                <a:gd name="T16" fmla="*/ 5 w 127"/>
                <a:gd name="T17" fmla="*/ 128 h 128"/>
                <a:gd name="T18" fmla="*/ 49 w 127"/>
                <a:gd name="T19" fmla="*/ 93 h 128"/>
                <a:gd name="T20" fmla="*/ 72 w 127"/>
                <a:gd name="T21" fmla="*/ 116 h 128"/>
                <a:gd name="T22" fmla="*/ 72 w 127"/>
                <a:gd name="T23" fmla="*/ 88 h 128"/>
                <a:gd name="T24" fmla="*/ 103 w 127"/>
                <a:gd name="T25" fmla="*/ 61 h 128"/>
                <a:gd name="T26" fmla="*/ 114 w 127"/>
                <a:gd name="T27" fmla="*/ 72 h 128"/>
                <a:gd name="T28" fmla="*/ 127 w 127"/>
                <a:gd name="T29" fmla="*/ 61 h 128"/>
                <a:gd name="T30" fmla="*/ 67 w 127"/>
                <a:gd name="T31" fmla="*/ 0 h 128"/>
                <a:gd name="T32" fmla="*/ 55 w 127"/>
                <a:gd name="T33" fmla="*/ 69 h 128"/>
                <a:gd name="T34" fmla="*/ 47 w 127"/>
                <a:gd name="T35" fmla="*/ 61 h 128"/>
                <a:gd name="T36" fmla="*/ 75 w 127"/>
                <a:gd name="T37" fmla="*/ 33 h 128"/>
                <a:gd name="T38" fmla="*/ 83 w 127"/>
                <a:gd name="T39" fmla="*/ 41 h 128"/>
                <a:gd name="T40" fmla="*/ 55 w 127"/>
                <a:gd name="T41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8">
                  <a:moveTo>
                    <a:pt x="67" y="0"/>
                  </a:moveTo>
                  <a:lnTo>
                    <a:pt x="55" y="13"/>
                  </a:lnTo>
                  <a:lnTo>
                    <a:pt x="67" y="25"/>
                  </a:lnTo>
                  <a:lnTo>
                    <a:pt x="39" y="56"/>
                  </a:lnTo>
                  <a:lnTo>
                    <a:pt x="11" y="56"/>
                  </a:lnTo>
                  <a:lnTo>
                    <a:pt x="32" y="79"/>
                  </a:lnTo>
                  <a:lnTo>
                    <a:pt x="0" y="123"/>
                  </a:lnTo>
                  <a:lnTo>
                    <a:pt x="0" y="128"/>
                  </a:lnTo>
                  <a:lnTo>
                    <a:pt x="5" y="128"/>
                  </a:lnTo>
                  <a:lnTo>
                    <a:pt x="49" y="93"/>
                  </a:lnTo>
                  <a:lnTo>
                    <a:pt x="72" y="116"/>
                  </a:lnTo>
                  <a:lnTo>
                    <a:pt x="72" y="88"/>
                  </a:lnTo>
                  <a:lnTo>
                    <a:pt x="103" y="61"/>
                  </a:lnTo>
                  <a:lnTo>
                    <a:pt x="114" y="72"/>
                  </a:lnTo>
                  <a:lnTo>
                    <a:pt x="127" y="61"/>
                  </a:lnTo>
                  <a:lnTo>
                    <a:pt x="67" y="0"/>
                  </a:lnTo>
                  <a:close/>
                  <a:moveTo>
                    <a:pt x="55" y="69"/>
                  </a:moveTo>
                  <a:lnTo>
                    <a:pt x="47" y="61"/>
                  </a:lnTo>
                  <a:lnTo>
                    <a:pt x="75" y="33"/>
                  </a:lnTo>
                  <a:lnTo>
                    <a:pt x="83" y="41"/>
                  </a:lnTo>
                  <a:lnTo>
                    <a:pt x="55" y="69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9" name="Freeform 179"/>
            <p:cNvSpPr>
              <a:spLocks noEditPoints="1"/>
            </p:cNvSpPr>
            <p:nvPr/>
          </p:nvSpPr>
          <p:spPr bwMode="auto">
            <a:xfrm>
              <a:off x="7351170" y="3982931"/>
              <a:ext cx="136529" cy="139465"/>
            </a:xfrm>
            <a:custGeom>
              <a:avLst/>
              <a:gdLst>
                <a:gd name="T0" fmla="*/ 57 w 57"/>
                <a:gd name="T1" fmla="*/ 29 h 58"/>
                <a:gd name="T2" fmla="*/ 28 w 57"/>
                <a:gd name="T3" fmla="*/ 58 h 58"/>
                <a:gd name="T4" fmla="*/ 0 w 57"/>
                <a:gd name="T5" fmla="*/ 29 h 58"/>
                <a:gd name="T6" fmla="*/ 28 w 57"/>
                <a:gd name="T7" fmla="*/ 0 h 58"/>
                <a:gd name="T8" fmla="*/ 57 w 57"/>
                <a:gd name="T9" fmla="*/ 29 h 58"/>
                <a:gd name="T10" fmla="*/ 5 w 57"/>
                <a:gd name="T11" fmla="*/ 29 h 58"/>
                <a:gd name="T12" fmla="*/ 28 w 57"/>
                <a:gd name="T13" fmla="*/ 52 h 58"/>
                <a:gd name="T14" fmla="*/ 52 w 57"/>
                <a:gd name="T15" fmla="*/ 29 h 58"/>
                <a:gd name="T16" fmla="*/ 28 w 57"/>
                <a:gd name="T17" fmla="*/ 6 h 58"/>
                <a:gd name="T18" fmla="*/ 5 w 57"/>
                <a:gd name="T19" fmla="*/ 29 h 58"/>
                <a:gd name="T20" fmla="*/ 31 w 57"/>
                <a:gd name="T21" fmla="*/ 12 h 58"/>
                <a:gd name="T22" fmla="*/ 45 w 57"/>
                <a:gd name="T23" fmla="*/ 26 h 58"/>
                <a:gd name="T24" fmla="*/ 45 w 57"/>
                <a:gd name="T25" fmla="*/ 31 h 58"/>
                <a:gd name="T26" fmla="*/ 40 w 57"/>
                <a:gd name="T27" fmla="*/ 31 h 58"/>
                <a:gd name="T28" fmla="*/ 32 w 57"/>
                <a:gd name="T29" fmla="*/ 23 h 58"/>
                <a:gd name="T30" fmla="*/ 32 w 57"/>
                <a:gd name="T31" fmla="*/ 43 h 58"/>
                <a:gd name="T32" fmla="*/ 28 w 57"/>
                <a:gd name="T33" fmla="*/ 47 h 58"/>
                <a:gd name="T34" fmla="*/ 25 w 57"/>
                <a:gd name="T35" fmla="*/ 43 h 58"/>
                <a:gd name="T36" fmla="*/ 25 w 57"/>
                <a:gd name="T37" fmla="*/ 23 h 58"/>
                <a:gd name="T38" fmla="*/ 17 w 57"/>
                <a:gd name="T39" fmla="*/ 31 h 58"/>
                <a:gd name="T40" fmla="*/ 12 w 57"/>
                <a:gd name="T41" fmla="*/ 31 h 58"/>
                <a:gd name="T42" fmla="*/ 11 w 57"/>
                <a:gd name="T43" fmla="*/ 29 h 58"/>
                <a:gd name="T44" fmla="*/ 12 w 57"/>
                <a:gd name="T45" fmla="*/ 26 h 58"/>
                <a:gd name="T46" fmla="*/ 26 w 57"/>
                <a:gd name="T47" fmla="*/ 12 h 58"/>
                <a:gd name="T48" fmla="*/ 31 w 57"/>
                <a:gd name="T4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58">
                  <a:moveTo>
                    <a:pt x="57" y="29"/>
                  </a:move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lose/>
                  <a:moveTo>
                    <a:pt x="5" y="29"/>
                  </a:moveTo>
                  <a:cubicBezTo>
                    <a:pt x="5" y="42"/>
                    <a:pt x="16" y="52"/>
                    <a:pt x="28" y="52"/>
                  </a:cubicBezTo>
                  <a:cubicBezTo>
                    <a:pt x="41" y="52"/>
                    <a:pt x="52" y="42"/>
                    <a:pt x="52" y="29"/>
                  </a:cubicBezTo>
                  <a:cubicBezTo>
                    <a:pt x="52" y="16"/>
                    <a:pt x="41" y="6"/>
                    <a:pt x="28" y="6"/>
                  </a:cubicBezTo>
                  <a:cubicBezTo>
                    <a:pt x="16" y="6"/>
                    <a:pt x="5" y="16"/>
                    <a:pt x="5" y="29"/>
                  </a:cubicBezTo>
                  <a:close/>
                  <a:moveTo>
                    <a:pt x="31" y="12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7" y="28"/>
                    <a:pt x="47" y="30"/>
                    <a:pt x="45" y="31"/>
                  </a:cubicBezTo>
                  <a:cubicBezTo>
                    <a:pt x="44" y="33"/>
                    <a:pt x="42" y="33"/>
                    <a:pt x="40" y="31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5"/>
                    <a:pt x="30" y="47"/>
                    <a:pt x="28" y="47"/>
                  </a:cubicBezTo>
                  <a:cubicBezTo>
                    <a:pt x="26" y="47"/>
                    <a:pt x="25" y="45"/>
                    <a:pt x="25" y="4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5" y="33"/>
                    <a:pt x="13" y="33"/>
                    <a:pt x="12" y="31"/>
                  </a:cubicBezTo>
                  <a:cubicBezTo>
                    <a:pt x="11" y="31"/>
                    <a:pt x="11" y="30"/>
                    <a:pt x="11" y="29"/>
                  </a:cubicBezTo>
                  <a:cubicBezTo>
                    <a:pt x="11" y="28"/>
                    <a:pt x="11" y="27"/>
                    <a:pt x="12" y="26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30" y="11"/>
                    <a:pt x="31" y="12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0" name="Freeform 185"/>
            <p:cNvSpPr>
              <a:spLocks noEditPoints="1"/>
            </p:cNvSpPr>
            <p:nvPr/>
          </p:nvSpPr>
          <p:spPr bwMode="auto">
            <a:xfrm>
              <a:off x="7418701" y="3162291"/>
              <a:ext cx="215804" cy="120380"/>
            </a:xfrm>
            <a:custGeom>
              <a:avLst/>
              <a:gdLst>
                <a:gd name="T0" fmla="*/ 83 w 90"/>
                <a:gd name="T1" fmla="*/ 46 h 50"/>
                <a:gd name="T2" fmla="*/ 85 w 90"/>
                <a:gd name="T3" fmla="*/ 36 h 50"/>
                <a:gd name="T4" fmla="*/ 87 w 90"/>
                <a:gd name="T5" fmla="*/ 27 h 50"/>
                <a:gd name="T6" fmla="*/ 89 w 90"/>
                <a:gd name="T7" fmla="*/ 16 h 50"/>
                <a:gd name="T8" fmla="*/ 86 w 90"/>
                <a:gd name="T9" fmla="*/ 10 h 50"/>
                <a:gd name="T10" fmla="*/ 64 w 90"/>
                <a:gd name="T11" fmla="*/ 1 h 50"/>
                <a:gd name="T12" fmla="*/ 57 w 90"/>
                <a:gd name="T13" fmla="*/ 3 h 50"/>
                <a:gd name="T14" fmla="*/ 52 w 90"/>
                <a:gd name="T15" fmla="*/ 13 h 50"/>
                <a:gd name="T16" fmla="*/ 51 w 90"/>
                <a:gd name="T17" fmla="*/ 14 h 50"/>
                <a:gd name="T18" fmla="*/ 15 w 90"/>
                <a:gd name="T19" fmla="*/ 6 h 50"/>
                <a:gd name="T20" fmla="*/ 0 w 90"/>
                <a:gd name="T21" fmla="*/ 13 h 50"/>
                <a:gd name="T22" fmla="*/ 8 w 90"/>
                <a:gd name="T23" fmla="*/ 25 h 50"/>
                <a:gd name="T24" fmla="*/ 12 w 90"/>
                <a:gd name="T25" fmla="*/ 22 h 50"/>
                <a:gd name="T26" fmla="*/ 17 w 90"/>
                <a:gd name="T27" fmla="*/ 30 h 50"/>
                <a:gd name="T28" fmla="*/ 25 w 90"/>
                <a:gd name="T29" fmla="*/ 25 h 50"/>
                <a:gd name="T30" fmla="*/ 30 w 90"/>
                <a:gd name="T31" fmla="*/ 33 h 50"/>
                <a:gd name="T32" fmla="*/ 38 w 90"/>
                <a:gd name="T33" fmla="*/ 28 h 50"/>
                <a:gd name="T34" fmla="*/ 43 w 90"/>
                <a:gd name="T35" fmla="*/ 35 h 50"/>
                <a:gd name="T36" fmla="*/ 47 w 90"/>
                <a:gd name="T37" fmla="*/ 33 h 50"/>
                <a:gd name="T38" fmla="*/ 47 w 90"/>
                <a:gd name="T39" fmla="*/ 34 h 50"/>
                <a:gd name="T40" fmla="*/ 48 w 90"/>
                <a:gd name="T41" fmla="*/ 45 h 50"/>
                <a:gd name="T42" fmla="*/ 54 w 90"/>
                <a:gd name="T43" fmla="*/ 50 h 50"/>
                <a:gd name="T44" fmla="*/ 78 w 90"/>
                <a:gd name="T45" fmla="*/ 50 h 50"/>
                <a:gd name="T46" fmla="*/ 83 w 90"/>
                <a:gd name="T47" fmla="*/ 46 h 50"/>
                <a:gd name="T48" fmla="*/ 17 w 90"/>
                <a:gd name="T49" fmla="*/ 15 h 50"/>
                <a:gd name="T50" fmla="*/ 18 w 90"/>
                <a:gd name="T51" fmla="*/ 11 h 50"/>
                <a:gd name="T52" fmla="*/ 49 w 90"/>
                <a:gd name="T53" fmla="*/ 17 h 50"/>
                <a:gd name="T54" fmla="*/ 48 w 90"/>
                <a:gd name="T55" fmla="*/ 22 h 50"/>
                <a:gd name="T56" fmla="*/ 17 w 90"/>
                <a:gd name="T57" fmla="*/ 15 h 50"/>
                <a:gd name="T58" fmla="*/ 73 w 90"/>
                <a:gd name="T59" fmla="*/ 45 h 50"/>
                <a:gd name="T60" fmla="*/ 69 w 90"/>
                <a:gd name="T61" fmla="*/ 44 h 50"/>
                <a:gd name="T62" fmla="*/ 67 w 90"/>
                <a:gd name="T63" fmla="*/ 41 h 50"/>
                <a:gd name="T64" fmla="*/ 73 w 90"/>
                <a:gd name="T65" fmla="*/ 14 h 50"/>
                <a:gd name="T66" fmla="*/ 75 w 90"/>
                <a:gd name="T67" fmla="*/ 12 h 50"/>
                <a:gd name="T68" fmla="*/ 80 w 90"/>
                <a:gd name="T69" fmla="*/ 13 h 50"/>
                <a:gd name="T70" fmla="*/ 82 w 90"/>
                <a:gd name="T71" fmla="*/ 16 h 50"/>
                <a:gd name="T72" fmla="*/ 76 w 90"/>
                <a:gd name="T73" fmla="*/ 43 h 50"/>
                <a:gd name="T74" fmla="*/ 73 w 90"/>
                <a:gd name="T75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50">
                  <a:moveTo>
                    <a:pt x="83" y="46"/>
                  </a:moveTo>
                  <a:cubicBezTo>
                    <a:pt x="85" y="36"/>
                    <a:pt x="85" y="36"/>
                    <a:pt x="85" y="36"/>
                  </a:cubicBezTo>
                  <a:cubicBezTo>
                    <a:pt x="86" y="33"/>
                    <a:pt x="87" y="29"/>
                    <a:pt x="87" y="27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4"/>
                    <a:pt x="88" y="11"/>
                    <a:pt x="86" y="1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2" y="0"/>
                    <a:pt x="59" y="1"/>
                    <a:pt x="57" y="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4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4"/>
                    <a:pt x="47" y="34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9" y="48"/>
                    <a:pt x="51" y="50"/>
                    <a:pt x="54" y="5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80" y="50"/>
                    <a:pt x="83" y="48"/>
                    <a:pt x="83" y="46"/>
                  </a:cubicBezTo>
                  <a:close/>
                  <a:moveTo>
                    <a:pt x="17" y="15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22"/>
                    <a:pt x="48" y="22"/>
                    <a:pt x="48" y="22"/>
                  </a:cubicBezTo>
                  <a:lnTo>
                    <a:pt x="17" y="15"/>
                  </a:lnTo>
                  <a:close/>
                  <a:moveTo>
                    <a:pt x="73" y="45"/>
                  </a:moveTo>
                  <a:cubicBezTo>
                    <a:pt x="69" y="44"/>
                    <a:pt x="69" y="44"/>
                    <a:pt x="69" y="44"/>
                  </a:cubicBezTo>
                  <a:cubicBezTo>
                    <a:pt x="67" y="44"/>
                    <a:pt x="67" y="42"/>
                    <a:pt x="67" y="41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3"/>
                    <a:pt x="74" y="12"/>
                    <a:pt x="75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3"/>
                    <a:pt x="82" y="15"/>
                    <a:pt x="82" y="16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4"/>
                    <a:pt x="74" y="45"/>
                    <a:pt x="73" y="45"/>
                  </a:cubicBez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1" name="Freeform 186"/>
            <p:cNvSpPr>
              <a:spLocks noEditPoints="1"/>
            </p:cNvSpPr>
            <p:nvPr/>
          </p:nvSpPr>
          <p:spPr bwMode="auto">
            <a:xfrm>
              <a:off x="7972156" y="1343375"/>
              <a:ext cx="155614" cy="154145"/>
            </a:xfrm>
            <a:custGeom>
              <a:avLst/>
              <a:gdLst>
                <a:gd name="T0" fmla="*/ 0 w 65"/>
                <a:gd name="T1" fmla="*/ 32 h 64"/>
                <a:gd name="T2" fmla="*/ 65 w 65"/>
                <a:gd name="T3" fmla="*/ 32 h 64"/>
                <a:gd name="T4" fmla="*/ 51 w 65"/>
                <a:gd name="T5" fmla="*/ 42 h 64"/>
                <a:gd name="T6" fmla="*/ 60 w 65"/>
                <a:gd name="T7" fmla="*/ 34 h 64"/>
                <a:gd name="T8" fmla="*/ 51 w 65"/>
                <a:gd name="T9" fmla="*/ 42 h 64"/>
                <a:gd name="T10" fmla="*/ 13 w 65"/>
                <a:gd name="T11" fmla="*/ 30 h 64"/>
                <a:gd name="T12" fmla="*/ 7 w 65"/>
                <a:gd name="T13" fmla="*/ 21 h 64"/>
                <a:gd name="T14" fmla="*/ 46 w 65"/>
                <a:gd name="T15" fmla="*/ 21 h 64"/>
                <a:gd name="T16" fmla="*/ 35 w 65"/>
                <a:gd name="T17" fmla="*/ 30 h 64"/>
                <a:gd name="T18" fmla="*/ 46 w 65"/>
                <a:gd name="T19" fmla="*/ 21 h 64"/>
                <a:gd name="T20" fmla="*/ 35 w 65"/>
                <a:gd name="T21" fmla="*/ 4 h 64"/>
                <a:gd name="T22" fmla="*/ 42 w 65"/>
                <a:gd name="T23" fmla="*/ 11 h 64"/>
                <a:gd name="T24" fmla="*/ 35 w 65"/>
                <a:gd name="T25" fmla="*/ 17 h 64"/>
                <a:gd name="T26" fmla="*/ 27 w 65"/>
                <a:gd name="T27" fmla="*/ 6 h 64"/>
                <a:gd name="T28" fmla="*/ 30 w 65"/>
                <a:gd name="T29" fmla="*/ 17 h 64"/>
                <a:gd name="T30" fmla="*/ 23 w 65"/>
                <a:gd name="T31" fmla="*/ 11 h 64"/>
                <a:gd name="T32" fmla="*/ 30 w 65"/>
                <a:gd name="T33" fmla="*/ 30 h 64"/>
                <a:gd name="T34" fmla="*/ 19 w 65"/>
                <a:gd name="T35" fmla="*/ 21 h 64"/>
                <a:gd name="T36" fmla="*/ 7 w 65"/>
                <a:gd name="T37" fmla="*/ 42 h 64"/>
                <a:gd name="T38" fmla="*/ 13 w 65"/>
                <a:gd name="T39" fmla="*/ 34 h 64"/>
                <a:gd name="T40" fmla="*/ 7 w 65"/>
                <a:gd name="T41" fmla="*/ 42 h 64"/>
                <a:gd name="T42" fmla="*/ 30 w 65"/>
                <a:gd name="T43" fmla="*/ 34 h 64"/>
                <a:gd name="T44" fmla="*/ 19 w 65"/>
                <a:gd name="T45" fmla="*/ 42 h 64"/>
                <a:gd name="T46" fmla="*/ 30 w 65"/>
                <a:gd name="T47" fmla="*/ 47 h 64"/>
                <a:gd name="T48" fmla="*/ 27 w 65"/>
                <a:gd name="T49" fmla="*/ 58 h 64"/>
                <a:gd name="T50" fmla="*/ 20 w 65"/>
                <a:gd name="T51" fmla="*/ 47 h 64"/>
                <a:gd name="T52" fmla="*/ 42 w 65"/>
                <a:gd name="T53" fmla="*/ 52 h 64"/>
                <a:gd name="T54" fmla="*/ 35 w 65"/>
                <a:gd name="T55" fmla="*/ 59 h 64"/>
                <a:gd name="T56" fmla="*/ 45 w 65"/>
                <a:gd name="T57" fmla="*/ 47 h 64"/>
                <a:gd name="T58" fmla="*/ 35 w 65"/>
                <a:gd name="T59" fmla="*/ 42 h 64"/>
                <a:gd name="T60" fmla="*/ 47 w 65"/>
                <a:gd name="T61" fmla="*/ 34 h 64"/>
                <a:gd name="T62" fmla="*/ 35 w 65"/>
                <a:gd name="T63" fmla="*/ 42 h 64"/>
                <a:gd name="T64" fmla="*/ 51 w 65"/>
                <a:gd name="T65" fmla="*/ 21 h 64"/>
                <a:gd name="T66" fmla="*/ 60 w 65"/>
                <a:gd name="T67" fmla="*/ 30 h 64"/>
                <a:gd name="T68" fmla="*/ 56 w 65"/>
                <a:gd name="T69" fmla="*/ 17 h 64"/>
                <a:gd name="T70" fmla="*/ 44 w 65"/>
                <a:gd name="T71" fmla="*/ 7 h 64"/>
                <a:gd name="T72" fmla="*/ 56 w 65"/>
                <a:gd name="T73" fmla="*/ 17 h 64"/>
                <a:gd name="T74" fmla="*/ 20 w 65"/>
                <a:gd name="T75" fmla="*/ 7 h 64"/>
                <a:gd name="T76" fmla="*/ 9 w 65"/>
                <a:gd name="T77" fmla="*/ 17 h 64"/>
                <a:gd name="T78" fmla="*/ 9 w 65"/>
                <a:gd name="T79" fmla="*/ 47 h 64"/>
                <a:gd name="T80" fmla="*/ 20 w 65"/>
                <a:gd name="T81" fmla="*/ 57 h 64"/>
                <a:gd name="T82" fmla="*/ 9 w 65"/>
                <a:gd name="T83" fmla="*/ 47 h 64"/>
                <a:gd name="T84" fmla="*/ 44 w 65"/>
                <a:gd name="T85" fmla="*/ 57 h 64"/>
                <a:gd name="T86" fmla="*/ 56 w 65"/>
                <a:gd name="T87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" h="64">
                  <a:moveTo>
                    <a:pt x="32" y="0"/>
                  </a:moveTo>
                  <a:cubicBezTo>
                    <a:pt x="15" y="0"/>
                    <a:pt x="0" y="14"/>
                    <a:pt x="0" y="32"/>
                  </a:cubicBezTo>
                  <a:cubicBezTo>
                    <a:pt x="0" y="49"/>
                    <a:pt x="15" y="64"/>
                    <a:pt x="32" y="64"/>
                  </a:cubicBezTo>
                  <a:cubicBezTo>
                    <a:pt x="50" y="64"/>
                    <a:pt x="65" y="49"/>
                    <a:pt x="65" y="32"/>
                  </a:cubicBezTo>
                  <a:cubicBezTo>
                    <a:pt x="65" y="14"/>
                    <a:pt x="50" y="0"/>
                    <a:pt x="32" y="0"/>
                  </a:cubicBezTo>
                  <a:close/>
                  <a:moveTo>
                    <a:pt x="51" y="42"/>
                  </a:moveTo>
                  <a:cubicBezTo>
                    <a:pt x="51" y="40"/>
                    <a:pt x="52" y="37"/>
                    <a:pt x="52" y="3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37"/>
                    <a:pt x="59" y="40"/>
                    <a:pt x="58" y="42"/>
                  </a:cubicBezTo>
                  <a:lnTo>
                    <a:pt x="51" y="42"/>
                  </a:lnTo>
                  <a:close/>
                  <a:moveTo>
                    <a:pt x="14" y="21"/>
                  </a:moveTo>
                  <a:cubicBezTo>
                    <a:pt x="14" y="24"/>
                    <a:pt x="13" y="27"/>
                    <a:pt x="13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27"/>
                    <a:pt x="6" y="24"/>
                    <a:pt x="7" y="21"/>
                  </a:cubicBezTo>
                  <a:lnTo>
                    <a:pt x="14" y="21"/>
                  </a:lnTo>
                  <a:close/>
                  <a:moveTo>
                    <a:pt x="46" y="21"/>
                  </a:moveTo>
                  <a:cubicBezTo>
                    <a:pt x="47" y="24"/>
                    <a:pt x="47" y="27"/>
                    <a:pt x="47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21"/>
                    <a:pt x="35" y="21"/>
                    <a:pt x="35" y="21"/>
                  </a:cubicBezTo>
                  <a:lnTo>
                    <a:pt x="46" y="21"/>
                  </a:lnTo>
                  <a:close/>
                  <a:moveTo>
                    <a:pt x="35" y="17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6" y="5"/>
                    <a:pt x="37" y="5"/>
                    <a:pt x="38" y="6"/>
                  </a:cubicBezTo>
                  <a:cubicBezTo>
                    <a:pt x="39" y="7"/>
                    <a:pt x="41" y="9"/>
                    <a:pt x="42" y="11"/>
                  </a:cubicBezTo>
                  <a:cubicBezTo>
                    <a:pt x="43" y="13"/>
                    <a:pt x="44" y="15"/>
                    <a:pt x="4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3" y="11"/>
                  </a:moveTo>
                  <a:cubicBezTo>
                    <a:pt x="24" y="9"/>
                    <a:pt x="26" y="7"/>
                    <a:pt x="27" y="6"/>
                  </a:cubicBezTo>
                  <a:cubicBezTo>
                    <a:pt x="28" y="5"/>
                    <a:pt x="29" y="5"/>
                    <a:pt x="30" y="4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5"/>
                    <a:pt x="22" y="13"/>
                    <a:pt x="23" y="11"/>
                  </a:cubicBezTo>
                  <a:close/>
                  <a:moveTo>
                    <a:pt x="30" y="21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27"/>
                    <a:pt x="18" y="24"/>
                    <a:pt x="19" y="21"/>
                  </a:cubicBezTo>
                  <a:lnTo>
                    <a:pt x="30" y="21"/>
                  </a:lnTo>
                  <a:close/>
                  <a:moveTo>
                    <a:pt x="7" y="42"/>
                  </a:moveTo>
                  <a:cubicBezTo>
                    <a:pt x="6" y="40"/>
                    <a:pt x="5" y="37"/>
                    <a:pt x="5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7"/>
                    <a:pt x="14" y="40"/>
                    <a:pt x="14" y="42"/>
                  </a:cubicBezTo>
                  <a:lnTo>
                    <a:pt x="7" y="42"/>
                  </a:lnTo>
                  <a:close/>
                  <a:moveTo>
                    <a:pt x="18" y="34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0"/>
                    <a:pt x="18" y="37"/>
                    <a:pt x="18" y="34"/>
                  </a:cubicBezTo>
                  <a:close/>
                  <a:moveTo>
                    <a:pt x="30" y="47"/>
                  </a:moveTo>
                  <a:cubicBezTo>
                    <a:pt x="30" y="59"/>
                    <a:pt x="30" y="59"/>
                    <a:pt x="30" y="59"/>
                  </a:cubicBezTo>
                  <a:cubicBezTo>
                    <a:pt x="29" y="59"/>
                    <a:pt x="28" y="58"/>
                    <a:pt x="27" y="58"/>
                  </a:cubicBezTo>
                  <a:cubicBezTo>
                    <a:pt x="26" y="57"/>
                    <a:pt x="24" y="55"/>
                    <a:pt x="23" y="52"/>
                  </a:cubicBezTo>
                  <a:cubicBezTo>
                    <a:pt x="22" y="51"/>
                    <a:pt x="21" y="49"/>
                    <a:pt x="20" y="47"/>
                  </a:cubicBezTo>
                  <a:cubicBezTo>
                    <a:pt x="30" y="47"/>
                    <a:pt x="30" y="47"/>
                    <a:pt x="30" y="47"/>
                  </a:cubicBezTo>
                  <a:close/>
                  <a:moveTo>
                    <a:pt x="42" y="52"/>
                  </a:moveTo>
                  <a:cubicBezTo>
                    <a:pt x="41" y="55"/>
                    <a:pt x="39" y="57"/>
                    <a:pt x="38" y="58"/>
                  </a:cubicBezTo>
                  <a:cubicBezTo>
                    <a:pt x="37" y="58"/>
                    <a:pt x="36" y="59"/>
                    <a:pt x="35" y="59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4" y="49"/>
                    <a:pt x="43" y="51"/>
                    <a:pt x="42" y="52"/>
                  </a:cubicBezTo>
                  <a:close/>
                  <a:moveTo>
                    <a:pt x="35" y="42"/>
                  </a:moveTo>
                  <a:cubicBezTo>
                    <a:pt x="35" y="34"/>
                    <a:pt x="35" y="34"/>
                    <a:pt x="35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7"/>
                    <a:pt x="47" y="40"/>
                    <a:pt x="46" y="42"/>
                  </a:cubicBezTo>
                  <a:lnTo>
                    <a:pt x="35" y="42"/>
                  </a:lnTo>
                  <a:close/>
                  <a:moveTo>
                    <a:pt x="52" y="30"/>
                  </a:moveTo>
                  <a:cubicBezTo>
                    <a:pt x="52" y="27"/>
                    <a:pt x="51" y="24"/>
                    <a:pt x="51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9" y="24"/>
                    <a:pt x="60" y="27"/>
                    <a:pt x="60" y="30"/>
                  </a:cubicBezTo>
                  <a:lnTo>
                    <a:pt x="52" y="30"/>
                  </a:lnTo>
                  <a:close/>
                  <a:moveTo>
                    <a:pt x="56" y="17"/>
                  </a:moveTo>
                  <a:cubicBezTo>
                    <a:pt x="50" y="17"/>
                    <a:pt x="50" y="17"/>
                    <a:pt x="50" y="17"/>
                  </a:cubicBezTo>
                  <a:cubicBezTo>
                    <a:pt x="48" y="13"/>
                    <a:pt x="47" y="9"/>
                    <a:pt x="44" y="7"/>
                  </a:cubicBezTo>
                  <a:cubicBezTo>
                    <a:pt x="47" y="8"/>
                    <a:pt x="50" y="10"/>
                    <a:pt x="52" y="12"/>
                  </a:cubicBezTo>
                  <a:cubicBezTo>
                    <a:pt x="54" y="14"/>
                    <a:pt x="55" y="15"/>
                    <a:pt x="56" y="17"/>
                  </a:cubicBezTo>
                  <a:close/>
                  <a:moveTo>
                    <a:pt x="13" y="12"/>
                  </a:moveTo>
                  <a:cubicBezTo>
                    <a:pt x="15" y="10"/>
                    <a:pt x="18" y="8"/>
                    <a:pt x="20" y="7"/>
                  </a:cubicBezTo>
                  <a:cubicBezTo>
                    <a:pt x="18" y="9"/>
                    <a:pt x="17" y="13"/>
                    <a:pt x="15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5"/>
                    <a:pt x="11" y="14"/>
                    <a:pt x="13" y="12"/>
                  </a:cubicBezTo>
                  <a:close/>
                  <a:moveTo>
                    <a:pt x="9" y="47"/>
                  </a:moveTo>
                  <a:cubicBezTo>
                    <a:pt x="15" y="47"/>
                    <a:pt x="15" y="47"/>
                    <a:pt x="15" y="47"/>
                  </a:cubicBezTo>
                  <a:cubicBezTo>
                    <a:pt x="17" y="51"/>
                    <a:pt x="18" y="54"/>
                    <a:pt x="20" y="57"/>
                  </a:cubicBezTo>
                  <a:cubicBezTo>
                    <a:pt x="18" y="55"/>
                    <a:pt x="15" y="54"/>
                    <a:pt x="13" y="51"/>
                  </a:cubicBezTo>
                  <a:cubicBezTo>
                    <a:pt x="11" y="50"/>
                    <a:pt x="10" y="48"/>
                    <a:pt x="9" y="47"/>
                  </a:cubicBezTo>
                  <a:close/>
                  <a:moveTo>
                    <a:pt x="52" y="51"/>
                  </a:moveTo>
                  <a:cubicBezTo>
                    <a:pt x="50" y="54"/>
                    <a:pt x="47" y="55"/>
                    <a:pt x="44" y="57"/>
                  </a:cubicBezTo>
                  <a:cubicBezTo>
                    <a:pt x="47" y="54"/>
                    <a:pt x="48" y="51"/>
                    <a:pt x="50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8"/>
                    <a:pt x="54" y="50"/>
                    <a:pt x="52" y="51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2" name="Freeform 194"/>
            <p:cNvSpPr>
              <a:spLocks noEditPoints="1"/>
            </p:cNvSpPr>
            <p:nvPr/>
          </p:nvSpPr>
          <p:spPr bwMode="auto">
            <a:xfrm>
              <a:off x="8362658" y="4502622"/>
              <a:ext cx="143869" cy="146805"/>
            </a:xfrm>
            <a:custGeom>
              <a:avLst/>
              <a:gdLst>
                <a:gd name="T0" fmla="*/ 30 w 60"/>
                <a:gd name="T1" fmla="*/ 0 h 61"/>
                <a:gd name="T2" fmla="*/ 0 w 60"/>
                <a:gd name="T3" fmla="*/ 31 h 61"/>
                <a:gd name="T4" fmla="*/ 30 w 60"/>
                <a:gd name="T5" fmla="*/ 61 h 61"/>
                <a:gd name="T6" fmla="*/ 60 w 60"/>
                <a:gd name="T7" fmla="*/ 31 h 61"/>
                <a:gd name="T8" fmla="*/ 30 w 60"/>
                <a:gd name="T9" fmla="*/ 0 h 61"/>
                <a:gd name="T10" fmla="*/ 30 w 60"/>
                <a:gd name="T11" fmla="*/ 55 h 61"/>
                <a:gd name="T12" fmla="*/ 5 w 60"/>
                <a:gd name="T13" fmla="*/ 31 h 61"/>
                <a:gd name="T14" fmla="*/ 30 w 60"/>
                <a:gd name="T15" fmla="*/ 6 h 61"/>
                <a:gd name="T16" fmla="*/ 55 w 60"/>
                <a:gd name="T17" fmla="*/ 31 h 61"/>
                <a:gd name="T18" fmla="*/ 30 w 60"/>
                <a:gd name="T19" fmla="*/ 55 h 61"/>
                <a:gd name="T20" fmla="*/ 26 w 60"/>
                <a:gd name="T21" fmla="*/ 15 h 61"/>
                <a:gd name="T22" fmla="*/ 34 w 60"/>
                <a:gd name="T23" fmla="*/ 15 h 61"/>
                <a:gd name="T24" fmla="*/ 34 w 60"/>
                <a:gd name="T25" fmla="*/ 23 h 61"/>
                <a:gd name="T26" fmla="*/ 26 w 60"/>
                <a:gd name="T27" fmla="*/ 23 h 61"/>
                <a:gd name="T28" fmla="*/ 26 w 60"/>
                <a:gd name="T29" fmla="*/ 15 h 61"/>
                <a:gd name="T30" fmla="*/ 38 w 60"/>
                <a:gd name="T31" fmla="*/ 46 h 61"/>
                <a:gd name="T32" fmla="*/ 22 w 60"/>
                <a:gd name="T33" fmla="*/ 46 h 61"/>
                <a:gd name="T34" fmla="*/ 22 w 60"/>
                <a:gd name="T35" fmla="*/ 42 h 61"/>
                <a:gd name="T36" fmla="*/ 26 w 60"/>
                <a:gd name="T37" fmla="*/ 42 h 61"/>
                <a:gd name="T38" fmla="*/ 26 w 60"/>
                <a:gd name="T39" fmla="*/ 31 h 61"/>
                <a:gd name="T40" fmla="*/ 22 w 60"/>
                <a:gd name="T41" fmla="*/ 31 h 61"/>
                <a:gd name="T42" fmla="*/ 22 w 60"/>
                <a:gd name="T43" fmla="*/ 27 h 61"/>
                <a:gd name="T44" fmla="*/ 34 w 60"/>
                <a:gd name="T45" fmla="*/ 27 h 61"/>
                <a:gd name="T46" fmla="*/ 34 w 60"/>
                <a:gd name="T47" fmla="*/ 42 h 61"/>
                <a:gd name="T48" fmla="*/ 38 w 60"/>
                <a:gd name="T49" fmla="*/ 42 h 61"/>
                <a:gd name="T50" fmla="*/ 38 w 60"/>
                <a:gd name="T51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13" y="0"/>
                    <a:pt x="0" y="14"/>
                    <a:pt x="0" y="31"/>
                  </a:cubicBezTo>
                  <a:cubicBezTo>
                    <a:pt x="0" y="47"/>
                    <a:pt x="13" y="61"/>
                    <a:pt x="30" y="61"/>
                  </a:cubicBezTo>
                  <a:cubicBezTo>
                    <a:pt x="47" y="61"/>
                    <a:pt x="60" y="47"/>
                    <a:pt x="60" y="31"/>
                  </a:cubicBezTo>
                  <a:cubicBezTo>
                    <a:pt x="60" y="14"/>
                    <a:pt x="47" y="0"/>
                    <a:pt x="30" y="0"/>
                  </a:cubicBezTo>
                  <a:close/>
                  <a:moveTo>
                    <a:pt x="30" y="55"/>
                  </a:moveTo>
                  <a:cubicBezTo>
                    <a:pt x="16" y="55"/>
                    <a:pt x="5" y="44"/>
                    <a:pt x="5" y="31"/>
                  </a:cubicBezTo>
                  <a:cubicBezTo>
                    <a:pt x="5" y="17"/>
                    <a:pt x="16" y="6"/>
                    <a:pt x="30" y="6"/>
                  </a:cubicBezTo>
                  <a:cubicBezTo>
                    <a:pt x="44" y="6"/>
                    <a:pt x="55" y="17"/>
                    <a:pt x="55" y="31"/>
                  </a:cubicBezTo>
                  <a:cubicBezTo>
                    <a:pt x="55" y="44"/>
                    <a:pt x="44" y="55"/>
                    <a:pt x="30" y="55"/>
                  </a:cubicBezTo>
                  <a:close/>
                  <a:moveTo>
                    <a:pt x="26" y="15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6" y="23"/>
                    <a:pt x="26" y="23"/>
                    <a:pt x="26" y="23"/>
                  </a:cubicBezTo>
                  <a:lnTo>
                    <a:pt x="26" y="15"/>
                  </a:lnTo>
                  <a:close/>
                  <a:moveTo>
                    <a:pt x="38" y="46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8" y="42"/>
                    <a:pt x="38" y="42"/>
                    <a:pt x="38" y="42"/>
                  </a:cubicBezTo>
                  <a:lnTo>
                    <a:pt x="38" y="46"/>
                  </a:ln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3" name="Freeform 196"/>
            <p:cNvSpPr>
              <a:spLocks noEditPoints="1"/>
            </p:cNvSpPr>
            <p:nvPr/>
          </p:nvSpPr>
          <p:spPr bwMode="auto">
            <a:xfrm>
              <a:off x="7514125" y="4822657"/>
              <a:ext cx="165890" cy="164422"/>
            </a:xfrm>
            <a:custGeom>
              <a:avLst/>
              <a:gdLst>
                <a:gd name="T0" fmla="*/ 35 w 69"/>
                <a:gd name="T1" fmla="*/ 0 h 69"/>
                <a:gd name="T2" fmla="*/ 0 w 69"/>
                <a:gd name="T3" fmla="*/ 35 h 69"/>
                <a:gd name="T4" fmla="*/ 35 w 69"/>
                <a:gd name="T5" fmla="*/ 69 h 69"/>
                <a:gd name="T6" fmla="*/ 69 w 69"/>
                <a:gd name="T7" fmla="*/ 35 h 69"/>
                <a:gd name="T8" fmla="*/ 35 w 69"/>
                <a:gd name="T9" fmla="*/ 0 h 69"/>
                <a:gd name="T10" fmla="*/ 55 w 69"/>
                <a:gd name="T11" fmla="*/ 30 h 69"/>
                <a:gd name="T12" fmla="*/ 36 w 69"/>
                <a:gd name="T13" fmla="*/ 56 h 69"/>
                <a:gd name="T14" fmla="*/ 28 w 69"/>
                <a:gd name="T15" fmla="*/ 52 h 69"/>
                <a:gd name="T16" fmla="*/ 21 w 69"/>
                <a:gd name="T17" fmla="*/ 32 h 69"/>
                <a:gd name="T18" fmla="*/ 16 w 69"/>
                <a:gd name="T19" fmla="*/ 33 h 69"/>
                <a:gd name="T20" fmla="*/ 14 w 69"/>
                <a:gd name="T21" fmla="*/ 31 h 69"/>
                <a:gd name="T22" fmla="*/ 27 w 69"/>
                <a:gd name="T23" fmla="*/ 22 h 69"/>
                <a:gd name="T24" fmla="*/ 34 w 69"/>
                <a:gd name="T25" fmla="*/ 36 h 69"/>
                <a:gd name="T26" fmla="*/ 37 w 69"/>
                <a:gd name="T27" fmla="*/ 44 h 69"/>
                <a:gd name="T28" fmla="*/ 43 w 69"/>
                <a:gd name="T29" fmla="*/ 36 h 69"/>
                <a:gd name="T30" fmla="*/ 38 w 69"/>
                <a:gd name="T31" fmla="*/ 31 h 69"/>
                <a:gd name="T32" fmla="*/ 55 w 69"/>
                <a:gd name="T33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4"/>
                    <a:pt x="16" y="69"/>
                    <a:pt x="35" y="69"/>
                  </a:cubicBezTo>
                  <a:cubicBezTo>
                    <a:pt x="54" y="69"/>
                    <a:pt x="69" y="54"/>
                    <a:pt x="69" y="35"/>
                  </a:cubicBezTo>
                  <a:cubicBezTo>
                    <a:pt x="69" y="16"/>
                    <a:pt x="54" y="0"/>
                    <a:pt x="35" y="0"/>
                  </a:cubicBezTo>
                  <a:close/>
                  <a:moveTo>
                    <a:pt x="55" y="30"/>
                  </a:moveTo>
                  <a:cubicBezTo>
                    <a:pt x="53" y="43"/>
                    <a:pt x="40" y="54"/>
                    <a:pt x="36" y="56"/>
                  </a:cubicBezTo>
                  <a:cubicBezTo>
                    <a:pt x="32" y="58"/>
                    <a:pt x="29" y="55"/>
                    <a:pt x="28" y="52"/>
                  </a:cubicBezTo>
                  <a:cubicBezTo>
                    <a:pt x="26" y="49"/>
                    <a:pt x="22" y="33"/>
                    <a:pt x="21" y="32"/>
                  </a:cubicBezTo>
                  <a:cubicBezTo>
                    <a:pt x="19" y="30"/>
                    <a:pt x="16" y="33"/>
                    <a:pt x="16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21" y="23"/>
                    <a:pt x="27" y="22"/>
                  </a:cubicBezTo>
                  <a:cubicBezTo>
                    <a:pt x="32" y="21"/>
                    <a:pt x="32" y="30"/>
                    <a:pt x="34" y="36"/>
                  </a:cubicBezTo>
                  <a:cubicBezTo>
                    <a:pt x="35" y="41"/>
                    <a:pt x="36" y="44"/>
                    <a:pt x="37" y="44"/>
                  </a:cubicBezTo>
                  <a:cubicBezTo>
                    <a:pt x="38" y="44"/>
                    <a:pt x="40" y="41"/>
                    <a:pt x="43" y="36"/>
                  </a:cubicBezTo>
                  <a:cubicBezTo>
                    <a:pt x="45" y="32"/>
                    <a:pt x="42" y="28"/>
                    <a:pt x="38" y="31"/>
                  </a:cubicBezTo>
                  <a:cubicBezTo>
                    <a:pt x="40" y="20"/>
                    <a:pt x="57" y="17"/>
                    <a:pt x="55" y="30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4" name="Freeform 206"/>
            <p:cNvSpPr>
              <a:spLocks noEditPoints="1"/>
            </p:cNvSpPr>
            <p:nvPr/>
          </p:nvSpPr>
          <p:spPr bwMode="auto">
            <a:xfrm>
              <a:off x="9849793" y="5205819"/>
              <a:ext cx="286271" cy="253972"/>
            </a:xfrm>
            <a:custGeom>
              <a:avLst/>
              <a:gdLst>
                <a:gd name="T0" fmla="*/ 50 w 119"/>
                <a:gd name="T1" fmla="*/ 0 h 106"/>
                <a:gd name="T2" fmla="*/ 50 w 119"/>
                <a:gd name="T3" fmla="*/ 0 h 106"/>
                <a:gd name="T4" fmla="*/ 99 w 119"/>
                <a:gd name="T5" fmla="*/ 40 h 106"/>
                <a:gd name="T6" fmla="*/ 50 w 119"/>
                <a:gd name="T7" fmla="*/ 81 h 106"/>
                <a:gd name="T8" fmla="*/ 42 w 119"/>
                <a:gd name="T9" fmla="*/ 80 h 106"/>
                <a:gd name="T10" fmla="*/ 7 w 119"/>
                <a:gd name="T11" fmla="*/ 93 h 106"/>
                <a:gd name="T12" fmla="*/ 7 w 119"/>
                <a:gd name="T13" fmla="*/ 90 h 106"/>
                <a:gd name="T14" fmla="*/ 19 w 119"/>
                <a:gd name="T15" fmla="*/ 74 h 106"/>
                <a:gd name="T16" fmla="*/ 18 w 119"/>
                <a:gd name="T17" fmla="*/ 72 h 106"/>
                <a:gd name="T18" fmla="*/ 0 w 119"/>
                <a:gd name="T19" fmla="*/ 40 h 106"/>
                <a:gd name="T20" fmla="*/ 50 w 119"/>
                <a:gd name="T21" fmla="*/ 0 h 106"/>
                <a:gd name="T22" fmla="*/ 103 w 119"/>
                <a:gd name="T23" fmla="*/ 90 h 106"/>
                <a:gd name="T24" fmla="*/ 113 w 119"/>
                <a:gd name="T25" fmla="*/ 104 h 106"/>
                <a:gd name="T26" fmla="*/ 113 w 119"/>
                <a:gd name="T27" fmla="*/ 106 h 106"/>
                <a:gd name="T28" fmla="*/ 83 w 119"/>
                <a:gd name="T29" fmla="*/ 95 h 106"/>
                <a:gd name="T30" fmla="*/ 76 w 119"/>
                <a:gd name="T31" fmla="*/ 96 h 106"/>
                <a:gd name="T32" fmla="*/ 50 w 119"/>
                <a:gd name="T33" fmla="*/ 88 h 106"/>
                <a:gd name="T34" fmla="*/ 90 w 119"/>
                <a:gd name="T35" fmla="*/ 75 h 106"/>
                <a:gd name="T36" fmla="*/ 103 w 119"/>
                <a:gd name="T37" fmla="*/ 60 h 106"/>
                <a:gd name="T38" fmla="*/ 107 w 119"/>
                <a:gd name="T39" fmla="*/ 40 h 106"/>
                <a:gd name="T40" fmla="*/ 107 w 119"/>
                <a:gd name="T41" fmla="*/ 37 h 106"/>
                <a:gd name="T42" fmla="*/ 119 w 119"/>
                <a:gd name="T43" fmla="*/ 61 h 106"/>
                <a:gd name="T44" fmla="*/ 103 w 119"/>
                <a:gd name="T45" fmla="*/ 88 h 106"/>
                <a:gd name="T46" fmla="*/ 103 w 119"/>
                <a:gd name="T47" fmla="*/ 9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9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77" y="0"/>
                    <a:pt x="99" y="18"/>
                    <a:pt x="99" y="40"/>
                  </a:cubicBezTo>
                  <a:cubicBezTo>
                    <a:pt x="99" y="63"/>
                    <a:pt x="77" y="81"/>
                    <a:pt x="50" y="81"/>
                  </a:cubicBezTo>
                  <a:cubicBezTo>
                    <a:pt x="47" y="81"/>
                    <a:pt x="44" y="80"/>
                    <a:pt x="42" y="80"/>
                  </a:cubicBezTo>
                  <a:cubicBezTo>
                    <a:pt x="31" y="91"/>
                    <a:pt x="19" y="93"/>
                    <a:pt x="7" y="93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13" y="87"/>
                    <a:pt x="19" y="81"/>
                    <a:pt x="19" y="74"/>
                  </a:cubicBezTo>
                  <a:cubicBezTo>
                    <a:pt x="19" y="73"/>
                    <a:pt x="19" y="72"/>
                    <a:pt x="18" y="72"/>
                  </a:cubicBezTo>
                  <a:cubicBezTo>
                    <a:pt x="7" y="64"/>
                    <a:pt x="0" y="53"/>
                    <a:pt x="0" y="40"/>
                  </a:cubicBezTo>
                  <a:cubicBezTo>
                    <a:pt x="0" y="18"/>
                    <a:pt x="22" y="0"/>
                    <a:pt x="50" y="0"/>
                  </a:cubicBezTo>
                  <a:close/>
                  <a:moveTo>
                    <a:pt x="103" y="90"/>
                  </a:moveTo>
                  <a:cubicBezTo>
                    <a:pt x="103" y="96"/>
                    <a:pt x="107" y="101"/>
                    <a:pt x="113" y="104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02" y="106"/>
                    <a:pt x="92" y="104"/>
                    <a:pt x="83" y="95"/>
                  </a:cubicBezTo>
                  <a:cubicBezTo>
                    <a:pt x="81" y="95"/>
                    <a:pt x="79" y="96"/>
                    <a:pt x="76" y="96"/>
                  </a:cubicBezTo>
                  <a:cubicBezTo>
                    <a:pt x="66" y="96"/>
                    <a:pt x="57" y="93"/>
                    <a:pt x="50" y="88"/>
                  </a:cubicBezTo>
                  <a:cubicBezTo>
                    <a:pt x="65" y="88"/>
                    <a:pt x="79" y="84"/>
                    <a:pt x="90" y="75"/>
                  </a:cubicBezTo>
                  <a:cubicBezTo>
                    <a:pt x="95" y="71"/>
                    <a:pt x="100" y="65"/>
                    <a:pt x="103" y="60"/>
                  </a:cubicBezTo>
                  <a:cubicBezTo>
                    <a:pt x="106" y="54"/>
                    <a:pt x="107" y="47"/>
                    <a:pt x="107" y="40"/>
                  </a:cubicBezTo>
                  <a:cubicBezTo>
                    <a:pt x="107" y="39"/>
                    <a:pt x="107" y="38"/>
                    <a:pt x="107" y="37"/>
                  </a:cubicBezTo>
                  <a:cubicBezTo>
                    <a:pt x="115" y="43"/>
                    <a:pt x="119" y="52"/>
                    <a:pt x="119" y="61"/>
                  </a:cubicBezTo>
                  <a:cubicBezTo>
                    <a:pt x="119" y="72"/>
                    <a:pt x="113" y="82"/>
                    <a:pt x="103" y="88"/>
                  </a:cubicBezTo>
                  <a:cubicBezTo>
                    <a:pt x="103" y="89"/>
                    <a:pt x="103" y="89"/>
                    <a:pt x="103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5" name="Freeform 207"/>
            <p:cNvSpPr>
              <a:spLocks noEditPoints="1"/>
            </p:cNvSpPr>
            <p:nvPr/>
          </p:nvSpPr>
          <p:spPr bwMode="auto">
            <a:xfrm>
              <a:off x="9682435" y="4835870"/>
              <a:ext cx="167357" cy="168825"/>
            </a:xfrm>
            <a:custGeom>
              <a:avLst/>
              <a:gdLst>
                <a:gd name="T0" fmla="*/ 35 w 70"/>
                <a:gd name="T1" fmla="*/ 0 h 70"/>
                <a:gd name="T2" fmla="*/ 0 w 70"/>
                <a:gd name="T3" fmla="*/ 35 h 70"/>
                <a:gd name="T4" fmla="*/ 35 w 70"/>
                <a:gd name="T5" fmla="*/ 70 h 70"/>
                <a:gd name="T6" fmla="*/ 70 w 70"/>
                <a:gd name="T7" fmla="*/ 35 h 70"/>
                <a:gd name="T8" fmla="*/ 35 w 70"/>
                <a:gd name="T9" fmla="*/ 0 h 70"/>
                <a:gd name="T10" fmla="*/ 29 w 70"/>
                <a:gd name="T11" fmla="*/ 57 h 70"/>
                <a:gd name="T12" fmla="*/ 14 w 70"/>
                <a:gd name="T13" fmla="*/ 38 h 70"/>
                <a:gd name="T14" fmla="*/ 21 w 70"/>
                <a:gd name="T15" fmla="*/ 31 h 70"/>
                <a:gd name="T16" fmla="*/ 29 w 70"/>
                <a:gd name="T17" fmla="*/ 41 h 70"/>
                <a:gd name="T18" fmla="*/ 54 w 70"/>
                <a:gd name="T19" fmla="*/ 21 h 70"/>
                <a:gd name="T20" fmla="*/ 57 w 70"/>
                <a:gd name="T21" fmla="*/ 24 h 70"/>
                <a:gd name="T22" fmla="*/ 29 w 70"/>
                <a:gd name="T23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0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4"/>
                    <a:pt x="16" y="70"/>
                    <a:pt x="35" y="70"/>
                  </a:cubicBezTo>
                  <a:cubicBezTo>
                    <a:pt x="54" y="70"/>
                    <a:pt x="70" y="54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29" y="57"/>
                  </a:moveTo>
                  <a:cubicBezTo>
                    <a:pt x="14" y="38"/>
                    <a:pt x="14" y="38"/>
                    <a:pt x="14" y="38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7" y="24"/>
                    <a:pt x="57" y="24"/>
                    <a:pt x="57" y="24"/>
                  </a:cubicBezTo>
                  <a:lnTo>
                    <a:pt x="29" y="57"/>
                  </a:lnTo>
                  <a:close/>
                </a:path>
              </a:pathLst>
            </a:custGeom>
            <a:solidFill>
              <a:srgbClr val="1092C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6" name="Freeform 208"/>
            <p:cNvSpPr>
              <a:spLocks noEditPoints="1"/>
            </p:cNvSpPr>
            <p:nvPr/>
          </p:nvSpPr>
          <p:spPr bwMode="auto">
            <a:xfrm>
              <a:off x="8869135" y="5114799"/>
              <a:ext cx="206996" cy="234889"/>
            </a:xfrm>
            <a:custGeom>
              <a:avLst/>
              <a:gdLst>
                <a:gd name="T0" fmla="*/ 55 w 86"/>
                <a:gd name="T1" fmla="*/ 14 h 98"/>
                <a:gd name="T2" fmla="*/ 55 w 86"/>
                <a:gd name="T3" fmla="*/ 27 h 98"/>
                <a:gd name="T4" fmla="*/ 65 w 86"/>
                <a:gd name="T5" fmla="*/ 33 h 98"/>
                <a:gd name="T6" fmla="*/ 74 w 86"/>
                <a:gd name="T7" fmla="*/ 55 h 98"/>
                <a:gd name="T8" fmla="*/ 65 w 86"/>
                <a:gd name="T9" fmla="*/ 77 h 98"/>
                <a:gd name="T10" fmla="*/ 43 w 86"/>
                <a:gd name="T11" fmla="*/ 85 h 98"/>
                <a:gd name="T12" fmla="*/ 22 w 86"/>
                <a:gd name="T13" fmla="*/ 77 h 98"/>
                <a:gd name="T14" fmla="*/ 13 w 86"/>
                <a:gd name="T15" fmla="*/ 55 h 98"/>
                <a:gd name="T16" fmla="*/ 22 w 86"/>
                <a:gd name="T17" fmla="*/ 33 h 98"/>
                <a:gd name="T18" fmla="*/ 31 w 86"/>
                <a:gd name="T19" fmla="*/ 27 h 98"/>
                <a:gd name="T20" fmla="*/ 31 w 86"/>
                <a:gd name="T21" fmla="*/ 14 h 98"/>
                <a:gd name="T22" fmla="*/ 0 w 86"/>
                <a:gd name="T23" fmla="*/ 55 h 98"/>
                <a:gd name="T24" fmla="*/ 43 w 86"/>
                <a:gd name="T25" fmla="*/ 98 h 98"/>
                <a:gd name="T26" fmla="*/ 86 w 86"/>
                <a:gd name="T27" fmla="*/ 55 h 98"/>
                <a:gd name="T28" fmla="*/ 55 w 86"/>
                <a:gd name="T29" fmla="*/ 14 h 98"/>
                <a:gd name="T30" fmla="*/ 37 w 86"/>
                <a:gd name="T31" fmla="*/ 0 h 98"/>
                <a:gd name="T32" fmla="*/ 49 w 86"/>
                <a:gd name="T33" fmla="*/ 0 h 98"/>
                <a:gd name="T34" fmla="*/ 49 w 86"/>
                <a:gd name="T35" fmla="*/ 49 h 98"/>
                <a:gd name="T36" fmla="*/ 37 w 86"/>
                <a:gd name="T37" fmla="*/ 49 h 98"/>
                <a:gd name="T38" fmla="*/ 37 w 86"/>
                <a:gd name="T3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98">
                  <a:moveTo>
                    <a:pt x="55" y="14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9" y="28"/>
                    <a:pt x="62" y="31"/>
                    <a:pt x="65" y="33"/>
                  </a:cubicBezTo>
                  <a:cubicBezTo>
                    <a:pt x="71" y="39"/>
                    <a:pt x="74" y="47"/>
                    <a:pt x="74" y="55"/>
                  </a:cubicBezTo>
                  <a:cubicBezTo>
                    <a:pt x="74" y="63"/>
                    <a:pt x="71" y="71"/>
                    <a:pt x="65" y="77"/>
                  </a:cubicBezTo>
                  <a:cubicBezTo>
                    <a:pt x="59" y="82"/>
                    <a:pt x="51" y="85"/>
                    <a:pt x="43" y="85"/>
                  </a:cubicBezTo>
                  <a:cubicBezTo>
                    <a:pt x="35" y="85"/>
                    <a:pt x="27" y="82"/>
                    <a:pt x="22" y="77"/>
                  </a:cubicBezTo>
                  <a:cubicBezTo>
                    <a:pt x="16" y="71"/>
                    <a:pt x="13" y="63"/>
                    <a:pt x="13" y="55"/>
                  </a:cubicBezTo>
                  <a:cubicBezTo>
                    <a:pt x="13" y="47"/>
                    <a:pt x="16" y="39"/>
                    <a:pt x="22" y="33"/>
                  </a:cubicBezTo>
                  <a:cubicBezTo>
                    <a:pt x="24" y="31"/>
                    <a:pt x="27" y="28"/>
                    <a:pt x="31" y="27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3" y="19"/>
                    <a:pt x="0" y="36"/>
                    <a:pt x="0" y="55"/>
                  </a:cubicBezTo>
                  <a:cubicBezTo>
                    <a:pt x="0" y="79"/>
                    <a:pt x="20" y="98"/>
                    <a:pt x="43" y="98"/>
                  </a:cubicBezTo>
                  <a:cubicBezTo>
                    <a:pt x="67" y="98"/>
                    <a:pt x="86" y="79"/>
                    <a:pt x="86" y="55"/>
                  </a:cubicBezTo>
                  <a:cubicBezTo>
                    <a:pt x="86" y="36"/>
                    <a:pt x="73" y="19"/>
                    <a:pt x="55" y="14"/>
                  </a:cubicBezTo>
                  <a:close/>
                  <a:moveTo>
                    <a:pt x="37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7" name="Freeform 209"/>
            <p:cNvSpPr>
              <a:spLocks/>
            </p:cNvSpPr>
            <p:nvPr/>
          </p:nvSpPr>
          <p:spPr bwMode="auto">
            <a:xfrm>
              <a:off x="8612226" y="5357028"/>
              <a:ext cx="278929" cy="233420"/>
            </a:xfrm>
            <a:custGeom>
              <a:avLst/>
              <a:gdLst>
                <a:gd name="T0" fmla="*/ 57 w 116"/>
                <a:gd name="T1" fmla="*/ 1 h 97"/>
                <a:gd name="T2" fmla="*/ 48 w 116"/>
                <a:gd name="T3" fmla="*/ 8 h 97"/>
                <a:gd name="T4" fmla="*/ 55 w 116"/>
                <a:gd name="T5" fmla="*/ 18 h 97"/>
                <a:gd name="T6" fmla="*/ 85 w 116"/>
                <a:gd name="T7" fmla="*/ 22 h 97"/>
                <a:gd name="T8" fmla="*/ 5 w 116"/>
                <a:gd name="T9" fmla="*/ 81 h 97"/>
                <a:gd name="T10" fmla="*/ 3 w 116"/>
                <a:gd name="T11" fmla="*/ 93 h 97"/>
                <a:gd name="T12" fmla="*/ 8 w 116"/>
                <a:gd name="T13" fmla="*/ 96 h 97"/>
                <a:gd name="T14" fmla="*/ 15 w 116"/>
                <a:gd name="T15" fmla="*/ 95 h 97"/>
                <a:gd name="T16" fmla="*/ 95 w 116"/>
                <a:gd name="T17" fmla="*/ 36 h 97"/>
                <a:gd name="T18" fmla="*/ 90 w 116"/>
                <a:gd name="T19" fmla="*/ 66 h 97"/>
                <a:gd name="T20" fmla="*/ 97 w 116"/>
                <a:gd name="T21" fmla="*/ 76 h 97"/>
                <a:gd name="T22" fmla="*/ 107 w 116"/>
                <a:gd name="T23" fmla="*/ 69 h 97"/>
                <a:gd name="T24" fmla="*/ 116 w 116"/>
                <a:gd name="T25" fmla="*/ 10 h 97"/>
                <a:gd name="T26" fmla="*/ 57 w 116"/>
                <a:gd name="T27" fmla="*/ 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97">
                  <a:moveTo>
                    <a:pt x="57" y="1"/>
                  </a:moveTo>
                  <a:cubicBezTo>
                    <a:pt x="53" y="0"/>
                    <a:pt x="48" y="3"/>
                    <a:pt x="48" y="8"/>
                  </a:cubicBezTo>
                  <a:cubicBezTo>
                    <a:pt x="47" y="13"/>
                    <a:pt x="50" y="17"/>
                    <a:pt x="55" y="18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1" y="84"/>
                    <a:pt x="0" y="89"/>
                    <a:pt x="3" y="93"/>
                  </a:cubicBezTo>
                  <a:cubicBezTo>
                    <a:pt x="4" y="95"/>
                    <a:pt x="6" y="96"/>
                    <a:pt x="8" y="96"/>
                  </a:cubicBezTo>
                  <a:cubicBezTo>
                    <a:pt x="10" y="97"/>
                    <a:pt x="13" y="96"/>
                    <a:pt x="15" y="95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71"/>
                    <a:pt x="93" y="75"/>
                    <a:pt x="97" y="76"/>
                  </a:cubicBezTo>
                  <a:cubicBezTo>
                    <a:pt x="102" y="76"/>
                    <a:pt x="106" y="73"/>
                    <a:pt x="107" y="69"/>
                  </a:cubicBezTo>
                  <a:cubicBezTo>
                    <a:pt x="116" y="10"/>
                    <a:pt x="116" y="10"/>
                    <a:pt x="116" y="10"/>
                  </a:cubicBezTo>
                  <a:lnTo>
                    <a:pt x="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8" name="Freeform 210"/>
            <p:cNvSpPr>
              <a:spLocks noEditPoints="1"/>
            </p:cNvSpPr>
            <p:nvPr/>
          </p:nvSpPr>
          <p:spPr bwMode="auto">
            <a:xfrm>
              <a:off x="9234680" y="5013504"/>
              <a:ext cx="239293" cy="256909"/>
            </a:xfrm>
            <a:custGeom>
              <a:avLst/>
              <a:gdLst>
                <a:gd name="T0" fmla="*/ 90 w 100"/>
                <a:gd name="T1" fmla="*/ 0 h 107"/>
                <a:gd name="T2" fmla="*/ 10 w 100"/>
                <a:gd name="T3" fmla="*/ 0 h 107"/>
                <a:gd name="T4" fmla="*/ 0 w 100"/>
                <a:gd name="T5" fmla="*/ 10 h 107"/>
                <a:gd name="T6" fmla="*/ 0 w 100"/>
                <a:gd name="T7" fmla="*/ 97 h 107"/>
                <a:gd name="T8" fmla="*/ 10 w 100"/>
                <a:gd name="T9" fmla="*/ 107 h 107"/>
                <a:gd name="T10" fmla="*/ 90 w 100"/>
                <a:gd name="T11" fmla="*/ 107 h 107"/>
                <a:gd name="T12" fmla="*/ 100 w 100"/>
                <a:gd name="T13" fmla="*/ 97 h 107"/>
                <a:gd name="T14" fmla="*/ 100 w 100"/>
                <a:gd name="T15" fmla="*/ 10 h 107"/>
                <a:gd name="T16" fmla="*/ 90 w 100"/>
                <a:gd name="T17" fmla="*/ 0 h 107"/>
                <a:gd name="T18" fmla="*/ 86 w 100"/>
                <a:gd name="T19" fmla="*/ 93 h 107"/>
                <a:gd name="T20" fmla="*/ 13 w 100"/>
                <a:gd name="T21" fmla="*/ 93 h 107"/>
                <a:gd name="T22" fmla="*/ 13 w 100"/>
                <a:gd name="T23" fmla="*/ 13 h 107"/>
                <a:gd name="T24" fmla="*/ 86 w 100"/>
                <a:gd name="T25" fmla="*/ 13 h 107"/>
                <a:gd name="T26" fmla="*/ 86 w 100"/>
                <a:gd name="T27" fmla="*/ 93 h 107"/>
                <a:gd name="T28" fmla="*/ 26 w 100"/>
                <a:gd name="T29" fmla="*/ 47 h 107"/>
                <a:gd name="T30" fmla="*/ 73 w 100"/>
                <a:gd name="T31" fmla="*/ 47 h 107"/>
                <a:gd name="T32" fmla="*/ 73 w 100"/>
                <a:gd name="T33" fmla="*/ 53 h 107"/>
                <a:gd name="T34" fmla="*/ 26 w 100"/>
                <a:gd name="T35" fmla="*/ 53 h 107"/>
                <a:gd name="T36" fmla="*/ 26 w 100"/>
                <a:gd name="T37" fmla="*/ 47 h 107"/>
                <a:gd name="T38" fmla="*/ 26 w 100"/>
                <a:gd name="T39" fmla="*/ 60 h 107"/>
                <a:gd name="T40" fmla="*/ 73 w 100"/>
                <a:gd name="T41" fmla="*/ 60 h 107"/>
                <a:gd name="T42" fmla="*/ 73 w 100"/>
                <a:gd name="T43" fmla="*/ 67 h 107"/>
                <a:gd name="T44" fmla="*/ 26 w 100"/>
                <a:gd name="T45" fmla="*/ 67 h 107"/>
                <a:gd name="T46" fmla="*/ 26 w 100"/>
                <a:gd name="T47" fmla="*/ 60 h 107"/>
                <a:gd name="T48" fmla="*/ 26 w 100"/>
                <a:gd name="T49" fmla="*/ 73 h 107"/>
                <a:gd name="T50" fmla="*/ 73 w 100"/>
                <a:gd name="T51" fmla="*/ 73 h 107"/>
                <a:gd name="T52" fmla="*/ 73 w 100"/>
                <a:gd name="T53" fmla="*/ 80 h 107"/>
                <a:gd name="T54" fmla="*/ 26 w 100"/>
                <a:gd name="T55" fmla="*/ 80 h 107"/>
                <a:gd name="T56" fmla="*/ 26 w 100"/>
                <a:gd name="T57" fmla="*/ 73 h 107"/>
                <a:gd name="T58" fmla="*/ 26 w 100"/>
                <a:gd name="T59" fmla="*/ 33 h 107"/>
                <a:gd name="T60" fmla="*/ 73 w 100"/>
                <a:gd name="T61" fmla="*/ 33 h 107"/>
                <a:gd name="T62" fmla="*/ 73 w 100"/>
                <a:gd name="T63" fmla="*/ 40 h 107"/>
                <a:gd name="T64" fmla="*/ 26 w 100"/>
                <a:gd name="T65" fmla="*/ 40 h 107"/>
                <a:gd name="T66" fmla="*/ 26 w 100"/>
                <a:gd name="T67" fmla="*/ 3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107">
                  <a:moveTo>
                    <a:pt x="9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7"/>
                    <a:pt x="1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5" y="107"/>
                    <a:pt x="100" y="102"/>
                    <a:pt x="100" y="97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5"/>
                    <a:pt x="95" y="0"/>
                    <a:pt x="90" y="0"/>
                  </a:cubicBezTo>
                  <a:close/>
                  <a:moveTo>
                    <a:pt x="86" y="93"/>
                  </a:moveTo>
                  <a:cubicBezTo>
                    <a:pt x="13" y="93"/>
                    <a:pt x="13" y="93"/>
                    <a:pt x="13" y="9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86" y="13"/>
                    <a:pt x="86" y="13"/>
                    <a:pt x="86" y="13"/>
                  </a:cubicBezTo>
                  <a:lnTo>
                    <a:pt x="86" y="93"/>
                  </a:lnTo>
                  <a:close/>
                  <a:moveTo>
                    <a:pt x="26" y="47"/>
                  </a:moveTo>
                  <a:cubicBezTo>
                    <a:pt x="73" y="47"/>
                    <a:pt x="73" y="47"/>
                    <a:pt x="73" y="47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26" y="53"/>
                    <a:pt x="26" y="53"/>
                    <a:pt x="26" y="53"/>
                  </a:cubicBezTo>
                  <a:lnTo>
                    <a:pt x="26" y="47"/>
                  </a:lnTo>
                  <a:close/>
                  <a:moveTo>
                    <a:pt x="26" y="60"/>
                  </a:moveTo>
                  <a:cubicBezTo>
                    <a:pt x="73" y="60"/>
                    <a:pt x="73" y="60"/>
                    <a:pt x="73" y="60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26" y="67"/>
                    <a:pt x="26" y="67"/>
                    <a:pt x="26" y="67"/>
                  </a:cubicBezTo>
                  <a:lnTo>
                    <a:pt x="26" y="60"/>
                  </a:lnTo>
                  <a:close/>
                  <a:moveTo>
                    <a:pt x="26" y="73"/>
                  </a:moveTo>
                  <a:cubicBezTo>
                    <a:pt x="73" y="73"/>
                    <a:pt x="73" y="73"/>
                    <a:pt x="73" y="73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26" y="80"/>
                    <a:pt x="26" y="80"/>
                    <a:pt x="26" y="80"/>
                  </a:cubicBezTo>
                  <a:lnTo>
                    <a:pt x="26" y="73"/>
                  </a:lnTo>
                  <a:close/>
                  <a:moveTo>
                    <a:pt x="26" y="33"/>
                  </a:moveTo>
                  <a:cubicBezTo>
                    <a:pt x="73" y="33"/>
                    <a:pt x="73" y="33"/>
                    <a:pt x="73" y="33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26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9" name="Freeform 211"/>
            <p:cNvSpPr>
              <a:spLocks/>
            </p:cNvSpPr>
            <p:nvPr/>
          </p:nvSpPr>
          <p:spPr bwMode="auto">
            <a:xfrm>
              <a:off x="9535630" y="5045801"/>
              <a:ext cx="274526" cy="273057"/>
            </a:xfrm>
            <a:custGeom>
              <a:avLst/>
              <a:gdLst>
                <a:gd name="T0" fmla="*/ 86 w 114"/>
                <a:gd name="T1" fmla="*/ 72 h 114"/>
                <a:gd name="T2" fmla="*/ 66 w 114"/>
                <a:gd name="T3" fmla="*/ 52 h 114"/>
                <a:gd name="T4" fmla="*/ 114 w 114"/>
                <a:gd name="T5" fmla="*/ 16 h 114"/>
                <a:gd name="T6" fmla="*/ 100 w 114"/>
                <a:gd name="T7" fmla="*/ 2 h 114"/>
                <a:gd name="T8" fmla="*/ 40 w 114"/>
                <a:gd name="T9" fmla="*/ 26 h 114"/>
                <a:gd name="T10" fmla="*/ 21 w 114"/>
                <a:gd name="T11" fmla="*/ 7 h 114"/>
                <a:gd name="T12" fmla="*/ 4 w 114"/>
                <a:gd name="T13" fmla="*/ 4 h 114"/>
                <a:gd name="T14" fmla="*/ 7 w 114"/>
                <a:gd name="T15" fmla="*/ 21 h 114"/>
                <a:gd name="T16" fmla="*/ 26 w 114"/>
                <a:gd name="T17" fmla="*/ 40 h 114"/>
                <a:gd name="T18" fmla="*/ 2 w 114"/>
                <a:gd name="T19" fmla="*/ 100 h 114"/>
                <a:gd name="T20" fmla="*/ 16 w 114"/>
                <a:gd name="T21" fmla="*/ 114 h 114"/>
                <a:gd name="T22" fmla="*/ 52 w 114"/>
                <a:gd name="T23" fmla="*/ 66 h 114"/>
                <a:gd name="T24" fmla="*/ 72 w 114"/>
                <a:gd name="T25" fmla="*/ 86 h 114"/>
                <a:gd name="T26" fmla="*/ 72 w 114"/>
                <a:gd name="T27" fmla="*/ 114 h 114"/>
                <a:gd name="T28" fmla="*/ 86 w 114"/>
                <a:gd name="T29" fmla="*/ 114 h 114"/>
                <a:gd name="T30" fmla="*/ 93 w 114"/>
                <a:gd name="T31" fmla="*/ 93 h 114"/>
                <a:gd name="T32" fmla="*/ 114 w 114"/>
                <a:gd name="T33" fmla="*/ 86 h 114"/>
                <a:gd name="T34" fmla="*/ 114 w 114"/>
                <a:gd name="T35" fmla="*/ 72 h 114"/>
                <a:gd name="T36" fmla="*/ 86 w 114"/>
                <a:gd name="T37" fmla="*/ 7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114">
                  <a:moveTo>
                    <a:pt x="86" y="72"/>
                  </a:moveTo>
                  <a:cubicBezTo>
                    <a:pt x="66" y="52"/>
                    <a:pt x="66" y="52"/>
                    <a:pt x="66" y="52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6" y="2"/>
                    <a:pt x="8" y="0"/>
                    <a:pt x="4" y="4"/>
                  </a:cubicBezTo>
                  <a:cubicBezTo>
                    <a:pt x="0" y="8"/>
                    <a:pt x="2" y="16"/>
                    <a:pt x="7" y="2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72" y="114"/>
                    <a:pt x="72" y="114"/>
                    <a:pt x="72" y="114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86" y="72"/>
                    <a:pt x="86" y="72"/>
                    <a:pt x="86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0" name="Freeform 212"/>
            <p:cNvSpPr>
              <a:spLocks/>
            </p:cNvSpPr>
            <p:nvPr/>
          </p:nvSpPr>
          <p:spPr bwMode="auto">
            <a:xfrm>
              <a:off x="9553246" y="5383453"/>
              <a:ext cx="258377" cy="211399"/>
            </a:xfrm>
            <a:custGeom>
              <a:avLst/>
              <a:gdLst>
                <a:gd name="T0" fmla="*/ 108 w 108"/>
                <a:gd name="T1" fmla="*/ 11 h 88"/>
                <a:gd name="T2" fmla="*/ 96 w 108"/>
                <a:gd name="T3" fmla="*/ 14 h 88"/>
                <a:gd name="T4" fmla="*/ 105 w 108"/>
                <a:gd name="T5" fmla="*/ 2 h 88"/>
                <a:gd name="T6" fmla="*/ 91 w 108"/>
                <a:gd name="T7" fmla="*/ 7 h 88"/>
                <a:gd name="T8" fmla="*/ 75 w 108"/>
                <a:gd name="T9" fmla="*/ 0 h 88"/>
                <a:gd name="T10" fmla="*/ 53 w 108"/>
                <a:gd name="T11" fmla="*/ 22 h 88"/>
                <a:gd name="T12" fmla="*/ 54 w 108"/>
                <a:gd name="T13" fmla="*/ 27 h 88"/>
                <a:gd name="T14" fmla="*/ 8 w 108"/>
                <a:gd name="T15" fmla="*/ 4 h 88"/>
                <a:gd name="T16" fmla="*/ 5 w 108"/>
                <a:gd name="T17" fmla="*/ 15 h 88"/>
                <a:gd name="T18" fmla="*/ 15 w 108"/>
                <a:gd name="T19" fmla="*/ 34 h 88"/>
                <a:gd name="T20" fmla="*/ 5 w 108"/>
                <a:gd name="T21" fmla="*/ 31 h 88"/>
                <a:gd name="T22" fmla="*/ 5 w 108"/>
                <a:gd name="T23" fmla="*/ 31 h 88"/>
                <a:gd name="T24" fmla="*/ 23 w 108"/>
                <a:gd name="T25" fmla="*/ 53 h 88"/>
                <a:gd name="T26" fmla="*/ 17 w 108"/>
                <a:gd name="T27" fmla="*/ 54 h 88"/>
                <a:gd name="T28" fmla="*/ 13 w 108"/>
                <a:gd name="T29" fmla="*/ 53 h 88"/>
                <a:gd name="T30" fmla="*/ 33 w 108"/>
                <a:gd name="T31" fmla="*/ 69 h 88"/>
                <a:gd name="T32" fmla="*/ 6 w 108"/>
                <a:gd name="T33" fmla="*/ 78 h 88"/>
                <a:gd name="T34" fmla="*/ 0 w 108"/>
                <a:gd name="T35" fmla="*/ 78 h 88"/>
                <a:gd name="T36" fmla="*/ 34 w 108"/>
                <a:gd name="T37" fmla="*/ 88 h 88"/>
                <a:gd name="T38" fmla="*/ 97 w 108"/>
                <a:gd name="T39" fmla="*/ 25 h 88"/>
                <a:gd name="T40" fmla="*/ 97 w 108"/>
                <a:gd name="T41" fmla="*/ 22 h 88"/>
                <a:gd name="T42" fmla="*/ 108 w 108"/>
                <a:gd name="T43" fmla="*/ 1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88">
                  <a:moveTo>
                    <a:pt x="108" y="11"/>
                  </a:moveTo>
                  <a:cubicBezTo>
                    <a:pt x="104" y="12"/>
                    <a:pt x="100" y="13"/>
                    <a:pt x="96" y="14"/>
                  </a:cubicBezTo>
                  <a:cubicBezTo>
                    <a:pt x="100" y="11"/>
                    <a:pt x="104" y="7"/>
                    <a:pt x="105" y="2"/>
                  </a:cubicBezTo>
                  <a:cubicBezTo>
                    <a:pt x="101" y="4"/>
                    <a:pt x="96" y="6"/>
                    <a:pt x="91" y="7"/>
                  </a:cubicBezTo>
                  <a:cubicBezTo>
                    <a:pt x="87" y="3"/>
                    <a:pt x="81" y="0"/>
                    <a:pt x="75" y="0"/>
                  </a:cubicBezTo>
                  <a:cubicBezTo>
                    <a:pt x="63" y="0"/>
                    <a:pt x="53" y="10"/>
                    <a:pt x="53" y="22"/>
                  </a:cubicBezTo>
                  <a:cubicBezTo>
                    <a:pt x="53" y="24"/>
                    <a:pt x="53" y="26"/>
                    <a:pt x="54" y="27"/>
                  </a:cubicBezTo>
                  <a:cubicBezTo>
                    <a:pt x="35" y="26"/>
                    <a:pt x="19" y="18"/>
                    <a:pt x="8" y="4"/>
                  </a:cubicBezTo>
                  <a:cubicBezTo>
                    <a:pt x="6" y="7"/>
                    <a:pt x="5" y="11"/>
                    <a:pt x="5" y="15"/>
                  </a:cubicBezTo>
                  <a:cubicBezTo>
                    <a:pt x="5" y="23"/>
                    <a:pt x="9" y="30"/>
                    <a:pt x="15" y="34"/>
                  </a:cubicBezTo>
                  <a:cubicBezTo>
                    <a:pt x="11" y="34"/>
                    <a:pt x="8" y="33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42"/>
                    <a:pt x="12" y="51"/>
                    <a:pt x="23" y="53"/>
                  </a:cubicBezTo>
                  <a:cubicBezTo>
                    <a:pt x="21" y="53"/>
                    <a:pt x="19" y="54"/>
                    <a:pt x="17" y="54"/>
                  </a:cubicBezTo>
                  <a:cubicBezTo>
                    <a:pt x="15" y="54"/>
                    <a:pt x="14" y="54"/>
                    <a:pt x="13" y="53"/>
                  </a:cubicBezTo>
                  <a:cubicBezTo>
                    <a:pt x="15" y="62"/>
                    <a:pt x="23" y="69"/>
                    <a:pt x="33" y="69"/>
                  </a:cubicBezTo>
                  <a:cubicBezTo>
                    <a:pt x="26" y="75"/>
                    <a:pt x="16" y="78"/>
                    <a:pt x="6" y="78"/>
                  </a:cubicBezTo>
                  <a:cubicBezTo>
                    <a:pt x="4" y="78"/>
                    <a:pt x="2" y="78"/>
                    <a:pt x="0" y="78"/>
                  </a:cubicBezTo>
                  <a:cubicBezTo>
                    <a:pt x="10" y="84"/>
                    <a:pt x="22" y="88"/>
                    <a:pt x="34" y="88"/>
                  </a:cubicBezTo>
                  <a:cubicBezTo>
                    <a:pt x="75" y="88"/>
                    <a:pt x="97" y="54"/>
                    <a:pt x="97" y="25"/>
                  </a:cubicBezTo>
                  <a:cubicBezTo>
                    <a:pt x="97" y="24"/>
                    <a:pt x="97" y="23"/>
                    <a:pt x="97" y="22"/>
                  </a:cubicBezTo>
                  <a:cubicBezTo>
                    <a:pt x="102" y="19"/>
                    <a:pt x="105" y="15"/>
                    <a:pt x="10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1" name="Freeform 213"/>
            <p:cNvSpPr>
              <a:spLocks/>
            </p:cNvSpPr>
            <p:nvPr/>
          </p:nvSpPr>
          <p:spPr bwMode="auto">
            <a:xfrm>
              <a:off x="9936409" y="5515577"/>
              <a:ext cx="182039" cy="189378"/>
            </a:xfrm>
            <a:custGeom>
              <a:avLst/>
              <a:gdLst>
                <a:gd name="T0" fmla="*/ 66 w 124"/>
                <a:gd name="T1" fmla="*/ 0 h 129"/>
                <a:gd name="T2" fmla="*/ 66 w 124"/>
                <a:gd name="T3" fmla="*/ 59 h 129"/>
                <a:gd name="T4" fmla="*/ 124 w 124"/>
                <a:gd name="T5" fmla="*/ 0 h 129"/>
                <a:gd name="T6" fmla="*/ 124 w 124"/>
                <a:gd name="T7" fmla="*/ 129 h 129"/>
                <a:gd name="T8" fmla="*/ 66 w 124"/>
                <a:gd name="T9" fmla="*/ 70 h 129"/>
                <a:gd name="T10" fmla="*/ 66 w 124"/>
                <a:gd name="T11" fmla="*/ 129 h 129"/>
                <a:gd name="T12" fmla="*/ 0 w 124"/>
                <a:gd name="T13" fmla="*/ 64 h 129"/>
                <a:gd name="T14" fmla="*/ 66 w 124"/>
                <a:gd name="T1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29">
                  <a:moveTo>
                    <a:pt x="66" y="0"/>
                  </a:moveTo>
                  <a:lnTo>
                    <a:pt x="66" y="59"/>
                  </a:lnTo>
                  <a:lnTo>
                    <a:pt x="124" y="0"/>
                  </a:lnTo>
                  <a:lnTo>
                    <a:pt x="124" y="129"/>
                  </a:lnTo>
                  <a:lnTo>
                    <a:pt x="66" y="70"/>
                  </a:lnTo>
                  <a:lnTo>
                    <a:pt x="66" y="129"/>
                  </a:lnTo>
                  <a:lnTo>
                    <a:pt x="0" y="64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2" name="Freeform 214"/>
            <p:cNvSpPr>
              <a:spLocks noEditPoints="1"/>
            </p:cNvSpPr>
            <p:nvPr/>
          </p:nvSpPr>
          <p:spPr bwMode="auto">
            <a:xfrm>
              <a:off x="9607565" y="5553747"/>
              <a:ext cx="274526" cy="273057"/>
            </a:xfrm>
            <a:custGeom>
              <a:avLst/>
              <a:gdLst>
                <a:gd name="T0" fmla="*/ 0 w 114"/>
                <a:gd name="T1" fmla="*/ 83 h 114"/>
                <a:gd name="T2" fmla="*/ 10 w 114"/>
                <a:gd name="T3" fmla="*/ 93 h 114"/>
                <a:gd name="T4" fmla="*/ 30 w 114"/>
                <a:gd name="T5" fmla="*/ 73 h 114"/>
                <a:gd name="T6" fmla="*/ 41 w 114"/>
                <a:gd name="T7" fmla="*/ 84 h 114"/>
                <a:gd name="T8" fmla="*/ 21 w 114"/>
                <a:gd name="T9" fmla="*/ 104 h 114"/>
                <a:gd name="T10" fmla="*/ 31 w 114"/>
                <a:gd name="T11" fmla="*/ 114 h 114"/>
                <a:gd name="T12" fmla="*/ 51 w 114"/>
                <a:gd name="T13" fmla="*/ 94 h 114"/>
                <a:gd name="T14" fmla="*/ 64 w 114"/>
                <a:gd name="T15" fmla="*/ 107 h 114"/>
                <a:gd name="T16" fmla="*/ 74 w 114"/>
                <a:gd name="T17" fmla="*/ 97 h 114"/>
                <a:gd name="T18" fmla="*/ 17 w 114"/>
                <a:gd name="T19" fmla="*/ 40 h 114"/>
                <a:gd name="T20" fmla="*/ 7 w 114"/>
                <a:gd name="T21" fmla="*/ 50 h 114"/>
                <a:gd name="T22" fmla="*/ 20 w 114"/>
                <a:gd name="T23" fmla="*/ 63 h 114"/>
                <a:gd name="T24" fmla="*/ 0 w 114"/>
                <a:gd name="T25" fmla="*/ 83 h 114"/>
                <a:gd name="T26" fmla="*/ 84 w 114"/>
                <a:gd name="T27" fmla="*/ 30 h 114"/>
                <a:gd name="T28" fmla="*/ 26 w 114"/>
                <a:gd name="T29" fmla="*/ 39 h 114"/>
                <a:gd name="T30" fmla="*/ 75 w 114"/>
                <a:gd name="T31" fmla="*/ 88 h 114"/>
                <a:gd name="T32" fmla="*/ 84 w 114"/>
                <a:gd name="T33" fmla="*/ 30 h 114"/>
                <a:gd name="T34" fmla="*/ 93 w 114"/>
                <a:gd name="T35" fmla="*/ 35 h 114"/>
                <a:gd name="T36" fmla="*/ 79 w 114"/>
                <a:gd name="T37" fmla="*/ 21 h 114"/>
                <a:gd name="T38" fmla="*/ 100 w 114"/>
                <a:gd name="T39" fmla="*/ 0 h 114"/>
                <a:gd name="T40" fmla="*/ 114 w 114"/>
                <a:gd name="T41" fmla="*/ 14 h 114"/>
                <a:gd name="T42" fmla="*/ 93 w 114"/>
                <a:gd name="T43" fmla="*/ 3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14">
                  <a:moveTo>
                    <a:pt x="0" y="83"/>
                  </a:moveTo>
                  <a:cubicBezTo>
                    <a:pt x="10" y="93"/>
                    <a:pt x="10" y="93"/>
                    <a:pt x="10" y="9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20" y="63"/>
                    <a:pt x="20" y="63"/>
                    <a:pt x="20" y="63"/>
                  </a:cubicBezTo>
                  <a:lnTo>
                    <a:pt x="0" y="83"/>
                  </a:lnTo>
                  <a:close/>
                  <a:moveTo>
                    <a:pt x="84" y="30"/>
                  </a:moveTo>
                  <a:cubicBezTo>
                    <a:pt x="65" y="12"/>
                    <a:pt x="41" y="26"/>
                    <a:pt x="26" y="39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88" y="73"/>
                    <a:pt x="102" y="49"/>
                    <a:pt x="84" y="30"/>
                  </a:cubicBezTo>
                  <a:close/>
                  <a:moveTo>
                    <a:pt x="93" y="35"/>
                  </a:moveTo>
                  <a:cubicBezTo>
                    <a:pt x="79" y="21"/>
                    <a:pt x="79" y="21"/>
                    <a:pt x="79" y="2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4" y="14"/>
                    <a:pt x="114" y="14"/>
                    <a:pt x="114" y="14"/>
                  </a:cubicBezTo>
                  <a:lnTo>
                    <a:pt x="93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3" name="Freeform 215"/>
            <p:cNvSpPr>
              <a:spLocks noEditPoints="1"/>
            </p:cNvSpPr>
            <p:nvPr/>
          </p:nvSpPr>
          <p:spPr bwMode="auto">
            <a:xfrm>
              <a:off x="8939601" y="5327666"/>
              <a:ext cx="274526" cy="268653"/>
            </a:xfrm>
            <a:custGeom>
              <a:avLst/>
              <a:gdLst>
                <a:gd name="T0" fmla="*/ 110 w 115"/>
                <a:gd name="T1" fmla="*/ 36 h 112"/>
                <a:gd name="T2" fmla="*/ 86 w 115"/>
                <a:gd name="T3" fmla="*/ 1 h 112"/>
                <a:gd name="T4" fmla="*/ 86 w 115"/>
                <a:gd name="T5" fmla="*/ 1 h 112"/>
                <a:gd name="T6" fmla="*/ 77 w 115"/>
                <a:gd name="T7" fmla="*/ 4 h 112"/>
                <a:gd name="T8" fmla="*/ 32 w 115"/>
                <a:gd name="T9" fmla="*/ 39 h 112"/>
                <a:gd name="T10" fmla="*/ 36 w 115"/>
                <a:gd name="T11" fmla="*/ 56 h 112"/>
                <a:gd name="T12" fmla="*/ 42 w 115"/>
                <a:gd name="T13" fmla="*/ 73 h 112"/>
                <a:gd name="T14" fmla="*/ 98 w 115"/>
                <a:gd name="T15" fmla="*/ 81 h 112"/>
                <a:gd name="T16" fmla="*/ 106 w 115"/>
                <a:gd name="T17" fmla="*/ 78 h 112"/>
                <a:gd name="T18" fmla="*/ 106 w 115"/>
                <a:gd name="T19" fmla="*/ 79 h 112"/>
                <a:gd name="T20" fmla="*/ 110 w 115"/>
                <a:gd name="T21" fmla="*/ 36 h 112"/>
                <a:gd name="T22" fmla="*/ 102 w 115"/>
                <a:gd name="T23" fmla="*/ 73 h 112"/>
                <a:gd name="T24" fmla="*/ 99 w 115"/>
                <a:gd name="T25" fmla="*/ 73 h 112"/>
                <a:gd name="T26" fmla="*/ 93 w 115"/>
                <a:gd name="T27" fmla="*/ 67 h 112"/>
                <a:gd name="T28" fmla="*/ 83 w 115"/>
                <a:gd name="T29" fmla="*/ 43 h 112"/>
                <a:gd name="T30" fmla="*/ 80 w 115"/>
                <a:gd name="T31" fmla="*/ 18 h 112"/>
                <a:gd name="T32" fmla="*/ 82 w 115"/>
                <a:gd name="T33" fmla="*/ 10 h 112"/>
                <a:gd name="T34" fmla="*/ 84 w 115"/>
                <a:gd name="T35" fmla="*/ 8 h 112"/>
                <a:gd name="T36" fmla="*/ 87 w 115"/>
                <a:gd name="T37" fmla="*/ 9 h 112"/>
                <a:gd name="T38" fmla="*/ 93 w 115"/>
                <a:gd name="T39" fmla="*/ 15 h 112"/>
                <a:gd name="T40" fmla="*/ 103 w 115"/>
                <a:gd name="T41" fmla="*/ 38 h 112"/>
                <a:gd name="T42" fmla="*/ 106 w 115"/>
                <a:gd name="T43" fmla="*/ 63 h 112"/>
                <a:gd name="T44" fmla="*/ 104 w 115"/>
                <a:gd name="T45" fmla="*/ 71 h 112"/>
                <a:gd name="T46" fmla="*/ 102 w 115"/>
                <a:gd name="T47" fmla="*/ 73 h 112"/>
                <a:gd name="T48" fmla="*/ 28 w 115"/>
                <a:gd name="T49" fmla="*/ 58 h 112"/>
                <a:gd name="T50" fmla="*/ 25 w 115"/>
                <a:gd name="T51" fmla="*/ 42 h 112"/>
                <a:gd name="T52" fmla="*/ 11 w 115"/>
                <a:gd name="T53" fmla="*/ 47 h 112"/>
                <a:gd name="T54" fmla="*/ 4 w 115"/>
                <a:gd name="T55" fmla="*/ 49 h 112"/>
                <a:gd name="T56" fmla="*/ 0 w 115"/>
                <a:gd name="T57" fmla="*/ 61 h 112"/>
                <a:gd name="T58" fmla="*/ 3 w 115"/>
                <a:gd name="T59" fmla="*/ 70 h 112"/>
                <a:gd name="T60" fmla="*/ 11 w 115"/>
                <a:gd name="T61" fmla="*/ 78 h 112"/>
                <a:gd name="T62" fmla="*/ 19 w 115"/>
                <a:gd name="T63" fmla="*/ 76 h 112"/>
                <a:gd name="T64" fmla="*/ 34 w 115"/>
                <a:gd name="T65" fmla="*/ 73 h 112"/>
                <a:gd name="T66" fmla="*/ 28 w 115"/>
                <a:gd name="T67" fmla="*/ 58 h 112"/>
                <a:gd name="T68" fmla="*/ 47 w 115"/>
                <a:gd name="T69" fmla="*/ 77 h 112"/>
                <a:gd name="T70" fmla="*/ 32 w 115"/>
                <a:gd name="T71" fmla="*/ 78 h 112"/>
                <a:gd name="T72" fmla="*/ 50 w 115"/>
                <a:gd name="T73" fmla="*/ 110 h 112"/>
                <a:gd name="T74" fmla="*/ 54 w 115"/>
                <a:gd name="T75" fmla="*/ 111 h 112"/>
                <a:gd name="T76" fmla="*/ 66 w 115"/>
                <a:gd name="T77" fmla="*/ 102 h 112"/>
                <a:gd name="T78" fmla="*/ 66 w 115"/>
                <a:gd name="T79" fmla="*/ 98 h 112"/>
                <a:gd name="T80" fmla="*/ 47 w 115"/>
                <a:gd name="T81" fmla="*/ 77 h 112"/>
                <a:gd name="T82" fmla="*/ 96 w 115"/>
                <a:gd name="T83" fmla="*/ 53 h 112"/>
                <a:gd name="T84" fmla="*/ 95 w 115"/>
                <a:gd name="T85" fmla="*/ 53 h 112"/>
                <a:gd name="T86" fmla="*/ 93 w 115"/>
                <a:gd name="T87" fmla="*/ 51 h 112"/>
                <a:gd name="T88" fmla="*/ 89 w 115"/>
                <a:gd name="T89" fmla="*/ 42 h 112"/>
                <a:gd name="T90" fmla="*/ 88 w 115"/>
                <a:gd name="T91" fmla="*/ 32 h 112"/>
                <a:gd name="T92" fmla="*/ 89 w 115"/>
                <a:gd name="T93" fmla="*/ 29 h 112"/>
                <a:gd name="T94" fmla="*/ 90 w 115"/>
                <a:gd name="T95" fmla="*/ 28 h 112"/>
                <a:gd name="T96" fmla="*/ 91 w 115"/>
                <a:gd name="T97" fmla="*/ 29 h 112"/>
                <a:gd name="T98" fmla="*/ 93 w 115"/>
                <a:gd name="T99" fmla="*/ 31 h 112"/>
                <a:gd name="T100" fmla="*/ 97 w 115"/>
                <a:gd name="T101" fmla="*/ 40 h 112"/>
                <a:gd name="T102" fmla="*/ 98 w 115"/>
                <a:gd name="T103" fmla="*/ 49 h 112"/>
                <a:gd name="T104" fmla="*/ 97 w 115"/>
                <a:gd name="T105" fmla="*/ 52 h 112"/>
                <a:gd name="T106" fmla="*/ 96 w 115"/>
                <a:gd name="T107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12">
                  <a:moveTo>
                    <a:pt x="110" y="36"/>
                  </a:moveTo>
                  <a:cubicBezTo>
                    <a:pt x="104" y="15"/>
                    <a:pt x="93" y="0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60" y="25"/>
                    <a:pt x="32" y="39"/>
                  </a:cubicBezTo>
                  <a:cubicBezTo>
                    <a:pt x="33" y="44"/>
                    <a:pt x="34" y="50"/>
                    <a:pt x="36" y="56"/>
                  </a:cubicBezTo>
                  <a:cubicBezTo>
                    <a:pt x="37" y="63"/>
                    <a:pt x="39" y="68"/>
                    <a:pt x="42" y="73"/>
                  </a:cubicBezTo>
                  <a:cubicBezTo>
                    <a:pt x="73" y="71"/>
                    <a:pt x="98" y="81"/>
                    <a:pt x="98" y="81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6" y="78"/>
                    <a:pt x="106" y="79"/>
                    <a:pt x="106" y="79"/>
                  </a:cubicBezTo>
                  <a:cubicBezTo>
                    <a:pt x="114" y="76"/>
                    <a:pt x="115" y="57"/>
                    <a:pt x="110" y="36"/>
                  </a:cubicBezTo>
                  <a:close/>
                  <a:moveTo>
                    <a:pt x="102" y="73"/>
                  </a:moveTo>
                  <a:cubicBezTo>
                    <a:pt x="101" y="74"/>
                    <a:pt x="99" y="73"/>
                    <a:pt x="99" y="73"/>
                  </a:cubicBezTo>
                  <a:cubicBezTo>
                    <a:pt x="97" y="71"/>
                    <a:pt x="95" y="69"/>
                    <a:pt x="93" y="67"/>
                  </a:cubicBezTo>
                  <a:cubicBezTo>
                    <a:pt x="89" y="61"/>
                    <a:pt x="85" y="53"/>
                    <a:pt x="83" y="43"/>
                  </a:cubicBezTo>
                  <a:cubicBezTo>
                    <a:pt x="80" y="34"/>
                    <a:pt x="79" y="25"/>
                    <a:pt x="80" y="18"/>
                  </a:cubicBezTo>
                  <a:cubicBezTo>
                    <a:pt x="80" y="15"/>
                    <a:pt x="81" y="12"/>
                    <a:pt x="82" y="10"/>
                  </a:cubicBezTo>
                  <a:cubicBezTo>
                    <a:pt x="82" y="10"/>
                    <a:pt x="83" y="8"/>
                    <a:pt x="84" y="8"/>
                  </a:cubicBezTo>
                  <a:cubicBezTo>
                    <a:pt x="85" y="8"/>
                    <a:pt x="87" y="9"/>
                    <a:pt x="87" y="9"/>
                  </a:cubicBezTo>
                  <a:cubicBezTo>
                    <a:pt x="89" y="10"/>
                    <a:pt x="91" y="12"/>
                    <a:pt x="93" y="15"/>
                  </a:cubicBezTo>
                  <a:cubicBezTo>
                    <a:pt x="97" y="20"/>
                    <a:pt x="101" y="29"/>
                    <a:pt x="103" y="38"/>
                  </a:cubicBezTo>
                  <a:cubicBezTo>
                    <a:pt x="106" y="47"/>
                    <a:pt x="107" y="56"/>
                    <a:pt x="106" y="63"/>
                  </a:cubicBezTo>
                  <a:cubicBezTo>
                    <a:pt x="105" y="67"/>
                    <a:pt x="105" y="69"/>
                    <a:pt x="104" y="71"/>
                  </a:cubicBezTo>
                  <a:cubicBezTo>
                    <a:pt x="103" y="72"/>
                    <a:pt x="103" y="73"/>
                    <a:pt x="102" y="73"/>
                  </a:cubicBezTo>
                  <a:close/>
                  <a:moveTo>
                    <a:pt x="28" y="58"/>
                  </a:moveTo>
                  <a:cubicBezTo>
                    <a:pt x="27" y="53"/>
                    <a:pt x="26" y="47"/>
                    <a:pt x="25" y="42"/>
                  </a:cubicBezTo>
                  <a:cubicBezTo>
                    <a:pt x="20" y="44"/>
                    <a:pt x="16" y="46"/>
                    <a:pt x="11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8"/>
                    <a:pt x="19" y="76"/>
                  </a:cubicBezTo>
                  <a:cubicBezTo>
                    <a:pt x="24" y="75"/>
                    <a:pt x="28" y="74"/>
                    <a:pt x="34" y="73"/>
                  </a:cubicBezTo>
                  <a:cubicBezTo>
                    <a:pt x="32" y="69"/>
                    <a:pt x="30" y="64"/>
                    <a:pt x="28" y="58"/>
                  </a:cubicBezTo>
                  <a:close/>
                  <a:moveTo>
                    <a:pt x="47" y="77"/>
                  </a:moveTo>
                  <a:cubicBezTo>
                    <a:pt x="32" y="78"/>
                    <a:pt x="32" y="78"/>
                    <a:pt x="32" y="78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1" y="112"/>
                    <a:pt x="53" y="112"/>
                    <a:pt x="54" y="111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7" y="101"/>
                    <a:pt x="67" y="99"/>
                    <a:pt x="66" y="98"/>
                  </a:cubicBezTo>
                  <a:lnTo>
                    <a:pt x="47" y="77"/>
                  </a:lnTo>
                  <a:close/>
                  <a:moveTo>
                    <a:pt x="96" y="53"/>
                  </a:moveTo>
                  <a:cubicBezTo>
                    <a:pt x="96" y="53"/>
                    <a:pt x="95" y="53"/>
                    <a:pt x="95" y="53"/>
                  </a:cubicBezTo>
                  <a:cubicBezTo>
                    <a:pt x="94" y="53"/>
                    <a:pt x="94" y="52"/>
                    <a:pt x="93" y="51"/>
                  </a:cubicBezTo>
                  <a:cubicBezTo>
                    <a:pt x="91" y="49"/>
                    <a:pt x="90" y="45"/>
                    <a:pt x="89" y="42"/>
                  </a:cubicBezTo>
                  <a:cubicBezTo>
                    <a:pt x="88" y="38"/>
                    <a:pt x="88" y="35"/>
                    <a:pt x="88" y="32"/>
                  </a:cubicBezTo>
                  <a:cubicBezTo>
                    <a:pt x="88" y="31"/>
                    <a:pt x="88" y="30"/>
                    <a:pt x="89" y="29"/>
                  </a:cubicBezTo>
                  <a:cubicBezTo>
                    <a:pt x="89" y="29"/>
                    <a:pt x="89" y="28"/>
                    <a:pt x="90" y="28"/>
                  </a:cubicBezTo>
                  <a:cubicBezTo>
                    <a:pt x="90" y="28"/>
                    <a:pt x="90" y="28"/>
                    <a:pt x="91" y="29"/>
                  </a:cubicBezTo>
                  <a:cubicBezTo>
                    <a:pt x="91" y="29"/>
                    <a:pt x="92" y="30"/>
                    <a:pt x="93" y="31"/>
                  </a:cubicBezTo>
                  <a:cubicBezTo>
                    <a:pt x="94" y="33"/>
                    <a:pt x="96" y="36"/>
                    <a:pt x="97" y="40"/>
                  </a:cubicBezTo>
                  <a:cubicBezTo>
                    <a:pt x="98" y="43"/>
                    <a:pt x="98" y="47"/>
                    <a:pt x="98" y="49"/>
                  </a:cubicBezTo>
                  <a:cubicBezTo>
                    <a:pt x="98" y="51"/>
                    <a:pt x="98" y="52"/>
                    <a:pt x="97" y="52"/>
                  </a:cubicBezTo>
                  <a:cubicBezTo>
                    <a:pt x="97" y="53"/>
                    <a:pt x="97" y="53"/>
                    <a:pt x="9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4" name="Freeform 216"/>
            <p:cNvSpPr>
              <a:spLocks noEditPoints="1"/>
            </p:cNvSpPr>
            <p:nvPr/>
          </p:nvSpPr>
          <p:spPr bwMode="auto">
            <a:xfrm>
              <a:off x="9265509" y="5335008"/>
              <a:ext cx="251037" cy="252505"/>
            </a:xfrm>
            <a:custGeom>
              <a:avLst/>
              <a:gdLst>
                <a:gd name="T0" fmla="*/ 100 w 105"/>
                <a:gd name="T1" fmla="*/ 29 h 105"/>
                <a:gd name="T2" fmla="*/ 71 w 105"/>
                <a:gd name="T3" fmla="*/ 26 h 105"/>
                <a:gd name="T4" fmla="*/ 88 w 105"/>
                <a:gd name="T5" fmla="*/ 9 h 105"/>
                <a:gd name="T6" fmla="*/ 82 w 105"/>
                <a:gd name="T7" fmla="*/ 3 h 105"/>
                <a:gd name="T8" fmla="*/ 59 w 105"/>
                <a:gd name="T9" fmla="*/ 26 h 105"/>
                <a:gd name="T10" fmla="*/ 52 w 105"/>
                <a:gd name="T11" fmla="*/ 26 h 105"/>
                <a:gd name="T12" fmla="*/ 52 w 105"/>
                <a:gd name="T13" fmla="*/ 26 h 105"/>
                <a:gd name="T14" fmla="*/ 26 w 105"/>
                <a:gd name="T15" fmla="*/ 0 h 105"/>
                <a:gd name="T16" fmla="*/ 19 w 105"/>
                <a:gd name="T17" fmla="*/ 6 h 105"/>
                <a:gd name="T18" fmla="*/ 39 w 105"/>
                <a:gd name="T19" fmla="*/ 26 h 105"/>
                <a:gd name="T20" fmla="*/ 4 w 105"/>
                <a:gd name="T21" fmla="*/ 29 h 105"/>
                <a:gd name="T22" fmla="*/ 0 w 105"/>
                <a:gd name="T23" fmla="*/ 65 h 105"/>
                <a:gd name="T24" fmla="*/ 4 w 105"/>
                <a:gd name="T25" fmla="*/ 101 h 105"/>
                <a:gd name="T26" fmla="*/ 52 w 105"/>
                <a:gd name="T27" fmla="*/ 105 h 105"/>
                <a:gd name="T28" fmla="*/ 100 w 105"/>
                <a:gd name="T29" fmla="*/ 101 h 105"/>
                <a:gd name="T30" fmla="*/ 105 w 105"/>
                <a:gd name="T31" fmla="*/ 65 h 105"/>
                <a:gd name="T32" fmla="*/ 100 w 105"/>
                <a:gd name="T33" fmla="*/ 29 h 105"/>
                <a:gd name="T34" fmla="*/ 88 w 105"/>
                <a:gd name="T35" fmla="*/ 89 h 105"/>
                <a:gd name="T36" fmla="*/ 52 w 105"/>
                <a:gd name="T37" fmla="*/ 92 h 105"/>
                <a:gd name="T38" fmla="*/ 16 w 105"/>
                <a:gd name="T39" fmla="*/ 89 h 105"/>
                <a:gd name="T40" fmla="*/ 13 w 105"/>
                <a:gd name="T41" fmla="*/ 65 h 105"/>
                <a:gd name="T42" fmla="*/ 16 w 105"/>
                <a:gd name="T43" fmla="*/ 41 h 105"/>
                <a:gd name="T44" fmla="*/ 52 w 105"/>
                <a:gd name="T45" fmla="*/ 39 h 105"/>
                <a:gd name="T46" fmla="*/ 88 w 105"/>
                <a:gd name="T47" fmla="*/ 41 h 105"/>
                <a:gd name="T48" fmla="*/ 92 w 105"/>
                <a:gd name="T49" fmla="*/ 65 h 105"/>
                <a:gd name="T50" fmla="*/ 88 w 105"/>
                <a:gd name="T51" fmla="*/ 8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5" h="105">
                  <a:moveTo>
                    <a:pt x="100" y="29"/>
                  </a:moveTo>
                  <a:cubicBezTo>
                    <a:pt x="91" y="28"/>
                    <a:pt x="82" y="27"/>
                    <a:pt x="71" y="26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7" y="26"/>
                    <a:pt x="54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27" y="27"/>
                    <a:pt x="15" y="28"/>
                    <a:pt x="4" y="29"/>
                  </a:cubicBezTo>
                  <a:cubicBezTo>
                    <a:pt x="1" y="40"/>
                    <a:pt x="0" y="52"/>
                    <a:pt x="0" y="65"/>
                  </a:cubicBezTo>
                  <a:cubicBezTo>
                    <a:pt x="0" y="78"/>
                    <a:pt x="1" y="90"/>
                    <a:pt x="4" y="101"/>
                  </a:cubicBezTo>
                  <a:cubicBezTo>
                    <a:pt x="19" y="104"/>
                    <a:pt x="35" y="105"/>
                    <a:pt x="52" y="105"/>
                  </a:cubicBezTo>
                  <a:cubicBezTo>
                    <a:pt x="69" y="105"/>
                    <a:pt x="86" y="104"/>
                    <a:pt x="100" y="101"/>
                  </a:cubicBezTo>
                  <a:cubicBezTo>
                    <a:pt x="103" y="90"/>
                    <a:pt x="105" y="78"/>
                    <a:pt x="105" y="65"/>
                  </a:cubicBezTo>
                  <a:cubicBezTo>
                    <a:pt x="105" y="52"/>
                    <a:pt x="103" y="40"/>
                    <a:pt x="100" y="29"/>
                  </a:cubicBezTo>
                  <a:close/>
                  <a:moveTo>
                    <a:pt x="88" y="89"/>
                  </a:moveTo>
                  <a:cubicBezTo>
                    <a:pt x="77" y="91"/>
                    <a:pt x="65" y="92"/>
                    <a:pt x="52" y="92"/>
                  </a:cubicBezTo>
                  <a:cubicBezTo>
                    <a:pt x="39" y="92"/>
                    <a:pt x="27" y="91"/>
                    <a:pt x="16" y="89"/>
                  </a:cubicBezTo>
                  <a:cubicBezTo>
                    <a:pt x="14" y="82"/>
                    <a:pt x="13" y="74"/>
                    <a:pt x="13" y="65"/>
                  </a:cubicBezTo>
                  <a:cubicBezTo>
                    <a:pt x="13" y="57"/>
                    <a:pt x="14" y="49"/>
                    <a:pt x="16" y="41"/>
                  </a:cubicBezTo>
                  <a:cubicBezTo>
                    <a:pt x="27" y="40"/>
                    <a:pt x="39" y="39"/>
                    <a:pt x="52" y="39"/>
                  </a:cubicBezTo>
                  <a:cubicBezTo>
                    <a:pt x="65" y="39"/>
                    <a:pt x="77" y="40"/>
                    <a:pt x="88" y="41"/>
                  </a:cubicBezTo>
                  <a:cubicBezTo>
                    <a:pt x="90" y="49"/>
                    <a:pt x="92" y="57"/>
                    <a:pt x="92" y="65"/>
                  </a:cubicBezTo>
                  <a:cubicBezTo>
                    <a:pt x="92" y="74"/>
                    <a:pt x="90" y="82"/>
                    <a:pt x="8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5" name="Freeform 217"/>
            <p:cNvSpPr>
              <a:spLocks/>
            </p:cNvSpPr>
            <p:nvPr/>
          </p:nvSpPr>
          <p:spPr bwMode="auto">
            <a:xfrm>
              <a:off x="9228808" y="5637426"/>
              <a:ext cx="306823" cy="173230"/>
            </a:xfrm>
            <a:custGeom>
              <a:avLst/>
              <a:gdLst>
                <a:gd name="T0" fmla="*/ 128 w 128"/>
                <a:gd name="T1" fmla="*/ 50 h 72"/>
                <a:gd name="T2" fmla="*/ 112 w 128"/>
                <a:gd name="T3" fmla="*/ 29 h 72"/>
                <a:gd name="T4" fmla="*/ 82 w 128"/>
                <a:gd name="T5" fmla="*/ 0 h 72"/>
                <a:gd name="T6" fmla="*/ 58 w 128"/>
                <a:gd name="T7" fmla="*/ 11 h 72"/>
                <a:gd name="T8" fmla="*/ 45 w 128"/>
                <a:gd name="T9" fmla="*/ 4 h 72"/>
                <a:gd name="T10" fmla="*/ 29 w 128"/>
                <a:gd name="T11" fmla="*/ 21 h 72"/>
                <a:gd name="T12" fmla="*/ 29 w 128"/>
                <a:gd name="T13" fmla="*/ 23 h 72"/>
                <a:gd name="T14" fmla="*/ 24 w 128"/>
                <a:gd name="T15" fmla="*/ 23 h 72"/>
                <a:gd name="T16" fmla="*/ 0 w 128"/>
                <a:gd name="T17" fmla="*/ 47 h 72"/>
                <a:gd name="T18" fmla="*/ 24 w 128"/>
                <a:gd name="T19" fmla="*/ 72 h 72"/>
                <a:gd name="T20" fmla="*/ 106 w 128"/>
                <a:gd name="T21" fmla="*/ 72 h 72"/>
                <a:gd name="T22" fmla="*/ 106 w 128"/>
                <a:gd name="T23" fmla="*/ 72 h 72"/>
                <a:gd name="T24" fmla="*/ 128 w 128"/>
                <a:gd name="T25" fmla="*/ 5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72">
                  <a:moveTo>
                    <a:pt x="128" y="50"/>
                  </a:moveTo>
                  <a:cubicBezTo>
                    <a:pt x="128" y="39"/>
                    <a:pt x="121" y="31"/>
                    <a:pt x="112" y="29"/>
                  </a:cubicBezTo>
                  <a:cubicBezTo>
                    <a:pt x="111" y="12"/>
                    <a:pt x="98" y="0"/>
                    <a:pt x="82" y="0"/>
                  </a:cubicBezTo>
                  <a:cubicBezTo>
                    <a:pt x="72" y="0"/>
                    <a:pt x="64" y="4"/>
                    <a:pt x="58" y="11"/>
                  </a:cubicBezTo>
                  <a:cubicBezTo>
                    <a:pt x="55" y="7"/>
                    <a:pt x="51" y="4"/>
                    <a:pt x="45" y="4"/>
                  </a:cubicBezTo>
                  <a:cubicBezTo>
                    <a:pt x="36" y="4"/>
                    <a:pt x="29" y="12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7" y="23"/>
                    <a:pt x="26" y="23"/>
                    <a:pt x="24" y="23"/>
                  </a:cubicBezTo>
                  <a:cubicBezTo>
                    <a:pt x="11" y="23"/>
                    <a:pt x="0" y="34"/>
                    <a:pt x="0" y="47"/>
                  </a:cubicBezTo>
                  <a:cubicBezTo>
                    <a:pt x="0" y="61"/>
                    <a:pt x="11" y="72"/>
                    <a:pt x="24" y="72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118" y="71"/>
                    <a:pt x="128" y="62"/>
                    <a:pt x="128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6" name="Freeform 218"/>
            <p:cNvSpPr>
              <a:spLocks noEditPoints="1"/>
            </p:cNvSpPr>
            <p:nvPr/>
          </p:nvSpPr>
          <p:spPr bwMode="auto">
            <a:xfrm>
              <a:off x="8944006" y="5637426"/>
              <a:ext cx="211399" cy="173230"/>
            </a:xfrm>
            <a:custGeom>
              <a:avLst/>
              <a:gdLst>
                <a:gd name="T0" fmla="*/ 0 w 88"/>
                <a:gd name="T1" fmla="*/ 0 h 72"/>
                <a:gd name="T2" fmla="*/ 0 w 88"/>
                <a:gd name="T3" fmla="*/ 72 h 72"/>
                <a:gd name="T4" fmla="*/ 88 w 88"/>
                <a:gd name="T5" fmla="*/ 72 h 72"/>
                <a:gd name="T6" fmla="*/ 88 w 88"/>
                <a:gd name="T7" fmla="*/ 0 h 72"/>
                <a:gd name="T8" fmla="*/ 0 w 88"/>
                <a:gd name="T9" fmla="*/ 0 h 72"/>
                <a:gd name="T10" fmla="*/ 83 w 88"/>
                <a:gd name="T11" fmla="*/ 66 h 72"/>
                <a:gd name="T12" fmla="*/ 5 w 88"/>
                <a:gd name="T13" fmla="*/ 66 h 72"/>
                <a:gd name="T14" fmla="*/ 5 w 88"/>
                <a:gd name="T15" fmla="*/ 5 h 72"/>
                <a:gd name="T16" fmla="*/ 83 w 88"/>
                <a:gd name="T17" fmla="*/ 5 h 72"/>
                <a:gd name="T18" fmla="*/ 83 w 88"/>
                <a:gd name="T19" fmla="*/ 66 h 72"/>
                <a:gd name="T20" fmla="*/ 61 w 88"/>
                <a:gd name="T21" fmla="*/ 19 h 72"/>
                <a:gd name="T22" fmla="*/ 69 w 88"/>
                <a:gd name="T23" fmla="*/ 27 h 72"/>
                <a:gd name="T24" fmla="*/ 77 w 88"/>
                <a:gd name="T25" fmla="*/ 19 h 72"/>
                <a:gd name="T26" fmla="*/ 69 w 88"/>
                <a:gd name="T27" fmla="*/ 11 h 72"/>
                <a:gd name="T28" fmla="*/ 61 w 88"/>
                <a:gd name="T29" fmla="*/ 19 h 72"/>
                <a:gd name="T30" fmla="*/ 77 w 88"/>
                <a:gd name="T31" fmla="*/ 60 h 72"/>
                <a:gd name="T32" fmla="*/ 11 w 88"/>
                <a:gd name="T33" fmla="*/ 60 h 72"/>
                <a:gd name="T34" fmla="*/ 27 w 88"/>
                <a:gd name="T35" fmla="*/ 16 h 72"/>
                <a:gd name="T36" fmla="*/ 50 w 88"/>
                <a:gd name="T37" fmla="*/ 44 h 72"/>
                <a:gd name="T38" fmla="*/ 61 w 88"/>
                <a:gd name="T39" fmla="*/ 36 h 72"/>
                <a:gd name="T40" fmla="*/ 77 w 88"/>
                <a:gd name="T41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" h="72">
                  <a:moveTo>
                    <a:pt x="0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0" y="0"/>
                  </a:lnTo>
                  <a:close/>
                  <a:moveTo>
                    <a:pt x="83" y="66"/>
                  </a:moveTo>
                  <a:cubicBezTo>
                    <a:pt x="5" y="66"/>
                    <a:pt x="5" y="66"/>
                    <a:pt x="5" y="6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3" y="5"/>
                    <a:pt x="83" y="5"/>
                    <a:pt x="83" y="5"/>
                  </a:cubicBezTo>
                  <a:lnTo>
                    <a:pt x="83" y="66"/>
                  </a:lnTo>
                  <a:close/>
                  <a:moveTo>
                    <a:pt x="61" y="19"/>
                  </a:moveTo>
                  <a:cubicBezTo>
                    <a:pt x="61" y="24"/>
                    <a:pt x="64" y="27"/>
                    <a:pt x="69" y="27"/>
                  </a:cubicBezTo>
                  <a:cubicBezTo>
                    <a:pt x="74" y="27"/>
                    <a:pt x="77" y="24"/>
                    <a:pt x="77" y="19"/>
                  </a:cubicBezTo>
                  <a:cubicBezTo>
                    <a:pt x="77" y="14"/>
                    <a:pt x="74" y="11"/>
                    <a:pt x="69" y="11"/>
                  </a:cubicBezTo>
                  <a:cubicBezTo>
                    <a:pt x="64" y="11"/>
                    <a:pt x="61" y="14"/>
                    <a:pt x="61" y="19"/>
                  </a:cubicBezTo>
                  <a:close/>
                  <a:moveTo>
                    <a:pt x="77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61" y="36"/>
                    <a:pt x="61" y="36"/>
                    <a:pt x="61" y="36"/>
                  </a:cubicBezTo>
                  <a:lnTo>
                    <a:pt x="77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7" name="Freeform 219"/>
            <p:cNvSpPr>
              <a:spLocks noEditPoints="1"/>
            </p:cNvSpPr>
            <p:nvPr/>
          </p:nvSpPr>
          <p:spPr bwMode="auto">
            <a:xfrm>
              <a:off x="8637183" y="5596320"/>
              <a:ext cx="204059" cy="206995"/>
            </a:xfrm>
            <a:custGeom>
              <a:avLst/>
              <a:gdLst>
                <a:gd name="T0" fmla="*/ 57 w 85"/>
                <a:gd name="T1" fmla="*/ 59 h 86"/>
                <a:gd name="T2" fmla="*/ 82 w 85"/>
                <a:gd name="T3" fmla="*/ 47 h 86"/>
                <a:gd name="T4" fmla="*/ 82 w 85"/>
                <a:gd name="T5" fmla="*/ 59 h 86"/>
                <a:gd name="T6" fmla="*/ 66 w 85"/>
                <a:gd name="T7" fmla="*/ 67 h 86"/>
                <a:gd name="T8" fmla="*/ 59 w 85"/>
                <a:gd name="T9" fmla="*/ 84 h 86"/>
                <a:gd name="T10" fmla="*/ 47 w 85"/>
                <a:gd name="T11" fmla="*/ 84 h 86"/>
                <a:gd name="T12" fmla="*/ 57 w 85"/>
                <a:gd name="T13" fmla="*/ 59 h 86"/>
                <a:gd name="T14" fmla="*/ 24 w 85"/>
                <a:gd name="T15" fmla="*/ 85 h 86"/>
                <a:gd name="T16" fmla="*/ 39 w 85"/>
                <a:gd name="T17" fmla="*/ 42 h 86"/>
                <a:gd name="T18" fmla="*/ 81 w 85"/>
                <a:gd name="T19" fmla="*/ 23 h 86"/>
                <a:gd name="T20" fmla="*/ 81 w 85"/>
                <a:gd name="T21" fmla="*/ 35 h 86"/>
                <a:gd name="T22" fmla="*/ 81 w 85"/>
                <a:gd name="T23" fmla="*/ 35 h 86"/>
                <a:gd name="T24" fmla="*/ 48 w 85"/>
                <a:gd name="T25" fmla="*/ 51 h 86"/>
                <a:gd name="T26" fmla="*/ 36 w 85"/>
                <a:gd name="T27" fmla="*/ 85 h 86"/>
                <a:gd name="T28" fmla="*/ 24 w 85"/>
                <a:gd name="T29" fmla="*/ 85 h 86"/>
                <a:gd name="T30" fmla="*/ 49 w 85"/>
                <a:gd name="T31" fmla="*/ 7 h 86"/>
                <a:gd name="T32" fmla="*/ 80 w 85"/>
                <a:gd name="T33" fmla="*/ 0 h 86"/>
                <a:gd name="T34" fmla="*/ 80 w 85"/>
                <a:gd name="T35" fmla="*/ 0 h 86"/>
                <a:gd name="T36" fmla="*/ 80 w 85"/>
                <a:gd name="T37" fmla="*/ 12 h 86"/>
                <a:gd name="T38" fmla="*/ 31 w 85"/>
                <a:gd name="T39" fmla="*/ 34 h 86"/>
                <a:gd name="T40" fmla="*/ 12 w 85"/>
                <a:gd name="T41" fmla="*/ 86 h 86"/>
                <a:gd name="T42" fmla="*/ 0 w 85"/>
                <a:gd name="T43" fmla="*/ 86 h 86"/>
                <a:gd name="T44" fmla="*/ 5 w 85"/>
                <a:gd name="T45" fmla="*/ 55 h 86"/>
                <a:gd name="T46" fmla="*/ 22 w 85"/>
                <a:gd name="T47" fmla="*/ 26 h 86"/>
                <a:gd name="T48" fmla="*/ 49 w 85"/>
                <a:gd name="T49" fmla="*/ 7 h 86"/>
                <a:gd name="T50" fmla="*/ 75 w 85"/>
                <a:gd name="T51" fmla="*/ 83 h 86"/>
                <a:gd name="T52" fmla="*/ 83 w 85"/>
                <a:gd name="T53" fmla="*/ 83 h 86"/>
                <a:gd name="T54" fmla="*/ 83 w 85"/>
                <a:gd name="T55" fmla="*/ 74 h 86"/>
                <a:gd name="T56" fmla="*/ 74 w 85"/>
                <a:gd name="T57" fmla="*/ 75 h 86"/>
                <a:gd name="T58" fmla="*/ 75 w 85"/>
                <a:gd name="T59" fmla="*/ 8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5" h="86">
                  <a:moveTo>
                    <a:pt x="57" y="59"/>
                  </a:moveTo>
                  <a:cubicBezTo>
                    <a:pt x="64" y="51"/>
                    <a:pt x="73" y="48"/>
                    <a:pt x="82" y="47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76" y="59"/>
                    <a:pt x="70" y="62"/>
                    <a:pt x="66" y="67"/>
                  </a:cubicBezTo>
                  <a:cubicBezTo>
                    <a:pt x="61" y="71"/>
                    <a:pt x="59" y="78"/>
                    <a:pt x="59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75"/>
                    <a:pt x="50" y="66"/>
                    <a:pt x="57" y="59"/>
                  </a:cubicBezTo>
                  <a:close/>
                  <a:moveTo>
                    <a:pt x="24" y="85"/>
                  </a:moveTo>
                  <a:cubicBezTo>
                    <a:pt x="23" y="69"/>
                    <a:pt x="29" y="54"/>
                    <a:pt x="39" y="42"/>
                  </a:cubicBezTo>
                  <a:cubicBezTo>
                    <a:pt x="50" y="31"/>
                    <a:pt x="65" y="24"/>
                    <a:pt x="81" y="23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69" y="36"/>
                    <a:pt x="57" y="41"/>
                    <a:pt x="48" y="51"/>
                  </a:cubicBezTo>
                  <a:cubicBezTo>
                    <a:pt x="40" y="60"/>
                    <a:pt x="35" y="72"/>
                    <a:pt x="36" y="85"/>
                  </a:cubicBezTo>
                  <a:lnTo>
                    <a:pt x="24" y="85"/>
                  </a:lnTo>
                  <a:close/>
                  <a:moveTo>
                    <a:pt x="49" y="7"/>
                  </a:moveTo>
                  <a:cubicBezTo>
                    <a:pt x="59" y="3"/>
                    <a:pt x="6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61" y="12"/>
                    <a:pt x="44" y="20"/>
                    <a:pt x="31" y="34"/>
                  </a:cubicBezTo>
                  <a:cubicBezTo>
                    <a:pt x="18" y="48"/>
                    <a:pt x="11" y="67"/>
                    <a:pt x="12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5"/>
                    <a:pt x="1" y="65"/>
                    <a:pt x="5" y="55"/>
                  </a:cubicBezTo>
                  <a:cubicBezTo>
                    <a:pt x="9" y="44"/>
                    <a:pt x="14" y="35"/>
                    <a:pt x="22" y="26"/>
                  </a:cubicBezTo>
                  <a:cubicBezTo>
                    <a:pt x="30" y="18"/>
                    <a:pt x="39" y="12"/>
                    <a:pt x="49" y="7"/>
                  </a:cubicBezTo>
                  <a:close/>
                  <a:moveTo>
                    <a:pt x="75" y="83"/>
                  </a:moveTo>
                  <a:cubicBezTo>
                    <a:pt x="77" y="85"/>
                    <a:pt x="81" y="85"/>
                    <a:pt x="83" y="83"/>
                  </a:cubicBezTo>
                  <a:cubicBezTo>
                    <a:pt x="85" y="80"/>
                    <a:pt x="85" y="77"/>
                    <a:pt x="83" y="74"/>
                  </a:cubicBezTo>
                  <a:cubicBezTo>
                    <a:pt x="80" y="72"/>
                    <a:pt x="77" y="72"/>
                    <a:pt x="74" y="75"/>
                  </a:cubicBezTo>
                  <a:cubicBezTo>
                    <a:pt x="72" y="77"/>
                    <a:pt x="72" y="81"/>
                    <a:pt x="75" y="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8" name="Freeform 227"/>
            <p:cNvSpPr>
              <a:spLocks noEditPoints="1"/>
            </p:cNvSpPr>
            <p:nvPr/>
          </p:nvSpPr>
          <p:spPr bwMode="auto">
            <a:xfrm>
              <a:off x="8036359" y="3018418"/>
              <a:ext cx="173230" cy="170294"/>
            </a:xfrm>
            <a:custGeom>
              <a:avLst/>
              <a:gdLst>
                <a:gd name="T0" fmla="*/ 14 w 72"/>
                <a:gd name="T1" fmla="*/ 35 h 71"/>
                <a:gd name="T2" fmla="*/ 14 w 72"/>
                <a:gd name="T3" fmla="*/ 33 h 71"/>
                <a:gd name="T4" fmla="*/ 1 w 72"/>
                <a:gd name="T5" fmla="*/ 29 h 71"/>
                <a:gd name="T6" fmla="*/ 0 w 72"/>
                <a:gd name="T7" fmla="*/ 35 h 71"/>
                <a:gd name="T8" fmla="*/ 11 w 72"/>
                <a:gd name="T9" fmla="*/ 62 h 71"/>
                <a:gd name="T10" fmla="*/ 19 w 72"/>
                <a:gd name="T11" fmla="*/ 51 h 71"/>
                <a:gd name="T12" fmla="*/ 14 w 72"/>
                <a:gd name="T13" fmla="*/ 35 h 71"/>
                <a:gd name="T14" fmla="*/ 58 w 72"/>
                <a:gd name="T15" fmla="*/ 35 h 71"/>
                <a:gd name="T16" fmla="*/ 53 w 72"/>
                <a:gd name="T17" fmla="*/ 51 h 71"/>
                <a:gd name="T18" fmla="*/ 61 w 72"/>
                <a:gd name="T19" fmla="*/ 62 h 71"/>
                <a:gd name="T20" fmla="*/ 72 w 72"/>
                <a:gd name="T21" fmla="*/ 35 h 71"/>
                <a:gd name="T22" fmla="*/ 71 w 72"/>
                <a:gd name="T23" fmla="*/ 29 h 71"/>
                <a:gd name="T24" fmla="*/ 58 w 72"/>
                <a:gd name="T25" fmla="*/ 33 h 71"/>
                <a:gd name="T26" fmla="*/ 58 w 72"/>
                <a:gd name="T27" fmla="*/ 35 h 71"/>
                <a:gd name="T28" fmla="*/ 40 w 72"/>
                <a:gd name="T29" fmla="*/ 13 h 71"/>
                <a:gd name="T30" fmla="*/ 56 w 72"/>
                <a:gd name="T31" fmla="*/ 24 h 71"/>
                <a:gd name="T32" fmla="*/ 68 w 72"/>
                <a:gd name="T33" fmla="*/ 20 h 71"/>
                <a:gd name="T34" fmla="*/ 40 w 72"/>
                <a:gd name="T35" fmla="*/ 0 h 71"/>
                <a:gd name="T36" fmla="*/ 40 w 72"/>
                <a:gd name="T37" fmla="*/ 13 h 71"/>
                <a:gd name="T38" fmla="*/ 16 w 72"/>
                <a:gd name="T39" fmla="*/ 24 h 71"/>
                <a:gd name="T40" fmla="*/ 31 w 72"/>
                <a:gd name="T41" fmla="*/ 13 h 71"/>
                <a:gd name="T42" fmla="*/ 31 w 72"/>
                <a:gd name="T43" fmla="*/ 0 h 71"/>
                <a:gd name="T44" fmla="*/ 3 w 72"/>
                <a:gd name="T45" fmla="*/ 20 h 71"/>
                <a:gd name="T46" fmla="*/ 16 w 72"/>
                <a:gd name="T47" fmla="*/ 24 h 71"/>
                <a:gd name="T48" fmla="*/ 45 w 72"/>
                <a:gd name="T49" fmla="*/ 56 h 71"/>
                <a:gd name="T50" fmla="*/ 36 w 72"/>
                <a:gd name="T51" fmla="*/ 58 h 71"/>
                <a:gd name="T52" fmla="*/ 27 w 72"/>
                <a:gd name="T53" fmla="*/ 56 h 71"/>
                <a:gd name="T54" fmla="*/ 19 w 72"/>
                <a:gd name="T55" fmla="*/ 67 h 71"/>
                <a:gd name="T56" fmla="*/ 36 w 72"/>
                <a:gd name="T57" fmla="*/ 71 h 71"/>
                <a:gd name="T58" fmla="*/ 53 w 72"/>
                <a:gd name="T59" fmla="*/ 67 h 71"/>
                <a:gd name="T60" fmla="*/ 45 w 72"/>
                <a:gd name="T61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2" h="71">
                  <a:moveTo>
                    <a:pt x="14" y="35"/>
                  </a:moveTo>
                  <a:cubicBezTo>
                    <a:pt x="14" y="35"/>
                    <a:pt x="14" y="34"/>
                    <a:pt x="14" y="33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1"/>
                    <a:pt x="0" y="33"/>
                    <a:pt x="0" y="35"/>
                  </a:cubicBezTo>
                  <a:cubicBezTo>
                    <a:pt x="0" y="46"/>
                    <a:pt x="4" y="55"/>
                    <a:pt x="11" y="62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6" y="47"/>
                    <a:pt x="14" y="41"/>
                    <a:pt x="14" y="35"/>
                  </a:cubicBezTo>
                  <a:close/>
                  <a:moveTo>
                    <a:pt x="58" y="35"/>
                  </a:moveTo>
                  <a:cubicBezTo>
                    <a:pt x="58" y="41"/>
                    <a:pt x="56" y="47"/>
                    <a:pt x="53" y="51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8" y="55"/>
                    <a:pt x="72" y="46"/>
                    <a:pt x="72" y="35"/>
                  </a:cubicBezTo>
                  <a:cubicBezTo>
                    <a:pt x="72" y="33"/>
                    <a:pt x="72" y="31"/>
                    <a:pt x="71" y="29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4"/>
                    <a:pt x="58" y="35"/>
                    <a:pt x="58" y="35"/>
                  </a:cubicBezTo>
                  <a:close/>
                  <a:moveTo>
                    <a:pt x="40" y="13"/>
                  </a:moveTo>
                  <a:cubicBezTo>
                    <a:pt x="47" y="15"/>
                    <a:pt x="52" y="19"/>
                    <a:pt x="56" y="24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3" y="9"/>
                    <a:pt x="53" y="1"/>
                    <a:pt x="40" y="0"/>
                  </a:cubicBezTo>
                  <a:lnTo>
                    <a:pt x="40" y="13"/>
                  </a:lnTo>
                  <a:close/>
                  <a:moveTo>
                    <a:pt x="16" y="24"/>
                  </a:moveTo>
                  <a:cubicBezTo>
                    <a:pt x="20" y="19"/>
                    <a:pt x="25" y="15"/>
                    <a:pt x="31" y="1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9" y="1"/>
                    <a:pt x="9" y="9"/>
                    <a:pt x="3" y="20"/>
                  </a:cubicBezTo>
                  <a:lnTo>
                    <a:pt x="16" y="24"/>
                  </a:lnTo>
                  <a:close/>
                  <a:moveTo>
                    <a:pt x="45" y="56"/>
                  </a:moveTo>
                  <a:cubicBezTo>
                    <a:pt x="42" y="57"/>
                    <a:pt x="39" y="58"/>
                    <a:pt x="36" y="58"/>
                  </a:cubicBezTo>
                  <a:cubicBezTo>
                    <a:pt x="33" y="58"/>
                    <a:pt x="30" y="57"/>
                    <a:pt x="27" y="56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4" y="70"/>
                    <a:pt x="30" y="71"/>
                    <a:pt x="36" y="71"/>
                  </a:cubicBezTo>
                  <a:cubicBezTo>
                    <a:pt x="42" y="71"/>
                    <a:pt x="48" y="70"/>
                    <a:pt x="53" y="67"/>
                  </a:cubicBezTo>
                  <a:lnTo>
                    <a:pt x="45" y="56"/>
                  </a:lnTo>
                  <a:close/>
                </a:path>
              </a:pathLst>
            </a:custGeom>
            <a:solidFill>
              <a:srgbClr val="06BED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9" name="Freeform 229"/>
            <p:cNvSpPr>
              <a:spLocks noEditPoints="1"/>
            </p:cNvSpPr>
            <p:nvPr/>
          </p:nvSpPr>
          <p:spPr bwMode="auto">
            <a:xfrm>
              <a:off x="8506527" y="1289058"/>
              <a:ext cx="142401" cy="140933"/>
            </a:xfrm>
            <a:custGeom>
              <a:avLst/>
              <a:gdLst>
                <a:gd name="T0" fmla="*/ 30 w 59"/>
                <a:gd name="T1" fmla="*/ 0 h 59"/>
                <a:gd name="T2" fmla="*/ 0 w 59"/>
                <a:gd name="T3" fmla="*/ 29 h 59"/>
                <a:gd name="T4" fmla="*/ 30 w 59"/>
                <a:gd name="T5" fmla="*/ 59 h 59"/>
                <a:gd name="T6" fmla="*/ 59 w 59"/>
                <a:gd name="T7" fmla="*/ 29 h 59"/>
                <a:gd name="T8" fmla="*/ 30 w 59"/>
                <a:gd name="T9" fmla="*/ 0 h 59"/>
                <a:gd name="T10" fmla="*/ 47 w 59"/>
                <a:gd name="T11" fmla="*/ 25 h 59"/>
                <a:gd name="T12" fmla="*/ 31 w 59"/>
                <a:gd name="T13" fmla="*/ 47 h 59"/>
                <a:gd name="T14" fmla="*/ 24 w 59"/>
                <a:gd name="T15" fmla="*/ 44 h 59"/>
                <a:gd name="T16" fmla="*/ 18 w 59"/>
                <a:gd name="T17" fmla="*/ 27 h 59"/>
                <a:gd name="T18" fmla="*/ 14 w 59"/>
                <a:gd name="T19" fmla="*/ 28 h 59"/>
                <a:gd name="T20" fmla="*/ 12 w 59"/>
                <a:gd name="T21" fmla="*/ 26 h 59"/>
                <a:gd name="T22" fmla="*/ 23 w 59"/>
                <a:gd name="T23" fmla="*/ 18 h 59"/>
                <a:gd name="T24" fmla="*/ 29 w 59"/>
                <a:gd name="T25" fmla="*/ 30 h 59"/>
                <a:gd name="T26" fmla="*/ 32 w 59"/>
                <a:gd name="T27" fmla="*/ 37 h 59"/>
                <a:gd name="T28" fmla="*/ 36 w 59"/>
                <a:gd name="T29" fmla="*/ 31 h 59"/>
                <a:gd name="T30" fmla="*/ 32 w 59"/>
                <a:gd name="T31" fmla="*/ 26 h 59"/>
                <a:gd name="T32" fmla="*/ 47 w 59"/>
                <a:gd name="T33" fmla="*/ 2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59">
                  <a:moveTo>
                    <a:pt x="30" y="0"/>
                  </a:moveTo>
                  <a:cubicBezTo>
                    <a:pt x="14" y="0"/>
                    <a:pt x="0" y="13"/>
                    <a:pt x="0" y="29"/>
                  </a:cubicBezTo>
                  <a:cubicBezTo>
                    <a:pt x="0" y="45"/>
                    <a:pt x="14" y="59"/>
                    <a:pt x="30" y="59"/>
                  </a:cubicBezTo>
                  <a:cubicBezTo>
                    <a:pt x="46" y="59"/>
                    <a:pt x="59" y="45"/>
                    <a:pt x="59" y="29"/>
                  </a:cubicBezTo>
                  <a:cubicBezTo>
                    <a:pt x="59" y="13"/>
                    <a:pt x="46" y="0"/>
                    <a:pt x="30" y="0"/>
                  </a:cubicBezTo>
                  <a:close/>
                  <a:moveTo>
                    <a:pt x="47" y="25"/>
                  </a:moveTo>
                  <a:cubicBezTo>
                    <a:pt x="45" y="36"/>
                    <a:pt x="34" y="45"/>
                    <a:pt x="31" y="47"/>
                  </a:cubicBezTo>
                  <a:cubicBezTo>
                    <a:pt x="28" y="49"/>
                    <a:pt x="25" y="46"/>
                    <a:pt x="24" y="44"/>
                  </a:cubicBezTo>
                  <a:cubicBezTo>
                    <a:pt x="22" y="42"/>
                    <a:pt x="19" y="28"/>
                    <a:pt x="18" y="27"/>
                  </a:cubicBezTo>
                  <a:cubicBezTo>
                    <a:pt x="17" y="25"/>
                    <a:pt x="14" y="28"/>
                    <a:pt x="14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8" y="19"/>
                    <a:pt x="23" y="18"/>
                  </a:cubicBezTo>
                  <a:cubicBezTo>
                    <a:pt x="28" y="17"/>
                    <a:pt x="28" y="25"/>
                    <a:pt x="29" y="30"/>
                  </a:cubicBezTo>
                  <a:cubicBezTo>
                    <a:pt x="30" y="34"/>
                    <a:pt x="31" y="37"/>
                    <a:pt x="32" y="37"/>
                  </a:cubicBezTo>
                  <a:cubicBezTo>
                    <a:pt x="33" y="37"/>
                    <a:pt x="34" y="34"/>
                    <a:pt x="36" y="31"/>
                  </a:cubicBezTo>
                  <a:cubicBezTo>
                    <a:pt x="39" y="27"/>
                    <a:pt x="36" y="23"/>
                    <a:pt x="32" y="26"/>
                  </a:cubicBezTo>
                  <a:cubicBezTo>
                    <a:pt x="34" y="16"/>
                    <a:pt x="49" y="14"/>
                    <a:pt x="47" y="25"/>
                  </a:cubicBezTo>
                  <a:close/>
                </a:path>
              </a:pathLst>
            </a:custGeom>
            <a:solidFill>
              <a:srgbClr val="0C6D90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630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箭头连接符 25"/>
          <p:cNvCxnSpPr>
            <a:stCxn id="2" idx="2"/>
          </p:cNvCxnSpPr>
          <p:nvPr/>
        </p:nvCxnSpPr>
        <p:spPr>
          <a:xfrm flipH="1">
            <a:off x="2197100" y="1212962"/>
            <a:ext cx="25401" cy="5645038"/>
          </a:xfrm>
          <a:prstGeom prst="straightConnector1">
            <a:avLst/>
          </a:prstGeom>
          <a:ln w="19050">
            <a:solidFill>
              <a:srgbClr val="00B0F0"/>
            </a:solidFill>
            <a:prstDash val="sysDot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34804" y="445701"/>
            <a:ext cx="3775393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互联网发展趋势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1479550" y="1868449"/>
            <a:ext cx="1485900" cy="5461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5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趋势一</a:t>
            </a:r>
            <a:endParaRPr lang="en-US" sz="25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3987800" y="1722399"/>
            <a:ext cx="7353300" cy="8382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数据的资源化：</a:t>
            </a:r>
            <a:r>
              <a:rPr lang="zh-CN" altLang="en-US" sz="1400" dirty="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是指大数据成为企业和社会关注的重要战略资源，并已成为大家争相抢夺的新焦点。因而，企业必须要提前制定大数据营销战略计划，抢占市场先机。</a:t>
            </a:r>
            <a:endParaRPr lang="en-US" sz="1400" dirty="0">
              <a:solidFill>
                <a:srgbClr val="68F9F6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7" name="直接箭头连接符 6"/>
          <p:cNvCxnSpPr>
            <a:stCxn id="3" idx="3"/>
            <a:endCxn id="4" idx="1"/>
          </p:cNvCxnSpPr>
          <p:nvPr/>
        </p:nvCxnSpPr>
        <p:spPr>
          <a:xfrm>
            <a:off x="2965450" y="2141499"/>
            <a:ext cx="1022350" cy="0"/>
          </a:xfrm>
          <a:prstGeom prst="straightConnector1">
            <a:avLst/>
          </a:prstGeom>
          <a:ln w="15875">
            <a:solidFill>
              <a:srgbClr val="00B0F0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: 圆角 9"/>
          <p:cNvSpPr/>
          <p:nvPr/>
        </p:nvSpPr>
        <p:spPr>
          <a:xfrm>
            <a:off x="1479550" y="3152350"/>
            <a:ext cx="1485900" cy="5461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5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趋势二</a:t>
            </a:r>
            <a:endParaRPr lang="en-US" sz="25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3987800" y="3006300"/>
            <a:ext cx="7353300" cy="8382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与云计算的深度结合：</a:t>
            </a:r>
            <a:r>
              <a:rPr lang="zh-CN" altLang="en-US" sz="14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大数据离不开云处理，云处理为大数据提供了弹性可拓展的基础设备，是产生大数据的平台之一。自</a:t>
            </a:r>
            <a:r>
              <a:rPr lang="en-US" altLang="zh-CN" sz="14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2013</a:t>
            </a:r>
            <a:r>
              <a:rPr lang="zh-CN" altLang="en-US" sz="14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年开始，大数据技术已开始和云计算技术紧密结合，预计未来两者关系将更为密切。</a:t>
            </a:r>
            <a:endParaRPr lang="en-US" sz="14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12" name="直接箭头连接符 11"/>
          <p:cNvCxnSpPr>
            <a:stCxn id="10" idx="3"/>
            <a:endCxn id="11" idx="1"/>
          </p:cNvCxnSpPr>
          <p:nvPr/>
        </p:nvCxnSpPr>
        <p:spPr>
          <a:xfrm>
            <a:off x="2965450" y="3425400"/>
            <a:ext cx="1022350" cy="0"/>
          </a:xfrm>
          <a:prstGeom prst="straightConnector1">
            <a:avLst/>
          </a:prstGeom>
          <a:ln w="15875">
            <a:solidFill>
              <a:srgbClr val="00B0F0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: 圆角 13"/>
          <p:cNvSpPr/>
          <p:nvPr/>
        </p:nvSpPr>
        <p:spPr>
          <a:xfrm>
            <a:off x="1479550" y="4436251"/>
            <a:ext cx="1485900" cy="5461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5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趋势三</a:t>
            </a:r>
            <a:endParaRPr lang="en-US" sz="25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3987800" y="4290201"/>
            <a:ext cx="7353300" cy="8382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科学理论的突破：</a:t>
            </a:r>
            <a:r>
              <a:rPr lang="zh-CN" altLang="en-US" sz="140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随着大数据的快速发展，就像计算机和互联网一样，大数据很有可能是新一轮的技术革命。随之兴起的数据挖掘、机器学习和人工智能等相关技术，可能会改变数据世界里的很多算法和基础理论，实现科学技术上的突破。</a:t>
            </a:r>
            <a:endParaRPr lang="en-US" sz="1400">
              <a:solidFill>
                <a:srgbClr val="68F9F6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16" name="直接箭头连接符 15"/>
          <p:cNvCxnSpPr>
            <a:stCxn id="14" idx="3"/>
            <a:endCxn id="15" idx="1"/>
          </p:cNvCxnSpPr>
          <p:nvPr/>
        </p:nvCxnSpPr>
        <p:spPr>
          <a:xfrm>
            <a:off x="2965450" y="4709301"/>
            <a:ext cx="1022350" cy="0"/>
          </a:xfrm>
          <a:prstGeom prst="straightConnector1">
            <a:avLst/>
          </a:prstGeom>
          <a:ln w="15875">
            <a:solidFill>
              <a:srgbClr val="00B0F0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圆角 17"/>
          <p:cNvSpPr/>
          <p:nvPr/>
        </p:nvSpPr>
        <p:spPr>
          <a:xfrm>
            <a:off x="1479550" y="5720152"/>
            <a:ext cx="1485900" cy="5461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5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趋势四</a:t>
            </a:r>
            <a:endParaRPr lang="en-US" sz="25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3987800" y="5574102"/>
            <a:ext cx="7353300" cy="8382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数据科学和数据联盟的成立：</a:t>
            </a:r>
            <a:r>
              <a:rPr lang="zh-CN" altLang="en-US" sz="14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未来，数据科学将成为一门专门的学科，被越来越多的人所认知。各大高校将设立专门的数据科学类专业，也会催生一批与之相关的新的就业岗位。</a:t>
            </a:r>
            <a:endParaRPr lang="en-US" sz="14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20" name="直接箭头连接符 19"/>
          <p:cNvCxnSpPr>
            <a:stCxn id="18" idx="3"/>
            <a:endCxn id="19" idx="1"/>
          </p:cNvCxnSpPr>
          <p:nvPr/>
        </p:nvCxnSpPr>
        <p:spPr>
          <a:xfrm>
            <a:off x="2965450" y="5993202"/>
            <a:ext cx="1022350" cy="0"/>
          </a:xfrm>
          <a:prstGeom prst="straightConnector1">
            <a:avLst/>
          </a:prstGeom>
          <a:ln w="15875">
            <a:solidFill>
              <a:srgbClr val="00B0F0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77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6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3" grpId="0" animBg="1"/>
      <p:bldP spid="4" grpId="0" animBg="1"/>
      <p:bldP spid="10" grpId="0" animBg="1"/>
      <p:bldP spid="11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箭头连接符 26"/>
          <p:cNvCxnSpPr>
            <a:cxnSpLocks/>
            <a:endCxn id="18" idx="0"/>
          </p:cNvCxnSpPr>
          <p:nvPr/>
        </p:nvCxnSpPr>
        <p:spPr>
          <a:xfrm flipH="1">
            <a:off x="2222500" y="0"/>
            <a:ext cx="2286" cy="5558620"/>
          </a:xfrm>
          <a:prstGeom prst="straightConnector1">
            <a:avLst/>
          </a:prstGeom>
          <a:ln w="19050">
            <a:solidFill>
              <a:srgbClr val="00B0F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/>
          <p:cNvSpPr/>
          <p:nvPr/>
        </p:nvSpPr>
        <p:spPr>
          <a:xfrm>
            <a:off x="1479550" y="753280"/>
            <a:ext cx="1485900" cy="5461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5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趋势五</a:t>
            </a:r>
            <a:endParaRPr lang="en-US" sz="25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3987800" y="450881"/>
            <a:ext cx="7353300" cy="115089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数据泄露泛滥：</a:t>
            </a:r>
            <a:r>
              <a:rPr lang="zh-CN" altLang="en-US" sz="140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未来几年数据泄露事件的增长率也许会达到</a:t>
            </a:r>
            <a:r>
              <a:rPr lang="en-US" altLang="zh-CN" sz="140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100%</a:t>
            </a:r>
            <a:r>
              <a:rPr lang="zh-CN" altLang="en-US" sz="140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，除非数据在其源头就能够得到安全保障。可以说，在未来，每个财富</a:t>
            </a:r>
            <a:r>
              <a:rPr lang="en-US" altLang="zh-CN" sz="140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500</a:t>
            </a:r>
            <a:r>
              <a:rPr lang="zh-CN" altLang="en-US" sz="140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强企业都会面临数据攻击，无论他们是否已经做好安全防范。而所有企业，无论规模大小，都需要重新审视今天的安全定义。</a:t>
            </a:r>
            <a:endParaRPr lang="en-US" sz="1400">
              <a:solidFill>
                <a:srgbClr val="68F9F6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7" name="直接箭头连接符 6"/>
          <p:cNvCxnSpPr>
            <a:cxnSpLocks/>
          </p:cNvCxnSpPr>
          <p:nvPr/>
        </p:nvCxnSpPr>
        <p:spPr>
          <a:xfrm>
            <a:off x="2965450" y="1026330"/>
            <a:ext cx="1022350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: 圆角 9"/>
          <p:cNvSpPr/>
          <p:nvPr/>
        </p:nvSpPr>
        <p:spPr>
          <a:xfrm>
            <a:off x="1479550" y="2355060"/>
            <a:ext cx="1485900" cy="5461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5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趋势六</a:t>
            </a:r>
            <a:endParaRPr lang="en-US" sz="25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3987800" y="2052661"/>
            <a:ext cx="7353300" cy="115089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数据管理成为核心竞争力：</a:t>
            </a:r>
            <a:r>
              <a:rPr lang="zh-CN" altLang="en-US" sz="14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数据管理成为核心竞争力，直接影响财务表现。当“数据资产是企业核心资产”的概念深入人心之后，企业对于数据管理便有了更清晰的界定，将数据管理作为企业核心竞争力，持续发展，战略性规划与运用数据资产，成为企业数据管理的核心。</a:t>
            </a:r>
            <a:endParaRPr lang="en-US" sz="14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12" name="直接箭头连接符 11"/>
          <p:cNvCxnSpPr>
            <a:cxnSpLocks/>
          </p:cNvCxnSpPr>
          <p:nvPr/>
        </p:nvCxnSpPr>
        <p:spPr>
          <a:xfrm>
            <a:off x="2965450" y="2628110"/>
            <a:ext cx="1022350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: 圆角 13"/>
          <p:cNvSpPr/>
          <p:nvPr/>
        </p:nvSpPr>
        <p:spPr>
          <a:xfrm>
            <a:off x="1479550" y="3956840"/>
            <a:ext cx="1485900" cy="5461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5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趋势七</a:t>
            </a:r>
            <a:endParaRPr lang="en-US" sz="25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3987800" y="3654441"/>
            <a:ext cx="7353300" cy="115089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数据质量是</a:t>
            </a:r>
            <a:r>
              <a:rPr lang="en-US" altLang="zh-CN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BI(</a:t>
            </a:r>
            <a:r>
              <a:rPr lang="zh-CN" altLang="en-US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商业智能</a:t>
            </a:r>
            <a:r>
              <a:rPr lang="en-US" altLang="zh-CN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)</a:t>
            </a:r>
            <a:r>
              <a:rPr lang="zh-CN" altLang="en-US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成功的关键：</a:t>
            </a:r>
            <a:r>
              <a:rPr lang="zh-CN" altLang="en-US" sz="140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采用自助式商业智能工具进行大数据处理的企业将会脱颖而出。其中要面临的一个挑战是，很多数据源会带来大量低质量数据。想要成功，企业需要理解原始数据与数据分析之间的差距，从而消除低质量数据并通过</a:t>
            </a:r>
            <a:r>
              <a:rPr lang="en-US" altLang="zh-CN" sz="140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BI</a:t>
            </a:r>
            <a:r>
              <a:rPr lang="zh-CN" altLang="en-US" sz="1400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获得更佳决策。</a:t>
            </a:r>
            <a:endParaRPr lang="en-US" sz="1400">
              <a:solidFill>
                <a:srgbClr val="68F9F6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16" name="直接箭头连接符 15"/>
          <p:cNvCxnSpPr>
            <a:cxnSpLocks/>
          </p:cNvCxnSpPr>
          <p:nvPr/>
        </p:nvCxnSpPr>
        <p:spPr>
          <a:xfrm>
            <a:off x="2965450" y="4229890"/>
            <a:ext cx="1022350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圆角 17"/>
          <p:cNvSpPr/>
          <p:nvPr/>
        </p:nvSpPr>
        <p:spPr>
          <a:xfrm>
            <a:off x="1479550" y="5558620"/>
            <a:ext cx="1485900" cy="5461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50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趋势八</a:t>
            </a:r>
            <a:endParaRPr lang="en-US" sz="250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3987800" y="5256221"/>
            <a:ext cx="7353300" cy="115089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70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数据生态系统复合化程度加强：</a:t>
            </a:r>
            <a:r>
              <a:rPr lang="zh-CN" altLang="en-US" sz="14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的世界不只是一个单一的、巨大的计算机网络，而是一个由大量活动构件与多元参与者元素所构成的生态系统，终端设备提供商、基础设施提供商、网络服务提供商、网络接入服务提供商、数据服务使能者、数据服务提供商、触点服务、数据服务零售商等等一系列的参与者共同构建的生态系统。</a:t>
            </a:r>
            <a:endParaRPr lang="en-US" sz="14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cxnSp>
        <p:nvCxnSpPr>
          <p:cNvPr id="20" name="直接箭头连接符 19"/>
          <p:cNvCxnSpPr>
            <a:cxnSpLocks/>
          </p:cNvCxnSpPr>
          <p:nvPr/>
        </p:nvCxnSpPr>
        <p:spPr>
          <a:xfrm>
            <a:off x="2965450" y="5831670"/>
            <a:ext cx="1022350" cy="1"/>
          </a:xfrm>
          <a:prstGeom prst="straightConnector1">
            <a:avLst/>
          </a:prstGeom>
          <a:ln w="15875">
            <a:solidFill>
              <a:srgbClr val="00B0F0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668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  <p:bldP spid="11" grpId="0" animBg="1"/>
      <p:bldP spid="14" grpId="0" animBg="1"/>
      <p:bldP spid="15" grpId="0" animBg="1"/>
      <p:bldP spid="18" grpId="0" animBg="1"/>
      <p:bldP spid="19" grpId="0" animBg="1"/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187222" y="470166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8000">
                <a:solidFill>
                  <a:srgbClr val="8FE2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600" dirty="0" smtClean="0">
                <a:solidFill>
                  <a:schemeClr val="bg1"/>
                </a:solidFill>
                <a:sym typeface="+mn-lt"/>
              </a:rPr>
              <a:t>添加您的标题</a:t>
            </a:r>
            <a:endParaRPr lang="en-US" altLang="zh-CN" sz="36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07173" y="2648763"/>
            <a:ext cx="161454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00" dirty="0" smtClean="0">
                <a:solidFill>
                  <a:srgbClr val="68F9F6"/>
                </a:solidFill>
                <a:effectLst>
                  <a:glow rad="50800">
                    <a:schemeClr val="accent1">
                      <a:satMod val="175000"/>
                      <a:alpha val="40000"/>
                    </a:schemeClr>
                  </a:glow>
                </a:effectLst>
                <a:latin typeface="Aroly" pitchFamily="2" charset="0"/>
                <a:cs typeface="+mn-ea"/>
                <a:sym typeface="+mn-lt"/>
              </a:rPr>
              <a:t>05</a:t>
            </a:r>
            <a:endParaRPr lang="en-US" sz="16800" dirty="0">
              <a:solidFill>
                <a:srgbClr val="68F9F6"/>
              </a:solidFill>
              <a:effectLst>
                <a:glow rad="50800">
                  <a:schemeClr val="accent1">
                    <a:satMod val="175000"/>
                    <a:alpha val="40000"/>
                  </a:schemeClr>
                </a:glow>
              </a:effectLst>
              <a:latin typeface="Aroly" pitchFamily="2" charset="0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71626" y="5498057"/>
            <a:ext cx="5635949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添加您的说明文字及详细概述描写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文字，添加您的说明文字及详细概述描写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文字添加</a:t>
            </a:r>
            <a:r>
              <a:rPr lang="zh-CN" altLang="en-US" sz="12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您的说明文字及详细概述描写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文字</a:t>
            </a:r>
            <a:endParaRPr lang="en-US" sz="1200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736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Abs val="2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62" r="18021"/>
          <a:stretch/>
        </p:blipFill>
        <p:spPr>
          <a:xfrm>
            <a:off x="2326439" y="0"/>
            <a:ext cx="11414961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05661" y="1291137"/>
            <a:ext cx="3775393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科技领域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827314" y="2500086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教育学</a:t>
            </a:r>
          </a:p>
        </p:txBody>
      </p:sp>
      <p:sp>
        <p:nvSpPr>
          <p:cNvPr id="6" name="矩形: 圆角 5"/>
          <p:cNvSpPr/>
          <p:nvPr/>
        </p:nvSpPr>
        <p:spPr>
          <a:xfrm>
            <a:off x="2360385" y="2500086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情报学</a:t>
            </a:r>
          </a:p>
        </p:txBody>
      </p:sp>
      <p:sp>
        <p:nvSpPr>
          <p:cNvPr id="7" name="矩形: 圆角 6"/>
          <p:cNvSpPr/>
          <p:nvPr/>
        </p:nvSpPr>
        <p:spPr>
          <a:xfrm>
            <a:off x="3893457" y="2500086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公共服务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827314" y="3200400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天文学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2360385" y="3200400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电子政务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893457" y="3200400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传媒业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827314" y="3900714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生物医学</a:t>
            </a:r>
          </a:p>
        </p:txBody>
      </p:sp>
      <p:sp>
        <p:nvSpPr>
          <p:cNvPr id="12" name="矩形: 圆角 11"/>
          <p:cNvSpPr/>
          <p:nvPr/>
        </p:nvSpPr>
        <p:spPr>
          <a:xfrm>
            <a:off x="2360385" y="3900714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商业智能</a:t>
            </a:r>
          </a:p>
        </p:txBody>
      </p:sp>
      <p:sp>
        <p:nvSpPr>
          <p:cNvPr id="13" name="矩形: 圆角 12"/>
          <p:cNvSpPr/>
          <p:nvPr/>
        </p:nvSpPr>
        <p:spPr>
          <a:xfrm>
            <a:off x="3893457" y="3900714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图书馆学</a:t>
            </a:r>
          </a:p>
        </p:txBody>
      </p:sp>
      <p:sp>
        <p:nvSpPr>
          <p:cNvPr id="14" name="矩形: 圆角 13"/>
          <p:cNvSpPr/>
          <p:nvPr/>
        </p:nvSpPr>
        <p:spPr>
          <a:xfrm>
            <a:off x="827314" y="4601028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气候学</a:t>
            </a:r>
          </a:p>
        </p:txBody>
      </p:sp>
      <p:sp>
        <p:nvSpPr>
          <p:cNvPr id="15" name="矩形: 圆角 14"/>
          <p:cNvSpPr/>
          <p:nvPr/>
        </p:nvSpPr>
        <p:spPr>
          <a:xfrm>
            <a:off x="2360385" y="4601028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企业管理</a:t>
            </a:r>
          </a:p>
        </p:txBody>
      </p:sp>
      <p:sp>
        <p:nvSpPr>
          <p:cNvPr id="16" name="矩形: 圆角 15"/>
          <p:cNvSpPr/>
          <p:nvPr/>
        </p:nvSpPr>
        <p:spPr>
          <a:xfrm>
            <a:off x="3893457" y="4601028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市场营销</a:t>
            </a:r>
          </a:p>
        </p:txBody>
      </p:sp>
      <p:sp>
        <p:nvSpPr>
          <p:cNvPr id="17" name="矩形: 圆角 16"/>
          <p:cNvSpPr/>
          <p:nvPr/>
        </p:nvSpPr>
        <p:spPr>
          <a:xfrm>
            <a:off x="827314" y="5301344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金融学</a:t>
            </a:r>
          </a:p>
        </p:txBody>
      </p:sp>
      <p:sp>
        <p:nvSpPr>
          <p:cNvPr id="18" name="矩形: 圆角 17"/>
          <p:cNvSpPr/>
          <p:nvPr/>
        </p:nvSpPr>
        <p:spPr>
          <a:xfrm>
            <a:off x="2360385" y="5301344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生活娱乐</a:t>
            </a:r>
          </a:p>
        </p:txBody>
      </p:sp>
      <p:sp>
        <p:nvSpPr>
          <p:cNvPr id="19" name="矩形: 圆角 18"/>
          <p:cNvSpPr/>
          <p:nvPr/>
        </p:nvSpPr>
        <p:spPr>
          <a:xfrm>
            <a:off x="3893457" y="5301344"/>
            <a:ext cx="1422400" cy="508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68F9F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总统选举</a:t>
            </a:r>
          </a:p>
        </p:txBody>
      </p:sp>
      <p:sp>
        <p:nvSpPr>
          <p:cNvPr id="21" name="矩形 20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147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7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75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25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25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75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5" y="4057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7" name="箭头: V 形 46"/>
          <p:cNvSpPr/>
          <p:nvPr/>
        </p:nvSpPr>
        <p:spPr>
          <a:xfrm>
            <a:off x="872576" y="1574800"/>
            <a:ext cx="2166449" cy="660400"/>
          </a:xfrm>
          <a:prstGeom prst="chevron">
            <a:avLst>
              <a:gd name="adj" fmla="val 2293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业务战略</a:t>
            </a:r>
          </a:p>
        </p:txBody>
      </p:sp>
      <p:sp>
        <p:nvSpPr>
          <p:cNvPr id="53" name="箭头: V 形 52"/>
          <p:cNvSpPr/>
          <p:nvPr/>
        </p:nvSpPr>
        <p:spPr>
          <a:xfrm>
            <a:off x="2942676" y="1574800"/>
            <a:ext cx="2166449" cy="660400"/>
          </a:xfrm>
          <a:prstGeom prst="chevron">
            <a:avLst>
              <a:gd name="adj" fmla="val 2293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建设目标</a:t>
            </a:r>
          </a:p>
        </p:txBody>
      </p:sp>
      <p:sp>
        <p:nvSpPr>
          <p:cNvPr id="54" name="箭头: V 形 53"/>
          <p:cNvSpPr/>
          <p:nvPr/>
        </p:nvSpPr>
        <p:spPr>
          <a:xfrm>
            <a:off x="5012776" y="1574800"/>
            <a:ext cx="2166449" cy="660400"/>
          </a:xfrm>
          <a:prstGeom prst="chevron">
            <a:avLst>
              <a:gd name="adj" fmla="val 2293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架构设计</a:t>
            </a:r>
          </a:p>
        </p:txBody>
      </p:sp>
      <p:sp>
        <p:nvSpPr>
          <p:cNvPr id="55" name="箭头: V 形 54"/>
          <p:cNvSpPr/>
          <p:nvPr/>
        </p:nvSpPr>
        <p:spPr>
          <a:xfrm>
            <a:off x="7082876" y="1574800"/>
            <a:ext cx="2166449" cy="660400"/>
          </a:xfrm>
          <a:prstGeom prst="chevron">
            <a:avLst>
              <a:gd name="adj" fmla="val 2293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大数据实施</a:t>
            </a:r>
          </a:p>
        </p:txBody>
      </p:sp>
      <p:sp>
        <p:nvSpPr>
          <p:cNvPr id="56" name="箭头: V 形 55"/>
          <p:cNvSpPr/>
          <p:nvPr/>
        </p:nvSpPr>
        <p:spPr>
          <a:xfrm>
            <a:off x="9152976" y="1574800"/>
            <a:ext cx="2166449" cy="660400"/>
          </a:xfrm>
          <a:prstGeom prst="chevron">
            <a:avLst>
              <a:gd name="adj" fmla="val 2293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大数据运维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1009650" y="2235200"/>
            <a:ext cx="1892300" cy="1813377"/>
            <a:chOff x="1009650" y="2235200"/>
            <a:chExt cx="1892300" cy="1813377"/>
          </a:xfrm>
        </p:grpSpPr>
        <p:cxnSp>
          <p:nvCxnSpPr>
            <p:cNvPr id="98" name="直接连接符 97"/>
            <p:cNvCxnSpPr>
              <a:stCxn id="47" idx="2"/>
            </p:cNvCxnSpPr>
            <p:nvPr/>
          </p:nvCxnSpPr>
          <p:spPr>
            <a:xfrm>
              <a:off x="1880072" y="2235200"/>
              <a:ext cx="12228" cy="1422400"/>
            </a:xfrm>
            <a:prstGeom prst="line">
              <a:avLst/>
            </a:prstGeom>
            <a:ln w="127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: 圆角 57"/>
            <p:cNvSpPr/>
            <p:nvPr/>
          </p:nvSpPr>
          <p:spPr>
            <a:xfrm>
              <a:off x="1009650" y="2458659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企业战略目标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5" name="矩形: 圆角 64"/>
            <p:cNvSpPr/>
            <p:nvPr/>
          </p:nvSpPr>
          <p:spPr>
            <a:xfrm>
              <a:off x="1009650" y="3063118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业务目标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1" name="矩形: 圆角 70"/>
            <p:cNvSpPr/>
            <p:nvPr/>
          </p:nvSpPr>
          <p:spPr>
            <a:xfrm>
              <a:off x="1009650" y="3667577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业务模式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079750" y="2235200"/>
            <a:ext cx="1892300" cy="2417836"/>
            <a:chOff x="3079750" y="2235200"/>
            <a:chExt cx="1892300" cy="2417836"/>
          </a:xfrm>
        </p:grpSpPr>
        <p:cxnSp>
          <p:nvCxnSpPr>
            <p:cNvPr id="101" name="直接连接符 100"/>
            <p:cNvCxnSpPr>
              <a:stCxn id="53" idx="2"/>
            </p:cNvCxnSpPr>
            <p:nvPr/>
          </p:nvCxnSpPr>
          <p:spPr>
            <a:xfrm flipH="1">
              <a:off x="3949700" y="2235200"/>
              <a:ext cx="472" cy="2057400"/>
            </a:xfrm>
            <a:prstGeom prst="line">
              <a:avLst/>
            </a:prstGeom>
            <a:ln w="127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: 圆角 58"/>
            <p:cNvSpPr/>
            <p:nvPr/>
          </p:nvSpPr>
          <p:spPr>
            <a:xfrm>
              <a:off x="3079750" y="2458659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大数据目标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6" name="矩形: 圆角 65"/>
            <p:cNvSpPr/>
            <p:nvPr/>
          </p:nvSpPr>
          <p:spPr>
            <a:xfrm>
              <a:off x="3079750" y="3063118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服务对象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2" name="矩形: 圆角 71"/>
            <p:cNvSpPr/>
            <p:nvPr/>
          </p:nvSpPr>
          <p:spPr>
            <a:xfrm>
              <a:off x="3079750" y="3667577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服务模式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8" name="矩形: 圆角 77"/>
            <p:cNvSpPr/>
            <p:nvPr/>
          </p:nvSpPr>
          <p:spPr>
            <a:xfrm>
              <a:off x="3079750" y="4272036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应用场景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7219950" y="2235200"/>
            <a:ext cx="1892300" cy="2417836"/>
            <a:chOff x="7219950" y="2235200"/>
            <a:chExt cx="1892300" cy="2417836"/>
          </a:xfrm>
        </p:grpSpPr>
        <p:cxnSp>
          <p:nvCxnSpPr>
            <p:cNvPr id="105" name="直接连接符 104"/>
            <p:cNvCxnSpPr>
              <a:stCxn id="55" idx="2"/>
            </p:cNvCxnSpPr>
            <p:nvPr/>
          </p:nvCxnSpPr>
          <p:spPr>
            <a:xfrm flipH="1">
              <a:off x="8089900" y="2235200"/>
              <a:ext cx="472" cy="2032000"/>
            </a:xfrm>
            <a:prstGeom prst="line">
              <a:avLst/>
            </a:prstGeom>
            <a:ln w="127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矩形: 圆角 60"/>
            <p:cNvSpPr/>
            <p:nvPr/>
          </p:nvSpPr>
          <p:spPr>
            <a:xfrm>
              <a:off x="7219950" y="2458659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容量规划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8" name="矩形: 圆角 67"/>
            <p:cNvSpPr/>
            <p:nvPr/>
          </p:nvSpPr>
          <p:spPr>
            <a:xfrm>
              <a:off x="7219950" y="3063118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安装、配置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4" name="矩形: 圆角 73"/>
            <p:cNvSpPr/>
            <p:nvPr/>
          </p:nvSpPr>
          <p:spPr>
            <a:xfrm>
              <a:off x="7219950" y="3667577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验收测试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80" name="矩形: 圆角 79"/>
            <p:cNvSpPr/>
            <p:nvPr/>
          </p:nvSpPr>
          <p:spPr>
            <a:xfrm>
              <a:off x="7219950" y="4272036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系统上线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5149850" y="2235200"/>
            <a:ext cx="1892300" cy="3022295"/>
            <a:chOff x="5149850" y="2235200"/>
            <a:chExt cx="1892300" cy="3022295"/>
          </a:xfrm>
        </p:grpSpPr>
        <p:cxnSp>
          <p:nvCxnSpPr>
            <p:cNvPr id="103" name="直接连接符 102"/>
            <p:cNvCxnSpPr>
              <a:stCxn id="54" idx="2"/>
            </p:cNvCxnSpPr>
            <p:nvPr/>
          </p:nvCxnSpPr>
          <p:spPr>
            <a:xfrm>
              <a:off x="6020272" y="2235200"/>
              <a:ext cx="12228" cy="2616200"/>
            </a:xfrm>
            <a:prstGeom prst="line">
              <a:avLst/>
            </a:prstGeom>
            <a:ln w="127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矩形: 圆角 59"/>
            <p:cNvSpPr/>
            <p:nvPr/>
          </p:nvSpPr>
          <p:spPr>
            <a:xfrm>
              <a:off x="5149850" y="2458659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大数据服务定义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7" name="矩形: 圆角 66"/>
            <p:cNvSpPr/>
            <p:nvPr/>
          </p:nvSpPr>
          <p:spPr>
            <a:xfrm>
              <a:off x="5149850" y="3063118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大数据信息模型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3" name="矩形: 圆角 72"/>
            <p:cNvSpPr/>
            <p:nvPr/>
          </p:nvSpPr>
          <p:spPr>
            <a:xfrm>
              <a:off x="5149850" y="3667577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大数据管理定义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9" name="矩形: 圆角 78"/>
            <p:cNvSpPr/>
            <p:nvPr/>
          </p:nvSpPr>
          <p:spPr>
            <a:xfrm>
              <a:off x="5149850" y="4272036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技术选择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85" name="矩形: 圆角 84"/>
            <p:cNvSpPr/>
            <p:nvPr/>
          </p:nvSpPr>
          <p:spPr>
            <a:xfrm>
              <a:off x="5149850" y="4876495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验证测试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9290050" y="2235200"/>
            <a:ext cx="1892300" cy="3022295"/>
            <a:chOff x="9290050" y="2235200"/>
            <a:chExt cx="1892300" cy="3022295"/>
          </a:xfrm>
        </p:grpSpPr>
        <p:cxnSp>
          <p:nvCxnSpPr>
            <p:cNvPr id="109" name="直接连接符 108"/>
            <p:cNvCxnSpPr>
              <a:stCxn id="56" idx="2"/>
            </p:cNvCxnSpPr>
            <p:nvPr/>
          </p:nvCxnSpPr>
          <p:spPr>
            <a:xfrm>
              <a:off x="10160472" y="2235200"/>
              <a:ext cx="12228" cy="2692400"/>
            </a:xfrm>
            <a:prstGeom prst="line">
              <a:avLst/>
            </a:prstGeom>
            <a:ln w="127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: 圆角 61"/>
            <p:cNvSpPr/>
            <p:nvPr/>
          </p:nvSpPr>
          <p:spPr>
            <a:xfrm>
              <a:off x="9290050" y="2458659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大数据服务管理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9" name="矩形: 圆角 68"/>
            <p:cNvSpPr/>
            <p:nvPr/>
          </p:nvSpPr>
          <p:spPr>
            <a:xfrm>
              <a:off x="9290050" y="3063118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系统监控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5" name="矩形: 圆角 74"/>
            <p:cNvSpPr/>
            <p:nvPr/>
          </p:nvSpPr>
          <p:spPr>
            <a:xfrm>
              <a:off x="9290050" y="3667577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资源调度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81" name="矩形: 圆角 80"/>
            <p:cNvSpPr/>
            <p:nvPr/>
          </p:nvSpPr>
          <p:spPr>
            <a:xfrm>
              <a:off x="9290050" y="4272036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生命周期管理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87" name="矩形: 圆角 86"/>
            <p:cNvSpPr/>
            <p:nvPr/>
          </p:nvSpPr>
          <p:spPr>
            <a:xfrm>
              <a:off x="9290050" y="4876495"/>
              <a:ext cx="1892300" cy="381000"/>
            </a:xfrm>
            <a:prstGeom prst="roundRect">
              <a:avLst/>
            </a:prstGeom>
            <a:solidFill>
              <a:srgbClr val="061116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>
                  <a:solidFill>
                    <a:srgbClr val="6EF8F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服务性能管理</a:t>
              </a:r>
              <a:endParaRPr 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89" name="箭头: V 形 88"/>
          <p:cNvSpPr/>
          <p:nvPr/>
        </p:nvSpPr>
        <p:spPr>
          <a:xfrm flipH="1">
            <a:off x="952500" y="5480954"/>
            <a:ext cx="10388600" cy="406400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大数据持续改进</a:t>
            </a:r>
          </a:p>
        </p:txBody>
      </p:sp>
      <p:sp>
        <p:nvSpPr>
          <p:cNvPr id="92" name="矩形: 圆角 91"/>
          <p:cNvSpPr/>
          <p:nvPr/>
        </p:nvSpPr>
        <p:spPr>
          <a:xfrm>
            <a:off x="3079750" y="6110815"/>
            <a:ext cx="1892300" cy="381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服务改进</a:t>
            </a:r>
            <a:endParaRPr lang="en-US">
              <a:solidFill>
                <a:srgbClr val="6E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93" name="矩形: 圆角 92"/>
          <p:cNvSpPr/>
          <p:nvPr/>
        </p:nvSpPr>
        <p:spPr>
          <a:xfrm>
            <a:off x="5149850" y="6110815"/>
            <a:ext cx="1892300" cy="381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技术升级</a:t>
            </a:r>
            <a:endParaRPr lang="en-US">
              <a:solidFill>
                <a:srgbClr val="6E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94" name="矩形: 圆角 93"/>
          <p:cNvSpPr/>
          <p:nvPr/>
        </p:nvSpPr>
        <p:spPr>
          <a:xfrm>
            <a:off x="7219950" y="6110815"/>
            <a:ext cx="1892300" cy="381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6E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架构优化</a:t>
            </a:r>
            <a:endParaRPr lang="en-US">
              <a:solidFill>
                <a:srgbClr val="6E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28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47" grpId="0" animBg="1"/>
      <p:bldP spid="53" grpId="0" animBg="1"/>
      <p:bldP spid="54" grpId="0" animBg="1"/>
      <p:bldP spid="55" grpId="0" animBg="1"/>
      <p:bldP spid="56" grpId="0" animBg="1"/>
      <p:bldP spid="89" grpId="0" animBg="1"/>
      <p:bldP spid="92" grpId="0" animBg="1"/>
      <p:bldP spid="93" grpId="0" animBg="1"/>
      <p:bldP spid="94" grpId="0" animBg="1"/>
      <p:bldP spid="1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5" y="4057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36650" y="3162300"/>
            <a:ext cx="2409445" cy="571500"/>
            <a:chOff x="1422400" y="3594100"/>
            <a:chExt cx="2832100" cy="571500"/>
          </a:xfrm>
        </p:grpSpPr>
        <p:sp>
          <p:nvSpPr>
            <p:cNvPr id="4" name="矩形 3"/>
            <p:cNvSpPr/>
            <p:nvPr/>
          </p:nvSpPr>
          <p:spPr>
            <a:xfrm>
              <a:off x="1422400" y="3848100"/>
              <a:ext cx="2832100" cy="3175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2691130" y="3594100"/>
              <a:ext cx="294640" cy="25400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621727" y="3416300"/>
            <a:ext cx="2409445" cy="571500"/>
            <a:chOff x="1422400" y="3594100"/>
            <a:chExt cx="2832100" cy="571500"/>
          </a:xfrm>
        </p:grpSpPr>
        <p:sp>
          <p:nvSpPr>
            <p:cNvPr id="8" name="矩形 7"/>
            <p:cNvSpPr/>
            <p:nvPr/>
          </p:nvSpPr>
          <p:spPr>
            <a:xfrm>
              <a:off x="1422400" y="3848100"/>
              <a:ext cx="2832100" cy="3175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2691130" y="3594100"/>
              <a:ext cx="294640" cy="25400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17609" y="3162300"/>
            <a:ext cx="2409445" cy="571500"/>
            <a:chOff x="1422400" y="3594100"/>
            <a:chExt cx="2832100" cy="571500"/>
          </a:xfrm>
        </p:grpSpPr>
        <p:sp>
          <p:nvSpPr>
            <p:cNvPr id="11" name="矩形 10"/>
            <p:cNvSpPr/>
            <p:nvPr/>
          </p:nvSpPr>
          <p:spPr>
            <a:xfrm>
              <a:off x="1422400" y="3848100"/>
              <a:ext cx="2832100" cy="3175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2691130" y="3594100"/>
              <a:ext cx="294640" cy="25400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8645905" y="3416300"/>
            <a:ext cx="2409445" cy="571500"/>
            <a:chOff x="1422400" y="3594100"/>
            <a:chExt cx="2832100" cy="571500"/>
          </a:xfrm>
        </p:grpSpPr>
        <p:sp>
          <p:nvSpPr>
            <p:cNvPr id="14" name="矩形 13"/>
            <p:cNvSpPr/>
            <p:nvPr/>
          </p:nvSpPr>
          <p:spPr>
            <a:xfrm>
              <a:off x="1422400" y="3848100"/>
              <a:ext cx="2832100" cy="3175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2691130" y="3594100"/>
              <a:ext cx="294640" cy="254000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930821" y="1549400"/>
            <a:ext cx="678391" cy="17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13715" y="1549400"/>
            <a:ext cx="898003" cy="17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335615" y="3721100"/>
            <a:ext cx="898003" cy="17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417094" y="3721100"/>
            <a:ext cx="920445" cy="17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4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143000" y="3987800"/>
            <a:ext cx="231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更深入地分析当前数据</a:t>
            </a:r>
            <a:endParaRPr lang="en-US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21400" y="3987800"/>
            <a:ext cx="231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针对高数据速度设计</a:t>
            </a:r>
            <a:endParaRPr lang="en-US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670300" y="2565400"/>
            <a:ext cx="231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针对数据多样性和数据量进行设计</a:t>
            </a:r>
            <a:endParaRPr lang="en-US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648700" y="2565400"/>
            <a:ext cx="231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68F9F6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发现新模式</a:t>
            </a:r>
            <a:endParaRPr lang="en-US">
              <a:solidFill>
                <a:srgbClr val="68F9F6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5337" y="5753100"/>
            <a:ext cx="4381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—— </a:t>
            </a:r>
            <a:r>
              <a:rPr lang="zh-CN" altLang="en-US" sz="3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提高业务价值 </a:t>
            </a:r>
            <a:r>
              <a:rPr lang="en-US" altLang="zh-CN" sz="3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——</a:t>
            </a:r>
            <a:endParaRPr lang="en-US" sz="30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791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1461" y="6470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8500" y="1638300"/>
            <a:ext cx="6477000" cy="4741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此事经被</a:t>
            </a:r>
            <a:r>
              <a:rPr lang="en-US" altLang="zh-CN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《</a:t>
            </a: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纽约时报</a:t>
            </a:r>
            <a:r>
              <a:rPr lang="en-US" altLang="zh-CN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》</a:t>
            </a: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报道后，塔吉特“大数据”的巨大威力轰动全美</a:t>
            </a:r>
          </a:p>
          <a:p>
            <a:pPr marL="285750" indent="-285750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在美国，有一位父亲怒气冲冲地跑到塔吉特卖场，质问为何将带有婴儿用品优惠券的广告邮件，寄送给他正在念高中的女儿</a:t>
            </a:r>
            <a:r>
              <a:rPr lang="en-US" altLang="zh-CN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?</a:t>
            </a:r>
          </a:p>
          <a:p>
            <a:pPr marL="285750" indent="-285750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然而后来证实，他的女儿果真怀孕了。这名女孩搜寻商品的关键词，以及在社交网站所显露的行为轨迹，使沃尔玛捕捉到了她的怀孕信息。</a:t>
            </a:r>
          </a:p>
          <a:p>
            <a:pPr marL="285750" indent="-285750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模型发现，许多孕妇在第</a:t>
            </a:r>
            <a:r>
              <a:rPr lang="en-US" altLang="zh-CN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</a:t>
            </a: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个妊娠期的开始会买许多大包装的无香味护手霜；在怀孕的最初</a:t>
            </a:r>
            <a:r>
              <a:rPr lang="en-US" altLang="zh-CN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20</a:t>
            </a: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周大量购买补充钙、镁、锌的善存片之类的保健品。</a:t>
            </a:r>
          </a:p>
          <a:p>
            <a:pPr marL="285750" indent="-285750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最后塔吉特选出了</a:t>
            </a:r>
            <a:r>
              <a:rPr lang="en-US" altLang="zh-CN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25</a:t>
            </a: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种典型商品的消费数据构建了“怀孕预测指数”，通过这个指数，</a:t>
            </a:r>
            <a:r>
              <a:rPr lang="en-US" altLang="zh-CN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Target</a:t>
            </a: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能够在很小的误差范围内预测到顾客的怀孕情况，因此</a:t>
            </a:r>
            <a:r>
              <a:rPr lang="en-US" altLang="zh-CN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Target</a:t>
            </a:r>
            <a:r>
              <a:rPr lang="zh-CN" altLang="en-US" sz="16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就能早早地把孕妇优惠广告寄发给顾客。</a:t>
            </a:r>
          </a:p>
          <a:p>
            <a:pPr marL="285750" indent="-285750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6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7645400" y="1447800"/>
            <a:ext cx="3543300" cy="4635500"/>
          </a:xfrm>
          <a:prstGeom prst="roundRect">
            <a:avLst>
              <a:gd name="adj" fmla="val 10158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50300" y="6159500"/>
            <a:ext cx="1338828" cy="3983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拥抱大数据</a:t>
            </a:r>
            <a:endParaRPr lang="en-US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833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3" grpId="0"/>
      <p:bldP spid="4" grpId="0" animBg="1"/>
      <p:bldP spid="5" grpId="0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5" y="405765"/>
            <a:ext cx="2749471" cy="7724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3594100" y="1778000"/>
            <a:ext cx="5081003" cy="4279900"/>
          </a:xfrm>
          <a:prstGeom prst="roundRect">
            <a:avLst>
              <a:gd name="adj" fmla="val 10158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545" r="-12187"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49638" y="1778000"/>
            <a:ext cx="2464803" cy="4279900"/>
            <a:chOff x="849638" y="1778000"/>
            <a:chExt cx="2464803" cy="4279900"/>
          </a:xfrm>
        </p:grpSpPr>
        <p:sp>
          <p:nvSpPr>
            <p:cNvPr id="4" name="矩形: 圆角 3"/>
            <p:cNvSpPr/>
            <p:nvPr/>
          </p:nvSpPr>
          <p:spPr>
            <a:xfrm>
              <a:off x="849638" y="1778000"/>
              <a:ext cx="2464803" cy="4279900"/>
            </a:xfrm>
            <a:prstGeom prst="roundRect">
              <a:avLst>
                <a:gd name="adj" fmla="val 10158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028700" y="2171700"/>
              <a:ext cx="2209800" cy="3671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亚马逊 “预测式发货”的新专利，可以通过对用户数据的分析，在他们还没有下单购物前，提前发出包裹。</a:t>
              </a:r>
              <a:endParaRPr lang="en-US" altLang="zh-CN" sz="15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5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这项技术可以缩短发货时间，从而降低消费者前往实体店的冲动。从下单到收货之间的时间延迟可能会降低人们的购物意愿，导致他们放弃网上购物。</a:t>
              </a:r>
            </a:p>
            <a:p>
              <a:pPr>
                <a:lnSpc>
                  <a:spcPct val="120000"/>
                </a:lnSpc>
              </a:pPr>
              <a:endParaRPr lang="zh-CN" altLang="en-US" sz="15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888997" y="1778000"/>
            <a:ext cx="2464803" cy="4279900"/>
            <a:chOff x="8888997" y="1778000"/>
            <a:chExt cx="2464803" cy="4279900"/>
          </a:xfrm>
        </p:grpSpPr>
        <p:sp>
          <p:nvSpPr>
            <p:cNvPr id="6" name="矩形: 圆角 5"/>
            <p:cNvSpPr/>
            <p:nvPr/>
          </p:nvSpPr>
          <p:spPr>
            <a:xfrm>
              <a:off x="8888997" y="1778000"/>
              <a:ext cx="2464803" cy="4279900"/>
            </a:xfrm>
            <a:prstGeom prst="roundRect">
              <a:avLst>
                <a:gd name="adj" fmla="val 10158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067298" y="2171700"/>
              <a:ext cx="2096002" cy="3674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20000"/>
                </a:lnSpc>
                <a:defRPr sz="150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</a:defRPr>
              </a:lvl1pPr>
            </a:lstStyle>
            <a:p>
              <a:r>
                <a:rPr lang="zh-CN" altLang="en-US" sz="1300">
                  <a:sym typeface="+mn-lt"/>
                </a:rPr>
                <a:t>亚马逊可能会根据之前的订单和其他因素，预测用户的购物习惯，从而在他们实际下单前便将包裹发出。根据该专利文件，虽然包裹会提前从亚马逊发出，但在用户正式下单前，这些包裹仍会暂存在快递公司的转运中心或卡车里。</a:t>
              </a:r>
              <a:endParaRPr lang="en-US" altLang="zh-CN" sz="1300">
                <a:sym typeface="+mn-lt"/>
              </a:endParaRPr>
            </a:p>
            <a:p>
              <a:r>
                <a:rPr lang="zh-CN" altLang="en-US" sz="1300">
                  <a:sym typeface="+mn-lt"/>
                </a:rPr>
                <a:t>亚马逊为了决定要运送哪些货物，亚马逊可能会参考之前的订单、商品搜索记录、愿望清单、购物车，甚至包括用户的鼠标在某件商品上悬停的时间。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537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decel="3733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" presetClass="entr" presetSubtype="2" decel="3733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3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5" y="405765"/>
            <a:ext cx="2749471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互联网科技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388100" y="1778000"/>
            <a:ext cx="5054600" cy="4292600"/>
            <a:chOff x="6388100" y="1778000"/>
            <a:chExt cx="5054600" cy="4292600"/>
          </a:xfrm>
        </p:grpSpPr>
        <p:sp>
          <p:nvSpPr>
            <p:cNvPr id="9" name="矩形: 圆角 8"/>
            <p:cNvSpPr/>
            <p:nvPr/>
          </p:nvSpPr>
          <p:spPr>
            <a:xfrm>
              <a:off x="6388100" y="1778000"/>
              <a:ext cx="5054600" cy="4292600"/>
            </a:xfrm>
            <a:prstGeom prst="roundRect">
              <a:avLst>
                <a:gd name="adj" fmla="val 6312"/>
              </a:avLst>
            </a:prstGeom>
            <a:solidFill>
              <a:srgbClr val="00B0F0">
                <a:alpha val="14902"/>
              </a:srgbClr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73850" y="2229317"/>
              <a:ext cx="4483100" cy="3387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        ARPA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网和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NSF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网最初都是为科研服务的，其主要目的为用户提供共享大型主机的宝贵资源</a:t>
              </a:r>
              <a:r>
                <a:rPr lang="zh-CN" altLang="en-US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。</a:t>
              </a:r>
              <a:endParaRPr lang="en-US" altLang="zh-CN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 </a:t>
              </a:r>
              <a:r>
                <a:rPr lang="en-US" altLang="zh-CN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       </a:t>
              </a:r>
              <a:r>
                <a:rPr lang="zh-CN" altLang="en-US" dirty="0" smtClean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随着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接入主机数量的增加，越来越多的人把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Internet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作为通信和交流的工具。一些公司还陆续在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Internet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上开展了商业活动。随着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Internet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的商业化，其在通信、信息检索、客户服务等方面的巨大潜力被挖掘出来，使</a:t>
              </a:r>
              <a:r>
                <a:rPr lang="en-US" altLang="zh-CN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Internet</a:t>
              </a:r>
              <a:r>
                <a:rPr lang="zh-CN" altLang="en-US" dirty="0">
                  <a:solidFill>
                    <a:srgbClr val="00B0F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有了质的飞跃，并最终走向全球。</a:t>
              </a: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1066800" y="1778000"/>
            <a:ext cx="5054600" cy="2014855"/>
          </a:xfrm>
          <a:prstGeom prst="roundRect">
            <a:avLst>
              <a:gd name="adj" fmla="val 10158"/>
            </a:avLst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sz="2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sz="2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sz="2400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</a:t>
            </a:r>
            <a:r>
              <a:rPr lang="zh-CN" altLang="en-US" sz="2400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zh-CN" altLang="en-US" sz="2400" dirty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1066800" y="4004945"/>
            <a:ext cx="5054600" cy="2014855"/>
          </a:xfrm>
          <a:prstGeom prst="roundRect">
            <a:avLst>
              <a:gd name="adj" fmla="val 10158"/>
            </a:avLst>
          </a:prstGeom>
          <a:blipFill>
            <a:blip r:embed="rId3"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848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2" grpId="2"/>
          <p:bldP spid="2" grpId="3"/>
          <p:bldP spid="2" grpId="4"/>
          <p:bldP spid="11" grpId="0" animBg="1"/>
          <p:bldP spid="12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2" grpId="2"/>
          <p:bldP spid="2" grpId="3"/>
          <p:bldP spid="2" grpId="4"/>
          <p:bldP spid="11" grpId="0" animBg="1"/>
          <p:bldP spid="12" grpId="0" animBg="1"/>
          <p:bldP spid="13" grpId="0" animBg="1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265" y="405765"/>
            <a:ext cx="2749472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互联网交通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6450" y="1937114"/>
            <a:ext cx="3943350" cy="3950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网最初都是为科研服务的，其主要目的为用户提供共享大型主机的宝贵资源。随着接入主机数量的增加，越来越多的人把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作为通信和交流的工具。一些公司还陆续在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</a:t>
            </a:r>
            <a:r>
              <a:rPr lang="zh-CN" altLang="en-US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dirty="0" smtClean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zh-CN" altLang="en-US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随着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</a:p>
        </p:txBody>
      </p:sp>
      <p:sp>
        <p:nvSpPr>
          <p:cNvPr id="8" name="任意多边形: 形状 7"/>
          <p:cNvSpPr/>
          <p:nvPr/>
        </p:nvSpPr>
        <p:spPr>
          <a:xfrm>
            <a:off x="5283198" y="1915886"/>
            <a:ext cx="6212115" cy="4426857"/>
          </a:xfrm>
          <a:custGeom>
            <a:avLst/>
            <a:gdLst>
              <a:gd name="connsiteX0" fmla="*/ 3177083 w 5791200"/>
              <a:gd name="connsiteY0" fmla="*/ 0 h 3551555"/>
              <a:gd name="connsiteX1" fmla="*/ 5575390 w 5791200"/>
              <a:gd name="connsiteY1" fmla="*/ 0 h 3551555"/>
              <a:gd name="connsiteX2" fmla="*/ 5791200 w 5791200"/>
              <a:gd name="connsiteY2" fmla="*/ 215810 h 3551555"/>
              <a:gd name="connsiteX3" fmla="*/ 5791200 w 5791200"/>
              <a:gd name="connsiteY3" fmla="*/ 3335745 h 3551555"/>
              <a:gd name="connsiteX4" fmla="*/ 5575390 w 5791200"/>
              <a:gd name="connsiteY4" fmla="*/ 3551555 h 3551555"/>
              <a:gd name="connsiteX5" fmla="*/ 3177083 w 5791200"/>
              <a:gd name="connsiteY5" fmla="*/ 3551555 h 3551555"/>
              <a:gd name="connsiteX6" fmla="*/ 2961273 w 5791200"/>
              <a:gd name="connsiteY6" fmla="*/ 3335745 h 3551555"/>
              <a:gd name="connsiteX7" fmla="*/ 2961273 w 5791200"/>
              <a:gd name="connsiteY7" fmla="*/ 215810 h 3551555"/>
              <a:gd name="connsiteX8" fmla="*/ 3177083 w 5791200"/>
              <a:gd name="connsiteY8" fmla="*/ 0 h 3551555"/>
              <a:gd name="connsiteX9" fmla="*/ 215810 w 5791200"/>
              <a:gd name="connsiteY9" fmla="*/ 0 h 3551555"/>
              <a:gd name="connsiteX10" fmla="*/ 2614117 w 5791200"/>
              <a:gd name="connsiteY10" fmla="*/ 0 h 3551555"/>
              <a:gd name="connsiteX11" fmla="*/ 2829927 w 5791200"/>
              <a:gd name="connsiteY11" fmla="*/ 215810 h 3551555"/>
              <a:gd name="connsiteX12" fmla="*/ 2829927 w 5791200"/>
              <a:gd name="connsiteY12" fmla="*/ 3335745 h 3551555"/>
              <a:gd name="connsiteX13" fmla="*/ 2614117 w 5791200"/>
              <a:gd name="connsiteY13" fmla="*/ 3551555 h 3551555"/>
              <a:gd name="connsiteX14" fmla="*/ 215810 w 5791200"/>
              <a:gd name="connsiteY14" fmla="*/ 3551555 h 3551555"/>
              <a:gd name="connsiteX15" fmla="*/ 0 w 5791200"/>
              <a:gd name="connsiteY15" fmla="*/ 3335745 h 3551555"/>
              <a:gd name="connsiteX16" fmla="*/ 0 w 5791200"/>
              <a:gd name="connsiteY16" fmla="*/ 215810 h 3551555"/>
              <a:gd name="connsiteX17" fmla="*/ 215810 w 5791200"/>
              <a:gd name="connsiteY17" fmla="*/ 0 h 3551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91200" h="3551555">
                <a:moveTo>
                  <a:pt x="3177083" y="0"/>
                </a:moveTo>
                <a:lnTo>
                  <a:pt x="5575390" y="0"/>
                </a:lnTo>
                <a:cubicBezTo>
                  <a:pt x="5694579" y="0"/>
                  <a:pt x="5791200" y="96621"/>
                  <a:pt x="5791200" y="215810"/>
                </a:cubicBezTo>
                <a:lnTo>
                  <a:pt x="5791200" y="3335745"/>
                </a:lnTo>
                <a:cubicBezTo>
                  <a:pt x="5791200" y="3454934"/>
                  <a:pt x="5694579" y="3551555"/>
                  <a:pt x="5575390" y="3551555"/>
                </a:cubicBezTo>
                <a:lnTo>
                  <a:pt x="3177083" y="3551555"/>
                </a:lnTo>
                <a:cubicBezTo>
                  <a:pt x="3057894" y="3551555"/>
                  <a:pt x="2961273" y="3454934"/>
                  <a:pt x="2961273" y="3335745"/>
                </a:cubicBezTo>
                <a:lnTo>
                  <a:pt x="2961273" y="215810"/>
                </a:lnTo>
                <a:cubicBezTo>
                  <a:pt x="2961273" y="96621"/>
                  <a:pt x="3057894" y="0"/>
                  <a:pt x="3177083" y="0"/>
                </a:cubicBezTo>
                <a:close/>
                <a:moveTo>
                  <a:pt x="215810" y="0"/>
                </a:moveTo>
                <a:lnTo>
                  <a:pt x="2614117" y="0"/>
                </a:lnTo>
                <a:cubicBezTo>
                  <a:pt x="2733306" y="0"/>
                  <a:pt x="2829927" y="96621"/>
                  <a:pt x="2829927" y="215810"/>
                </a:cubicBezTo>
                <a:lnTo>
                  <a:pt x="2829927" y="3335745"/>
                </a:lnTo>
                <a:cubicBezTo>
                  <a:pt x="2829927" y="3454934"/>
                  <a:pt x="2733306" y="3551555"/>
                  <a:pt x="2614117" y="3551555"/>
                </a:cubicBezTo>
                <a:lnTo>
                  <a:pt x="215810" y="3551555"/>
                </a:lnTo>
                <a:cubicBezTo>
                  <a:pt x="96621" y="3551555"/>
                  <a:pt x="0" y="3454934"/>
                  <a:pt x="0" y="3335745"/>
                </a:cubicBezTo>
                <a:lnTo>
                  <a:pt x="0" y="215810"/>
                </a:lnTo>
                <a:cubicBezTo>
                  <a:pt x="0" y="96621"/>
                  <a:pt x="96621" y="0"/>
                  <a:pt x="21581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827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7" grpId="0"/>
      <p:bldP spid="8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06522" y="1160508"/>
            <a:ext cx="2749472" cy="767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互联网金融</a:t>
            </a:r>
            <a:endParaRPr lang="en-US" altLang="zh-CN" sz="4000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54057" y="2256428"/>
            <a:ext cx="4793343" cy="3286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ARPA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网和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NSF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网最初都是为科研服务的，其主要目的为用户提供共享大型主机的宝贵资源</a:t>
            </a:r>
            <a:r>
              <a:rPr lang="zh-CN" altLang="en-US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dirty="0" smtClean="0">
              <a:solidFill>
                <a:srgbClr val="00B0F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marL="285750" indent="-285750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zh-CN" altLang="en-US" dirty="0" smtClean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随着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接入主机数量的增加，越来越多的人把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作为通信和交流的工具。一些公司还陆续在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上开展了商业活动。随着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的商业化，其在通信、信息检索、客户服务等方面的巨大潜力被挖掘出来，使</a:t>
            </a:r>
            <a:r>
              <a:rPr lang="en-US" altLang="zh-CN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Internet</a:t>
            </a:r>
            <a:r>
              <a:rPr lang="zh-CN" altLang="en-US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有了质的飞跃，并最终走向全球。</a:t>
            </a:r>
          </a:p>
        </p:txBody>
      </p:sp>
      <p:sp>
        <p:nvSpPr>
          <p:cNvPr id="6" name="椭圆 5"/>
          <p:cNvSpPr/>
          <p:nvPr/>
        </p:nvSpPr>
        <p:spPr>
          <a:xfrm>
            <a:off x="972457" y="1364343"/>
            <a:ext cx="4644571" cy="464457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54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296228" y="4826000"/>
            <a:ext cx="1219202" cy="1219202"/>
          </a:xfrm>
          <a:prstGeom prst="ellipse">
            <a:avLst/>
          </a:prstGeom>
          <a:solidFill>
            <a:srgbClr val="00B0F0"/>
          </a:solidFill>
          <a:ln w="1905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7000">
                <a:latin typeface="+mj-lt"/>
                <a:ea typeface="微软雅黑 Light" panose="020B0502040204020203" pitchFamily="34" charset="-122"/>
                <a:cs typeface="+mn-ea"/>
                <a:sym typeface="+mn-lt"/>
              </a:rPr>
              <a:t>$</a:t>
            </a:r>
          </a:p>
        </p:txBody>
      </p:sp>
      <p:sp>
        <p:nvSpPr>
          <p:cNvPr id="9" name="矩形 8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330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7" grpId="0"/>
      <p:bldP spid="6" grpId="0" animBg="1"/>
      <p:bldP spid="3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76162" y="3433054"/>
            <a:ext cx="47596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—— </a:t>
            </a:r>
            <a:r>
              <a:rPr lang="zh-CN" altLang="en-US" sz="40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感谢观看 </a:t>
            </a:r>
            <a:r>
              <a:rPr lang="en-US" altLang="zh-CN" sz="4000" dirty="0">
                <a:solidFill>
                  <a:srgbClr val="68F9F6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——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84827" y="2060596"/>
            <a:ext cx="5101076" cy="17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700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</a:lstStyle>
          <a:p>
            <a:r>
              <a:rPr lang="en-US" altLang="zh-CN" sz="10000" dirty="0">
                <a:sym typeface="+mn-lt"/>
              </a:rPr>
              <a:t>THANKS</a:t>
            </a:r>
            <a:endParaRPr lang="en-US" sz="10000" dirty="0"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73000" y="6972300"/>
            <a:ext cx="171450" cy="1714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911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 p14:presetBounceEnd="6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8" dur="10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uiExpand="1" build="allAtOnce"/>
          <p:bldP spid="3" grpId="0"/>
          <p:bldP spid="3" grpId="1"/>
          <p:bldP spid="3" grpId="2"/>
          <p:bldP spid="3" grpId="3"/>
          <p:bldP spid="3" grpId="4"/>
          <p:bldP spid="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xit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3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4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uiExpand="1" build="allAtOnce"/>
          <p:bldP spid="3" grpId="0"/>
          <p:bldP spid="3" grpId="1"/>
          <p:bldP spid="3" grpId="2"/>
          <p:bldP spid="3" grpId="3"/>
          <p:bldP spid="3" grpId="4"/>
          <p:bldP spid="4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1790CC0-8B17-4CF2-A057-5A0496EB974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互联网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F0"/>
        </a:solidFill>
        <a:ln>
          <a:noFill/>
        </a:ln>
      </a:spPr>
      <a:bodyPr rtlCol="0" anchor="ctr"/>
      <a:lstStyle>
        <a:defPPr algn="ctr">
          <a:defRPr smtClean="0">
            <a:latin typeface="微软雅黑 Light" panose="020B0502040204020203" pitchFamily="34" charset="-122"/>
            <a:ea typeface="微软雅黑 Light" panose="020B0502040204020203" pitchFamily="34" charset="-122"/>
            <a:cs typeface="+mn-ea"/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>
              <a:lumMod val="50000"/>
              <a:lumOff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120000"/>
          </a:lnSpc>
          <a:defRPr smtClean="0">
            <a:solidFill>
              <a:srgbClr val="00B0F0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</TotalTime>
  <Words>3112</Words>
  <Application>Microsoft Office PowerPoint</Application>
  <PresentationFormat>宽屏</PresentationFormat>
  <Paragraphs>323</Paragraphs>
  <Slides>35</Slides>
  <Notes>35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3" baseType="lpstr">
      <vt:lpstr>Aroly</vt:lpstr>
      <vt:lpstr>等线</vt:lpstr>
      <vt:lpstr>微软雅黑</vt:lpstr>
      <vt:lpstr>微软雅黑 Light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</dc:title>
  <dc:subject/>
  <dc:creator>Administrator</dc:creator>
  <cp:keywords/>
  <dc:description/>
  <cp:lastModifiedBy>faith123</cp:lastModifiedBy>
  <cp:revision>162</cp:revision>
  <dcterms:created xsi:type="dcterms:W3CDTF">2016-12-21T02:41:08Z</dcterms:created>
  <dcterms:modified xsi:type="dcterms:W3CDTF">2019-01-16T05:48:44Z</dcterms:modified>
  <cp:category/>
  <cp:contentStatus/>
</cp:coreProperties>
</file>