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9" r:id="rId1"/>
  </p:sldMasterIdLst>
  <p:notesMasterIdLst>
    <p:notesMasterId r:id="rId27"/>
  </p:notesMasterIdLst>
  <p:sldIdLst>
    <p:sldId id="257" r:id="rId2"/>
    <p:sldId id="323" r:id="rId3"/>
    <p:sldId id="258" r:id="rId4"/>
    <p:sldId id="324" r:id="rId5"/>
    <p:sldId id="325" r:id="rId6"/>
    <p:sldId id="326" r:id="rId7"/>
    <p:sldId id="327" r:id="rId8"/>
    <p:sldId id="330" r:id="rId9"/>
    <p:sldId id="335" r:id="rId10"/>
    <p:sldId id="337" r:id="rId11"/>
    <p:sldId id="340" r:id="rId12"/>
    <p:sldId id="343" r:id="rId13"/>
    <p:sldId id="345" r:id="rId14"/>
    <p:sldId id="347" r:id="rId15"/>
    <p:sldId id="356" r:id="rId16"/>
    <p:sldId id="311" r:id="rId17"/>
    <p:sldId id="312" r:id="rId18"/>
    <p:sldId id="313" r:id="rId19"/>
    <p:sldId id="593" r:id="rId20"/>
    <p:sldId id="590" r:id="rId21"/>
    <p:sldId id="591" r:id="rId22"/>
    <p:sldId id="592" r:id="rId23"/>
    <p:sldId id="607" r:id="rId24"/>
    <p:sldId id="321" r:id="rId25"/>
    <p:sldId id="608" r:id="rId26"/>
  </p:sldIdLst>
  <p:sldSz cx="12192000" cy="6858000"/>
  <p:notesSz cx="6858000" cy="9144000"/>
  <p:custDataLst>
    <p:tags r:id="rId28"/>
  </p:custDataLst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7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1D2"/>
    <a:srgbClr val="008000"/>
    <a:srgbClr val="FF0000"/>
    <a:srgbClr val="FF9933"/>
    <a:srgbClr val="D418E8"/>
    <a:srgbClr val="FFFF66"/>
    <a:srgbClr val="FF6600"/>
    <a:srgbClr val="00CC00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6" y="84"/>
      </p:cViewPr>
      <p:guideLst>
        <p:guide orient="horz" pos="2160"/>
        <p:guide pos="387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6F81DF-EEA7-4905-A83E-4D592023782A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B0A724-4007-49DA-9814-27A137A2F4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182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A724-4007-49DA-9814-27A137A2F44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3771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A724-4007-49DA-9814-27A137A2F44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934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A724-4007-49DA-9814-27A137A2F44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020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A724-4007-49DA-9814-27A137A2F44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1304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A724-4007-49DA-9814-27A137A2F44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685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A724-4007-49DA-9814-27A137A2F44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525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A724-4007-49DA-9814-27A137A2F44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3452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A724-4007-49DA-9814-27A137A2F44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29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A724-4007-49DA-9814-27A137A2F44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6653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A724-4007-49DA-9814-27A137A2F44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489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A724-4007-49DA-9814-27A137A2F44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29878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A724-4007-49DA-9814-27A137A2F44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55406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A724-4007-49DA-9814-27A137A2F44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2284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A724-4007-49DA-9814-27A137A2F44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54893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A724-4007-49DA-9814-27A137A2F44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1239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A724-4007-49DA-9814-27A137A2F44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50863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A724-4007-49DA-9814-27A137A2F44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1497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A724-4007-49DA-9814-27A137A2F44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9897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>
            <a:extLst>
              <a:ext uri="{FF2B5EF4-FFF2-40B4-BE49-F238E27FC236}">
                <a16:creationId xmlns="" xmlns:a16="http://schemas.microsoft.com/office/drawing/2014/main" id="{C16FC7AC-538B-457C-BDCB-88A931BC6BA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备注占位符 2">
            <a:extLst>
              <a:ext uri="{FF2B5EF4-FFF2-40B4-BE49-F238E27FC236}">
                <a16:creationId xmlns="" xmlns:a16="http://schemas.microsoft.com/office/drawing/2014/main" id="{F22F1171-4E0D-4EE4-8EF7-7F0C361C3E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7412" name="灯片编号占位符 3">
            <a:extLst>
              <a:ext uri="{FF2B5EF4-FFF2-40B4-BE49-F238E27FC236}">
                <a16:creationId xmlns="" xmlns:a16="http://schemas.microsoft.com/office/drawing/2014/main" id="{6D346F5F-7CAC-4D70-A439-642F1E39F8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A07D6A5-8FF9-46C1-AD35-319F03EE97F4}" type="slidenum">
              <a:rPr altLang="en-US" smtClean="0">
                <a:ea typeface="宋体" panose="02010600030101010101" pitchFamily="2" charset="-122"/>
              </a:rPr>
              <a:pPr/>
              <a:t>19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4598987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>
            <a:extLst>
              <a:ext uri="{FF2B5EF4-FFF2-40B4-BE49-F238E27FC236}">
                <a16:creationId xmlns="" xmlns:a16="http://schemas.microsoft.com/office/drawing/2014/main" id="{8C4E0D61-BC90-4D1D-B8EF-5B637D46FBB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9459" name="备注占位符 2">
            <a:extLst>
              <a:ext uri="{FF2B5EF4-FFF2-40B4-BE49-F238E27FC236}">
                <a16:creationId xmlns="" xmlns:a16="http://schemas.microsoft.com/office/drawing/2014/main" id="{65A6BF79-4972-4A3D-9770-56AF5FEBC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9460" name="灯片编号占位符 3">
            <a:extLst>
              <a:ext uri="{FF2B5EF4-FFF2-40B4-BE49-F238E27FC236}">
                <a16:creationId xmlns="" xmlns:a16="http://schemas.microsoft.com/office/drawing/2014/main" id="{C33F6741-0CF0-4C1F-A809-734692BED5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09721CF-B712-4473-B137-0104CAB18F21}" type="slidenum">
              <a:rPr altLang="en-US" smtClean="0">
                <a:ea typeface="宋体" panose="02010600030101010101" pitchFamily="2" charset="-122"/>
              </a:rPr>
              <a:pPr/>
              <a:t>20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1104643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>
            <a:extLst>
              <a:ext uri="{FF2B5EF4-FFF2-40B4-BE49-F238E27FC236}">
                <a16:creationId xmlns="" xmlns:a16="http://schemas.microsoft.com/office/drawing/2014/main" id="{C5B35C6D-4CCA-4C39-90B9-E0CDEB9CE3F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1507" name="备注占位符 2">
            <a:extLst>
              <a:ext uri="{FF2B5EF4-FFF2-40B4-BE49-F238E27FC236}">
                <a16:creationId xmlns="" xmlns:a16="http://schemas.microsoft.com/office/drawing/2014/main" id="{95424D39-800D-4CC0-887B-BD49DB470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1508" name="灯片编号占位符 3">
            <a:extLst>
              <a:ext uri="{FF2B5EF4-FFF2-40B4-BE49-F238E27FC236}">
                <a16:creationId xmlns="" xmlns:a16="http://schemas.microsoft.com/office/drawing/2014/main" id="{1ECC8A90-5F74-4465-929D-87FEAFEEDE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05F1C5F-8D06-4A59-B78E-7B900FAE7EE4}" type="slidenum">
              <a:rPr altLang="en-US" smtClean="0">
                <a:ea typeface="宋体" panose="02010600030101010101" pitchFamily="2" charset="-122"/>
              </a:rPr>
              <a:pPr/>
              <a:t>21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7864944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>
            <a:extLst>
              <a:ext uri="{FF2B5EF4-FFF2-40B4-BE49-F238E27FC236}">
                <a16:creationId xmlns="" xmlns:a16="http://schemas.microsoft.com/office/drawing/2014/main" id="{458B63D7-9615-4B2A-97D8-AFC22BACCC2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备注占位符 2">
            <a:extLst>
              <a:ext uri="{FF2B5EF4-FFF2-40B4-BE49-F238E27FC236}">
                <a16:creationId xmlns="" xmlns:a16="http://schemas.microsoft.com/office/drawing/2014/main" id="{ADC9A77A-24B9-4D32-A229-8840732D5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3556" name="灯片编号占位符 3">
            <a:extLst>
              <a:ext uri="{FF2B5EF4-FFF2-40B4-BE49-F238E27FC236}">
                <a16:creationId xmlns="" xmlns:a16="http://schemas.microsoft.com/office/drawing/2014/main" id="{757D41C3-B303-4847-881B-89D6FE7C7A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3F46E0E-A55E-449D-9050-E5EE21098C68}" type="slidenum">
              <a:rPr altLang="en-US" smtClean="0">
                <a:ea typeface="宋体" panose="02010600030101010101" pitchFamily="2" charset="-122"/>
              </a:rPr>
              <a:pPr/>
              <a:t>22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8332127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>
            <a:extLst>
              <a:ext uri="{FF2B5EF4-FFF2-40B4-BE49-F238E27FC236}">
                <a16:creationId xmlns="" xmlns:a16="http://schemas.microsoft.com/office/drawing/2014/main" id="{51E9AF82-6981-4108-81F1-4FBCB8C16C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9939" name="备注占位符 2">
            <a:extLst>
              <a:ext uri="{FF2B5EF4-FFF2-40B4-BE49-F238E27FC236}">
                <a16:creationId xmlns="" xmlns:a16="http://schemas.microsoft.com/office/drawing/2014/main" id="{9667A54B-B985-4333-AC8C-0D8FDCD978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39940" name="灯片编号占位符 3">
            <a:extLst>
              <a:ext uri="{FF2B5EF4-FFF2-40B4-BE49-F238E27FC236}">
                <a16:creationId xmlns="" xmlns:a16="http://schemas.microsoft.com/office/drawing/2014/main" id="{F6207153-4A6B-4DA8-8036-76A3CFAEDD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C3D605-5719-4F8A-A0FF-729DC4455729}" type="slidenum">
              <a:rPr altLang="en-US" smtClean="0">
                <a:ea typeface="宋体" panose="02010600030101010101" pitchFamily="2" charset="-122"/>
              </a:rPr>
              <a:pPr/>
              <a:t>23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5318332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A724-4007-49DA-9814-27A137A2F44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656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0A724-4007-49DA-9814-27A137A2F44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585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4">
            <a:extLst>
              <a:ext uri="{FF2B5EF4-FFF2-40B4-BE49-F238E27FC236}">
                <a16:creationId xmlns="" xmlns:a16="http://schemas.microsoft.com/office/drawing/2014/main" id="{BCA475FD-EAD0-4F60-842E-6AA281DFC75F}"/>
              </a:ext>
            </a:extLst>
          </p:cNvPr>
          <p:cNvCxnSpPr/>
          <p:nvPr/>
        </p:nvCxnSpPr>
        <p:spPr>
          <a:xfrm>
            <a:off x="2692400" y="3522663"/>
            <a:ext cx="681513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893C8FC2-EEBD-4A8F-9C69-CB149FE0DC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83538" y="5037138"/>
            <a:ext cx="896937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398D68A6-88C3-4D09-A461-4661AD20A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92400" y="5037138"/>
            <a:ext cx="5214938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4DC05790-67EB-45E7-B28F-0D8BAF1C1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6675" y="5037138"/>
            <a:ext cx="550863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F11AC-70DB-449B-84C4-70DC4A57629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7529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64EEAFE0-0948-4AAF-872F-B718472A6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8380B99B-C386-4865-AB14-B6C344F0F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D74B25A6-CD19-4FED-95E9-A270C82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C775E-D2F8-455A-B7DE-95B5616939C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608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5">
            <a:extLst>
              <a:ext uri="{FF2B5EF4-FFF2-40B4-BE49-F238E27FC236}">
                <a16:creationId xmlns="" xmlns:a16="http://schemas.microsoft.com/office/drawing/2014/main" id="{046D6DF7-3FB6-4E78-956E-F7430D9D0E1F}"/>
              </a:ext>
            </a:extLst>
          </p:cNvPr>
          <p:cNvCxnSpPr/>
          <p:nvPr/>
        </p:nvCxnSpPr>
        <p:spPr>
          <a:xfrm>
            <a:off x="2012950" y="3709988"/>
            <a:ext cx="81629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4BCC396C-ACD1-4FB0-B52E-E1DF345F1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F86CB4E2-53D9-4E88-A0BA-FA68A1FAF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D9F5DFDC-257D-4BF1-80D6-683D59D7F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14DB7-69FA-405A-9D18-19D5647BF1D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8641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7">
            <a:extLst>
              <a:ext uri="{FF2B5EF4-FFF2-40B4-BE49-F238E27FC236}">
                <a16:creationId xmlns="" xmlns:a16="http://schemas.microsoft.com/office/drawing/2014/main" id="{DD82C11D-7690-4BA5-A7AF-4EC960759AC6}"/>
              </a:ext>
            </a:extLst>
          </p:cNvPr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="" xmlns:a16="http://schemas.microsoft.com/office/drawing/2014/main" id="{CF9F2FED-ECDB-465F-A5C3-063615F10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Footer Placeholder 5">
            <a:extLst>
              <a:ext uri="{FF2B5EF4-FFF2-40B4-BE49-F238E27FC236}">
                <a16:creationId xmlns="" xmlns:a16="http://schemas.microsoft.com/office/drawing/2014/main" id="{5E9223BB-E165-4410-95C7-D8E791EA3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Slide Number Placeholder 6">
            <a:extLst>
              <a:ext uri="{FF2B5EF4-FFF2-40B4-BE49-F238E27FC236}">
                <a16:creationId xmlns="" xmlns:a16="http://schemas.microsoft.com/office/drawing/2014/main" id="{04105855-A2E7-40A9-98D7-7CEF26F71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02D40-40AE-40D2-B729-BA789B5E0DC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098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7">
            <a:extLst>
              <a:ext uri="{FF2B5EF4-FFF2-40B4-BE49-F238E27FC236}">
                <a16:creationId xmlns="" xmlns:a16="http://schemas.microsoft.com/office/drawing/2014/main" id="{B76A5C7A-84F6-46C0-8C33-2DC1C2F7201D}"/>
              </a:ext>
            </a:extLst>
          </p:cNvPr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="" xmlns:a16="http://schemas.microsoft.com/office/drawing/2014/main" id="{58846AFD-E61E-4E86-AB19-A35D5200A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Footer Placeholder 7">
            <a:extLst>
              <a:ext uri="{FF2B5EF4-FFF2-40B4-BE49-F238E27FC236}">
                <a16:creationId xmlns="" xmlns:a16="http://schemas.microsoft.com/office/drawing/2014/main" id="{837991C4-59B8-4FDE-8057-2015BB90D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Slide Number Placeholder 8">
            <a:extLst>
              <a:ext uri="{FF2B5EF4-FFF2-40B4-BE49-F238E27FC236}">
                <a16:creationId xmlns="" xmlns:a16="http://schemas.microsoft.com/office/drawing/2014/main" id="{4881F0F8-5D9A-431F-A5ED-669F55542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034FA2-6885-4369-95E5-C0E6FD3F719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8053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13">
            <a:extLst>
              <a:ext uri="{FF2B5EF4-FFF2-40B4-BE49-F238E27FC236}">
                <a16:creationId xmlns="" xmlns:a16="http://schemas.microsoft.com/office/drawing/2014/main" id="{6BC0E5EF-970E-4A96-9A32-CBF14F4A1776}"/>
              </a:ext>
            </a:extLst>
          </p:cNvPr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="" xmlns:a16="http://schemas.microsoft.com/office/drawing/2014/main" id="{83978526-0A37-4947-A1E2-500278990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3">
            <a:extLst>
              <a:ext uri="{FF2B5EF4-FFF2-40B4-BE49-F238E27FC236}">
                <a16:creationId xmlns="" xmlns:a16="http://schemas.microsoft.com/office/drawing/2014/main" id="{CAA27161-DA20-4486-99FF-1C460C736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4">
            <a:extLst>
              <a:ext uri="{FF2B5EF4-FFF2-40B4-BE49-F238E27FC236}">
                <a16:creationId xmlns="" xmlns:a16="http://schemas.microsoft.com/office/drawing/2014/main" id="{6E14A30E-57A8-448B-AEB8-894C8B1C7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DA712-8B6A-48B7-80DE-E6FA4E8DB3B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1896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="" xmlns:a16="http://schemas.microsoft.com/office/drawing/2014/main" id="{9001A88D-3923-4B52-BDB9-040ABC869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0D3946DF-ED21-48B2-A880-F13D4FF09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98F4F495-3DD9-4CDE-B9AB-A441F443B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8F0A3-2A44-4026-B113-E580157DC20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9636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5">
            <a:extLst>
              <a:ext uri="{FF2B5EF4-FFF2-40B4-BE49-F238E27FC236}">
                <a16:creationId xmlns="" xmlns:a16="http://schemas.microsoft.com/office/drawing/2014/main" id="{C97A86B3-341F-4FB9-B0B4-99B82CCAE449}"/>
              </a:ext>
            </a:extLst>
          </p:cNvPr>
          <p:cNvCxnSpPr/>
          <p:nvPr/>
        </p:nvCxnSpPr>
        <p:spPr>
          <a:xfrm>
            <a:off x="1395413" y="2913063"/>
            <a:ext cx="35147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="" xmlns:a16="http://schemas.microsoft.com/office/drawing/2014/main" id="{BD00725D-0D5E-42B6-AFC6-9B8FEE666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Footer Placeholder 5">
            <a:extLst>
              <a:ext uri="{FF2B5EF4-FFF2-40B4-BE49-F238E27FC236}">
                <a16:creationId xmlns="" xmlns:a16="http://schemas.microsoft.com/office/drawing/2014/main" id="{3D6C999E-8C7D-4C15-91E8-5EF3BCDEC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Slide Number Placeholder 6">
            <a:extLst>
              <a:ext uri="{FF2B5EF4-FFF2-40B4-BE49-F238E27FC236}">
                <a16:creationId xmlns="" xmlns:a16="http://schemas.microsoft.com/office/drawing/2014/main" id="{895E0744-6714-4011-8D1D-1A972FD1A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9EB42-CF2C-4103-8A16-DA90D2E0E2D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7320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D84E21E6-1A4D-4041-A24B-A97B352F2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CFF9EBF4-112D-4827-B2DA-D0303E76A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5DA60A30-8E54-45A9-85CA-8432F656D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FD880-A15B-4C6C-AA7D-EF930AA5426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530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34707C31-7EF3-4B14-91F8-259D1F205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1B83FFBE-E1A0-4462-94A7-A7C7AF862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FE84275E-BF40-4E0B-866C-D8DE85541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B1A04-B8C0-4F03-A403-E24C74A7276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2561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4">
            <a:extLst>
              <a:ext uri="{FF2B5EF4-FFF2-40B4-BE49-F238E27FC236}">
                <a16:creationId xmlns="" xmlns:a16="http://schemas.microsoft.com/office/drawing/2014/main" id="{3EDC1DBB-7B61-46F9-8543-775B57990BF1}"/>
              </a:ext>
            </a:extLst>
          </p:cNvPr>
          <p:cNvCxnSpPr/>
          <p:nvPr/>
        </p:nvCxnSpPr>
        <p:spPr>
          <a:xfrm>
            <a:off x="1395413" y="41402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3FC3A41C-4C48-47A5-95C5-A24AF893A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D73D86FE-3E97-446B-B8D5-78E87F215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A029EAC8-85C2-4317-ABF8-B4BF198B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84646-FFC8-454E-BFA6-B8ACC39EB27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9210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3">
            <a:extLst>
              <a:ext uri="{FF2B5EF4-FFF2-40B4-BE49-F238E27FC236}">
                <a16:creationId xmlns="" xmlns:a16="http://schemas.microsoft.com/office/drawing/2014/main" id="{985CB67C-CAC4-4F70-A4F3-61D5C5186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013" y="87947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zh-CN" sz="8000">
                <a:ea typeface="宋体" panose="02010600030101010101" pitchFamily="2" charset="-122"/>
              </a:rPr>
              <a:t>“</a:t>
            </a:r>
          </a:p>
        </p:txBody>
      </p:sp>
      <p:sp>
        <p:nvSpPr>
          <p:cNvPr id="6" name="TextBox 14">
            <a:extLst>
              <a:ext uri="{FF2B5EF4-FFF2-40B4-BE49-F238E27FC236}">
                <a16:creationId xmlns="" xmlns:a16="http://schemas.microsoft.com/office/drawing/2014/main" id="{A8E1938A-9BE2-4F60-B3E7-4F0D1FC26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99738" y="2827338"/>
            <a:ext cx="6096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eaLnBrk="1" hangingPunct="1"/>
            <a:r>
              <a:rPr lang="en-US" altLang="zh-CN" sz="8000">
                <a:ea typeface="宋体" panose="02010600030101010101" pitchFamily="2" charset="-122"/>
              </a:rPr>
              <a:t>”</a:t>
            </a:r>
          </a:p>
        </p:txBody>
      </p:sp>
      <p:cxnSp>
        <p:nvCxnSpPr>
          <p:cNvPr id="7" name="Straight Connector 18">
            <a:extLst>
              <a:ext uri="{FF2B5EF4-FFF2-40B4-BE49-F238E27FC236}">
                <a16:creationId xmlns="" xmlns:a16="http://schemas.microsoft.com/office/drawing/2014/main" id="{14AF9458-2B23-4DFA-8AFC-D362828DD221}"/>
              </a:ext>
            </a:extLst>
          </p:cNvPr>
          <p:cNvCxnSpPr/>
          <p:nvPr/>
        </p:nvCxnSpPr>
        <p:spPr>
          <a:xfrm>
            <a:off x="1395413" y="41402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="" xmlns:a16="http://schemas.microsoft.com/office/drawing/2014/main" id="{A3B59C1D-C1AC-4ED8-A321-1547B4154AE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Footer Placeholder 4">
            <a:extLst>
              <a:ext uri="{FF2B5EF4-FFF2-40B4-BE49-F238E27FC236}">
                <a16:creationId xmlns="" xmlns:a16="http://schemas.microsoft.com/office/drawing/2014/main" id="{58BAA4CB-2FBC-4C2A-B31B-E3AC14BF189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" name="Slide Number Placeholder 5">
            <a:extLst>
              <a:ext uri="{FF2B5EF4-FFF2-40B4-BE49-F238E27FC236}">
                <a16:creationId xmlns="" xmlns:a16="http://schemas.microsoft.com/office/drawing/2014/main" id="{3882A32A-E5DC-4DF2-8D34-4A1977A095E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BB192-3291-454D-8629-7B7B0BC3831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037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519EC86-7778-489E-87CE-F84CE0EED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216C7DE-E703-48E7-B171-0E7D00AF8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B607CE6-4EC6-46C9-8761-3F032ADFD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40382-24FE-4E71-AD9D-9B16E2258D7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2486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">
            <a:extLst>
              <a:ext uri="{FF2B5EF4-FFF2-40B4-BE49-F238E27FC236}">
                <a16:creationId xmlns="" xmlns:a16="http://schemas.microsoft.com/office/drawing/2014/main" id="{39DDE67F-6C20-4353-A9D2-A9E25D0A3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013" y="87947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zh-CN" sz="8000">
                <a:ea typeface="宋体" panose="02010600030101010101" pitchFamily="2" charset="-122"/>
              </a:rPr>
              <a:t>“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="" xmlns:a16="http://schemas.microsoft.com/office/drawing/2014/main" id="{1EE51C3E-D5C2-4C45-A630-47374C2C7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99738" y="2598738"/>
            <a:ext cx="6096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eaLnBrk="1" hangingPunct="1"/>
            <a:r>
              <a:rPr lang="en-US" altLang="zh-CN" sz="8000">
                <a:ea typeface="宋体" panose="02010600030101010101" pitchFamily="2" charset="-122"/>
              </a:rPr>
              <a:t>”</a:t>
            </a:r>
          </a:p>
        </p:txBody>
      </p:sp>
      <p:cxnSp>
        <p:nvCxnSpPr>
          <p:cNvPr id="7" name="Straight Connector 25">
            <a:extLst>
              <a:ext uri="{FF2B5EF4-FFF2-40B4-BE49-F238E27FC236}">
                <a16:creationId xmlns="" xmlns:a16="http://schemas.microsoft.com/office/drawing/2014/main" id="{C7166DE4-C301-4C9C-A82E-452FCD4651F1}"/>
              </a:ext>
            </a:extLst>
          </p:cNvPr>
          <p:cNvCxnSpPr/>
          <p:nvPr/>
        </p:nvCxnSpPr>
        <p:spPr>
          <a:xfrm>
            <a:off x="1395413" y="34290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="" xmlns:a16="http://schemas.microsoft.com/office/drawing/2014/main" id="{4B8AE854-0079-4D25-A592-C3DF76DE128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Footer Placeholder 4">
            <a:extLst>
              <a:ext uri="{FF2B5EF4-FFF2-40B4-BE49-F238E27FC236}">
                <a16:creationId xmlns="" xmlns:a16="http://schemas.microsoft.com/office/drawing/2014/main" id="{B4AB98C7-65EA-4766-B9BB-B29F0939A3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Slide Number Placeholder 5">
            <a:extLst>
              <a:ext uri="{FF2B5EF4-FFF2-40B4-BE49-F238E27FC236}">
                <a16:creationId xmlns="" xmlns:a16="http://schemas.microsoft.com/office/drawing/2014/main" id="{242DC581-C007-41F5-AB51-C6C15DCEF1F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52964-D2F8-471E-B7F7-45575029839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2547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4">
            <a:extLst>
              <a:ext uri="{FF2B5EF4-FFF2-40B4-BE49-F238E27FC236}">
                <a16:creationId xmlns="" xmlns:a16="http://schemas.microsoft.com/office/drawing/2014/main" id="{9CE3B576-1F2F-416C-A29E-4456352C4E16}"/>
              </a:ext>
            </a:extLst>
          </p:cNvPr>
          <p:cNvCxnSpPr/>
          <p:nvPr/>
        </p:nvCxnSpPr>
        <p:spPr>
          <a:xfrm>
            <a:off x="1395413" y="34290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rtlCol="0">
            <a:normAutofit/>
          </a:bodyPr>
          <a:lstStyle>
            <a:lvl1pPr>
              <a:defRPr lang="en-US" b="0" dirty="0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17A8584A-06AE-4911-A288-DD1562D77AA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D39BCCD7-8210-40AC-A5DE-F87AF2180E7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1BA613F1-3991-4EFC-93AD-6D3A394FD5E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4239C-BCE1-46B4-A15E-27D6F2A637F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6613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3">
            <a:extLst>
              <a:ext uri="{FF2B5EF4-FFF2-40B4-BE49-F238E27FC236}">
                <a16:creationId xmlns="" xmlns:a16="http://schemas.microsoft.com/office/drawing/2014/main" id="{32543F60-C120-4FEB-BB68-C14F982810E3}"/>
              </a:ext>
            </a:extLst>
          </p:cNvPr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567CDFE5-F75A-4E96-9769-94763F8F0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5D74D8B7-9F82-4115-8413-A4C444A08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3A0A33FB-62D2-4887-A678-1FE3D2B59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3A5E1-42ED-42AA-A80E-71FB7D53FCA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0967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3">
            <a:extLst>
              <a:ext uri="{FF2B5EF4-FFF2-40B4-BE49-F238E27FC236}">
                <a16:creationId xmlns="" xmlns:a16="http://schemas.microsoft.com/office/drawing/2014/main" id="{787F3F91-6A6C-432E-8DA1-7FAA09874E21}"/>
              </a:ext>
            </a:extLst>
          </p:cNvPr>
          <p:cNvCxnSpPr/>
          <p:nvPr/>
        </p:nvCxnSpPr>
        <p:spPr>
          <a:xfrm>
            <a:off x="886460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2276A3FA-AA27-487D-A908-C26E9B097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7C43D7B8-B4EC-4E32-B9B4-CCFC423C0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738EE9B2-1389-4763-BB7C-E67D00FE3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3EB68-8E73-4A0F-9241-532B919442D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1873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E5C7975-D9CC-47F5-8FBE-F7808F933D3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26" name="Title Placeholder 1">
            <a:extLst>
              <a:ext uri="{FF2B5EF4-FFF2-40B4-BE49-F238E27FC236}">
                <a16:creationId xmlns="" xmlns:a16="http://schemas.microsoft.com/office/drawing/2014/main" id="{447754F3-91AD-484F-A6BE-E164EE2A69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982663"/>
            <a:ext cx="9601200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="" xmlns:a16="http://schemas.microsoft.com/office/drawing/2014/main" id="{4D062EC7-5922-4111-8DFE-FD14F217BF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557463"/>
            <a:ext cx="9601200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50E52A2-CD10-4593-B962-92B366E5A3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77275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2712472-3C2E-4383-AA09-28C0221957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95400" y="5969000"/>
            <a:ext cx="7305675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396B385-4CA4-41E2-AF32-932EB57A05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53675" y="5969000"/>
            <a:ext cx="542925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b="0" i="0" smtClean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105FAD9E-D634-4AF4-9D53-F324003CDFF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54F417BE-7B54-4C05-BD52-90C4A3C00E64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685631"/>
            <a:ext cx="12192000" cy="12192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68225E5-1B31-47BB-ACE4-BC15A12537DC}"/>
              </a:ext>
            </a:extLst>
          </p:cNvPr>
          <p:cNvSpPr/>
          <p:nvPr userDrawn="1"/>
        </p:nvSpPr>
        <p:spPr>
          <a:xfrm>
            <a:off x="2394741" y="24676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FFE1D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dirty="0">
                <a:solidFill>
                  <a:srgbClr val="FFE1D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FFE1D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dirty="0">
                <a:solidFill>
                  <a:srgbClr val="FFE1D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rgbClr val="FFE1D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solidFill>
                <a:srgbClr val="FFE1D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30" r:id="rId7"/>
    <p:sldLayoutId id="2147483840" r:id="rId8"/>
    <p:sldLayoutId id="2147483831" r:id="rId9"/>
    <p:sldLayoutId id="2147483832" r:id="rId10"/>
    <p:sldLayoutId id="2147483841" r:id="rId11"/>
    <p:sldLayoutId id="2147483842" r:id="rId12"/>
    <p:sldLayoutId id="2147483833" r:id="rId13"/>
    <p:sldLayoutId id="2147483843" r:id="rId14"/>
    <p:sldLayoutId id="2147483844" r:id="rId15"/>
    <p:sldLayoutId id="2147483845" r:id="rId16"/>
    <p:sldLayoutId id="2147483846" r:id="rId17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2001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3pPr>
      <a:lvl4pPr marL="1543050" indent="-1714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00250" indent="-1714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14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pn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gif"/><Relationship Id="rId5" Type="http://schemas.openxmlformats.org/officeDocument/2006/relationships/image" Target="../media/image40.gif"/><Relationship Id="rId4" Type="http://schemas.openxmlformats.org/officeDocument/2006/relationships/image" Target="../media/image39.jpeg"/><Relationship Id="rId9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12" Type="http://schemas.openxmlformats.org/officeDocument/2006/relationships/slide" Target="slide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25.xml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="" xmlns:a16="http://schemas.microsoft.com/office/drawing/2014/main" id="{0F2AA36B-133F-45D3-B2BE-0D0E2D9A1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6926" y="2320264"/>
            <a:ext cx="81375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4800" dirty="0">
                <a:solidFill>
                  <a:srgbClr val="008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cs typeface="+mn-ea"/>
                <a:sym typeface="+mn-lt"/>
              </a:rPr>
              <a:t>儿童暑期安全教育</a:t>
            </a:r>
            <a:r>
              <a:rPr lang="en-US" altLang="zh-CN" sz="4800" dirty="0" err="1">
                <a:solidFill>
                  <a:srgbClr val="008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cs typeface="+mn-ea"/>
                <a:sym typeface="+mn-lt"/>
              </a:rPr>
              <a:t>ppt</a:t>
            </a:r>
            <a:r>
              <a:rPr lang="zh-CN" altLang="en-US" sz="4800" dirty="0">
                <a:solidFill>
                  <a:srgbClr val="008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cs typeface="+mn-ea"/>
                <a:sym typeface="+mn-lt"/>
              </a:rPr>
              <a:t>模板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D5422064-FA99-4139-8E2B-72BC440936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905" y="57771"/>
            <a:ext cx="2031760" cy="1996666"/>
          </a:xfrm>
          <a:prstGeom prst="rect">
            <a:avLst/>
          </a:prstGeom>
        </p:spPr>
      </p:pic>
      <p:pic>
        <p:nvPicPr>
          <p:cNvPr id="4" name="图片 3" descr="未 标题-1">
            <a:extLst>
              <a:ext uri="{FF2B5EF4-FFF2-40B4-BE49-F238E27FC236}">
                <a16:creationId xmlns="" xmlns:a16="http://schemas.microsoft.com/office/drawing/2014/main" id="{3D1B9A31-DF83-4F9E-8EB5-61A0CFCC0F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654" y="1373294"/>
            <a:ext cx="1699895" cy="1651635"/>
          </a:xfrm>
          <a:prstGeom prst="rect">
            <a:avLst/>
          </a:prstGeom>
        </p:spPr>
      </p:pic>
      <p:pic>
        <p:nvPicPr>
          <p:cNvPr id="5" name="图片 4" descr="children`s day">
            <a:extLst>
              <a:ext uri="{FF2B5EF4-FFF2-40B4-BE49-F238E27FC236}">
                <a16:creationId xmlns="" xmlns:a16="http://schemas.microsoft.com/office/drawing/2014/main" id="{51AD64D9-30B4-4899-863B-AB77A192616C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985646" y="4103376"/>
            <a:ext cx="3200400" cy="279597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F3C95932-BB51-48DB-8219-DEC7CB25E3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299207"/>
            <a:ext cx="2220902" cy="198451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EB7A7BFD-17A6-405A-AFA3-56E7FFBC79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38" y="4028315"/>
            <a:ext cx="1105152" cy="268031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C13BC2C-D2CB-415F-A061-A078D4051B4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256" y="4797442"/>
            <a:ext cx="5682974" cy="215994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43978E6D-1F5F-4BDC-8E4C-FFCCC39C36A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4050114"/>
            <a:ext cx="4890614" cy="1905434"/>
          </a:xfrm>
          <a:prstGeom prst="rect">
            <a:avLst/>
          </a:prstGeom>
        </p:spPr>
      </p:pic>
      <p:pic>
        <p:nvPicPr>
          <p:cNvPr id="14" name="儿童歌曲 - 音乐剧背景音乐">
            <a:hlinkClick r:id="" action="ppaction://media"/>
            <a:extLst>
              <a:ext uri="{FF2B5EF4-FFF2-40B4-BE49-F238E27FC236}">
                <a16:creationId xmlns="" xmlns:a16="http://schemas.microsoft.com/office/drawing/2014/main" id="{682A449A-7734-4105-A714-528772A4B2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956509" y="-30448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5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536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="" xmlns:a16="http://schemas.microsoft.com/office/drawing/2014/main" id="{73493574-B026-4492-A9CF-3FC90E9D2822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318919" y="3056125"/>
            <a:ext cx="6336704" cy="1081180"/>
          </a:xfrm>
        </p:spPr>
        <p:txBody>
          <a:bodyPr/>
          <a:lstStyle/>
          <a:p>
            <a:pPr marL="457200" lvl="1" indent="0">
              <a:lnSpc>
                <a:spcPct val="150000"/>
              </a:lnSpc>
              <a:buNone/>
            </a:pP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2018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年五一放假时间为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4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29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日至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日（即星期日至星期二），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日（星期三）正常上课。</a:t>
            </a:r>
          </a:p>
        </p:txBody>
      </p:sp>
      <p:pic>
        <p:nvPicPr>
          <p:cNvPr id="19" name="图片 18" descr="857a0c2224086f27c766d05b465f68fb">
            <a:extLst>
              <a:ext uri="{FF2B5EF4-FFF2-40B4-BE49-F238E27FC236}">
                <a16:creationId xmlns="" xmlns:a16="http://schemas.microsoft.com/office/drawing/2014/main" id="{E2931203-016A-4975-A8D4-85AF56314FB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07368" y="267487"/>
            <a:ext cx="3384376" cy="2453208"/>
          </a:xfrm>
          <a:prstGeom prst="rect">
            <a:avLst/>
          </a:prstGeom>
        </p:spPr>
      </p:pic>
      <p:sp>
        <p:nvSpPr>
          <p:cNvPr id="16386" name="Rectangle 2">
            <a:extLst>
              <a:ext uri="{FF2B5EF4-FFF2-40B4-BE49-F238E27FC236}">
                <a16:creationId xmlns="" xmlns:a16="http://schemas.microsoft.com/office/drawing/2014/main" id="{2533FF82-D031-491D-889E-6F1DA5825AA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22675" y="1677958"/>
            <a:ext cx="4392488" cy="629034"/>
          </a:xfrm>
        </p:spPr>
        <p:txBody>
          <a:bodyPr/>
          <a:lstStyle/>
          <a:p>
            <a:r>
              <a:rPr lang="zh-CN" altLang="en-US" sz="40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cs typeface="+mn-ea"/>
                <a:sym typeface="+mn-lt"/>
              </a:rPr>
              <a:t>放假时间</a:t>
            </a:r>
          </a:p>
        </p:txBody>
      </p:sp>
      <p:pic>
        <p:nvPicPr>
          <p:cNvPr id="21" name="图片 20" descr="9a8b67adae3cb4ef75cbe4befac695a3">
            <a:extLst>
              <a:ext uri="{FF2B5EF4-FFF2-40B4-BE49-F238E27FC236}">
                <a16:creationId xmlns="" xmlns:a16="http://schemas.microsoft.com/office/drawing/2014/main" id="{B1C731D9-44FD-4A5E-A27F-8F3695807FE5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8832304" y="3717032"/>
            <a:ext cx="2880494" cy="3007766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159DD3F3-001A-436D-8736-CE86602307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" y="4137305"/>
            <a:ext cx="4926756" cy="2894336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6A78C521-D5D2-420B-B376-CD4CFFED70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224" y="467506"/>
            <a:ext cx="2709279" cy="24209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  <p:bldP spid="1638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A13E8E09-FEB8-49EF-8132-BFB5581E5F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91" y="603777"/>
            <a:ext cx="2003780" cy="163229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D830B96D-91C4-4729-885F-6E26D55CD32B}"/>
              </a:ext>
            </a:extLst>
          </p:cNvPr>
          <p:cNvSpPr txBox="1"/>
          <p:nvPr/>
        </p:nvSpPr>
        <p:spPr>
          <a:xfrm>
            <a:off x="5127880" y="543760"/>
            <a:ext cx="2194895" cy="136960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>
              <a:buNone/>
            </a:pPr>
            <a:r>
              <a:rPr lang="zh-CN" altLang="en-US" sz="55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cs typeface="+mn-ea"/>
                <a:sym typeface="+mn-lt"/>
              </a:rPr>
              <a:t>目 录</a:t>
            </a:r>
            <a:endParaRPr lang="en-US" altLang="zh-CN" sz="5500" dirty="0">
              <a:solidFill>
                <a:srgbClr val="FF0000"/>
              </a:solidFill>
              <a:latin typeface="华康海报体W12(P)" panose="040B0C00000000000000" pitchFamily="82" charset="-122"/>
              <a:ea typeface="华康海报体W12(P)" panose="040B0C00000000000000" pitchFamily="82" charset="-122"/>
              <a:cs typeface="+mn-ea"/>
              <a:sym typeface="+mn-lt"/>
            </a:endParaRPr>
          </a:p>
          <a:p>
            <a:pPr algn="ctr">
              <a:buNone/>
            </a:pPr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CONTENTS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C0961312-FC4F-4353-9295-8C2E241936C7}"/>
              </a:ext>
            </a:extLst>
          </p:cNvPr>
          <p:cNvGrpSpPr/>
          <p:nvPr/>
        </p:nvGrpSpPr>
        <p:grpSpPr>
          <a:xfrm>
            <a:off x="2790825" y="2490807"/>
            <a:ext cx="3343962" cy="863600"/>
            <a:chOff x="1409700" y="2565400"/>
            <a:chExt cx="3343962" cy="863600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0F659F22-1B55-4DB7-8CA7-DDCF2D48DE68}"/>
                </a:ext>
              </a:extLst>
            </p:cNvPr>
            <p:cNvGrpSpPr/>
            <p:nvPr/>
          </p:nvGrpSpPr>
          <p:grpSpPr>
            <a:xfrm>
              <a:off x="1409700" y="2565400"/>
              <a:ext cx="863600" cy="863600"/>
              <a:chOff x="1409700" y="2565400"/>
              <a:chExt cx="863600" cy="863600"/>
            </a:xfrm>
          </p:grpSpPr>
          <p:sp>
            <p:nvSpPr>
              <p:cNvPr id="12" name="椭圆 11">
                <a:extLst>
                  <a:ext uri="{FF2B5EF4-FFF2-40B4-BE49-F238E27FC236}">
                    <a16:creationId xmlns="" xmlns:a16="http://schemas.microsoft.com/office/drawing/2014/main" id="{0D8C203B-0DEC-4F4F-BC27-E7F0F1CFC816}"/>
                  </a:ext>
                </a:extLst>
              </p:cNvPr>
              <p:cNvSpPr/>
              <p:nvPr/>
            </p:nvSpPr>
            <p:spPr>
              <a:xfrm>
                <a:off x="1409700" y="2565400"/>
                <a:ext cx="863600" cy="863600"/>
              </a:xfrm>
              <a:prstGeom prst="ellipse">
                <a:avLst/>
              </a:prstGeom>
              <a:solidFill>
                <a:srgbClr val="68A82F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zh-CN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id="{B8142654-A420-4A8D-9FB7-CB4C87599993}"/>
                  </a:ext>
                </a:extLst>
              </p:cNvPr>
              <p:cNvSpPr txBox="1"/>
              <p:nvPr/>
            </p:nvSpPr>
            <p:spPr>
              <a:xfrm>
                <a:off x="1548792" y="2735590"/>
                <a:ext cx="58541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buNone/>
                </a:pPr>
                <a:r>
                  <a:rPr lang="en-US" altLang="zh-CN" sz="2800" b="1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01</a:t>
                </a:r>
                <a:endParaRPr lang="zh-CN" altLang="en-US" sz="2800" b="1" dirty="0">
                  <a:solidFill>
                    <a:schemeClr val="bg1"/>
                  </a:solidFill>
                  <a:latin typeface="+mn-lt"/>
                  <a:cs typeface="+mn-ea"/>
                  <a:sym typeface="+mn-lt"/>
                </a:endParaRPr>
              </a:p>
            </p:txBody>
          </p:sp>
        </p:grpSp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574B0F19-CB1C-4FD9-A87C-575B9D0BDF5C}"/>
                </a:ext>
              </a:extLst>
            </p:cNvPr>
            <p:cNvSpPr txBox="1"/>
            <p:nvPr/>
          </p:nvSpPr>
          <p:spPr>
            <a:xfrm>
              <a:off x="2517152" y="2588234"/>
              <a:ext cx="22365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6350">
                <a:contourClr>
                  <a:schemeClr val="bg1"/>
                </a:contourClr>
              </a:sp3d>
            </a:bodyPr>
            <a:lstStyle/>
            <a:p>
              <a:pPr lvl="0">
                <a:buNone/>
                <a:defRPr/>
              </a:pP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cs typeface="+mn-ea"/>
                  <a:sym typeface="+mn-lt"/>
                </a:rPr>
                <a:t>交通安全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C49C3904-7849-43DA-8CD5-0276A9EF6936}"/>
              </a:ext>
            </a:extLst>
          </p:cNvPr>
          <p:cNvGrpSpPr/>
          <p:nvPr/>
        </p:nvGrpSpPr>
        <p:grpSpPr>
          <a:xfrm>
            <a:off x="4138001" y="4048635"/>
            <a:ext cx="4322278" cy="863600"/>
            <a:chOff x="1409700" y="2565400"/>
            <a:chExt cx="4322278" cy="863600"/>
          </a:xfrm>
        </p:grpSpPr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5F408CC3-BCE2-4841-877B-D1EEADF81B62}"/>
                </a:ext>
              </a:extLst>
            </p:cNvPr>
            <p:cNvGrpSpPr/>
            <p:nvPr/>
          </p:nvGrpSpPr>
          <p:grpSpPr>
            <a:xfrm>
              <a:off x="1409700" y="2565400"/>
              <a:ext cx="863600" cy="863600"/>
              <a:chOff x="1409700" y="2565400"/>
              <a:chExt cx="863600" cy="863600"/>
            </a:xfrm>
          </p:grpSpPr>
          <p:sp>
            <p:nvSpPr>
              <p:cNvPr id="17" name="椭圆 16">
                <a:extLst>
                  <a:ext uri="{FF2B5EF4-FFF2-40B4-BE49-F238E27FC236}">
                    <a16:creationId xmlns="" xmlns:a16="http://schemas.microsoft.com/office/drawing/2014/main" id="{54560C4B-BB87-4C03-88DB-5EFC5A76093E}"/>
                  </a:ext>
                </a:extLst>
              </p:cNvPr>
              <p:cNvSpPr/>
              <p:nvPr/>
            </p:nvSpPr>
            <p:spPr>
              <a:xfrm>
                <a:off x="1409700" y="2565400"/>
                <a:ext cx="863600" cy="863600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="" xmlns:a16="http://schemas.microsoft.com/office/drawing/2014/main" id="{14E0CF40-DBCD-4618-B9CE-52BB42F62CE4}"/>
                  </a:ext>
                </a:extLst>
              </p:cNvPr>
              <p:cNvSpPr txBox="1"/>
              <p:nvPr/>
            </p:nvSpPr>
            <p:spPr>
              <a:xfrm>
                <a:off x="1548791" y="2735590"/>
                <a:ext cx="58541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buNone/>
                </a:pPr>
                <a:r>
                  <a:rPr lang="en-US" altLang="zh-CN" sz="2800" b="1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02</a:t>
                </a:r>
                <a:endParaRPr lang="zh-CN" altLang="en-US" sz="2800" b="1" dirty="0">
                  <a:solidFill>
                    <a:schemeClr val="bg1"/>
                  </a:solidFill>
                  <a:latin typeface="+mn-lt"/>
                  <a:cs typeface="+mn-ea"/>
                  <a:sym typeface="+mn-lt"/>
                </a:endParaRPr>
              </a:p>
            </p:txBody>
          </p:sp>
        </p:grp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E74DC71F-3059-4D28-B4B3-A21F4D0C59E5}"/>
                </a:ext>
              </a:extLst>
            </p:cNvPr>
            <p:cNvSpPr txBox="1"/>
            <p:nvPr/>
          </p:nvSpPr>
          <p:spPr>
            <a:xfrm>
              <a:off x="2469546" y="2654070"/>
              <a:ext cx="3262432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6350">
                <a:contourClr>
                  <a:schemeClr val="bg1"/>
                </a:contourClr>
              </a:sp3d>
            </a:bodyPr>
            <a:lstStyle/>
            <a:p>
              <a:pPr>
                <a:buNone/>
              </a:pPr>
              <a:r>
                <a:rPr lang="zh-CN" altLang="en-US" sz="4000" b="1" dirty="0">
                  <a:solidFill>
                    <a:srgbClr val="68A82F"/>
                  </a:solidFill>
                  <a:latin typeface="+mn-lt"/>
                  <a:cs typeface="+mn-ea"/>
                  <a:sym typeface="+mn-lt"/>
                </a:rPr>
                <a:t>预防溺水安全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428A0E6F-A56D-40D4-B8F8-3A1FA71FA6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0" y="1939690"/>
            <a:ext cx="1752600" cy="1400273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E29121A0-641E-4D61-B23D-21203686B2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884" y="2924944"/>
            <a:ext cx="4622062" cy="462206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F5926E30-2168-493D-AF56-51F781FBB0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724" y="598525"/>
            <a:ext cx="2220902" cy="198451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9F3199D6-3A21-4D4A-B8BE-A05F7BA64C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79" y="3257404"/>
            <a:ext cx="1105152" cy="2680311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511DB6EC-E9B4-4838-AC50-46C6868687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" y="4137305"/>
            <a:ext cx="4926756" cy="28943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11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18" presetID="2" presetClass="entr" presetSubtype="2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nodeType="withEffect" p14:presetBounceEnd="44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50"/>
                                </p:stCondLst>
                                <p:childTnLst>
                                  <p:par>
                                    <p:cTn id="27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11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1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50"/>
                                </p:stCondLst>
                                <p:childTnLst>
                                  <p:par>
                                    <p:cTn id="27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64CF21F-CEEC-4F46-899B-7E6A17A777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4" y="3787627"/>
            <a:ext cx="4926756" cy="289433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85A31784-9B61-4789-AC6E-06F3DC1C04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601" y="2784608"/>
            <a:ext cx="5190066" cy="519006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8DA6612A-44ED-4543-ABF7-14892EAF9B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890" y="688510"/>
            <a:ext cx="3362325" cy="230505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7614AB26-7964-46E1-AA3E-FF8F5529EB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362" y="722805"/>
            <a:ext cx="2003780" cy="1632293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C0296DA1-C740-4AA5-9F9F-6D5D76CC5106}"/>
              </a:ext>
            </a:extLst>
          </p:cNvPr>
          <p:cNvGrpSpPr/>
          <p:nvPr/>
        </p:nvGrpSpPr>
        <p:grpSpPr>
          <a:xfrm>
            <a:off x="4295800" y="1543919"/>
            <a:ext cx="3262432" cy="2118735"/>
            <a:chOff x="1450465" y="2565400"/>
            <a:chExt cx="3262432" cy="2118735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424BE0F8-354E-427B-A8FA-C1360BDC6199}"/>
                </a:ext>
              </a:extLst>
            </p:cNvPr>
            <p:cNvGrpSpPr/>
            <p:nvPr/>
          </p:nvGrpSpPr>
          <p:grpSpPr>
            <a:xfrm>
              <a:off x="2649881" y="2565400"/>
              <a:ext cx="863600" cy="863600"/>
              <a:chOff x="2649881" y="2565400"/>
              <a:chExt cx="863600" cy="863600"/>
            </a:xfrm>
          </p:grpSpPr>
          <p:sp>
            <p:nvSpPr>
              <p:cNvPr id="12" name="椭圆 11">
                <a:extLst>
                  <a:ext uri="{FF2B5EF4-FFF2-40B4-BE49-F238E27FC236}">
                    <a16:creationId xmlns="" xmlns:a16="http://schemas.microsoft.com/office/drawing/2014/main" id="{261839E3-C7F6-428C-BFF2-2E366248990D}"/>
                  </a:ext>
                </a:extLst>
              </p:cNvPr>
              <p:cNvSpPr/>
              <p:nvPr/>
            </p:nvSpPr>
            <p:spPr>
              <a:xfrm>
                <a:off x="2649881" y="2565400"/>
                <a:ext cx="863600" cy="863600"/>
              </a:xfrm>
              <a:prstGeom prst="ellipse">
                <a:avLst/>
              </a:prstGeom>
              <a:solidFill>
                <a:srgbClr val="68A82F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zh-CN" altLang="en-US" dirty="0">
                  <a:solidFill>
                    <a:schemeClr val="bg1"/>
                  </a:solidFill>
                  <a:latin typeface="Century Gothic" panose="020B0502020202020204" pitchFamily="34" charset="0"/>
                  <a:ea typeface="汉仪夏日体W" panose="00020600040101010101" pitchFamily="18" charset="-122"/>
                </a:endParaRP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id="{EB6BC416-600A-4958-A1D1-BD305E6F009D}"/>
                  </a:ext>
                </a:extLst>
              </p:cNvPr>
              <p:cNvSpPr txBox="1"/>
              <p:nvPr/>
            </p:nvSpPr>
            <p:spPr>
              <a:xfrm>
                <a:off x="2788973" y="2735590"/>
                <a:ext cx="58541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buNone/>
                </a:pPr>
                <a:r>
                  <a:rPr lang="en-US" altLang="zh-CN" sz="2800" b="1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汉仪夏日体W" panose="00020600040101010101" pitchFamily="18" charset="-122"/>
                  </a:rPr>
                  <a:t>01</a:t>
                </a:r>
                <a:endParaRPr lang="zh-CN" altLang="en-US" sz="2800" b="1" dirty="0">
                  <a:solidFill>
                    <a:schemeClr val="bg1"/>
                  </a:solidFill>
                  <a:latin typeface="Century Gothic" panose="020B0502020202020204" pitchFamily="34" charset="0"/>
                  <a:ea typeface="汉仪夏日体W" panose="00020600040101010101" pitchFamily="18" charset="-122"/>
                </a:endParaRPr>
              </a:p>
            </p:txBody>
          </p:sp>
        </p:grpSp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409A5F23-2FB7-4979-BD49-8B418D373813}"/>
                </a:ext>
              </a:extLst>
            </p:cNvPr>
            <p:cNvSpPr txBox="1"/>
            <p:nvPr/>
          </p:nvSpPr>
          <p:spPr>
            <a:xfrm>
              <a:off x="1450465" y="3668472"/>
              <a:ext cx="326243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6350">
                <a:contourClr>
                  <a:schemeClr val="bg1"/>
                </a:contourClr>
              </a:sp3d>
            </a:bodyPr>
            <a:lstStyle/>
            <a:p>
              <a:pPr lvl="0">
                <a:buNone/>
                <a:defRPr/>
              </a:pPr>
              <a:r>
                <a:rPr kumimoji="0" lang="zh-CN" altLang="en-US" sz="600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华康海报体W12" panose="040B0C00000000000000" pitchFamily="82" charset="-122"/>
                  <a:ea typeface="华康海报体W12" panose="040B0C00000000000000" pitchFamily="82" charset="-122"/>
                </a:rPr>
                <a:t>交通安全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10D7FF1F-674F-45DE-AE81-862325D98F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0" y="1939690"/>
            <a:ext cx="1752600" cy="1400273"/>
          </a:xfrm>
          <a:prstGeom prst="rect">
            <a:avLst/>
          </a:prstGeom>
        </p:spPr>
      </p:pic>
      <p:pic>
        <p:nvPicPr>
          <p:cNvPr id="15" name="图片 14" descr="2755752">
            <a:extLst>
              <a:ext uri="{FF2B5EF4-FFF2-40B4-BE49-F238E27FC236}">
                <a16:creationId xmlns="" xmlns:a16="http://schemas.microsoft.com/office/drawing/2014/main" id="{1DCA73A4-1B1E-4641-8ED1-154229875FEE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 flipH="1">
            <a:off x="3243781" y="4086982"/>
            <a:ext cx="3446058" cy="27942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3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19" presetID="2" presetClass="entr" presetSubtype="2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3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1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m-000-1">
            <a:extLst>
              <a:ext uri="{FF2B5EF4-FFF2-40B4-BE49-F238E27FC236}">
                <a16:creationId xmlns="" xmlns:a16="http://schemas.microsoft.com/office/drawing/2014/main" id="{4982B4C0-AA97-4789-9FB6-C3913F8B0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1628800"/>
            <a:ext cx="3960440" cy="2996826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Text Box 3">
            <a:extLst>
              <a:ext uri="{FF2B5EF4-FFF2-40B4-BE49-F238E27FC236}">
                <a16:creationId xmlns="" xmlns:a16="http://schemas.microsoft.com/office/drawing/2014/main" id="{EDF88772-2A39-47C1-A0C8-CFA95EF27C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685" y="1628800"/>
            <a:ext cx="5213066" cy="2150076"/>
          </a:xfrm>
          <a:prstGeom prst="rect">
            <a:avLst/>
          </a:prstGeom>
          <a:noFill/>
          <a:ln w="76200" cap="rnd">
            <a:solidFill>
              <a:schemeClr val="accent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大家先来看一下下面的数据，多么触目惊心！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2010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年我国共发生道路交通事故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219521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起，造成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65225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人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死亡、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254075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人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受伤，直接财产损失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9.3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亿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人民币。 </a:t>
            </a:r>
          </a:p>
        </p:txBody>
      </p:sp>
      <p:pic>
        <p:nvPicPr>
          <p:cNvPr id="4" name="图片 3" descr="d10827d938c7ad5e085a7e5e75edf090">
            <a:extLst>
              <a:ext uri="{FF2B5EF4-FFF2-40B4-BE49-F238E27FC236}">
                <a16:creationId xmlns="" xmlns:a16="http://schemas.microsoft.com/office/drawing/2014/main" id="{FED069D6-B0D8-4B9C-A99E-79C7BBB2BA14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91344" y="4060240"/>
            <a:ext cx="3810000" cy="27431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0" fill="hold"/>
                                        <p:tgtEl>
                                          <p:spTgt spid="3686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ldLvl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 Box 3">
            <a:extLst>
              <a:ext uri="{FF2B5EF4-FFF2-40B4-BE49-F238E27FC236}">
                <a16:creationId xmlns="" xmlns:a16="http://schemas.microsoft.com/office/drawing/2014/main" id="{9563CEC4-D369-4A54-B5AC-9159CA5FC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2064" y="1881788"/>
            <a:ext cx="4248472" cy="2345770"/>
          </a:xfrm>
          <a:prstGeom prst="rect">
            <a:avLst/>
          </a:prstGeom>
          <a:solidFill>
            <a:schemeClr val="bg1">
              <a:alpha val="87842"/>
            </a:schemeClr>
          </a:solidFill>
          <a:ln w="76200" cap="rnd">
            <a:solidFill>
              <a:schemeClr val="bg1"/>
            </a:solidFill>
            <a:prstDash val="sysDot"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就在我讲课的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40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来分钟的时间里，我国就有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10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多人因为不遵守交通安全离我们而去，近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60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多人缺只胳膊或少条腿，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再也不能象你们一样快乐地跑跳，多么可怕啊！ </a:t>
            </a:r>
          </a:p>
        </p:txBody>
      </p:sp>
      <p:pic>
        <p:nvPicPr>
          <p:cNvPr id="4" name="Picture 3" descr="fm3">
            <a:extLst>
              <a:ext uri="{FF2B5EF4-FFF2-40B4-BE49-F238E27FC236}">
                <a16:creationId xmlns="" xmlns:a16="http://schemas.microsoft.com/office/drawing/2014/main" id="{A7ACB27C-3911-44D6-A2DC-10554198B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313" y="1340768"/>
            <a:ext cx="4570414" cy="34278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5" decel="1000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5" decel="100000"/>
                                        <p:tgtEl>
                                          <p:spTgt spid="3789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25" accel="100000" fill="hold">
                                          <p:stCondLst>
                                            <p:cond delay="765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5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25" accel="100000" fill="hold">
                                          <p:stCondLst>
                                            <p:cond delay="765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5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25" accel="100000" fill="hold">
                                          <p:stCondLst>
                                            <p:cond delay="765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>
            <a:extLst>
              <a:ext uri="{FF2B5EF4-FFF2-40B4-BE49-F238E27FC236}">
                <a16:creationId xmlns="" xmlns:a16="http://schemas.microsoft.com/office/drawing/2014/main" id="{2D02B466-F3F6-4B94-AD71-9DEF81C25941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55440" y="1628800"/>
            <a:ext cx="6546134" cy="4563888"/>
          </a:xfrm>
          <a:noFill/>
          <a:ln w="76200" cap="rnd">
            <a:noFill/>
            <a:prstDash val="sysDot"/>
            <a:miter lim="800000"/>
            <a:headEnd/>
            <a:tailEnd/>
          </a:ln>
        </p:spPr>
        <p:txBody>
          <a:bodyPr/>
          <a:lstStyle/>
          <a:p>
            <a:pPr marL="0" indent="0">
              <a:lnSpc>
                <a:spcPct val="150000"/>
              </a:lnSpc>
              <a:spcBef>
                <a:spcPct val="50000"/>
              </a:spcBef>
              <a:buClr>
                <a:schemeClr val="bg1"/>
              </a:buClr>
              <a:buNone/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   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主要就是因为人们的交通安全意识较低、行车秩序混乱、大家不遵守交通规则等原因造成的。 </a:t>
            </a:r>
          </a:p>
          <a:p>
            <a:pPr marL="0" indent="0">
              <a:lnSpc>
                <a:spcPct val="150000"/>
              </a:lnSpc>
              <a:spcBef>
                <a:spcPct val="50000"/>
              </a:spcBef>
              <a:buClr>
                <a:schemeClr val="bg1"/>
              </a:buClr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其实刚才那些悲剧如果提高安全意识，防患于未然，大多都是可以避免的。我们往往是平时不注意，一旦出事后才悔恨莫及，但已经没有办法补救了。大家都看过Ｎ遍的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《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猫和老鼠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》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吧，汤姆经常被车轧扁，然后又晃晃悠悠地被吹起来，恢复原状。看到这里，大家都会哈哈大笑，但实际上这只是动画片，真实生活中小猫被轧了后绝对就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OVER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了，人同样如此。</a:t>
            </a: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9ABFD014-1EB0-4656-98A9-31FD7BDF1591}"/>
              </a:ext>
            </a:extLst>
          </p:cNvPr>
          <p:cNvSpPr/>
          <p:nvPr/>
        </p:nvSpPr>
        <p:spPr>
          <a:xfrm>
            <a:off x="1415480" y="764704"/>
            <a:ext cx="4852610" cy="5986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buClr>
                <a:schemeClr val="bg1"/>
              </a:buClr>
              <a:buFontTx/>
              <a:buNone/>
            </a:pPr>
            <a:r>
              <a:rPr lang="zh-CN" altLang="en-US" sz="26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cs typeface="+mn-ea"/>
                <a:sym typeface="+mn-lt"/>
              </a:rPr>
              <a:t>为什么会发生这么可怕的事呢？</a:t>
            </a:r>
          </a:p>
        </p:txBody>
      </p:sp>
      <p:pic>
        <p:nvPicPr>
          <p:cNvPr id="4" name="图片 3" descr="图片包含 矢量图形&#10;&#10;已生成高可信度的说明">
            <a:extLst>
              <a:ext uri="{FF2B5EF4-FFF2-40B4-BE49-F238E27FC236}">
                <a16:creationId xmlns="" xmlns:a16="http://schemas.microsoft.com/office/drawing/2014/main" id="{AA49B891-19F2-4A0C-912E-3A0ECCED70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209" y="1556792"/>
            <a:ext cx="2686526" cy="3483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行人52">
            <a:extLst>
              <a:ext uri="{FF2B5EF4-FFF2-40B4-BE49-F238E27FC236}">
                <a16:creationId xmlns="" xmlns:a16="http://schemas.microsoft.com/office/drawing/2014/main" id="{F5747D2E-DA5C-44F2-B257-AAB526756E58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472" y="3429000"/>
            <a:ext cx="3817690" cy="206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Text Box 6">
            <a:extLst>
              <a:ext uri="{FF2B5EF4-FFF2-40B4-BE49-F238E27FC236}">
                <a16:creationId xmlns="" xmlns:a16="http://schemas.microsoft.com/office/drawing/2014/main" id="{0B2CAE9D-C43D-4652-AE05-F202651A2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480" y="1226719"/>
            <a:ext cx="8424863" cy="1145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9999">
                    <a:alpha val="58038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dirty="0">
                <a:latin typeface="+mn-lt"/>
                <a:cs typeface="+mn-ea"/>
                <a:sym typeface="+mn-lt"/>
              </a:rPr>
              <a:t>   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在一般情况下，汽车在行驶中，如遇到危险情况，驾驶员踩刹车减速或停车就可能避免交通事故。</a:t>
            </a:r>
          </a:p>
        </p:txBody>
      </p:sp>
      <p:sp>
        <p:nvSpPr>
          <p:cNvPr id="8" name="Text Box 2">
            <a:extLst>
              <a:ext uri="{FF2B5EF4-FFF2-40B4-BE49-F238E27FC236}">
                <a16:creationId xmlns="" xmlns:a16="http://schemas.microsoft.com/office/drawing/2014/main" id="{571A21BA-740A-4CE0-A6C6-821CB91E8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344" y="517076"/>
            <a:ext cx="374441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3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cs typeface="+mn-ea"/>
                <a:sym typeface="+mn-lt"/>
              </a:rPr>
              <a:t>一、汽车惯性</a:t>
            </a:r>
          </a:p>
        </p:txBody>
      </p:sp>
      <p:pic>
        <p:nvPicPr>
          <p:cNvPr id="9" name="图片 8" descr="a54b1ff33777bbab4d9b4a9d5ddf7eca">
            <a:extLst>
              <a:ext uri="{FF2B5EF4-FFF2-40B4-BE49-F238E27FC236}">
                <a16:creationId xmlns="" xmlns:a16="http://schemas.microsoft.com/office/drawing/2014/main" id="{4E0F2DDD-A579-422F-8D2D-4FF393655BF3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5447928" y="1226719"/>
            <a:ext cx="6264696" cy="4413509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B16E7B2D-4D88-42C3-A374-76385DE313F5}"/>
              </a:ext>
            </a:extLst>
          </p:cNvPr>
          <p:cNvSpPr/>
          <p:nvPr/>
        </p:nvSpPr>
        <p:spPr>
          <a:xfrm>
            <a:off x="6096001" y="2979005"/>
            <a:ext cx="3528392" cy="2128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但是，遇到紧急或突然情况，如行人或骑车人在车辆临近时横穿马路，尽管驾驶员采取紧急刹车的措施，也难免发生撞车、撞人的事故。 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" dur="2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23" fill="hold">
                                          <p:stCondLst>
                                            <p:cond delay="22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4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3" decel="50000" autoRev="1" fill="hold">
                                          <p:stCondLst>
                                            <p:cond delay="22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3" fill="hold">
                                          <p:stCondLst>
                                            <p:cond delay="42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/>
      <p:bldP spid="8" grpId="0" autoUpdateAnimBg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04-a">
            <a:extLst>
              <a:ext uri="{FF2B5EF4-FFF2-40B4-BE49-F238E27FC236}">
                <a16:creationId xmlns="" xmlns:a16="http://schemas.microsoft.com/office/drawing/2014/main" id="{CFDEA7FF-5455-449E-B575-423F6517B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144" y="1772816"/>
            <a:ext cx="3754361" cy="2278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2">
            <a:extLst>
              <a:ext uri="{FF2B5EF4-FFF2-40B4-BE49-F238E27FC236}">
                <a16:creationId xmlns="" xmlns:a16="http://schemas.microsoft.com/office/drawing/2014/main" id="{E6C7E777-0167-4EE1-9025-D25E72307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464" y="620688"/>
            <a:ext cx="576064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cs typeface="+mn-ea"/>
                <a:sym typeface="+mn-lt"/>
              </a:rPr>
              <a:t>二、自行车使用有什么常识？</a:t>
            </a: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75552F54-E5D9-48A7-98EC-301A88564A92}"/>
              </a:ext>
            </a:extLst>
          </p:cNvPr>
          <p:cNvSpPr/>
          <p:nvPr/>
        </p:nvSpPr>
        <p:spPr>
          <a:xfrm>
            <a:off x="1271464" y="1581049"/>
            <a:ext cx="5256584" cy="2172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在我国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《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中华人民共和国道路交通安全法实施条例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》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明文规定：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dirty="0">
                <a:cs typeface="+mn-ea"/>
                <a:sym typeface="+mn-lt"/>
              </a:rPr>
              <a:t>    </a:t>
            </a:r>
            <a:r>
              <a:rPr lang="zh-CN" altLang="en-US" b="1" dirty="0">
                <a:solidFill>
                  <a:srgbClr val="FF0000"/>
                </a:solidFill>
                <a:cs typeface="+mn-ea"/>
                <a:sym typeface="+mn-lt"/>
              </a:rPr>
              <a:t>未满十二周岁的儿童不准在道路上骑自行车。我们在座的同学们，应该都没有达到法定的骑车年龄，所以你们绝对不能够单独在马路上骑自行车！</a:t>
            </a:r>
            <a:r>
              <a:rPr lang="zh-CN" altLang="en-US" dirty="0">
                <a:solidFill>
                  <a:schemeClr val="accent2"/>
                </a:solidFill>
                <a:cs typeface="+mn-ea"/>
                <a:sym typeface="+mn-lt"/>
              </a:rPr>
              <a:t>    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7E3A2549-6819-4739-A58F-2284BE1D3628}"/>
              </a:ext>
            </a:extLst>
          </p:cNvPr>
          <p:cNvSpPr/>
          <p:nvPr/>
        </p:nvSpPr>
        <p:spPr>
          <a:xfrm>
            <a:off x="5924187" y="4327564"/>
            <a:ext cx="3935628" cy="1435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在没有划分非机动车道的道路上行驶，就尽量靠右边行驶。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（</a:t>
            </a:r>
            <a:r>
              <a:rPr lang="zh-CN" altLang="en-US" b="1" dirty="0">
                <a:solidFill>
                  <a:srgbClr val="008000"/>
                </a:solidFill>
                <a:cs typeface="+mn-ea"/>
                <a:sym typeface="+mn-lt"/>
              </a:rPr>
              <a:t>最好距路边边缘线</a:t>
            </a:r>
            <a:r>
              <a:rPr lang="en-US" altLang="zh-CN" b="1" dirty="0">
                <a:solidFill>
                  <a:srgbClr val="008000"/>
                </a:solidFill>
                <a:cs typeface="+mn-ea"/>
                <a:sym typeface="+mn-lt"/>
              </a:rPr>
              <a:t>1.5</a:t>
            </a:r>
            <a:r>
              <a:rPr lang="zh-CN" altLang="en-US" b="1" dirty="0">
                <a:solidFill>
                  <a:srgbClr val="008000"/>
                </a:solidFill>
                <a:cs typeface="+mn-ea"/>
                <a:sym typeface="+mn-lt"/>
              </a:rPr>
              <a:t>米以内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）</a:t>
            </a:r>
          </a:p>
        </p:txBody>
      </p:sp>
      <p:pic>
        <p:nvPicPr>
          <p:cNvPr id="8" name="Picture 2" descr="12">
            <a:extLst>
              <a:ext uri="{FF2B5EF4-FFF2-40B4-BE49-F238E27FC236}">
                <a16:creationId xmlns="" xmlns:a16="http://schemas.microsoft.com/office/drawing/2014/main" id="{D674E50E-3895-4CF6-967C-A47DA9E8B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154" y="3947726"/>
            <a:ext cx="3935628" cy="2195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5">
            <a:extLst>
              <a:ext uri="{FF2B5EF4-FFF2-40B4-BE49-F238E27FC236}">
                <a16:creationId xmlns="" xmlns:a16="http://schemas.microsoft.com/office/drawing/2014/main" id="{AF806069-BEAD-45E1-9A7E-349BD7AADE7F}"/>
              </a:ext>
            </a:extLst>
          </p:cNvPr>
          <p:cNvGrpSpPr>
            <a:grpSpLocks/>
          </p:cNvGrpSpPr>
          <p:nvPr/>
        </p:nvGrpSpPr>
        <p:grpSpPr bwMode="auto">
          <a:xfrm>
            <a:off x="1421570" y="5764045"/>
            <a:ext cx="2003150" cy="0"/>
            <a:chOff x="0" y="0"/>
            <a:chExt cx="1951" cy="0"/>
          </a:xfrm>
        </p:grpSpPr>
        <p:sp>
          <p:nvSpPr>
            <p:cNvPr id="10" name="Line 6">
              <a:extLst>
                <a:ext uri="{FF2B5EF4-FFF2-40B4-BE49-F238E27FC236}">
                  <a16:creationId xmlns="" xmlns:a16="http://schemas.microsoft.com/office/drawing/2014/main" id="{46F6425C-B0B6-4F44-9A3D-7C0B6818C0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70" y="0"/>
              <a:ext cx="681" cy="0"/>
            </a:xfrm>
            <a:prstGeom prst="line">
              <a:avLst/>
            </a:prstGeom>
            <a:noFill/>
            <a:ln w="1270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11" name="Line 7">
              <a:extLst>
                <a:ext uri="{FF2B5EF4-FFF2-40B4-BE49-F238E27FC236}">
                  <a16:creationId xmlns="" xmlns:a16="http://schemas.microsoft.com/office/drawing/2014/main" id="{738FDF90-EBEC-4C82-A882-4EAAF489A8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0" y="0"/>
              <a:ext cx="726" cy="0"/>
            </a:xfrm>
            <a:prstGeom prst="line">
              <a:avLst/>
            </a:prstGeom>
            <a:noFill/>
            <a:ln w="1270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latin typeface="+mn-lt"/>
                <a:cs typeface="+mn-ea"/>
                <a:sym typeface="+mn-lt"/>
              </a:endParaRPr>
            </a:p>
          </p:txBody>
        </p:sp>
      </p:grpSp>
      <p:sp>
        <p:nvSpPr>
          <p:cNvPr id="12" name="Text Box 8">
            <a:extLst>
              <a:ext uri="{FF2B5EF4-FFF2-40B4-BE49-F238E27FC236}">
                <a16:creationId xmlns="" xmlns:a16="http://schemas.microsoft.com/office/drawing/2014/main" id="{D0F361E5-4C0F-43D4-A2BB-BE80AA36F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6976" y="5602462"/>
            <a:ext cx="85296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zh-CN" sz="1500" b="1" dirty="0">
                <a:latin typeface="+mn-lt"/>
                <a:cs typeface="+mn-ea"/>
                <a:sym typeface="+mn-lt"/>
              </a:rPr>
              <a:t>1.5m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" dur="2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23" fill="hold">
                                          <p:stCondLst>
                                            <p:cond delay="22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4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3" decel="50000" autoRev="1" fill="hold">
                                          <p:stCondLst>
                                            <p:cond delay="22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3" fill="hold">
                                          <p:stCondLst>
                                            <p:cond delay="42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43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43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430"/>
                            </p:stCondLst>
                            <p:childTnLst>
                              <p:par>
                                <p:cTn id="2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2" grpId="0"/>
      <p:bldP spid="3" grpId="0"/>
      <p:bldP spid="12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>
            <a:extLst>
              <a:ext uri="{FF2B5EF4-FFF2-40B4-BE49-F238E27FC236}">
                <a16:creationId xmlns="" xmlns:a16="http://schemas.microsoft.com/office/drawing/2014/main" id="{3A11777A-DE04-4636-A632-7BEBD29A3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3814" y="948490"/>
            <a:ext cx="66246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 dirty="0">
                <a:solidFill>
                  <a:srgbClr val="008000"/>
                </a:solidFill>
                <a:latin typeface="+mn-lt"/>
                <a:cs typeface="+mn-ea"/>
                <a:sym typeface="+mn-lt"/>
              </a:rPr>
              <a:t>在非机动车道内按顺序行驶，严禁驶入机动车道。</a:t>
            </a:r>
            <a:r>
              <a:rPr lang="zh-CN" altLang="en-US" sz="2000" b="1" dirty="0">
                <a:solidFill>
                  <a:srgbClr val="008000"/>
                </a:solidFill>
                <a:latin typeface="+mn-lt"/>
                <a:cs typeface="+mn-ea"/>
                <a:sym typeface="+mn-lt"/>
              </a:rPr>
              <a:t> </a:t>
            </a:r>
          </a:p>
        </p:txBody>
      </p:sp>
      <p:pic>
        <p:nvPicPr>
          <p:cNvPr id="49155" name="Picture 3" descr="49-c">
            <a:extLst>
              <a:ext uri="{FF2B5EF4-FFF2-40B4-BE49-F238E27FC236}">
                <a16:creationId xmlns="" xmlns:a16="http://schemas.microsoft.com/office/drawing/2014/main" id="{37E43C19-CEDC-484A-AAAD-B2D98E153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70" y="3048245"/>
            <a:ext cx="2879725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Text Box 4">
            <a:extLst>
              <a:ext uri="{FF2B5EF4-FFF2-40B4-BE49-F238E27FC236}">
                <a16:creationId xmlns="" xmlns:a16="http://schemas.microsoft.com/office/drawing/2014/main" id="{82658890-7D6A-4649-959B-BCB2B5E1A6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3814" y="1693983"/>
            <a:ext cx="8281987" cy="881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不要在马路中间行驶，不要互相追逐或曲折竞驶，不要双手离把、攀扶其他车辆或手中持物，更不能逆向（在路左边）行驶。车速不要过快。 </a:t>
            </a:r>
          </a:p>
        </p:txBody>
      </p:sp>
      <p:grpSp>
        <p:nvGrpSpPr>
          <p:cNvPr id="49157" name="Group 5">
            <a:extLst>
              <a:ext uri="{FF2B5EF4-FFF2-40B4-BE49-F238E27FC236}">
                <a16:creationId xmlns="" xmlns:a16="http://schemas.microsoft.com/office/drawing/2014/main" id="{09A2E546-D6BF-4816-A6F2-8FA5B2B31B49}"/>
              </a:ext>
            </a:extLst>
          </p:cNvPr>
          <p:cNvGrpSpPr>
            <a:grpSpLocks/>
          </p:cNvGrpSpPr>
          <p:nvPr/>
        </p:nvGrpSpPr>
        <p:grpSpPr bwMode="auto">
          <a:xfrm>
            <a:off x="1743075" y="4573710"/>
            <a:ext cx="1009650" cy="1008062"/>
            <a:chOff x="0" y="0"/>
            <a:chExt cx="636" cy="635"/>
          </a:xfrm>
        </p:grpSpPr>
        <p:sp>
          <p:nvSpPr>
            <p:cNvPr id="28690" name="Line 6">
              <a:extLst>
                <a:ext uri="{FF2B5EF4-FFF2-40B4-BE49-F238E27FC236}">
                  <a16:creationId xmlns="" xmlns:a16="http://schemas.microsoft.com/office/drawing/2014/main" id="{98CE51CB-3AB4-4DDB-A2AA-2619B3CAEF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0" y="0"/>
              <a:ext cx="635" cy="635"/>
            </a:xfrm>
            <a:prstGeom prst="line">
              <a:avLst/>
            </a:prstGeom>
            <a:noFill/>
            <a:ln w="152400">
              <a:solidFill>
                <a:srgbClr val="FF0066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28691" name="Line 7">
              <a:extLst>
                <a:ext uri="{FF2B5EF4-FFF2-40B4-BE49-F238E27FC236}">
                  <a16:creationId xmlns="" xmlns:a16="http://schemas.microsoft.com/office/drawing/2014/main" id="{FCB485B8-E379-4EE8-9B26-7D396ED092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" y="0"/>
              <a:ext cx="635" cy="635"/>
            </a:xfrm>
            <a:prstGeom prst="line">
              <a:avLst/>
            </a:prstGeom>
            <a:noFill/>
            <a:ln w="152400">
              <a:solidFill>
                <a:srgbClr val="FF0066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latin typeface="+mn-lt"/>
                <a:cs typeface="+mn-ea"/>
                <a:sym typeface="+mn-lt"/>
              </a:endParaRPr>
            </a:p>
          </p:txBody>
        </p:sp>
      </p:grpSp>
      <p:pic>
        <p:nvPicPr>
          <p:cNvPr id="49160" name="Picture 8" descr="49-b">
            <a:extLst>
              <a:ext uri="{FF2B5EF4-FFF2-40B4-BE49-F238E27FC236}">
                <a16:creationId xmlns="" xmlns:a16="http://schemas.microsoft.com/office/drawing/2014/main" id="{6D90B7B7-FBAF-4E6D-9C1B-86A65FDF0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722" y="3048244"/>
            <a:ext cx="2703512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9161" name="Group 9">
            <a:extLst>
              <a:ext uri="{FF2B5EF4-FFF2-40B4-BE49-F238E27FC236}">
                <a16:creationId xmlns="" xmlns:a16="http://schemas.microsoft.com/office/drawing/2014/main" id="{379A0F87-855F-481C-9CF1-02C88F121C5C}"/>
              </a:ext>
            </a:extLst>
          </p:cNvPr>
          <p:cNvGrpSpPr>
            <a:grpSpLocks/>
          </p:cNvGrpSpPr>
          <p:nvPr/>
        </p:nvGrpSpPr>
        <p:grpSpPr bwMode="auto">
          <a:xfrm>
            <a:off x="4005263" y="4426072"/>
            <a:ext cx="1009650" cy="1008063"/>
            <a:chOff x="0" y="0"/>
            <a:chExt cx="636" cy="635"/>
          </a:xfrm>
        </p:grpSpPr>
        <p:sp>
          <p:nvSpPr>
            <p:cNvPr id="28688" name="Line 10">
              <a:extLst>
                <a:ext uri="{FF2B5EF4-FFF2-40B4-BE49-F238E27FC236}">
                  <a16:creationId xmlns="" xmlns:a16="http://schemas.microsoft.com/office/drawing/2014/main" id="{F28A2990-9293-43AD-9C8B-1516E26217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0" y="0"/>
              <a:ext cx="635" cy="635"/>
            </a:xfrm>
            <a:prstGeom prst="line">
              <a:avLst/>
            </a:prstGeom>
            <a:noFill/>
            <a:ln w="152400">
              <a:solidFill>
                <a:srgbClr val="FF00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28689" name="Line 11">
              <a:extLst>
                <a:ext uri="{FF2B5EF4-FFF2-40B4-BE49-F238E27FC236}">
                  <a16:creationId xmlns="" xmlns:a16="http://schemas.microsoft.com/office/drawing/2014/main" id="{4CF750F3-BF43-450C-A82C-A399E6CF84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" y="0"/>
              <a:ext cx="635" cy="635"/>
            </a:xfrm>
            <a:prstGeom prst="line">
              <a:avLst/>
            </a:prstGeom>
            <a:noFill/>
            <a:ln w="152400">
              <a:solidFill>
                <a:srgbClr val="FF00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latin typeface="+mn-lt"/>
                <a:cs typeface="+mn-ea"/>
                <a:sym typeface="+mn-lt"/>
              </a:endParaRPr>
            </a:p>
          </p:txBody>
        </p:sp>
      </p:grpSp>
      <p:pic>
        <p:nvPicPr>
          <p:cNvPr id="49164" name="Picture 12" descr="49-a">
            <a:extLst>
              <a:ext uri="{FF2B5EF4-FFF2-40B4-BE49-F238E27FC236}">
                <a16:creationId xmlns="" xmlns:a16="http://schemas.microsoft.com/office/drawing/2014/main" id="{64077EFD-91E5-4867-91BE-230148C33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988" y="3033713"/>
            <a:ext cx="2497137" cy="2519362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</p:pic>
      <p:grpSp>
        <p:nvGrpSpPr>
          <p:cNvPr id="49165" name="Group 13">
            <a:extLst>
              <a:ext uri="{FF2B5EF4-FFF2-40B4-BE49-F238E27FC236}">
                <a16:creationId xmlns="" xmlns:a16="http://schemas.microsoft.com/office/drawing/2014/main" id="{5964249C-1A10-431A-A4D5-061625984C12}"/>
              </a:ext>
            </a:extLst>
          </p:cNvPr>
          <p:cNvGrpSpPr>
            <a:grpSpLocks/>
          </p:cNvGrpSpPr>
          <p:nvPr/>
        </p:nvGrpSpPr>
        <p:grpSpPr bwMode="auto">
          <a:xfrm>
            <a:off x="6957219" y="4545013"/>
            <a:ext cx="1009650" cy="1008062"/>
            <a:chOff x="0" y="0"/>
            <a:chExt cx="636" cy="635"/>
          </a:xfrm>
        </p:grpSpPr>
        <p:sp>
          <p:nvSpPr>
            <p:cNvPr id="28686" name="Line 14">
              <a:extLst>
                <a:ext uri="{FF2B5EF4-FFF2-40B4-BE49-F238E27FC236}">
                  <a16:creationId xmlns="" xmlns:a16="http://schemas.microsoft.com/office/drawing/2014/main" id="{3C6E7999-A3D3-4787-8A77-DB9FF86925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0" y="0"/>
              <a:ext cx="635" cy="635"/>
            </a:xfrm>
            <a:prstGeom prst="line">
              <a:avLst/>
            </a:prstGeom>
            <a:noFill/>
            <a:ln w="152400">
              <a:solidFill>
                <a:srgbClr val="FF00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28687" name="Line 15">
              <a:extLst>
                <a:ext uri="{FF2B5EF4-FFF2-40B4-BE49-F238E27FC236}">
                  <a16:creationId xmlns="" xmlns:a16="http://schemas.microsoft.com/office/drawing/2014/main" id="{AB0E78F2-A8F1-445F-A0B1-BE6E05F1CE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" y="0"/>
              <a:ext cx="635" cy="635"/>
            </a:xfrm>
            <a:prstGeom prst="line">
              <a:avLst/>
            </a:prstGeom>
            <a:noFill/>
            <a:ln w="152400">
              <a:solidFill>
                <a:srgbClr val="FF00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latin typeface="+mn-lt"/>
                <a:cs typeface="+mn-ea"/>
                <a:sym typeface="+mn-lt"/>
              </a:endParaRPr>
            </a:p>
          </p:txBody>
        </p:sp>
      </p:grpSp>
      <p:pic>
        <p:nvPicPr>
          <p:cNvPr id="49168" name="Picture 16" descr="48-b">
            <a:extLst>
              <a:ext uri="{FF2B5EF4-FFF2-40B4-BE49-F238E27FC236}">
                <a16:creationId xmlns="" xmlns:a16="http://schemas.microsoft.com/office/drawing/2014/main" id="{38024E1E-A285-498F-9960-ABB350A0C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8957" y="3033713"/>
            <a:ext cx="1512281" cy="2561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9169" name="Group 17">
            <a:extLst>
              <a:ext uri="{FF2B5EF4-FFF2-40B4-BE49-F238E27FC236}">
                <a16:creationId xmlns="" xmlns:a16="http://schemas.microsoft.com/office/drawing/2014/main" id="{A15E4D03-5338-4070-B6A0-6B62243B790F}"/>
              </a:ext>
            </a:extLst>
          </p:cNvPr>
          <p:cNvGrpSpPr>
            <a:grpSpLocks/>
          </p:cNvGrpSpPr>
          <p:nvPr/>
        </p:nvGrpSpPr>
        <p:grpSpPr bwMode="auto">
          <a:xfrm>
            <a:off x="9689608" y="4587196"/>
            <a:ext cx="1009650" cy="1008062"/>
            <a:chOff x="0" y="0"/>
            <a:chExt cx="636" cy="635"/>
          </a:xfrm>
        </p:grpSpPr>
        <p:sp>
          <p:nvSpPr>
            <p:cNvPr id="28684" name="Line 18">
              <a:extLst>
                <a:ext uri="{FF2B5EF4-FFF2-40B4-BE49-F238E27FC236}">
                  <a16:creationId xmlns="" xmlns:a16="http://schemas.microsoft.com/office/drawing/2014/main" id="{524187F9-45A4-4A30-BAA6-8893415DA6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0" y="0"/>
              <a:ext cx="635" cy="635"/>
            </a:xfrm>
            <a:prstGeom prst="line">
              <a:avLst/>
            </a:prstGeom>
            <a:noFill/>
            <a:ln w="152400">
              <a:solidFill>
                <a:srgbClr val="FF00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28685" name="Line 19">
              <a:extLst>
                <a:ext uri="{FF2B5EF4-FFF2-40B4-BE49-F238E27FC236}">
                  <a16:creationId xmlns="" xmlns:a16="http://schemas.microsoft.com/office/drawing/2014/main" id="{9F788667-78A0-4BB7-B275-16CCA7E4C0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" y="0"/>
              <a:ext cx="635" cy="635"/>
            </a:xfrm>
            <a:prstGeom prst="line">
              <a:avLst/>
            </a:prstGeom>
            <a:noFill/>
            <a:ln w="152400">
              <a:solidFill>
                <a:srgbClr val="FF00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latin typeface="+mn-lt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9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49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9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001">
            <a:extLst>
              <a:ext uri="{FF2B5EF4-FFF2-40B4-BE49-F238E27FC236}">
                <a16:creationId xmlns="" xmlns:a16="http://schemas.microsoft.com/office/drawing/2014/main" id="{CFBD1A82-8DB3-43C2-A2E3-1BCB419BE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464" y="3582056"/>
            <a:ext cx="3888432" cy="243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Text Box 4">
            <a:extLst>
              <a:ext uri="{FF2B5EF4-FFF2-40B4-BE49-F238E27FC236}">
                <a16:creationId xmlns="" xmlns:a16="http://schemas.microsoft.com/office/drawing/2014/main" id="{E22A9D0D-694D-449F-A14D-3A099C7BBF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433" y="1844824"/>
            <a:ext cx="4355976" cy="1712969"/>
          </a:xfrm>
          <a:prstGeom prst="rect">
            <a:avLst/>
          </a:prstGeom>
          <a:solidFill>
            <a:srgbClr val="FFFF00">
              <a:alpha val="39999"/>
            </a:srgbClr>
          </a:solidFill>
          <a:ln w="127000" cap="rnd">
            <a:solidFill>
              <a:schemeClr val="bg1"/>
            </a:solidFill>
            <a:prstDash val="sysDot"/>
            <a:miter lim="800000"/>
            <a:headEnd/>
            <a:tailEnd/>
          </a:ln>
        </p:spPr>
        <p:txBody>
          <a:bodyPr wrap="square"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虽然大家一般上学放学是不需要乘坐公共汽车的，但是，我们周末出去游玩或者办事仍然经常需要乘车，了解一定的乘车知识是非常必要的。 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="" xmlns:a16="http://schemas.microsoft.com/office/drawing/2014/main" id="{304197CF-3F32-474E-A3F1-3B08B7789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464" y="620688"/>
            <a:ext cx="576064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cs typeface="+mn-ea"/>
                <a:sym typeface="+mn-lt"/>
              </a:rPr>
              <a:t>三、乘车须知</a:t>
            </a:r>
          </a:p>
        </p:txBody>
      </p:sp>
      <p:pic>
        <p:nvPicPr>
          <p:cNvPr id="6" name="Picture 4" descr="002">
            <a:extLst>
              <a:ext uri="{FF2B5EF4-FFF2-40B4-BE49-F238E27FC236}">
                <a16:creationId xmlns="" xmlns:a16="http://schemas.microsoft.com/office/drawing/2014/main" id="{2BBE1534-8E63-469D-B9DA-BA49218FD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533" y="1574658"/>
            <a:ext cx="3125414" cy="2253300"/>
          </a:xfrm>
          <a:prstGeom prst="ellipse">
            <a:avLst/>
          </a:prstGeom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6D123AE5-9543-4977-A400-305B9E59BC94}"/>
              </a:ext>
            </a:extLst>
          </p:cNvPr>
          <p:cNvSpPr/>
          <p:nvPr/>
        </p:nvSpPr>
        <p:spPr>
          <a:xfrm>
            <a:off x="5735960" y="4005064"/>
            <a:ext cx="5040560" cy="1851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dirty="0">
                <a:solidFill>
                  <a:srgbClr val="FF0000"/>
                </a:solidFill>
                <a:cs typeface="+mn-ea"/>
                <a:sym typeface="+mn-lt"/>
              </a:rPr>
              <a:t>上车后主动让座给老人、病人、残疾人、孕妇或怀抱婴儿的乘客</a:t>
            </a:r>
            <a:r>
              <a:rPr lang="en-US" altLang="zh-CN" dirty="0">
                <a:solidFill>
                  <a:srgbClr val="FF0000"/>
                </a:solidFill>
                <a:cs typeface="+mn-ea"/>
                <a:sym typeface="+mn-lt"/>
              </a:rPr>
              <a:t>;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dirty="0">
                <a:solidFill>
                  <a:srgbClr val="FF0000"/>
                </a:solidFill>
                <a:cs typeface="+mn-ea"/>
                <a:sym typeface="+mn-lt"/>
              </a:rPr>
              <a:t>下车后，应随即走上人行道，千万不要在车前或车尾急穿马路，以防被车撞倒。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" dur="2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23" fill="hold">
                                          <p:stCondLst>
                                            <p:cond delay="22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4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3" decel="50000" autoRev="1" fill="hold">
                                          <p:stCondLst>
                                            <p:cond delay="22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3" fill="hold">
                                          <p:stCondLst>
                                            <p:cond delay="42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 animBg="1" autoUpdateAnimBg="0"/>
      <p:bldP spid="5" grpId="0" autoUpdateAnimBg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>
            <a:extLst>
              <a:ext uri="{FF2B5EF4-FFF2-40B4-BE49-F238E27FC236}">
                <a16:creationId xmlns="" xmlns:a16="http://schemas.microsoft.com/office/drawing/2014/main" id="{AF876F1B-AC7E-4056-94E2-6C1D5FADF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2000" y="820737"/>
            <a:ext cx="7848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cs typeface="+mn-ea"/>
                <a:sym typeface="+mn-lt"/>
              </a:rPr>
              <a:t>机动车在行驶中要坐稳扶牢</a:t>
            </a:r>
          </a:p>
        </p:txBody>
      </p:sp>
      <p:sp>
        <p:nvSpPr>
          <p:cNvPr id="55299" name="Text Box 3">
            <a:extLst>
              <a:ext uri="{FF2B5EF4-FFF2-40B4-BE49-F238E27FC236}">
                <a16:creationId xmlns="" xmlns:a16="http://schemas.microsoft.com/office/drawing/2014/main" id="{47846932-EBE9-4891-90B2-04E8D346A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4569" y="1734607"/>
            <a:ext cx="964907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000" dirty="0">
                <a:latin typeface="+mn-lt"/>
                <a:cs typeface="+mn-ea"/>
                <a:sym typeface="+mn-lt"/>
              </a:rPr>
              <a:t>    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机动车在行驶中要坐稳扶牢，防止紧急刹车，不得将头、手伸出窗外，以免被来往车辆擦伤。 </a:t>
            </a:r>
          </a:p>
        </p:txBody>
      </p:sp>
      <p:pic>
        <p:nvPicPr>
          <p:cNvPr id="55300" name="Picture 4" descr="61-c">
            <a:extLst>
              <a:ext uri="{FF2B5EF4-FFF2-40B4-BE49-F238E27FC236}">
                <a16:creationId xmlns="" xmlns:a16="http://schemas.microsoft.com/office/drawing/2014/main" id="{8298375B-CF8A-4A4C-AEA8-5DF00A64F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6" y="2904127"/>
            <a:ext cx="3548622" cy="27765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1" name="Picture 5" descr="003">
            <a:extLst>
              <a:ext uri="{FF2B5EF4-FFF2-40B4-BE49-F238E27FC236}">
                <a16:creationId xmlns="" xmlns:a16="http://schemas.microsoft.com/office/drawing/2014/main" id="{0ED45242-88D1-4264-A883-14ACFDAA8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843" y="2904128"/>
            <a:ext cx="3694113" cy="277653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5302" name="Group 6">
            <a:extLst>
              <a:ext uri="{FF2B5EF4-FFF2-40B4-BE49-F238E27FC236}">
                <a16:creationId xmlns="" xmlns:a16="http://schemas.microsoft.com/office/drawing/2014/main" id="{4DC50A53-276E-4CAB-94D4-7CF34330B33A}"/>
              </a:ext>
            </a:extLst>
          </p:cNvPr>
          <p:cNvGrpSpPr>
            <a:grpSpLocks/>
          </p:cNvGrpSpPr>
          <p:nvPr/>
        </p:nvGrpSpPr>
        <p:grpSpPr bwMode="auto">
          <a:xfrm>
            <a:off x="8040216" y="4115687"/>
            <a:ext cx="1656184" cy="1527673"/>
            <a:chOff x="0" y="0"/>
            <a:chExt cx="636" cy="635"/>
          </a:xfrm>
        </p:grpSpPr>
        <p:sp>
          <p:nvSpPr>
            <p:cNvPr id="34823" name="Line 7">
              <a:extLst>
                <a:ext uri="{FF2B5EF4-FFF2-40B4-BE49-F238E27FC236}">
                  <a16:creationId xmlns="" xmlns:a16="http://schemas.microsoft.com/office/drawing/2014/main" id="{FB5A563C-3FB3-4653-8941-8CB56F6F0F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0" y="0"/>
              <a:ext cx="635" cy="635"/>
            </a:xfrm>
            <a:prstGeom prst="line">
              <a:avLst/>
            </a:prstGeom>
            <a:noFill/>
            <a:ln w="279400">
              <a:solidFill>
                <a:srgbClr val="FF00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34824" name="Line 8">
              <a:extLst>
                <a:ext uri="{FF2B5EF4-FFF2-40B4-BE49-F238E27FC236}">
                  <a16:creationId xmlns="" xmlns:a16="http://schemas.microsoft.com/office/drawing/2014/main" id="{DFAAAC00-2F47-4B5A-984D-C29A0539B7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" y="0"/>
              <a:ext cx="635" cy="635"/>
            </a:xfrm>
            <a:prstGeom prst="line">
              <a:avLst/>
            </a:prstGeom>
            <a:noFill/>
            <a:ln w="279400">
              <a:solidFill>
                <a:srgbClr val="FF00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latin typeface="+mn-lt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95" decel="1000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95" decel="1000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95" decel="1000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95" decel="1000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95" accel="100000" fill="hold">
                                          <p:stCondLst>
                                            <p:cond delay="795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95" accel="100000" fill="hold">
                                          <p:stCondLst>
                                            <p:cond delay="795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 autoUpdateAnimBg="0"/>
      <p:bldP spid="5529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006">
            <a:extLst>
              <a:ext uri="{FF2B5EF4-FFF2-40B4-BE49-F238E27FC236}">
                <a16:creationId xmlns="" xmlns:a16="http://schemas.microsoft.com/office/drawing/2014/main" id="{356AD8DF-8E07-4F9F-8C08-1247E58CC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64" y="1918489"/>
            <a:ext cx="4536504" cy="3402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8" name="Text Box 4">
            <a:extLst>
              <a:ext uri="{FF2B5EF4-FFF2-40B4-BE49-F238E27FC236}">
                <a16:creationId xmlns="" xmlns:a16="http://schemas.microsoft.com/office/drawing/2014/main" id="{B06D3BAC-2C13-4F3C-BB6E-CB45869D4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1894335"/>
            <a:ext cx="5688632" cy="3651962"/>
          </a:xfrm>
          <a:prstGeom prst="rect">
            <a:avLst/>
          </a:prstGeom>
          <a:solidFill>
            <a:srgbClr val="FFFFFF">
              <a:alpha val="39999"/>
            </a:srgbClr>
          </a:solidFill>
          <a:ln w="152400" cap="rnd">
            <a:solidFill>
              <a:srgbClr val="FFFFFF"/>
            </a:solidFill>
            <a:prstDash val="sysDot"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道路因交通而建造，是交通的承载体。道路上车辆川流不息，交通十分繁忙，如果我们随意在道路上玩耍、追逐、打闹，把它当成“游乐场”，不仅影响交通，而且非常危险。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现实生活中，已经产生了不少悲剧和血的教育。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</a:t>
            </a:r>
            <a:r>
              <a:rPr lang="zh-CN" altLang="en-US" dirty="0">
                <a:solidFill>
                  <a:srgbClr val="008000"/>
                </a:solidFill>
                <a:cs typeface="+mn-ea"/>
                <a:sym typeface="+mn-lt"/>
              </a:rPr>
              <a:t>马路不是游戏场所，不要也不能在道路上玩耍。同学们要互相提醒，相互监督，相互照应，当一名维护交通安全的义务宣传员。 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="" xmlns:a16="http://schemas.microsoft.com/office/drawing/2014/main" id="{4A1224EB-6A97-45F5-BAEA-3A06FF962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464" y="620688"/>
            <a:ext cx="576064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cs typeface="+mn-ea"/>
                <a:sym typeface="+mn-lt"/>
              </a:rPr>
              <a:t>四、严禁在马路上嬉戏打闹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2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23" fill="hold">
                                          <p:stCondLst>
                                            <p:cond delay="22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4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3" decel="50000" autoRev="1" fill="hold">
                                          <p:stCondLst>
                                            <p:cond delay="22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3" fill="hold">
                                          <p:stCondLst>
                                            <p:cond delay="42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 animBg="1" autoUpdateAnimBg="0"/>
      <p:bldP spid="5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94f93910acd7e631d9b24a34ca81551c">
            <a:extLst>
              <a:ext uri="{FF2B5EF4-FFF2-40B4-BE49-F238E27FC236}">
                <a16:creationId xmlns="" xmlns:a16="http://schemas.microsoft.com/office/drawing/2014/main" id="{2F5001FA-032C-4B87-BB62-1D8FC0117F3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28350" y="1885708"/>
            <a:ext cx="4382770" cy="3807309"/>
          </a:xfrm>
          <a:prstGeom prst="rect">
            <a:avLst/>
          </a:prstGeom>
        </p:spPr>
      </p:pic>
      <p:sp>
        <p:nvSpPr>
          <p:cNvPr id="59394" name="Text Box 2">
            <a:extLst>
              <a:ext uri="{FF2B5EF4-FFF2-40B4-BE49-F238E27FC236}">
                <a16:creationId xmlns="" xmlns:a16="http://schemas.microsoft.com/office/drawing/2014/main" id="{7C81A444-9A60-41CC-9B2D-E48AEF857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8161" y="916951"/>
            <a:ext cx="7848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 dirty="0">
                <a:solidFill>
                  <a:srgbClr val="008000"/>
                </a:solidFill>
                <a:latin typeface="+mn-lt"/>
                <a:cs typeface="+mn-ea"/>
                <a:sym typeface="+mn-lt"/>
              </a:rPr>
              <a:t>必须在人行道内行走，没有人行道时靠路边行走</a:t>
            </a:r>
            <a:r>
              <a:rPr lang="zh-CN" altLang="en-US" sz="2000" b="1" dirty="0">
                <a:solidFill>
                  <a:srgbClr val="008000"/>
                </a:solidFill>
                <a:latin typeface="+mn-lt"/>
                <a:cs typeface="+mn-ea"/>
                <a:sym typeface="+mn-lt"/>
              </a:rPr>
              <a:t> </a:t>
            </a:r>
          </a:p>
        </p:txBody>
      </p:sp>
      <p:sp>
        <p:nvSpPr>
          <p:cNvPr id="59395" name="Text Box 3">
            <a:extLst>
              <a:ext uri="{FF2B5EF4-FFF2-40B4-BE49-F238E27FC236}">
                <a16:creationId xmlns="" xmlns:a16="http://schemas.microsoft.com/office/drawing/2014/main" id="{6CC1B55A-6F0A-491B-9AF2-130667073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573" y="2386806"/>
            <a:ext cx="3556764" cy="2705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2500" dirty="0">
                <a:latin typeface="+mn-lt"/>
                <a:cs typeface="+mn-ea"/>
                <a:sym typeface="+mn-lt"/>
              </a:rPr>
              <a:t>    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必须在人行道内行走，没有人行道时靠路边（距路边缘线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米处以内）行走，并注意前后车辆，走路时不可低头看书看报，遇风、雪、雨或烈日天气，不能使衣物、雨具挡住行走视线。 </a:t>
            </a:r>
          </a:p>
        </p:txBody>
      </p:sp>
      <p:pic>
        <p:nvPicPr>
          <p:cNvPr id="59396" name="Picture 4" descr="行人-无划分3">
            <a:extLst>
              <a:ext uri="{FF2B5EF4-FFF2-40B4-BE49-F238E27FC236}">
                <a16:creationId xmlns="" xmlns:a16="http://schemas.microsoft.com/office/drawing/2014/main" id="{7D26F8D2-DB1F-407D-B056-A2F8BCE89C34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75" y="3858461"/>
            <a:ext cx="3422646" cy="24677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7" name="Picture 5" descr="showimg">
            <a:extLst>
              <a:ext uri="{FF2B5EF4-FFF2-40B4-BE49-F238E27FC236}">
                <a16:creationId xmlns="" xmlns:a16="http://schemas.microsoft.com/office/drawing/2014/main" id="{3D3F867F-168C-4B42-8C5A-B4AC84475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53100" y="5016500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8" name="Picture 6" descr="04(9)">
            <a:extLst>
              <a:ext uri="{FF2B5EF4-FFF2-40B4-BE49-F238E27FC236}">
                <a16:creationId xmlns="" xmlns:a16="http://schemas.microsoft.com/office/drawing/2014/main" id="{77F3C556-8887-4118-ABF4-F1F9915ED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0000">
            <a:off x="6324600" y="4306888"/>
            <a:ext cx="293688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9" name="Line 7">
            <a:extLst>
              <a:ext uri="{FF2B5EF4-FFF2-40B4-BE49-F238E27FC236}">
                <a16:creationId xmlns="" xmlns:a16="http://schemas.microsoft.com/office/drawing/2014/main" id="{AE404E21-3504-4EB2-B13E-F11EEC41D98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59374" y="5869049"/>
            <a:ext cx="1011193" cy="36451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lt"/>
              <a:cs typeface="+mn-ea"/>
              <a:sym typeface="+mn-lt"/>
            </a:endParaRPr>
          </a:p>
        </p:txBody>
      </p:sp>
      <p:sp>
        <p:nvSpPr>
          <p:cNvPr id="59400" name="Text Box 8">
            <a:extLst>
              <a:ext uri="{FF2B5EF4-FFF2-40B4-BE49-F238E27FC236}">
                <a16:creationId xmlns="" xmlns:a16="http://schemas.microsoft.com/office/drawing/2014/main" id="{0570F6E3-4776-450B-A79F-58D5316E4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4553" y="5956917"/>
            <a:ext cx="936625" cy="369332"/>
          </a:xfrm>
          <a:prstGeom prst="rect">
            <a:avLst/>
          </a:prstGeom>
          <a:solidFill>
            <a:schemeClr val="tx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/>
            <a:r>
              <a:rPr lang="en-US" altLang="zh-CN" b="1" dirty="0">
                <a:solidFill>
                  <a:srgbClr val="FF3300"/>
                </a:solidFill>
                <a:latin typeface="+mn-lt"/>
                <a:cs typeface="+mn-ea"/>
                <a:sym typeface="+mn-lt"/>
              </a:rPr>
              <a:t>&lt;1</a:t>
            </a:r>
            <a:r>
              <a:rPr lang="zh-CN" altLang="en-US" b="1" dirty="0">
                <a:solidFill>
                  <a:srgbClr val="FF3300"/>
                </a:solidFill>
                <a:latin typeface="+mn-lt"/>
                <a:cs typeface="+mn-ea"/>
                <a:sym typeface="+mn-lt"/>
              </a:rPr>
              <a:t>米</a:t>
            </a:r>
          </a:p>
        </p:txBody>
      </p:sp>
      <p:pic>
        <p:nvPicPr>
          <p:cNvPr id="59401" name="Picture 9" descr="009">
            <a:extLst>
              <a:ext uri="{FF2B5EF4-FFF2-40B4-BE49-F238E27FC236}">
                <a16:creationId xmlns="" xmlns:a16="http://schemas.microsoft.com/office/drawing/2014/main" id="{8E155343-B92A-453F-B378-2F20150A9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8140" y="4013817"/>
            <a:ext cx="2051050" cy="1943100"/>
          </a:xfrm>
          <a:prstGeom prst="ellipse">
            <a:avLst/>
          </a:prstGeom>
          <a:ln w="63500" cap="rnd">
            <a:solidFill>
              <a:schemeClr val="bg1">
                <a:lumMod val="8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02" name="Picture 10" descr="008">
            <a:extLst>
              <a:ext uri="{FF2B5EF4-FFF2-40B4-BE49-F238E27FC236}">
                <a16:creationId xmlns="" xmlns:a16="http://schemas.microsoft.com/office/drawing/2014/main" id="{B1DD9CA2-C417-4B31-B2C1-F0879CF6A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858" y="1706404"/>
            <a:ext cx="2051050" cy="1941512"/>
          </a:xfrm>
          <a:prstGeom prst="ellipse">
            <a:avLst/>
          </a:prstGeom>
          <a:ln w="63500" cap="rnd">
            <a:solidFill>
              <a:schemeClr val="bg1">
                <a:lumMod val="8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9403" name="Group 11">
            <a:extLst>
              <a:ext uri="{FF2B5EF4-FFF2-40B4-BE49-F238E27FC236}">
                <a16:creationId xmlns="" xmlns:a16="http://schemas.microsoft.com/office/drawing/2014/main" id="{9C4C6600-F350-423F-A529-64D0B50B2045}"/>
              </a:ext>
            </a:extLst>
          </p:cNvPr>
          <p:cNvGrpSpPr>
            <a:grpSpLocks/>
          </p:cNvGrpSpPr>
          <p:nvPr/>
        </p:nvGrpSpPr>
        <p:grpSpPr bwMode="auto">
          <a:xfrm>
            <a:off x="9269908" y="4827709"/>
            <a:ext cx="865187" cy="1008063"/>
            <a:chOff x="0" y="0"/>
            <a:chExt cx="636" cy="635"/>
          </a:xfrm>
        </p:grpSpPr>
        <p:sp>
          <p:nvSpPr>
            <p:cNvPr id="38925" name="Line 12">
              <a:extLst>
                <a:ext uri="{FF2B5EF4-FFF2-40B4-BE49-F238E27FC236}">
                  <a16:creationId xmlns="" xmlns:a16="http://schemas.microsoft.com/office/drawing/2014/main" id="{50F85F35-3D71-4CCD-AB75-7D8140B733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0" y="0"/>
              <a:ext cx="635" cy="635"/>
            </a:xfrm>
            <a:prstGeom prst="line">
              <a:avLst/>
            </a:prstGeom>
            <a:noFill/>
            <a:ln w="228600">
              <a:solidFill>
                <a:srgbClr val="FF00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38926" name="Line 13">
              <a:extLst>
                <a:ext uri="{FF2B5EF4-FFF2-40B4-BE49-F238E27FC236}">
                  <a16:creationId xmlns="" xmlns:a16="http://schemas.microsoft.com/office/drawing/2014/main" id="{D7E041C9-7A16-4252-9503-13EA0F442D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" y="0"/>
              <a:ext cx="635" cy="635"/>
            </a:xfrm>
            <a:prstGeom prst="line">
              <a:avLst/>
            </a:prstGeom>
            <a:noFill/>
            <a:ln w="228600">
              <a:solidFill>
                <a:srgbClr val="FF0066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latin typeface="+mn-lt"/>
                <a:cs typeface="+mn-ea"/>
                <a:sym typeface="+mn-lt"/>
              </a:endParaRPr>
            </a:p>
          </p:txBody>
        </p:sp>
      </p:grpSp>
      <p:pic>
        <p:nvPicPr>
          <p:cNvPr id="59406" name="Picture 14" descr="+">
            <a:extLst>
              <a:ext uri="{FF2B5EF4-FFF2-40B4-BE49-F238E27FC236}">
                <a16:creationId xmlns="" xmlns:a16="http://schemas.microsoft.com/office/drawing/2014/main" id="{621A513A-3886-4C6C-A04C-B89AD3EF4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933" y="2362841"/>
            <a:ext cx="112395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9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6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95" decel="1000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95" decel="100000" fill="hold"/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95" decel="100000" fill="hold"/>
                                        <p:tgtEl>
                                          <p:spTgt spid="59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95" decel="100000" fill="hold"/>
                                        <p:tgtEl>
                                          <p:spTgt spid="59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95" accel="100000" fill="hold">
                                          <p:stCondLst>
                                            <p:cond delay="795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95" accel="100000" fill="hold">
                                          <p:stCondLst>
                                            <p:cond delay="795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990"/>
                            </p:stCondLst>
                            <p:childTnLst>
                              <p:par>
                                <p:cTn id="6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95" decel="1000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95" decel="1000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95" decel="1000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95" decel="1000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95" accel="100000" fill="hold">
                                          <p:stCondLst>
                                            <p:cond delay="795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95" accel="100000" fill="hold">
                                          <p:stCondLst>
                                            <p:cond delay="795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 autoUpdateAnimBg="0"/>
      <p:bldP spid="59400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64CF21F-CEEC-4F46-899B-7E6A17A777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4" y="3787627"/>
            <a:ext cx="4926756" cy="289433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8DA6612A-44ED-4543-ABF7-14892EAF9B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890" y="688510"/>
            <a:ext cx="3362325" cy="230505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7614AB26-7964-46E1-AA3E-FF8F5529EB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362" y="722805"/>
            <a:ext cx="2003780" cy="1632293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C0296DA1-C740-4AA5-9F9F-6D5D76CC5106}"/>
              </a:ext>
            </a:extLst>
          </p:cNvPr>
          <p:cNvGrpSpPr/>
          <p:nvPr/>
        </p:nvGrpSpPr>
        <p:grpSpPr>
          <a:xfrm>
            <a:off x="3526359" y="1543919"/>
            <a:ext cx="4801314" cy="2094030"/>
            <a:chOff x="681024" y="2565400"/>
            <a:chExt cx="4801314" cy="2094030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424BE0F8-354E-427B-A8FA-C1360BDC6199}"/>
                </a:ext>
              </a:extLst>
            </p:cNvPr>
            <p:cNvGrpSpPr/>
            <p:nvPr/>
          </p:nvGrpSpPr>
          <p:grpSpPr>
            <a:xfrm>
              <a:off x="2649881" y="2565400"/>
              <a:ext cx="863600" cy="863600"/>
              <a:chOff x="2649881" y="2565400"/>
              <a:chExt cx="863600" cy="863600"/>
            </a:xfrm>
          </p:grpSpPr>
          <p:sp>
            <p:nvSpPr>
              <p:cNvPr id="12" name="椭圆 11">
                <a:extLst>
                  <a:ext uri="{FF2B5EF4-FFF2-40B4-BE49-F238E27FC236}">
                    <a16:creationId xmlns="" xmlns:a16="http://schemas.microsoft.com/office/drawing/2014/main" id="{261839E3-C7F6-428C-BFF2-2E366248990D}"/>
                  </a:ext>
                </a:extLst>
              </p:cNvPr>
              <p:cNvSpPr/>
              <p:nvPr/>
            </p:nvSpPr>
            <p:spPr>
              <a:xfrm>
                <a:off x="2649881" y="2565400"/>
                <a:ext cx="863600" cy="863600"/>
              </a:xfrm>
              <a:prstGeom prst="ellipse">
                <a:avLst/>
              </a:prstGeom>
              <a:solidFill>
                <a:srgbClr val="68A82F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None/>
                </a:pPr>
                <a:endParaRPr lang="zh-CN" altLang="en-US" dirty="0">
                  <a:solidFill>
                    <a:schemeClr val="bg1"/>
                  </a:solidFill>
                  <a:latin typeface="Century Gothic" panose="020B0502020202020204" pitchFamily="34" charset="0"/>
                  <a:ea typeface="汉仪夏日体W" panose="00020600040101010101" pitchFamily="18" charset="-122"/>
                </a:endParaRP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id="{EB6BC416-600A-4958-A1D1-BD305E6F009D}"/>
                  </a:ext>
                </a:extLst>
              </p:cNvPr>
              <p:cNvSpPr txBox="1"/>
              <p:nvPr/>
            </p:nvSpPr>
            <p:spPr>
              <a:xfrm>
                <a:off x="2788972" y="2735590"/>
                <a:ext cx="58541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buNone/>
                </a:pPr>
                <a:r>
                  <a:rPr lang="en-US" altLang="zh-CN" sz="2800" b="1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汉仪夏日体W" panose="00020600040101010101" pitchFamily="18" charset="-122"/>
                  </a:rPr>
                  <a:t>02</a:t>
                </a:r>
                <a:endParaRPr lang="zh-CN" altLang="en-US" sz="2800" b="1" dirty="0">
                  <a:solidFill>
                    <a:schemeClr val="bg1"/>
                  </a:solidFill>
                  <a:latin typeface="Century Gothic" panose="020B0502020202020204" pitchFamily="34" charset="0"/>
                  <a:ea typeface="汉仪夏日体W" panose="00020600040101010101" pitchFamily="18" charset="-122"/>
                </a:endParaRPr>
              </a:p>
            </p:txBody>
          </p:sp>
        </p:grpSp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409A5F23-2FB7-4979-BD49-8B418D373813}"/>
                </a:ext>
              </a:extLst>
            </p:cNvPr>
            <p:cNvSpPr txBox="1"/>
            <p:nvPr/>
          </p:nvSpPr>
          <p:spPr>
            <a:xfrm>
              <a:off x="681024" y="3643767"/>
              <a:ext cx="480131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6350">
                <a:contourClr>
                  <a:schemeClr val="bg1"/>
                </a:contourClr>
              </a:sp3d>
            </a:bodyPr>
            <a:lstStyle/>
            <a:p>
              <a:pPr lvl="0">
                <a:buNone/>
                <a:defRPr/>
              </a:pPr>
              <a:r>
                <a:rPr lang="zh-CN" altLang="en-US" sz="6000" dirty="0">
                  <a:solidFill>
                    <a:srgbClr val="FF3300"/>
                  </a:solidFill>
                  <a:latin typeface="华康海报体W12" panose="040B0C00000000000000" pitchFamily="82" charset="-122"/>
                  <a:ea typeface="华康海报体W12" panose="040B0C00000000000000" pitchFamily="82" charset="-122"/>
                </a:rPr>
                <a:t>预防溺水教育</a:t>
              </a:r>
              <a:endParaRPr kumimoji="0" lang="zh-CN" altLang="en-US" sz="600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华康海报体W12" panose="040B0C00000000000000" pitchFamily="82" charset="-122"/>
                <a:ea typeface="华康海报体W12" panose="040B0C00000000000000" pitchFamily="82" charset="-122"/>
              </a:endParaRP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10D7FF1F-674F-45DE-AE81-862325D98F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0" y="1939690"/>
            <a:ext cx="1752600" cy="1400273"/>
          </a:xfrm>
          <a:prstGeom prst="rect">
            <a:avLst/>
          </a:prstGeom>
        </p:spPr>
      </p:pic>
      <p:sp>
        <p:nvSpPr>
          <p:cNvPr id="17" name="云形 16">
            <a:extLst>
              <a:ext uri="{FF2B5EF4-FFF2-40B4-BE49-F238E27FC236}">
                <a16:creationId xmlns="" xmlns:a16="http://schemas.microsoft.com/office/drawing/2014/main" id="{A6D7405C-403B-48D7-BDF5-BEBA7EF39B30}"/>
              </a:ext>
            </a:extLst>
          </p:cNvPr>
          <p:cNvSpPr/>
          <p:nvPr/>
        </p:nvSpPr>
        <p:spPr bwMode="auto">
          <a:xfrm>
            <a:off x="6888088" y="3754969"/>
            <a:ext cx="4801314" cy="3037540"/>
          </a:xfrm>
          <a:prstGeom prst="cloud">
            <a:avLst/>
          </a:prstGeom>
          <a:gradFill>
            <a:gsLst>
              <a:gs pos="90000">
                <a:srgbClr val="0070C0"/>
              </a:gs>
              <a:gs pos="44000">
                <a:srgbClr val="00A6FA"/>
              </a:gs>
              <a:gs pos="22000">
                <a:srgbClr val="25B6FF"/>
              </a:gs>
              <a:gs pos="73000">
                <a:srgbClr val="0070C0"/>
              </a:gs>
            </a:gsLst>
            <a:lin ang="5400000" scaled="1"/>
          </a:gra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gamma/>
                <a:shade val="60000"/>
                <a:invGamma/>
              </a:schemeClr>
            </a:outerShdw>
          </a:effectLst>
        </p:spPr>
        <p:txBody>
          <a:bodyPr/>
          <a:lstStyle/>
          <a:p>
            <a:pPr eaLnBrk="1" hangingPunct="1">
              <a:defRPr/>
            </a:pPr>
            <a:endParaRPr lang="zh-CN" altLang="en-US">
              <a:latin typeface="逐浪粗隶书法体" panose="03000509000000000000" pitchFamily="65" charset="-122"/>
              <a:ea typeface="逐浪粗隶书法体" panose="03000509000000000000" pitchFamily="65" charset="-122"/>
              <a:sym typeface="逐浪粗隶书法体" panose="03000509000000000000" pitchFamily="65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67CFBD25-636F-4298-AC96-EBFA04B1F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80" b="24213"/>
          <a:stretch>
            <a:fillRect/>
          </a:stretch>
        </p:blipFill>
        <p:spPr bwMode="auto">
          <a:xfrm>
            <a:off x="7752184" y="4399358"/>
            <a:ext cx="3770199" cy="1956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616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3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19" presetID="2" presetClass="entr" presetSubtype="2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3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1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32c36a8ffcc527024de233d57f88105">
            <a:extLst>
              <a:ext uri="{FF2B5EF4-FFF2-40B4-BE49-F238E27FC236}">
                <a16:creationId xmlns="" xmlns:a16="http://schemas.microsoft.com/office/drawing/2014/main" id="{1D285BF2-3167-4A4F-BD3F-0D9CB0B937B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335360" y="429519"/>
            <a:ext cx="11784632" cy="6165304"/>
          </a:xfrm>
          <a:prstGeom prst="rect">
            <a:avLst/>
          </a:prstGeom>
        </p:spPr>
      </p:pic>
      <p:sp>
        <p:nvSpPr>
          <p:cNvPr id="21506" name="Rectangle 2">
            <a:extLst>
              <a:ext uri="{FF2B5EF4-FFF2-40B4-BE49-F238E27FC236}">
                <a16:creationId xmlns="" xmlns:a16="http://schemas.microsoft.com/office/drawing/2014/main" id="{F40EB748-69D9-4AC9-B312-2B77AE9EB26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67408" y="764704"/>
            <a:ext cx="4968552" cy="4318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3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cs typeface="+mn-ea"/>
                <a:sym typeface="+mn-lt"/>
              </a:rPr>
              <a:t>数据：</a:t>
            </a:r>
            <a:r>
              <a:rPr lang="zh-CN" altLang="en-US" sz="3200" dirty="0">
                <a:solidFill>
                  <a:srgbClr val="008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cs typeface="+mn-ea"/>
                <a:sym typeface="+mn-lt"/>
              </a:rPr>
              <a:t>调查报告显示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="" xmlns:a16="http://schemas.microsoft.com/office/drawing/2014/main" id="{926C787F-DD9F-4BA4-A62B-3D06A4B67379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3503712" y="2996952"/>
            <a:ext cx="6264695" cy="3431529"/>
          </a:xfrm>
        </p:spPr>
        <p:txBody>
          <a:bodyPr rtlCol="0">
            <a:normAutofit/>
          </a:bodyPr>
          <a:lstStyle/>
          <a:p>
            <a:pPr fontAlgn="auto">
              <a:buFont typeface="Arial"/>
              <a:buChar char="•"/>
              <a:defRPr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aramond" panose="02020404030301010803" pitchFamily="18" charset="0"/>
                <a:cs typeface="+mn-ea"/>
                <a:sym typeface="+mn-lt"/>
              </a:rPr>
              <a:t>全国每年有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aramond" panose="02020404030301010803" pitchFamily="18" charset="0"/>
                <a:cs typeface="+mn-ea"/>
                <a:sym typeface="+mn-lt"/>
              </a:rPr>
              <a:t>1.6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aramond" panose="02020404030301010803" pitchFamily="18" charset="0"/>
                <a:cs typeface="+mn-ea"/>
                <a:sym typeface="+mn-lt"/>
              </a:rPr>
              <a:t>万名中小学生非正常死亡</a:t>
            </a:r>
          </a:p>
          <a:p>
            <a:pPr fontAlgn="auto">
              <a:buFont typeface="Arial"/>
              <a:buChar char="•"/>
              <a:defRPr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aramond" panose="02020404030301010803" pitchFamily="18" charset="0"/>
                <a:cs typeface="+mn-ea"/>
                <a:sym typeface="+mn-lt"/>
              </a:rPr>
              <a:t>平均每天约有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aramond" panose="02020404030301010803" pitchFamily="18" charset="0"/>
                <a:cs typeface="+mn-ea"/>
                <a:sym typeface="+mn-lt"/>
              </a:rPr>
              <a:t>40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aramond" panose="02020404030301010803" pitchFamily="18" charset="0"/>
                <a:cs typeface="+mn-ea"/>
                <a:sym typeface="+mn-lt"/>
              </a:rPr>
              <a:t>多名学生死于溺水、交通或食物中毒等事故</a:t>
            </a:r>
          </a:p>
          <a:p>
            <a:pPr fontAlgn="auto">
              <a:buFont typeface="Arial"/>
              <a:buChar char="•"/>
              <a:defRPr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aramond" panose="02020404030301010803" pitchFamily="18" charset="0"/>
                <a:cs typeface="+mn-ea"/>
                <a:sym typeface="+mn-lt"/>
              </a:rPr>
              <a:t>溺水和交通居意外死亡的前两位</a:t>
            </a:r>
          </a:p>
          <a:p>
            <a:pPr fontAlgn="auto">
              <a:buFont typeface="Arial"/>
              <a:buChar char="•"/>
              <a:defRPr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aramond" panose="02020404030301010803" pitchFamily="18" charset="0"/>
                <a:cs typeface="+mn-ea"/>
                <a:sym typeface="+mn-lt"/>
              </a:rPr>
              <a:t>中国溺水死亡率为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aramond" panose="02020404030301010803" pitchFamily="18" charset="0"/>
                <a:cs typeface="+mn-ea"/>
                <a:sym typeface="+mn-lt"/>
              </a:rPr>
              <a:t>8.77%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aramond" panose="02020404030301010803" pitchFamily="18" charset="0"/>
                <a:cs typeface="+mn-ea"/>
                <a:sym typeface="+mn-lt"/>
              </a:rPr>
              <a:t>，其中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aramond" panose="02020404030301010803" pitchFamily="18" charset="0"/>
                <a:cs typeface="+mn-ea"/>
                <a:sym typeface="+mn-lt"/>
              </a:rPr>
              <a:t>0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aramond" panose="02020404030301010803" pitchFamily="18" charset="0"/>
                <a:cs typeface="+mn-ea"/>
                <a:sym typeface="+mn-lt"/>
              </a:rPr>
              <a:t>岁至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aramond" panose="02020404030301010803" pitchFamily="18" charset="0"/>
                <a:cs typeface="+mn-ea"/>
                <a:sym typeface="+mn-lt"/>
              </a:rPr>
              <a:t>14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aramond" panose="02020404030301010803" pitchFamily="18" charset="0"/>
                <a:cs typeface="+mn-ea"/>
                <a:sym typeface="+mn-lt"/>
              </a:rPr>
              <a:t>岁的占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aramond" panose="02020404030301010803" pitchFamily="18" charset="0"/>
                <a:cs typeface="+mn-ea"/>
                <a:sym typeface="+mn-lt"/>
              </a:rPr>
              <a:t>56.58%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aramond" panose="02020404030301010803" pitchFamily="18" charset="0"/>
                <a:cs typeface="+mn-ea"/>
                <a:sym typeface="+mn-lt"/>
              </a:rPr>
              <a:t>，是这个年龄段的第一死因。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>
            <a:extLst>
              <a:ext uri="{FF2B5EF4-FFF2-40B4-BE49-F238E27FC236}">
                <a16:creationId xmlns="" xmlns:a16="http://schemas.microsoft.com/office/drawing/2014/main" id="{EFE7DB1E-09FB-427B-B91C-938AFE890F2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29444" y="552511"/>
            <a:ext cx="4602460" cy="571439"/>
          </a:xfrm>
          <a:noFill/>
          <a:extLst/>
        </p:spPr>
        <p:txBody>
          <a:bodyPr lIns="90170" tIns="46990" rIns="90170" bIns="46990"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3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cs typeface="+mn-ea"/>
                <a:sym typeface="+mn-lt"/>
              </a:rPr>
              <a:t>事实给我们启示：</a:t>
            </a:r>
          </a:p>
        </p:txBody>
      </p:sp>
      <p:sp>
        <p:nvSpPr>
          <p:cNvPr id="22530" name="Rectangle 2">
            <a:extLst>
              <a:ext uri="{FF2B5EF4-FFF2-40B4-BE49-F238E27FC236}">
                <a16:creationId xmlns="" xmlns:a16="http://schemas.microsoft.com/office/drawing/2014/main" id="{05AFD424-A978-4396-BAC3-40ACB0F652A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216297" y="4077072"/>
            <a:ext cx="4173538" cy="1725612"/>
          </a:xfrm>
        </p:spPr>
        <p:txBody>
          <a:bodyPr rtlCol="0">
            <a:normAutofit lnSpcReduction="10000"/>
          </a:bodyPr>
          <a:lstStyle/>
          <a:p>
            <a:pPr fontAlgn="auto">
              <a:lnSpc>
                <a:spcPct val="120000"/>
              </a:lnSpc>
              <a:buFont typeface="Arial"/>
              <a:buChar char="•"/>
              <a:defRPr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aramond" panose="02020404030301010803" pitchFamily="18" charset="0"/>
                <a:cs typeface="+mn-ea"/>
                <a:sym typeface="+mn-lt"/>
              </a:rPr>
              <a:t>2013年1月7日下午,河南省光山县南向店乡天灯小学4名小学生在上学路上溺水身亡。上图为9日，两名家长再次来到事发现场，收拾这些衣物，准备将之埋掉。</a:t>
            </a:r>
          </a:p>
        </p:txBody>
      </p:sp>
      <p:pic>
        <p:nvPicPr>
          <p:cNvPr id="48132" name="Picture 3">
            <a:extLst>
              <a:ext uri="{FF2B5EF4-FFF2-40B4-BE49-F238E27FC236}">
                <a16:creationId xmlns="" xmlns:a16="http://schemas.microsoft.com/office/drawing/2014/main" id="{EF94E366-35A9-41BC-B7A3-930550359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853" y="2457822"/>
            <a:ext cx="4895850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8133" name="Picture 5">
            <a:extLst>
              <a:ext uri="{FF2B5EF4-FFF2-40B4-BE49-F238E27FC236}">
                <a16:creationId xmlns="" xmlns:a16="http://schemas.microsoft.com/office/drawing/2014/main" id="{E26401B9-6225-438C-835C-13DD59CED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146" y="1375730"/>
            <a:ext cx="3684757" cy="245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534" name="Text Box 6">
            <a:extLst>
              <a:ext uri="{FF2B5EF4-FFF2-40B4-BE49-F238E27FC236}">
                <a16:creationId xmlns="" xmlns:a16="http://schemas.microsoft.com/office/drawing/2014/main" id="{7C468CFF-6D9F-480A-8978-F2CBD7AFC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2024" y="1844824"/>
            <a:ext cx="41354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8000"/>
                </a:solidFill>
                <a:cs typeface="+mn-ea"/>
                <a:sym typeface="+mn-lt"/>
              </a:rPr>
              <a:t>下图为该村一位老人在安葬地点痛哭。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  <p:bldP spid="22530" grpId="0" build="p" autoUpdateAnimBg="0"/>
      <p:bldP spid="22530" grpId="1" build="p" autoUpdateAnimBg="0"/>
      <p:bldP spid="22530" grpId="2" build="p" autoUpdateAnimBg="0"/>
      <p:bldP spid="22530" grpId="3" build="p" autoUpdateAnimBg="0"/>
      <p:bldP spid="22530" grpId="4" build="p" autoUpdateAnimBg="0"/>
      <p:bldP spid="22530" grpId="5" build="p"/>
      <p:bldP spid="225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258b2ad2d693f5628e36517393941e13">
            <a:extLst>
              <a:ext uri="{FF2B5EF4-FFF2-40B4-BE49-F238E27FC236}">
                <a16:creationId xmlns="" xmlns:a16="http://schemas.microsoft.com/office/drawing/2014/main" id="{6503B6C0-6A45-465B-828D-AF024D67EA0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29444" y="1194193"/>
            <a:ext cx="6498726" cy="4664574"/>
          </a:xfrm>
          <a:prstGeom prst="rect">
            <a:avLst/>
          </a:prstGeom>
        </p:spPr>
      </p:pic>
      <p:sp>
        <p:nvSpPr>
          <p:cNvPr id="23555" name="Text Box 3">
            <a:extLst>
              <a:ext uri="{FF2B5EF4-FFF2-40B4-BE49-F238E27FC236}">
                <a16:creationId xmlns="" xmlns:a16="http://schemas.microsoft.com/office/drawing/2014/main" id="{7D06061C-9BB9-40F8-919D-9483EC66E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4696" y="2836386"/>
            <a:ext cx="4799758" cy="2128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2013年3月9日8时左右，5名小学生在河津市僧楼镇北王堡村农田一蓄水池溺水身亡。截至当日20时20分，５名小学生尸体全部打捞出水。经查，事件发生的原因是，这几名学生周六节假日结伴到蓄水池边玩耍，意外溺水。</a:t>
            </a:r>
          </a:p>
        </p:txBody>
      </p:sp>
      <p:pic>
        <p:nvPicPr>
          <p:cNvPr id="49156" name="Picture 4" descr="20080726072955351">
            <a:extLst>
              <a:ext uri="{FF2B5EF4-FFF2-40B4-BE49-F238E27FC236}">
                <a16:creationId xmlns="" xmlns:a16="http://schemas.microsoft.com/office/drawing/2014/main" id="{A9F3A206-1738-4EBC-8CA7-35615B192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2348880"/>
            <a:ext cx="3833019" cy="28767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535AEE47-43B2-473A-BABC-A02E0B527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444" y="552511"/>
            <a:ext cx="4602460" cy="571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170" tIns="46990" rIns="90170" bIns="46990" numCol="1" rtlCol="0" anchor="ctr" anchorCtr="0" compatLnSpc="1">
            <a:prstTxWarp prst="textNoShape">
              <a:avLst/>
            </a:prstTxWarp>
            <a:normAutofit fontScale="97500"/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ln w="3175" cmpd="sng">
                  <a:noFill/>
                </a:ln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3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cs typeface="+mn-ea"/>
                <a:sym typeface="+mn-lt"/>
              </a:rPr>
              <a:t>事实给我们启示：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862D539F-99CF-41C0-B027-7A29E1870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446" y="1118313"/>
            <a:ext cx="5169422" cy="4621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F9A9776F-1AC8-43F3-8D51-DFC4672CD183}"/>
              </a:ext>
            </a:extLst>
          </p:cNvPr>
          <p:cNvSpPr/>
          <p:nvPr/>
        </p:nvSpPr>
        <p:spPr>
          <a:xfrm>
            <a:off x="5375920" y="2627699"/>
            <a:ext cx="3351766" cy="21950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6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逐浪粗隶书法体" panose="03000509000000000000" pitchFamily="65" charset="-122"/>
                <a:ea typeface="逐浪粗隶书法体" panose="03000509000000000000" pitchFamily="65" charset="-122"/>
                <a:sym typeface="逐浪粗隶书法体" panose="03000509000000000000" pitchFamily="65" charset="-122"/>
              </a:rPr>
              <a:t>发现有溺水的人，会游泳并且会急救的人要将溺水者救出水面，如果你只是会游泳不会急救就不要强行的去救人，可以救比你体重小的溺水者。</a:t>
            </a:r>
          </a:p>
        </p:txBody>
      </p:sp>
      <p:pic>
        <p:nvPicPr>
          <p:cNvPr id="12293" name="图片 3">
            <a:extLst>
              <a:ext uri="{FF2B5EF4-FFF2-40B4-BE49-F238E27FC236}">
                <a16:creationId xmlns="" xmlns:a16="http://schemas.microsoft.com/office/drawing/2014/main" id="{6DFEB8CA-0915-4623-8840-E568A53262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44" y="2566225"/>
            <a:ext cx="3620500" cy="2632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">
            <a:extLst>
              <a:ext uri="{FF2B5EF4-FFF2-40B4-BE49-F238E27FC236}">
                <a16:creationId xmlns="" xmlns:a16="http://schemas.microsoft.com/office/drawing/2014/main" id="{8E85D9E1-4A6C-415C-9D6B-4DD2DCAB31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7270" y="4149080"/>
            <a:ext cx="2556144" cy="255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4">
            <a:extLst>
              <a:ext uri="{FF2B5EF4-FFF2-40B4-BE49-F238E27FC236}">
                <a16:creationId xmlns="" xmlns:a16="http://schemas.microsoft.com/office/drawing/2014/main" id="{122EF194-8BF0-4238-AFE5-B5BD395E0B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68" y="583915"/>
            <a:ext cx="4602460" cy="571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170" tIns="46990" rIns="90170" bIns="46990" numCol="1" rtlCol="0" anchor="ctr" anchorCtr="0" compatLnSpc="1">
            <a:prstTxWarp prst="textNoShape">
              <a:avLst/>
            </a:prstTxWarp>
            <a:normAutofit fontScale="97500"/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ln w="3175" cmpd="sng">
                  <a:noFill/>
                </a:ln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91410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noProof="1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cs typeface="+mn-ea"/>
                <a:sym typeface="逐浪粗隶书法体" panose="03000509000000000000" pitchFamily="65" charset="-122"/>
              </a:rPr>
              <a:t>溺水的急救方法</a:t>
            </a:r>
          </a:p>
        </p:txBody>
      </p:sp>
    </p:spTree>
    <p:extLst>
      <p:ext uri="{BB962C8B-B14F-4D97-AF65-F5344CB8AC3E}">
        <p14:creationId xmlns:p14="http://schemas.microsoft.com/office/powerpoint/2010/main" val="24517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F2C90EE0-0A76-41FE-8B25-D949B26A93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91086" flipH="1">
            <a:off x="4842521" y="857350"/>
            <a:ext cx="5044576" cy="4786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F57B8C79-CC0F-4A58-818A-597FEA735C66}"/>
              </a:ext>
            </a:extLst>
          </p:cNvPr>
          <p:cNvSpPr>
            <a:spLocks noChangeArrowheads="1"/>
          </p:cNvSpPr>
          <p:nvPr/>
        </p:nvSpPr>
        <p:spPr bwMode="auto">
          <a:xfrm rot="1020818">
            <a:off x="5556074" y="2263710"/>
            <a:ext cx="3961177" cy="219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1866" dirty="0">
                <a:solidFill>
                  <a:schemeClr val="bg2">
                    <a:lumMod val="50000"/>
                  </a:schemeClr>
                </a:solidFill>
                <a:latin typeface="逐浪粗隶书法体" panose="03000509000000000000" pitchFamily="65" charset="-122"/>
                <a:ea typeface="逐浪粗隶书法体" panose="03000509000000000000" pitchFamily="65" charset="-122"/>
                <a:sym typeface="逐浪粗隶书法体" panose="03000509000000000000" pitchFamily="65" charset="-122"/>
              </a:rPr>
              <a:t>将溺水的人从水里救出后，边上的人要用纸或者当时能够拿到的清理物品，清理出溺水者鼻腔及口腔里的泥土和其他的异物。有假牙的要取出假牙并将其舌头拉出。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682F3408-DCE8-48E7-AB00-EC87DDDDBF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136" t="3620" r="18647" b="11655"/>
          <a:stretch/>
        </p:blipFill>
        <p:spPr>
          <a:xfrm>
            <a:off x="1683999" y="2463040"/>
            <a:ext cx="2881327" cy="24977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E66DD14A-60A7-4898-BECF-1E69463F32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4472" y="404664"/>
            <a:ext cx="1722435" cy="1722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CE6D8B22-852C-4B7E-A61E-93F6F873DC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31" y="4320899"/>
            <a:ext cx="2310687" cy="231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>
            <a:extLst>
              <a:ext uri="{FF2B5EF4-FFF2-40B4-BE49-F238E27FC236}">
                <a16:creationId xmlns="" xmlns:a16="http://schemas.microsoft.com/office/drawing/2014/main" id="{32ABBD6D-B038-445C-8ABC-26D9F3BEB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68" y="583915"/>
            <a:ext cx="4602460" cy="571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170" tIns="46990" rIns="90170" bIns="46990" numCol="1" rtlCol="0" anchor="ctr" anchorCtr="0" compatLnSpc="1">
            <a:prstTxWarp prst="textNoShape">
              <a:avLst/>
            </a:prstTxWarp>
            <a:normAutofit fontScale="97500"/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ln w="3175" cmpd="sng">
                  <a:noFill/>
                </a:ln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91410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noProof="1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cs typeface="+mn-ea"/>
                <a:sym typeface="逐浪粗隶书法体" panose="03000509000000000000" pitchFamily="65" charset="-122"/>
              </a:rPr>
              <a:t>溺水的急救方法</a:t>
            </a:r>
          </a:p>
        </p:txBody>
      </p:sp>
    </p:spTree>
    <p:extLst>
      <p:ext uri="{BB962C8B-B14F-4D97-AF65-F5344CB8AC3E}">
        <p14:creationId xmlns:p14="http://schemas.microsoft.com/office/powerpoint/2010/main" val="1630709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9BA0CB58-C5A2-4333-8A27-3E3AB1122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128" y="1740739"/>
            <a:ext cx="3819709" cy="37953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4495C426-14F0-48D1-8452-81FB8B85B3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94115">
            <a:off x="2287925" y="412564"/>
            <a:ext cx="4530384" cy="64517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B0DAD6A4-A681-4658-B7AB-E9F7A506F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0615" y="2782633"/>
            <a:ext cx="3099961" cy="181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CN" altLang="en-US" sz="1866" dirty="0">
                <a:solidFill>
                  <a:schemeClr val="bg2">
                    <a:lumMod val="50000"/>
                  </a:schemeClr>
                </a:solidFill>
                <a:latin typeface="逐浪粗隶书法体" panose="03000509000000000000" pitchFamily="65" charset="-122"/>
                <a:ea typeface="逐浪粗隶书法体" panose="03000509000000000000" pitchFamily="65" charset="-122"/>
                <a:sym typeface="逐浪粗隶书法体" panose="03000509000000000000" pitchFamily="65" charset="-122"/>
              </a:rPr>
              <a:t>    倒水，电视里常用的是按压溺水者的腹部，除了这种方法以外还可以用你的膝盖顶溺水者的肚子。对于体重较轻的小孩还可以用肩顶其肚子的方法将水倒出。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BCEAAB7B-EE6F-47EF-853D-C64DA82C9F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905" y="1155354"/>
            <a:ext cx="1711854" cy="1713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图片 12">
            <a:extLst>
              <a:ext uri="{FF2B5EF4-FFF2-40B4-BE49-F238E27FC236}">
                <a16:creationId xmlns="" xmlns:a16="http://schemas.microsoft.com/office/drawing/2014/main" id="{E7E38013-ED01-46C3-9438-4AD9E51237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788" y="-203138"/>
            <a:ext cx="2640785" cy="2736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4">
            <a:extLst>
              <a:ext uri="{FF2B5EF4-FFF2-40B4-BE49-F238E27FC236}">
                <a16:creationId xmlns="" xmlns:a16="http://schemas.microsoft.com/office/drawing/2014/main" id="{5A09D304-4C6F-40B7-9D27-EDF9F9E2C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68" y="583915"/>
            <a:ext cx="4602460" cy="571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170" tIns="46990" rIns="90170" bIns="46990" numCol="1" rtlCol="0" anchor="ctr" anchorCtr="0" compatLnSpc="1">
            <a:prstTxWarp prst="textNoShape">
              <a:avLst/>
            </a:prstTxWarp>
            <a:normAutofit fontScale="97500"/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ln w="3175" cmpd="sng">
                  <a:noFill/>
                </a:ln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91410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noProof="1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cs typeface="+mn-ea"/>
                <a:sym typeface="逐浪粗隶书法体" panose="03000509000000000000" pitchFamily="65" charset="-122"/>
              </a:rPr>
              <a:t>溺水的急救方法</a:t>
            </a:r>
          </a:p>
        </p:txBody>
      </p:sp>
    </p:spTree>
    <p:extLst>
      <p:ext uri="{BB962C8B-B14F-4D97-AF65-F5344CB8AC3E}">
        <p14:creationId xmlns:p14="http://schemas.microsoft.com/office/powerpoint/2010/main" val="144803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D06FC304-2D60-41A5-9B24-2A824136C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143" y="332215"/>
            <a:ext cx="5586276" cy="4995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="" xmlns:a16="http://schemas.microsoft.com/office/drawing/2014/main" id="{F721A9C1-5EDE-4B39-B20B-59A2302F0E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9137" y="1849396"/>
            <a:ext cx="3859609" cy="219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1866" dirty="0">
                <a:solidFill>
                  <a:schemeClr val="bg2">
                    <a:lumMod val="50000"/>
                  </a:schemeClr>
                </a:solidFill>
                <a:latin typeface="逐浪粗隶书法体" panose="03000509000000000000" pitchFamily="65" charset="-122"/>
                <a:ea typeface="逐浪粗隶书法体" panose="03000509000000000000" pitchFamily="65" charset="-122"/>
                <a:sym typeface="逐浪粗隶书法体" panose="03000509000000000000" pitchFamily="65" charset="-122"/>
              </a:rPr>
              <a:t>将水倒出后溺水者还没有清醒就要对其进行心肺复苏了，这个急救的步骤需要专业培训的人操作，如果周围的人都不懂的心肺复苏的方法就立即送医院。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0A040EEB-477B-43A4-AF3E-A33579C3E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449" y="1810249"/>
            <a:ext cx="3537324" cy="353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93FB51C1-C7BB-4D1C-BF5E-C4857BAABB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766" y="3631079"/>
            <a:ext cx="2209118" cy="221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4">
            <a:extLst>
              <a:ext uri="{FF2B5EF4-FFF2-40B4-BE49-F238E27FC236}">
                <a16:creationId xmlns="" xmlns:a16="http://schemas.microsoft.com/office/drawing/2014/main" id="{03AEE9CF-11A2-414A-8F02-B5B4C4212E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68" y="583915"/>
            <a:ext cx="4602460" cy="571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170" tIns="46990" rIns="90170" bIns="46990" numCol="1" rtlCol="0" anchor="ctr" anchorCtr="0" compatLnSpc="1">
            <a:prstTxWarp prst="textNoShape">
              <a:avLst/>
            </a:prstTxWarp>
            <a:normAutofit fontScale="97500"/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ln w="3175" cmpd="sng">
                  <a:noFill/>
                </a:ln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91410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noProof="1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cs typeface="+mn-ea"/>
                <a:sym typeface="逐浪粗隶书法体" panose="03000509000000000000" pitchFamily="65" charset="-122"/>
              </a:rPr>
              <a:t>溺水的急救方法</a:t>
            </a:r>
          </a:p>
        </p:txBody>
      </p:sp>
    </p:spTree>
    <p:extLst>
      <p:ext uri="{BB962C8B-B14F-4D97-AF65-F5344CB8AC3E}">
        <p14:creationId xmlns:p14="http://schemas.microsoft.com/office/powerpoint/2010/main" val="170345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4004c0ea81c40921574341e21e31f38d">
            <a:extLst>
              <a:ext uri="{FF2B5EF4-FFF2-40B4-BE49-F238E27FC236}">
                <a16:creationId xmlns="" xmlns:a16="http://schemas.microsoft.com/office/drawing/2014/main" id="{0A0407D5-4433-49DF-B4E0-E00596B161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223" y="-1504004"/>
            <a:ext cx="8257409" cy="7855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8B64A6BA-4225-49E1-AD5C-3246D450B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4262" y="2708920"/>
            <a:ext cx="5419111" cy="3487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1866" dirty="0">
                <a:solidFill>
                  <a:schemeClr val="bg2">
                    <a:lumMod val="50000"/>
                  </a:schemeClr>
                </a:solidFill>
                <a:latin typeface="逐浪粗隶书法体" panose="03000509000000000000" pitchFamily="65" charset="-122"/>
                <a:ea typeface="逐浪粗隶书法体" panose="03000509000000000000" pitchFamily="65" charset="-122"/>
                <a:sym typeface="逐浪粗隶书法体" panose="03000509000000000000" pitchFamily="65" charset="-122"/>
              </a:rPr>
              <a:t> 不慎落入水中，千万不要惊慌，要采取正确的措施自救，以便争取获救的机会。如果你不习水性，应迅速把头向后仰，口向上，尽量使口鼻露出水面，不能将手上举或挣扎，以免使身体下沉。及时甩掉鞋子和口袋里的重物，但不要脱掉衣服，因为它会产生一定的浮力，对你有很大帮助。</a:t>
            </a:r>
          </a:p>
          <a:p>
            <a:pPr eaLnBrk="1" hangingPunct="1">
              <a:lnSpc>
                <a:spcPct val="150000"/>
              </a:lnSpc>
              <a:defRPr/>
            </a:pPr>
            <a:endParaRPr lang="zh-CN" altLang="en-US" sz="1866" dirty="0">
              <a:solidFill>
                <a:schemeClr val="bg2">
                  <a:lumMod val="50000"/>
                </a:schemeClr>
              </a:solidFill>
              <a:latin typeface="逐浪粗隶书法体" panose="03000509000000000000" pitchFamily="65" charset="-122"/>
              <a:ea typeface="逐浪粗隶书法体" panose="03000509000000000000" pitchFamily="65" charset="-122"/>
              <a:sym typeface="逐浪粗隶书法体" panose="03000509000000000000" pitchFamily="65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zh-CN" altLang="en-US" sz="1866" dirty="0">
              <a:solidFill>
                <a:schemeClr val="bg2">
                  <a:lumMod val="50000"/>
                </a:schemeClr>
              </a:solidFill>
              <a:latin typeface="逐浪粗隶书法体" panose="03000509000000000000" pitchFamily="65" charset="-122"/>
              <a:ea typeface="逐浪粗隶书法体" panose="03000509000000000000" pitchFamily="65" charset="-122"/>
              <a:sym typeface="逐浪粗隶书法体" panose="03000509000000000000" pitchFamily="65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D4F53BF2-7EEA-464E-9EE8-C658683B4B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203089"/>
            <a:ext cx="2843922" cy="1333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9736FC3-2B0C-4311-A486-635AD1AD8D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99" y="2423994"/>
            <a:ext cx="2906233" cy="2908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4">
            <a:extLst>
              <a:ext uri="{FF2B5EF4-FFF2-40B4-BE49-F238E27FC236}">
                <a16:creationId xmlns="" xmlns:a16="http://schemas.microsoft.com/office/drawing/2014/main" id="{56C62F1C-A81A-4F8A-BABB-EDFA5BB7E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68" y="583915"/>
            <a:ext cx="4602460" cy="571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170" tIns="46990" rIns="90170" bIns="46990" numCol="1" rtlCol="0" anchor="ctr" anchorCtr="0" compatLnSpc="1">
            <a:prstTxWarp prst="textNoShape">
              <a:avLst/>
            </a:prstTxWarp>
            <a:normAutofit fontScale="97500"/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ln w="3175" cmpd="sng">
                  <a:noFill/>
                </a:ln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91410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noProof="1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cs typeface="+mn-ea"/>
                <a:sym typeface="逐浪粗隶书法体" panose="03000509000000000000" pitchFamily="65" charset="-122"/>
              </a:rPr>
              <a:t>不慎落水如何自救</a:t>
            </a:r>
          </a:p>
        </p:txBody>
      </p:sp>
    </p:spTree>
    <p:extLst>
      <p:ext uri="{BB962C8B-B14F-4D97-AF65-F5344CB8AC3E}">
        <p14:creationId xmlns:p14="http://schemas.microsoft.com/office/powerpoint/2010/main" val="168722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61E88B5-449D-40B0-91C9-017AC2D40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1233379"/>
            <a:ext cx="6064039" cy="4391241"/>
          </a:xfrm>
          <a:prstGeom prst="rect">
            <a:avLst/>
          </a:prstGeom>
        </p:spPr>
      </p:pic>
      <p:sp>
        <p:nvSpPr>
          <p:cNvPr id="31746" name="Rectangle 3">
            <a:extLst>
              <a:ext uri="{FF2B5EF4-FFF2-40B4-BE49-F238E27FC236}">
                <a16:creationId xmlns="" xmlns:a16="http://schemas.microsoft.com/office/drawing/2014/main" id="{C8029F6B-5975-448F-9CE8-1336D885A42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547019" y="2708920"/>
            <a:ext cx="4548981" cy="206813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170" tIns="46990" rIns="90170" bIns="46990" rtlCol="0">
            <a:spAutoFit/>
          </a:bodyPr>
          <a:lstStyle/>
          <a:p>
            <a:pPr fontAlgn="auto">
              <a:buFont typeface="Wingdings" panose="05000000000000000000" pitchFamily="2" charset="2"/>
              <a:buNone/>
              <a:defRPr/>
            </a:pPr>
            <a:r>
              <a:rPr lang="zh-CN" altLang="en-US" sz="1866" dirty="0">
                <a:solidFill>
                  <a:srgbClr val="008000"/>
                </a:solidFill>
                <a:latin typeface="逐浪粗隶书法体" panose="03000509000000000000" pitchFamily="65" charset="-122"/>
                <a:ea typeface="逐浪粗隶书法体" panose="03000509000000000000" pitchFamily="65" charset="-122"/>
                <a:sym typeface="+mn-lt"/>
              </a:rPr>
              <a:t>•绝不私自下河游泳！</a:t>
            </a:r>
          </a:p>
          <a:p>
            <a:pPr fontAlgn="auto">
              <a:buFont typeface="Wingdings" panose="05000000000000000000" pitchFamily="2" charset="2"/>
              <a:buNone/>
              <a:defRPr/>
            </a:pPr>
            <a:r>
              <a:rPr lang="zh-CN" altLang="en-US" sz="1866" dirty="0">
                <a:solidFill>
                  <a:srgbClr val="008000"/>
                </a:solidFill>
                <a:latin typeface="逐浪粗隶书法体" panose="03000509000000000000" pitchFamily="65" charset="-122"/>
                <a:ea typeface="逐浪粗隶书法体" panose="03000509000000000000" pitchFamily="65" charset="-122"/>
                <a:sym typeface="+mn-lt"/>
              </a:rPr>
              <a:t>•绝不擅自与同学结伴游泳！</a:t>
            </a:r>
          </a:p>
          <a:p>
            <a:pPr fontAlgn="auto">
              <a:buFont typeface="Wingdings" panose="05000000000000000000" pitchFamily="2" charset="2"/>
              <a:buNone/>
              <a:defRPr/>
            </a:pPr>
            <a:r>
              <a:rPr lang="zh-CN" altLang="en-US" sz="1866" dirty="0">
                <a:solidFill>
                  <a:srgbClr val="008000"/>
                </a:solidFill>
                <a:latin typeface="逐浪粗隶书法体" panose="03000509000000000000" pitchFamily="65" charset="-122"/>
                <a:ea typeface="逐浪粗隶书法体" panose="03000509000000000000" pitchFamily="65" charset="-122"/>
                <a:sym typeface="+mn-lt"/>
              </a:rPr>
              <a:t>•绝不无家长或老师带领的情况下游泳！</a:t>
            </a:r>
          </a:p>
          <a:p>
            <a:pPr fontAlgn="auto">
              <a:buFont typeface="Wingdings" panose="05000000000000000000" pitchFamily="2" charset="2"/>
              <a:buNone/>
              <a:defRPr/>
            </a:pPr>
            <a:r>
              <a:rPr lang="zh-CN" altLang="en-US" sz="1866" dirty="0">
                <a:solidFill>
                  <a:srgbClr val="008000"/>
                </a:solidFill>
                <a:latin typeface="逐浪粗隶书法体" panose="03000509000000000000" pitchFamily="65" charset="-122"/>
                <a:ea typeface="逐浪粗隶书法体" panose="03000509000000000000" pitchFamily="65" charset="-122"/>
                <a:sym typeface="+mn-lt"/>
              </a:rPr>
              <a:t>•绝不在无安全设施、无救护人员的水</a:t>
            </a:r>
          </a:p>
          <a:p>
            <a:pPr fontAlgn="auto">
              <a:buFont typeface="Wingdings" panose="05000000000000000000" pitchFamily="2" charset="2"/>
              <a:buNone/>
              <a:defRPr/>
            </a:pPr>
            <a:r>
              <a:rPr lang="zh-CN" altLang="en-US" sz="1866" dirty="0">
                <a:solidFill>
                  <a:srgbClr val="008000"/>
                </a:solidFill>
                <a:latin typeface="逐浪粗隶书法体" panose="03000509000000000000" pitchFamily="65" charset="-122"/>
                <a:ea typeface="逐浪粗隶书法体" panose="03000509000000000000" pitchFamily="65" charset="-122"/>
                <a:sym typeface="+mn-lt"/>
              </a:rPr>
              <a:t>域玩耍、游泳！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3639694C-3911-400B-9C39-6B823543C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68" y="583915"/>
            <a:ext cx="4602460" cy="571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170" tIns="46990" rIns="90170" bIns="46990" numCol="1" rtlCol="0" anchor="ctr" anchorCtr="0" compatLnSpc="1">
            <a:prstTxWarp prst="textNoShape">
              <a:avLst/>
            </a:prstTxWarp>
            <a:normAutofit fontScale="97500"/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ln w="3175" cmpd="sng">
                  <a:noFill/>
                </a:ln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91410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noProof="1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cs typeface="+mn-ea"/>
                <a:sym typeface="逐浪粗隶书法体" panose="03000509000000000000" pitchFamily="65" charset="-122"/>
              </a:rPr>
              <a:t>我的誓词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4B3CB798-84E4-44DC-8C05-D8EA92593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553">
            <a:off x="7119056" y="1788415"/>
            <a:ext cx="3771497" cy="36141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6" dur="500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1" dur="500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6" dur="500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1" dur="500"/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6" dur="500"/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uiExpand="1" build="p" autoUpdateAnimBg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="" xmlns:a16="http://schemas.microsoft.com/office/drawing/2014/main" id="{0F2AA36B-133F-45D3-B2BE-0D0E2D9A1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6926" y="2320264"/>
            <a:ext cx="81375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64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cs typeface="+mn-ea"/>
                <a:sym typeface="+mn-lt"/>
              </a:rPr>
              <a:t>祝大家假期快乐！</a:t>
            </a:r>
            <a:endParaRPr lang="zh-CN" altLang="en-US" sz="4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D5422064-FA99-4139-8E2B-72BC440936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905" y="57771"/>
            <a:ext cx="2031760" cy="1996666"/>
          </a:xfrm>
          <a:prstGeom prst="rect">
            <a:avLst/>
          </a:prstGeom>
        </p:spPr>
      </p:pic>
      <p:pic>
        <p:nvPicPr>
          <p:cNvPr id="4" name="图片 3" descr="未 标题-1">
            <a:extLst>
              <a:ext uri="{FF2B5EF4-FFF2-40B4-BE49-F238E27FC236}">
                <a16:creationId xmlns="" xmlns:a16="http://schemas.microsoft.com/office/drawing/2014/main" id="{3D1B9A31-DF83-4F9E-8EB5-61A0CFCC0F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654" y="1373294"/>
            <a:ext cx="1699895" cy="1651635"/>
          </a:xfrm>
          <a:prstGeom prst="rect">
            <a:avLst/>
          </a:prstGeom>
        </p:spPr>
      </p:pic>
      <p:pic>
        <p:nvPicPr>
          <p:cNvPr id="5" name="图片 4" descr="children`s day">
            <a:extLst>
              <a:ext uri="{FF2B5EF4-FFF2-40B4-BE49-F238E27FC236}">
                <a16:creationId xmlns="" xmlns:a16="http://schemas.microsoft.com/office/drawing/2014/main" id="{51AD64D9-30B4-4899-863B-AB77A192616C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985646" y="4103376"/>
            <a:ext cx="3200400" cy="279597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F3C95932-BB51-48DB-8219-DEC7CB25E3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299207"/>
            <a:ext cx="2220902" cy="198451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EB7A7BFD-17A6-405A-AFA3-56E7FFBC79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38" y="4028315"/>
            <a:ext cx="1105152" cy="268031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C13BC2C-D2CB-415F-A061-A078D4051B4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256" y="4797442"/>
            <a:ext cx="5682974" cy="215994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43978E6D-1F5F-4BDC-8E4C-FFCCC39C36A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4050114"/>
            <a:ext cx="4890614" cy="1905434"/>
          </a:xfrm>
          <a:prstGeom prst="rect">
            <a:avLst/>
          </a:prstGeom>
        </p:spPr>
      </p:pic>
      <p:sp>
        <p:nvSpPr>
          <p:cNvPr id="13" name="矩形 12">
            <a:hlinkClick r:id="rId12" action="ppaction://hlinksldjump"/>
            <a:extLst>
              <a:ext uri="{FF2B5EF4-FFF2-40B4-BE49-F238E27FC236}">
                <a16:creationId xmlns="" xmlns:a16="http://schemas.microsoft.com/office/drawing/2014/main" id="{3E5CBC28-5092-47D8-A957-7250FA6409C9}"/>
              </a:ext>
            </a:extLst>
          </p:cNvPr>
          <p:cNvSpPr/>
          <p:nvPr/>
        </p:nvSpPr>
        <p:spPr>
          <a:xfrm>
            <a:off x="4871864" y="3795599"/>
            <a:ext cx="3200400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rgbClr val="FF3399"/>
              </a:buClr>
              <a:buFontTx/>
              <a:buNone/>
            </a:pPr>
            <a:endParaRPr lang="zh-CN" altLang="en-US" sz="1400" dirty="0">
              <a:solidFill>
                <a:schemeClr val="bg2">
                  <a:lumMod val="50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pic>
        <p:nvPicPr>
          <p:cNvPr id="14" name="儿童歌曲 - 音乐剧背景音乐">
            <a:hlinkClick r:id="" action="ppaction://media"/>
            <a:extLst>
              <a:ext uri="{FF2B5EF4-FFF2-40B4-BE49-F238E27FC236}">
                <a16:creationId xmlns="" xmlns:a16="http://schemas.microsoft.com/office/drawing/2014/main" id="{682A449A-7734-4105-A714-528772A4B2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956509" y="-30448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95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5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5362" grpId="0"/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幻灯片 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环保">
  <a:themeElements>
    <a:clrScheme name="环保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xm3vls2m">
      <a:majorFont>
        <a:latin typeface="Arial" panose="02020404030301010803"/>
        <a:ea typeface="微软雅黑"/>
        <a:cs typeface=""/>
      </a:majorFont>
      <a:minorFont>
        <a:latin typeface="Arial" panose="02020404030301010803"/>
        <a:ea typeface="微软雅黑"/>
        <a:cs typeface=""/>
      </a:minorFont>
    </a:fontScheme>
    <a:fmtScheme name="环保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314</TotalTime>
  <Pages>0</Pages>
  <Words>1333</Words>
  <Characters>0</Characters>
  <Application>Microsoft Office PowerPoint</Application>
  <DocSecurity>0</DocSecurity>
  <PresentationFormat>宽屏</PresentationFormat>
  <Lines>0</Lines>
  <Paragraphs>94</Paragraphs>
  <Slides>25</Slides>
  <Notes>25</Notes>
  <HiddenSlides>0</HiddenSlides>
  <MMClips>2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等线</vt:lpstr>
      <vt:lpstr>汉仪夏日体W</vt:lpstr>
      <vt:lpstr>华康海报体W12</vt:lpstr>
      <vt:lpstr>华康海报体W12(P)</vt:lpstr>
      <vt:lpstr>时尚中黑简体</vt:lpstr>
      <vt:lpstr>宋体</vt:lpstr>
      <vt:lpstr>微软雅黑</vt:lpstr>
      <vt:lpstr>逐浪粗隶书法体</vt:lpstr>
      <vt:lpstr>Arial</vt:lpstr>
      <vt:lpstr>Century Gothic</vt:lpstr>
      <vt:lpstr>Garamond</vt:lpstr>
      <vt:lpstr>Wingdings</vt:lpstr>
      <vt:lpstr>环保</vt:lpstr>
      <vt:lpstr>PowerPoint 演示文稿</vt:lpstr>
      <vt:lpstr>放假时间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数据：调查报告显示</vt:lpstr>
      <vt:lpstr>事实给我们启示：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wansongxuexiao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subject/>
  <dc:creator>hh</dc:creator>
  <cp:keywords/>
  <dc:description/>
  <cp:lastModifiedBy>faith123</cp:lastModifiedBy>
  <cp:revision>117</cp:revision>
  <dcterms:created xsi:type="dcterms:W3CDTF">2004-04-12T11:50:49Z</dcterms:created>
  <dcterms:modified xsi:type="dcterms:W3CDTF">2018-12-27T03:27:52Z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2052-9.1.0.4567</vt:lpwstr>
  </property>
</Properties>
</file>