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73" r:id="rId14"/>
    <p:sldId id="268" r:id="rId15"/>
    <p:sldId id="269" r:id="rId16"/>
    <p:sldId id="274" r:id="rId17"/>
    <p:sldId id="278" r:id="rId18"/>
    <p:sldId id="270" r:id="rId19"/>
    <p:sldId id="275" r:id="rId20"/>
    <p:sldId id="276" r:id="rId21"/>
    <p:sldId id="277" r:id="rId22"/>
    <p:sldId id="280" r:id="rId23"/>
    <p:sldId id="284" r:id="rId24"/>
    <p:sldId id="287" r:id="rId25"/>
    <p:sldId id="285" r:id="rId26"/>
    <p:sldId id="286" r:id="rId27"/>
    <p:sldId id="288" r:id="rId28"/>
    <p:sldId id="310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F5F"/>
    <a:srgbClr val="E9562A"/>
    <a:srgbClr val="35B0BB"/>
    <a:srgbClr val="CFFDFF"/>
    <a:srgbClr val="1FA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547CE-6939-4709-94F8-DCCFC5456651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2D385-45EE-4CFD-9235-5B206B1BB5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57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1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773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D050E-9F93-4FC0-81F1-9D5DD921D5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495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D050E-9F93-4FC0-81F1-9D5DD921D5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30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01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172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25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89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D050E-9F93-4FC0-81F1-9D5DD921D5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129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22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892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239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568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679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198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D050E-9F93-4FC0-81F1-9D5DD921D5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994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3050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661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126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531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619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D050E-9F93-4FC0-81F1-9D5DD921D5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7920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192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2704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247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252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9082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12D385-45EE-4CFD-9235-5B206B1BB54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13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A921818-6021-4D60-AFD7-00FE695038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6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CF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99649C5-903B-4BA8-9B1B-EAD666CC24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89406" b="89942"/>
          <a:stretch/>
        </p:blipFill>
        <p:spPr>
          <a:xfrm>
            <a:off x="212556" y="252663"/>
            <a:ext cx="689812" cy="68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6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298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97D16B-4C23-4EFA-A1D0-D58D2E2D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9A2A151-2C73-457F-864A-F11F09ED16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0C726AA-1122-43BA-841F-88FBF7501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1843123-9615-47AA-9EA5-2D621FC1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8E720EF-4470-49F3-9865-7F04492C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93AAF85-94BD-4757-B7F2-96F0EE711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92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6FADB7-4D0B-4A8A-8BDD-8D2D9BA3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B4134B6-3BE6-479A-B8C9-F570A0B48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9959B27-89D9-48A2-99BE-BF3E156F4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6E4E8EC-5A4E-4CC0-A024-FEC6C4D38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96B8FE6A-6110-4F68-B33E-7C52152FC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19E03FB-DC1A-46F6-8B07-6B3F2C1A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E3E9B7F-89F9-44F7-99C5-FE9CBA3F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71FBD75-2BF2-4CE8-A481-25D86FBE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74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E8965A-404F-4D36-91AC-71350D69A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971014E-609E-4359-8417-55F20109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E8A46D7-7F04-4D13-BDDA-EE8FFA65C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49EC803-AB5F-450F-B6DD-C2B70F61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01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9F20313-B631-4E69-8E1E-C96C3729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BFF107A-64C2-46B0-833F-AB98C94C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738C107-C29C-414B-8A60-3275E162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45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0518E4-DFAC-4691-A026-F51731264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45AA891-6884-472E-8B46-B2F9D8E1D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D673E59-D95C-48FC-AC2D-8055A4708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DE9B995-B9E9-47A8-9831-2B536EAD5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43670FF-510E-4CBB-A724-EC26C9111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52C97FB-7D30-4143-B31C-2D4BF0B7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0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32CF496-0104-4DDA-B9BF-32C75C91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E680BCD-2B3E-4771-A4B3-EBE0CE77EC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7AFB3EC-C30C-4C07-8A52-9F03FDFE1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6427F31-DC94-44F7-A107-12FEB78B4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39CB2E5-00CC-4401-A048-B374F2B9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1BD334C-B47E-4619-9DED-7FD5E170E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3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24FD56-A229-475B-8D69-0DC042722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F568874-7E61-4754-99EB-FB96BEC81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D82D71D-57A0-4E7E-9A72-7D6E71CF3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9BB2E4-186A-4EB5-8270-9C38030C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163BC3-48F8-4495-9A72-89912AA5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28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150AA9B-9BFE-4F6B-9A15-C721A3D750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DD43ABE-818D-4082-B2EE-5CC65459B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6F59FD8-6D42-4B6F-95E5-2FDB5EDD8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8410270-C2E6-47E4-B007-1D0DA0FD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D16BEDF-AF7C-4644-96AC-E3F30ACF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77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C14F041-9130-4623-9B9D-F59284A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B77A1F3-9B79-4F1F-8E69-3FBEBFC8D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9062F86-2D04-49E6-98F0-EE0AC7652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D329E-2794-4578-97AC-B08F84F00267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6B40582-DABB-484C-A871-9E390684D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DFBD94E-F5F3-4F54-808A-4591F9130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B424-3737-49C1-AB3B-9215A7FCB5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46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www.baidu.com/s?wd=%E5%AD%A6%E4%B9%A0%E6%80%81%E5%BA%A6&amp;tn=SE_PcZhidaonwhc_ngpagmjz&amp;rsv_dl=gh_pc_zhida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wd=%E5%AD%A6%E4%B9%A0%E8%AE%A1%E5%88%92&amp;tn=SE_PcZhidaonwhc_ngpagmjz&amp;rsv_dl=gh_pc_zhidao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www.baidu.com/s?wd=%E5%86%99%E4%BD%9C%E8%83%BD%E5%8A%9B&amp;tn=SE_PcZhidaonwhc_ngpagmjz&amp;rsv_dl=gh_pc_zhidao" TargetMode="External"/><Relationship Id="rId4" Type="http://schemas.openxmlformats.org/officeDocument/2006/relationships/hyperlink" Target="https://www.baidu.com/s?wd=%E5%AD%A6%E4%B9%A0%E4%B9%A0%E6%83%AF&amp;tn=SE_PcZhidaonwhc_ngpagmjz&amp;rsv_dl=gh_pc_zhidao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9915327-FC72-4BB0-90D4-CF834EC7CE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12F59FB-7378-493A-8523-385BFF4F9C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1" r="68421"/>
          <a:stretch/>
        </p:blipFill>
        <p:spPr>
          <a:xfrm>
            <a:off x="48126" y="3429000"/>
            <a:ext cx="4090736" cy="33911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C115914-DC2F-4B0E-9A33-AC7514BD40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1" t="47631" r="-1130"/>
          <a:stretch/>
        </p:blipFill>
        <p:spPr>
          <a:xfrm>
            <a:off x="8640961" y="4188344"/>
            <a:ext cx="3220386" cy="26696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4880AEA-8D06-4B27-ADE7-E1C8293B0D4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2" t="13684" r="8905" b="27369"/>
          <a:stretch/>
        </p:blipFill>
        <p:spPr>
          <a:xfrm>
            <a:off x="2684403" y="627710"/>
            <a:ext cx="6558499" cy="3259846"/>
          </a:xfrm>
          <a:prstGeom prst="rect">
            <a:avLst/>
          </a:prstGeom>
        </p:spPr>
      </p:pic>
      <p:sp>
        <p:nvSpPr>
          <p:cNvPr id="13" name="副标题 2">
            <a:extLst>
              <a:ext uri="{FF2B5EF4-FFF2-40B4-BE49-F238E27FC236}">
                <a16:creationId xmlns:a16="http://schemas.microsoft.com/office/drawing/2014/main" xmlns="" id="{D4578815-FD40-4F9E-BEB0-66B04473AC7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374858" y="3925007"/>
            <a:ext cx="5490410" cy="456028"/>
          </a:xfrm>
        </p:spPr>
        <p:txBody>
          <a:bodyPr>
            <a:normAutofit/>
          </a:bodyPr>
          <a:lstStyle/>
          <a:p>
            <a:pPr algn="ctr"/>
            <a:r>
              <a:rPr lang="zh-CN" altLang="en-US" sz="20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学校新学期工作</a:t>
            </a:r>
            <a:r>
              <a:rPr lang="en-US" altLang="zh-CN" sz="2000" b="1" dirty="0" err="1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ppt</a:t>
            </a:r>
            <a:r>
              <a:rPr lang="zh-CN" altLang="en-US" sz="20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模板</a:t>
            </a:r>
            <a:endParaRPr lang="zh-CN" altLang="en-US" sz="2000" b="1" dirty="0">
              <a:solidFill>
                <a:srgbClr val="E9562A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" name="Upbeat Ukulele">
            <a:hlinkClick r:id="" action="ppaction://media"/>
            <a:extLst>
              <a:ext uri="{FF2B5EF4-FFF2-40B4-BE49-F238E27FC236}">
                <a16:creationId xmlns:a16="http://schemas.microsoft.com/office/drawing/2014/main" xmlns="" id="{9A2EFCF5-73D9-496E-83D7-707E0A9FA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7458" y="-5717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2C25795-1FB6-457C-A153-1244202C0F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5" r="556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0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3E54BCB-0AA7-463E-AB94-3D8136916DF5}"/>
              </a:ext>
            </a:extLst>
          </p:cNvPr>
          <p:cNvSpPr txBox="1"/>
          <p:nvPr/>
        </p:nvSpPr>
        <p:spPr>
          <a:xfrm>
            <a:off x="5813918" y="1337867"/>
            <a:ext cx="505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8565">
              <a:defRPr/>
            </a:pPr>
            <a:r>
              <a:rPr lang="zh-CN" altLang="en-US" sz="3600" dirty="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自我介绍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4C1F1F6-0D19-40EF-9434-B755E9007F8E}"/>
              </a:ext>
            </a:extLst>
          </p:cNvPr>
          <p:cNvSpPr txBox="1"/>
          <p:nvPr/>
        </p:nvSpPr>
        <p:spPr>
          <a:xfrm flipH="1">
            <a:off x="4980991" y="1349501"/>
            <a:ext cx="9120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01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1F5F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FC10BD6-8B6B-4DE2-9649-B31CFB8C843B}"/>
              </a:ext>
            </a:extLst>
          </p:cNvPr>
          <p:cNvSpPr txBox="1"/>
          <p:nvPr/>
        </p:nvSpPr>
        <p:spPr>
          <a:xfrm>
            <a:off x="5813918" y="3057855"/>
            <a:ext cx="4890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5B0BB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学习方法分享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35B0BB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5B991C9-11EF-4CCA-8D82-0B96A1E96853}"/>
              </a:ext>
            </a:extLst>
          </p:cNvPr>
          <p:cNvSpPr txBox="1"/>
          <p:nvPr/>
        </p:nvSpPr>
        <p:spPr>
          <a:xfrm flipH="1">
            <a:off x="5023917" y="3056773"/>
            <a:ext cx="82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03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1F5F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89A99DC-39EF-4365-B77A-999D5D802970}"/>
              </a:ext>
            </a:extLst>
          </p:cNvPr>
          <p:cNvSpPr txBox="1"/>
          <p:nvPr/>
        </p:nvSpPr>
        <p:spPr>
          <a:xfrm>
            <a:off x="5813918" y="3845212"/>
            <a:ext cx="411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35B0BB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本次班会总结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35B0BB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B1C5086-F1C0-48AF-8BF0-766AD7416766}"/>
              </a:ext>
            </a:extLst>
          </p:cNvPr>
          <p:cNvSpPr txBox="1"/>
          <p:nvPr/>
        </p:nvSpPr>
        <p:spPr>
          <a:xfrm flipH="1">
            <a:off x="5023917" y="3845212"/>
            <a:ext cx="826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04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1F5F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D0534A6-6EA1-4D8D-906D-B5AF1BAFAD67}"/>
              </a:ext>
            </a:extLst>
          </p:cNvPr>
          <p:cNvSpPr txBox="1"/>
          <p:nvPr/>
        </p:nvSpPr>
        <p:spPr>
          <a:xfrm>
            <a:off x="5813918" y="2202399"/>
            <a:ext cx="560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新学期的要求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E78B209-649F-4F8C-84B9-56367A882A45}"/>
              </a:ext>
            </a:extLst>
          </p:cNvPr>
          <p:cNvSpPr txBox="1"/>
          <p:nvPr/>
        </p:nvSpPr>
        <p:spPr>
          <a:xfrm flipH="1">
            <a:off x="5023917" y="2214033"/>
            <a:ext cx="82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02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1F5F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8" t="27375"/>
          <a:stretch/>
        </p:blipFill>
        <p:spPr>
          <a:xfrm>
            <a:off x="8762181" y="3808175"/>
            <a:ext cx="3384503" cy="30498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74" y="590830"/>
            <a:ext cx="4248106" cy="5037874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48D34BC-C9C3-4645-A017-9B6CD321268A}"/>
              </a:ext>
            </a:extLst>
          </p:cNvPr>
          <p:cNvSpPr/>
          <p:nvPr/>
        </p:nvSpPr>
        <p:spPr>
          <a:xfrm rot="21061691">
            <a:off x="1485269" y="2509601"/>
            <a:ext cx="2634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目 录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" t="21775" r="7097" b="21765"/>
          <a:stretch/>
        </p:blipFill>
        <p:spPr>
          <a:xfrm>
            <a:off x="1456287" y="3752050"/>
            <a:ext cx="3344093" cy="210463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EE6F260-22B9-4CC1-9C40-ECEE38BA4E70}"/>
              </a:ext>
            </a:extLst>
          </p:cNvPr>
          <p:cNvSpPr txBox="1"/>
          <p:nvPr/>
        </p:nvSpPr>
        <p:spPr>
          <a:xfrm>
            <a:off x="5770992" y="4553098"/>
            <a:ext cx="4111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600" dirty="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新学期期望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A2B3192-EF82-4A9F-9FD7-0AAA0E53D205}"/>
              </a:ext>
            </a:extLst>
          </p:cNvPr>
          <p:cNvSpPr txBox="1"/>
          <p:nvPr/>
        </p:nvSpPr>
        <p:spPr>
          <a:xfrm flipH="1">
            <a:off x="4980991" y="4553098"/>
            <a:ext cx="826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defRPr>
            </a:lvl1pPr>
          </a:lstStyle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rPr>
              <a:t>05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1F5F"/>
              </a:solidFill>
              <a:effectLst/>
              <a:uLnTx/>
              <a:uFillTx/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03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9" grpId="0"/>
      <p:bldP spid="14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6629" b="9481"/>
          <a:stretch/>
        </p:blipFill>
        <p:spPr>
          <a:xfrm>
            <a:off x="2099733" y="1106310"/>
            <a:ext cx="7360356" cy="4504267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273EDD3-0946-4306-B9B3-CC7F9650D897}"/>
              </a:ext>
            </a:extLst>
          </p:cNvPr>
          <p:cNvGrpSpPr/>
          <p:nvPr/>
        </p:nvGrpSpPr>
        <p:grpSpPr>
          <a:xfrm>
            <a:off x="3872089" y="1757521"/>
            <a:ext cx="4447822" cy="2008579"/>
            <a:chOff x="6067463" y="-413608"/>
            <a:chExt cx="3816513" cy="2186369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2D8B159-E712-497F-9300-59F676AF1E5E}"/>
                </a:ext>
              </a:extLst>
            </p:cNvPr>
            <p:cNvSpPr txBox="1"/>
            <p:nvPr/>
          </p:nvSpPr>
          <p:spPr>
            <a:xfrm>
              <a:off x="6067463" y="566690"/>
              <a:ext cx="3816513" cy="120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自我介绍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8755CAD-004C-43BA-960D-C6E18BFAA0C8}"/>
                </a:ext>
              </a:extLst>
            </p:cNvPr>
            <p:cNvSpPr txBox="1"/>
            <p:nvPr/>
          </p:nvSpPr>
          <p:spPr>
            <a:xfrm flipH="1">
              <a:off x="6677718" y="-413608"/>
              <a:ext cx="2615377" cy="90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defRPr>
              </a:lvl1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第一章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44" b="35794"/>
          <a:stretch/>
        </p:blipFill>
        <p:spPr>
          <a:xfrm>
            <a:off x="0" y="25133"/>
            <a:ext cx="3720162" cy="3465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8" t="27375"/>
          <a:stretch/>
        </p:blipFill>
        <p:spPr>
          <a:xfrm>
            <a:off x="7134579" y="2134439"/>
            <a:ext cx="5057421" cy="455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4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F30D26C-DE15-4D1D-AA6E-910FB1EE6C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9676" r="12223" b="12732"/>
          <a:stretch/>
        </p:blipFill>
        <p:spPr>
          <a:xfrm>
            <a:off x="2895600" y="182105"/>
            <a:ext cx="6400799" cy="649378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903968B-5148-4040-B76C-2406169D4CBF}"/>
              </a:ext>
            </a:extLst>
          </p:cNvPr>
          <p:cNvSpPr/>
          <p:nvPr/>
        </p:nvSpPr>
        <p:spPr>
          <a:xfrm>
            <a:off x="5388113" y="1417493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老师介绍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AD6987EE-805D-48B0-88D1-EE9FFD606C45}"/>
              </a:ext>
            </a:extLst>
          </p:cNvPr>
          <p:cNvSpPr txBox="1">
            <a:spLocks/>
          </p:cNvSpPr>
          <p:nvPr/>
        </p:nvSpPr>
        <p:spPr>
          <a:xfrm>
            <a:off x="4363453" y="1955789"/>
            <a:ext cx="423912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姓名：小觅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班级：觅知班新任班主任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简介：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xxx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大学毕业，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           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从事教育工作三年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座右铭：陪着孩子们一起成长，是我人生最快乐的事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B1A515A-E3F1-49A5-A936-1469ACF89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152" y="2589462"/>
            <a:ext cx="3354806" cy="44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2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91DD34D-EC16-443F-9730-E6B206A6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8" t="18692" r="10053" b="18692"/>
          <a:stretch/>
        </p:blipFill>
        <p:spPr>
          <a:xfrm>
            <a:off x="2682734" y="847843"/>
            <a:ext cx="7209691" cy="494573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4C13960-32EE-47F0-905B-7C75726552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27" y="3453903"/>
            <a:ext cx="3937006" cy="393700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393372D-EA18-49CB-A095-0C6065C09FC5}"/>
              </a:ext>
            </a:extLst>
          </p:cNvPr>
          <p:cNvSpPr/>
          <p:nvPr/>
        </p:nvSpPr>
        <p:spPr>
          <a:xfrm>
            <a:off x="5105985" y="159496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新学生介绍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23126829-BC0D-4D5D-BC42-43596FD716AF}"/>
              </a:ext>
            </a:extLst>
          </p:cNvPr>
          <p:cNvSpPr txBox="1">
            <a:spLocks/>
          </p:cNvSpPr>
          <p:nvPr/>
        </p:nvSpPr>
        <p:spPr>
          <a:xfrm>
            <a:off x="4204110" y="2221792"/>
            <a:ext cx="4723321" cy="246422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/>
              <a:t>姓名：知觅觅</a:t>
            </a:r>
            <a:endParaRPr lang="en-US" altLang="zh-CN" dirty="0"/>
          </a:p>
          <a:p>
            <a:r>
              <a:rPr lang="zh-CN" altLang="en-US" dirty="0"/>
              <a:t>班级：觅知班</a:t>
            </a:r>
            <a:endParaRPr lang="en-US" altLang="zh-CN" dirty="0"/>
          </a:p>
          <a:p>
            <a:r>
              <a:rPr lang="zh-CN" altLang="en-US" dirty="0"/>
              <a:t>简介：来自</a:t>
            </a:r>
            <a:r>
              <a:rPr lang="en-US" altLang="zh-CN" dirty="0"/>
              <a:t>xx</a:t>
            </a:r>
            <a:r>
              <a:rPr lang="zh-CN" altLang="en-US" dirty="0"/>
              <a:t>省</a:t>
            </a:r>
            <a:r>
              <a:rPr lang="en-US" altLang="zh-CN" dirty="0"/>
              <a:t>xx</a:t>
            </a:r>
            <a:r>
              <a:rPr lang="zh-CN" altLang="en-US" dirty="0"/>
              <a:t>市，家里有爸爸、妈妈、哥哥</a:t>
            </a:r>
            <a:endParaRPr lang="en-US" altLang="zh-CN" dirty="0"/>
          </a:p>
          <a:p>
            <a:r>
              <a:rPr lang="zh-CN" altLang="en-US" dirty="0"/>
              <a:t>座右铭：爱笑的孩子运气不会差</a:t>
            </a:r>
          </a:p>
        </p:txBody>
      </p:sp>
    </p:spTree>
    <p:extLst>
      <p:ext uri="{BB962C8B-B14F-4D97-AF65-F5344CB8AC3E}">
        <p14:creationId xmlns:p14="http://schemas.microsoft.com/office/powerpoint/2010/main" val="213872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91DD34D-EC16-443F-9730-E6B206A6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8" t="18692" r="10053" b="18692"/>
          <a:stretch/>
        </p:blipFill>
        <p:spPr>
          <a:xfrm>
            <a:off x="2682734" y="847843"/>
            <a:ext cx="7209691" cy="494573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393372D-EA18-49CB-A095-0C6065C09FC5}"/>
              </a:ext>
            </a:extLst>
          </p:cNvPr>
          <p:cNvSpPr/>
          <p:nvPr/>
        </p:nvSpPr>
        <p:spPr>
          <a:xfrm>
            <a:off x="5105985" y="159496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新学生介绍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23126829-BC0D-4D5D-BC42-43596FD716AF}"/>
              </a:ext>
            </a:extLst>
          </p:cNvPr>
          <p:cNvSpPr txBox="1">
            <a:spLocks/>
          </p:cNvSpPr>
          <p:nvPr/>
        </p:nvSpPr>
        <p:spPr>
          <a:xfrm>
            <a:off x="4204110" y="2221792"/>
            <a:ext cx="4723321" cy="246422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/>
              <a:t>姓名：知觅觅</a:t>
            </a:r>
            <a:endParaRPr lang="en-US" altLang="zh-CN" dirty="0"/>
          </a:p>
          <a:p>
            <a:r>
              <a:rPr lang="zh-CN" altLang="en-US" dirty="0"/>
              <a:t>班级：觅知班</a:t>
            </a:r>
            <a:endParaRPr lang="en-US" altLang="zh-CN" dirty="0"/>
          </a:p>
          <a:p>
            <a:r>
              <a:rPr lang="zh-CN" altLang="en-US" dirty="0"/>
              <a:t>简介：来自</a:t>
            </a:r>
            <a:r>
              <a:rPr lang="en-US" altLang="zh-CN" dirty="0"/>
              <a:t>xx</a:t>
            </a:r>
            <a:r>
              <a:rPr lang="zh-CN" altLang="en-US" dirty="0"/>
              <a:t>省</a:t>
            </a:r>
            <a:r>
              <a:rPr lang="en-US" altLang="zh-CN" dirty="0"/>
              <a:t>xx</a:t>
            </a:r>
            <a:r>
              <a:rPr lang="zh-CN" altLang="en-US" dirty="0"/>
              <a:t>市，家里有爸爸、妈妈、哥哥</a:t>
            </a:r>
            <a:endParaRPr lang="en-US" altLang="zh-CN" dirty="0"/>
          </a:p>
          <a:p>
            <a:r>
              <a:rPr lang="zh-CN" altLang="en-US" dirty="0"/>
              <a:t>座右铭：爱笑的孩子运气不会差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1E9E0D2-2BCB-4C40-BD7D-5A542322E9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1" r="68421"/>
          <a:stretch/>
        </p:blipFill>
        <p:spPr>
          <a:xfrm>
            <a:off x="637366" y="3521360"/>
            <a:ext cx="4090736" cy="339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8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91DD34D-EC16-443F-9730-E6B206A6D0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8" t="18692" r="10053" b="18692"/>
          <a:stretch/>
        </p:blipFill>
        <p:spPr>
          <a:xfrm>
            <a:off x="2682734" y="847843"/>
            <a:ext cx="7209691" cy="494573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393372D-EA18-49CB-A095-0C6065C09FC5}"/>
              </a:ext>
            </a:extLst>
          </p:cNvPr>
          <p:cNvSpPr/>
          <p:nvPr/>
        </p:nvSpPr>
        <p:spPr>
          <a:xfrm>
            <a:off x="5105985" y="159496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新学生介绍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23126829-BC0D-4D5D-BC42-43596FD716AF}"/>
              </a:ext>
            </a:extLst>
          </p:cNvPr>
          <p:cNvSpPr txBox="1">
            <a:spLocks/>
          </p:cNvSpPr>
          <p:nvPr/>
        </p:nvSpPr>
        <p:spPr>
          <a:xfrm>
            <a:off x="4204110" y="2221792"/>
            <a:ext cx="4723321" cy="246422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dirty="0"/>
              <a:t>姓名：知觅觅</a:t>
            </a:r>
            <a:endParaRPr lang="en-US" altLang="zh-CN" dirty="0"/>
          </a:p>
          <a:p>
            <a:r>
              <a:rPr lang="zh-CN" altLang="en-US" dirty="0"/>
              <a:t>班级：觅知班</a:t>
            </a:r>
            <a:endParaRPr lang="en-US" altLang="zh-CN" dirty="0"/>
          </a:p>
          <a:p>
            <a:r>
              <a:rPr lang="zh-CN" altLang="en-US" dirty="0"/>
              <a:t>简介：来自</a:t>
            </a:r>
            <a:r>
              <a:rPr lang="en-US" altLang="zh-CN" dirty="0"/>
              <a:t>xx</a:t>
            </a:r>
            <a:r>
              <a:rPr lang="zh-CN" altLang="en-US" dirty="0"/>
              <a:t>省</a:t>
            </a:r>
            <a:r>
              <a:rPr lang="en-US" altLang="zh-CN" dirty="0"/>
              <a:t>xx</a:t>
            </a:r>
            <a:r>
              <a:rPr lang="zh-CN" altLang="en-US" dirty="0"/>
              <a:t>市，家里有爸爸、妈妈、哥哥</a:t>
            </a:r>
            <a:endParaRPr lang="en-US" altLang="zh-CN" dirty="0"/>
          </a:p>
          <a:p>
            <a:r>
              <a:rPr lang="zh-CN" altLang="en-US" dirty="0"/>
              <a:t>座右铭：爱笑的孩子运气不会差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5A2654E-9F55-4032-881E-1FF1ADBAA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834" y="3425137"/>
            <a:ext cx="3432863" cy="343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6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6629" b="9481"/>
          <a:stretch/>
        </p:blipFill>
        <p:spPr>
          <a:xfrm>
            <a:off x="2183291" y="1088560"/>
            <a:ext cx="7648955" cy="4680879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273EDD3-0946-4306-B9B3-CC7F9650D897}"/>
              </a:ext>
            </a:extLst>
          </p:cNvPr>
          <p:cNvGrpSpPr/>
          <p:nvPr/>
        </p:nvGrpSpPr>
        <p:grpSpPr>
          <a:xfrm>
            <a:off x="3491116" y="1757977"/>
            <a:ext cx="5705049" cy="2036207"/>
            <a:chOff x="5678620" y="-413608"/>
            <a:chExt cx="4895293" cy="221644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2D8B159-E712-497F-9300-59F676AF1E5E}"/>
                </a:ext>
              </a:extLst>
            </p:cNvPr>
            <p:cNvSpPr txBox="1"/>
            <p:nvPr/>
          </p:nvSpPr>
          <p:spPr>
            <a:xfrm>
              <a:off x="5678620" y="596763"/>
              <a:ext cx="4895293" cy="120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新学期的要求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8755CAD-004C-43BA-960D-C6E18BFAA0C8}"/>
                </a:ext>
              </a:extLst>
            </p:cNvPr>
            <p:cNvSpPr txBox="1"/>
            <p:nvPr/>
          </p:nvSpPr>
          <p:spPr>
            <a:xfrm flipH="1">
              <a:off x="6592322" y="-413608"/>
              <a:ext cx="2615377" cy="90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defRPr>
              </a:lvl1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第二章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44" b="35794"/>
          <a:stretch/>
        </p:blipFill>
        <p:spPr>
          <a:xfrm>
            <a:off x="0" y="25133"/>
            <a:ext cx="3720162" cy="3465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8" t="27375"/>
          <a:stretch/>
        </p:blipFill>
        <p:spPr>
          <a:xfrm>
            <a:off x="7531768" y="2588518"/>
            <a:ext cx="4660232" cy="419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3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0">
            <a:extLst>
              <a:ext uri="{FF2B5EF4-FFF2-40B4-BE49-F238E27FC236}">
                <a16:creationId xmlns:a16="http://schemas.microsoft.com/office/drawing/2014/main" xmlns="" id="{DD0B343F-4367-4087-92A5-A1AE66781533}"/>
              </a:ext>
            </a:extLst>
          </p:cNvPr>
          <p:cNvSpPr/>
          <p:nvPr/>
        </p:nvSpPr>
        <p:spPr>
          <a:xfrm>
            <a:off x="1462261" y="1174066"/>
            <a:ext cx="9267478" cy="4697343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C31458E-12FC-4E17-816B-8EA7CE3070A6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在行为习惯方面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EF44020-8CBF-4675-BC57-7F46D83D016C}"/>
              </a:ext>
            </a:extLst>
          </p:cNvPr>
          <p:cNvSpPr txBox="1">
            <a:spLocks/>
          </p:cNvSpPr>
          <p:nvPr/>
        </p:nvSpPr>
        <p:spPr>
          <a:xfrm>
            <a:off x="1894973" y="1433804"/>
            <a:ext cx="8402053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1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）上课：全体同学遵守纪律，认真听讲，姿势端正，不做违反课堂纪律的事。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2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）教室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(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内外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)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卫生：每天打扫，经常保持清洁，地面、讲台、桌椅、窗台无纸屑灰尘，黑板及时擦净，黑板槽无积尘和粉笔头，墙壁无污迹、划写。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）课间活动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/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课外活动：在走廊内楼梯上，必须轻声慢走靠右行，文明游戏，安全活动，禁止爬高上低、追逐打闹及做危险性的游戏，禁止串楼，串教室，严禁爬围墙。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93F6FF8-8E42-4FBD-AC80-C1854EE0F1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1" t="47631" r="-1130"/>
          <a:stretch/>
        </p:blipFill>
        <p:spPr>
          <a:xfrm>
            <a:off x="9119545" y="4579715"/>
            <a:ext cx="3220386" cy="266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55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0">
            <a:extLst>
              <a:ext uri="{FF2B5EF4-FFF2-40B4-BE49-F238E27FC236}">
                <a16:creationId xmlns:a16="http://schemas.microsoft.com/office/drawing/2014/main" xmlns="" id="{20BDD476-59C8-43B4-9D89-624ADC547B2B}"/>
              </a:ext>
            </a:extLst>
          </p:cNvPr>
          <p:cNvSpPr/>
          <p:nvPr/>
        </p:nvSpPr>
        <p:spPr>
          <a:xfrm>
            <a:off x="1582580" y="1405180"/>
            <a:ext cx="9267478" cy="4697343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C31458E-12FC-4E17-816B-8EA7CE3070A6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在行为习惯方面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EF44020-8CBF-4675-BC57-7F46D83D016C}"/>
              </a:ext>
            </a:extLst>
          </p:cNvPr>
          <p:cNvSpPr txBox="1">
            <a:spLocks/>
          </p:cNvSpPr>
          <p:nvPr/>
        </p:nvSpPr>
        <p:spPr>
          <a:xfrm>
            <a:off x="2195767" y="2201694"/>
            <a:ext cx="8402053" cy="27432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4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）眼保操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/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广播操：早操、课间操准时出席，列队整齐，不可故缺席。眼保健操安静，姿势端正，动作准确。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（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5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）仪表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/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礼貌：服装整洁，按规定佩戴红领巾；尊敬师长，对人礼貌，言行文明，进入校园，一律不准带零食，吃零食。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1F5883C-F04C-4404-8E89-3DDE6BC9C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14" y="3957042"/>
            <a:ext cx="2991556" cy="299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2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在学习方面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D2ED3BD-457A-44F5-9302-6655A69FCAFA}"/>
              </a:ext>
            </a:extLst>
          </p:cNvPr>
          <p:cNvSpPr/>
          <p:nvPr/>
        </p:nvSpPr>
        <p:spPr>
          <a:xfrm>
            <a:off x="862263" y="1142607"/>
            <a:ext cx="2474493" cy="59606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要做好六认真：</a:t>
            </a:r>
            <a:endParaRPr lang="en-US" altLang="zh-CN" sz="28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D5F36B2-B377-46BB-9B89-2E9000122D19}"/>
              </a:ext>
            </a:extLst>
          </p:cNvPr>
          <p:cNvGrpSpPr/>
          <p:nvPr/>
        </p:nvGrpSpPr>
        <p:grpSpPr>
          <a:xfrm>
            <a:off x="1225641" y="1857784"/>
            <a:ext cx="3106969" cy="899717"/>
            <a:chOff x="2185458" y="3477005"/>
            <a:chExt cx="3816920" cy="105274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C106657-6E43-4603-B36D-D1615995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FC2CB83-7812-490B-832B-C76EB8E7B9CE}"/>
                </a:ext>
              </a:extLst>
            </p:cNvPr>
            <p:cNvSpPr/>
            <p:nvPr/>
          </p:nvSpPr>
          <p:spPr>
            <a:xfrm>
              <a:off x="2643041" y="3832790"/>
              <a:ext cx="2377331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01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、认真预习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F8CE65C-8508-4625-9ED5-6F9EFB7ABDF4}"/>
              </a:ext>
            </a:extLst>
          </p:cNvPr>
          <p:cNvGrpSpPr/>
          <p:nvPr/>
        </p:nvGrpSpPr>
        <p:grpSpPr>
          <a:xfrm>
            <a:off x="4752423" y="1857784"/>
            <a:ext cx="3106969" cy="899717"/>
            <a:chOff x="2185458" y="3477005"/>
            <a:chExt cx="3816920" cy="105274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08CED66-93BA-41CD-8A65-197DC80BF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EF5C8952-83C2-4820-8FC0-A8C35C5C21E0}"/>
                </a:ext>
              </a:extLst>
            </p:cNvPr>
            <p:cNvSpPr/>
            <p:nvPr/>
          </p:nvSpPr>
          <p:spPr>
            <a:xfrm>
              <a:off x="2643041" y="3832790"/>
              <a:ext cx="2426564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02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、认真上课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8A48D2C-0CB3-4A5E-9166-EEAD6383C9B1}"/>
              </a:ext>
            </a:extLst>
          </p:cNvPr>
          <p:cNvGrpSpPr/>
          <p:nvPr/>
        </p:nvGrpSpPr>
        <p:grpSpPr>
          <a:xfrm>
            <a:off x="8279205" y="1857784"/>
            <a:ext cx="3106969" cy="899717"/>
            <a:chOff x="2185458" y="3477005"/>
            <a:chExt cx="3816920" cy="105274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1E4D57B-096B-4EE3-A44B-BB059B696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C4E0610-F5C4-401B-92A9-0576AFB9E755}"/>
                </a:ext>
              </a:extLst>
            </p:cNvPr>
            <p:cNvSpPr/>
            <p:nvPr/>
          </p:nvSpPr>
          <p:spPr>
            <a:xfrm>
              <a:off x="2643041" y="3832790"/>
              <a:ext cx="2784975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03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、认真做笔记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9E3F378-C0D1-4EE4-AE23-5EC851CD04CD}"/>
              </a:ext>
            </a:extLst>
          </p:cNvPr>
          <p:cNvGrpSpPr/>
          <p:nvPr/>
        </p:nvGrpSpPr>
        <p:grpSpPr>
          <a:xfrm>
            <a:off x="1225641" y="3061570"/>
            <a:ext cx="3106969" cy="899717"/>
            <a:chOff x="2185458" y="3477005"/>
            <a:chExt cx="3816920" cy="1052740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C763327E-860F-44B3-B8D5-920EC3511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73D622F9-1E29-4CA9-9186-11F7D6E80CA3}"/>
                </a:ext>
              </a:extLst>
            </p:cNvPr>
            <p:cNvSpPr/>
            <p:nvPr/>
          </p:nvSpPr>
          <p:spPr>
            <a:xfrm>
              <a:off x="2643041" y="3832790"/>
              <a:ext cx="2816484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04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、认真写作业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971F78F-442F-49A6-ABAC-8BE630813EAE}"/>
              </a:ext>
            </a:extLst>
          </p:cNvPr>
          <p:cNvGrpSpPr/>
          <p:nvPr/>
        </p:nvGrpSpPr>
        <p:grpSpPr>
          <a:xfrm>
            <a:off x="4752423" y="3061570"/>
            <a:ext cx="3106969" cy="899717"/>
            <a:chOff x="2185458" y="3477005"/>
            <a:chExt cx="3816920" cy="105274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BFA7E69D-0518-4432-9122-5C7448F24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AD89C594-52ED-43F7-BFB7-2A5C94C823DE}"/>
                </a:ext>
              </a:extLst>
            </p:cNvPr>
            <p:cNvSpPr/>
            <p:nvPr/>
          </p:nvSpPr>
          <p:spPr>
            <a:xfrm>
              <a:off x="2643041" y="3832790"/>
              <a:ext cx="2426564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05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、认真复习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404D8531-DA85-4E15-B02F-EF7098D3A7C5}"/>
              </a:ext>
            </a:extLst>
          </p:cNvPr>
          <p:cNvGrpSpPr/>
          <p:nvPr/>
        </p:nvGrpSpPr>
        <p:grpSpPr>
          <a:xfrm>
            <a:off x="8279205" y="3061570"/>
            <a:ext cx="3106969" cy="899717"/>
            <a:chOff x="2185458" y="3477005"/>
            <a:chExt cx="3816920" cy="1052740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D5CEC754-59B6-48D6-BE87-5BE200BE7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5458" y="3477005"/>
              <a:ext cx="3816920" cy="1052740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3B5B7246-45CE-419C-B7AF-386686C72385}"/>
                </a:ext>
              </a:extLst>
            </p:cNvPr>
            <p:cNvSpPr/>
            <p:nvPr/>
          </p:nvSpPr>
          <p:spPr>
            <a:xfrm>
              <a:off x="2643041" y="3832790"/>
              <a:ext cx="2420655" cy="5401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06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cs typeface="+mn-ea"/>
                  <a:sym typeface="Century Gothic" panose="020B0502020202020204" pitchFamily="34" charset="0"/>
                </a:rPr>
                <a:t>、认真考试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A77D632-D443-4B6B-B21B-5FCE6461EBC2}"/>
              </a:ext>
            </a:extLst>
          </p:cNvPr>
          <p:cNvSpPr/>
          <p:nvPr/>
        </p:nvSpPr>
        <p:spPr>
          <a:xfrm>
            <a:off x="3982283" y="4718066"/>
            <a:ext cx="7225503" cy="973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1,</a:t>
            </a:r>
            <a:r>
              <a:rPr lang="zh-CN" altLang="en-US" sz="20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课堂上纪律保持安静，听课专注认真，做好课堂笔记：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2,</a:t>
            </a:r>
            <a:r>
              <a:rPr lang="zh-CN" altLang="en-US" sz="20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尊重老师对早上、中午自习的管理， 自习要保持安静；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14C5A0DA-21D8-481F-8F59-BBA874E73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31" y="3961287"/>
            <a:ext cx="3063682" cy="28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0">
            <a:extLst>
              <a:ext uri="{FF2B5EF4-FFF2-40B4-BE49-F238E27FC236}">
                <a16:creationId xmlns:a16="http://schemas.microsoft.com/office/drawing/2014/main" xmlns="" id="{072078D8-7902-4B32-99F3-706E66C24919}"/>
              </a:ext>
            </a:extLst>
          </p:cNvPr>
          <p:cNvSpPr/>
          <p:nvPr/>
        </p:nvSpPr>
        <p:spPr>
          <a:xfrm>
            <a:off x="1616242" y="1378604"/>
            <a:ext cx="8866743" cy="4269234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在学习方面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xmlns="" id="{6F9BD421-A67A-4168-A203-28EA011932F7}"/>
              </a:ext>
            </a:extLst>
          </p:cNvPr>
          <p:cNvSpPr txBox="1">
            <a:spLocks/>
          </p:cNvSpPr>
          <p:nvPr/>
        </p:nvSpPr>
        <p:spPr>
          <a:xfrm>
            <a:off x="1961035" y="1995411"/>
            <a:ext cx="8521950" cy="23735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3,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做到诚实考试、真实反映成绩、对舞弊作假者严肃处理：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4,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作业独立思考、按时完成，提倡勤问老师和同学：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5,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双休日、假期必须保证有一定的学习时间，禁止进入网吧，游戏房，控制玩电脑时间。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328D5A6-25D3-4281-8045-0EAECD3A1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095" y="3609473"/>
            <a:ext cx="3613490" cy="361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7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在班级建设方面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14EB471-B2FB-4D58-A9E8-5217E8A071AB}"/>
              </a:ext>
            </a:extLst>
          </p:cNvPr>
          <p:cNvGrpSpPr/>
          <p:nvPr/>
        </p:nvGrpSpPr>
        <p:grpSpPr>
          <a:xfrm>
            <a:off x="208547" y="1389595"/>
            <a:ext cx="11983453" cy="4818700"/>
            <a:chOff x="688623" y="1411108"/>
            <a:chExt cx="12632268" cy="471875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AC58B521-175D-4F52-ABA7-F7CD4530C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5" t="2824" r="15371" b="19769"/>
            <a:stretch/>
          </p:blipFill>
          <p:spPr>
            <a:xfrm>
              <a:off x="688623" y="1411110"/>
              <a:ext cx="4210756" cy="471875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F4765CC-D794-48EC-8CDA-A46A85E621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5" t="2824" r="15371" b="19769"/>
            <a:stretch/>
          </p:blipFill>
          <p:spPr>
            <a:xfrm>
              <a:off x="4899379" y="1411109"/>
              <a:ext cx="4210756" cy="4718757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4A1D9C51-E9BE-43C1-914F-E29D0F6B6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5" t="2824" r="15371" b="19769"/>
            <a:stretch/>
          </p:blipFill>
          <p:spPr>
            <a:xfrm>
              <a:off x="9110135" y="1411108"/>
              <a:ext cx="4210756" cy="4718757"/>
            </a:xfrm>
            <a:prstGeom prst="rect">
              <a:avLst/>
            </a:prstGeom>
          </p:spPr>
        </p:pic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AE02C11-3013-4E88-B635-F0FBAEB7ED9C}"/>
              </a:ext>
            </a:extLst>
          </p:cNvPr>
          <p:cNvSpPr/>
          <p:nvPr/>
        </p:nvSpPr>
        <p:spPr>
          <a:xfrm>
            <a:off x="1176014" y="2387680"/>
            <a:ext cx="178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教学学习环境要求</a:t>
            </a:r>
            <a:endParaRPr lang="zh-CN" altLang="en-US" sz="2800" kern="0" dirty="0">
              <a:solidFill>
                <a:srgbClr val="2981E3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892BC75-B862-429E-9047-A3518C76EC7D}"/>
              </a:ext>
            </a:extLst>
          </p:cNvPr>
          <p:cNvSpPr/>
          <p:nvPr/>
        </p:nvSpPr>
        <p:spPr>
          <a:xfrm>
            <a:off x="1004223" y="3182315"/>
            <a:ext cx="2403132" cy="2547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 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(1)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课桌排放整齐；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 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(2)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桌面整洁、不堆放其它的学习材料；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 </a:t>
            </a: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(3)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地面保持干净卫生，物品放置有序： </a:t>
            </a:r>
            <a:endParaRPr lang="en-US" altLang="zh-CN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(4)</a:t>
            </a: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墙面保持简洁干净。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D23B1DC-BF65-4094-BEC8-1EB2CD0B1D34}"/>
              </a:ext>
            </a:extLst>
          </p:cNvPr>
          <p:cNvSpPr/>
          <p:nvPr/>
        </p:nvSpPr>
        <p:spPr>
          <a:xfrm>
            <a:off x="5275072" y="3341787"/>
            <a:ext cx="16418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定期出好黑板报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9058CFA4-1A30-4039-A4A8-9E305B212825}"/>
              </a:ext>
            </a:extLst>
          </p:cNvPr>
          <p:cNvSpPr/>
          <p:nvPr/>
        </p:nvSpPr>
        <p:spPr>
          <a:xfrm>
            <a:off x="8883351" y="3182315"/>
            <a:ext cx="26228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积极开展班级活动，培养和锻炼同学们各科能力。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DF074E0-AB2E-4B9D-ACE6-9CFC454A88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43" y="4497057"/>
            <a:ext cx="2299637" cy="229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7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在生活方面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D12A60-81AD-4E72-BA77-B12B6E18F9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8" t="18692" r="10053" b="18692"/>
          <a:stretch/>
        </p:blipFill>
        <p:spPr>
          <a:xfrm>
            <a:off x="2478204" y="905326"/>
            <a:ext cx="7209691" cy="494573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C7A0827-6076-48F7-9DF3-4C756796657D}"/>
              </a:ext>
            </a:extLst>
          </p:cNvPr>
          <p:cNvSpPr/>
          <p:nvPr/>
        </p:nvSpPr>
        <p:spPr>
          <a:xfrm>
            <a:off x="3604351" y="1916220"/>
            <a:ext cx="4957396" cy="3550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1·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提倡俭朴、反对生活上的攀比，不提倡穿名牌和买高档物品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2.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不提倡买零食吃，食品的包装袋、果核等吃后不要乱扔，保持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环境卫生。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Tx/>
            </a:pPr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F1F40A2-E94B-4285-A802-496E373635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690" y="3378195"/>
            <a:ext cx="3937006" cy="393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6629" b="9481"/>
          <a:stretch/>
        </p:blipFill>
        <p:spPr>
          <a:xfrm>
            <a:off x="2183291" y="1088560"/>
            <a:ext cx="7648955" cy="4680879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273EDD3-0946-4306-B9B3-CC7F9650D897}"/>
              </a:ext>
            </a:extLst>
          </p:cNvPr>
          <p:cNvGrpSpPr/>
          <p:nvPr/>
        </p:nvGrpSpPr>
        <p:grpSpPr>
          <a:xfrm>
            <a:off x="3491116" y="1757977"/>
            <a:ext cx="5705049" cy="2036207"/>
            <a:chOff x="5678620" y="-413608"/>
            <a:chExt cx="4895293" cy="221644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2D8B159-E712-497F-9300-59F676AF1E5E}"/>
                </a:ext>
              </a:extLst>
            </p:cNvPr>
            <p:cNvSpPr txBox="1"/>
            <p:nvPr/>
          </p:nvSpPr>
          <p:spPr>
            <a:xfrm>
              <a:off x="5678620" y="596763"/>
              <a:ext cx="4895293" cy="120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学习方法分享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8755CAD-004C-43BA-960D-C6E18BFAA0C8}"/>
                </a:ext>
              </a:extLst>
            </p:cNvPr>
            <p:cNvSpPr txBox="1"/>
            <p:nvPr/>
          </p:nvSpPr>
          <p:spPr>
            <a:xfrm flipH="1">
              <a:off x="6592322" y="-413608"/>
              <a:ext cx="2615377" cy="90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defRPr>
              </a:lvl1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第三章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44" b="35794"/>
          <a:stretch/>
        </p:blipFill>
        <p:spPr>
          <a:xfrm>
            <a:off x="0" y="25133"/>
            <a:ext cx="3720162" cy="3465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8" t="27375"/>
          <a:stretch/>
        </p:blipFill>
        <p:spPr>
          <a:xfrm>
            <a:off x="7531768" y="2588518"/>
            <a:ext cx="4660232" cy="419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4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学习方法分享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5DC57DF-856B-4470-AD61-D9902011F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9" y="676261"/>
            <a:ext cx="6306064" cy="6306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3133F4D-6D4A-4592-8E3D-F3EDB3E855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499" y="671039"/>
            <a:ext cx="6096012" cy="609601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8650F05-C968-4ED4-A543-8AA45C4E8537}"/>
              </a:ext>
            </a:extLst>
          </p:cNvPr>
          <p:cNvSpPr/>
          <p:nvPr/>
        </p:nvSpPr>
        <p:spPr>
          <a:xfrm>
            <a:off x="1485538" y="2132272"/>
            <a:ext cx="3879916" cy="3366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1</a:t>
            </a:r>
            <a:r>
              <a:rPr lang="zh-CN" altLang="en-US" sz="2400" dirty="0">
                <a:solidFill>
                  <a:prstClr val="black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、端正</a:t>
            </a:r>
            <a:r>
              <a:rPr lang="zh-CN" altLang="en-US" sz="2400" dirty="0">
                <a:solidFill>
                  <a:srgbClr val="FF1F5F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学习态度</a:t>
            </a:r>
            <a:r>
              <a:rPr lang="zh-CN" altLang="en-US" sz="2400" dirty="0">
                <a:solidFill>
                  <a:prstClr val="black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。学习是自己的事，只有积极主动地学习方能感受到学习的乐趣，学有所成。主动地吸取和被动的接受是有本质的区别的。</a:t>
            </a:r>
            <a:endParaRPr lang="en-US" altLang="zh-CN" sz="2400" dirty="0">
              <a:solidFill>
                <a:prstClr val="black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02ED38B-3FE5-4470-8CA7-9C84A6505FCB}"/>
              </a:ext>
            </a:extLst>
          </p:cNvPr>
          <p:cNvSpPr/>
          <p:nvPr/>
        </p:nvSpPr>
        <p:spPr>
          <a:xfrm>
            <a:off x="7052016" y="2564883"/>
            <a:ext cx="43940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prstClr val="black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2</a:t>
            </a:r>
            <a:r>
              <a:rPr lang="zh-CN" altLang="en-US" sz="2400" dirty="0">
                <a:solidFill>
                  <a:prstClr val="black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、上课专心听讲。课前做好预习工作，课上动脑动手，集中注意力。因为一般来讲，老师教授的知识都是根据教学大纲、考试大纲来进行的，所以上课的专心很重要。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969A8AAC-F7C7-4BA1-B0A5-D270E36787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56" y="5152263"/>
            <a:ext cx="4013552" cy="20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9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0">
            <a:extLst>
              <a:ext uri="{FF2B5EF4-FFF2-40B4-BE49-F238E27FC236}">
                <a16:creationId xmlns:a16="http://schemas.microsoft.com/office/drawing/2014/main" xmlns="" id="{55A253EF-B6BB-41EF-9C71-A51B2DAB56B8}"/>
              </a:ext>
            </a:extLst>
          </p:cNvPr>
          <p:cNvSpPr/>
          <p:nvPr/>
        </p:nvSpPr>
        <p:spPr>
          <a:xfrm>
            <a:off x="1837668" y="1655330"/>
            <a:ext cx="8866743" cy="4269234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学习方法分享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66A751D-CD14-44C0-BE68-AA5339EB2968}"/>
              </a:ext>
            </a:extLst>
          </p:cNvPr>
          <p:cNvSpPr txBox="1">
            <a:spLocks/>
          </p:cNvSpPr>
          <p:nvPr/>
        </p:nvSpPr>
        <p:spPr>
          <a:xfrm>
            <a:off x="2890294" y="2177984"/>
            <a:ext cx="6484438" cy="34768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3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、卡片学习法。卡片，作为活页纸的形式，既可以有笔记的特点，又可以弥补笔记本的不灵活，便于对资料的整理、归类和日后查阅、保存。一些记忆性较强的东西，把它们记在纸片上来帮助记忆。</a:t>
            </a:r>
          </a:p>
          <a:p>
            <a:pPr>
              <a:lnSpc>
                <a:spcPct val="160000"/>
              </a:lnSpc>
            </a:pPr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EBE2051-56B7-460A-818D-6D024A067C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547" y="3639469"/>
            <a:ext cx="3769570" cy="376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0">
            <a:extLst>
              <a:ext uri="{FF2B5EF4-FFF2-40B4-BE49-F238E27FC236}">
                <a16:creationId xmlns:a16="http://schemas.microsoft.com/office/drawing/2014/main" xmlns="" id="{38644959-0AE3-455F-A8A3-D63D6DD851A5}"/>
              </a:ext>
            </a:extLst>
          </p:cNvPr>
          <p:cNvSpPr/>
          <p:nvPr/>
        </p:nvSpPr>
        <p:spPr>
          <a:xfrm>
            <a:off x="1837668" y="1655330"/>
            <a:ext cx="8866743" cy="4269234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学习方法分享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85D304C-1444-4728-858C-FC4EB85112F4}"/>
              </a:ext>
            </a:extLst>
          </p:cNvPr>
          <p:cNvSpPr txBox="1">
            <a:spLocks/>
          </p:cNvSpPr>
          <p:nvPr/>
        </p:nvSpPr>
        <p:spPr>
          <a:xfrm>
            <a:off x="2197769" y="1947527"/>
            <a:ext cx="8353926" cy="36848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4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、制定适合自己的</a:t>
            </a:r>
            <a:r>
              <a:rPr lang="zh-CN" altLang="en-US" sz="2400" dirty="0">
                <a:solidFill>
                  <a:srgbClr val="FF1F5F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学习计划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。老师讲授的知识是面对所有学生的，每个人的具体掌握情况不同，所以自己要学会调整，根据自己的情况制定适合自己的计划。计划主要是为了提高学习的有效性，同时也有利于要成一个好的</a:t>
            </a:r>
            <a:r>
              <a:rPr lang="zh-CN" altLang="en-US" sz="2400" dirty="0">
                <a:solidFill>
                  <a:srgbClr val="FF1F5F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学习习惯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。如果</a:t>
            </a:r>
            <a:r>
              <a:rPr lang="zh-CN" altLang="en-US" sz="2400" dirty="0">
                <a:solidFill>
                  <a:srgbClr val="FF1F5F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写作能力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差，就一周写一篇作文，阅读差就一天练习一篇阅读理解，基础知识差每天就抽出点时间记忆背诵一下等等。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D8D0E14-5649-4589-BDBB-07905D1AD6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393" y="3866444"/>
            <a:ext cx="2991556" cy="299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学习方法分享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F32D1D6-C59F-466A-93BD-88EA362BC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44" y="1272089"/>
            <a:ext cx="5531556" cy="55315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6DB4AB8-3FEC-48B5-846A-FC53DC8426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187" y="1326444"/>
            <a:ext cx="5531556" cy="553155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556E34D-D481-4BA7-8DA5-06CF5A6B2961}"/>
              </a:ext>
            </a:extLst>
          </p:cNvPr>
          <p:cNvSpPr/>
          <p:nvPr/>
        </p:nvSpPr>
        <p:spPr>
          <a:xfrm>
            <a:off x="1195138" y="2203288"/>
            <a:ext cx="4026568" cy="281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5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、做题实战。做题练习是少不了的，做题的时候坚决独立完成、杜绝抄袭、杜绝题海战术，学会反思、归类、整理。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C7F072F-E050-4669-96F7-22DDB8EF8C78}"/>
              </a:ext>
            </a:extLst>
          </p:cNvPr>
          <p:cNvSpPr/>
          <p:nvPr/>
        </p:nvSpPr>
        <p:spPr>
          <a:xfrm>
            <a:off x="6970294" y="2203288"/>
            <a:ext cx="4026568" cy="3366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6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、经常总结完善。每经过一段时间的学习（一周、一月）就进行一下阶段性的总结，了解自己最近的学习情况，进行调节和完善。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B6D952A-C674-439B-91F4-41D8551BCD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10" y="4007553"/>
            <a:ext cx="3048006" cy="30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0">
            <a:extLst>
              <a:ext uri="{FF2B5EF4-FFF2-40B4-BE49-F238E27FC236}">
                <a16:creationId xmlns:a16="http://schemas.microsoft.com/office/drawing/2014/main" xmlns="" id="{ADE57ACA-BAAE-43F0-AAF0-37B66FA1847B}"/>
              </a:ext>
            </a:extLst>
          </p:cNvPr>
          <p:cNvSpPr/>
          <p:nvPr/>
        </p:nvSpPr>
        <p:spPr>
          <a:xfrm>
            <a:off x="1729380" y="1426722"/>
            <a:ext cx="8866743" cy="4269234"/>
          </a:xfrm>
          <a:custGeom>
            <a:avLst/>
            <a:gdLst>
              <a:gd name="connsiteX0" fmla="*/ 24331 w 9648855"/>
              <a:gd name="connsiteY0" fmla="*/ 388470 h 4916952"/>
              <a:gd name="connsiteX1" fmla="*/ 65274 w 9648855"/>
              <a:gd name="connsiteY1" fmla="*/ 2285509 h 4916952"/>
              <a:gd name="connsiteX2" fmla="*/ 106218 w 9648855"/>
              <a:gd name="connsiteY2" fmla="*/ 4100661 h 4916952"/>
              <a:gd name="connsiteX3" fmla="*/ 570242 w 9648855"/>
              <a:gd name="connsiteY3" fmla="*/ 4851288 h 4916952"/>
              <a:gd name="connsiteX4" fmla="*/ 1894074 w 9648855"/>
              <a:gd name="connsiteY4" fmla="*/ 4878584 h 4916952"/>
              <a:gd name="connsiteX5" fmla="*/ 7080224 w 9648855"/>
              <a:gd name="connsiteY5" fmla="*/ 4810345 h 4916952"/>
              <a:gd name="connsiteX6" fmla="*/ 9222922 w 9648855"/>
              <a:gd name="connsiteY6" fmla="*/ 4783049 h 4916952"/>
              <a:gd name="connsiteX7" fmla="*/ 9632355 w 9648855"/>
              <a:gd name="connsiteY7" fmla="*/ 4059718 h 4916952"/>
              <a:gd name="connsiteX8" fmla="*/ 9564116 w 9648855"/>
              <a:gd name="connsiteY8" fmla="*/ 1357461 h 4916952"/>
              <a:gd name="connsiteX9" fmla="*/ 9523173 w 9648855"/>
              <a:gd name="connsiteY9" fmla="*/ 170106 h 4916952"/>
              <a:gd name="connsiteX10" fmla="*/ 8554182 w 9648855"/>
              <a:gd name="connsiteY10" fmla="*/ 74572 h 4916952"/>
              <a:gd name="connsiteX11" fmla="*/ 5660857 w 9648855"/>
              <a:gd name="connsiteY11" fmla="*/ 60924 h 4916952"/>
              <a:gd name="connsiteX12" fmla="*/ 1812188 w 9648855"/>
              <a:gd name="connsiteY12" fmla="*/ 19981 h 4916952"/>
              <a:gd name="connsiteX13" fmla="*/ 474707 w 9648855"/>
              <a:gd name="connsiteY13" fmla="*/ 33629 h 4916952"/>
              <a:gd name="connsiteX14" fmla="*/ 24331 w 9648855"/>
              <a:gd name="connsiteY14" fmla="*/ 388470 h 491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648855" h="4916952">
                <a:moveTo>
                  <a:pt x="24331" y="388470"/>
                </a:moveTo>
                <a:cubicBezTo>
                  <a:pt x="-43908" y="763783"/>
                  <a:pt x="51626" y="1666811"/>
                  <a:pt x="65274" y="2285509"/>
                </a:cubicBezTo>
                <a:cubicBezTo>
                  <a:pt x="78922" y="2904207"/>
                  <a:pt x="22057" y="3673031"/>
                  <a:pt x="106218" y="4100661"/>
                </a:cubicBezTo>
                <a:cubicBezTo>
                  <a:pt x="190379" y="4528291"/>
                  <a:pt x="272266" y="4721634"/>
                  <a:pt x="570242" y="4851288"/>
                </a:cubicBezTo>
                <a:cubicBezTo>
                  <a:pt x="868218" y="4980942"/>
                  <a:pt x="1894074" y="4878584"/>
                  <a:pt x="1894074" y="4878584"/>
                </a:cubicBezTo>
                <a:lnTo>
                  <a:pt x="7080224" y="4810345"/>
                </a:lnTo>
                <a:cubicBezTo>
                  <a:pt x="8301699" y="4794423"/>
                  <a:pt x="8797567" y="4908154"/>
                  <a:pt x="9222922" y="4783049"/>
                </a:cubicBezTo>
                <a:cubicBezTo>
                  <a:pt x="9648277" y="4657944"/>
                  <a:pt x="9575489" y="4630649"/>
                  <a:pt x="9632355" y="4059718"/>
                </a:cubicBezTo>
                <a:cubicBezTo>
                  <a:pt x="9689221" y="3488787"/>
                  <a:pt x="9582313" y="2005730"/>
                  <a:pt x="9564116" y="1357461"/>
                </a:cubicBezTo>
                <a:cubicBezTo>
                  <a:pt x="9545919" y="709192"/>
                  <a:pt x="9691495" y="383921"/>
                  <a:pt x="9523173" y="170106"/>
                </a:cubicBezTo>
                <a:cubicBezTo>
                  <a:pt x="9354851" y="-43709"/>
                  <a:pt x="9197901" y="92769"/>
                  <a:pt x="8554182" y="74572"/>
                </a:cubicBezTo>
                <a:cubicBezTo>
                  <a:pt x="7910463" y="56375"/>
                  <a:pt x="5660857" y="60924"/>
                  <a:pt x="5660857" y="60924"/>
                </a:cubicBezTo>
                <a:lnTo>
                  <a:pt x="1812188" y="19981"/>
                </a:lnTo>
                <a:cubicBezTo>
                  <a:pt x="947830" y="15432"/>
                  <a:pt x="765859" y="-30060"/>
                  <a:pt x="474707" y="33629"/>
                </a:cubicBezTo>
                <a:cubicBezTo>
                  <a:pt x="183555" y="97318"/>
                  <a:pt x="92570" y="13157"/>
                  <a:pt x="24331" y="388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学习方法分享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BC743B-EDED-4D3C-B234-8B4238DE843D}"/>
              </a:ext>
            </a:extLst>
          </p:cNvPr>
          <p:cNvSpPr txBox="1">
            <a:spLocks/>
          </p:cNvSpPr>
          <p:nvPr/>
        </p:nvSpPr>
        <p:spPr>
          <a:xfrm>
            <a:off x="1967577" y="1500764"/>
            <a:ext cx="8113295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7.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做一个挤时间的高手。鲁迅曾经说过：“时间，就像海绵里的水，只要愿意挤，总还是有的。”那我们该怎么学会挤时间呢？告诉大家一个压缩式挤时间技巧，就是将自己做的一些不是很重要的事儿的时间压缩到最低限度，以便拥有更多的时间。比如起床叠被子，以前需要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10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分钟，现在用</a:t>
            </a:r>
            <a:r>
              <a:rPr lang="en-US" altLang="zh-CN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5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分钟就把所有的事情做完。这样并不会影响我们的正常生活和学习，还能够促使我们更高效地做每一件事。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0E563D5-9240-41EC-8EAA-D15D103710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1" t="47631" r="-1130"/>
          <a:stretch/>
        </p:blipFill>
        <p:spPr>
          <a:xfrm>
            <a:off x="9264315" y="4699727"/>
            <a:ext cx="3075615" cy="254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6629" b="9481"/>
          <a:stretch/>
        </p:blipFill>
        <p:spPr>
          <a:xfrm>
            <a:off x="2183291" y="1088560"/>
            <a:ext cx="7648955" cy="4680879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273EDD3-0946-4306-B9B3-CC7F9650D897}"/>
              </a:ext>
            </a:extLst>
          </p:cNvPr>
          <p:cNvGrpSpPr/>
          <p:nvPr/>
        </p:nvGrpSpPr>
        <p:grpSpPr>
          <a:xfrm>
            <a:off x="3491116" y="1757977"/>
            <a:ext cx="5705049" cy="2036207"/>
            <a:chOff x="5678620" y="-413608"/>
            <a:chExt cx="4895293" cy="221644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2D8B159-E712-497F-9300-59F676AF1E5E}"/>
                </a:ext>
              </a:extLst>
            </p:cNvPr>
            <p:cNvSpPr txBox="1"/>
            <p:nvPr/>
          </p:nvSpPr>
          <p:spPr>
            <a:xfrm>
              <a:off x="5678620" y="596763"/>
              <a:ext cx="4895293" cy="120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8565">
                <a:defRPr/>
              </a:pPr>
              <a:r>
                <a:rPr lang="zh-CN" altLang="en-US" sz="6600" b="1" dirty="0">
                  <a:solidFill>
                    <a:srgbClr val="FF1F5F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新学期重难点</a:t>
              </a:r>
              <a:endPara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1F5F"/>
                </a:solidFill>
                <a:effectLst/>
                <a:uLnTx/>
                <a:uFillTx/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8755CAD-004C-43BA-960D-C6E18BFAA0C8}"/>
                </a:ext>
              </a:extLst>
            </p:cNvPr>
            <p:cNvSpPr txBox="1"/>
            <p:nvPr/>
          </p:nvSpPr>
          <p:spPr>
            <a:xfrm flipH="1">
              <a:off x="6592322" y="-413608"/>
              <a:ext cx="2615377" cy="90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defRPr>
              </a:lvl1pPr>
            </a:lstStyle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1F5F"/>
                  </a:solidFill>
                  <a:effectLst/>
                  <a:uLnTx/>
                  <a:uFillTx/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第四章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44" b="35794"/>
          <a:stretch/>
        </p:blipFill>
        <p:spPr>
          <a:xfrm>
            <a:off x="0" y="25133"/>
            <a:ext cx="3720162" cy="34656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8" t="27375"/>
          <a:stretch/>
        </p:blipFill>
        <p:spPr>
          <a:xfrm>
            <a:off x="7531768" y="2588518"/>
            <a:ext cx="4660232" cy="419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5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AE23AF-DB0C-499A-9E04-9046BB58B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21" y="628132"/>
            <a:ext cx="7662557" cy="59248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新学期重难点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xmlns="" id="{B4696FAE-477F-4A77-84CA-0548F5677C35}"/>
              </a:ext>
            </a:extLst>
          </p:cNvPr>
          <p:cNvSpPr txBox="1">
            <a:spLocks/>
          </p:cNvSpPr>
          <p:nvPr/>
        </p:nvSpPr>
        <p:spPr>
          <a:xfrm>
            <a:off x="5631197" y="2929539"/>
            <a:ext cx="1002632" cy="4650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数学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CDF7552A-5BFD-4E13-B568-AC366367DB1A}"/>
              </a:ext>
            </a:extLst>
          </p:cNvPr>
          <p:cNvSpPr txBox="1">
            <a:spLocks/>
          </p:cNvSpPr>
          <p:nvPr/>
        </p:nvSpPr>
        <p:spPr>
          <a:xfrm>
            <a:off x="5225055" y="3332748"/>
            <a:ext cx="2090146" cy="2000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>
                <a:latin typeface="方正喵呜体" panose="02010600010101010101" pitchFamily="2" charset="-122"/>
                <a:ea typeface="方正喵呜体" panose="02010600010101010101" pitchFamily="2" charset="-122"/>
              </a:rPr>
              <a:t>七巧板定律</a:t>
            </a:r>
            <a:endParaRPr lang="en-US" altLang="zh-CN" sz="240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方正喵呜体" panose="02010600010101010101" pitchFamily="2" charset="-122"/>
                <a:ea typeface="方正喵呜体" panose="02010600010101010101" pitchFamily="2" charset="-122"/>
              </a:rPr>
              <a:t>几何原理</a:t>
            </a:r>
            <a:endParaRPr lang="en-US" altLang="zh-CN" sz="240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方正喵呜体" panose="02010600010101010101" pitchFamily="2" charset="-122"/>
                <a:ea typeface="方正喵呜体" panose="02010600010101010101" pitchFamily="2" charset="-122"/>
              </a:rPr>
              <a:t>勾股定理</a:t>
            </a:r>
            <a:endParaRPr lang="en-US" altLang="zh-CN" sz="2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1B5AC8D-964F-48E1-9C12-FA7BCE99EC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94" y="3332748"/>
            <a:ext cx="4099367" cy="31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AE23AF-DB0C-499A-9E04-9046BB58B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21" y="628132"/>
            <a:ext cx="7662557" cy="59248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新学期重难点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xmlns="" id="{B4696FAE-477F-4A77-84CA-0548F5677C35}"/>
              </a:ext>
            </a:extLst>
          </p:cNvPr>
          <p:cNvSpPr txBox="1">
            <a:spLocks/>
          </p:cNvSpPr>
          <p:nvPr/>
        </p:nvSpPr>
        <p:spPr>
          <a:xfrm>
            <a:off x="5631197" y="2929539"/>
            <a:ext cx="1002632" cy="4650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语文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CDF7552A-5BFD-4E13-B568-AC366367DB1A}"/>
              </a:ext>
            </a:extLst>
          </p:cNvPr>
          <p:cNvSpPr txBox="1">
            <a:spLocks/>
          </p:cNvSpPr>
          <p:nvPr/>
        </p:nvSpPr>
        <p:spPr>
          <a:xfrm>
            <a:off x="5056611" y="3308685"/>
            <a:ext cx="2884229" cy="2000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文言文解释及翻译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阅读理解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诗文背诵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073312E-038C-4DBE-BA48-BEA6FAD781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169"/>
            <a:ext cx="3458309" cy="380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4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AE23AF-DB0C-499A-9E04-9046BB58B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21" y="628132"/>
            <a:ext cx="7662557" cy="59248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新学期重难点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xmlns="" id="{B4696FAE-477F-4A77-84CA-0548F5677C35}"/>
              </a:ext>
            </a:extLst>
          </p:cNvPr>
          <p:cNvSpPr txBox="1">
            <a:spLocks/>
          </p:cNvSpPr>
          <p:nvPr/>
        </p:nvSpPr>
        <p:spPr>
          <a:xfrm>
            <a:off x="5631197" y="2929539"/>
            <a:ext cx="1002632" cy="4650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英语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CDF7552A-5BFD-4E13-B568-AC366367DB1A}"/>
              </a:ext>
            </a:extLst>
          </p:cNvPr>
          <p:cNvSpPr txBox="1">
            <a:spLocks/>
          </p:cNvSpPr>
          <p:nvPr/>
        </p:nvSpPr>
        <p:spPr>
          <a:xfrm>
            <a:off x="5225055" y="3332748"/>
            <a:ext cx="2090146" cy="2000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阅读理解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填词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中英文翻译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76AD95C-1F18-4DBF-828F-B33AD31D5C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88" y="3685072"/>
            <a:ext cx="3296653" cy="329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5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AE23AF-DB0C-499A-9E04-9046BB58B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21" y="628132"/>
            <a:ext cx="7662557" cy="59248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BAB64B-36A8-4AE1-90A6-FDBBC46D7BEC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b="1" dirty="0"/>
              <a:t>新学期重难点</a:t>
            </a: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xmlns="" id="{B4696FAE-477F-4A77-84CA-0548F5677C35}"/>
              </a:ext>
            </a:extLst>
          </p:cNvPr>
          <p:cNvSpPr txBox="1">
            <a:spLocks/>
          </p:cNvSpPr>
          <p:nvPr/>
        </p:nvSpPr>
        <p:spPr>
          <a:xfrm>
            <a:off x="5631197" y="2929539"/>
            <a:ext cx="1002632" cy="4650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化学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CDF7552A-5BFD-4E13-B568-AC366367DB1A}"/>
              </a:ext>
            </a:extLst>
          </p:cNvPr>
          <p:cNvSpPr txBox="1">
            <a:spLocks/>
          </p:cNvSpPr>
          <p:nvPr/>
        </p:nvSpPr>
        <p:spPr>
          <a:xfrm>
            <a:off x="5213023" y="3502878"/>
            <a:ext cx="2090146" cy="20006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化学方程式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化学实验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3CD69AB-0549-42F5-A7DE-7DA7437C7D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35" y="4202975"/>
            <a:ext cx="4844788" cy="265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6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7A0794E-9244-447A-B175-F150E0B7AF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" t="18010" b="11435"/>
          <a:stretch/>
        </p:blipFill>
        <p:spPr>
          <a:xfrm>
            <a:off x="2272304" y="304968"/>
            <a:ext cx="8105427" cy="6008104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xmlns="" id="{66ED8FD1-86DE-4BDF-8728-D1200B1438B1}"/>
              </a:ext>
            </a:extLst>
          </p:cNvPr>
          <p:cNvSpPr txBox="1">
            <a:spLocks/>
          </p:cNvSpPr>
          <p:nvPr/>
        </p:nvSpPr>
        <p:spPr>
          <a:xfrm>
            <a:off x="862263" y="304968"/>
            <a:ext cx="402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defTabSz="1218565">
              <a:defRPr sz="3600">
                <a:solidFill>
                  <a:srgbClr val="35B0BB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dirty="0"/>
              <a:t>新学期寄语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B6E7496-5FBF-4FEE-9793-F89128883913}"/>
              </a:ext>
            </a:extLst>
          </p:cNvPr>
          <p:cNvSpPr/>
          <p:nvPr/>
        </p:nvSpPr>
        <p:spPr>
          <a:xfrm>
            <a:off x="3277018" y="3431351"/>
            <a:ext cx="6096000" cy="1972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1F5F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又是新的一个学期，希望大家在这个学期里，发现一个不一样的自己，是拼搏、努力、自信、骄傲的自己。</a:t>
            </a:r>
          </a:p>
        </p:txBody>
      </p:sp>
    </p:spTree>
    <p:extLst>
      <p:ext uri="{BB962C8B-B14F-4D97-AF65-F5344CB8AC3E}">
        <p14:creationId xmlns:p14="http://schemas.microsoft.com/office/powerpoint/2010/main" val="115479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0AED8F4-F133-4B71-878C-3C3E2F6612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" r="556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0478604-A7DA-4DA0-8F4C-EA5901EEDC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31" r="68421"/>
          <a:stretch/>
        </p:blipFill>
        <p:spPr>
          <a:xfrm>
            <a:off x="48126" y="3429000"/>
            <a:ext cx="4090736" cy="33911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CEE71EC-123B-47AD-B266-217477E610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1" t="47631" r="-1130"/>
          <a:stretch/>
        </p:blipFill>
        <p:spPr>
          <a:xfrm>
            <a:off x="8640961" y="4188344"/>
            <a:ext cx="3220386" cy="2669656"/>
          </a:xfrm>
          <a:prstGeom prst="rect">
            <a:avLst/>
          </a:prstGeom>
        </p:spPr>
      </p:pic>
      <p:sp>
        <p:nvSpPr>
          <p:cNvPr id="6" name="副标题 2">
            <a:extLst>
              <a:ext uri="{FF2B5EF4-FFF2-40B4-BE49-F238E27FC236}">
                <a16:creationId xmlns:a16="http://schemas.microsoft.com/office/drawing/2014/main" xmlns="" id="{EDD66151-FEBE-490D-B944-1176391BBE6B}"/>
              </a:ext>
            </a:extLst>
          </p:cNvPr>
          <p:cNvSpPr txBox="1">
            <a:spLocks/>
          </p:cNvSpPr>
          <p:nvPr/>
        </p:nvSpPr>
        <p:spPr>
          <a:xfrm>
            <a:off x="2876906" y="3677004"/>
            <a:ext cx="6558499" cy="705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200" b="1" dirty="0">
                <a:solidFill>
                  <a:srgbClr val="E9562A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班会到此结束！谢谢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4493A34-54D1-4ECC-A2EE-8AB5C628E68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2" t="13684" r="8905" b="27369"/>
          <a:stretch/>
        </p:blipFill>
        <p:spPr>
          <a:xfrm>
            <a:off x="3238664" y="514439"/>
            <a:ext cx="5787698" cy="287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2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1128</Words>
  <Application>Microsoft Office PowerPoint</Application>
  <PresentationFormat>宽屏</PresentationFormat>
  <Paragraphs>136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等线</vt:lpstr>
      <vt:lpstr>等线 Light</vt:lpstr>
      <vt:lpstr>方正喵呜体</vt:lpstr>
      <vt:lpstr>黑体</vt:lpstr>
      <vt:lpstr>宋体</vt:lpstr>
      <vt:lpstr>Arial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24</cp:revision>
  <dcterms:created xsi:type="dcterms:W3CDTF">2019-02-19T02:01:37Z</dcterms:created>
  <dcterms:modified xsi:type="dcterms:W3CDTF">2019-02-27T05:38:30Z</dcterms:modified>
</cp:coreProperties>
</file>