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5" r:id="rId9"/>
    <p:sldId id="266" r:id="rId10"/>
    <p:sldId id="264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539F"/>
    <a:srgbClr val="465593"/>
    <a:srgbClr val="166798"/>
    <a:srgbClr val="2577B0"/>
    <a:srgbClr val="3B82B1"/>
    <a:srgbClr val="18679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3" autoAdjust="0"/>
    <p:restoredTop sz="94660"/>
  </p:normalViewPr>
  <p:slideViewPr>
    <p:cSldViewPr snapToGrid="0">
      <p:cViewPr varScale="1">
        <p:scale>
          <a:sx n="68" d="100"/>
          <a:sy n="68" d="100"/>
        </p:scale>
        <p:origin x="-560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CD166-6489-4BF4-9341-B1E89501164C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4EAD3-CDAC-42B1-A036-4858E34ADE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2921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4EAD3-CDAC-42B1-A036-4858E34ADE9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7490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F707EB8-DC47-4FFC-89A9-411497108E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D99EFAD3-72D5-4FE8-A384-2A4726489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C4A3DFC-0249-4B24-8871-5AFB2D12F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11065-CA23-4AA6-B294-C280B1AC025F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D6D7009-FDEE-4945-863C-364003972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DC39BFD-4AA5-4EC2-9EFB-38E25AD87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72605-84F4-4028-AA40-78E772ED57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0878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D0D2B59-0389-4C7C-8571-D085EB73A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FEE638A-6983-4B79-9DC6-330F56054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56E9924-27F2-4092-9066-C6D29D3A4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11065-CA23-4AA6-B294-C280B1AC025F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4481BFE-8CBE-4349-9AB1-3A79BACF2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E47A80C-941C-4EE8-AEA8-EEDF2BD92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72605-84F4-4028-AA40-78E772ED57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70679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2E6274B-2E2E-4696-8D62-04DB0535D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E3D6353-FA56-4E60-AA30-E85F3B74C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5BCD092-6F5B-48E4-B4FD-A1776AFFD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11065-CA23-4AA6-B294-C280B1AC025F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401577A-4370-48A8-9924-FEBA155AF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FB176BC-8209-49BF-B9E1-8CB9C0C1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72605-84F4-4028-AA40-78E772ED57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9339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33A5392-198A-4A87-A217-2F207BEDC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DDFC880E-40A0-447A-8FEB-800EF5C14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A5CB8C56-2719-4944-87BF-48ABD53B8A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D597BD25-666A-46BD-8994-CBB8FA106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11065-CA23-4AA6-B294-C280B1AC025F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1D2E362-026D-4452-8DB1-307CEA478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8E461A0-8A20-4DCE-828D-B7E91D07C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72605-84F4-4028-AA40-78E772ED57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5264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7C1AAE0-2185-4D6C-A119-9A5ADDB50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1AE7DC9-D05C-410C-9DA9-A5CB48759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7C649281-5AFB-44D6-AE5A-05D5D1100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7768136C-55A0-4FBB-AEE2-1C81504448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7F293733-CBE3-4D7B-9550-0E6514610E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2CAEC700-044A-4B8C-ACD6-67E031BFE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11065-CA23-4AA6-B294-C280B1AC025F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CCA653FF-0822-4ACA-A4BA-A36517DEA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DD804E9F-D745-4203-9DA1-B2176BF5B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72605-84F4-4028-AA40-78E772ED57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4472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9CF2FD6-E54B-4038-AB18-7CDAF8D82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B08C0B0F-0787-4B72-B486-A3C692431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11065-CA23-4AA6-B294-C280B1AC025F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13C43CBB-840B-4608-A889-56E04925C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4C7DDAA1-7F89-4768-A1DA-1C80B8559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72605-84F4-4028-AA40-78E772ED57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81941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6105A3CE-D3A4-46DC-A1D5-750CACA11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11065-CA23-4AA6-B294-C280B1AC025F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1CEEF017-3EED-450F-9993-EAB7EB7DC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1F684A82-805A-4BFD-819D-C639796F1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72605-84F4-4028-AA40-78E772ED57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95204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AC0210B-94FF-4327-A858-8B6080F8F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9D7F517-E67D-426C-A81A-DF2D11EF4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0712179E-B0CD-4483-97F7-B6E3F9435D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6730BB2-76A1-412B-8F91-CB0B24D36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11065-CA23-4AA6-B294-C280B1AC025F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6F105F8-DCCD-46B1-A956-F7CB49C72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CB091F1-46C4-49E1-8616-4E9385224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72605-84F4-4028-AA40-78E772ED57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41089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35C2B42-AA3A-46A7-BC27-AAE7C2E9D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BA1CA70D-8D91-42AC-A5A6-B211C99F25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A1826BC-C5D9-4E01-8D44-EDAF209052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7CC79E4-6272-4F2C-9F16-EA14A88A0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11065-CA23-4AA6-B294-C280B1AC025F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AAE9761-E729-4BC8-A020-8FDAEE6E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60B9E94-1E45-4E9E-B5AB-F8D5BC276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72605-84F4-4028-AA40-78E772ED57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48817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633ABED-394B-4377-AAB5-1ECAED0D1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E2A8D72-CC2B-40CE-8BF7-06C2969C89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81EBFCA-07A2-4120-A5AF-E551727EE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11065-CA23-4AA6-B294-C280B1AC025F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B09A56C-2759-4986-AE1A-337685728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862615E-31FD-42CA-B463-3A56D1E7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72605-84F4-4028-AA40-78E772ED57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8649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6C559C3C-37F8-4F0B-AF0B-3AC9624B67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56689477-38C7-43F8-9D08-D465EDF08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3CB58A3-DAAC-472C-B9CA-7FA592355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11065-CA23-4AA6-B294-C280B1AC025F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2F00EE4-ECC8-4CF1-8EF6-D56E14F42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5EB0AC0-124A-4C7C-96DD-0E19BA71A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72605-84F4-4028-AA40-78E772ED57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9404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B939BC73-3410-4B8D-92E7-5D7B1EE09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573616C-17DD-4C84-B693-F0A535CA1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6DAFDC2-D0CC-49DF-B549-1005E52AA6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11065-CA23-4AA6-B294-C280B1AC025F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C8E74D0-4A7F-4B18-8A2E-0367FEA62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8F01822-BD6A-4412-80FB-D00696B572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72605-84F4-4028-AA40-78E772ED57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9326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ED0CBC45-7320-4F11-8B1B-456B120F76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7350" y="1101354"/>
            <a:ext cx="6209273" cy="525189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8C6998FA-26EE-4165-91EF-90FDFDAF6F71}"/>
              </a:ext>
            </a:extLst>
          </p:cNvPr>
          <p:cNvSpPr txBox="1"/>
          <p:nvPr/>
        </p:nvSpPr>
        <p:spPr>
          <a:xfrm>
            <a:off x="6973638" y="6333833"/>
            <a:ext cx="22958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主讲人：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XXX</a:t>
            </a:r>
            <a:r>
              <a:rPr lang="zh-CN" altLang="en-US" sz="2000" b="1" dirty="0" smtClean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老师</a:t>
            </a:r>
            <a:endParaRPr lang="zh-CN" altLang="en-US" sz="2000" b="1" dirty="0">
              <a:solidFill>
                <a:srgbClr val="45539F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028640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850">
        <p14:doors dir="vert"/>
      </p:transition>
    </mc:Choice>
    <mc:Fallback>
      <p:transition spd="slow" advTm="28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44DB5F93-B9A3-48B7-81BC-A3427BFC75E2}"/>
              </a:ext>
            </a:extLst>
          </p:cNvPr>
          <p:cNvSpPr txBox="1"/>
          <p:nvPr/>
        </p:nvSpPr>
        <p:spPr>
          <a:xfrm>
            <a:off x="5668223" y="1628016"/>
            <a:ext cx="4817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65593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寒假易发生的安全事故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1D78128E-A9B5-44BD-A7F3-C5471FEE7EE5}"/>
              </a:ext>
            </a:extLst>
          </p:cNvPr>
          <p:cNvSpPr txBox="1"/>
          <p:nvPr/>
        </p:nvSpPr>
        <p:spPr>
          <a:xfrm>
            <a:off x="6529448" y="2734944"/>
            <a:ext cx="38174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465593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一：防止踩踏</a:t>
            </a:r>
          </a:p>
          <a:p>
            <a:r>
              <a:rPr lang="zh-CN" altLang="en-US" sz="3200" b="1" dirty="0">
                <a:solidFill>
                  <a:srgbClr val="465593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二：交通安全</a:t>
            </a:r>
          </a:p>
          <a:p>
            <a:r>
              <a:rPr lang="zh-CN" altLang="en-US" sz="3200" b="1" dirty="0">
                <a:solidFill>
                  <a:srgbClr val="465593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三：火灾</a:t>
            </a:r>
          </a:p>
          <a:p>
            <a:r>
              <a:rPr lang="zh-CN" altLang="en-US" sz="3200" b="1" dirty="0">
                <a:solidFill>
                  <a:srgbClr val="465593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四：燃放烟花爆竹</a:t>
            </a:r>
          </a:p>
          <a:p>
            <a:r>
              <a:rPr lang="zh-CN" altLang="en-US" sz="3200" b="1" dirty="0">
                <a:solidFill>
                  <a:srgbClr val="465593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五：防止食物中毒</a:t>
            </a:r>
          </a:p>
          <a:p>
            <a:r>
              <a:rPr lang="zh-CN" altLang="en-US" sz="3200" b="1" dirty="0">
                <a:solidFill>
                  <a:srgbClr val="465593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六：自我防护安全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4832EA86-3FA0-44B3-81CD-D290100BF4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164402" y="1735175"/>
            <a:ext cx="3817482" cy="41874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593712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603">
        <p14:ripple/>
      </p:transition>
    </mc:Choice>
    <mc:Fallback>
      <p:transition spd="slow" advTm="26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一：防止踩踏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7CD6D46-DF84-4A21-96EF-5CDE3413B8CA}"/>
              </a:ext>
            </a:extLst>
          </p:cNvPr>
          <p:cNvSpPr txBox="1"/>
          <p:nvPr/>
        </p:nvSpPr>
        <p:spPr>
          <a:xfrm>
            <a:off x="2286570" y="2807831"/>
            <a:ext cx="43396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新闻衔接：</a:t>
            </a:r>
            <a:endParaRPr lang="en-US" altLang="zh-CN" sz="2400" b="1" dirty="0">
              <a:solidFill>
                <a:srgbClr val="45539F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上海外滩踩踏事件 </a:t>
            </a:r>
            <a:r>
              <a:rPr lang="en-US" altLang="zh-CN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— 36</a:t>
            </a:r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人遇难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73EA8B76-B945-4187-A6A5-22BB4051F9D0}"/>
              </a:ext>
            </a:extLst>
          </p:cNvPr>
          <p:cNvSpPr txBox="1">
            <a:spLocks noChangeArrowheads="1"/>
          </p:cNvSpPr>
          <p:nvPr/>
        </p:nvSpPr>
        <p:spPr>
          <a:xfrm>
            <a:off x="1582777" y="3887666"/>
            <a:ext cx="5598136" cy="22739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截至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2015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年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月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2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日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16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时，上海外滩陈毅广场踩踏事故共造成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36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人死亡。有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11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名伤员出院，其余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29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人继续在院治疗。其中重伤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10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人，轻伤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19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人。重伤员中，现有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3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4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名伤员仍然处于危重状态。</a:t>
            </a:r>
          </a:p>
          <a:p>
            <a:pPr algn="l"/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遇难者中最大的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37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岁，最小的仅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12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岁。据统计，遇难者平均年龄仅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22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岁。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遇难者中包括有复旦大学、华东师范大学、华东政法大学等高校学生。</a:t>
            </a:r>
          </a:p>
        </p:txBody>
      </p:sp>
      <p:pic>
        <p:nvPicPr>
          <p:cNvPr id="7" name="图片 5" descr="IMG_260">
            <a:extLst>
              <a:ext uri="{FF2B5EF4-FFF2-40B4-BE49-F238E27FC236}">
                <a16:creationId xmlns:a16="http://schemas.microsoft.com/office/drawing/2014/main" xmlns="" id="{2A6335A4-19B3-40B9-9CD4-EE3B5A348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35606" y="2700109"/>
            <a:ext cx="2506426" cy="1457782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CA0E41FB-0DA0-4965-9A31-3F2FA2477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606" y="4406173"/>
            <a:ext cx="2512492" cy="1442095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50965BF-6A03-41BC-9554-2313FE43C7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498561" y="2700109"/>
            <a:ext cx="788008" cy="8647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503835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3465">
        <p14:ripple/>
      </p:transition>
    </mc:Choice>
    <mc:Fallback>
      <p:transition spd="slow" advTm="34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4471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 如何预防踩踏小常识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73EA8B76-B945-4187-A6A5-22BB4051F9D0}"/>
              </a:ext>
            </a:extLst>
          </p:cNvPr>
          <p:cNvSpPr txBox="1">
            <a:spLocks noChangeArrowheads="1"/>
          </p:cNvSpPr>
          <p:nvPr/>
        </p:nvSpPr>
        <p:spPr>
          <a:xfrm>
            <a:off x="1929507" y="2798583"/>
            <a:ext cx="5034000" cy="29793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、不凑热闹，尽量避开人多拥挤的地方；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2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、尽快到达安全出口或撤离到安全地带；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3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、不要乱跑，以免摔倒；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4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、要和大多数人的前进方向保持一致，千万不要逆行；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5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、在拥挤的人流中要尽可能保持身体平衡，不被摔倒；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6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、如果摔倒，要大声呼救，身体抱头蜷缩。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D1BE31FC-476F-40F2-92D7-B76A014F3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8977" y="2798583"/>
            <a:ext cx="3019425" cy="2714625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684157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988">
        <p14:ripple/>
      </p:transition>
    </mc:Choice>
    <mc:Fallback>
      <p:transition spd="slow" advTm="19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二：交通安全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xmlns="" id="{73EA8B76-B945-4187-A6A5-22BB4051F9D0}"/>
              </a:ext>
            </a:extLst>
          </p:cNvPr>
          <p:cNvSpPr txBox="1">
            <a:spLocks noChangeArrowheads="1"/>
          </p:cNvSpPr>
          <p:nvPr/>
        </p:nvSpPr>
        <p:spPr>
          <a:xfrm>
            <a:off x="1566230" y="4494489"/>
            <a:ext cx="4904908" cy="889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2013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年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月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4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日，贵阳，假期结束第一天，三名学生横穿马路，被一辆白色特锐车碾压当场死亡。</a:t>
            </a:r>
          </a:p>
        </p:txBody>
      </p:sp>
      <p:pic>
        <p:nvPicPr>
          <p:cNvPr id="9" name="Picture 3" descr="lx07010402_40660">
            <a:extLst>
              <a:ext uri="{FF2B5EF4-FFF2-40B4-BE49-F238E27FC236}">
                <a16:creationId xmlns:a16="http://schemas.microsoft.com/office/drawing/2014/main" xmlns="" id="{1F6751D4-F5E4-4480-830B-F5D23FE46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606345" y="2700109"/>
            <a:ext cx="3019425" cy="2714625"/>
          </a:xfrm>
          <a:prstGeom prst="rect">
            <a:avLst/>
          </a:prstGeom>
          <a:noFill/>
          <a:ln w="28575">
            <a:solidFill>
              <a:srgbClr val="45539F"/>
            </a:solidFill>
          </a:ln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4C982010-45B9-42AF-8C15-B7EE07A0B445}"/>
              </a:ext>
            </a:extLst>
          </p:cNvPr>
          <p:cNvSpPr txBox="1"/>
          <p:nvPr/>
        </p:nvSpPr>
        <p:spPr>
          <a:xfrm>
            <a:off x="2286570" y="2807831"/>
            <a:ext cx="26597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新闻衔接：</a:t>
            </a:r>
            <a:endParaRPr lang="en-US" altLang="zh-CN" sz="2400" b="1" dirty="0">
              <a:solidFill>
                <a:srgbClr val="45539F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车祸现场惨不忍睹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9CB7EB5-971E-476C-8A7E-3E7F850307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498561" y="2700109"/>
            <a:ext cx="788008" cy="8647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4208331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3096">
        <p14:ripple/>
      </p:transition>
    </mc:Choice>
    <mc:Fallback>
      <p:transition spd="slow" advTm="30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4817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如何预防发生交通事故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71CB4FA6-FAF2-4061-AE5F-8873BC401968}"/>
              </a:ext>
            </a:extLst>
          </p:cNvPr>
          <p:cNvSpPr txBox="1">
            <a:spLocks noChangeArrowheads="1"/>
          </p:cNvSpPr>
          <p:nvPr/>
        </p:nvSpPr>
        <p:spPr>
          <a:xfrm>
            <a:off x="2485293" y="2725818"/>
            <a:ext cx="7535132" cy="15602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、在大街小路上打闹、玩耍很危险。</a:t>
            </a:r>
            <a:endParaRPr lang="en-US" altLang="zh-CN" sz="2000" b="1" dirty="0">
              <a:solidFill>
                <a:srgbClr val="45539F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2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、在较窄的街区马路上行走，一定要靠右边走，不要几个人横着走，以免妨碍他人行走和车辆行驶。</a:t>
            </a:r>
            <a:endParaRPr lang="en-US" altLang="zh-CN" sz="2000" b="1" dirty="0">
              <a:solidFill>
                <a:srgbClr val="45539F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3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、在马路上，有的同学喜欢骑着自行车闹着玩，这都是不安全的。</a:t>
            </a:r>
          </a:p>
        </p:txBody>
      </p:sp>
      <p:pic>
        <p:nvPicPr>
          <p:cNvPr id="8" name="Picture 4" descr="交通">
            <a:extLst>
              <a:ext uri="{FF2B5EF4-FFF2-40B4-BE49-F238E27FC236}">
                <a16:creationId xmlns:a16="http://schemas.microsoft.com/office/drawing/2014/main" xmlns="" id="{838ED3C8-1BEF-4188-85A1-B1013B814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-24000" contrast="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5293" y="4722064"/>
            <a:ext cx="2376180" cy="1560253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交通001">
            <a:extLst>
              <a:ext uri="{FF2B5EF4-FFF2-40B4-BE49-F238E27FC236}">
                <a16:creationId xmlns:a16="http://schemas.microsoft.com/office/drawing/2014/main" xmlns="" id="{0CB0D229-A061-462C-AE65-460033760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2348" y="4722064"/>
            <a:ext cx="2381455" cy="1560253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交通003">
            <a:extLst>
              <a:ext uri="{FF2B5EF4-FFF2-40B4-BE49-F238E27FC236}">
                <a16:creationId xmlns:a16="http://schemas.microsoft.com/office/drawing/2014/main" xmlns="" id="{4593C8C3-E9BF-42E6-A9B6-A1074CDB8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bright="-18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678" y="4722064"/>
            <a:ext cx="2381455" cy="1560253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8996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326">
        <p14:ripple/>
      </p:transition>
    </mc:Choice>
    <mc:Fallback>
      <p:transition spd="slow" advTm="23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4817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如何预防发生交通事故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71CB4FA6-FAF2-4061-AE5F-8873BC401968}"/>
              </a:ext>
            </a:extLst>
          </p:cNvPr>
          <p:cNvSpPr txBox="1">
            <a:spLocks noChangeArrowheads="1"/>
          </p:cNvSpPr>
          <p:nvPr/>
        </p:nvSpPr>
        <p:spPr>
          <a:xfrm>
            <a:off x="2485293" y="2725818"/>
            <a:ext cx="7535132" cy="15602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4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、隔着马路相互喊话、问候，也容易被往来的行人、车辆碰撞。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5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、当走路只顾着谈天说地，没有留意地面的情况时，很容易发生意外。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6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、坐车时，把头、手伸出车外，这样很容易在两车相会时出现意外事故。</a:t>
            </a:r>
          </a:p>
        </p:txBody>
      </p:sp>
      <p:pic>
        <p:nvPicPr>
          <p:cNvPr id="9" name="Picture 4" descr="交通005">
            <a:extLst>
              <a:ext uri="{FF2B5EF4-FFF2-40B4-BE49-F238E27FC236}">
                <a16:creationId xmlns:a16="http://schemas.microsoft.com/office/drawing/2014/main" xmlns="" id="{BAB22444-794D-4B17-86D1-6A98BF49A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-18000" contrast="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72751" y="4708855"/>
            <a:ext cx="2389426" cy="1557572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交通004">
            <a:extLst>
              <a:ext uri="{FF2B5EF4-FFF2-40B4-BE49-F238E27FC236}">
                <a16:creationId xmlns:a16="http://schemas.microsoft.com/office/drawing/2014/main" xmlns="" id="{9EE15BE1-2113-4E0D-A377-D732695E5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7541" y="4708855"/>
            <a:ext cx="2417420" cy="1557572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交通006">
            <a:extLst>
              <a:ext uri="{FF2B5EF4-FFF2-40B4-BE49-F238E27FC236}">
                <a16:creationId xmlns:a16="http://schemas.microsoft.com/office/drawing/2014/main" xmlns="" id="{A431414E-1E46-41C8-B015-C055C4D23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bright="-18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90325" y="4708855"/>
            <a:ext cx="2381455" cy="1557571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814702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637">
        <p14:ripple/>
      </p:transition>
    </mc:Choice>
    <mc:Fallback>
      <p:transition spd="slow" advTm="26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三：预防火灾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7CD6D46-DF84-4A21-96EF-5CDE3413B8CA}"/>
              </a:ext>
            </a:extLst>
          </p:cNvPr>
          <p:cNvSpPr txBox="1"/>
          <p:nvPr/>
        </p:nvSpPr>
        <p:spPr>
          <a:xfrm>
            <a:off x="2286570" y="2807831"/>
            <a:ext cx="20409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新闻衔接：</a:t>
            </a:r>
            <a:endParaRPr lang="en-US" altLang="zh-CN" sz="2400" b="1" dirty="0">
              <a:solidFill>
                <a:srgbClr val="45539F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哈尔滨一仓库</a:t>
            </a:r>
            <a:endParaRPr lang="en-US" altLang="zh-CN" sz="2400" b="1" dirty="0">
              <a:solidFill>
                <a:srgbClr val="45539F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发生火灾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50965BF-6A03-41BC-9554-2313FE43C7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498561" y="2700109"/>
            <a:ext cx="788008" cy="864755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1B2B06B8-CA8A-4A17-928C-F70E442B54DB}"/>
              </a:ext>
            </a:extLst>
          </p:cNvPr>
          <p:cNvSpPr txBox="1">
            <a:spLocks noChangeArrowheads="1"/>
          </p:cNvSpPr>
          <p:nvPr/>
        </p:nvSpPr>
        <p:spPr>
          <a:xfrm>
            <a:off x="4825219" y="2700109"/>
            <a:ext cx="5691324" cy="15669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2015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年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月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2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日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13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时许，哈尔滨市道外区太古街与南勋街合围地段一仓库起火近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10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小时，过火仓库发生塌方，导致多名消防战士被埋。据了解，起火的仓库占地面积约为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1000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平方米。火灾共造成了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5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名消防战士牺牲，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14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人受伤。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D676C32B-FA3F-4A49-AADF-AA495648C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4270" y="4606965"/>
            <a:ext cx="8503460" cy="1708765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632497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3630">
        <p14:ripple/>
      </p:transition>
    </mc:Choice>
    <mc:Fallback>
      <p:transition spd="slow" advTm="36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三：预防火灾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7CD6D46-DF84-4A21-96EF-5CDE3413B8CA}"/>
              </a:ext>
            </a:extLst>
          </p:cNvPr>
          <p:cNvSpPr txBox="1"/>
          <p:nvPr/>
        </p:nvSpPr>
        <p:spPr>
          <a:xfrm>
            <a:off x="2286570" y="2807831"/>
            <a:ext cx="20409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新闻衔接：</a:t>
            </a:r>
            <a:endParaRPr lang="en-US" altLang="zh-CN" sz="2400" b="1" dirty="0">
              <a:solidFill>
                <a:srgbClr val="45539F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成都大学女生</a:t>
            </a:r>
            <a:endParaRPr lang="en-US" altLang="zh-CN" sz="2400" b="1" dirty="0">
              <a:solidFill>
                <a:srgbClr val="45539F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寝室发生火灾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50965BF-6A03-41BC-9554-2313FE43C7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498561" y="2700109"/>
            <a:ext cx="788008" cy="864755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1B2B06B8-CA8A-4A17-928C-F70E442B54DB}"/>
              </a:ext>
            </a:extLst>
          </p:cNvPr>
          <p:cNvSpPr txBox="1">
            <a:spLocks noChangeArrowheads="1"/>
          </p:cNvSpPr>
          <p:nvPr/>
        </p:nvSpPr>
        <p:spPr>
          <a:xfrm>
            <a:off x="4825219" y="2700109"/>
            <a:ext cx="5691324" cy="15669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据华西都市报微博报道， 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I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月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5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日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10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点左右，成都大学女生宿舍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5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楼发生火灾，随后消防赶到扑灭，宿舍内的床铺桌椅已经被烧得面目全非，有疑似取暖用“小太阳”的残骸。事后管理人员分析，起火可能与用电有关。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C59F10C5-EA9F-41BC-A270-1D099DB4A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4270" y="4606965"/>
            <a:ext cx="2747896" cy="1708765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5A61033-764C-425A-808F-EA7AF36B55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0535" y="4606964"/>
            <a:ext cx="2747896" cy="1708765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89B0B1C-9BD8-4F65-9E02-17BB7F0C5B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6800" y="4606964"/>
            <a:ext cx="2750930" cy="1708765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252896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3729">
        <p14:ripple/>
      </p:transition>
    </mc:Choice>
    <mc:Fallback>
      <p:transition spd="slow" advTm="37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发生火灾怎么办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xmlns="" id="{71CB4FA6-FAF2-4061-AE5F-8873BC401968}"/>
              </a:ext>
            </a:extLst>
          </p:cNvPr>
          <p:cNvSpPr txBox="1">
            <a:spLocks noChangeArrowheads="1"/>
          </p:cNvSpPr>
          <p:nvPr/>
        </p:nvSpPr>
        <p:spPr>
          <a:xfrm>
            <a:off x="5997526" y="3260391"/>
            <a:ext cx="4351605" cy="24229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一、发现火情，沉着镇定。</a:t>
            </a:r>
          </a:p>
          <a:p>
            <a:pPr algn="l"/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二、听从指挥，防止混乱。</a:t>
            </a:r>
          </a:p>
          <a:p>
            <a:pPr algn="l"/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三、不入险地，不贪财物。</a:t>
            </a:r>
          </a:p>
          <a:p>
            <a:pPr algn="l"/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四、简易防护，捂鼻匍匐。</a:t>
            </a:r>
          </a:p>
          <a:p>
            <a:pPr algn="l"/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五、善用通道，莫入电梯。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A2782B0B-3EF1-4461-8DAE-F634DCD774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2294548" y="2626519"/>
            <a:ext cx="2924564" cy="28870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844360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790">
        <p14:ripple/>
      </p:transition>
    </mc:Choice>
    <mc:Fallback>
      <p:transition spd="slow" advTm="17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4817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四、燃放烟花爆竹安全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50965BF-6A03-41BC-9554-2313FE43C7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498561" y="2700109"/>
            <a:ext cx="788008" cy="864755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1B2B06B8-CA8A-4A17-928C-F70E442B54DB}"/>
              </a:ext>
            </a:extLst>
          </p:cNvPr>
          <p:cNvSpPr txBox="1">
            <a:spLocks noChangeArrowheads="1"/>
          </p:cNvSpPr>
          <p:nvPr/>
        </p:nvSpPr>
        <p:spPr>
          <a:xfrm>
            <a:off x="2546252" y="2700109"/>
            <a:ext cx="7970291" cy="8647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在春节燃放烟花爆竹是我国传统习惯，特别是除夕之夜，在非禁放区烟花爆竹响彻云天，此起彼伏，整夜不停，以示辞旧迎新。</a:t>
            </a:r>
          </a:p>
        </p:txBody>
      </p:sp>
      <p:pic>
        <p:nvPicPr>
          <p:cNvPr id="7" name="Picture 6" descr="yh037">
            <a:extLst>
              <a:ext uri="{FF2B5EF4-FFF2-40B4-BE49-F238E27FC236}">
                <a16:creationId xmlns:a16="http://schemas.microsoft.com/office/drawing/2014/main" xmlns="" id="{86986964-552B-41DD-B39D-DE1405EE4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31505" y="4125289"/>
            <a:ext cx="2918308" cy="1708765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yh033">
            <a:extLst>
              <a:ext uri="{FF2B5EF4-FFF2-40B4-BE49-F238E27FC236}">
                <a16:creationId xmlns:a16="http://schemas.microsoft.com/office/drawing/2014/main" xmlns="" id="{168D76AE-9AA2-4B4C-96B5-918E93B4F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5150" y="4125289"/>
            <a:ext cx="2918308" cy="1708765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415627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3078">
        <p14:ripple/>
      </p:transition>
    </mc:Choice>
    <mc:Fallback>
      <p:transition spd="slow" advTm="30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38908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燃放烟花爆竹安全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xmlns="" id="{A78DEF39-D574-4647-ADAA-5762E02CDD35}"/>
              </a:ext>
            </a:extLst>
          </p:cNvPr>
          <p:cNvSpPr txBox="1">
            <a:spLocks noChangeArrowheads="1"/>
          </p:cNvSpPr>
          <p:nvPr/>
        </p:nvSpPr>
        <p:spPr>
          <a:xfrm>
            <a:off x="2857259" y="5075366"/>
            <a:ext cx="3408023" cy="943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不要在禁放区及楼道、阳台、柴草垛旁等地燃放烟花爆竹。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xmlns="" id="{8DEF9E65-402B-40C3-A981-AB931B3E6792}"/>
              </a:ext>
            </a:extLst>
          </p:cNvPr>
          <p:cNvSpPr txBox="1">
            <a:spLocks noChangeArrowheads="1"/>
          </p:cNvSpPr>
          <p:nvPr/>
        </p:nvSpPr>
        <p:spPr>
          <a:xfrm>
            <a:off x="6630079" y="5066542"/>
            <a:ext cx="2743201" cy="943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烟花爆竹很危险，必须有大人看着才能燃放。</a:t>
            </a:r>
          </a:p>
        </p:txBody>
      </p:sp>
      <p:pic>
        <p:nvPicPr>
          <p:cNvPr id="12" name="图片 4" descr="zhishi2.jpg">
            <a:extLst>
              <a:ext uri="{FF2B5EF4-FFF2-40B4-BE49-F238E27FC236}">
                <a16:creationId xmlns:a16="http://schemas.microsoft.com/office/drawing/2014/main" xmlns="" id="{1B3ECC27-BAE1-4A8D-87D3-416C487BE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4392" y="3000091"/>
            <a:ext cx="2914577" cy="1708764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A36AC97-3C57-4521-9B7D-0BAE380DE8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674" y="3000091"/>
            <a:ext cx="2900650" cy="1708764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735754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4407">
        <p14:ripple/>
      </p:transition>
    </mc:Choice>
    <mc:Fallback>
      <p:transition spd="slow" advTm="44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7133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烟花爆竹远离它，安安全全过寒假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xmlns="" id="{63F43A97-F1F9-4372-85AF-6D2737D0F39A}"/>
              </a:ext>
            </a:extLst>
          </p:cNvPr>
          <p:cNvSpPr txBox="1">
            <a:spLocks noChangeArrowheads="1"/>
          </p:cNvSpPr>
          <p:nvPr/>
        </p:nvSpPr>
        <p:spPr>
          <a:xfrm>
            <a:off x="2789761" y="2806293"/>
            <a:ext cx="4736994" cy="1579209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、应到有销售许可证的专营场所购买。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2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、中小学生然后烟花要有大人带领。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3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、易燃物方圆</a:t>
            </a:r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50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米内不得燃放烟花。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4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、不许手持烟花爆竹燃放。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B041B1EA-C4F4-469A-B2CC-E20BF4BAE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30" y="4606963"/>
            <a:ext cx="2684957" cy="1720505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4506501F-14E8-49F4-9097-79208AF1D6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3304" y="4606963"/>
            <a:ext cx="2684957" cy="1720505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3A62E01F-8354-4D71-B32D-DE5E52B57B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5251" y="4592369"/>
            <a:ext cx="2684957" cy="1752248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A88B9D3B-E692-424E-827E-54670DC333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4277" y="4591091"/>
            <a:ext cx="2684957" cy="1752248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  <p:sp>
        <p:nvSpPr>
          <p:cNvPr id="18" name="Rectangle 3">
            <a:extLst>
              <a:ext uri="{FF2B5EF4-FFF2-40B4-BE49-F238E27FC236}">
                <a16:creationId xmlns:a16="http://schemas.microsoft.com/office/drawing/2014/main" xmlns="" id="{78414CB1-1CFF-4C54-8169-DB826E9D6C89}"/>
              </a:ext>
            </a:extLst>
          </p:cNvPr>
          <p:cNvSpPr txBox="1">
            <a:spLocks noChangeArrowheads="1"/>
          </p:cNvSpPr>
          <p:nvPr/>
        </p:nvSpPr>
        <p:spPr>
          <a:xfrm>
            <a:off x="741967" y="2170677"/>
            <a:ext cx="9345696" cy="4300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为了确保自己和他人能平安地过一个愉快的春节，燃放烟花爆竹要做到以下几点：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EC57208B-6D16-44CF-9472-8B3B634538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645985" y="3057614"/>
            <a:ext cx="788008" cy="8647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943609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821">
        <p14:ripple/>
      </p:transition>
    </mc:Choice>
    <mc:Fallback>
      <p:transition spd="slow" advTm="28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71336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烟花爆竹远离它，安安全全过寒假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xmlns="" id="{63F43A97-F1F9-4372-85AF-6D2737D0F39A}"/>
              </a:ext>
            </a:extLst>
          </p:cNvPr>
          <p:cNvSpPr txBox="1">
            <a:spLocks noChangeArrowheads="1"/>
          </p:cNvSpPr>
          <p:nvPr/>
        </p:nvSpPr>
        <p:spPr>
          <a:xfrm>
            <a:off x="1885742" y="2699871"/>
            <a:ext cx="9564291" cy="1752248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5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、不许直对行人或人群燃放烟花。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6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、点燃鞭炮后，若没有炸响，在未确认不存在安全问题之前，不要急于上前查看。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7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、烟花爆竹应存放在远离火源的安全地方。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8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、燃放烟花爆竹，严禁横放、斜放，也不要燃放“钻天猴”之类升高空，射程远的难以控制的品种。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xmlns="" id="{78414CB1-1CFF-4C54-8169-DB826E9D6C89}"/>
              </a:ext>
            </a:extLst>
          </p:cNvPr>
          <p:cNvSpPr txBox="1">
            <a:spLocks noChangeArrowheads="1"/>
          </p:cNvSpPr>
          <p:nvPr/>
        </p:nvSpPr>
        <p:spPr>
          <a:xfrm>
            <a:off x="741967" y="2170677"/>
            <a:ext cx="9345696" cy="4300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为了确保自己和他人能平安地过一个愉快的春节，燃放烟花爆竹要做到以下几点：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EC57208B-6D16-44CF-9472-8B3B634538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741967" y="2996622"/>
            <a:ext cx="788008" cy="86475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360EA695-A38C-4FC1-A793-BC08DBAA08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071" y="4605830"/>
            <a:ext cx="2691609" cy="1752247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D107221F-4E89-415B-8BC0-3388482A3E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005" y="4616768"/>
            <a:ext cx="2691609" cy="1724768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B0F558AB-16F2-4EE6-85DA-CFE4C0AABD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5371" y="4616768"/>
            <a:ext cx="2691609" cy="1765987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5DAA1DC9-9462-49DC-8800-9C28BD823B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9693" y="4616768"/>
            <a:ext cx="2691609" cy="1752247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329875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852">
        <p14:ripple/>
      </p:transition>
    </mc:Choice>
    <mc:Fallback>
      <p:transition spd="slow" advTm="28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五、防食物中毒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50965BF-6A03-41BC-9554-2313FE43C7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498561" y="2700109"/>
            <a:ext cx="788008" cy="864755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1B2B06B8-CA8A-4A17-928C-F70E442B54DB}"/>
              </a:ext>
            </a:extLst>
          </p:cNvPr>
          <p:cNvSpPr txBox="1">
            <a:spLocks noChangeArrowheads="1"/>
          </p:cNvSpPr>
          <p:nvPr/>
        </p:nvSpPr>
        <p:spPr>
          <a:xfrm>
            <a:off x="2546252" y="2700109"/>
            <a:ext cx="7970291" cy="8647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 有毒动植物食物中毒举例：</a:t>
            </a:r>
          </a:p>
        </p:txBody>
      </p:sp>
      <p:pic>
        <p:nvPicPr>
          <p:cNvPr id="10" name="Picture 5" descr="2">
            <a:extLst>
              <a:ext uri="{FF2B5EF4-FFF2-40B4-BE49-F238E27FC236}">
                <a16:creationId xmlns:a16="http://schemas.microsoft.com/office/drawing/2014/main" xmlns="" id="{1A7AAC32-52B9-4C47-BEE8-276C7982D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9980" y="3799673"/>
            <a:ext cx="2918307" cy="1718932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">
            <a:extLst>
              <a:ext uri="{FF2B5EF4-FFF2-40B4-BE49-F238E27FC236}">
                <a16:creationId xmlns:a16="http://schemas.microsoft.com/office/drawing/2014/main" xmlns="" id="{49433B9A-570E-4B3A-8123-3076F92C7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3624" y="3789506"/>
            <a:ext cx="2918307" cy="1718932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xmlns="" id="{AF256128-ADD3-4F8F-A80B-6F737DE16E13}"/>
              </a:ext>
            </a:extLst>
          </p:cNvPr>
          <p:cNvSpPr txBox="1">
            <a:spLocks noChangeArrowheads="1"/>
          </p:cNvSpPr>
          <p:nvPr/>
        </p:nvSpPr>
        <p:spPr>
          <a:xfrm>
            <a:off x="3812970" y="5753414"/>
            <a:ext cx="1152325" cy="4539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芽土豆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xmlns="" id="{4EE0C2B9-36F3-4E64-86BE-4AC8B32172E8}"/>
              </a:ext>
            </a:extLst>
          </p:cNvPr>
          <p:cNvSpPr txBox="1">
            <a:spLocks noChangeArrowheads="1"/>
          </p:cNvSpPr>
          <p:nvPr/>
        </p:nvSpPr>
        <p:spPr>
          <a:xfrm>
            <a:off x="7316615" y="5733080"/>
            <a:ext cx="1152324" cy="4539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毒蘑菇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223355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622">
        <p14:ripple/>
      </p:transition>
    </mc:Choice>
    <mc:Fallback>
      <p:transition spd="slow" advTm="26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2501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防食物中毒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50965BF-6A03-41BC-9554-2313FE43C7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498561" y="2700109"/>
            <a:ext cx="788008" cy="864755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1B2B06B8-CA8A-4A17-928C-F70E442B54DB}"/>
              </a:ext>
            </a:extLst>
          </p:cNvPr>
          <p:cNvSpPr txBox="1">
            <a:spLocks noChangeArrowheads="1"/>
          </p:cNvSpPr>
          <p:nvPr/>
        </p:nvSpPr>
        <p:spPr>
          <a:xfrm>
            <a:off x="2546252" y="2700109"/>
            <a:ext cx="7970291" cy="8647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化学性食物中毒：</a:t>
            </a:r>
          </a:p>
        </p:txBody>
      </p:sp>
      <p:pic>
        <p:nvPicPr>
          <p:cNvPr id="15" name="Picture 3" descr="7">
            <a:extLst>
              <a:ext uri="{FF2B5EF4-FFF2-40B4-BE49-F238E27FC236}">
                <a16:creationId xmlns:a16="http://schemas.microsoft.com/office/drawing/2014/main" xmlns="" id="{1E21569E-AF03-4D48-A39D-802D669C6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9423" y="3799890"/>
            <a:ext cx="2658885" cy="1718149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我">
            <a:extLst>
              <a:ext uri="{FF2B5EF4-FFF2-40B4-BE49-F238E27FC236}">
                <a16:creationId xmlns:a16="http://schemas.microsoft.com/office/drawing/2014/main" xmlns="" id="{05CD283A-4502-4AA3-9632-8D273A39B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7730" y="3799891"/>
            <a:ext cx="2658885" cy="1718149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我我">
            <a:extLst>
              <a:ext uri="{FF2B5EF4-FFF2-40B4-BE49-F238E27FC236}">
                <a16:creationId xmlns:a16="http://schemas.microsoft.com/office/drawing/2014/main" xmlns="" id="{A9149833-EFE2-4720-A668-CDA078F13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76037" y="3799891"/>
            <a:ext cx="2658885" cy="1718495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3">
            <a:extLst>
              <a:ext uri="{FF2B5EF4-FFF2-40B4-BE49-F238E27FC236}">
                <a16:creationId xmlns:a16="http://schemas.microsoft.com/office/drawing/2014/main" xmlns="" id="{896CD79A-EDE7-4B0A-82FF-2E97030441AB}"/>
              </a:ext>
            </a:extLst>
          </p:cNvPr>
          <p:cNvSpPr txBox="1">
            <a:spLocks noChangeArrowheads="1"/>
          </p:cNvSpPr>
          <p:nvPr/>
        </p:nvSpPr>
        <p:spPr>
          <a:xfrm>
            <a:off x="2212780" y="5753065"/>
            <a:ext cx="7766440" cy="352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误食带有一定农药的蔬菜后，马上吐出来，多喝盐水，反复洗胃。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213155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3374">
        <p14:ripple/>
      </p:transition>
    </mc:Choice>
    <mc:Fallback>
      <p:transition spd="slow" advTm="33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38908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六、加强自我防护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50965BF-6A03-41BC-9554-2313FE43C7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498561" y="2700109"/>
            <a:ext cx="788008" cy="864755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1B2B06B8-CA8A-4A17-928C-F70E442B54DB}"/>
              </a:ext>
            </a:extLst>
          </p:cNvPr>
          <p:cNvSpPr txBox="1">
            <a:spLocks noChangeArrowheads="1"/>
          </p:cNvSpPr>
          <p:nvPr/>
        </p:nvSpPr>
        <p:spPr>
          <a:xfrm>
            <a:off x="2546252" y="2700109"/>
            <a:ext cx="7970291" cy="12669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、遵纪守法，不到网吧、游戏厅等禁止未成年人进入的场所，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2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、不结交不良青少年，不打架斗殴。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3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、不随意模仿电视或游戏中的暴力行为，不沉溺网络。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81D2ECD8-696F-4C10-8ADD-0C4DD742AA6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-24000" contrast="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48251" y="4320047"/>
            <a:ext cx="2636102" cy="1697412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39C07F81-2637-42C0-8E7F-CB22E3D3E1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-18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6557" y="4320047"/>
            <a:ext cx="2658885" cy="1697412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B3C666A7-5A7C-4AC6-BCC6-AD6C5C1E87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-18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07646" y="4320047"/>
            <a:ext cx="2658886" cy="1697412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488535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038">
        <p14:ripple/>
      </p:transition>
    </mc:Choice>
    <mc:Fallback>
      <p:transition spd="slow" advTm="20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38908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六、加强自我防护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50965BF-6A03-41BC-9554-2313FE43C7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498561" y="2700109"/>
            <a:ext cx="788008" cy="864755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1B2B06B8-CA8A-4A17-928C-F70E442B54DB}"/>
              </a:ext>
            </a:extLst>
          </p:cNvPr>
          <p:cNvSpPr txBox="1">
            <a:spLocks noChangeArrowheads="1"/>
          </p:cNvSpPr>
          <p:nvPr/>
        </p:nvSpPr>
        <p:spPr>
          <a:xfrm>
            <a:off x="2546252" y="2700109"/>
            <a:ext cx="7970291" cy="12669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4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、不参与迷信和赌博活动，远离毒品，不看低级色情书刊和影像。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5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、如有不良青少年向自己要钱要物，要及时告诉家长或向警察求救。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1A0A860-ADD5-41CC-9F6E-BF1252ABB8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5150" y="4115827"/>
            <a:ext cx="2918308" cy="1708764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435FAAEC-ED0D-4C2E-ADEC-F1A8A0E8E7CA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-18000" contrast="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31504" y="4125288"/>
            <a:ext cx="2918308" cy="1708765"/>
          </a:xfrm>
          <a:prstGeom prst="rect">
            <a:avLst/>
          </a:prstGeom>
          <a:noFill/>
          <a:ln w="28575">
            <a:solidFill>
              <a:srgbClr val="45539F"/>
            </a:solidFill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383048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532">
        <p14:ripple/>
      </p:transition>
    </mc:Choice>
    <mc:Fallback>
      <p:transition spd="slow" advTm="25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38908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公共场合五注意：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50965BF-6A03-41BC-9554-2313FE43C7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498561" y="2700109"/>
            <a:ext cx="788008" cy="864755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1B2B06B8-CA8A-4A17-928C-F70E442B54DB}"/>
              </a:ext>
            </a:extLst>
          </p:cNvPr>
          <p:cNvSpPr txBox="1">
            <a:spLocks noChangeArrowheads="1"/>
          </p:cNvSpPr>
          <p:nvPr/>
        </p:nvSpPr>
        <p:spPr>
          <a:xfrm>
            <a:off x="2546252" y="2700109"/>
            <a:ext cx="7970291" cy="12669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1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、不接受陌生人的同行或做客邀请。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2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、人群拥挤不要好奇，应远离人群以保护自己。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3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、公共场所玩要有大人带领，遵守安全规则，采取到保险措施。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02FD2E55-8617-443E-85AD-51E3BAC64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578" y="4320047"/>
            <a:ext cx="2679557" cy="1690773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8273B14-3139-4C12-AE7E-EBD57078FE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776" y="4313408"/>
            <a:ext cx="2681667" cy="1697412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1C251069-5A21-473D-9781-E0CB4BA127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4865" y="4313408"/>
            <a:ext cx="2679557" cy="1690773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949720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337">
        <p14:ripple/>
      </p:transition>
    </mc:Choice>
    <mc:Fallback>
      <p:transition spd="slow" advTm="23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38908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公共场合五注意：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1388DB6E-9701-47E1-8CFB-3172B1FB96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498561" y="2700109"/>
            <a:ext cx="788008" cy="864755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xmlns="" id="{EC7FA898-BA3B-466B-95AE-AA6A88422948}"/>
              </a:ext>
            </a:extLst>
          </p:cNvPr>
          <p:cNvSpPr txBox="1">
            <a:spLocks noChangeArrowheads="1"/>
          </p:cNvSpPr>
          <p:nvPr/>
        </p:nvSpPr>
        <p:spPr>
          <a:xfrm>
            <a:off x="2546252" y="2700109"/>
            <a:ext cx="8876714" cy="12669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4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、若被推倒，要设法靠近墙壁，身体面壁蜷成球状，双手在颈后紧扣，以保护身体最脆弱的部位。如有可能，抓住一样坚固牢靠的东西。</a:t>
            </a:r>
          </a:p>
          <a:p>
            <a:pPr algn="l"/>
            <a:r>
              <a:rPr lang="en-US" altLang="zh-CN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5</a:t>
            </a:r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、发现有人摔倒，要马上停下脚步，同时大声呼救，告知后面的人不要靠近。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74F010F7-CEF9-462B-BDA7-B4BDA7E1D8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1504" y="4125287"/>
            <a:ext cx="2936250" cy="1699303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B21ED1A5-E40C-4F2D-94CF-E28FF459FF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5151" y="4115827"/>
            <a:ext cx="2918308" cy="1699303"/>
          </a:xfrm>
          <a:prstGeom prst="rect">
            <a:avLst/>
          </a:prstGeom>
          <a:ln w="28575">
            <a:solidFill>
              <a:srgbClr val="45539F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584389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279">
        <p14:ripple/>
      </p:transition>
    </mc:Choice>
    <mc:Fallback>
      <p:transition spd="slow" advTm="22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5280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如何过一个有意义的假期</a:t>
            </a:r>
          </a:p>
        </p:txBody>
      </p:sp>
      <p:sp>
        <p:nvSpPr>
          <p:cNvPr id="7" name="KSO_Shape">
            <a:extLst>
              <a:ext uri="{FF2B5EF4-FFF2-40B4-BE49-F238E27FC236}">
                <a16:creationId xmlns:a16="http://schemas.microsoft.com/office/drawing/2014/main" xmlns="" id="{2A2D6F11-0478-410B-A200-BB0F1599CD82}"/>
              </a:ext>
            </a:extLst>
          </p:cNvPr>
          <p:cNvSpPr/>
          <p:nvPr/>
        </p:nvSpPr>
        <p:spPr>
          <a:xfrm>
            <a:off x="2066729" y="3003775"/>
            <a:ext cx="2642008" cy="170508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rgbClr val="4553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KSO_Shape">
            <a:extLst>
              <a:ext uri="{FF2B5EF4-FFF2-40B4-BE49-F238E27FC236}">
                <a16:creationId xmlns:a16="http://schemas.microsoft.com/office/drawing/2014/main" xmlns="" id="{E9E133CE-E84C-4905-8CB5-C45F38F4B11F}"/>
              </a:ext>
            </a:extLst>
          </p:cNvPr>
          <p:cNvSpPr/>
          <p:nvPr/>
        </p:nvSpPr>
        <p:spPr>
          <a:xfrm>
            <a:off x="4968159" y="2976712"/>
            <a:ext cx="2697568" cy="171239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rgbClr val="4553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KSO_Shape">
            <a:extLst>
              <a:ext uri="{FF2B5EF4-FFF2-40B4-BE49-F238E27FC236}">
                <a16:creationId xmlns:a16="http://schemas.microsoft.com/office/drawing/2014/main" xmlns="" id="{C5F23348-42B4-4769-A558-811FB6B3801B}"/>
              </a:ext>
            </a:extLst>
          </p:cNvPr>
          <p:cNvSpPr/>
          <p:nvPr/>
        </p:nvSpPr>
        <p:spPr>
          <a:xfrm>
            <a:off x="7906005" y="3003775"/>
            <a:ext cx="2697568" cy="169077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8575">
            <a:solidFill>
              <a:srgbClr val="4553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xmlns="" id="{0A98B403-C910-4367-9245-77CE3001A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379" y="4885186"/>
            <a:ext cx="25120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和家人共享美好时光</a:t>
            </a: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xmlns="" id="{8C48E662-4D25-404B-BAAC-32101C5C4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9240" y="4885186"/>
            <a:ext cx="28354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去学习自己的兴趣爱好</a:t>
            </a:r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xmlns="" id="{636E0055-816B-49E7-AF55-818B56024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8506" y="4885186"/>
            <a:ext cx="17925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帮父母干家务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94944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968">
        <p14:ripple/>
      </p:transition>
    </mc:Choice>
    <mc:Fallback>
      <p:transition spd="slow" advTm="19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9" grpId="0" animBg="1"/>
      <p:bldP spid="11" grpId="0" animBg="1"/>
      <p:bldP spid="12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5280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如何过一个有意义的假期</a:t>
            </a:r>
          </a:p>
        </p:txBody>
      </p:sp>
      <p:sp>
        <p:nvSpPr>
          <p:cNvPr id="10" name="KSO_Shape">
            <a:extLst>
              <a:ext uri="{FF2B5EF4-FFF2-40B4-BE49-F238E27FC236}">
                <a16:creationId xmlns:a16="http://schemas.microsoft.com/office/drawing/2014/main" xmlns="" id="{561AB088-660E-47C2-B011-00F794D256C0}"/>
              </a:ext>
            </a:extLst>
          </p:cNvPr>
          <p:cNvSpPr/>
          <p:nvPr/>
        </p:nvSpPr>
        <p:spPr>
          <a:xfrm>
            <a:off x="2909995" y="3000091"/>
            <a:ext cx="2642008" cy="170876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659891CA-6042-4FD2-94F9-BC7C43BB5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641" y="3000091"/>
            <a:ext cx="2642008" cy="1699304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17" name="Text Box 5">
            <a:extLst>
              <a:ext uri="{FF2B5EF4-FFF2-40B4-BE49-F238E27FC236}">
                <a16:creationId xmlns:a16="http://schemas.microsoft.com/office/drawing/2014/main" xmlns="" id="{8BB376F7-FDF3-4BB1-8FCF-3E1DF0053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7123" y="4997275"/>
            <a:ext cx="16477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多锻炼身体</a:t>
            </a:r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xmlns="" id="{0248EB6F-1271-43EF-9498-42B1E8BBC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206" y="4997275"/>
            <a:ext cx="212487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享受节日的喜悦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027030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968">
        <p14:ripple/>
      </p:transition>
    </mc:Choice>
    <mc:Fallback>
      <p:transition spd="slow" advTm="19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E2E28E61-4379-4F11-B3C7-8108BB999723}"/>
              </a:ext>
            </a:extLst>
          </p:cNvPr>
          <p:cNvSpPr txBox="1"/>
          <p:nvPr/>
        </p:nvSpPr>
        <p:spPr>
          <a:xfrm>
            <a:off x="693319" y="1502815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建议：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xmlns="" id="{462FC169-2C7C-4B72-AF85-695E220B6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3609" y="3034135"/>
            <a:ext cx="3454752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实习即将来临，希望大家在寒假假期里以复习功课为主，好好学习，认真复习功课，保质保量完成假期作业，为实习打下坚实的基础！ 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F691CC3F-08F8-4A3E-A982-6E815957F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640" y="3000091"/>
            <a:ext cx="2642008" cy="1699304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459730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387">
        <p14:ripple/>
      </p:transition>
    </mc:Choice>
    <mc:Fallback>
      <p:transition spd="slow" advTm="13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xmlns="" id="{704A8F13-8C9A-47B5-8550-FC9C33E2B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2272" y="2879776"/>
            <a:ext cx="604061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 dirty="0">
                <a:solidFill>
                  <a:srgbClr val="45539F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最后，祝愿同学们新学年，新气象，快乐每一天！度过一个安全、有意义的假期！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538254B-CE49-4964-95AD-D4BE36BC1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6357" y="2735666"/>
            <a:ext cx="1285915" cy="20425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058905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122">
        <p14:ripple/>
      </p:transition>
    </mc:Choice>
    <mc:Fallback>
      <p:transition spd="slow" advTm="11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6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6|0.5|0.5|0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5|0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5|0.5|0.5|0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5|0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5|0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5|0.4|0.4|0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4|0.5|0.4|0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4|0.4|0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4|1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4|0.5|0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3|0.3|0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3|0.3|0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3|0.2|0.3|1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2|0.2|0.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3|0.3|0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2|0.2|0.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3|0.2|0.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3|0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3|0.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2|0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1209</Words>
  <PresentationFormat>自定义</PresentationFormat>
  <Paragraphs>97</Paragraphs>
  <Slides>24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微软用户</cp:lastModifiedBy>
  <cp:revision>1</cp:revision>
  <dcterms:created xsi:type="dcterms:W3CDTF">2017-12-07T07:18:45Z</dcterms:created>
  <dcterms:modified xsi:type="dcterms:W3CDTF">2018-01-12T07:42:16Z</dcterms:modified>
</cp:coreProperties>
</file>