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6" r:id="rId19"/>
    <p:sldId id="277" r:id="rId20"/>
    <p:sldId id="278" r:id="rId21"/>
    <p:sldId id="279" r:id="rId22"/>
    <p:sldId id="281" r:id="rId23"/>
    <p:sldId id="282" r:id="rId24"/>
    <p:sldId id="283" r:id="rId25"/>
    <p:sldId id="284" r:id="rId26"/>
    <p:sldId id="285" r:id="rId27"/>
    <p:sldId id="288"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1118" userDrawn="1">
          <p15:clr>
            <a:srgbClr val="A4A3A4"/>
          </p15:clr>
        </p15:guide>
        <p15:guide id="3" pos="1504" userDrawn="1">
          <p15:clr>
            <a:srgbClr val="A4A3A4"/>
          </p15:clr>
        </p15:guide>
        <p15:guide id="4" pos="3840" userDrawn="1">
          <p15:clr>
            <a:srgbClr val="A4A3A4"/>
          </p15:clr>
        </p15:guide>
        <p15:guide id="5" pos="111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9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362" autoAdjust="0"/>
    <p:restoredTop sz="94660"/>
  </p:normalViewPr>
  <p:slideViewPr>
    <p:cSldViewPr snapToGrid="0" showGuides="1">
      <p:cViewPr varScale="1">
        <p:scale>
          <a:sx n="92" d="100"/>
          <a:sy n="92" d="100"/>
        </p:scale>
        <p:origin x="192" y="84"/>
      </p:cViewPr>
      <p:guideLst>
        <p:guide orient="horz" pos="2183"/>
        <p:guide pos="1118"/>
        <p:guide pos="1504"/>
        <p:guide pos="3840"/>
        <p:guide pos="1119"/>
      </p:guideLst>
    </p:cSldViewPr>
  </p:slideViewPr>
  <p:notesTextViewPr>
    <p:cViewPr>
      <p:scale>
        <a:sx n="1" d="1"/>
        <a:sy n="1" d="1"/>
      </p:scale>
      <p:origin x="0" y="0"/>
    </p:cViewPr>
  </p:notesTextViewPr>
  <p:sorterViewPr>
    <p:cViewPr>
      <p:scale>
        <a:sx n="91" d="100"/>
        <a:sy n="91"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B10430-E336-462C-948D-B141FAF0B9F3}" type="datetimeFigureOut">
              <a:rPr lang="zh-CN" altLang="en-US" smtClean="0"/>
              <a:t>2019/8/26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083C92-011B-4FD0-87DD-E6CE42527E81}" type="slidenum">
              <a:rPr lang="zh-CN" altLang="en-US" smtClean="0"/>
              <a:t>‹#›</a:t>
            </a:fld>
            <a:endParaRPr lang="zh-CN" altLang="en-US"/>
          </a:p>
        </p:txBody>
      </p:sp>
    </p:spTree>
    <p:extLst>
      <p:ext uri="{BB962C8B-B14F-4D97-AF65-F5344CB8AC3E}">
        <p14:creationId xmlns:p14="http://schemas.microsoft.com/office/powerpoint/2010/main" val="1875672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1</a:t>
            </a:fld>
            <a:endParaRPr lang="zh-CN" altLang="en-US"/>
          </a:p>
        </p:txBody>
      </p:sp>
    </p:spTree>
    <p:extLst>
      <p:ext uri="{BB962C8B-B14F-4D97-AF65-F5344CB8AC3E}">
        <p14:creationId xmlns:p14="http://schemas.microsoft.com/office/powerpoint/2010/main" val="2028657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2</a:t>
            </a:fld>
            <a:endParaRPr lang="zh-CN" altLang="en-US"/>
          </a:p>
        </p:txBody>
      </p:sp>
    </p:spTree>
    <p:extLst>
      <p:ext uri="{BB962C8B-B14F-4D97-AF65-F5344CB8AC3E}">
        <p14:creationId xmlns:p14="http://schemas.microsoft.com/office/powerpoint/2010/main" val="439977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3</a:t>
            </a:fld>
            <a:endParaRPr lang="zh-CN" altLang="en-US"/>
          </a:p>
        </p:txBody>
      </p:sp>
    </p:spTree>
    <p:extLst>
      <p:ext uri="{BB962C8B-B14F-4D97-AF65-F5344CB8AC3E}">
        <p14:creationId xmlns:p14="http://schemas.microsoft.com/office/powerpoint/2010/main" val="3824399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4</a:t>
            </a:fld>
            <a:endParaRPr lang="zh-CN" altLang="en-US"/>
          </a:p>
        </p:txBody>
      </p:sp>
    </p:spTree>
    <p:extLst>
      <p:ext uri="{BB962C8B-B14F-4D97-AF65-F5344CB8AC3E}">
        <p14:creationId xmlns:p14="http://schemas.microsoft.com/office/powerpoint/2010/main" val="1919122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5</a:t>
            </a:fld>
            <a:endParaRPr lang="zh-CN" altLang="en-US"/>
          </a:p>
        </p:txBody>
      </p:sp>
    </p:spTree>
    <p:extLst>
      <p:ext uri="{BB962C8B-B14F-4D97-AF65-F5344CB8AC3E}">
        <p14:creationId xmlns:p14="http://schemas.microsoft.com/office/powerpoint/2010/main" val="754353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6</a:t>
            </a:fld>
            <a:endParaRPr lang="zh-CN" altLang="en-US"/>
          </a:p>
        </p:txBody>
      </p:sp>
    </p:spTree>
    <p:extLst>
      <p:ext uri="{BB962C8B-B14F-4D97-AF65-F5344CB8AC3E}">
        <p14:creationId xmlns:p14="http://schemas.microsoft.com/office/powerpoint/2010/main" val="3715584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7</a:t>
            </a:fld>
            <a:endParaRPr lang="zh-CN" altLang="en-US"/>
          </a:p>
        </p:txBody>
      </p:sp>
    </p:spTree>
    <p:extLst>
      <p:ext uri="{BB962C8B-B14F-4D97-AF65-F5344CB8AC3E}">
        <p14:creationId xmlns:p14="http://schemas.microsoft.com/office/powerpoint/2010/main" val="2734326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8</a:t>
            </a:fld>
            <a:endParaRPr lang="zh-CN" altLang="en-US"/>
          </a:p>
        </p:txBody>
      </p:sp>
    </p:spTree>
    <p:extLst>
      <p:ext uri="{BB962C8B-B14F-4D97-AF65-F5344CB8AC3E}">
        <p14:creationId xmlns:p14="http://schemas.microsoft.com/office/powerpoint/2010/main" val="3306640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9</a:t>
            </a:fld>
            <a:endParaRPr lang="zh-CN" altLang="en-US"/>
          </a:p>
        </p:txBody>
      </p:sp>
    </p:spTree>
    <p:extLst>
      <p:ext uri="{BB962C8B-B14F-4D97-AF65-F5344CB8AC3E}">
        <p14:creationId xmlns:p14="http://schemas.microsoft.com/office/powerpoint/2010/main" val="1492123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10</a:t>
            </a:fld>
            <a:endParaRPr lang="zh-CN" altLang="en-US"/>
          </a:p>
        </p:txBody>
      </p:sp>
    </p:spTree>
    <p:extLst>
      <p:ext uri="{BB962C8B-B14F-4D97-AF65-F5344CB8AC3E}">
        <p14:creationId xmlns:p14="http://schemas.microsoft.com/office/powerpoint/2010/main" val="1362025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11</a:t>
            </a:fld>
            <a:endParaRPr lang="zh-CN" altLang="en-US"/>
          </a:p>
        </p:txBody>
      </p:sp>
    </p:spTree>
    <p:extLst>
      <p:ext uri="{BB962C8B-B14F-4D97-AF65-F5344CB8AC3E}">
        <p14:creationId xmlns:p14="http://schemas.microsoft.com/office/powerpoint/2010/main" val="818605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12</a:t>
            </a:fld>
            <a:endParaRPr lang="zh-CN" altLang="en-US"/>
          </a:p>
        </p:txBody>
      </p:sp>
    </p:spTree>
    <p:extLst>
      <p:ext uri="{BB962C8B-B14F-4D97-AF65-F5344CB8AC3E}">
        <p14:creationId xmlns:p14="http://schemas.microsoft.com/office/powerpoint/2010/main" val="2851688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13</a:t>
            </a:fld>
            <a:endParaRPr lang="zh-CN" altLang="en-US"/>
          </a:p>
        </p:txBody>
      </p:sp>
    </p:spTree>
    <p:extLst>
      <p:ext uri="{BB962C8B-B14F-4D97-AF65-F5344CB8AC3E}">
        <p14:creationId xmlns:p14="http://schemas.microsoft.com/office/powerpoint/2010/main" val="553325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14</a:t>
            </a:fld>
            <a:endParaRPr lang="zh-CN" altLang="en-US"/>
          </a:p>
        </p:txBody>
      </p:sp>
    </p:spTree>
    <p:extLst>
      <p:ext uri="{BB962C8B-B14F-4D97-AF65-F5344CB8AC3E}">
        <p14:creationId xmlns:p14="http://schemas.microsoft.com/office/powerpoint/2010/main" val="1683826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15</a:t>
            </a:fld>
            <a:endParaRPr lang="zh-CN" altLang="en-US"/>
          </a:p>
        </p:txBody>
      </p:sp>
    </p:spTree>
    <p:extLst>
      <p:ext uri="{BB962C8B-B14F-4D97-AF65-F5344CB8AC3E}">
        <p14:creationId xmlns:p14="http://schemas.microsoft.com/office/powerpoint/2010/main" val="26066020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16</a:t>
            </a:fld>
            <a:endParaRPr lang="zh-CN" altLang="en-US"/>
          </a:p>
        </p:txBody>
      </p:sp>
    </p:spTree>
    <p:extLst>
      <p:ext uri="{BB962C8B-B14F-4D97-AF65-F5344CB8AC3E}">
        <p14:creationId xmlns:p14="http://schemas.microsoft.com/office/powerpoint/2010/main" val="20537336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17</a:t>
            </a:fld>
            <a:endParaRPr lang="zh-CN" altLang="en-US"/>
          </a:p>
        </p:txBody>
      </p:sp>
    </p:spTree>
    <p:extLst>
      <p:ext uri="{BB962C8B-B14F-4D97-AF65-F5344CB8AC3E}">
        <p14:creationId xmlns:p14="http://schemas.microsoft.com/office/powerpoint/2010/main" val="25390749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18</a:t>
            </a:fld>
            <a:endParaRPr lang="zh-CN" altLang="en-US"/>
          </a:p>
        </p:txBody>
      </p:sp>
    </p:spTree>
    <p:extLst>
      <p:ext uri="{BB962C8B-B14F-4D97-AF65-F5344CB8AC3E}">
        <p14:creationId xmlns:p14="http://schemas.microsoft.com/office/powerpoint/2010/main" val="6187339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19</a:t>
            </a:fld>
            <a:endParaRPr lang="zh-CN" altLang="en-US"/>
          </a:p>
        </p:txBody>
      </p:sp>
    </p:spTree>
    <p:extLst>
      <p:ext uri="{BB962C8B-B14F-4D97-AF65-F5344CB8AC3E}">
        <p14:creationId xmlns:p14="http://schemas.microsoft.com/office/powerpoint/2010/main" val="384210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20</a:t>
            </a:fld>
            <a:endParaRPr lang="zh-CN" altLang="en-US"/>
          </a:p>
        </p:txBody>
      </p:sp>
    </p:spTree>
    <p:extLst>
      <p:ext uri="{BB962C8B-B14F-4D97-AF65-F5344CB8AC3E}">
        <p14:creationId xmlns:p14="http://schemas.microsoft.com/office/powerpoint/2010/main" val="6401801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21</a:t>
            </a:fld>
            <a:endParaRPr lang="zh-CN" altLang="en-US"/>
          </a:p>
        </p:txBody>
      </p:sp>
    </p:spTree>
    <p:extLst>
      <p:ext uri="{BB962C8B-B14F-4D97-AF65-F5344CB8AC3E}">
        <p14:creationId xmlns:p14="http://schemas.microsoft.com/office/powerpoint/2010/main" val="34058057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22</a:t>
            </a:fld>
            <a:endParaRPr lang="zh-CN" altLang="en-US"/>
          </a:p>
        </p:txBody>
      </p:sp>
    </p:spTree>
    <p:extLst>
      <p:ext uri="{BB962C8B-B14F-4D97-AF65-F5344CB8AC3E}">
        <p14:creationId xmlns:p14="http://schemas.microsoft.com/office/powerpoint/2010/main" val="19585294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23</a:t>
            </a:fld>
            <a:endParaRPr lang="zh-CN" altLang="en-US"/>
          </a:p>
        </p:txBody>
      </p:sp>
    </p:spTree>
    <p:extLst>
      <p:ext uri="{BB962C8B-B14F-4D97-AF65-F5344CB8AC3E}">
        <p14:creationId xmlns:p14="http://schemas.microsoft.com/office/powerpoint/2010/main" val="3375437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24</a:t>
            </a:fld>
            <a:endParaRPr lang="zh-CN" altLang="en-US"/>
          </a:p>
        </p:txBody>
      </p:sp>
    </p:spTree>
    <p:extLst>
      <p:ext uri="{BB962C8B-B14F-4D97-AF65-F5344CB8AC3E}">
        <p14:creationId xmlns:p14="http://schemas.microsoft.com/office/powerpoint/2010/main" val="32612488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25</a:t>
            </a:fld>
            <a:endParaRPr lang="zh-CN" altLang="en-US"/>
          </a:p>
        </p:txBody>
      </p:sp>
    </p:spTree>
    <p:extLst>
      <p:ext uri="{BB962C8B-B14F-4D97-AF65-F5344CB8AC3E}">
        <p14:creationId xmlns:p14="http://schemas.microsoft.com/office/powerpoint/2010/main" val="33829411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26</a:t>
            </a:fld>
            <a:endParaRPr lang="zh-CN" altLang="en-US"/>
          </a:p>
        </p:txBody>
      </p:sp>
    </p:spTree>
    <p:extLst>
      <p:ext uri="{BB962C8B-B14F-4D97-AF65-F5344CB8AC3E}">
        <p14:creationId xmlns:p14="http://schemas.microsoft.com/office/powerpoint/2010/main" val="3990261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27</a:t>
            </a:fld>
            <a:endParaRPr lang="zh-CN" altLang="en-US"/>
          </a:p>
        </p:txBody>
      </p:sp>
    </p:spTree>
    <p:extLst>
      <p:ext uri="{BB962C8B-B14F-4D97-AF65-F5344CB8AC3E}">
        <p14:creationId xmlns:p14="http://schemas.microsoft.com/office/powerpoint/2010/main" val="1116714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87129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43357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40"/>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3026539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2019/8/26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966086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7"/>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1"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79ACF24-9AF1-4C7E-8B5A-A05D6A12687B}" type="datetimeFigureOut">
              <a:rPr lang="zh-CN" altLang="en-US" smtClean="0"/>
              <a:t>2019/8/26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60320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79ACF24-9AF1-4C7E-8B5A-A05D6A12687B}" type="datetimeFigureOut">
              <a:rPr lang="zh-CN" altLang="en-US" smtClean="0"/>
              <a:t>2019/8/26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41921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79ACF24-9AF1-4C7E-8B5A-A05D6A12687B}" type="datetimeFigureOut">
              <a:rPr lang="zh-CN" altLang="en-US" smtClean="0"/>
              <a:t>2019/8/26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28899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2019/8/26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2993923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2019/8/26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171074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99186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1"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2210865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占位符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9ACF24-9AF1-4C7E-8B5A-A05D6A12687B}" type="datetimeFigureOut">
              <a:rPr lang="zh-CN" altLang="en-US" smtClean="0"/>
              <a:t>2019/8/26</a:t>
            </a:fld>
            <a:endParaRPr lang="zh-CN" altLang="en-US"/>
          </a:p>
        </p:txBody>
      </p:sp>
      <p:sp>
        <p:nvSpPr>
          <p:cNvPr id="5" name="页脚占位符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595784-3666-4A5E-A6BA-D7026A277E65}" type="slidenum">
              <a:rPr lang="zh-CN" altLang="en-US" smtClean="0"/>
              <a:t>‹#›</a:t>
            </a:fld>
            <a:endParaRPr lang="zh-CN" altLang="en-US"/>
          </a:p>
        </p:txBody>
      </p:sp>
      <p:sp>
        <p:nvSpPr>
          <p:cNvPr id="7" name="矩形 6"/>
          <p:cNvSpPr/>
          <p:nvPr userDrawn="1"/>
        </p:nvSpPr>
        <p:spPr>
          <a:xfrm>
            <a:off x="10205339" y="630279"/>
            <a:ext cx="1124026" cy="553998"/>
          </a:xfrm>
          <a:prstGeom prst="rect">
            <a:avLst/>
          </a:prstGeom>
        </p:spPr>
        <p:txBody>
          <a:bodyPr wrap="none">
            <a:spAutoFit/>
          </a:bodyPr>
          <a:lstStyle/>
          <a:p>
            <a:pPr>
              <a:defRPr/>
            </a:pPr>
            <a:r>
              <a:rPr lang="en-US" altLang="zh-CN" sz="3000" dirty="0">
                <a:solidFill>
                  <a:schemeClr val="accent5">
                    <a:lumMod val="75000"/>
                  </a:schemeClr>
                </a:solidFill>
                <a:latin typeface="Bauhaus 93" panose="04030905020B02020C02" pitchFamily="82" charset="0"/>
              </a:rPr>
              <a:t>l</a:t>
            </a:r>
            <a:r>
              <a:rPr lang="id-ID" altLang="zh-CN" sz="3000" dirty="0">
                <a:solidFill>
                  <a:schemeClr val="accent5">
                    <a:lumMod val="75000"/>
                  </a:schemeClr>
                </a:solidFill>
                <a:latin typeface="Bauhaus 93" panose="04030905020B02020C02" pitchFamily="82" charset="0"/>
              </a:rPr>
              <a:t>O</a:t>
            </a:r>
            <a:r>
              <a:rPr lang="en-US" altLang="zh-CN" sz="3000" dirty="0">
                <a:solidFill>
                  <a:schemeClr val="accent5">
                    <a:lumMod val="75000"/>
                  </a:schemeClr>
                </a:solidFill>
                <a:latin typeface="Bauhaus 93" panose="04030905020B02020C02" pitchFamily="82" charset="0"/>
              </a:rPr>
              <a:t>g</a:t>
            </a:r>
            <a:r>
              <a:rPr lang="id-ID" altLang="zh-CN" sz="3000" dirty="0">
                <a:solidFill>
                  <a:schemeClr val="accent5">
                    <a:lumMod val="75000"/>
                  </a:schemeClr>
                </a:solidFill>
                <a:latin typeface="Bauhaus 93" panose="04030905020B02020C02" pitchFamily="82" charset="0"/>
              </a:rPr>
              <a:t>O</a:t>
            </a:r>
            <a:endParaRPr lang="en-US" altLang="zh-CN" sz="3000" dirty="0">
              <a:solidFill>
                <a:schemeClr val="accent5">
                  <a:lumMod val="75000"/>
                </a:schemeClr>
              </a:solidFill>
            </a:endParaRPr>
          </a:p>
        </p:txBody>
      </p:sp>
    </p:spTree>
    <p:extLst>
      <p:ext uri="{BB962C8B-B14F-4D97-AF65-F5344CB8AC3E}">
        <p14:creationId xmlns:p14="http://schemas.microsoft.com/office/powerpoint/2010/main" val="3791697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10800000" flipV="1">
            <a:off x="-19051" y="-18834"/>
            <a:ext cx="12344400" cy="6876833"/>
          </a:xfrm>
          <a:prstGeom prst="rect">
            <a:avLst/>
          </a:prstGeom>
        </p:spPr>
      </p:pic>
      <p:sp>
        <p:nvSpPr>
          <p:cNvPr id="28" name="文本框 27"/>
          <p:cNvSpPr txBox="1"/>
          <p:nvPr/>
        </p:nvSpPr>
        <p:spPr>
          <a:xfrm>
            <a:off x="1947637" y="1299013"/>
            <a:ext cx="1890261" cy="1169551"/>
          </a:xfrm>
          <a:prstGeom prst="rect">
            <a:avLst/>
          </a:prstGeom>
          <a:noFill/>
        </p:spPr>
        <p:txBody>
          <a:bodyPr wrap="none" rtlCol="0">
            <a:spAutoFit/>
          </a:bodyPr>
          <a:lstStyle/>
          <a:p>
            <a:r>
              <a:rPr lang="en-US" altLang="zh-CN" sz="7000" dirty="0" smtClean="0">
                <a:solidFill>
                  <a:schemeClr val="tx1">
                    <a:lumMod val="65000"/>
                    <a:lumOff val="35000"/>
                  </a:schemeClr>
                </a:solidFill>
                <a:latin typeface="Impact" panose="020B0806030902050204" pitchFamily="34" charset="0"/>
              </a:rPr>
              <a:t>201X</a:t>
            </a:r>
            <a:endParaRPr lang="zh-CN" altLang="en-US" sz="7000" dirty="0">
              <a:solidFill>
                <a:schemeClr val="tx1">
                  <a:lumMod val="65000"/>
                  <a:lumOff val="35000"/>
                </a:schemeClr>
              </a:solidFill>
              <a:latin typeface="Impact" panose="020B0806030902050204" pitchFamily="34" charset="0"/>
            </a:endParaRPr>
          </a:p>
        </p:txBody>
      </p:sp>
      <p:sp>
        <p:nvSpPr>
          <p:cNvPr id="30" name="矩形 29"/>
          <p:cNvSpPr/>
          <p:nvPr/>
        </p:nvSpPr>
        <p:spPr>
          <a:xfrm>
            <a:off x="1925402" y="2401966"/>
            <a:ext cx="9816655" cy="1092607"/>
          </a:xfrm>
          <a:prstGeom prst="rect">
            <a:avLst/>
          </a:prstGeom>
        </p:spPr>
        <p:txBody>
          <a:bodyPr wrap="square">
            <a:spAutoFit/>
          </a:bodyPr>
          <a:lstStyle/>
          <a:p>
            <a:r>
              <a:rPr lang="zh-CN" altLang="en-US" sz="6500" spc="600" dirty="0">
                <a:solidFill>
                  <a:srgbClr val="0070C0"/>
                </a:solidFill>
                <a:latin typeface="方正正大黑简体" panose="02000000000000000000" pitchFamily="2" charset="-122"/>
                <a:ea typeface="方正正大黑简体" panose="02000000000000000000" pitchFamily="2" charset="-122"/>
              </a:rPr>
              <a:t>健身房培训手册</a:t>
            </a:r>
            <a:r>
              <a:rPr lang="en-US" altLang="zh-CN" sz="6500" spc="600" dirty="0" err="1">
                <a:solidFill>
                  <a:srgbClr val="0070C0"/>
                </a:solidFill>
                <a:latin typeface="方正正大黑简体" panose="02000000000000000000" pitchFamily="2" charset="-122"/>
                <a:ea typeface="方正正大黑简体" panose="02000000000000000000" pitchFamily="2" charset="-122"/>
              </a:rPr>
              <a:t>ppt</a:t>
            </a:r>
            <a:r>
              <a:rPr lang="zh-CN" altLang="en-US" sz="6500" spc="600" dirty="0">
                <a:solidFill>
                  <a:srgbClr val="0070C0"/>
                </a:solidFill>
                <a:latin typeface="方正正大黑简体" panose="02000000000000000000" pitchFamily="2" charset="-122"/>
                <a:ea typeface="方正正大黑简体" panose="02000000000000000000" pitchFamily="2" charset="-122"/>
              </a:rPr>
              <a:t>模板</a:t>
            </a:r>
            <a:endParaRPr lang="zh-CN" altLang="en-US" sz="6500" spc="600" dirty="0">
              <a:solidFill>
                <a:srgbClr val="0070C0"/>
              </a:solidFill>
              <a:latin typeface="方正正大黑简体" panose="02000000000000000000" pitchFamily="2" charset="-122"/>
              <a:ea typeface="方正正大黑简体" panose="02000000000000000000" pitchFamily="2" charset="-122"/>
            </a:endParaRPr>
          </a:p>
        </p:txBody>
      </p:sp>
      <p:sp>
        <p:nvSpPr>
          <p:cNvPr id="34" name="矩形 33"/>
          <p:cNvSpPr/>
          <p:nvPr/>
        </p:nvSpPr>
        <p:spPr>
          <a:xfrm>
            <a:off x="3987741" y="1469833"/>
            <a:ext cx="3528530" cy="861774"/>
          </a:xfrm>
          <a:prstGeom prst="rect">
            <a:avLst/>
          </a:prstGeom>
        </p:spPr>
        <p:txBody>
          <a:bodyPr wrap="none">
            <a:spAutoFit/>
          </a:bodyPr>
          <a:lstStyle/>
          <a:p>
            <a:r>
              <a:rPr lang="en-US" altLang="zh-CN" sz="2500" i="0" spc="300" dirty="0">
                <a:solidFill>
                  <a:schemeClr val="tx1">
                    <a:lumMod val="65000"/>
                    <a:lumOff val="35000"/>
                  </a:schemeClr>
                </a:solidFill>
                <a:effectLst/>
                <a:latin typeface="Kozuka Gothic Pro B" pitchFamily="34" charset="-128"/>
                <a:ea typeface="Kozuka Gothic Pro B" pitchFamily="34" charset="-128"/>
              </a:rPr>
              <a:t>TEAM BUILDING</a:t>
            </a:r>
          </a:p>
          <a:p>
            <a:r>
              <a:rPr lang="en-US" altLang="zh-CN" sz="2500" i="0" spc="300" dirty="0">
                <a:solidFill>
                  <a:schemeClr val="tx1">
                    <a:lumMod val="65000"/>
                    <a:lumOff val="35000"/>
                  </a:schemeClr>
                </a:solidFill>
                <a:effectLst/>
                <a:latin typeface="Kozuka Gothic Pro B" pitchFamily="34" charset="-128"/>
                <a:ea typeface="Kozuka Gothic Pro B" pitchFamily="34" charset="-128"/>
              </a:rPr>
              <a:t>AND ORIENTATION</a:t>
            </a:r>
            <a:endParaRPr lang="zh-CN" altLang="en-US" sz="2500" spc="300" dirty="0">
              <a:solidFill>
                <a:schemeClr val="tx1">
                  <a:lumMod val="65000"/>
                  <a:lumOff val="35000"/>
                </a:schemeClr>
              </a:solidFill>
              <a:latin typeface="Kozuka Gothic Pro B" pitchFamily="34" charset="-128"/>
              <a:ea typeface="Kozuka Gothic Pro B" pitchFamily="34" charset="-128"/>
            </a:endParaRPr>
          </a:p>
        </p:txBody>
      </p:sp>
      <p:sp>
        <p:nvSpPr>
          <p:cNvPr id="37" name="矩形 36"/>
          <p:cNvSpPr/>
          <p:nvPr/>
        </p:nvSpPr>
        <p:spPr>
          <a:xfrm>
            <a:off x="10417130" y="383774"/>
            <a:ext cx="1124026" cy="553998"/>
          </a:xfrm>
          <a:prstGeom prst="rect">
            <a:avLst/>
          </a:prstGeom>
        </p:spPr>
        <p:txBody>
          <a:bodyPr wrap="none">
            <a:spAutoFit/>
          </a:bodyPr>
          <a:lstStyle/>
          <a:p>
            <a:pPr>
              <a:defRPr/>
            </a:pPr>
            <a:r>
              <a:rPr lang="en-US" altLang="zh-CN" sz="3000" dirty="0">
                <a:solidFill>
                  <a:schemeClr val="bg2">
                    <a:lumMod val="50000"/>
                  </a:schemeClr>
                </a:solidFill>
                <a:latin typeface="Bauhaus 93" panose="04030905020B02020C02" pitchFamily="82" charset="0"/>
              </a:rPr>
              <a:t>l</a:t>
            </a:r>
            <a:r>
              <a:rPr lang="id-ID" altLang="zh-CN" sz="3000" dirty="0">
                <a:solidFill>
                  <a:schemeClr val="bg2">
                    <a:lumMod val="50000"/>
                  </a:schemeClr>
                </a:solidFill>
                <a:latin typeface="Bauhaus 93" panose="04030905020B02020C02" pitchFamily="82" charset="0"/>
              </a:rPr>
              <a:t>O</a:t>
            </a:r>
            <a:r>
              <a:rPr lang="en-US" altLang="zh-CN" sz="3000" dirty="0">
                <a:solidFill>
                  <a:schemeClr val="bg2">
                    <a:lumMod val="50000"/>
                  </a:schemeClr>
                </a:solidFill>
                <a:latin typeface="Bauhaus 93" panose="04030905020B02020C02" pitchFamily="82" charset="0"/>
              </a:rPr>
              <a:t>g</a:t>
            </a:r>
            <a:r>
              <a:rPr lang="id-ID" altLang="zh-CN" sz="3000" dirty="0">
                <a:solidFill>
                  <a:schemeClr val="bg2">
                    <a:lumMod val="50000"/>
                  </a:schemeClr>
                </a:solidFill>
                <a:latin typeface="Bauhaus 93" panose="04030905020B02020C02" pitchFamily="82" charset="0"/>
              </a:rPr>
              <a:t>O</a:t>
            </a:r>
            <a:endParaRPr lang="en-US" altLang="zh-CN" sz="3000" dirty="0">
              <a:solidFill>
                <a:schemeClr val="bg2">
                  <a:lumMod val="50000"/>
                </a:schemeClr>
              </a:solidFill>
            </a:endParaRPr>
          </a:p>
        </p:txBody>
      </p:sp>
      <p:sp>
        <p:nvSpPr>
          <p:cNvPr id="38" name="TextBox 65"/>
          <p:cNvSpPr txBox="1"/>
          <p:nvPr/>
        </p:nvSpPr>
        <p:spPr>
          <a:xfrm>
            <a:off x="8774401" y="8332411"/>
            <a:ext cx="857927" cy="362087"/>
          </a:xfrm>
          <a:prstGeom prst="rect">
            <a:avLst/>
          </a:prstGeom>
          <a:noFill/>
        </p:spPr>
        <p:txBody>
          <a:bodyPr wrap="none" rtlCol="0">
            <a:spAutoFit/>
          </a:bodyPr>
          <a:lstStyle/>
          <a:p>
            <a:r>
              <a:rPr lang="zh-CN" altLang="en-US" sz="1753" dirty="0"/>
              <a:t>延时符</a:t>
            </a:r>
          </a:p>
        </p:txBody>
      </p:sp>
    </p:spTree>
    <p:extLst>
      <p:ext uri="{BB962C8B-B14F-4D97-AF65-F5344CB8AC3E}">
        <p14:creationId xmlns:p14="http://schemas.microsoft.com/office/powerpoint/2010/main" val="8957179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Effect transition="in" filter="wipe(down)">
                                      <p:cBhvr>
                                        <p:cTn id="7" dur="500"/>
                                        <p:tgtEl>
                                          <p:spTgt spid="28">
                                            <p:txEl>
                                              <p:pRg st="0" end="0"/>
                                            </p:txEl>
                                          </p:spTgt>
                                        </p:tgtEl>
                                      </p:cBhvr>
                                    </p:animEffect>
                                  </p:childTnLst>
                                </p:cTn>
                              </p:par>
                            </p:childTnLst>
                          </p:cTn>
                        </p:par>
                        <p:par>
                          <p:cTn id="8" fill="hold">
                            <p:stCondLst>
                              <p:cond delay="500"/>
                            </p:stCondLst>
                            <p:childTnLst>
                              <p:par>
                                <p:cTn id="9" presetID="41" presetClass="entr" presetSubtype="0" fill="hold" nodeType="afterEffect">
                                  <p:stCondLst>
                                    <p:cond delay="0"/>
                                  </p:stCondLst>
                                  <p:iterate type="lt">
                                    <p:tmPct val="10000"/>
                                  </p:iterate>
                                  <p:childTnLst>
                                    <p:set>
                                      <p:cBhvr>
                                        <p:cTn id="10" dur="1" fill="hold">
                                          <p:stCondLst>
                                            <p:cond delay="0"/>
                                          </p:stCondLst>
                                        </p:cTn>
                                        <p:tgtEl>
                                          <p:spTgt spid="30">
                                            <p:txEl>
                                              <p:pRg st="0" end="0"/>
                                            </p:txEl>
                                          </p:spTgt>
                                        </p:tgtEl>
                                        <p:attrNameLst>
                                          <p:attrName>style.visibility</p:attrName>
                                        </p:attrNameLst>
                                      </p:cBhvr>
                                      <p:to>
                                        <p:strVal val="visible"/>
                                      </p:to>
                                    </p:set>
                                    <p:anim calcmode="lin" valueType="num">
                                      <p:cBhvr>
                                        <p:cTn id="11" dur="500" fill="hold"/>
                                        <p:tgtEl>
                                          <p:spTgt spid="3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0">
                                            <p:txEl>
                                              <p:pRg st="0" end="0"/>
                                            </p:txEl>
                                          </p:spTgt>
                                        </p:tgtEl>
                                        <p:attrNameLst>
                                          <p:attrName>ppt_y</p:attrName>
                                        </p:attrNameLst>
                                      </p:cBhvr>
                                      <p:tavLst>
                                        <p:tav tm="0">
                                          <p:val>
                                            <p:strVal val="#ppt_y"/>
                                          </p:val>
                                        </p:tav>
                                        <p:tav tm="100000">
                                          <p:val>
                                            <p:strVal val="#ppt_y"/>
                                          </p:val>
                                        </p:tav>
                                      </p:tavLst>
                                    </p:anim>
                                    <p:anim calcmode="lin" valueType="num">
                                      <p:cBhvr>
                                        <p:cTn id="13" dur="500" fill="hold"/>
                                        <p:tgtEl>
                                          <p:spTgt spid="3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0">
                                            <p:txEl>
                                              <p:pRg st="0" end="0"/>
                                            </p:txEl>
                                          </p:spTgt>
                                        </p:tgtEl>
                                      </p:cBhvr>
                                    </p:animEffect>
                                  </p:childTnLst>
                                </p:cTn>
                              </p:par>
                            </p:childTnLst>
                          </p:cTn>
                        </p:par>
                        <p:par>
                          <p:cTn id="16" fill="hold">
                            <p:stCondLst>
                              <p:cond delay="1550"/>
                            </p:stCondLst>
                            <p:childTnLst>
                              <p:par>
                                <p:cTn id="17" presetID="10"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childTnLst>
                          </p:cTn>
                        </p:par>
                        <p:par>
                          <p:cTn id="20" fill="hold">
                            <p:stCondLst>
                              <p:cond delay="2050"/>
                            </p:stCondLst>
                            <p:childTnLst>
                              <p:par>
                                <p:cTn id="21" presetID="10" presetClass="entr" presetSubtype="0"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1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564757" y="464229"/>
            <a:ext cx="3131934" cy="635239"/>
            <a:chOff x="-3957521" y="185507"/>
            <a:chExt cx="3107588" cy="630301"/>
          </a:xfrm>
        </p:grpSpPr>
        <p:sp>
          <p:nvSpPr>
            <p:cNvPr id="10" name="Text Box 7"/>
            <p:cNvSpPr txBox="1">
              <a:spLocks noChangeArrowheads="1"/>
            </p:cNvSpPr>
            <p:nvPr/>
          </p:nvSpPr>
          <p:spPr bwMode="auto">
            <a:xfrm>
              <a:off x="-2435593" y="504691"/>
              <a:ext cx="1585660" cy="259938"/>
            </a:xfrm>
            <a:prstGeom prst="rect">
              <a:avLst/>
            </a:prstGeom>
            <a:noFill/>
            <a:ln w="9525">
              <a:noFill/>
              <a:miter lim="800000"/>
              <a:headEnd/>
              <a:tailEnd/>
            </a:ln>
          </p:spPr>
          <p:txBody>
            <a:bodyPr wrap="none" lIns="46078" tIns="23040" rIns="46078" bIns="23040">
              <a:spAutoFit/>
            </a:bodyPr>
            <a:lstStyle/>
            <a:p>
              <a:pPr algn="ctr" defTabSz="1096833"/>
              <a:r>
                <a:rPr lang="en-CA" sz="1400" b="1" spc="604" dirty="0">
                  <a:solidFill>
                    <a:srgbClr val="0070C0"/>
                  </a:solidFill>
                  <a:latin typeface="造字工房悦黑演示版常规体" pitchFamily="50" charset="-122"/>
                  <a:ea typeface="造字工房悦黑演示版常规体" pitchFamily="50" charset="-122"/>
                  <a:cs typeface="Open Sans" pitchFamily="34" charset="0"/>
                </a:rPr>
                <a:t>DIRECTORY</a:t>
              </a:r>
            </a:p>
          </p:txBody>
        </p:sp>
        <p:sp>
          <p:nvSpPr>
            <p:cNvPr id="11" name="矩形 10"/>
            <p:cNvSpPr/>
            <p:nvPr/>
          </p:nvSpPr>
          <p:spPr>
            <a:xfrm>
              <a:off x="-3957521" y="185507"/>
              <a:ext cx="1347507" cy="630301"/>
            </a:xfrm>
            <a:prstGeom prst="rect">
              <a:avLst/>
            </a:prstGeom>
          </p:spPr>
          <p:txBody>
            <a:bodyPr wrap="none">
              <a:spAutoFit/>
            </a:bodyPr>
            <a:lstStyle/>
            <a:p>
              <a:pPr algn="ctr" defTabSz="1096833"/>
              <a:r>
                <a:rPr lang="zh-CN" altLang="en-US" sz="3528" b="1" dirty="0">
                  <a:solidFill>
                    <a:srgbClr val="0070C0"/>
                  </a:solidFill>
                  <a:latin typeface="微软雅黑" panose="020B0503020204020204" pitchFamily="34" charset="-122"/>
                  <a:ea typeface="微软雅黑" panose="020B0503020204020204" pitchFamily="34" charset="-122"/>
                  <a:cs typeface="Open Sans" pitchFamily="34" charset="0"/>
                </a:rPr>
                <a:t>目  录</a:t>
              </a:r>
              <a:endParaRPr lang="en-CA" altLang="zh-CN" sz="3528" b="1" dirty="0">
                <a:solidFill>
                  <a:srgbClr val="0070C0"/>
                </a:solidFill>
                <a:latin typeface="微软雅黑" panose="020B0503020204020204" pitchFamily="34" charset="-122"/>
                <a:ea typeface="微软雅黑" panose="020B0503020204020204" pitchFamily="34" charset="-122"/>
                <a:cs typeface="Open Sans" pitchFamily="34" charset="0"/>
              </a:endParaRPr>
            </a:p>
          </p:txBody>
        </p:sp>
      </p:grpSp>
      <p:sp>
        <p:nvSpPr>
          <p:cNvPr id="259" name="Freeform 5"/>
          <p:cNvSpPr>
            <a:spLocks/>
          </p:cNvSpPr>
          <p:nvPr/>
        </p:nvSpPr>
        <p:spPr bwMode="auto">
          <a:xfrm>
            <a:off x="-216149" y="3954399"/>
            <a:ext cx="12696415" cy="2449200"/>
          </a:xfrm>
          <a:custGeom>
            <a:avLst/>
            <a:gdLst/>
            <a:ahLst/>
            <a:cxnLst>
              <a:cxn ang="0">
                <a:pos x="0" y="292"/>
              </a:cxn>
              <a:cxn ang="0">
                <a:pos x="848" y="292"/>
              </a:cxn>
              <a:cxn ang="0">
                <a:pos x="788" y="77"/>
              </a:cxn>
              <a:cxn ang="0">
                <a:pos x="746" y="140"/>
              </a:cxn>
              <a:cxn ang="0">
                <a:pos x="705" y="77"/>
              </a:cxn>
              <a:cxn ang="0">
                <a:pos x="662" y="43"/>
              </a:cxn>
              <a:cxn ang="0">
                <a:pos x="619" y="154"/>
              </a:cxn>
              <a:cxn ang="0">
                <a:pos x="577" y="0"/>
              </a:cxn>
              <a:cxn ang="0">
                <a:pos x="534" y="75"/>
              </a:cxn>
              <a:cxn ang="0">
                <a:pos x="491" y="75"/>
              </a:cxn>
              <a:cxn ang="0">
                <a:pos x="448" y="162"/>
              </a:cxn>
              <a:cxn ang="0">
                <a:pos x="405" y="125"/>
              </a:cxn>
              <a:cxn ang="0">
                <a:pos x="362" y="142"/>
              </a:cxn>
              <a:cxn ang="0">
                <a:pos x="319" y="89"/>
              </a:cxn>
              <a:cxn ang="0">
                <a:pos x="281" y="229"/>
              </a:cxn>
              <a:cxn ang="0">
                <a:pos x="241" y="191"/>
              </a:cxn>
              <a:cxn ang="0">
                <a:pos x="184" y="191"/>
              </a:cxn>
              <a:cxn ang="0">
                <a:pos x="141" y="82"/>
              </a:cxn>
              <a:cxn ang="0">
                <a:pos x="89" y="147"/>
              </a:cxn>
              <a:cxn ang="0">
                <a:pos x="31" y="87"/>
              </a:cxn>
              <a:cxn ang="0">
                <a:pos x="0" y="292"/>
              </a:cxn>
            </a:cxnLst>
            <a:rect l="0" t="0" r="r" b="b"/>
            <a:pathLst>
              <a:path w="848" h="292">
                <a:moveTo>
                  <a:pt x="0" y="292"/>
                </a:moveTo>
                <a:lnTo>
                  <a:pt x="848" y="292"/>
                </a:lnTo>
                <a:lnTo>
                  <a:pt x="788" y="77"/>
                </a:lnTo>
                <a:lnTo>
                  <a:pt x="746" y="140"/>
                </a:lnTo>
                <a:lnTo>
                  <a:pt x="705" y="77"/>
                </a:lnTo>
                <a:lnTo>
                  <a:pt x="662" y="43"/>
                </a:lnTo>
                <a:lnTo>
                  <a:pt x="619" y="154"/>
                </a:lnTo>
                <a:lnTo>
                  <a:pt x="577" y="0"/>
                </a:lnTo>
                <a:lnTo>
                  <a:pt x="534" y="75"/>
                </a:lnTo>
                <a:lnTo>
                  <a:pt x="491" y="75"/>
                </a:lnTo>
                <a:lnTo>
                  <a:pt x="448" y="162"/>
                </a:lnTo>
                <a:lnTo>
                  <a:pt x="405" y="125"/>
                </a:lnTo>
                <a:lnTo>
                  <a:pt x="362" y="142"/>
                </a:lnTo>
                <a:lnTo>
                  <a:pt x="319" y="89"/>
                </a:lnTo>
                <a:lnTo>
                  <a:pt x="281" y="229"/>
                </a:lnTo>
                <a:lnTo>
                  <a:pt x="241" y="191"/>
                </a:lnTo>
                <a:lnTo>
                  <a:pt x="184" y="191"/>
                </a:lnTo>
                <a:lnTo>
                  <a:pt x="141" y="82"/>
                </a:lnTo>
                <a:lnTo>
                  <a:pt x="89" y="147"/>
                </a:lnTo>
                <a:lnTo>
                  <a:pt x="31" y="87"/>
                </a:lnTo>
                <a:lnTo>
                  <a:pt x="0" y="292"/>
                </a:lnTo>
                <a:close/>
              </a:path>
            </a:pathLst>
          </a:custGeom>
          <a:solidFill>
            <a:schemeClr val="bg1">
              <a:lumMod val="8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260" name="Group 4"/>
          <p:cNvGrpSpPr>
            <a:grpSpLocks noChangeAspect="1"/>
          </p:cNvGrpSpPr>
          <p:nvPr/>
        </p:nvGrpSpPr>
        <p:grpSpPr bwMode="auto">
          <a:xfrm>
            <a:off x="-110997" y="4471641"/>
            <a:ext cx="12593620" cy="1940400"/>
            <a:chOff x="2434" y="1457"/>
            <a:chExt cx="878" cy="308"/>
          </a:xfrm>
        </p:grpSpPr>
        <p:sp>
          <p:nvSpPr>
            <p:cNvPr id="261" name="AutoShape 3"/>
            <p:cNvSpPr>
              <a:spLocks noChangeAspect="1" noChangeArrowheads="1" noTextEdit="1"/>
            </p:cNvSpPr>
            <p:nvPr/>
          </p:nvSpPr>
          <p:spPr bwMode="auto">
            <a:xfrm>
              <a:off x="2462" y="1457"/>
              <a:ext cx="850" cy="290"/>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2" name="Freeform 5"/>
            <p:cNvSpPr>
              <a:spLocks/>
            </p:cNvSpPr>
            <p:nvPr/>
          </p:nvSpPr>
          <p:spPr bwMode="auto">
            <a:xfrm>
              <a:off x="2434" y="1473"/>
              <a:ext cx="871" cy="292"/>
            </a:xfrm>
            <a:custGeom>
              <a:avLst/>
              <a:gdLst/>
              <a:ahLst/>
              <a:cxnLst>
                <a:cxn ang="0">
                  <a:pos x="0" y="292"/>
                </a:cxn>
                <a:cxn ang="0">
                  <a:pos x="848" y="292"/>
                </a:cxn>
                <a:cxn ang="0">
                  <a:pos x="788" y="77"/>
                </a:cxn>
                <a:cxn ang="0">
                  <a:pos x="746" y="140"/>
                </a:cxn>
                <a:cxn ang="0">
                  <a:pos x="705" y="77"/>
                </a:cxn>
                <a:cxn ang="0">
                  <a:pos x="662" y="43"/>
                </a:cxn>
                <a:cxn ang="0">
                  <a:pos x="619" y="154"/>
                </a:cxn>
                <a:cxn ang="0">
                  <a:pos x="577" y="0"/>
                </a:cxn>
                <a:cxn ang="0">
                  <a:pos x="534" y="75"/>
                </a:cxn>
                <a:cxn ang="0">
                  <a:pos x="491" y="75"/>
                </a:cxn>
                <a:cxn ang="0">
                  <a:pos x="448" y="162"/>
                </a:cxn>
                <a:cxn ang="0">
                  <a:pos x="405" y="125"/>
                </a:cxn>
                <a:cxn ang="0">
                  <a:pos x="362" y="142"/>
                </a:cxn>
                <a:cxn ang="0">
                  <a:pos x="319" y="89"/>
                </a:cxn>
                <a:cxn ang="0">
                  <a:pos x="281" y="229"/>
                </a:cxn>
                <a:cxn ang="0">
                  <a:pos x="241" y="191"/>
                </a:cxn>
                <a:cxn ang="0">
                  <a:pos x="184" y="191"/>
                </a:cxn>
                <a:cxn ang="0">
                  <a:pos x="141" y="82"/>
                </a:cxn>
                <a:cxn ang="0">
                  <a:pos x="89" y="147"/>
                </a:cxn>
                <a:cxn ang="0">
                  <a:pos x="31" y="87"/>
                </a:cxn>
                <a:cxn ang="0">
                  <a:pos x="0" y="292"/>
                </a:cxn>
              </a:cxnLst>
              <a:rect l="0" t="0" r="r" b="b"/>
              <a:pathLst>
                <a:path w="848" h="292">
                  <a:moveTo>
                    <a:pt x="0" y="292"/>
                  </a:moveTo>
                  <a:lnTo>
                    <a:pt x="848" y="292"/>
                  </a:lnTo>
                  <a:lnTo>
                    <a:pt x="788" y="77"/>
                  </a:lnTo>
                  <a:lnTo>
                    <a:pt x="746" y="140"/>
                  </a:lnTo>
                  <a:lnTo>
                    <a:pt x="705" y="77"/>
                  </a:lnTo>
                  <a:lnTo>
                    <a:pt x="662" y="43"/>
                  </a:lnTo>
                  <a:lnTo>
                    <a:pt x="619" y="154"/>
                  </a:lnTo>
                  <a:lnTo>
                    <a:pt x="577" y="0"/>
                  </a:lnTo>
                  <a:lnTo>
                    <a:pt x="534" y="75"/>
                  </a:lnTo>
                  <a:lnTo>
                    <a:pt x="491" y="75"/>
                  </a:lnTo>
                  <a:lnTo>
                    <a:pt x="448" y="162"/>
                  </a:lnTo>
                  <a:lnTo>
                    <a:pt x="405" y="125"/>
                  </a:lnTo>
                  <a:lnTo>
                    <a:pt x="362" y="142"/>
                  </a:lnTo>
                  <a:lnTo>
                    <a:pt x="319" y="89"/>
                  </a:lnTo>
                  <a:lnTo>
                    <a:pt x="281" y="229"/>
                  </a:lnTo>
                  <a:lnTo>
                    <a:pt x="241" y="191"/>
                  </a:lnTo>
                  <a:lnTo>
                    <a:pt x="184" y="191"/>
                  </a:lnTo>
                  <a:lnTo>
                    <a:pt x="141" y="82"/>
                  </a:lnTo>
                  <a:lnTo>
                    <a:pt x="89" y="147"/>
                  </a:lnTo>
                  <a:lnTo>
                    <a:pt x="31" y="87"/>
                  </a:lnTo>
                  <a:lnTo>
                    <a:pt x="0" y="292"/>
                  </a:lnTo>
                  <a:close/>
                </a:path>
              </a:pathLst>
            </a:custGeom>
            <a:solidFill>
              <a:schemeClr val="tx1">
                <a:alpha val="60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63" name="Group 4"/>
          <p:cNvGrpSpPr>
            <a:grpSpLocks noChangeAspect="1"/>
          </p:cNvGrpSpPr>
          <p:nvPr/>
        </p:nvGrpSpPr>
        <p:grpSpPr bwMode="auto">
          <a:xfrm>
            <a:off x="9855200" y="5980666"/>
            <a:ext cx="2336800" cy="439215"/>
            <a:chOff x="4057" y="2625"/>
            <a:chExt cx="1269" cy="273"/>
          </a:xfrm>
          <a:solidFill>
            <a:schemeClr val="bg1">
              <a:lumMod val="75000"/>
            </a:schemeClr>
          </a:solidFill>
        </p:grpSpPr>
        <p:sp>
          <p:nvSpPr>
            <p:cNvPr id="26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78" name="Group 4"/>
          <p:cNvGrpSpPr>
            <a:grpSpLocks noChangeAspect="1"/>
          </p:cNvGrpSpPr>
          <p:nvPr/>
        </p:nvGrpSpPr>
        <p:grpSpPr bwMode="auto">
          <a:xfrm>
            <a:off x="7416800" y="5978307"/>
            <a:ext cx="2336800" cy="439215"/>
            <a:chOff x="4057" y="2625"/>
            <a:chExt cx="1269" cy="273"/>
          </a:xfrm>
          <a:solidFill>
            <a:schemeClr val="bg1">
              <a:lumMod val="75000"/>
            </a:schemeClr>
          </a:solidFill>
        </p:grpSpPr>
        <p:sp>
          <p:nvSpPr>
            <p:cNvPr id="279"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0"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1"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2"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3"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4"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5"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6"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7"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8"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9"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0"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1"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2"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93" name="Group 4"/>
          <p:cNvGrpSpPr>
            <a:grpSpLocks noChangeAspect="1"/>
          </p:cNvGrpSpPr>
          <p:nvPr/>
        </p:nvGrpSpPr>
        <p:grpSpPr bwMode="auto">
          <a:xfrm>
            <a:off x="4876800" y="5978307"/>
            <a:ext cx="2336800" cy="439215"/>
            <a:chOff x="4057" y="2625"/>
            <a:chExt cx="1269" cy="273"/>
          </a:xfrm>
          <a:solidFill>
            <a:schemeClr val="bg1">
              <a:lumMod val="75000"/>
            </a:schemeClr>
          </a:solidFill>
        </p:grpSpPr>
        <p:sp>
          <p:nvSpPr>
            <p:cNvPr id="29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08" name="Group 4"/>
          <p:cNvGrpSpPr>
            <a:grpSpLocks noChangeAspect="1"/>
          </p:cNvGrpSpPr>
          <p:nvPr/>
        </p:nvGrpSpPr>
        <p:grpSpPr bwMode="auto">
          <a:xfrm>
            <a:off x="2641600" y="5980666"/>
            <a:ext cx="2336800" cy="439215"/>
            <a:chOff x="4057" y="2625"/>
            <a:chExt cx="1269" cy="273"/>
          </a:xfrm>
          <a:solidFill>
            <a:schemeClr val="bg1">
              <a:lumMod val="75000"/>
            </a:schemeClr>
          </a:solidFill>
        </p:grpSpPr>
        <p:sp>
          <p:nvSpPr>
            <p:cNvPr id="309"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0"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1"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2"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3"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4"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5"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6"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7"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8"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9"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0"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1"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2"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23" name="Group 4"/>
          <p:cNvGrpSpPr>
            <a:grpSpLocks noChangeAspect="1"/>
          </p:cNvGrpSpPr>
          <p:nvPr/>
        </p:nvGrpSpPr>
        <p:grpSpPr bwMode="auto">
          <a:xfrm>
            <a:off x="101600" y="5990383"/>
            <a:ext cx="2336800" cy="439215"/>
            <a:chOff x="4057" y="2625"/>
            <a:chExt cx="1269" cy="273"/>
          </a:xfrm>
          <a:solidFill>
            <a:schemeClr val="bg1">
              <a:lumMod val="75000"/>
            </a:schemeClr>
          </a:solidFill>
        </p:grpSpPr>
        <p:sp>
          <p:nvSpPr>
            <p:cNvPr id="32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38" name="Group 130"/>
          <p:cNvGrpSpPr/>
          <p:nvPr/>
        </p:nvGrpSpPr>
        <p:grpSpPr>
          <a:xfrm>
            <a:off x="463561" y="2312879"/>
            <a:ext cx="3163777" cy="1309801"/>
            <a:chOff x="347669" y="1363183"/>
            <a:chExt cx="2372833" cy="982350"/>
          </a:xfrm>
        </p:grpSpPr>
        <p:sp>
          <p:nvSpPr>
            <p:cNvPr id="339" name="Content Placeholder 2"/>
            <p:cNvSpPr txBox="1">
              <a:spLocks/>
            </p:cNvSpPr>
            <p:nvPr/>
          </p:nvSpPr>
          <p:spPr>
            <a:xfrm>
              <a:off x="347669" y="1735933"/>
              <a:ext cx="2372833"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公司篇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altLang="zh-CN" sz="1600" dirty="0"/>
                <a:t>COMPANY ARTICLES</a:t>
              </a:r>
              <a:endParaRPr lang="en-US" sz="1067" dirty="0"/>
            </a:p>
          </p:txBody>
        </p:sp>
        <p:sp>
          <p:nvSpPr>
            <p:cNvPr id="340" name="TextBox 100"/>
            <p:cNvSpPr txBox="1"/>
            <p:nvPr/>
          </p:nvSpPr>
          <p:spPr>
            <a:xfrm>
              <a:off x="1229833" y="1363183"/>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0 1</a:t>
              </a:r>
            </a:p>
          </p:txBody>
        </p:sp>
      </p:grpSp>
      <p:grpSp>
        <p:nvGrpSpPr>
          <p:cNvPr id="341" name="Group 131"/>
          <p:cNvGrpSpPr/>
          <p:nvPr/>
        </p:nvGrpSpPr>
        <p:grpSpPr>
          <a:xfrm>
            <a:off x="3773379" y="2298700"/>
            <a:ext cx="2272749" cy="1314618"/>
            <a:chOff x="2830034" y="1352550"/>
            <a:chExt cx="1704562" cy="985963"/>
          </a:xfrm>
        </p:grpSpPr>
        <p:sp>
          <p:nvSpPr>
            <p:cNvPr id="342" name="Content Placeholder 2"/>
            <p:cNvSpPr txBox="1">
              <a:spLocks/>
            </p:cNvSpPr>
            <p:nvPr/>
          </p:nvSpPr>
          <p:spPr>
            <a:xfrm>
              <a:off x="2830034" y="1728913"/>
              <a:ext cx="1704562"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人员篇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RESEARCHERS REPORT</a:t>
              </a:r>
            </a:p>
          </p:txBody>
        </p:sp>
        <p:sp>
          <p:nvSpPr>
            <p:cNvPr id="343" name="TextBox 101"/>
            <p:cNvSpPr txBox="1"/>
            <p:nvPr/>
          </p:nvSpPr>
          <p:spPr>
            <a:xfrm>
              <a:off x="3363433" y="1352550"/>
              <a:ext cx="609600" cy="377074"/>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0 2</a:t>
              </a:r>
            </a:p>
          </p:txBody>
        </p:sp>
      </p:grpSp>
      <p:grpSp>
        <p:nvGrpSpPr>
          <p:cNvPr id="344" name="Group 132"/>
          <p:cNvGrpSpPr/>
          <p:nvPr/>
        </p:nvGrpSpPr>
        <p:grpSpPr>
          <a:xfrm>
            <a:off x="5861836" y="2343591"/>
            <a:ext cx="2381691" cy="1271098"/>
            <a:chOff x="4396375" y="1386218"/>
            <a:chExt cx="1786268" cy="953323"/>
          </a:xfrm>
        </p:grpSpPr>
        <p:sp>
          <p:nvSpPr>
            <p:cNvPr id="345" name="Content Placeholder 2"/>
            <p:cNvSpPr txBox="1">
              <a:spLocks/>
            </p:cNvSpPr>
            <p:nvPr/>
          </p:nvSpPr>
          <p:spPr>
            <a:xfrm>
              <a:off x="4396375" y="1729941"/>
              <a:ext cx="1786268"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制度篇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SYSTEM OF POST</a:t>
              </a:r>
            </a:p>
          </p:txBody>
        </p:sp>
        <p:sp>
          <p:nvSpPr>
            <p:cNvPr id="346" name="TextBox 102"/>
            <p:cNvSpPr txBox="1"/>
            <p:nvPr/>
          </p:nvSpPr>
          <p:spPr>
            <a:xfrm>
              <a:off x="4963633" y="1386218"/>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0 3</a:t>
              </a:r>
            </a:p>
          </p:txBody>
        </p:sp>
      </p:grpSp>
      <p:grpSp>
        <p:nvGrpSpPr>
          <p:cNvPr id="347" name="Group 133"/>
          <p:cNvGrpSpPr/>
          <p:nvPr/>
        </p:nvGrpSpPr>
        <p:grpSpPr>
          <a:xfrm>
            <a:off x="8154047" y="2343591"/>
            <a:ext cx="2417288" cy="1267910"/>
            <a:chOff x="6115534" y="1386218"/>
            <a:chExt cx="1812966" cy="950932"/>
          </a:xfrm>
        </p:grpSpPr>
        <p:sp>
          <p:nvSpPr>
            <p:cNvPr id="348" name="Content Placeholder 2"/>
            <p:cNvSpPr txBox="1">
              <a:spLocks/>
            </p:cNvSpPr>
            <p:nvPr/>
          </p:nvSpPr>
          <p:spPr>
            <a:xfrm>
              <a:off x="6115534" y="1727550"/>
              <a:ext cx="1812966"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规划篇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PLANNING REPORT</a:t>
              </a:r>
            </a:p>
          </p:txBody>
        </p:sp>
        <p:sp>
          <p:nvSpPr>
            <p:cNvPr id="349" name="TextBox 103"/>
            <p:cNvSpPr txBox="1"/>
            <p:nvPr/>
          </p:nvSpPr>
          <p:spPr>
            <a:xfrm>
              <a:off x="6705600" y="1386218"/>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0 4</a:t>
              </a:r>
            </a:p>
          </p:txBody>
        </p:sp>
      </p:grpSp>
      <p:grpSp>
        <p:nvGrpSpPr>
          <p:cNvPr id="350" name="Group 129"/>
          <p:cNvGrpSpPr/>
          <p:nvPr/>
        </p:nvGrpSpPr>
        <p:grpSpPr>
          <a:xfrm>
            <a:off x="1698848" y="3731685"/>
            <a:ext cx="7995289" cy="1348759"/>
            <a:chOff x="1274134" y="2355849"/>
            <a:chExt cx="5996467" cy="1011569"/>
          </a:xfrm>
        </p:grpSpPr>
        <p:cxnSp>
          <p:nvCxnSpPr>
            <p:cNvPr id="351" name="Straight Connector 12"/>
            <p:cNvCxnSpPr/>
            <p:nvPr/>
          </p:nvCxnSpPr>
          <p:spPr>
            <a:xfrm rot="5400000">
              <a:off x="6552406" y="2909424"/>
              <a:ext cx="914400" cy="1588"/>
            </a:xfrm>
            <a:prstGeom prst="line">
              <a:avLst/>
            </a:prstGeom>
            <a:ln w="6350">
              <a:solidFill>
                <a:srgbClr val="7030A0"/>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2" name="Straight Connector 14"/>
            <p:cNvCxnSpPr/>
            <p:nvPr/>
          </p:nvCxnSpPr>
          <p:spPr>
            <a:xfrm rot="5400000">
              <a:off x="4801394" y="2909424"/>
              <a:ext cx="914400" cy="1588"/>
            </a:xfrm>
            <a:prstGeom prst="line">
              <a:avLst/>
            </a:prstGeom>
            <a:ln w="6350">
              <a:solidFill>
                <a:srgbClr val="388E8E"/>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3" name="Straight Connector 15"/>
            <p:cNvCxnSpPr/>
            <p:nvPr/>
          </p:nvCxnSpPr>
          <p:spPr>
            <a:xfrm rot="5400000">
              <a:off x="1067594" y="2909424"/>
              <a:ext cx="914400" cy="1588"/>
            </a:xfrm>
            <a:prstGeom prst="line">
              <a:avLst/>
            </a:prstGeom>
            <a:ln w="6350">
              <a:solidFill>
                <a:srgbClr val="FFC000"/>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4" name="Straight Connector 16"/>
            <p:cNvCxnSpPr/>
            <p:nvPr/>
          </p:nvCxnSpPr>
          <p:spPr>
            <a:xfrm rot="5400000">
              <a:off x="3201194" y="2909424"/>
              <a:ext cx="914400" cy="1588"/>
            </a:xfrm>
            <a:prstGeom prst="line">
              <a:avLst/>
            </a:prstGeom>
            <a:ln w="6350">
              <a:solidFill>
                <a:srgbClr val="AD3E48"/>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grpSp>
          <p:nvGrpSpPr>
            <p:cNvPr id="355" name="Group 104"/>
            <p:cNvGrpSpPr/>
            <p:nvPr/>
          </p:nvGrpSpPr>
          <p:grpSpPr>
            <a:xfrm>
              <a:off x="3397101" y="2355849"/>
              <a:ext cx="519113" cy="520701"/>
              <a:chOff x="4229100" y="1752600"/>
              <a:chExt cx="519113" cy="520701"/>
            </a:xfrm>
          </p:grpSpPr>
          <p:sp>
            <p:nvSpPr>
              <p:cNvPr id="376" name="Oval 18"/>
              <p:cNvSpPr>
                <a:spLocks noChangeArrowheads="1"/>
              </p:cNvSpPr>
              <p:nvPr/>
            </p:nvSpPr>
            <p:spPr bwMode="auto">
              <a:xfrm>
                <a:off x="4229100" y="1752600"/>
                <a:ext cx="519113"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7" name="Freeform 19"/>
              <p:cNvSpPr>
                <a:spLocks/>
              </p:cNvSpPr>
              <p:nvPr/>
            </p:nvSpPr>
            <p:spPr bwMode="auto">
              <a:xfrm>
                <a:off x="4330700" y="1836738"/>
                <a:ext cx="417513" cy="436563"/>
              </a:xfrm>
              <a:custGeom>
                <a:avLst/>
                <a:gdLst/>
                <a:ahLst/>
                <a:cxnLst>
                  <a:cxn ang="0">
                    <a:pos x="233" y="103"/>
                  </a:cxn>
                  <a:cxn ang="0">
                    <a:pos x="171" y="36"/>
                  </a:cxn>
                  <a:cxn ang="0">
                    <a:pos x="139" y="33"/>
                  </a:cxn>
                  <a:cxn ang="0">
                    <a:pos x="109" y="0"/>
                  </a:cxn>
                  <a:cxn ang="0">
                    <a:pos x="70" y="3"/>
                  </a:cxn>
                  <a:cxn ang="0">
                    <a:pos x="56" y="24"/>
                  </a:cxn>
                  <a:cxn ang="0">
                    <a:pos x="16" y="28"/>
                  </a:cxn>
                  <a:cxn ang="0">
                    <a:pos x="3" y="50"/>
                  </a:cxn>
                  <a:cxn ang="0">
                    <a:pos x="9" y="96"/>
                  </a:cxn>
                  <a:cxn ang="0">
                    <a:pos x="0" y="131"/>
                  </a:cxn>
                  <a:cxn ang="0">
                    <a:pos x="1" y="159"/>
                  </a:cxn>
                  <a:cxn ang="0">
                    <a:pos x="79" y="244"/>
                  </a:cxn>
                  <a:cxn ang="0">
                    <a:pos x="88" y="244"/>
                  </a:cxn>
                  <a:cxn ang="0">
                    <a:pos x="233" y="103"/>
                  </a:cxn>
                </a:cxnLst>
                <a:rect l="0" t="0" r="r" b="b"/>
                <a:pathLst>
                  <a:path w="233" h="244">
                    <a:moveTo>
                      <a:pt x="233" y="103"/>
                    </a:moveTo>
                    <a:cubicBezTo>
                      <a:pt x="171" y="36"/>
                      <a:pt x="171" y="36"/>
                      <a:pt x="171" y="36"/>
                    </a:cubicBezTo>
                    <a:cubicBezTo>
                      <a:pt x="139" y="33"/>
                      <a:pt x="139" y="33"/>
                      <a:pt x="139" y="33"/>
                    </a:cubicBezTo>
                    <a:cubicBezTo>
                      <a:pt x="109" y="0"/>
                      <a:pt x="109" y="0"/>
                      <a:pt x="109" y="0"/>
                    </a:cubicBezTo>
                    <a:cubicBezTo>
                      <a:pt x="70" y="3"/>
                      <a:pt x="70" y="3"/>
                      <a:pt x="70" y="3"/>
                    </a:cubicBezTo>
                    <a:cubicBezTo>
                      <a:pt x="56" y="24"/>
                      <a:pt x="56" y="24"/>
                      <a:pt x="56" y="24"/>
                    </a:cubicBezTo>
                    <a:cubicBezTo>
                      <a:pt x="16" y="28"/>
                      <a:pt x="16" y="28"/>
                      <a:pt x="16" y="28"/>
                    </a:cubicBezTo>
                    <a:cubicBezTo>
                      <a:pt x="3" y="50"/>
                      <a:pt x="3" y="50"/>
                      <a:pt x="3" y="50"/>
                    </a:cubicBezTo>
                    <a:cubicBezTo>
                      <a:pt x="9" y="96"/>
                      <a:pt x="9" y="96"/>
                      <a:pt x="9" y="96"/>
                    </a:cubicBezTo>
                    <a:cubicBezTo>
                      <a:pt x="0" y="131"/>
                      <a:pt x="0" y="131"/>
                      <a:pt x="0" y="131"/>
                    </a:cubicBezTo>
                    <a:cubicBezTo>
                      <a:pt x="1" y="159"/>
                      <a:pt x="1" y="159"/>
                      <a:pt x="1" y="159"/>
                    </a:cubicBezTo>
                    <a:cubicBezTo>
                      <a:pt x="79" y="244"/>
                      <a:pt x="79" y="244"/>
                      <a:pt x="79" y="244"/>
                    </a:cubicBezTo>
                    <a:cubicBezTo>
                      <a:pt x="82" y="244"/>
                      <a:pt x="85" y="244"/>
                      <a:pt x="88" y="244"/>
                    </a:cubicBezTo>
                    <a:cubicBezTo>
                      <a:pt x="167" y="244"/>
                      <a:pt x="230" y="181"/>
                      <a:pt x="233" y="10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8" name="Freeform 20"/>
              <p:cNvSpPr>
                <a:spLocks noEditPoints="1"/>
              </p:cNvSpPr>
              <p:nvPr/>
            </p:nvSpPr>
            <p:spPr bwMode="auto">
              <a:xfrm>
                <a:off x="4313237" y="1824037"/>
                <a:ext cx="352425" cy="379413"/>
              </a:xfrm>
              <a:custGeom>
                <a:avLst/>
                <a:gdLst/>
                <a:ahLst/>
                <a:cxnLst>
                  <a:cxn ang="0">
                    <a:pos x="187" y="48"/>
                  </a:cxn>
                  <a:cxn ang="0">
                    <a:pos x="139" y="30"/>
                  </a:cxn>
                  <a:cxn ang="0">
                    <a:pos x="59" y="26"/>
                  </a:cxn>
                  <a:cxn ang="0">
                    <a:pos x="14" y="40"/>
                  </a:cxn>
                  <a:cxn ang="0">
                    <a:pos x="19" y="102"/>
                  </a:cxn>
                  <a:cxn ang="0">
                    <a:pos x="9" y="164"/>
                  </a:cxn>
                  <a:cxn ang="0">
                    <a:pos x="57" y="181"/>
                  </a:cxn>
                  <a:cxn ang="0">
                    <a:pos x="137" y="185"/>
                  </a:cxn>
                  <a:cxn ang="0">
                    <a:pos x="182" y="171"/>
                  </a:cxn>
                  <a:cxn ang="0">
                    <a:pos x="177" y="109"/>
                  </a:cxn>
                  <a:cxn ang="0">
                    <a:pos x="180" y="52"/>
                  </a:cxn>
                  <a:cxn ang="0">
                    <a:pos x="154" y="78"/>
                  </a:cxn>
                  <a:cxn ang="0">
                    <a:pos x="146" y="38"/>
                  </a:cxn>
                  <a:cxn ang="0">
                    <a:pos x="96" y="163"/>
                  </a:cxn>
                  <a:cxn ang="0">
                    <a:pos x="49" y="129"/>
                  </a:cxn>
                  <a:cxn ang="0">
                    <a:pos x="50" y="79"/>
                  </a:cxn>
                  <a:cxn ang="0">
                    <a:pos x="100" y="48"/>
                  </a:cxn>
                  <a:cxn ang="0">
                    <a:pos x="147" y="82"/>
                  </a:cxn>
                  <a:cxn ang="0">
                    <a:pos x="146" y="132"/>
                  </a:cxn>
                  <a:cxn ang="0">
                    <a:pos x="144" y="144"/>
                  </a:cxn>
                  <a:cxn ang="0">
                    <a:pos x="105" y="168"/>
                  </a:cxn>
                  <a:cxn ang="0">
                    <a:pos x="144" y="144"/>
                  </a:cxn>
                  <a:cxn ang="0">
                    <a:pos x="61" y="173"/>
                  </a:cxn>
                  <a:cxn ang="0">
                    <a:pos x="62" y="151"/>
                  </a:cxn>
                  <a:cxn ang="0">
                    <a:pos x="40" y="120"/>
                  </a:cxn>
                  <a:cxn ang="0">
                    <a:pos x="41" y="88"/>
                  </a:cxn>
                  <a:cxn ang="0">
                    <a:pos x="40" y="120"/>
                  </a:cxn>
                  <a:cxn ang="0">
                    <a:pos x="63" y="35"/>
                  </a:cxn>
                  <a:cxn ang="0">
                    <a:pos x="66" y="57"/>
                  </a:cxn>
                  <a:cxn ang="0">
                    <a:pos x="110" y="44"/>
                  </a:cxn>
                  <a:cxn ang="0">
                    <a:pos x="144" y="69"/>
                  </a:cxn>
                  <a:cxn ang="0">
                    <a:pos x="110" y="44"/>
                  </a:cxn>
                  <a:cxn ang="0">
                    <a:pos x="168" y="109"/>
                  </a:cxn>
                  <a:cxn ang="0">
                    <a:pos x="156" y="106"/>
                  </a:cxn>
                  <a:cxn ang="0">
                    <a:pos x="98" y="7"/>
                  </a:cxn>
                  <a:cxn ang="0">
                    <a:pos x="101" y="39"/>
                  </a:cxn>
                  <a:cxn ang="0">
                    <a:pos x="98" y="7"/>
                  </a:cxn>
                  <a:cxn ang="0">
                    <a:pos x="20" y="45"/>
                  </a:cxn>
                  <a:cxn ang="0">
                    <a:pos x="55" y="34"/>
                  </a:cxn>
                  <a:cxn ang="0">
                    <a:pos x="24" y="95"/>
                  </a:cxn>
                  <a:cxn ang="0">
                    <a:pos x="50" y="174"/>
                  </a:cxn>
                  <a:cxn ang="0">
                    <a:pos x="20" y="115"/>
                  </a:cxn>
                  <a:cxn ang="0">
                    <a:pos x="42" y="133"/>
                  </a:cxn>
                  <a:cxn ang="0">
                    <a:pos x="50" y="174"/>
                  </a:cxn>
                  <a:cxn ang="0">
                    <a:pos x="65" y="180"/>
                  </a:cxn>
                  <a:cxn ang="0">
                    <a:pos x="128" y="184"/>
                  </a:cxn>
                  <a:cxn ang="0">
                    <a:pos x="176" y="166"/>
                  </a:cxn>
                  <a:cxn ang="0">
                    <a:pos x="141" y="178"/>
                  </a:cxn>
                  <a:cxn ang="0">
                    <a:pos x="172" y="116"/>
                  </a:cxn>
                  <a:cxn ang="0">
                    <a:pos x="176" y="166"/>
                  </a:cxn>
                </a:cxnLst>
                <a:rect l="0" t="0" r="r" b="b"/>
                <a:pathLst>
                  <a:path w="197" h="212">
                    <a:moveTo>
                      <a:pt x="177" y="109"/>
                    </a:moveTo>
                    <a:cubicBezTo>
                      <a:pt x="193" y="87"/>
                      <a:pt x="197" y="64"/>
                      <a:pt x="187" y="48"/>
                    </a:cubicBezTo>
                    <a:cubicBezTo>
                      <a:pt x="179" y="36"/>
                      <a:pt x="165" y="30"/>
                      <a:pt x="146" y="30"/>
                    </a:cubicBezTo>
                    <a:cubicBezTo>
                      <a:pt x="144" y="30"/>
                      <a:pt x="141" y="30"/>
                      <a:pt x="139" y="30"/>
                    </a:cubicBezTo>
                    <a:cubicBezTo>
                      <a:pt x="129" y="11"/>
                      <a:pt x="114" y="0"/>
                      <a:pt x="98" y="0"/>
                    </a:cubicBezTo>
                    <a:cubicBezTo>
                      <a:pt x="83" y="0"/>
                      <a:pt x="69" y="10"/>
                      <a:pt x="59" y="26"/>
                    </a:cubicBezTo>
                    <a:cubicBezTo>
                      <a:pt x="56" y="26"/>
                      <a:pt x="53" y="26"/>
                      <a:pt x="50" y="26"/>
                    </a:cubicBezTo>
                    <a:cubicBezTo>
                      <a:pt x="34" y="26"/>
                      <a:pt x="22" y="31"/>
                      <a:pt x="14" y="40"/>
                    </a:cubicBezTo>
                    <a:cubicBezTo>
                      <a:pt x="4" y="53"/>
                      <a:pt x="4" y="72"/>
                      <a:pt x="14" y="93"/>
                    </a:cubicBezTo>
                    <a:cubicBezTo>
                      <a:pt x="15" y="96"/>
                      <a:pt x="17" y="99"/>
                      <a:pt x="19" y="102"/>
                    </a:cubicBezTo>
                    <a:cubicBezTo>
                      <a:pt x="17" y="105"/>
                      <a:pt x="15" y="108"/>
                      <a:pt x="13" y="111"/>
                    </a:cubicBezTo>
                    <a:cubicBezTo>
                      <a:pt x="2" y="132"/>
                      <a:pt x="0" y="150"/>
                      <a:pt x="9" y="164"/>
                    </a:cubicBezTo>
                    <a:cubicBezTo>
                      <a:pt x="16" y="175"/>
                      <a:pt x="31" y="181"/>
                      <a:pt x="50" y="181"/>
                    </a:cubicBezTo>
                    <a:cubicBezTo>
                      <a:pt x="52" y="181"/>
                      <a:pt x="55" y="181"/>
                      <a:pt x="57" y="181"/>
                    </a:cubicBezTo>
                    <a:cubicBezTo>
                      <a:pt x="67" y="200"/>
                      <a:pt x="82" y="212"/>
                      <a:pt x="98" y="212"/>
                    </a:cubicBezTo>
                    <a:cubicBezTo>
                      <a:pt x="113" y="212"/>
                      <a:pt x="127" y="202"/>
                      <a:pt x="137" y="185"/>
                    </a:cubicBezTo>
                    <a:cubicBezTo>
                      <a:pt x="140" y="185"/>
                      <a:pt x="143" y="186"/>
                      <a:pt x="146" y="186"/>
                    </a:cubicBezTo>
                    <a:cubicBezTo>
                      <a:pt x="162" y="186"/>
                      <a:pt x="174" y="180"/>
                      <a:pt x="182" y="171"/>
                    </a:cubicBezTo>
                    <a:cubicBezTo>
                      <a:pt x="191" y="158"/>
                      <a:pt x="192" y="140"/>
                      <a:pt x="182" y="118"/>
                    </a:cubicBezTo>
                    <a:cubicBezTo>
                      <a:pt x="181" y="115"/>
                      <a:pt x="179" y="112"/>
                      <a:pt x="177" y="109"/>
                    </a:cubicBezTo>
                    <a:close/>
                    <a:moveTo>
                      <a:pt x="146" y="38"/>
                    </a:moveTo>
                    <a:cubicBezTo>
                      <a:pt x="162" y="38"/>
                      <a:pt x="174" y="43"/>
                      <a:pt x="180" y="52"/>
                    </a:cubicBezTo>
                    <a:cubicBezTo>
                      <a:pt x="189" y="65"/>
                      <a:pt x="185" y="83"/>
                      <a:pt x="173" y="102"/>
                    </a:cubicBezTo>
                    <a:cubicBezTo>
                      <a:pt x="168" y="94"/>
                      <a:pt x="161" y="86"/>
                      <a:pt x="154" y="78"/>
                    </a:cubicBezTo>
                    <a:cubicBezTo>
                      <a:pt x="152" y="63"/>
                      <a:pt x="148" y="49"/>
                      <a:pt x="143" y="38"/>
                    </a:cubicBezTo>
                    <a:cubicBezTo>
                      <a:pt x="144" y="38"/>
                      <a:pt x="145" y="38"/>
                      <a:pt x="146" y="38"/>
                    </a:cubicBezTo>
                    <a:close/>
                    <a:moveTo>
                      <a:pt x="125" y="148"/>
                    </a:moveTo>
                    <a:cubicBezTo>
                      <a:pt x="116" y="154"/>
                      <a:pt x="105" y="159"/>
                      <a:pt x="96" y="163"/>
                    </a:cubicBezTo>
                    <a:cubicBezTo>
                      <a:pt x="86" y="158"/>
                      <a:pt x="76" y="152"/>
                      <a:pt x="67" y="145"/>
                    </a:cubicBezTo>
                    <a:cubicBezTo>
                      <a:pt x="61" y="140"/>
                      <a:pt x="55" y="135"/>
                      <a:pt x="49" y="129"/>
                    </a:cubicBezTo>
                    <a:cubicBezTo>
                      <a:pt x="48" y="122"/>
                      <a:pt x="48" y="114"/>
                      <a:pt x="48" y="106"/>
                    </a:cubicBezTo>
                    <a:cubicBezTo>
                      <a:pt x="48" y="97"/>
                      <a:pt x="48" y="88"/>
                      <a:pt x="50" y="79"/>
                    </a:cubicBezTo>
                    <a:cubicBezTo>
                      <a:pt x="56" y="74"/>
                      <a:pt x="63" y="69"/>
                      <a:pt x="71" y="64"/>
                    </a:cubicBezTo>
                    <a:cubicBezTo>
                      <a:pt x="80" y="57"/>
                      <a:pt x="90" y="52"/>
                      <a:pt x="100" y="48"/>
                    </a:cubicBezTo>
                    <a:cubicBezTo>
                      <a:pt x="110" y="53"/>
                      <a:pt x="120" y="59"/>
                      <a:pt x="129" y="66"/>
                    </a:cubicBezTo>
                    <a:cubicBezTo>
                      <a:pt x="135" y="71"/>
                      <a:pt x="141" y="76"/>
                      <a:pt x="147" y="82"/>
                    </a:cubicBezTo>
                    <a:cubicBezTo>
                      <a:pt x="148" y="90"/>
                      <a:pt x="148" y="97"/>
                      <a:pt x="148" y="106"/>
                    </a:cubicBezTo>
                    <a:cubicBezTo>
                      <a:pt x="148" y="115"/>
                      <a:pt x="147" y="124"/>
                      <a:pt x="146" y="132"/>
                    </a:cubicBezTo>
                    <a:cubicBezTo>
                      <a:pt x="140" y="137"/>
                      <a:pt x="133" y="143"/>
                      <a:pt x="125" y="148"/>
                    </a:cubicBezTo>
                    <a:close/>
                    <a:moveTo>
                      <a:pt x="144" y="144"/>
                    </a:moveTo>
                    <a:cubicBezTo>
                      <a:pt x="142" y="156"/>
                      <a:pt x="138" y="167"/>
                      <a:pt x="133" y="177"/>
                    </a:cubicBezTo>
                    <a:cubicBezTo>
                      <a:pt x="124" y="175"/>
                      <a:pt x="114" y="172"/>
                      <a:pt x="105" y="168"/>
                    </a:cubicBezTo>
                    <a:cubicBezTo>
                      <a:pt x="113" y="164"/>
                      <a:pt x="121" y="160"/>
                      <a:pt x="130" y="154"/>
                    </a:cubicBezTo>
                    <a:cubicBezTo>
                      <a:pt x="135" y="151"/>
                      <a:pt x="140" y="147"/>
                      <a:pt x="144" y="144"/>
                    </a:cubicBezTo>
                    <a:close/>
                    <a:moveTo>
                      <a:pt x="86" y="167"/>
                    </a:moveTo>
                    <a:cubicBezTo>
                      <a:pt x="77" y="170"/>
                      <a:pt x="69" y="172"/>
                      <a:pt x="61" y="173"/>
                    </a:cubicBezTo>
                    <a:cubicBezTo>
                      <a:pt x="57" y="164"/>
                      <a:pt x="54" y="154"/>
                      <a:pt x="51" y="142"/>
                    </a:cubicBezTo>
                    <a:cubicBezTo>
                      <a:pt x="55" y="145"/>
                      <a:pt x="59" y="148"/>
                      <a:pt x="62" y="151"/>
                    </a:cubicBezTo>
                    <a:cubicBezTo>
                      <a:pt x="70" y="157"/>
                      <a:pt x="78" y="163"/>
                      <a:pt x="86" y="167"/>
                    </a:cubicBezTo>
                    <a:close/>
                    <a:moveTo>
                      <a:pt x="40" y="120"/>
                    </a:moveTo>
                    <a:cubicBezTo>
                      <a:pt x="36" y="114"/>
                      <a:pt x="32" y="108"/>
                      <a:pt x="28" y="103"/>
                    </a:cubicBezTo>
                    <a:cubicBezTo>
                      <a:pt x="32" y="98"/>
                      <a:pt x="36" y="93"/>
                      <a:pt x="41" y="88"/>
                    </a:cubicBezTo>
                    <a:cubicBezTo>
                      <a:pt x="40" y="94"/>
                      <a:pt x="40" y="100"/>
                      <a:pt x="40" y="106"/>
                    </a:cubicBezTo>
                    <a:cubicBezTo>
                      <a:pt x="40" y="110"/>
                      <a:pt x="40" y="115"/>
                      <a:pt x="40" y="120"/>
                    </a:cubicBezTo>
                    <a:close/>
                    <a:moveTo>
                      <a:pt x="52" y="68"/>
                    </a:moveTo>
                    <a:cubicBezTo>
                      <a:pt x="54" y="55"/>
                      <a:pt x="58" y="44"/>
                      <a:pt x="63" y="35"/>
                    </a:cubicBezTo>
                    <a:cubicBezTo>
                      <a:pt x="72" y="36"/>
                      <a:pt x="82" y="39"/>
                      <a:pt x="91" y="43"/>
                    </a:cubicBezTo>
                    <a:cubicBezTo>
                      <a:pt x="83" y="47"/>
                      <a:pt x="74" y="52"/>
                      <a:pt x="66" y="57"/>
                    </a:cubicBezTo>
                    <a:cubicBezTo>
                      <a:pt x="61" y="60"/>
                      <a:pt x="56" y="64"/>
                      <a:pt x="52" y="68"/>
                    </a:cubicBezTo>
                    <a:close/>
                    <a:moveTo>
                      <a:pt x="110" y="44"/>
                    </a:moveTo>
                    <a:cubicBezTo>
                      <a:pt x="118" y="41"/>
                      <a:pt x="127" y="39"/>
                      <a:pt x="135" y="38"/>
                    </a:cubicBezTo>
                    <a:cubicBezTo>
                      <a:pt x="139" y="47"/>
                      <a:pt x="142" y="58"/>
                      <a:pt x="144" y="69"/>
                    </a:cubicBezTo>
                    <a:cubicBezTo>
                      <a:pt x="141" y="66"/>
                      <a:pt x="137" y="63"/>
                      <a:pt x="134" y="60"/>
                    </a:cubicBezTo>
                    <a:cubicBezTo>
                      <a:pt x="126" y="54"/>
                      <a:pt x="118" y="49"/>
                      <a:pt x="110" y="44"/>
                    </a:cubicBezTo>
                    <a:close/>
                    <a:moveTo>
                      <a:pt x="155" y="91"/>
                    </a:moveTo>
                    <a:cubicBezTo>
                      <a:pt x="160" y="97"/>
                      <a:pt x="164" y="103"/>
                      <a:pt x="168" y="109"/>
                    </a:cubicBezTo>
                    <a:cubicBezTo>
                      <a:pt x="164" y="114"/>
                      <a:pt x="160" y="119"/>
                      <a:pt x="155" y="124"/>
                    </a:cubicBezTo>
                    <a:cubicBezTo>
                      <a:pt x="156" y="118"/>
                      <a:pt x="156" y="112"/>
                      <a:pt x="156" y="106"/>
                    </a:cubicBezTo>
                    <a:cubicBezTo>
                      <a:pt x="156" y="101"/>
                      <a:pt x="156" y="96"/>
                      <a:pt x="155" y="91"/>
                    </a:cubicBezTo>
                    <a:close/>
                    <a:moveTo>
                      <a:pt x="98" y="7"/>
                    </a:moveTo>
                    <a:cubicBezTo>
                      <a:pt x="110" y="7"/>
                      <a:pt x="122" y="16"/>
                      <a:pt x="131" y="31"/>
                    </a:cubicBezTo>
                    <a:cubicBezTo>
                      <a:pt x="121" y="33"/>
                      <a:pt x="111" y="35"/>
                      <a:pt x="101" y="39"/>
                    </a:cubicBezTo>
                    <a:cubicBezTo>
                      <a:pt x="89" y="34"/>
                      <a:pt x="78" y="30"/>
                      <a:pt x="67" y="28"/>
                    </a:cubicBezTo>
                    <a:cubicBezTo>
                      <a:pt x="76" y="15"/>
                      <a:pt x="86" y="7"/>
                      <a:pt x="98" y="7"/>
                    </a:cubicBezTo>
                    <a:close/>
                    <a:moveTo>
                      <a:pt x="21" y="90"/>
                    </a:moveTo>
                    <a:cubicBezTo>
                      <a:pt x="13" y="71"/>
                      <a:pt x="12" y="55"/>
                      <a:pt x="20" y="45"/>
                    </a:cubicBezTo>
                    <a:cubicBezTo>
                      <a:pt x="26" y="38"/>
                      <a:pt x="36" y="34"/>
                      <a:pt x="50" y="34"/>
                    </a:cubicBezTo>
                    <a:cubicBezTo>
                      <a:pt x="51" y="34"/>
                      <a:pt x="53" y="34"/>
                      <a:pt x="55" y="34"/>
                    </a:cubicBezTo>
                    <a:cubicBezTo>
                      <a:pt x="49" y="46"/>
                      <a:pt x="45" y="60"/>
                      <a:pt x="42" y="76"/>
                    </a:cubicBezTo>
                    <a:cubicBezTo>
                      <a:pt x="35" y="82"/>
                      <a:pt x="29" y="88"/>
                      <a:pt x="24" y="95"/>
                    </a:cubicBezTo>
                    <a:cubicBezTo>
                      <a:pt x="23" y="93"/>
                      <a:pt x="22" y="92"/>
                      <a:pt x="21" y="90"/>
                    </a:cubicBezTo>
                    <a:close/>
                    <a:moveTo>
                      <a:pt x="50" y="174"/>
                    </a:moveTo>
                    <a:cubicBezTo>
                      <a:pt x="34" y="174"/>
                      <a:pt x="22" y="169"/>
                      <a:pt x="16" y="159"/>
                    </a:cubicBezTo>
                    <a:cubicBezTo>
                      <a:pt x="8" y="148"/>
                      <a:pt x="10" y="133"/>
                      <a:pt x="20" y="115"/>
                    </a:cubicBezTo>
                    <a:cubicBezTo>
                      <a:pt x="21" y="113"/>
                      <a:pt x="22" y="111"/>
                      <a:pt x="23" y="110"/>
                    </a:cubicBezTo>
                    <a:cubicBezTo>
                      <a:pt x="28" y="118"/>
                      <a:pt x="35" y="125"/>
                      <a:pt x="42" y="133"/>
                    </a:cubicBezTo>
                    <a:cubicBezTo>
                      <a:pt x="44" y="148"/>
                      <a:pt x="48" y="162"/>
                      <a:pt x="53" y="174"/>
                    </a:cubicBezTo>
                    <a:cubicBezTo>
                      <a:pt x="52" y="174"/>
                      <a:pt x="51" y="174"/>
                      <a:pt x="50" y="174"/>
                    </a:cubicBezTo>
                    <a:close/>
                    <a:moveTo>
                      <a:pt x="98" y="204"/>
                    </a:moveTo>
                    <a:cubicBezTo>
                      <a:pt x="85" y="204"/>
                      <a:pt x="74" y="195"/>
                      <a:pt x="65" y="180"/>
                    </a:cubicBezTo>
                    <a:cubicBezTo>
                      <a:pt x="75" y="179"/>
                      <a:pt x="85" y="176"/>
                      <a:pt x="95" y="172"/>
                    </a:cubicBezTo>
                    <a:cubicBezTo>
                      <a:pt x="106" y="178"/>
                      <a:pt x="118" y="181"/>
                      <a:pt x="128" y="184"/>
                    </a:cubicBezTo>
                    <a:cubicBezTo>
                      <a:pt x="120" y="196"/>
                      <a:pt x="109" y="204"/>
                      <a:pt x="98" y="204"/>
                    </a:cubicBezTo>
                    <a:close/>
                    <a:moveTo>
                      <a:pt x="176" y="166"/>
                    </a:moveTo>
                    <a:cubicBezTo>
                      <a:pt x="170" y="174"/>
                      <a:pt x="159" y="178"/>
                      <a:pt x="146" y="178"/>
                    </a:cubicBezTo>
                    <a:cubicBezTo>
                      <a:pt x="144" y="178"/>
                      <a:pt x="143" y="178"/>
                      <a:pt x="141" y="178"/>
                    </a:cubicBezTo>
                    <a:cubicBezTo>
                      <a:pt x="147" y="166"/>
                      <a:pt x="151" y="152"/>
                      <a:pt x="154" y="136"/>
                    </a:cubicBezTo>
                    <a:cubicBezTo>
                      <a:pt x="161" y="129"/>
                      <a:pt x="167" y="123"/>
                      <a:pt x="172" y="116"/>
                    </a:cubicBezTo>
                    <a:cubicBezTo>
                      <a:pt x="173" y="118"/>
                      <a:pt x="174" y="120"/>
                      <a:pt x="175" y="122"/>
                    </a:cubicBezTo>
                    <a:cubicBezTo>
                      <a:pt x="183" y="140"/>
                      <a:pt x="183" y="156"/>
                      <a:pt x="176" y="166"/>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9" name="Oval 21"/>
              <p:cNvSpPr>
                <a:spLocks noChangeArrowheads="1"/>
              </p:cNvSpPr>
              <p:nvPr/>
            </p:nvSpPr>
            <p:spPr bwMode="auto">
              <a:xfrm>
                <a:off x="4459287" y="1984375"/>
                <a:ext cx="57150" cy="58738"/>
              </a:xfrm>
              <a:prstGeom prst="ellipse">
                <a:avLst/>
              </a:prstGeom>
              <a:solidFill>
                <a:srgbClr val="F1F1F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56" name="Group 109"/>
            <p:cNvGrpSpPr/>
            <p:nvPr/>
          </p:nvGrpSpPr>
          <p:grpSpPr>
            <a:xfrm>
              <a:off x="4997301" y="2355850"/>
              <a:ext cx="520700" cy="520700"/>
              <a:chOff x="4811712" y="1752600"/>
              <a:chExt cx="520700" cy="520700"/>
            </a:xfrm>
          </p:grpSpPr>
          <p:sp>
            <p:nvSpPr>
              <p:cNvPr id="372" name="Oval 22"/>
              <p:cNvSpPr>
                <a:spLocks noChangeArrowheads="1"/>
              </p:cNvSpPr>
              <p:nvPr/>
            </p:nvSpPr>
            <p:spPr bwMode="auto">
              <a:xfrm>
                <a:off x="4811712"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3" name="Freeform 23"/>
              <p:cNvSpPr>
                <a:spLocks/>
              </p:cNvSpPr>
              <p:nvPr/>
            </p:nvSpPr>
            <p:spPr bwMode="auto">
              <a:xfrm>
                <a:off x="4949825" y="1817687"/>
                <a:ext cx="381000" cy="455613"/>
              </a:xfrm>
              <a:custGeom>
                <a:avLst/>
                <a:gdLst/>
                <a:ahLst/>
                <a:cxnLst>
                  <a:cxn ang="0">
                    <a:pos x="213" y="124"/>
                  </a:cxn>
                  <a:cxn ang="0">
                    <a:pos x="99" y="0"/>
                  </a:cxn>
                  <a:cxn ang="0">
                    <a:pos x="44" y="7"/>
                  </a:cxn>
                  <a:cxn ang="0">
                    <a:pos x="44" y="74"/>
                  </a:cxn>
                  <a:cxn ang="0">
                    <a:pos x="13" y="95"/>
                  </a:cxn>
                  <a:cxn ang="0">
                    <a:pos x="0" y="130"/>
                  </a:cxn>
                  <a:cxn ang="0">
                    <a:pos x="13" y="181"/>
                  </a:cxn>
                  <a:cxn ang="0">
                    <a:pos x="82" y="255"/>
                  </a:cxn>
                  <a:cxn ang="0">
                    <a:pos x="213" y="124"/>
                  </a:cxn>
                </a:cxnLst>
                <a:rect l="0" t="0" r="r" b="b"/>
                <a:pathLst>
                  <a:path w="213" h="255">
                    <a:moveTo>
                      <a:pt x="213" y="124"/>
                    </a:moveTo>
                    <a:cubicBezTo>
                      <a:pt x="99" y="0"/>
                      <a:pt x="99" y="0"/>
                      <a:pt x="99" y="0"/>
                    </a:cubicBezTo>
                    <a:cubicBezTo>
                      <a:pt x="44" y="7"/>
                      <a:pt x="44" y="7"/>
                      <a:pt x="44" y="7"/>
                    </a:cubicBezTo>
                    <a:cubicBezTo>
                      <a:pt x="44" y="74"/>
                      <a:pt x="44" y="74"/>
                      <a:pt x="44" y="74"/>
                    </a:cubicBezTo>
                    <a:cubicBezTo>
                      <a:pt x="13" y="95"/>
                      <a:pt x="13" y="95"/>
                      <a:pt x="13" y="95"/>
                    </a:cubicBezTo>
                    <a:cubicBezTo>
                      <a:pt x="0" y="130"/>
                      <a:pt x="0" y="130"/>
                      <a:pt x="0" y="130"/>
                    </a:cubicBezTo>
                    <a:cubicBezTo>
                      <a:pt x="13" y="181"/>
                      <a:pt x="13" y="181"/>
                      <a:pt x="13" y="181"/>
                    </a:cubicBezTo>
                    <a:cubicBezTo>
                      <a:pt x="82" y="255"/>
                      <a:pt x="82" y="255"/>
                      <a:pt x="82" y="255"/>
                    </a:cubicBezTo>
                    <a:cubicBezTo>
                      <a:pt x="151" y="249"/>
                      <a:pt x="207" y="193"/>
                      <a:pt x="213" y="124"/>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4" name="Freeform 24"/>
              <p:cNvSpPr>
                <a:spLocks noEditPoints="1"/>
              </p:cNvSpPr>
              <p:nvPr/>
            </p:nvSpPr>
            <p:spPr bwMode="auto">
              <a:xfrm>
                <a:off x="4943475" y="1817687"/>
                <a:ext cx="258763" cy="366713"/>
              </a:xfrm>
              <a:custGeom>
                <a:avLst/>
                <a:gdLst/>
                <a:ahLst/>
                <a:cxnLst>
                  <a:cxn ang="0">
                    <a:pos x="72" y="205"/>
                  </a:cxn>
                  <a:cxn ang="0">
                    <a:pos x="0" y="135"/>
                  </a:cxn>
                  <a:cxn ang="0">
                    <a:pos x="41" y="72"/>
                  </a:cxn>
                  <a:cxn ang="0">
                    <a:pos x="41" y="0"/>
                  </a:cxn>
                  <a:cxn ang="0">
                    <a:pos x="103" y="0"/>
                  </a:cxn>
                  <a:cxn ang="0">
                    <a:pos x="103" y="72"/>
                  </a:cxn>
                  <a:cxn ang="0">
                    <a:pos x="145" y="135"/>
                  </a:cxn>
                  <a:cxn ang="0">
                    <a:pos x="72" y="205"/>
                  </a:cxn>
                  <a:cxn ang="0">
                    <a:pos x="50" y="9"/>
                  </a:cxn>
                  <a:cxn ang="0">
                    <a:pos x="50" y="78"/>
                  </a:cxn>
                  <a:cxn ang="0">
                    <a:pos x="47" y="79"/>
                  </a:cxn>
                  <a:cxn ang="0">
                    <a:pos x="9" y="135"/>
                  </a:cxn>
                  <a:cxn ang="0">
                    <a:pos x="72" y="196"/>
                  </a:cxn>
                  <a:cxn ang="0">
                    <a:pos x="136" y="135"/>
                  </a:cxn>
                  <a:cxn ang="0">
                    <a:pos x="97" y="79"/>
                  </a:cxn>
                  <a:cxn ang="0">
                    <a:pos x="95" y="78"/>
                  </a:cxn>
                  <a:cxn ang="0">
                    <a:pos x="95" y="9"/>
                  </a:cxn>
                  <a:cxn ang="0">
                    <a:pos x="50" y="9"/>
                  </a:cxn>
                </a:cxnLst>
                <a:rect l="0" t="0" r="r" b="b"/>
                <a:pathLst>
                  <a:path w="145" h="205">
                    <a:moveTo>
                      <a:pt x="72" y="205"/>
                    </a:moveTo>
                    <a:cubicBezTo>
                      <a:pt x="32" y="205"/>
                      <a:pt x="0" y="174"/>
                      <a:pt x="0" y="135"/>
                    </a:cubicBezTo>
                    <a:cubicBezTo>
                      <a:pt x="0" y="108"/>
                      <a:pt x="16" y="84"/>
                      <a:pt x="41" y="72"/>
                    </a:cubicBezTo>
                    <a:cubicBezTo>
                      <a:pt x="41" y="0"/>
                      <a:pt x="41" y="0"/>
                      <a:pt x="41" y="0"/>
                    </a:cubicBezTo>
                    <a:cubicBezTo>
                      <a:pt x="103" y="0"/>
                      <a:pt x="103" y="0"/>
                      <a:pt x="103" y="0"/>
                    </a:cubicBezTo>
                    <a:cubicBezTo>
                      <a:pt x="103" y="72"/>
                      <a:pt x="103" y="72"/>
                      <a:pt x="103" y="72"/>
                    </a:cubicBezTo>
                    <a:cubicBezTo>
                      <a:pt x="128" y="84"/>
                      <a:pt x="145" y="108"/>
                      <a:pt x="145" y="135"/>
                    </a:cubicBezTo>
                    <a:cubicBezTo>
                      <a:pt x="145" y="174"/>
                      <a:pt x="112" y="205"/>
                      <a:pt x="72" y="205"/>
                    </a:cubicBezTo>
                    <a:close/>
                    <a:moveTo>
                      <a:pt x="50" y="9"/>
                    </a:moveTo>
                    <a:cubicBezTo>
                      <a:pt x="50" y="78"/>
                      <a:pt x="50" y="78"/>
                      <a:pt x="50" y="78"/>
                    </a:cubicBezTo>
                    <a:cubicBezTo>
                      <a:pt x="47" y="79"/>
                      <a:pt x="47" y="79"/>
                      <a:pt x="47" y="79"/>
                    </a:cubicBezTo>
                    <a:cubicBezTo>
                      <a:pt x="24" y="88"/>
                      <a:pt x="9" y="111"/>
                      <a:pt x="9" y="135"/>
                    </a:cubicBezTo>
                    <a:cubicBezTo>
                      <a:pt x="9" y="169"/>
                      <a:pt x="37" y="196"/>
                      <a:pt x="72" y="196"/>
                    </a:cubicBezTo>
                    <a:cubicBezTo>
                      <a:pt x="107" y="196"/>
                      <a:pt x="136" y="169"/>
                      <a:pt x="136" y="135"/>
                    </a:cubicBezTo>
                    <a:cubicBezTo>
                      <a:pt x="136" y="111"/>
                      <a:pt x="121" y="88"/>
                      <a:pt x="97" y="79"/>
                    </a:cubicBezTo>
                    <a:cubicBezTo>
                      <a:pt x="95" y="78"/>
                      <a:pt x="95" y="78"/>
                      <a:pt x="95" y="78"/>
                    </a:cubicBezTo>
                    <a:cubicBezTo>
                      <a:pt x="95" y="9"/>
                      <a:pt x="95" y="9"/>
                      <a:pt x="95" y="9"/>
                    </a:cubicBezTo>
                    <a:lnTo>
                      <a:pt x="50" y="9"/>
                    </a:ln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5" name="Freeform 25"/>
              <p:cNvSpPr>
                <a:spLocks/>
              </p:cNvSpPr>
              <p:nvPr/>
            </p:nvSpPr>
            <p:spPr bwMode="auto">
              <a:xfrm>
                <a:off x="5113337" y="1985963"/>
                <a:ext cx="101600" cy="157163"/>
              </a:xfrm>
              <a:custGeom>
                <a:avLst/>
                <a:gdLst/>
                <a:ahLst/>
                <a:cxnLst>
                  <a:cxn ang="0">
                    <a:pos x="19" y="0"/>
                  </a:cxn>
                  <a:cxn ang="0">
                    <a:pos x="10" y="88"/>
                  </a:cxn>
                  <a:cxn ang="0">
                    <a:pos x="0" y="85"/>
                  </a:cxn>
                  <a:cxn ang="0">
                    <a:pos x="19" y="0"/>
                  </a:cxn>
                </a:cxnLst>
                <a:rect l="0" t="0" r="r" b="b"/>
                <a:pathLst>
                  <a:path w="57" h="88">
                    <a:moveTo>
                      <a:pt x="19" y="0"/>
                    </a:moveTo>
                    <a:cubicBezTo>
                      <a:pt x="46" y="30"/>
                      <a:pt x="43" y="62"/>
                      <a:pt x="10" y="88"/>
                    </a:cubicBezTo>
                    <a:cubicBezTo>
                      <a:pt x="6" y="87"/>
                      <a:pt x="3" y="86"/>
                      <a:pt x="0" y="85"/>
                    </a:cubicBezTo>
                    <a:cubicBezTo>
                      <a:pt x="57" y="51"/>
                      <a:pt x="16" y="0"/>
                      <a:pt x="19" y="0"/>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57" name="Group 114"/>
            <p:cNvGrpSpPr/>
            <p:nvPr/>
          </p:nvGrpSpPr>
          <p:grpSpPr>
            <a:xfrm>
              <a:off x="1274134" y="2355850"/>
              <a:ext cx="520700" cy="520700"/>
              <a:chOff x="5427662" y="1752600"/>
              <a:chExt cx="520700" cy="520700"/>
            </a:xfrm>
          </p:grpSpPr>
          <p:sp>
            <p:nvSpPr>
              <p:cNvPr id="367" name="Oval 26"/>
              <p:cNvSpPr>
                <a:spLocks noChangeArrowheads="1"/>
              </p:cNvSpPr>
              <p:nvPr/>
            </p:nvSpPr>
            <p:spPr bwMode="auto">
              <a:xfrm>
                <a:off x="5427662"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368" name="Group 794"/>
              <p:cNvGrpSpPr/>
              <p:nvPr/>
            </p:nvGrpSpPr>
            <p:grpSpPr>
              <a:xfrm>
                <a:off x="5513387" y="1828800"/>
                <a:ext cx="414338" cy="430213"/>
                <a:chOff x="5513387" y="1828800"/>
                <a:chExt cx="414338" cy="430213"/>
              </a:xfrm>
            </p:grpSpPr>
            <p:sp>
              <p:nvSpPr>
                <p:cNvPr id="369" name="Freeform 27"/>
                <p:cNvSpPr>
                  <a:spLocks/>
                </p:cNvSpPr>
                <p:nvPr/>
              </p:nvSpPr>
              <p:spPr bwMode="auto">
                <a:xfrm>
                  <a:off x="5532437" y="1849438"/>
                  <a:ext cx="395288" cy="409575"/>
                </a:xfrm>
                <a:custGeom>
                  <a:avLst/>
                  <a:gdLst/>
                  <a:ahLst/>
                  <a:cxnLst>
                    <a:cxn ang="0">
                      <a:pos x="221" y="153"/>
                    </a:cxn>
                    <a:cxn ang="0">
                      <a:pos x="87" y="7"/>
                    </a:cxn>
                    <a:cxn ang="0">
                      <a:pos x="48" y="0"/>
                    </a:cxn>
                    <a:cxn ang="0">
                      <a:pos x="15" y="11"/>
                    </a:cxn>
                    <a:cxn ang="0">
                      <a:pos x="0" y="41"/>
                    </a:cxn>
                    <a:cxn ang="0">
                      <a:pos x="6" y="81"/>
                    </a:cxn>
                    <a:cxn ang="0">
                      <a:pos x="141" y="229"/>
                    </a:cxn>
                    <a:cxn ang="0">
                      <a:pos x="221" y="153"/>
                    </a:cxn>
                  </a:cxnLst>
                  <a:rect l="0" t="0" r="r" b="b"/>
                  <a:pathLst>
                    <a:path w="221" h="229">
                      <a:moveTo>
                        <a:pt x="221" y="153"/>
                      </a:moveTo>
                      <a:cubicBezTo>
                        <a:pt x="87" y="7"/>
                        <a:pt x="87" y="7"/>
                        <a:pt x="87" y="7"/>
                      </a:cubicBezTo>
                      <a:cubicBezTo>
                        <a:pt x="48" y="0"/>
                        <a:pt x="48" y="0"/>
                        <a:pt x="48" y="0"/>
                      </a:cubicBezTo>
                      <a:cubicBezTo>
                        <a:pt x="15" y="11"/>
                        <a:pt x="15" y="11"/>
                        <a:pt x="15" y="11"/>
                      </a:cubicBezTo>
                      <a:cubicBezTo>
                        <a:pt x="0" y="41"/>
                        <a:pt x="0" y="41"/>
                        <a:pt x="0" y="41"/>
                      </a:cubicBezTo>
                      <a:cubicBezTo>
                        <a:pt x="6" y="81"/>
                        <a:pt x="6" y="81"/>
                        <a:pt x="6" y="81"/>
                      </a:cubicBezTo>
                      <a:cubicBezTo>
                        <a:pt x="141" y="229"/>
                        <a:pt x="141" y="229"/>
                        <a:pt x="141" y="229"/>
                      </a:cubicBezTo>
                      <a:cubicBezTo>
                        <a:pt x="177" y="215"/>
                        <a:pt x="205" y="188"/>
                        <a:pt x="221" y="15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0" name="Freeform 28"/>
                <p:cNvSpPr>
                  <a:spLocks/>
                </p:cNvSpPr>
                <p:nvPr/>
              </p:nvSpPr>
              <p:spPr bwMode="auto">
                <a:xfrm>
                  <a:off x="5546725" y="1860550"/>
                  <a:ext cx="71438" cy="103188"/>
                </a:xfrm>
                <a:custGeom>
                  <a:avLst/>
                  <a:gdLst/>
                  <a:ahLst/>
                  <a:cxnLst>
                    <a:cxn ang="0">
                      <a:pos x="40" y="3"/>
                    </a:cxn>
                    <a:cxn ang="0">
                      <a:pos x="3" y="31"/>
                    </a:cxn>
                    <a:cxn ang="0">
                      <a:pos x="2" y="34"/>
                    </a:cxn>
                    <a:cxn ang="0">
                      <a:pos x="5" y="58"/>
                    </a:cxn>
                    <a:cxn ang="0">
                      <a:pos x="6" y="38"/>
                    </a:cxn>
                    <a:cxn ang="0">
                      <a:pos x="40" y="3"/>
                    </a:cxn>
                  </a:cxnLst>
                  <a:rect l="0" t="0" r="r" b="b"/>
                  <a:pathLst>
                    <a:path w="40" h="58">
                      <a:moveTo>
                        <a:pt x="40" y="3"/>
                      </a:moveTo>
                      <a:cubicBezTo>
                        <a:pt x="24" y="0"/>
                        <a:pt x="7" y="12"/>
                        <a:pt x="3" y="31"/>
                      </a:cubicBezTo>
                      <a:cubicBezTo>
                        <a:pt x="2" y="32"/>
                        <a:pt x="2" y="33"/>
                        <a:pt x="2" y="34"/>
                      </a:cubicBezTo>
                      <a:cubicBezTo>
                        <a:pt x="0" y="43"/>
                        <a:pt x="2" y="51"/>
                        <a:pt x="5" y="58"/>
                      </a:cubicBezTo>
                      <a:cubicBezTo>
                        <a:pt x="4" y="52"/>
                        <a:pt x="5" y="45"/>
                        <a:pt x="6" y="38"/>
                      </a:cubicBezTo>
                      <a:cubicBezTo>
                        <a:pt x="11" y="19"/>
                        <a:pt x="25" y="6"/>
                        <a:pt x="40" y="3"/>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1" name="Freeform 29"/>
                <p:cNvSpPr>
                  <a:spLocks noEditPoints="1"/>
                </p:cNvSpPr>
                <p:nvPr/>
              </p:nvSpPr>
              <p:spPr bwMode="auto">
                <a:xfrm>
                  <a:off x="5513387" y="1828800"/>
                  <a:ext cx="342900" cy="355600"/>
                </a:xfrm>
                <a:custGeom>
                  <a:avLst/>
                  <a:gdLst/>
                  <a:ahLst/>
                  <a:cxnLst>
                    <a:cxn ang="0">
                      <a:pos x="185" y="169"/>
                    </a:cxn>
                    <a:cxn ang="0">
                      <a:pos x="127" y="107"/>
                    </a:cxn>
                    <a:cxn ang="0">
                      <a:pos x="107" y="103"/>
                    </a:cxn>
                    <a:cxn ang="0">
                      <a:pos x="100" y="95"/>
                    </a:cxn>
                    <a:cxn ang="0">
                      <a:pos x="99" y="23"/>
                    </a:cxn>
                    <a:cxn ang="0">
                      <a:pos x="23" y="20"/>
                    </a:cxn>
                    <a:cxn ang="0">
                      <a:pos x="20" y="97"/>
                    </a:cxn>
                    <a:cxn ang="0">
                      <a:pos x="92" y="103"/>
                    </a:cxn>
                    <a:cxn ang="0">
                      <a:pos x="99" y="110"/>
                    </a:cxn>
                    <a:cxn ang="0">
                      <a:pos x="102" y="130"/>
                    </a:cxn>
                    <a:cxn ang="0">
                      <a:pos x="159" y="192"/>
                    </a:cxn>
                    <a:cxn ang="0">
                      <a:pos x="184" y="193"/>
                    </a:cxn>
                    <a:cxn ang="0">
                      <a:pos x="185" y="169"/>
                    </a:cxn>
                    <a:cxn ang="0">
                      <a:pos x="27" y="90"/>
                    </a:cxn>
                    <a:cxn ang="0">
                      <a:pos x="29" y="28"/>
                    </a:cxn>
                    <a:cxn ang="0">
                      <a:pos x="92" y="30"/>
                    </a:cxn>
                    <a:cxn ang="0">
                      <a:pos x="90" y="92"/>
                    </a:cxn>
                    <a:cxn ang="0">
                      <a:pos x="27" y="90"/>
                    </a:cxn>
                  </a:cxnLst>
                  <a:rect l="0" t="0" r="r" b="b"/>
                  <a:pathLst>
                    <a:path w="191" h="199">
                      <a:moveTo>
                        <a:pt x="185" y="169"/>
                      </a:moveTo>
                      <a:cubicBezTo>
                        <a:pt x="127" y="107"/>
                        <a:pt x="127" y="107"/>
                        <a:pt x="127" y="107"/>
                      </a:cubicBezTo>
                      <a:cubicBezTo>
                        <a:pt x="125" y="105"/>
                        <a:pt x="115" y="101"/>
                        <a:pt x="107" y="103"/>
                      </a:cubicBezTo>
                      <a:cubicBezTo>
                        <a:pt x="100" y="95"/>
                        <a:pt x="100" y="95"/>
                        <a:pt x="100" y="95"/>
                      </a:cubicBezTo>
                      <a:cubicBezTo>
                        <a:pt x="118" y="75"/>
                        <a:pt x="118" y="43"/>
                        <a:pt x="99" y="23"/>
                      </a:cubicBezTo>
                      <a:cubicBezTo>
                        <a:pt x="79" y="1"/>
                        <a:pt x="44" y="0"/>
                        <a:pt x="23" y="20"/>
                      </a:cubicBezTo>
                      <a:cubicBezTo>
                        <a:pt x="1" y="41"/>
                        <a:pt x="0" y="75"/>
                        <a:pt x="20" y="97"/>
                      </a:cubicBezTo>
                      <a:cubicBezTo>
                        <a:pt x="39" y="117"/>
                        <a:pt x="70" y="119"/>
                        <a:pt x="92" y="103"/>
                      </a:cubicBezTo>
                      <a:cubicBezTo>
                        <a:pt x="99" y="110"/>
                        <a:pt x="99" y="110"/>
                        <a:pt x="99" y="110"/>
                      </a:cubicBezTo>
                      <a:cubicBezTo>
                        <a:pt x="96" y="118"/>
                        <a:pt x="99" y="128"/>
                        <a:pt x="102" y="130"/>
                      </a:cubicBezTo>
                      <a:cubicBezTo>
                        <a:pt x="159" y="192"/>
                        <a:pt x="159" y="192"/>
                        <a:pt x="159" y="192"/>
                      </a:cubicBezTo>
                      <a:cubicBezTo>
                        <a:pt x="166" y="199"/>
                        <a:pt x="177" y="199"/>
                        <a:pt x="184" y="193"/>
                      </a:cubicBezTo>
                      <a:cubicBezTo>
                        <a:pt x="191" y="186"/>
                        <a:pt x="191" y="176"/>
                        <a:pt x="185" y="169"/>
                      </a:cubicBezTo>
                      <a:close/>
                      <a:moveTo>
                        <a:pt x="27" y="90"/>
                      </a:moveTo>
                      <a:cubicBezTo>
                        <a:pt x="11" y="72"/>
                        <a:pt x="12" y="44"/>
                        <a:pt x="29" y="28"/>
                      </a:cubicBezTo>
                      <a:cubicBezTo>
                        <a:pt x="47" y="11"/>
                        <a:pt x="75" y="12"/>
                        <a:pt x="92" y="30"/>
                      </a:cubicBezTo>
                      <a:cubicBezTo>
                        <a:pt x="108" y="48"/>
                        <a:pt x="107" y="75"/>
                        <a:pt x="90" y="92"/>
                      </a:cubicBezTo>
                      <a:cubicBezTo>
                        <a:pt x="72" y="109"/>
                        <a:pt x="44" y="108"/>
                        <a:pt x="27" y="90"/>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grpSp>
          <p:nvGrpSpPr>
            <p:cNvPr id="358" name="Group 120"/>
            <p:cNvGrpSpPr/>
            <p:nvPr/>
          </p:nvGrpSpPr>
          <p:grpSpPr>
            <a:xfrm>
              <a:off x="6749901" y="2355850"/>
              <a:ext cx="520700" cy="520700"/>
              <a:chOff x="6034087" y="1752600"/>
              <a:chExt cx="520700" cy="520700"/>
            </a:xfrm>
          </p:grpSpPr>
          <p:sp>
            <p:nvSpPr>
              <p:cNvPr id="359" name="Oval 30"/>
              <p:cNvSpPr>
                <a:spLocks noChangeArrowheads="1"/>
              </p:cNvSpPr>
              <p:nvPr/>
            </p:nvSpPr>
            <p:spPr bwMode="auto">
              <a:xfrm>
                <a:off x="6034087"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0" name="Freeform 31"/>
              <p:cNvSpPr>
                <a:spLocks/>
              </p:cNvSpPr>
              <p:nvPr/>
            </p:nvSpPr>
            <p:spPr bwMode="auto">
              <a:xfrm>
                <a:off x="6156325" y="1863725"/>
                <a:ext cx="396875" cy="409575"/>
              </a:xfrm>
              <a:custGeom>
                <a:avLst/>
                <a:gdLst/>
                <a:ahLst/>
                <a:cxnLst>
                  <a:cxn ang="0">
                    <a:pos x="222" y="83"/>
                  </a:cxn>
                  <a:cxn ang="0">
                    <a:pos x="221" y="67"/>
                  </a:cxn>
                  <a:cxn ang="0">
                    <a:pos x="158" y="0"/>
                  </a:cxn>
                  <a:cxn ang="0">
                    <a:pos x="155" y="3"/>
                  </a:cxn>
                  <a:cxn ang="0">
                    <a:pos x="95" y="4"/>
                  </a:cxn>
                  <a:cxn ang="0">
                    <a:pos x="1" y="10"/>
                  </a:cxn>
                  <a:cxn ang="0">
                    <a:pos x="0" y="107"/>
                  </a:cxn>
                  <a:cxn ang="0">
                    <a:pos x="42" y="153"/>
                  </a:cxn>
                  <a:cxn ang="0">
                    <a:pos x="27" y="194"/>
                  </a:cxn>
                  <a:cxn ang="0">
                    <a:pos x="58" y="227"/>
                  </a:cxn>
                  <a:cxn ang="0">
                    <a:pos x="77" y="229"/>
                  </a:cxn>
                  <a:cxn ang="0">
                    <a:pos x="222" y="83"/>
                  </a:cxn>
                </a:cxnLst>
                <a:rect l="0" t="0" r="r" b="b"/>
                <a:pathLst>
                  <a:path w="222" h="229">
                    <a:moveTo>
                      <a:pt x="222" y="83"/>
                    </a:moveTo>
                    <a:cubicBezTo>
                      <a:pt x="222" y="78"/>
                      <a:pt x="222" y="72"/>
                      <a:pt x="221" y="67"/>
                    </a:cubicBezTo>
                    <a:cubicBezTo>
                      <a:pt x="158" y="0"/>
                      <a:pt x="158" y="0"/>
                      <a:pt x="158" y="0"/>
                    </a:cubicBezTo>
                    <a:cubicBezTo>
                      <a:pt x="155" y="3"/>
                      <a:pt x="155" y="3"/>
                      <a:pt x="155" y="3"/>
                    </a:cubicBezTo>
                    <a:cubicBezTo>
                      <a:pt x="95" y="4"/>
                      <a:pt x="95" y="4"/>
                      <a:pt x="95" y="4"/>
                    </a:cubicBezTo>
                    <a:cubicBezTo>
                      <a:pt x="1" y="10"/>
                      <a:pt x="1" y="10"/>
                      <a:pt x="1" y="10"/>
                    </a:cubicBezTo>
                    <a:cubicBezTo>
                      <a:pt x="0" y="107"/>
                      <a:pt x="0" y="107"/>
                      <a:pt x="0" y="107"/>
                    </a:cubicBezTo>
                    <a:cubicBezTo>
                      <a:pt x="42" y="153"/>
                      <a:pt x="42" y="153"/>
                      <a:pt x="42" y="153"/>
                    </a:cubicBezTo>
                    <a:cubicBezTo>
                      <a:pt x="27" y="194"/>
                      <a:pt x="27" y="194"/>
                      <a:pt x="27" y="194"/>
                    </a:cubicBezTo>
                    <a:cubicBezTo>
                      <a:pt x="58" y="227"/>
                      <a:pt x="58" y="227"/>
                      <a:pt x="58" y="227"/>
                    </a:cubicBezTo>
                    <a:cubicBezTo>
                      <a:pt x="65" y="228"/>
                      <a:pt x="71" y="229"/>
                      <a:pt x="77" y="229"/>
                    </a:cubicBezTo>
                    <a:cubicBezTo>
                      <a:pt x="157" y="229"/>
                      <a:pt x="222" y="164"/>
                      <a:pt x="222" y="8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1" name="Freeform 32"/>
              <p:cNvSpPr>
                <a:spLocks/>
              </p:cNvSpPr>
              <p:nvPr/>
            </p:nvSpPr>
            <p:spPr bwMode="auto">
              <a:xfrm>
                <a:off x="6235700" y="1933575"/>
                <a:ext cx="22225" cy="42863"/>
              </a:xfrm>
              <a:custGeom>
                <a:avLst/>
                <a:gdLst/>
                <a:ahLst/>
                <a:cxnLst>
                  <a:cxn ang="0">
                    <a:pos x="13" y="6"/>
                  </a:cxn>
                  <a:cxn ang="0">
                    <a:pos x="12" y="1"/>
                  </a:cxn>
                  <a:cxn ang="0">
                    <a:pos x="6" y="0"/>
                  </a:cxn>
                  <a:cxn ang="0">
                    <a:pos x="3" y="0"/>
                  </a:cxn>
                  <a:cxn ang="0">
                    <a:pos x="1" y="2"/>
                  </a:cxn>
                  <a:cxn ang="0">
                    <a:pos x="0" y="4"/>
                  </a:cxn>
                  <a:cxn ang="0">
                    <a:pos x="0" y="7"/>
                  </a:cxn>
                  <a:cxn ang="0">
                    <a:pos x="0" y="8"/>
                  </a:cxn>
                  <a:cxn ang="0">
                    <a:pos x="5" y="8"/>
                  </a:cxn>
                  <a:cxn ang="0">
                    <a:pos x="5" y="6"/>
                  </a:cxn>
                  <a:cxn ang="0">
                    <a:pos x="6" y="4"/>
                  </a:cxn>
                  <a:cxn ang="0">
                    <a:pos x="7" y="3"/>
                  </a:cxn>
                  <a:cxn ang="0">
                    <a:pos x="8" y="4"/>
                  </a:cxn>
                  <a:cxn ang="0">
                    <a:pos x="8" y="5"/>
                  </a:cxn>
                  <a:cxn ang="0">
                    <a:pos x="7" y="9"/>
                  </a:cxn>
                  <a:cxn ang="0">
                    <a:pos x="0" y="20"/>
                  </a:cxn>
                  <a:cxn ang="0">
                    <a:pos x="0" y="24"/>
                  </a:cxn>
                  <a:cxn ang="0">
                    <a:pos x="13" y="24"/>
                  </a:cxn>
                  <a:cxn ang="0">
                    <a:pos x="13" y="20"/>
                  </a:cxn>
                  <a:cxn ang="0">
                    <a:pos x="6" y="20"/>
                  </a:cxn>
                  <a:cxn ang="0">
                    <a:pos x="12" y="10"/>
                  </a:cxn>
                  <a:cxn ang="0">
                    <a:pos x="13" y="6"/>
                  </a:cxn>
                </a:cxnLst>
                <a:rect l="0" t="0" r="r" b="b"/>
                <a:pathLst>
                  <a:path w="13" h="24">
                    <a:moveTo>
                      <a:pt x="13" y="6"/>
                    </a:moveTo>
                    <a:cubicBezTo>
                      <a:pt x="13" y="4"/>
                      <a:pt x="13" y="3"/>
                      <a:pt x="12" y="1"/>
                    </a:cubicBezTo>
                    <a:cubicBezTo>
                      <a:pt x="10" y="0"/>
                      <a:pt x="9" y="0"/>
                      <a:pt x="6" y="0"/>
                    </a:cubicBezTo>
                    <a:cubicBezTo>
                      <a:pt x="5" y="0"/>
                      <a:pt x="4" y="0"/>
                      <a:pt x="3" y="0"/>
                    </a:cubicBezTo>
                    <a:cubicBezTo>
                      <a:pt x="2" y="1"/>
                      <a:pt x="2" y="1"/>
                      <a:pt x="1" y="2"/>
                    </a:cubicBezTo>
                    <a:cubicBezTo>
                      <a:pt x="1" y="3"/>
                      <a:pt x="0" y="3"/>
                      <a:pt x="0" y="4"/>
                    </a:cubicBezTo>
                    <a:cubicBezTo>
                      <a:pt x="0" y="5"/>
                      <a:pt x="0" y="6"/>
                      <a:pt x="0" y="7"/>
                    </a:cubicBezTo>
                    <a:cubicBezTo>
                      <a:pt x="0" y="8"/>
                      <a:pt x="0" y="8"/>
                      <a:pt x="0" y="8"/>
                    </a:cubicBezTo>
                    <a:cubicBezTo>
                      <a:pt x="5" y="8"/>
                      <a:pt x="5" y="8"/>
                      <a:pt x="5" y="8"/>
                    </a:cubicBezTo>
                    <a:cubicBezTo>
                      <a:pt x="5" y="6"/>
                      <a:pt x="5" y="6"/>
                      <a:pt x="5" y="6"/>
                    </a:cubicBezTo>
                    <a:cubicBezTo>
                      <a:pt x="5" y="5"/>
                      <a:pt x="5" y="4"/>
                      <a:pt x="6" y="4"/>
                    </a:cubicBezTo>
                    <a:cubicBezTo>
                      <a:pt x="6" y="4"/>
                      <a:pt x="6" y="3"/>
                      <a:pt x="7" y="3"/>
                    </a:cubicBezTo>
                    <a:cubicBezTo>
                      <a:pt x="7" y="3"/>
                      <a:pt x="7" y="4"/>
                      <a:pt x="8" y="4"/>
                    </a:cubicBezTo>
                    <a:cubicBezTo>
                      <a:pt x="8" y="4"/>
                      <a:pt x="8" y="5"/>
                      <a:pt x="8" y="5"/>
                    </a:cubicBezTo>
                    <a:cubicBezTo>
                      <a:pt x="8" y="6"/>
                      <a:pt x="8" y="7"/>
                      <a:pt x="7" y="9"/>
                    </a:cubicBezTo>
                    <a:cubicBezTo>
                      <a:pt x="6" y="10"/>
                      <a:pt x="4" y="14"/>
                      <a:pt x="0" y="20"/>
                    </a:cubicBezTo>
                    <a:cubicBezTo>
                      <a:pt x="0" y="24"/>
                      <a:pt x="0" y="24"/>
                      <a:pt x="0" y="24"/>
                    </a:cubicBezTo>
                    <a:cubicBezTo>
                      <a:pt x="13" y="24"/>
                      <a:pt x="13" y="24"/>
                      <a:pt x="13" y="24"/>
                    </a:cubicBezTo>
                    <a:cubicBezTo>
                      <a:pt x="13" y="20"/>
                      <a:pt x="13" y="20"/>
                      <a:pt x="13" y="20"/>
                    </a:cubicBezTo>
                    <a:cubicBezTo>
                      <a:pt x="6" y="20"/>
                      <a:pt x="6" y="20"/>
                      <a:pt x="6" y="20"/>
                    </a:cubicBezTo>
                    <a:cubicBezTo>
                      <a:pt x="10" y="15"/>
                      <a:pt x="12" y="12"/>
                      <a:pt x="12" y="10"/>
                    </a:cubicBezTo>
                    <a:cubicBezTo>
                      <a:pt x="13" y="9"/>
                      <a:pt x="13" y="7"/>
                      <a:pt x="13" y="6"/>
                    </a:cubicBez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2" name="Freeform 33"/>
              <p:cNvSpPr>
                <a:spLocks/>
              </p:cNvSpPr>
              <p:nvPr/>
            </p:nvSpPr>
            <p:spPr bwMode="auto">
              <a:xfrm>
                <a:off x="6269037" y="1941513"/>
                <a:ext cx="25400" cy="34925"/>
              </a:xfrm>
              <a:custGeom>
                <a:avLst/>
                <a:gdLst/>
                <a:ahLst/>
                <a:cxnLst>
                  <a:cxn ang="0">
                    <a:pos x="13" y="0"/>
                  </a:cxn>
                  <a:cxn ang="0">
                    <a:pos x="8" y="0"/>
                  </a:cxn>
                  <a:cxn ang="0">
                    <a:pos x="7" y="7"/>
                  </a:cxn>
                  <a:cxn ang="0">
                    <a:pos x="5" y="0"/>
                  </a:cxn>
                  <a:cxn ang="0">
                    <a:pos x="0" y="0"/>
                  </a:cxn>
                  <a:cxn ang="0">
                    <a:pos x="3" y="10"/>
                  </a:cxn>
                  <a:cxn ang="0">
                    <a:pos x="0" y="20"/>
                  </a:cxn>
                  <a:cxn ang="0">
                    <a:pos x="5" y="20"/>
                  </a:cxn>
                  <a:cxn ang="0">
                    <a:pos x="7" y="13"/>
                  </a:cxn>
                  <a:cxn ang="0">
                    <a:pos x="8" y="20"/>
                  </a:cxn>
                  <a:cxn ang="0">
                    <a:pos x="14" y="20"/>
                  </a:cxn>
                  <a:cxn ang="0">
                    <a:pos x="11" y="10"/>
                  </a:cxn>
                  <a:cxn ang="0">
                    <a:pos x="13" y="0"/>
                  </a:cxn>
                </a:cxnLst>
                <a:rect l="0" t="0" r="r" b="b"/>
                <a:pathLst>
                  <a:path w="14" h="20">
                    <a:moveTo>
                      <a:pt x="13" y="0"/>
                    </a:moveTo>
                    <a:cubicBezTo>
                      <a:pt x="8" y="0"/>
                      <a:pt x="8" y="0"/>
                      <a:pt x="8" y="0"/>
                    </a:cubicBezTo>
                    <a:cubicBezTo>
                      <a:pt x="8" y="2"/>
                      <a:pt x="7" y="4"/>
                      <a:pt x="7" y="7"/>
                    </a:cubicBezTo>
                    <a:cubicBezTo>
                      <a:pt x="7" y="7"/>
                      <a:pt x="6" y="4"/>
                      <a:pt x="5" y="0"/>
                    </a:cubicBezTo>
                    <a:cubicBezTo>
                      <a:pt x="0" y="0"/>
                      <a:pt x="0" y="0"/>
                      <a:pt x="0" y="0"/>
                    </a:cubicBezTo>
                    <a:cubicBezTo>
                      <a:pt x="3" y="10"/>
                      <a:pt x="3" y="10"/>
                      <a:pt x="3" y="10"/>
                    </a:cubicBezTo>
                    <a:cubicBezTo>
                      <a:pt x="0" y="20"/>
                      <a:pt x="0" y="20"/>
                      <a:pt x="0" y="20"/>
                    </a:cubicBezTo>
                    <a:cubicBezTo>
                      <a:pt x="5" y="20"/>
                      <a:pt x="5" y="20"/>
                      <a:pt x="5" y="20"/>
                    </a:cubicBezTo>
                    <a:cubicBezTo>
                      <a:pt x="6" y="18"/>
                      <a:pt x="6" y="16"/>
                      <a:pt x="7" y="13"/>
                    </a:cubicBezTo>
                    <a:cubicBezTo>
                      <a:pt x="7" y="15"/>
                      <a:pt x="7" y="17"/>
                      <a:pt x="8" y="20"/>
                    </a:cubicBezTo>
                    <a:cubicBezTo>
                      <a:pt x="14" y="20"/>
                      <a:pt x="14" y="20"/>
                      <a:pt x="14" y="20"/>
                    </a:cubicBezTo>
                    <a:cubicBezTo>
                      <a:pt x="11" y="10"/>
                      <a:pt x="11" y="10"/>
                      <a:pt x="11" y="10"/>
                    </a:cubicBezTo>
                    <a:lnTo>
                      <a:pt x="13" y="0"/>
                    </a:ln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3" name="Freeform 34"/>
              <p:cNvSpPr>
                <a:spLocks/>
              </p:cNvSpPr>
              <p:nvPr/>
            </p:nvSpPr>
            <p:spPr bwMode="auto">
              <a:xfrm>
                <a:off x="6302375" y="1933575"/>
                <a:ext cx="25400" cy="42863"/>
              </a:xfrm>
              <a:custGeom>
                <a:avLst/>
                <a:gdLst/>
                <a:ahLst/>
                <a:cxnLst>
                  <a:cxn ang="0">
                    <a:pos x="14" y="6"/>
                  </a:cxn>
                  <a:cxn ang="0">
                    <a:pos x="12" y="1"/>
                  </a:cxn>
                  <a:cxn ang="0">
                    <a:pos x="7" y="0"/>
                  </a:cxn>
                  <a:cxn ang="0">
                    <a:pos x="4" y="0"/>
                  </a:cxn>
                  <a:cxn ang="0">
                    <a:pos x="2" y="2"/>
                  </a:cxn>
                  <a:cxn ang="0">
                    <a:pos x="1" y="4"/>
                  </a:cxn>
                  <a:cxn ang="0">
                    <a:pos x="0" y="7"/>
                  </a:cxn>
                  <a:cxn ang="0">
                    <a:pos x="0" y="8"/>
                  </a:cxn>
                  <a:cxn ang="0">
                    <a:pos x="6" y="8"/>
                  </a:cxn>
                  <a:cxn ang="0">
                    <a:pos x="6" y="6"/>
                  </a:cxn>
                  <a:cxn ang="0">
                    <a:pos x="6" y="4"/>
                  </a:cxn>
                  <a:cxn ang="0">
                    <a:pos x="7" y="3"/>
                  </a:cxn>
                  <a:cxn ang="0">
                    <a:pos x="8" y="4"/>
                  </a:cxn>
                  <a:cxn ang="0">
                    <a:pos x="8" y="5"/>
                  </a:cxn>
                  <a:cxn ang="0">
                    <a:pos x="7" y="9"/>
                  </a:cxn>
                  <a:cxn ang="0">
                    <a:pos x="0" y="20"/>
                  </a:cxn>
                  <a:cxn ang="0">
                    <a:pos x="0" y="24"/>
                  </a:cxn>
                  <a:cxn ang="0">
                    <a:pos x="13" y="24"/>
                  </a:cxn>
                  <a:cxn ang="0">
                    <a:pos x="13" y="20"/>
                  </a:cxn>
                  <a:cxn ang="0">
                    <a:pos x="7" y="20"/>
                  </a:cxn>
                  <a:cxn ang="0">
                    <a:pos x="13" y="10"/>
                  </a:cxn>
                  <a:cxn ang="0">
                    <a:pos x="14" y="6"/>
                  </a:cxn>
                </a:cxnLst>
                <a:rect l="0" t="0" r="r" b="b"/>
                <a:pathLst>
                  <a:path w="14" h="24">
                    <a:moveTo>
                      <a:pt x="14" y="6"/>
                    </a:moveTo>
                    <a:cubicBezTo>
                      <a:pt x="14" y="4"/>
                      <a:pt x="13" y="3"/>
                      <a:pt x="12" y="1"/>
                    </a:cubicBezTo>
                    <a:cubicBezTo>
                      <a:pt x="11" y="0"/>
                      <a:pt x="9" y="0"/>
                      <a:pt x="7" y="0"/>
                    </a:cubicBezTo>
                    <a:cubicBezTo>
                      <a:pt x="6" y="0"/>
                      <a:pt x="5" y="0"/>
                      <a:pt x="4" y="0"/>
                    </a:cubicBezTo>
                    <a:cubicBezTo>
                      <a:pt x="3" y="1"/>
                      <a:pt x="2" y="1"/>
                      <a:pt x="2" y="2"/>
                    </a:cubicBezTo>
                    <a:cubicBezTo>
                      <a:pt x="1" y="3"/>
                      <a:pt x="1" y="3"/>
                      <a:pt x="1" y="4"/>
                    </a:cubicBezTo>
                    <a:cubicBezTo>
                      <a:pt x="0" y="5"/>
                      <a:pt x="0" y="6"/>
                      <a:pt x="0" y="7"/>
                    </a:cubicBezTo>
                    <a:cubicBezTo>
                      <a:pt x="0" y="8"/>
                      <a:pt x="0" y="8"/>
                      <a:pt x="0" y="8"/>
                    </a:cubicBezTo>
                    <a:cubicBezTo>
                      <a:pt x="6" y="8"/>
                      <a:pt x="6" y="8"/>
                      <a:pt x="6" y="8"/>
                    </a:cubicBezTo>
                    <a:cubicBezTo>
                      <a:pt x="6" y="6"/>
                      <a:pt x="6" y="6"/>
                      <a:pt x="6" y="6"/>
                    </a:cubicBezTo>
                    <a:cubicBezTo>
                      <a:pt x="6" y="5"/>
                      <a:pt x="6" y="4"/>
                      <a:pt x="6" y="4"/>
                    </a:cubicBezTo>
                    <a:cubicBezTo>
                      <a:pt x="6" y="4"/>
                      <a:pt x="7" y="3"/>
                      <a:pt x="7" y="3"/>
                    </a:cubicBezTo>
                    <a:cubicBezTo>
                      <a:pt x="7" y="3"/>
                      <a:pt x="8" y="4"/>
                      <a:pt x="8" y="4"/>
                    </a:cubicBezTo>
                    <a:cubicBezTo>
                      <a:pt x="8" y="4"/>
                      <a:pt x="8" y="5"/>
                      <a:pt x="8" y="5"/>
                    </a:cubicBezTo>
                    <a:cubicBezTo>
                      <a:pt x="8" y="6"/>
                      <a:pt x="8" y="7"/>
                      <a:pt x="7" y="9"/>
                    </a:cubicBezTo>
                    <a:cubicBezTo>
                      <a:pt x="7" y="10"/>
                      <a:pt x="4" y="14"/>
                      <a:pt x="0" y="20"/>
                    </a:cubicBezTo>
                    <a:cubicBezTo>
                      <a:pt x="0" y="24"/>
                      <a:pt x="0" y="24"/>
                      <a:pt x="0" y="24"/>
                    </a:cubicBezTo>
                    <a:cubicBezTo>
                      <a:pt x="13" y="24"/>
                      <a:pt x="13" y="24"/>
                      <a:pt x="13" y="24"/>
                    </a:cubicBezTo>
                    <a:cubicBezTo>
                      <a:pt x="13" y="20"/>
                      <a:pt x="13" y="20"/>
                      <a:pt x="13" y="20"/>
                    </a:cubicBezTo>
                    <a:cubicBezTo>
                      <a:pt x="7" y="20"/>
                      <a:pt x="7" y="20"/>
                      <a:pt x="7" y="20"/>
                    </a:cubicBezTo>
                    <a:cubicBezTo>
                      <a:pt x="10" y="15"/>
                      <a:pt x="12" y="12"/>
                      <a:pt x="13" y="10"/>
                    </a:cubicBezTo>
                    <a:cubicBezTo>
                      <a:pt x="14" y="9"/>
                      <a:pt x="14" y="7"/>
                      <a:pt x="14" y="6"/>
                    </a:cubicBez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4" name="Rectangle 35"/>
              <p:cNvSpPr>
                <a:spLocks noChangeArrowheads="1"/>
              </p:cNvSpPr>
              <p:nvPr/>
            </p:nvSpPr>
            <p:spPr bwMode="auto">
              <a:xfrm>
                <a:off x="6340475" y="1946275"/>
                <a:ext cx="25400" cy="7938"/>
              </a:xfrm>
              <a:prstGeom prst="rect">
                <a:avLst/>
              </a:prstGeom>
              <a:solidFill>
                <a:srgbClr val="EBEBEB"/>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5" name="Rectangle 36"/>
              <p:cNvSpPr>
                <a:spLocks noChangeArrowheads="1"/>
              </p:cNvSpPr>
              <p:nvPr/>
            </p:nvSpPr>
            <p:spPr bwMode="auto">
              <a:xfrm>
                <a:off x="6340475" y="1957388"/>
                <a:ext cx="25400" cy="6350"/>
              </a:xfrm>
              <a:prstGeom prst="rect">
                <a:avLst/>
              </a:prstGeom>
              <a:solidFill>
                <a:srgbClr val="EBEBEB"/>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6" name="Freeform 37"/>
              <p:cNvSpPr>
                <a:spLocks noEditPoints="1"/>
              </p:cNvSpPr>
              <p:nvPr/>
            </p:nvSpPr>
            <p:spPr bwMode="auto">
              <a:xfrm>
                <a:off x="6153150" y="1863725"/>
                <a:ext cx="293688" cy="352425"/>
              </a:xfrm>
              <a:custGeom>
                <a:avLst/>
                <a:gdLst/>
                <a:ahLst/>
                <a:cxnLst>
                  <a:cxn ang="0">
                    <a:pos x="158" y="0"/>
                  </a:cxn>
                  <a:cxn ang="0">
                    <a:pos x="7" y="0"/>
                  </a:cxn>
                  <a:cxn ang="0">
                    <a:pos x="0" y="8"/>
                  </a:cxn>
                  <a:cxn ang="0">
                    <a:pos x="0" y="102"/>
                  </a:cxn>
                  <a:cxn ang="0">
                    <a:pos x="7" y="110"/>
                  </a:cxn>
                  <a:cxn ang="0">
                    <a:pos x="55" y="110"/>
                  </a:cxn>
                  <a:cxn ang="0">
                    <a:pos x="29" y="189"/>
                  </a:cxn>
                  <a:cxn ang="0">
                    <a:pos x="32" y="196"/>
                  </a:cxn>
                  <a:cxn ang="0">
                    <a:pos x="32" y="196"/>
                  </a:cxn>
                  <a:cxn ang="0">
                    <a:pos x="39" y="192"/>
                  </a:cxn>
                  <a:cxn ang="0">
                    <a:pos x="46" y="170"/>
                  </a:cxn>
                  <a:cxn ang="0">
                    <a:pos x="80" y="170"/>
                  </a:cxn>
                  <a:cxn ang="0">
                    <a:pos x="80" y="190"/>
                  </a:cxn>
                  <a:cxn ang="0">
                    <a:pos x="85" y="197"/>
                  </a:cxn>
                  <a:cxn ang="0">
                    <a:pos x="85" y="197"/>
                  </a:cxn>
                  <a:cxn ang="0">
                    <a:pos x="90" y="190"/>
                  </a:cxn>
                  <a:cxn ang="0">
                    <a:pos x="90" y="170"/>
                  </a:cxn>
                  <a:cxn ang="0">
                    <a:pos x="119" y="170"/>
                  </a:cxn>
                  <a:cxn ang="0">
                    <a:pos x="126" y="192"/>
                  </a:cxn>
                  <a:cxn ang="0">
                    <a:pos x="132" y="196"/>
                  </a:cxn>
                  <a:cxn ang="0">
                    <a:pos x="133" y="196"/>
                  </a:cxn>
                  <a:cxn ang="0">
                    <a:pos x="136" y="189"/>
                  </a:cxn>
                  <a:cxn ang="0">
                    <a:pos x="111" y="110"/>
                  </a:cxn>
                  <a:cxn ang="0">
                    <a:pos x="158" y="110"/>
                  </a:cxn>
                  <a:cxn ang="0">
                    <a:pos x="164" y="102"/>
                  </a:cxn>
                  <a:cxn ang="0">
                    <a:pos x="164" y="8"/>
                  </a:cxn>
                  <a:cxn ang="0">
                    <a:pos x="158" y="0"/>
                  </a:cxn>
                  <a:cxn ang="0">
                    <a:pos x="49" y="162"/>
                  </a:cxn>
                  <a:cxn ang="0">
                    <a:pos x="66" y="110"/>
                  </a:cxn>
                  <a:cxn ang="0">
                    <a:pos x="80" y="110"/>
                  </a:cxn>
                  <a:cxn ang="0">
                    <a:pos x="80" y="162"/>
                  </a:cxn>
                  <a:cxn ang="0">
                    <a:pos x="49" y="162"/>
                  </a:cxn>
                  <a:cxn ang="0">
                    <a:pos x="116" y="162"/>
                  </a:cxn>
                  <a:cxn ang="0">
                    <a:pos x="90" y="162"/>
                  </a:cxn>
                  <a:cxn ang="0">
                    <a:pos x="90" y="110"/>
                  </a:cxn>
                  <a:cxn ang="0">
                    <a:pos x="100" y="110"/>
                  </a:cxn>
                  <a:cxn ang="0">
                    <a:pos x="116" y="162"/>
                  </a:cxn>
                  <a:cxn ang="0">
                    <a:pos x="154" y="95"/>
                  </a:cxn>
                  <a:cxn ang="0">
                    <a:pos x="148" y="101"/>
                  </a:cxn>
                  <a:cxn ang="0">
                    <a:pos x="16" y="101"/>
                  </a:cxn>
                  <a:cxn ang="0">
                    <a:pos x="11" y="95"/>
                  </a:cxn>
                  <a:cxn ang="0">
                    <a:pos x="11" y="16"/>
                  </a:cxn>
                  <a:cxn ang="0">
                    <a:pos x="16" y="9"/>
                  </a:cxn>
                  <a:cxn ang="0">
                    <a:pos x="148" y="9"/>
                  </a:cxn>
                  <a:cxn ang="0">
                    <a:pos x="154" y="16"/>
                  </a:cxn>
                  <a:cxn ang="0">
                    <a:pos x="154" y="95"/>
                  </a:cxn>
                </a:cxnLst>
                <a:rect l="0" t="0" r="r" b="b"/>
                <a:pathLst>
                  <a:path w="164" h="197">
                    <a:moveTo>
                      <a:pt x="158" y="0"/>
                    </a:moveTo>
                    <a:cubicBezTo>
                      <a:pt x="7" y="0"/>
                      <a:pt x="7" y="0"/>
                      <a:pt x="7" y="0"/>
                    </a:cubicBezTo>
                    <a:cubicBezTo>
                      <a:pt x="4" y="0"/>
                      <a:pt x="0" y="3"/>
                      <a:pt x="0" y="8"/>
                    </a:cubicBezTo>
                    <a:cubicBezTo>
                      <a:pt x="0" y="102"/>
                      <a:pt x="0" y="102"/>
                      <a:pt x="0" y="102"/>
                    </a:cubicBezTo>
                    <a:cubicBezTo>
                      <a:pt x="0" y="107"/>
                      <a:pt x="4" y="110"/>
                      <a:pt x="7" y="110"/>
                    </a:cubicBezTo>
                    <a:cubicBezTo>
                      <a:pt x="55" y="110"/>
                      <a:pt x="55" y="110"/>
                      <a:pt x="55" y="110"/>
                    </a:cubicBezTo>
                    <a:cubicBezTo>
                      <a:pt x="29" y="189"/>
                      <a:pt x="29" y="189"/>
                      <a:pt x="29" y="189"/>
                    </a:cubicBezTo>
                    <a:cubicBezTo>
                      <a:pt x="28" y="192"/>
                      <a:pt x="29" y="195"/>
                      <a:pt x="32" y="196"/>
                    </a:cubicBezTo>
                    <a:cubicBezTo>
                      <a:pt x="32" y="196"/>
                      <a:pt x="32" y="196"/>
                      <a:pt x="32" y="196"/>
                    </a:cubicBezTo>
                    <a:cubicBezTo>
                      <a:pt x="35" y="197"/>
                      <a:pt x="38" y="195"/>
                      <a:pt x="39" y="192"/>
                    </a:cubicBezTo>
                    <a:cubicBezTo>
                      <a:pt x="46" y="170"/>
                      <a:pt x="46" y="170"/>
                      <a:pt x="46" y="170"/>
                    </a:cubicBezTo>
                    <a:cubicBezTo>
                      <a:pt x="80" y="170"/>
                      <a:pt x="80" y="170"/>
                      <a:pt x="80" y="170"/>
                    </a:cubicBezTo>
                    <a:cubicBezTo>
                      <a:pt x="80" y="190"/>
                      <a:pt x="80" y="190"/>
                      <a:pt x="80" y="190"/>
                    </a:cubicBezTo>
                    <a:cubicBezTo>
                      <a:pt x="80" y="194"/>
                      <a:pt x="82" y="197"/>
                      <a:pt x="85" y="197"/>
                    </a:cubicBezTo>
                    <a:cubicBezTo>
                      <a:pt x="85" y="197"/>
                      <a:pt x="85" y="197"/>
                      <a:pt x="85" y="197"/>
                    </a:cubicBezTo>
                    <a:cubicBezTo>
                      <a:pt x="88" y="197"/>
                      <a:pt x="90" y="194"/>
                      <a:pt x="90" y="190"/>
                    </a:cubicBezTo>
                    <a:cubicBezTo>
                      <a:pt x="90" y="170"/>
                      <a:pt x="90" y="170"/>
                      <a:pt x="90" y="170"/>
                    </a:cubicBezTo>
                    <a:cubicBezTo>
                      <a:pt x="119" y="170"/>
                      <a:pt x="119" y="170"/>
                      <a:pt x="119" y="170"/>
                    </a:cubicBezTo>
                    <a:cubicBezTo>
                      <a:pt x="126" y="192"/>
                      <a:pt x="126" y="192"/>
                      <a:pt x="126" y="192"/>
                    </a:cubicBezTo>
                    <a:cubicBezTo>
                      <a:pt x="127" y="195"/>
                      <a:pt x="130" y="197"/>
                      <a:pt x="132" y="196"/>
                    </a:cubicBezTo>
                    <a:cubicBezTo>
                      <a:pt x="133" y="196"/>
                      <a:pt x="133" y="196"/>
                      <a:pt x="133" y="196"/>
                    </a:cubicBezTo>
                    <a:cubicBezTo>
                      <a:pt x="135" y="195"/>
                      <a:pt x="137" y="192"/>
                      <a:pt x="136" y="189"/>
                    </a:cubicBezTo>
                    <a:cubicBezTo>
                      <a:pt x="111" y="110"/>
                      <a:pt x="111" y="110"/>
                      <a:pt x="111" y="110"/>
                    </a:cubicBezTo>
                    <a:cubicBezTo>
                      <a:pt x="158" y="110"/>
                      <a:pt x="158" y="110"/>
                      <a:pt x="158" y="110"/>
                    </a:cubicBezTo>
                    <a:cubicBezTo>
                      <a:pt x="161" y="110"/>
                      <a:pt x="164" y="107"/>
                      <a:pt x="164" y="102"/>
                    </a:cubicBezTo>
                    <a:cubicBezTo>
                      <a:pt x="164" y="8"/>
                      <a:pt x="164" y="8"/>
                      <a:pt x="164" y="8"/>
                    </a:cubicBezTo>
                    <a:cubicBezTo>
                      <a:pt x="164" y="3"/>
                      <a:pt x="161" y="0"/>
                      <a:pt x="158" y="0"/>
                    </a:cubicBezTo>
                    <a:close/>
                    <a:moveTo>
                      <a:pt x="49" y="162"/>
                    </a:moveTo>
                    <a:cubicBezTo>
                      <a:pt x="66" y="110"/>
                      <a:pt x="66" y="110"/>
                      <a:pt x="66" y="110"/>
                    </a:cubicBezTo>
                    <a:cubicBezTo>
                      <a:pt x="80" y="110"/>
                      <a:pt x="80" y="110"/>
                      <a:pt x="80" y="110"/>
                    </a:cubicBezTo>
                    <a:cubicBezTo>
                      <a:pt x="80" y="162"/>
                      <a:pt x="80" y="162"/>
                      <a:pt x="80" y="162"/>
                    </a:cubicBezTo>
                    <a:lnTo>
                      <a:pt x="49" y="162"/>
                    </a:lnTo>
                    <a:close/>
                    <a:moveTo>
                      <a:pt x="116" y="162"/>
                    </a:moveTo>
                    <a:cubicBezTo>
                      <a:pt x="90" y="162"/>
                      <a:pt x="90" y="162"/>
                      <a:pt x="90" y="162"/>
                    </a:cubicBezTo>
                    <a:cubicBezTo>
                      <a:pt x="90" y="110"/>
                      <a:pt x="90" y="110"/>
                      <a:pt x="90" y="110"/>
                    </a:cubicBezTo>
                    <a:cubicBezTo>
                      <a:pt x="100" y="110"/>
                      <a:pt x="100" y="110"/>
                      <a:pt x="100" y="110"/>
                    </a:cubicBezTo>
                    <a:lnTo>
                      <a:pt x="116" y="162"/>
                    </a:lnTo>
                    <a:close/>
                    <a:moveTo>
                      <a:pt x="154" y="95"/>
                    </a:moveTo>
                    <a:cubicBezTo>
                      <a:pt x="154" y="98"/>
                      <a:pt x="152" y="101"/>
                      <a:pt x="148" y="101"/>
                    </a:cubicBezTo>
                    <a:cubicBezTo>
                      <a:pt x="16" y="101"/>
                      <a:pt x="16" y="101"/>
                      <a:pt x="16" y="101"/>
                    </a:cubicBezTo>
                    <a:cubicBezTo>
                      <a:pt x="13" y="101"/>
                      <a:pt x="11" y="98"/>
                      <a:pt x="11" y="95"/>
                    </a:cubicBezTo>
                    <a:cubicBezTo>
                      <a:pt x="11" y="16"/>
                      <a:pt x="11" y="16"/>
                      <a:pt x="11" y="16"/>
                    </a:cubicBezTo>
                    <a:cubicBezTo>
                      <a:pt x="11" y="12"/>
                      <a:pt x="13" y="9"/>
                      <a:pt x="16" y="9"/>
                    </a:cubicBezTo>
                    <a:cubicBezTo>
                      <a:pt x="148" y="9"/>
                      <a:pt x="148" y="9"/>
                      <a:pt x="148" y="9"/>
                    </a:cubicBezTo>
                    <a:cubicBezTo>
                      <a:pt x="152" y="9"/>
                      <a:pt x="154" y="12"/>
                      <a:pt x="154" y="16"/>
                    </a:cubicBezTo>
                    <a:lnTo>
                      <a:pt x="154" y="95"/>
                    </a:ln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spTree>
    <p:extLst>
      <p:ext uri="{BB962C8B-B14F-4D97-AF65-F5344CB8AC3E}">
        <p14:creationId xmlns:p14="http://schemas.microsoft.com/office/powerpoint/2010/main" val="35298193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18" presetClass="entr" presetSubtype="3" fill="hold" nodeType="withEffect">
                                  <p:stCondLst>
                                    <p:cond delay="700"/>
                                  </p:stCondLst>
                                  <p:childTnLst>
                                    <p:set>
                                      <p:cBhvr>
                                        <p:cTn id="9" dur="1" fill="hold">
                                          <p:stCondLst>
                                            <p:cond delay="0"/>
                                          </p:stCondLst>
                                        </p:cTn>
                                        <p:tgtEl>
                                          <p:spTgt spid="260"/>
                                        </p:tgtEl>
                                        <p:attrNameLst>
                                          <p:attrName>style.visibility</p:attrName>
                                        </p:attrNameLst>
                                      </p:cBhvr>
                                      <p:to>
                                        <p:strVal val="visible"/>
                                      </p:to>
                                    </p:set>
                                    <p:animEffect transition="in" filter="strips(upRight)">
                                      <p:cBhvr>
                                        <p:cTn id="10" dur="2000"/>
                                        <p:tgtEl>
                                          <p:spTgt spid="260"/>
                                        </p:tgtEl>
                                      </p:cBhvr>
                                    </p:animEffect>
                                  </p:childTnLst>
                                </p:cTn>
                              </p:par>
                              <p:par>
                                <p:cTn id="11" presetID="12" presetClass="entr" presetSubtype="4" fill="hold" nodeType="withEffect">
                                  <p:stCondLst>
                                    <p:cond delay="2700"/>
                                  </p:stCondLst>
                                  <p:childTnLst>
                                    <p:set>
                                      <p:cBhvr>
                                        <p:cTn id="12" dur="1" fill="hold">
                                          <p:stCondLst>
                                            <p:cond delay="0"/>
                                          </p:stCondLst>
                                        </p:cTn>
                                        <p:tgtEl>
                                          <p:spTgt spid="350"/>
                                        </p:tgtEl>
                                        <p:attrNameLst>
                                          <p:attrName>style.visibility</p:attrName>
                                        </p:attrNameLst>
                                      </p:cBhvr>
                                      <p:to>
                                        <p:strVal val="visible"/>
                                      </p:to>
                                    </p:set>
                                    <p:animEffect transition="in" filter="slide(fromBottom)">
                                      <p:cBhvr>
                                        <p:cTn id="13" dur="1000"/>
                                        <p:tgtEl>
                                          <p:spTgt spid="350"/>
                                        </p:tgtEl>
                                      </p:cBhvr>
                                    </p:animEffect>
                                  </p:childTnLst>
                                </p:cTn>
                              </p:par>
                              <p:par>
                                <p:cTn id="14" presetID="29" presetClass="entr" presetSubtype="0" fill="hold" nodeType="withEffect">
                                  <p:stCondLst>
                                    <p:cond delay="3800"/>
                                  </p:stCondLst>
                                  <p:childTnLst>
                                    <p:set>
                                      <p:cBhvr>
                                        <p:cTn id="15" dur="1" fill="hold">
                                          <p:stCondLst>
                                            <p:cond delay="0"/>
                                          </p:stCondLst>
                                        </p:cTn>
                                        <p:tgtEl>
                                          <p:spTgt spid="338"/>
                                        </p:tgtEl>
                                        <p:attrNameLst>
                                          <p:attrName>style.visibility</p:attrName>
                                        </p:attrNameLst>
                                      </p:cBhvr>
                                      <p:to>
                                        <p:strVal val="visible"/>
                                      </p:to>
                                    </p:set>
                                    <p:anim calcmode="lin" valueType="num">
                                      <p:cBhvr>
                                        <p:cTn id="16" dur="1000" fill="hold"/>
                                        <p:tgtEl>
                                          <p:spTgt spid="338"/>
                                        </p:tgtEl>
                                        <p:attrNameLst>
                                          <p:attrName>ppt_x</p:attrName>
                                        </p:attrNameLst>
                                      </p:cBhvr>
                                      <p:tavLst>
                                        <p:tav tm="0">
                                          <p:val>
                                            <p:strVal val="#ppt_x-.2"/>
                                          </p:val>
                                        </p:tav>
                                        <p:tav tm="100000">
                                          <p:val>
                                            <p:strVal val="#ppt_x"/>
                                          </p:val>
                                        </p:tav>
                                      </p:tavLst>
                                    </p:anim>
                                    <p:anim calcmode="lin" valueType="num">
                                      <p:cBhvr>
                                        <p:cTn id="17" dur="1000" fill="hold"/>
                                        <p:tgtEl>
                                          <p:spTgt spid="338"/>
                                        </p:tgtEl>
                                        <p:attrNameLst>
                                          <p:attrName>ppt_y</p:attrName>
                                        </p:attrNameLst>
                                      </p:cBhvr>
                                      <p:tavLst>
                                        <p:tav tm="0">
                                          <p:val>
                                            <p:strVal val="#ppt_y"/>
                                          </p:val>
                                        </p:tav>
                                        <p:tav tm="100000">
                                          <p:val>
                                            <p:strVal val="#ppt_y"/>
                                          </p:val>
                                        </p:tav>
                                      </p:tavLst>
                                    </p:anim>
                                    <p:animEffect transition="in" filter="wipe(right)" prLst="gradientSize: 0.1">
                                      <p:cBhvr>
                                        <p:cTn id="18" dur="1000"/>
                                        <p:tgtEl>
                                          <p:spTgt spid="338"/>
                                        </p:tgtEl>
                                      </p:cBhvr>
                                    </p:animEffect>
                                  </p:childTnLst>
                                </p:cTn>
                              </p:par>
                              <p:par>
                                <p:cTn id="19" presetID="37" presetClass="entr" presetSubtype="0" fill="hold" nodeType="withEffect">
                                  <p:stCondLst>
                                    <p:cond delay="4900"/>
                                  </p:stCondLst>
                                  <p:childTnLst>
                                    <p:set>
                                      <p:cBhvr>
                                        <p:cTn id="20" dur="1" fill="hold">
                                          <p:stCondLst>
                                            <p:cond delay="0"/>
                                          </p:stCondLst>
                                        </p:cTn>
                                        <p:tgtEl>
                                          <p:spTgt spid="341"/>
                                        </p:tgtEl>
                                        <p:attrNameLst>
                                          <p:attrName>style.visibility</p:attrName>
                                        </p:attrNameLst>
                                      </p:cBhvr>
                                      <p:to>
                                        <p:strVal val="visible"/>
                                      </p:to>
                                    </p:set>
                                    <p:animEffect transition="in" filter="fade">
                                      <p:cBhvr>
                                        <p:cTn id="21" dur="1000"/>
                                        <p:tgtEl>
                                          <p:spTgt spid="341"/>
                                        </p:tgtEl>
                                      </p:cBhvr>
                                    </p:animEffect>
                                    <p:anim calcmode="lin" valueType="num">
                                      <p:cBhvr>
                                        <p:cTn id="22" dur="1000" fill="hold"/>
                                        <p:tgtEl>
                                          <p:spTgt spid="341"/>
                                        </p:tgtEl>
                                        <p:attrNameLst>
                                          <p:attrName>ppt_x</p:attrName>
                                        </p:attrNameLst>
                                      </p:cBhvr>
                                      <p:tavLst>
                                        <p:tav tm="0">
                                          <p:val>
                                            <p:strVal val="#ppt_x"/>
                                          </p:val>
                                        </p:tav>
                                        <p:tav tm="100000">
                                          <p:val>
                                            <p:strVal val="#ppt_x"/>
                                          </p:val>
                                        </p:tav>
                                      </p:tavLst>
                                    </p:anim>
                                    <p:anim calcmode="lin" valueType="num">
                                      <p:cBhvr>
                                        <p:cTn id="23" dur="900" decel="100000" fill="hold"/>
                                        <p:tgtEl>
                                          <p:spTgt spid="341"/>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41"/>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5900"/>
                                  </p:stCondLst>
                                  <p:childTnLst>
                                    <p:set>
                                      <p:cBhvr>
                                        <p:cTn id="26" dur="1" fill="hold">
                                          <p:stCondLst>
                                            <p:cond delay="0"/>
                                          </p:stCondLst>
                                        </p:cTn>
                                        <p:tgtEl>
                                          <p:spTgt spid="344"/>
                                        </p:tgtEl>
                                        <p:attrNameLst>
                                          <p:attrName>style.visibility</p:attrName>
                                        </p:attrNameLst>
                                      </p:cBhvr>
                                      <p:to>
                                        <p:strVal val="visible"/>
                                      </p:to>
                                    </p:set>
                                    <p:animEffect transition="in" filter="fade">
                                      <p:cBhvr>
                                        <p:cTn id="27" dur="1000"/>
                                        <p:tgtEl>
                                          <p:spTgt spid="344"/>
                                        </p:tgtEl>
                                      </p:cBhvr>
                                    </p:animEffect>
                                    <p:anim calcmode="lin" valueType="num">
                                      <p:cBhvr>
                                        <p:cTn id="28" dur="1000" fill="hold"/>
                                        <p:tgtEl>
                                          <p:spTgt spid="344"/>
                                        </p:tgtEl>
                                        <p:attrNameLst>
                                          <p:attrName>ppt_x</p:attrName>
                                        </p:attrNameLst>
                                      </p:cBhvr>
                                      <p:tavLst>
                                        <p:tav tm="0">
                                          <p:val>
                                            <p:strVal val="#ppt_x"/>
                                          </p:val>
                                        </p:tav>
                                        <p:tav tm="100000">
                                          <p:val>
                                            <p:strVal val="#ppt_x"/>
                                          </p:val>
                                        </p:tav>
                                      </p:tavLst>
                                    </p:anim>
                                    <p:anim calcmode="lin" valueType="num">
                                      <p:cBhvr>
                                        <p:cTn id="29" dur="900" decel="100000" fill="hold"/>
                                        <p:tgtEl>
                                          <p:spTgt spid="344"/>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344"/>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7100"/>
                                  </p:stCondLst>
                                  <p:childTnLst>
                                    <p:set>
                                      <p:cBhvr>
                                        <p:cTn id="32" dur="1" fill="hold">
                                          <p:stCondLst>
                                            <p:cond delay="0"/>
                                          </p:stCondLst>
                                        </p:cTn>
                                        <p:tgtEl>
                                          <p:spTgt spid="347"/>
                                        </p:tgtEl>
                                        <p:attrNameLst>
                                          <p:attrName>style.visibility</p:attrName>
                                        </p:attrNameLst>
                                      </p:cBhvr>
                                      <p:to>
                                        <p:strVal val="visible"/>
                                      </p:to>
                                    </p:set>
                                    <p:animEffect transition="in" filter="fade">
                                      <p:cBhvr>
                                        <p:cTn id="33" dur="1000"/>
                                        <p:tgtEl>
                                          <p:spTgt spid="347"/>
                                        </p:tgtEl>
                                      </p:cBhvr>
                                    </p:animEffect>
                                    <p:anim calcmode="lin" valueType="num">
                                      <p:cBhvr>
                                        <p:cTn id="34" dur="1000" fill="hold"/>
                                        <p:tgtEl>
                                          <p:spTgt spid="347"/>
                                        </p:tgtEl>
                                        <p:attrNameLst>
                                          <p:attrName>ppt_x</p:attrName>
                                        </p:attrNameLst>
                                      </p:cBhvr>
                                      <p:tavLst>
                                        <p:tav tm="0">
                                          <p:val>
                                            <p:strVal val="#ppt_x"/>
                                          </p:val>
                                        </p:tav>
                                        <p:tav tm="100000">
                                          <p:val>
                                            <p:strVal val="#ppt_x"/>
                                          </p:val>
                                        </p:tav>
                                      </p:tavLst>
                                    </p:anim>
                                    <p:anim calcmode="lin" valueType="num">
                                      <p:cBhvr>
                                        <p:cTn id="35" dur="900" decel="100000" fill="hold"/>
                                        <p:tgtEl>
                                          <p:spTgt spid="347"/>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34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237215" cy="6896100"/>
          </a:xfrm>
          <a:prstGeom prst="rect">
            <a:avLst/>
          </a:prstGeom>
        </p:spPr>
      </p:pic>
      <p:grpSp>
        <p:nvGrpSpPr>
          <p:cNvPr id="24" name="组合 23"/>
          <p:cNvGrpSpPr/>
          <p:nvPr/>
        </p:nvGrpSpPr>
        <p:grpSpPr>
          <a:xfrm>
            <a:off x="1249689" y="1652791"/>
            <a:ext cx="9692625" cy="3320231"/>
            <a:chOff x="1249688" y="1640089"/>
            <a:chExt cx="9692625" cy="3320231"/>
          </a:xfrm>
        </p:grpSpPr>
        <p:sp>
          <p:nvSpPr>
            <p:cNvPr id="25" name="矩形 24"/>
            <p:cNvSpPr/>
            <p:nvPr/>
          </p:nvSpPr>
          <p:spPr>
            <a:xfrm>
              <a:off x="1315909" y="1652789"/>
              <a:ext cx="9626404" cy="3289491"/>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26"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3319" h="6878879">
                  <a:moveTo>
                    <a:pt x="0" y="0"/>
                  </a:moveTo>
                  <a:lnTo>
                    <a:pt x="2643319" y="13156"/>
                  </a:lnTo>
                  <a:lnTo>
                    <a:pt x="2591064" y="6878879"/>
                  </a:lnTo>
                  <a:lnTo>
                    <a:pt x="955301" y="6845262"/>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文本框 26"/>
          <p:cNvSpPr txBox="1"/>
          <p:nvPr/>
        </p:nvSpPr>
        <p:spPr>
          <a:xfrm>
            <a:off x="1436457" y="2471929"/>
            <a:ext cx="1515158"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01</a:t>
            </a:r>
            <a:endParaRPr lang="zh-CN" altLang="en-US" sz="10000" spc="600" dirty="0">
              <a:solidFill>
                <a:schemeClr val="bg1"/>
              </a:solidFill>
              <a:latin typeface="Impact" panose="020B0806030902050204" pitchFamily="34" charset="0"/>
            </a:endParaRPr>
          </a:p>
        </p:txBody>
      </p:sp>
      <p:grpSp>
        <p:nvGrpSpPr>
          <p:cNvPr id="28" name="组合 27"/>
          <p:cNvGrpSpPr/>
          <p:nvPr/>
        </p:nvGrpSpPr>
        <p:grpSpPr>
          <a:xfrm>
            <a:off x="4891314" y="1751695"/>
            <a:ext cx="5947206" cy="2078061"/>
            <a:chOff x="4891314" y="1751694"/>
            <a:chExt cx="5947205" cy="2078061"/>
          </a:xfrm>
        </p:grpSpPr>
        <p:grpSp>
          <p:nvGrpSpPr>
            <p:cNvPr id="29" name="组合 28"/>
            <p:cNvGrpSpPr/>
            <p:nvPr/>
          </p:nvGrpSpPr>
          <p:grpSpPr>
            <a:xfrm>
              <a:off x="4891314" y="2783315"/>
              <a:ext cx="3229546" cy="1046440"/>
              <a:chOff x="4891314" y="3025151"/>
              <a:chExt cx="3229546" cy="1046440"/>
            </a:xfrm>
          </p:grpSpPr>
          <p:sp>
            <p:nvSpPr>
              <p:cNvPr id="31" name="矩形 30"/>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COMPANY ARTICLES</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4891314" y="3025151"/>
                <a:ext cx="1838964"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公司篇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30" name="矩形 29"/>
            <p:cNvSpPr/>
            <p:nvPr/>
          </p:nvSpPr>
          <p:spPr>
            <a:xfrm>
              <a:off x="9714493" y="1751694"/>
              <a:ext cx="1124026"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292589523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7">
                                            <p:txEl>
                                              <p:pRg st="0" end="0"/>
                                            </p:txEl>
                                          </p:spTgt>
                                        </p:tgtEl>
                                        <p:attrNameLst>
                                          <p:attrName>style.visibility</p:attrName>
                                        </p:attrNameLst>
                                      </p:cBhvr>
                                      <p:to>
                                        <p:strVal val="visible"/>
                                      </p:to>
                                    </p:set>
                                    <p:animEffect transition="in" filter="wipe(left)">
                                      <p:cBhvr>
                                        <p:cTn id="13" dur="500"/>
                                        <p:tgtEl>
                                          <p:spTgt spid="27">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1407021" y="507678"/>
            <a:ext cx="5020491" cy="756936"/>
            <a:chOff x="1582138" y="578932"/>
            <a:chExt cx="5020491" cy="756936"/>
          </a:xfrm>
        </p:grpSpPr>
        <p:sp>
          <p:nvSpPr>
            <p:cNvPr id="26"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公司介绍</a:t>
              </a:r>
              <a:endParaRPr lang="id-ID" sz="2600" b="1" spc="300" dirty="0">
                <a:latin typeface="微软雅黑" panose="020B0503020204020204" pitchFamily="34" charset="-122"/>
                <a:ea typeface="微软雅黑" panose="020B0503020204020204" pitchFamily="34" charset="-122"/>
              </a:endParaRPr>
            </a:p>
          </p:txBody>
        </p:sp>
        <p:sp>
          <p:nvSpPr>
            <p:cNvPr id="46" name="Text Box 7"/>
            <p:cNvSpPr txBox="1">
              <a:spLocks noChangeArrowheads="1"/>
            </p:cNvSpPr>
            <p:nvPr/>
          </p:nvSpPr>
          <p:spPr bwMode="auto">
            <a:xfrm>
              <a:off x="1620239" y="1058869"/>
              <a:ext cx="2631553" cy="276999"/>
            </a:xfrm>
            <a:prstGeom prst="rect">
              <a:avLst/>
            </a:prstGeom>
            <a:noFill/>
            <a:ln w="9525">
              <a:noFill/>
              <a:miter lim="800000"/>
              <a:headEnd/>
              <a:tailEnd/>
            </a:ln>
          </p:spPr>
          <p:txBody>
            <a:bodyPr wrap="none" lIns="45720" tIns="22860" rIns="45720" bIns="22860">
              <a:spAutoFit/>
            </a:bodyPr>
            <a:lstStyle/>
            <a:p>
              <a:pPr algn="ct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COMPANY INTRODUCTION</a:t>
              </a:r>
            </a:p>
          </p:txBody>
        </p:sp>
      </p:grpSp>
      <p:pic>
        <p:nvPicPr>
          <p:cNvPr id="48" name="图片 4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104900" y="2156238"/>
            <a:ext cx="2300749" cy="3413919"/>
          </a:xfrm>
          <a:prstGeom prst="rect">
            <a:avLst/>
          </a:prstGeom>
          <a:effectLst>
            <a:outerShdw blurRad="50800" dist="38100" dir="5400000" algn="t" rotWithShape="0">
              <a:prstClr val="black">
                <a:alpha val="40000"/>
              </a:prstClr>
            </a:outerShdw>
          </a:effectLst>
        </p:spPr>
      </p:pic>
      <p:pic>
        <p:nvPicPr>
          <p:cNvPr id="49" name="图片 48"/>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479803" y="2144025"/>
            <a:ext cx="2324100" cy="3426132"/>
          </a:xfrm>
          <a:prstGeom prst="rect">
            <a:avLst/>
          </a:prstGeom>
          <a:effectLst>
            <a:outerShdw blurRad="50800" dist="38100" dir="5400000" algn="t" rotWithShape="0">
              <a:prstClr val="black">
                <a:alpha val="40000"/>
              </a:prstClr>
            </a:outerShdw>
          </a:effectLst>
        </p:spPr>
      </p:pic>
      <p:grpSp>
        <p:nvGrpSpPr>
          <p:cNvPr id="74" name="组合 73"/>
          <p:cNvGrpSpPr/>
          <p:nvPr/>
        </p:nvGrpSpPr>
        <p:grpSpPr>
          <a:xfrm>
            <a:off x="6503711" y="2058600"/>
            <a:ext cx="4767540" cy="3368592"/>
            <a:chOff x="6503710" y="2058600"/>
            <a:chExt cx="4767540" cy="3368592"/>
          </a:xfrm>
        </p:grpSpPr>
        <p:grpSp>
          <p:nvGrpSpPr>
            <p:cNvPr id="54" name="组合 53"/>
            <p:cNvGrpSpPr/>
            <p:nvPr/>
          </p:nvGrpSpPr>
          <p:grpSpPr>
            <a:xfrm>
              <a:off x="6503710" y="2058600"/>
              <a:ext cx="4767540" cy="773784"/>
              <a:chOff x="1964947" y="471471"/>
              <a:chExt cx="3575655" cy="580338"/>
            </a:xfrm>
          </p:grpSpPr>
          <p:sp>
            <p:nvSpPr>
              <p:cNvPr id="61" name="文本框 60"/>
              <p:cNvSpPr txBox="1"/>
              <p:nvPr/>
            </p:nvSpPr>
            <p:spPr bwMode="auto">
              <a:xfrm>
                <a:off x="1964947" y="788660"/>
                <a:ext cx="3575655" cy="2631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r>
                  <a:rPr lang="zh-CN" altLang="en-US" sz="1400" spc="300" dirty="0">
                    <a:solidFill>
                      <a:schemeClr val="bg1">
                        <a:lumMod val="50000"/>
                      </a:schemeClr>
                    </a:solidFill>
                    <a:latin typeface="Impact" panose="020B0806030902050204" pitchFamily="34" charset="0"/>
                    <a:sym typeface="微软雅黑" pitchFamily="34" charset="-122"/>
                  </a:rPr>
                  <a:t>。</a:t>
                </a:r>
              </a:p>
            </p:txBody>
          </p:sp>
          <p:sp>
            <p:nvSpPr>
              <p:cNvPr id="62"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lumMod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nvGrpSpPr>
            <p:cNvPr id="63" name="组合 62"/>
            <p:cNvGrpSpPr/>
            <p:nvPr/>
          </p:nvGrpSpPr>
          <p:grpSpPr>
            <a:xfrm>
              <a:off x="6503710" y="3463086"/>
              <a:ext cx="4767540" cy="736850"/>
              <a:chOff x="1964947" y="471471"/>
              <a:chExt cx="3575655" cy="552638"/>
            </a:xfrm>
          </p:grpSpPr>
          <p:sp>
            <p:nvSpPr>
              <p:cNvPr id="64" name="文本框 63"/>
              <p:cNvSpPr txBox="1"/>
              <p:nvPr/>
            </p:nvSpPr>
            <p:spPr bwMode="auto">
              <a:xfrm>
                <a:off x="1964947" y="788660"/>
                <a:ext cx="3575655" cy="2354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5"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rgbClr val="0070C0"/>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rgbClr val="0070C0"/>
                  </a:solidFill>
                  <a:latin typeface="微软雅黑" panose="020B0503020204020204" pitchFamily="34" charset="-122"/>
                  <a:ea typeface="微软雅黑" panose="020B0503020204020204" pitchFamily="34" charset="-122"/>
                  <a:cs typeface="Lato Regular"/>
                </a:endParaRPr>
              </a:p>
            </p:txBody>
          </p:sp>
        </p:grpSp>
        <p:grpSp>
          <p:nvGrpSpPr>
            <p:cNvPr id="67" name="组合 66"/>
            <p:cNvGrpSpPr/>
            <p:nvPr/>
          </p:nvGrpSpPr>
          <p:grpSpPr>
            <a:xfrm>
              <a:off x="6503710" y="4690342"/>
              <a:ext cx="4767540" cy="736850"/>
              <a:chOff x="1964947" y="471471"/>
              <a:chExt cx="3575655" cy="552638"/>
            </a:xfrm>
          </p:grpSpPr>
          <p:sp>
            <p:nvSpPr>
              <p:cNvPr id="68" name="文本框 67"/>
              <p:cNvSpPr txBox="1"/>
              <p:nvPr/>
            </p:nvSpPr>
            <p:spPr bwMode="auto">
              <a:xfrm>
                <a:off x="1964947" y="788660"/>
                <a:ext cx="3575655" cy="2354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9"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lumMod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sp>
        <p:nvSpPr>
          <p:cNvPr id="47" name="矩形 46"/>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9787200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left)">
                                      <p:cBhvr>
                                        <p:cTn id="11" dur="500"/>
                                        <p:tgtEl>
                                          <p:spTgt spid="7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wipe(left)">
                                      <p:cBhvr>
                                        <p:cTn id="2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407020" y="507678"/>
            <a:ext cx="5020491" cy="750776"/>
            <a:chOff x="1582138" y="578932"/>
            <a:chExt cx="5020491" cy="750776"/>
          </a:xfrm>
        </p:grpSpPr>
        <p:sp>
          <p:nvSpPr>
            <p:cNvPr id="25"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企业理念</a:t>
              </a:r>
              <a:endParaRPr lang="id-ID" sz="2600" b="1" spc="300" dirty="0">
                <a:latin typeface="微软雅黑" panose="020B0503020204020204" pitchFamily="34" charset="-122"/>
                <a:ea typeface="微软雅黑" panose="020B0503020204020204" pitchFamily="34" charset="-122"/>
              </a:endParaRPr>
            </a:p>
          </p:txBody>
        </p:sp>
        <p:sp>
          <p:nvSpPr>
            <p:cNvPr id="47" name="Text Box 7"/>
            <p:cNvSpPr txBox="1">
              <a:spLocks noChangeArrowheads="1"/>
            </p:cNvSpPr>
            <p:nvPr/>
          </p:nvSpPr>
          <p:spPr bwMode="auto">
            <a:xfrm>
              <a:off x="1639287" y="1052709"/>
              <a:ext cx="1712392"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ENTERPRISE IDEA</a:t>
              </a:r>
            </a:p>
          </p:txBody>
        </p:sp>
      </p:grpSp>
      <p:sp>
        <p:nvSpPr>
          <p:cNvPr id="48" name="矩形 47"/>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5761264" y="2456267"/>
            <a:ext cx="6096000" cy="2400657"/>
          </a:xfrm>
          <a:prstGeom prst="rect">
            <a:avLst/>
          </a:prstGeom>
        </p:spPr>
        <p:txBody>
          <a:bodyPr>
            <a:spAutoFit/>
          </a:bodyPr>
          <a:lstStyle/>
          <a:p>
            <a:r>
              <a:rPr lang="zh-CN" altLang="en-US" sz="2500" b="1" spc="-150" dirty="0">
                <a:latin typeface="陈继世-硬笔行书" panose="02010609030101010101" pitchFamily="49" charset="-122"/>
                <a:ea typeface="陈继世-硬笔行书" panose="02010609030101010101" pitchFamily="49" charset="-122"/>
              </a:rPr>
              <a:t>发展理念--创新务实 超越自我 追求卓越</a:t>
            </a:r>
          </a:p>
          <a:p>
            <a:endParaRPr lang="en-US" altLang="zh-CN" sz="2500" b="1" spc="-150" dirty="0">
              <a:latin typeface="陈继世-硬笔行书" panose="02010609030101010101" pitchFamily="49" charset="-122"/>
              <a:ea typeface="陈继世-硬笔行书" panose="02010609030101010101" pitchFamily="49" charset="-122"/>
            </a:endParaRPr>
          </a:p>
          <a:p>
            <a:r>
              <a:rPr lang="zh-CN" altLang="en-US" sz="2500" b="1" spc="-150" dirty="0">
                <a:latin typeface="陈继世-硬笔行书" panose="02010609030101010101" pitchFamily="49" charset="-122"/>
                <a:ea typeface="陈继世-硬笔行书" panose="02010609030101010101" pitchFamily="49" charset="-122"/>
              </a:rPr>
              <a:t>技术理念--日新月异 领先一步</a:t>
            </a:r>
          </a:p>
          <a:p>
            <a:endParaRPr lang="en-US" altLang="zh-CN" sz="2500" b="1" spc="-150" dirty="0">
              <a:latin typeface="陈继世-硬笔行书" panose="02010609030101010101" pitchFamily="49" charset="-122"/>
              <a:ea typeface="陈继世-硬笔行书" panose="02010609030101010101" pitchFamily="49" charset="-122"/>
            </a:endParaRPr>
          </a:p>
          <a:p>
            <a:r>
              <a:rPr lang="zh-CN" altLang="en-US" sz="2500" b="1" spc="-150" dirty="0">
                <a:latin typeface="陈继世-硬笔行书" panose="02010609030101010101" pitchFamily="49" charset="-122"/>
                <a:ea typeface="陈继世-硬笔行书" panose="02010609030101010101" pitchFamily="49" charset="-122"/>
              </a:rPr>
              <a:t>服务理念--人至上,客至尊 </a:t>
            </a:r>
          </a:p>
          <a:p>
            <a:endParaRPr lang="zh-CN" altLang="en-US" sz="2500" b="1" spc="-150" dirty="0">
              <a:latin typeface="陈继世-硬笔行书" panose="02010609030101010101" pitchFamily="49" charset="-122"/>
              <a:ea typeface="陈继世-硬笔行书" panose="02010609030101010101" pitchFamily="49" charset="-122"/>
            </a:endParaRPr>
          </a:p>
        </p:txBody>
      </p:sp>
      <p:sp>
        <p:nvSpPr>
          <p:cNvPr id="2" name="矩形 1"/>
          <p:cNvSpPr/>
          <p:nvPr/>
        </p:nvSpPr>
        <p:spPr>
          <a:xfrm>
            <a:off x="1407019" y="2456266"/>
            <a:ext cx="3910264" cy="2226696"/>
          </a:xfrm>
          <a:prstGeom prst="rect">
            <a:avLst/>
          </a:prstGeom>
          <a:noFill/>
          <a:ln w="190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0" name="图片 49"/>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236374" y="2336460"/>
            <a:ext cx="3880375" cy="2177775"/>
          </a:xfrm>
          <a:prstGeom prst="rect">
            <a:avLst/>
          </a:prstGeom>
          <a:ln>
            <a:noFill/>
          </a:ln>
          <a:effectLst>
            <a:outerShdw blurRad="292100" dist="139700" dir="2700000" algn="tl" rotWithShape="0">
              <a:srgbClr val="333333">
                <a:alpha val="65000"/>
              </a:srgbClr>
            </a:outerShdw>
          </a:effectLst>
        </p:spPr>
      </p:pic>
      <p:sp>
        <p:nvSpPr>
          <p:cNvPr id="51" name="矩形 50"/>
          <p:cNvSpPr/>
          <p:nvPr/>
        </p:nvSpPr>
        <p:spPr>
          <a:xfrm>
            <a:off x="10008" y="5467351"/>
            <a:ext cx="12192000" cy="13906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5089464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wipe(down)">
                                      <p:cBhvr>
                                        <p:cTn id="15" dur="500"/>
                                        <p:tgtEl>
                                          <p:spTgt spid="50"/>
                                        </p:tgtEl>
                                      </p:cBhvr>
                                    </p:animEffect>
                                  </p:childTnLst>
                                </p:cTn>
                              </p:par>
                              <p:par>
                                <p:cTn id="16" presetID="22" presetClass="entr" presetSubtype="8" fill="hold" nodeType="withEffect">
                                  <p:stCondLst>
                                    <p:cond delay="0"/>
                                  </p:stCondLst>
                                  <p:childTnLst>
                                    <p:set>
                                      <p:cBhvr>
                                        <p:cTn id="17" dur="1" fill="hold">
                                          <p:stCondLst>
                                            <p:cond delay="0"/>
                                          </p:stCondLst>
                                        </p:cTn>
                                        <p:tgtEl>
                                          <p:spTgt spid="49">
                                            <p:txEl>
                                              <p:pRg st="0" end="0"/>
                                            </p:txEl>
                                          </p:spTgt>
                                        </p:tgtEl>
                                        <p:attrNameLst>
                                          <p:attrName>style.visibility</p:attrName>
                                        </p:attrNameLst>
                                      </p:cBhvr>
                                      <p:to>
                                        <p:strVal val="visible"/>
                                      </p:to>
                                    </p:set>
                                    <p:animEffect transition="in" filter="wipe(left)">
                                      <p:cBhvr>
                                        <p:cTn id="18" dur="500"/>
                                        <p:tgtEl>
                                          <p:spTgt spid="49">
                                            <p:txEl>
                                              <p:pRg st="0" end="0"/>
                                            </p:txEl>
                                          </p:spTgt>
                                        </p:tgtEl>
                                      </p:cBhvr>
                                    </p:animEffect>
                                  </p:childTnLst>
                                </p:cTn>
                              </p:par>
                            </p:childTnLst>
                          </p:cTn>
                        </p:par>
                        <p:par>
                          <p:cTn id="19" fill="hold">
                            <p:stCondLst>
                              <p:cond delay="1500"/>
                            </p:stCondLst>
                            <p:childTnLst>
                              <p:par>
                                <p:cTn id="20" presetID="21" presetClass="entr" presetSubtype="1"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heel(1)">
                                      <p:cBhvr>
                                        <p:cTn id="22" dur="2000"/>
                                        <p:tgtEl>
                                          <p:spTgt spid="2"/>
                                        </p:tgtEl>
                                      </p:cBhvr>
                                    </p:animEffect>
                                  </p:childTnLst>
                                </p:cTn>
                              </p:par>
                              <p:par>
                                <p:cTn id="23" presetID="22" presetClass="entr" presetSubtype="8" fill="hold" nodeType="withEffect">
                                  <p:stCondLst>
                                    <p:cond delay="0"/>
                                  </p:stCondLst>
                                  <p:childTnLst>
                                    <p:set>
                                      <p:cBhvr>
                                        <p:cTn id="24" dur="1" fill="hold">
                                          <p:stCondLst>
                                            <p:cond delay="0"/>
                                          </p:stCondLst>
                                        </p:cTn>
                                        <p:tgtEl>
                                          <p:spTgt spid="49">
                                            <p:txEl>
                                              <p:pRg st="2" end="2"/>
                                            </p:txEl>
                                          </p:spTgt>
                                        </p:tgtEl>
                                        <p:attrNameLst>
                                          <p:attrName>style.visibility</p:attrName>
                                        </p:attrNameLst>
                                      </p:cBhvr>
                                      <p:to>
                                        <p:strVal val="visible"/>
                                      </p:to>
                                    </p:set>
                                    <p:animEffect transition="in" filter="wipe(left)">
                                      <p:cBhvr>
                                        <p:cTn id="25" dur="500"/>
                                        <p:tgtEl>
                                          <p:spTgt spid="49">
                                            <p:txEl>
                                              <p:pRg st="2" end="2"/>
                                            </p:txEl>
                                          </p:spTgt>
                                        </p:tgtEl>
                                      </p:cBhvr>
                                    </p:animEffect>
                                  </p:childTnLst>
                                </p:cTn>
                              </p:par>
                              <p:par>
                                <p:cTn id="26" presetID="22" presetClass="entr" presetSubtype="8" fill="hold" nodeType="withEffect">
                                  <p:stCondLst>
                                    <p:cond delay="0"/>
                                  </p:stCondLst>
                                  <p:childTnLst>
                                    <p:set>
                                      <p:cBhvr>
                                        <p:cTn id="27" dur="1" fill="hold">
                                          <p:stCondLst>
                                            <p:cond delay="0"/>
                                          </p:stCondLst>
                                        </p:cTn>
                                        <p:tgtEl>
                                          <p:spTgt spid="49">
                                            <p:txEl>
                                              <p:pRg st="4" end="4"/>
                                            </p:txEl>
                                          </p:spTgt>
                                        </p:tgtEl>
                                        <p:attrNameLst>
                                          <p:attrName>style.visibility</p:attrName>
                                        </p:attrNameLst>
                                      </p:cBhvr>
                                      <p:to>
                                        <p:strVal val="visible"/>
                                      </p:to>
                                    </p:set>
                                    <p:animEffect transition="in" filter="wipe(left)">
                                      <p:cBhvr>
                                        <p:cTn id="28" dur="500"/>
                                        <p:tgtEl>
                                          <p:spTgt spid="49">
                                            <p:txEl>
                                              <p:pRg st="4" end="4"/>
                                            </p:txEl>
                                          </p:spTgt>
                                        </p:tgtEl>
                                      </p:cBhvr>
                                    </p:animEffect>
                                  </p:childTnLst>
                                </p:cTn>
                              </p:par>
                            </p:childTnLst>
                          </p:cTn>
                        </p:par>
                        <p:par>
                          <p:cTn id="29" fill="hold">
                            <p:stCondLst>
                              <p:cond delay="3500"/>
                            </p:stCondLst>
                            <p:childTnLst>
                              <p:par>
                                <p:cTn id="30" presetID="22" presetClass="entr" presetSubtype="4"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down)">
                                      <p:cBhvr>
                                        <p:cTn id="3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2" grpId="0" animBg="1"/>
      <p:bldP spid="5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407020" y="507678"/>
            <a:ext cx="5020491" cy="750776"/>
            <a:chOff x="1582138" y="578932"/>
            <a:chExt cx="5020491" cy="750776"/>
          </a:xfrm>
        </p:grpSpPr>
        <p:sp>
          <p:nvSpPr>
            <p:cNvPr id="10"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员工特质</a:t>
              </a:r>
              <a:endParaRPr lang="id-ID" sz="2600" b="1" spc="300" dirty="0">
                <a:latin typeface="微软雅黑" panose="020B0503020204020204" pitchFamily="34" charset="-122"/>
                <a:ea typeface="微软雅黑" panose="020B0503020204020204" pitchFamily="34" charset="-122"/>
              </a:endParaRPr>
            </a:p>
          </p:txBody>
        </p:sp>
        <p:sp>
          <p:nvSpPr>
            <p:cNvPr id="11" name="Text Box 7"/>
            <p:cNvSpPr txBox="1">
              <a:spLocks noChangeArrowheads="1"/>
            </p:cNvSpPr>
            <p:nvPr/>
          </p:nvSpPr>
          <p:spPr bwMode="auto">
            <a:xfrm>
              <a:off x="1639287" y="1052709"/>
              <a:ext cx="151182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STAFF QUALITY</a:t>
              </a:r>
            </a:p>
          </p:txBody>
        </p:sp>
      </p:grpSp>
      <p:sp>
        <p:nvSpPr>
          <p:cNvPr id="12" name="矩形 11"/>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5755162" y="2006901"/>
            <a:ext cx="5830604" cy="3532620"/>
            <a:chOff x="5755161" y="2006901"/>
            <a:chExt cx="5830604" cy="3532620"/>
          </a:xfrm>
          <a:effectLst>
            <a:outerShdw blurRad="50800" dist="38100" dir="2700000" algn="tl" rotWithShape="0">
              <a:prstClr val="black">
                <a:alpha val="40000"/>
              </a:prstClr>
            </a:outerShdw>
          </a:effectLst>
        </p:grpSpPr>
        <p:pic>
          <p:nvPicPr>
            <p:cNvPr id="21" name="图片 20"/>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755161" y="2006901"/>
              <a:ext cx="2876491" cy="1738746"/>
            </a:xfrm>
            <a:prstGeom prst="rect">
              <a:avLst/>
            </a:prstGeom>
          </p:spPr>
        </p:pic>
        <p:pic>
          <p:nvPicPr>
            <p:cNvPr id="22" name="图片 21"/>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709273" y="2006902"/>
              <a:ext cx="2876492" cy="1738745"/>
            </a:xfrm>
            <a:prstGeom prst="rect">
              <a:avLst/>
            </a:prstGeom>
          </p:spPr>
        </p:pic>
        <p:pic>
          <p:nvPicPr>
            <p:cNvPr id="23" name="图片 22"/>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699749" y="3815950"/>
              <a:ext cx="2854142" cy="1723571"/>
            </a:xfrm>
            <a:prstGeom prst="rect">
              <a:avLst/>
            </a:prstGeom>
          </p:spPr>
        </p:pic>
        <p:pic>
          <p:nvPicPr>
            <p:cNvPr id="24" name="图片 23"/>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774211" y="3815157"/>
              <a:ext cx="2847793" cy="1715293"/>
            </a:xfrm>
            <a:prstGeom prst="rect">
              <a:avLst/>
            </a:prstGeom>
          </p:spPr>
        </p:pic>
      </p:grpSp>
      <p:grpSp>
        <p:nvGrpSpPr>
          <p:cNvPr id="27" name="组合 26"/>
          <p:cNvGrpSpPr/>
          <p:nvPr/>
        </p:nvGrpSpPr>
        <p:grpSpPr>
          <a:xfrm>
            <a:off x="1047751" y="3562352"/>
            <a:ext cx="4038600" cy="2001203"/>
            <a:chOff x="1047751" y="3562350"/>
            <a:chExt cx="4038600" cy="2001203"/>
          </a:xfrm>
        </p:grpSpPr>
        <p:sp>
          <p:nvSpPr>
            <p:cNvPr id="13" name="矩形 12"/>
            <p:cNvSpPr/>
            <p:nvPr/>
          </p:nvSpPr>
          <p:spPr>
            <a:xfrm>
              <a:off x="1104900" y="3562350"/>
              <a:ext cx="2266950" cy="427298"/>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bwMode="auto">
            <a:xfrm>
              <a:off x="1047751" y="42346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4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19"/>
            <p:cNvSpPr txBox="1"/>
            <p:nvPr/>
          </p:nvSpPr>
          <p:spPr bwMode="auto">
            <a:xfrm>
              <a:off x="1047751" y="49541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4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6"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355334568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up)">
                                      <p:cBhvr>
                                        <p:cTn id="15" dur="500"/>
                                        <p:tgtEl>
                                          <p:spTgt spid="2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发展历程</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33313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DEVELOPMENT COURSE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2026770" y="3084716"/>
            <a:ext cx="8746189" cy="1906384"/>
            <a:chOff x="2083919" y="2951366"/>
            <a:chExt cx="8746189" cy="1906384"/>
          </a:xfrm>
        </p:grpSpPr>
        <p:grpSp>
          <p:nvGrpSpPr>
            <p:cNvPr id="13" name="组合 12"/>
            <p:cNvGrpSpPr/>
            <p:nvPr/>
          </p:nvGrpSpPr>
          <p:grpSpPr>
            <a:xfrm>
              <a:off x="2083919" y="3613653"/>
              <a:ext cx="588770" cy="581811"/>
              <a:chOff x="1343863" y="2676902"/>
              <a:chExt cx="441577" cy="436358"/>
            </a:xfrm>
          </p:grpSpPr>
          <p:sp>
            <p:nvSpPr>
              <p:cNvPr id="35" name="Oval 11"/>
              <p:cNvSpPr>
                <a:spLocks noChangeArrowheads="1"/>
              </p:cNvSpPr>
              <p:nvPr/>
            </p:nvSpPr>
            <p:spPr bwMode="auto">
              <a:xfrm>
                <a:off x="1352188" y="2676902"/>
                <a:ext cx="433252" cy="436358"/>
              </a:xfrm>
              <a:prstGeom prst="ellipse">
                <a:avLst/>
              </a:prstGeom>
              <a:solidFill>
                <a:schemeClr val="tx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6" name="矩形 35"/>
              <p:cNvSpPr/>
              <p:nvPr/>
            </p:nvSpPr>
            <p:spPr>
              <a:xfrm>
                <a:off x="1343863" y="2768084"/>
                <a:ext cx="398186" cy="238575"/>
              </a:xfrm>
              <a:prstGeom prst="rect">
                <a:avLst/>
              </a:prstGeom>
            </p:spPr>
            <p:txBody>
              <a:bodyPr wrap="none">
                <a:spAutoFit/>
              </a:bodyPr>
              <a:lstStyle/>
              <a:p>
                <a:pPr defTabSz="1219170" eaLnBrk="0" fontAlgn="base" hangingPunct="0">
                  <a:spcBef>
                    <a:spcPct val="0"/>
                  </a:spcBef>
                  <a:spcAft>
                    <a:spcPct val="0"/>
                  </a:spcAft>
                </a:pPr>
                <a:r>
                  <a:rPr lang="en-US" altLang="zh-CN" sz="14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7" dirty="0">
                  <a:solidFill>
                    <a:prstClr val="white"/>
                  </a:solidFill>
                </a:endParaRPr>
              </a:p>
            </p:txBody>
          </p:sp>
        </p:grpSp>
        <p:grpSp>
          <p:nvGrpSpPr>
            <p:cNvPr id="14" name="组合 13"/>
            <p:cNvGrpSpPr/>
            <p:nvPr/>
          </p:nvGrpSpPr>
          <p:grpSpPr>
            <a:xfrm>
              <a:off x="2866103" y="3522866"/>
              <a:ext cx="760669" cy="763384"/>
              <a:chOff x="1930502" y="2608812"/>
              <a:chExt cx="570502" cy="572538"/>
            </a:xfrm>
          </p:grpSpPr>
          <p:sp>
            <p:nvSpPr>
              <p:cNvPr id="33" name="Oval 12"/>
              <p:cNvSpPr>
                <a:spLocks noChangeArrowheads="1"/>
              </p:cNvSpPr>
              <p:nvPr/>
            </p:nvSpPr>
            <p:spPr bwMode="auto">
              <a:xfrm>
                <a:off x="1930502" y="2608812"/>
                <a:ext cx="570502" cy="572538"/>
              </a:xfrm>
              <a:prstGeom prst="ellipse">
                <a:avLst/>
              </a:prstGeom>
              <a:solidFill>
                <a:schemeClr val="bg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4" name="矩形 33"/>
              <p:cNvSpPr/>
              <p:nvPr/>
            </p:nvSpPr>
            <p:spPr>
              <a:xfrm>
                <a:off x="2010613" y="2768084"/>
                <a:ext cx="398186" cy="238575"/>
              </a:xfrm>
              <a:prstGeom prst="rect">
                <a:avLst/>
              </a:prstGeom>
            </p:spPr>
            <p:txBody>
              <a:bodyPr wrap="none">
                <a:spAutoFit/>
              </a:bodyPr>
              <a:lstStyle/>
              <a:p>
                <a:pPr defTabSz="1219170" eaLnBrk="0" fontAlgn="base" hangingPunct="0">
                  <a:spcBef>
                    <a:spcPct val="0"/>
                  </a:spcBef>
                  <a:spcAft>
                    <a:spcPct val="0"/>
                  </a:spcAft>
                </a:pPr>
                <a:r>
                  <a:rPr lang="en-US" altLang="zh-CN" sz="14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7" dirty="0">
                  <a:solidFill>
                    <a:prstClr val="white"/>
                  </a:solidFill>
                </a:endParaRPr>
              </a:p>
            </p:txBody>
          </p:sp>
        </p:grpSp>
        <p:grpSp>
          <p:nvGrpSpPr>
            <p:cNvPr id="15" name="组合 14"/>
            <p:cNvGrpSpPr/>
            <p:nvPr/>
          </p:nvGrpSpPr>
          <p:grpSpPr>
            <a:xfrm>
              <a:off x="3820189" y="3508006"/>
              <a:ext cx="790283" cy="793104"/>
              <a:chOff x="2646066" y="2597667"/>
              <a:chExt cx="592712" cy="594828"/>
            </a:xfrm>
          </p:grpSpPr>
          <p:sp>
            <p:nvSpPr>
              <p:cNvPr id="31" name="Oval 13"/>
              <p:cNvSpPr>
                <a:spLocks noChangeArrowheads="1"/>
              </p:cNvSpPr>
              <p:nvPr/>
            </p:nvSpPr>
            <p:spPr bwMode="auto">
              <a:xfrm>
                <a:off x="2646066" y="2597667"/>
                <a:ext cx="592712" cy="594828"/>
              </a:xfrm>
              <a:prstGeom prst="ellipse">
                <a:avLst/>
              </a:prstGeom>
              <a:solidFill>
                <a:schemeClr val="accent1"/>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2" name="矩形 31"/>
              <p:cNvSpPr/>
              <p:nvPr/>
            </p:nvSpPr>
            <p:spPr>
              <a:xfrm>
                <a:off x="2696413" y="274903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grpSp>
        <p:grpSp>
          <p:nvGrpSpPr>
            <p:cNvPr id="16" name="组合 15"/>
            <p:cNvGrpSpPr/>
            <p:nvPr/>
          </p:nvGrpSpPr>
          <p:grpSpPr>
            <a:xfrm>
              <a:off x="4803885" y="3421266"/>
              <a:ext cx="963146" cy="966584"/>
              <a:chOff x="3383840" y="2532612"/>
              <a:chExt cx="722360" cy="724938"/>
            </a:xfrm>
          </p:grpSpPr>
          <p:sp>
            <p:nvSpPr>
              <p:cNvPr id="29" name="Oval 14"/>
              <p:cNvSpPr>
                <a:spLocks noChangeArrowheads="1"/>
              </p:cNvSpPr>
              <p:nvPr/>
            </p:nvSpPr>
            <p:spPr bwMode="auto">
              <a:xfrm>
                <a:off x="3383840" y="2532612"/>
                <a:ext cx="722360" cy="724938"/>
              </a:xfrm>
              <a:prstGeom prst="ellipse">
                <a:avLst/>
              </a:prstGeom>
              <a:solidFill>
                <a:schemeClr val="accent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0" name="矩形 29"/>
              <p:cNvSpPr/>
              <p:nvPr/>
            </p:nvSpPr>
            <p:spPr>
              <a:xfrm>
                <a:off x="3440173" y="2720331"/>
                <a:ext cx="561356" cy="346249"/>
              </a:xfrm>
              <a:prstGeom prst="rect">
                <a:avLst/>
              </a:prstGeom>
            </p:spPr>
            <p:txBody>
              <a:bodyPr wrap="none">
                <a:spAutoFit/>
              </a:bodyPr>
              <a:lstStyle/>
              <a:p>
                <a:pPr defTabSz="1219170" eaLnBrk="0" fontAlgn="base" hangingPunct="0">
                  <a:spcBef>
                    <a:spcPct val="0"/>
                  </a:spcBef>
                  <a:spcAft>
                    <a:spcPct val="0"/>
                  </a:spcAft>
                </a:pPr>
                <a:r>
                  <a:rPr lang="en-US" altLang="zh-CN" sz="24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400" dirty="0">
                  <a:solidFill>
                    <a:prstClr val="white"/>
                  </a:solidFill>
                </a:endParaRPr>
              </a:p>
            </p:txBody>
          </p:sp>
        </p:grpSp>
        <p:grpSp>
          <p:nvGrpSpPr>
            <p:cNvPr id="17" name="组合 16"/>
            <p:cNvGrpSpPr/>
            <p:nvPr/>
          </p:nvGrpSpPr>
          <p:grpSpPr>
            <a:xfrm>
              <a:off x="5960448" y="3332928"/>
              <a:ext cx="1139194" cy="1143261"/>
              <a:chOff x="4251262" y="2466358"/>
              <a:chExt cx="854396" cy="857446"/>
            </a:xfrm>
          </p:grpSpPr>
          <p:sp>
            <p:nvSpPr>
              <p:cNvPr id="26" name="Oval 15"/>
              <p:cNvSpPr>
                <a:spLocks noChangeArrowheads="1"/>
              </p:cNvSpPr>
              <p:nvPr/>
            </p:nvSpPr>
            <p:spPr bwMode="auto">
              <a:xfrm>
                <a:off x="4251262" y="2466358"/>
                <a:ext cx="854396" cy="857446"/>
              </a:xfrm>
              <a:prstGeom prst="ellipse">
                <a:avLst/>
              </a:prstGeom>
              <a:solidFill>
                <a:schemeClr val="accent3"/>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7" name="矩形 26"/>
              <p:cNvSpPr/>
              <p:nvPr/>
            </p:nvSpPr>
            <p:spPr>
              <a:xfrm>
                <a:off x="4401388"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8" name="矩形 27"/>
              <p:cNvSpPr/>
              <p:nvPr/>
            </p:nvSpPr>
            <p:spPr>
              <a:xfrm>
                <a:off x="4401388" y="2882384"/>
                <a:ext cx="53764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2013</a:t>
                </a:r>
                <a:endParaRPr lang="zh-CN" altLang="en-US" sz="1867" dirty="0">
                  <a:solidFill>
                    <a:prstClr val="white"/>
                  </a:solidFill>
                </a:endParaRPr>
              </a:p>
            </p:txBody>
          </p:sp>
        </p:grpSp>
        <p:grpSp>
          <p:nvGrpSpPr>
            <p:cNvPr id="18" name="组合 17"/>
            <p:cNvGrpSpPr/>
            <p:nvPr/>
          </p:nvGrpSpPr>
          <p:grpSpPr>
            <a:xfrm>
              <a:off x="7293060" y="3179966"/>
              <a:ext cx="1444029" cy="1449184"/>
              <a:chOff x="5250720" y="2351637"/>
              <a:chExt cx="1083022" cy="1086888"/>
            </a:xfrm>
          </p:grpSpPr>
          <p:sp>
            <p:nvSpPr>
              <p:cNvPr id="23" name="Oval 16"/>
              <p:cNvSpPr>
                <a:spLocks noChangeArrowheads="1"/>
              </p:cNvSpPr>
              <p:nvPr/>
            </p:nvSpPr>
            <p:spPr bwMode="auto">
              <a:xfrm>
                <a:off x="5250720" y="2351637"/>
                <a:ext cx="1083022" cy="1086888"/>
              </a:xfrm>
              <a:prstGeom prst="ellipse">
                <a:avLst/>
              </a:prstGeom>
              <a:solidFill>
                <a:schemeClr val="accent4"/>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4" name="矩形 23"/>
              <p:cNvSpPr/>
              <p:nvPr/>
            </p:nvSpPr>
            <p:spPr>
              <a:xfrm>
                <a:off x="5515813"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5" name="矩形 24"/>
              <p:cNvSpPr/>
              <p:nvPr/>
            </p:nvSpPr>
            <p:spPr>
              <a:xfrm>
                <a:off x="5501125" y="2882384"/>
                <a:ext cx="53764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2014</a:t>
                </a:r>
                <a:endParaRPr lang="zh-CN" altLang="en-US" sz="1867" dirty="0">
                  <a:solidFill>
                    <a:prstClr val="white"/>
                  </a:solidFill>
                </a:endParaRPr>
              </a:p>
            </p:txBody>
          </p:sp>
        </p:grpSp>
        <p:grpSp>
          <p:nvGrpSpPr>
            <p:cNvPr id="19" name="组合 18"/>
            <p:cNvGrpSpPr/>
            <p:nvPr/>
          </p:nvGrpSpPr>
          <p:grpSpPr>
            <a:xfrm>
              <a:off x="8930505" y="2951366"/>
              <a:ext cx="1899603" cy="1906384"/>
              <a:chOff x="6478804" y="2180187"/>
              <a:chExt cx="1424702" cy="1429788"/>
            </a:xfrm>
          </p:grpSpPr>
          <p:sp>
            <p:nvSpPr>
              <p:cNvPr id="20" name="Oval 17"/>
              <p:cNvSpPr>
                <a:spLocks noChangeArrowheads="1"/>
              </p:cNvSpPr>
              <p:nvPr/>
            </p:nvSpPr>
            <p:spPr bwMode="auto">
              <a:xfrm>
                <a:off x="6478804" y="2180187"/>
                <a:ext cx="1424702" cy="1429788"/>
              </a:xfrm>
              <a:prstGeom prst="ellipse">
                <a:avLst/>
              </a:prstGeom>
              <a:solidFill>
                <a:schemeClr val="accent5"/>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1" name="矩形 20"/>
              <p:cNvSpPr/>
              <p:nvPr/>
            </p:nvSpPr>
            <p:spPr>
              <a:xfrm>
                <a:off x="6951268"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2" name="矩形 21"/>
              <p:cNvSpPr/>
              <p:nvPr/>
            </p:nvSpPr>
            <p:spPr>
              <a:xfrm>
                <a:off x="6910825" y="2882384"/>
                <a:ext cx="595355" cy="315423"/>
              </a:xfrm>
              <a:prstGeom prst="rect">
                <a:avLst/>
              </a:prstGeom>
            </p:spPr>
            <p:txBody>
              <a:bodyPr wrap="none">
                <a:spAutoFit/>
              </a:bodyPr>
              <a:lstStyle/>
              <a:p>
                <a:pPr defTabSz="1219170" eaLnBrk="0" fontAlgn="base" hangingPunct="0">
                  <a:spcBef>
                    <a:spcPct val="0"/>
                  </a:spcBef>
                  <a:spcAft>
                    <a:spcPct val="0"/>
                  </a:spcAft>
                </a:pPr>
                <a:r>
                  <a:rPr lang="en-US" altLang="zh-CN" sz="2133" dirty="0">
                    <a:solidFill>
                      <a:prstClr val="white"/>
                    </a:solidFill>
                    <a:latin typeface="Arial" panose="020B0604020202020204" pitchFamily="34" charset="0"/>
                    <a:ea typeface="微软雅黑" panose="020B0503020204020204" pitchFamily="34" charset="-122"/>
                    <a:cs typeface="Arial" panose="020B0604020202020204" pitchFamily="34" charset="0"/>
                  </a:rPr>
                  <a:t>2015</a:t>
                </a:r>
                <a:endParaRPr lang="zh-CN" altLang="en-US" sz="2133" dirty="0">
                  <a:solidFill>
                    <a:prstClr val="white"/>
                  </a:solidFill>
                </a:endParaRPr>
              </a:p>
            </p:txBody>
          </p:sp>
        </p:grpSp>
      </p:grpSp>
      <p:grpSp>
        <p:nvGrpSpPr>
          <p:cNvPr id="37" name="组合 36"/>
          <p:cNvGrpSpPr/>
          <p:nvPr/>
        </p:nvGrpSpPr>
        <p:grpSpPr>
          <a:xfrm>
            <a:off x="1921855" y="1987964"/>
            <a:ext cx="7480804" cy="1644236"/>
            <a:chOff x="1979004" y="1854614"/>
            <a:chExt cx="7480804" cy="1644236"/>
          </a:xfrm>
        </p:grpSpPr>
        <p:sp>
          <p:nvSpPr>
            <p:cNvPr id="38" name="任意多边形 37"/>
            <p:cNvSpPr/>
            <p:nvPr/>
          </p:nvSpPr>
          <p:spPr>
            <a:xfrm>
              <a:off x="27559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39" name="任意多边形 38"/>
            <p:cNvSpPr/>
            <p:nvPr/>
          </p:nvSpPr>
          <p:spPr>
            <a:xfrm>
              <a:off x="48387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40" name="任意多边形 39"/>
            <p:cNvSpPr/>
            <p:nvPr/>
          </p:nvSpPr>
          <p:spPr>
            <a:xfrm>
              <a:off x="75184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nvGrpSpPr>
            <p:cNvPr id="41" name="组合 40"/>
            <p:cNvGrpSpPr/>
            <p:nvPr/>
          </p:nvGrpSpPr>
          <p:grpSpPr>
            <a:xfrm>
              <a:off x="1979004" y="1854614"/>
              <a:ext cx="2261104" cy="642105"/>
              <a:chOff x="1964947" y="597930"/>
              <a:chExt cx="1695828" cy="481579"/>
            </a:xfrm>
          </p:grpSpPr>
          <p:sp>
            <p:nvSpPr>
              <p:cNvPr id="48" name="文本框 47"/>
              <p:cNvSpPr txBox="1"/>
              <p:nvPr/>
            </p:nvSpPr>
            <p:spPr bwMode="auto">
              <a:xfrm>
                <a:off x="1964947" y="788660"/>
                <a:ext cx="1695828" cy="2908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9"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42" name="组合 41"/>
            <p:cNvGrpSpPr/>
            <p:nvPr/>
          </p:nvGrpSpPr>
          <p:grpSpPr>
            <a:xfrm>
              <a:off x="4531704" y="1854614"/>
              <a:ext cx="2261104" cy="642105"/>
              <a:chOff x="1964947" y="597930"/>
              <a:chExt cx="1695828" cy="481579"/>
            </a:xfrm>
          </p:grpSpPr>
          <p:sp>
            <p:nvSpPr>
              <p:cNvPr id="46" name="文本框 45"/>
              <p:cNvSpPr txBox="1"/>
              <p:nvPr/>
            </p:nvSpPr>
            <p:spPr bwMode="auto">
              <a:xfrm>
                <a:off x="1964947" y="788660"/>
                <a:ext cx="1695828" cy="2908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7"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43" name="组合 42"/>
            <p:cNvGrpSpPr/>
            <p:nvPr/>
          </p:nvGrpSpPr>
          <p:grpSpPr>
            <a:xfrm>
              <a:off x="7198704" y="1854614"/>
              <a:ext cx="2261104" cy="642105"/>
              <a:chOff x="1964947" y="597930"/>
              <a:chExt cx="1695828" cy="481579"/>
            </a:xfrm>
          </p:grpSpPr>
          <p:sp>
            <p:nvSpPr>
              <p:cNvPr id="44" name="文本框 43"/>
              <p:cNvSpPr txBox="1"/>
              <p:nvPr/>
            </p:nvSpPr>
            <p:spPr bwMode="auto">
              <a:xfrm>
                <a:off x="1964947" y="788660"/>
                <a:ext cx="1695828" cy="2908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5"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grpSp>
        <p:nvGrpSpPr>
          <p:cNvPr id="50" name="组合 49"/>
          <p:cNvGrpSpPr/>
          <p:nvPr/>
        </p:nvGrpSpPr>
        <p:grpSpPr>
          <a:xfrm>
            <a:off x="943955" y="4330702"/>
            <a:ext cx="9970004" cy="1436269"/>
            <a:chOff x="1001104" y="4197350"/>
            <a:chExt cx="9970004" cy="1436269"/>
          </a:xfrm>
        </p:grpSpPr>
        <p:sp>
          <p:nvSpPr>
            <p:cNvPr id="51" name="任意多边形 50"/>
            <p:cNvSpPr/>
            <p:nvPr/>
          </p:nvSpPr>
          <p:spPr>
            <a:xfrm>
              <a:off x="19685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2" name="任意多边形 51"/>
            <p:cNvSpPr/>
            <p:nvPr/>
          </p:nvSpPr>
          <p:spPr>
            <a:xfrm>
              <a:off x="38227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3" name="任意多边形 52"/>
            <p:cNvSpPr/>
            <p:nvPr/>
          </p:nvSpPr>
          <p:spPr>
            <a:xfrm>
              <a:off x="61849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4" name="任意多边形 53"/>
            <p:cNvSpPr/>
            <p:nvPr/>
          </p:nvSpPr>
          <p:spPr>
            <a:xfrm>
              <a:off x="8963178"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nvGrpSpPr>
            <p:cNvPr id="55" name="组合 54"/>
            <p:cNvGrpSpPr/>
            <p:nvPr/>
          </p:nvGrpSpPr>
          <p:grpSpPr>
            <a:xfrm>
              <a:off x="1001104" y="4991514"/>
              <a:ext cx="2261104" cy="642105"/>
              <a:chOff x="1964947" y="597930"/>
              <a:chExt cx="1695828" cy="481579"/>
            </a:xfrm>
          </p:grpSpPr>
          <p:sp>
            <p:nvSpPr>
              <p:cNvPr id="65" name="文本框 64"/>
              <p:cNvSpPr txBox="1"/>
              <p:nvPr/>
            </p:nvSpPr>
            <p:spPr bwMode="auto">
              <a:xfrm>
                <a:off x="1964947" y="788660"/>
                <a:ext cx="1695828" cy="2908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6"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6" name="组合 55"/>
            <p:cNvGrpSpPr/>
            <p:nvPr/>
          </p:nvGrpSpPr>
          <p:grpSpPr>
            <a:xfrm>
              <a:off x="3452204" y="4991514"/>
              <a:ext cx="2261104" cy="642105"/>
              <a:chOff x="1964947" y="597930"/>
              <a:chExt cx="1695828" cy="481579"/>
            </a:xfrm>
          </p:grpSpPr>
          <p:sp>
            <p:nvSpPr>
              <p:cNvPr id="63" name="文本框 62"/>
              <p:cNvSpPr txBox="1"/>
              <p:nvPr/>
            </p:nvSpPr>
            <p:spPr bwMode="auto">
              <a:xfrm>
                <a:off x="1964947" y="788660"/>
                <a:ext cx="1695828" cy="2908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4"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7" name="组合 56"/>
            <p:cNvGrpSpPr/>
            <p:nvPr/>
          </p:nvGrpSpPr>
          <p:grpSpPr>
            <a:xfrm>
              <a:off x="5966804" y="4991514"/>
              <a:ext cx="2261104" cy="642105"/>
              <a:chOff x="1964947" y="597930"/>
              <a:chExt cx="1695828" cy="481579"/>
            </a:xfrm>
          </p:grpSpPr>
          <p:sp>
            <p:nvSpPr>
              <p:cNvPr id="61" name="文本框 60"/>
              <p:cNvSpPr txBox="1"/>
              <p:nvPr/>
            </p:nvSpPr>
            <p:spPr bwMode="auto">
              <a:xfrm>
                <a:off x="1964947" y="788660"/>
                <a:ext cx="1695828" cy="2908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2"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8" name="组合 57"/>
            <p:cNvGrpSpPr/>
            <p:nvPr/>
          </p:nvGrpSpPr>
          <p:grpSpPr>
            <a:xfrm>
              <a:off x="8710004" y="4991514"/>
              <a:ext cx="2261104" cy="642105"/>
              <a:chOff x="1964947" y="597930"/>
              <a:chExt cx="1695828" cy="481579"/>
            </a:xfrm>
          </p:grpSpPr>
          <p:sp>
            <p:nvSpPr>
              <p:cNvPr id="59" name="文本框 58"/>
              <p:cNvSpPr txBox="1"/>
              <p:nvPr/>
            </p:nvSpPr>
            <p:spPr bwMode="auto">
              <a:xfrm>
                <a:off x="1964947" y="788660"/>
                <a:ext cx="1695828" cy="2908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0"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spTree>
    <p:extLst>
      <p:ext uri="{BB962C8B-B14F-4D97-AF65-F5344CB8AC3E}">
        <p14:creationId xmlns:p14="http://schemas.microsoft.com/office/powerpoint/2010/main" val="200988601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up)">
                                      <p:cBhvr>
                                        <p:cTn id="19" dur="500"/>
                                        <p:tgtEl>
                                          <p:spTgt spid="50"/>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down)">
                                      <p:cBhvr>
                                        <p:cTn id="2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3370112"/>
            <a:ext cx="12192000" cy="27855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91574" y="155448"/>
            <a:ext cx="4784495" cy="6588252"/>
          </a:xfrm>
          <a:prstGeom prst="rect">
            <a:avLst/>
          </a:prstGeom>
        </p:spPr>
      </p:pic>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主要客户</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01138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MAJOR CUSTOMERS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6427511" y="1783831"/>
            <a:ext cx="3505256" cy="4189070"/>
            <a:chOff x="6427510" y="1783830"/>
            <a:chExt cx="3505256" cy="4189070"/>
          </a:xfrm>
        </p:grpSpPr>
        <p:sp>
          <p:nvSpPr>
            <p:cNvPr id="13" name="KSO_Shape"/>
            <p:cNvSpPr>
              <a:spLocks/>
            </p:cNvSpPr>
            <p:nvPr/>
          </p:nvSpPr>
          <p:spPr bwMode="auto">
            <a:xfrm>
              <a:off x="6427510" y="3601456"/>
              <a:ext cx="822322" cy="618109"/>
            </a:xfrm>
            <a:custGeom>
              <a:avLst/>
              <a:gdLst>
                <a:gd name="T0" fmla="*/ 2147483646 w 108"/>
                <a:gd name="T1" fmla="*/ 2147483646 h 81"/>
                <a:gd name="T2" fmla="*/ 2147483646 w 108"/>
                <a:gd name="T3" fmla="*/ 2147483646 h 81"/>
                <a:gd name="T4" fmla="*/ 2147483646 w 108"/>
                <a:gd name="T5" fmla="*/ 2147483646 h 81"/>
                <a:gd name="T6" fmla="*/ 2147483646 w 108"/>
                <a:gd name="T7" fmla="*/ 2147483646 h 81"/>
                <a:gd name="T8" fmla="*/ 2147483646 w 108"/>
                <a:gd name="T9" fmla="*/ 2147483646 h 81"/>
                <a:gd name="T10" fmla="*/ 2147483646 w 108"/>
                <a:gd name="T11" fmla="*/ 2147483646 h 81"/>
                <a:gd name="T12" fmla="*/ 2147483646 w 108"/>
                <a:gd name="T13" fmla="*/ 2147483646 h 81"/>
                <a:gd name="T14" fmla="*/ 2147483646 w 108"/>
                <a:gd name="T15" fmla="*/ 2147483646 h 81"/>
                <a:gd name="T16" fmla="*/ 2147483646 w 108"/>
                <a:gd name="T17" fmla="*/ 2147483646 h 81"/>
                <a:gd name="T18" fmla="*/ 2147483646 w 108"/>
                <a:gd name="T19" fmla="*/ 2147483646 h 81"/>
                <a:gd name="T20" fmla="*/ 2147483646 w 108"/>
                <a:gd name="T21" fmla="*/ 2147483646 h 81"/>
                <a:gd name="T22" fmla="*/ 2147483646 w 108"/>
                <a:gd name="T23" fmla="*/ 2147483646 h 81"/>
                <a:gd name="T24" fmla="*/ 2147483646 w 108"/>
                <a:gd name="T25" fmla="*/ 2147483646 h 81"/>
                <a:gd name="T26" fmla="*/ 2147483646 w 108"/>
                <a:gd name="T27" fmla="*/ 2147483646 h 81"/>
                <a:gd name="T28" fmla="*/ 2147483646 w 108"/>
                <a:gd name="T29" fmla="*/ 2147483646 h 81"/>
                <a:gd name="T30" fmla="*/ 0 w 108"/>
                <a:gd name="T31" fmla="*/ 2147483646 h 81"/>
                <a:gd name="T32" fmla="*/ 2147483646 w 108"/>
                <a:gd name="T33" fmla="*/ 2147483646 h 81"/>
                <a:gd name="T34" fmla="*/ 2147483646 w 108"/>
                <a:gd name="T35" fmla="*/ 2147483646 h 81"/>
                <a:gd name="T36" fmla="*/ 2147483646 w 108"/>
                <a:gd name="T37" fmla="*/ 2147483646 h 81"/>
                <a:gd name="T38" fmla="*/ 2147483646 w 108"/>
                <a:gd name="T39" fmla="*/ 2147483646 h 81"/>
                <a:gd name="T40" fmla="*/ 2147483646 w 108"/>
                <a:gd name="T41" fmla="*/ 2147483646 h 81"/>
                <a:gd name="T42" fmla="*/ 2147483646 w 108"/>
                <a:gd name="T43" fmla="*/ 2147483646 h 81"/>
                <a:gd name="T44" fmla="*/ 2147483646 w 108"/>
                <a:gd name="T45" fmla="*/ 2147483646 h 81"/>
                <a:gd name="T46" fmla="*/ 2147483646 w 108"/>
                <a:gd name="T47" fmla="*/ 2147483646 h 81"/>
                <a:gd name="T48" fmla="*/ 2147483646 w 108"/>
                <a:gd name="T49" fmla="*/ 2147483646 h 81"/>
                <a:gd name="T50" fmla="*/ 2147483646 w 108"/>
                <a:gd name="T51" fmla="*/ 2147483646 h 81"/>
                <a:gd name="T52" fmla="*/ 2147483646 w 108"/>
                <a:gd name="T53" fmla="*/ 2147483646 h 81"/>
                <a:gd name="T54" fmla="*/ 2147483646 w 108"/>
                <a:gd name="T55" fmla="*/ 2147483646 h 81"/>
                <a:gd name="T56" fmla="*/ 2147483646 w 108"/>
                <a:gd name="T57" fmla="*/ 2147483646 h 81"/>
                <a:gd name="T58" fmla="*/ 2147483646 w 108"/>
                <a:gd name="T59" fmla="*/ 2147483646 h 81"/>
                <a:gd name="T60" fmla="*/ 2147483646 w 108"/>
                <a:gd name="T61" fmla="*/ 2147483646 h 81"/>
                <a:gd name="T62" fmla="*/ 2147483646 w 108"/>
                <a:gd name="T63" fmla="*/ 2147483646 h 81"/>
                <a:gd name="T64" fmla="*/ 2147483646 w 108"/>
                <a:gd name="T65" fmla="*/ 2147483646 h 81"/>
                <a:gd name="T66" fmla="*/ 2147483646 w 108"/>
                <a:gd name="T67" fmla="*/ 2147483646 h 81"/>
                <a:gd name="T68" fmla="*/ 2147483646 w 108"/>
                <a:gd name="T69" fmla="*/ 2147483646 h 81"/>
                <a:gd name="T70" fmla="*/ 2147483646 w 108"/>
                <a:gd name="T71" fmla="*/ 2147483646 h 81"/>
                <a:gd name="T72" fmla="*/ 2147483646 w 108"/>
                <a:gd name="T73" fmla="*/ 2147483646 h 81"/>
                <a:gd name="T74" fmla="*/ 2147483646 w 108"/>
                <a:gd name="T75" fmla="*/ 2147483646 h 8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rgbClr val="0070C0"/>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5" name="KSO_Shape"/>
            <p:cNvSpPr>
              <a:spLocks/>
            </p:cNvSpPr>
            <p:nvPr/>
          </p:nvSpPr>
          <p:spPr bwMode="auto">
            <a:xfrm>
              <a:off x="6598960" y="5320255"/>
              <a:ext cx="463461" cy="578811"/>
            </a:xfrm>
            <a:custGeom>
              <a:avLst/>
              <a:gdLst>
                <a:gd name="T0" fmla="*/ 123184 w 2623"/>
                <a:gd name="T1" fmla="*/ 1800397 h 3273"/>
                <a:gd name="T2" fmla="*/ 0 w 2623"/>
                <a:gd name="T3" fmla="*/ 112765 h 3273"/>
                <a:gd name="T4" fmla="*/ 1329723 w 2623"/>
                <a:gd name="T5" fmla="*/ 0 h 3273"/>
                <a:gd name="T6" fmla="*/ 1442458 w 2623"/>
                <a:gd name="T7" fmla="*/ 1688182 h 3273"/>
                <a:gd name="T8" fmla="*/ 973920 w 2623"/>
                <a:gd name="T9" fmla="*/ 1623823 h 3273"/>
                <a:gd name="T10" fmla="*/ 1190592 w 2623"/>
                <a:gd name="T11" fmla="*/ 1695883 h 3273"/>
                <a:gd name="T12" fmla="*/ 1262632 w 2623"/>
                <a:gd name="T13" fmla="*/ 1479703 h 3273"/>
                <a:gd name="T14" fmla="*/ 1046511 w 2623"/>
                <a:gd name="T15" fmla="*/ 1407643 h 3273"/>
                <a:gd name="T16" fmla="*/ 973920 w 2623"/>
                <a:gd name="T17" fmla="*/ 1623823 h 3273"/>
                <a:gd name="T18" fmla="*/ 1046511 w 2623"/>
                <a:gd name="T19" fmla="*/ 1299278 h 3273"/>
                <a:gd name="T20" fmla="*/ 1262632 w 2623"/>
                <a:gd name="T21" fmla="*/ 1227218 h 3273"/>
                <a:gd name="T22" fmla="*/ 1190592 w 2623"/>
                <a:gd name="T23" fmla="*/ 1010489 h 3273"/>
                <a:gd name="T24" fmla="*/ 973920 w 2623"/>
                <a:gd name="T25" fmla="*/ 1082549 h 3273"/>
                <a:gd name="T26" fmla="*/ 973920 w 2623"/>
                <a:gd name="T27" fmla="*/ 830064 h 3273"/>
                <a:gd name="T28" fmla="*/ 1190592 w 2623"/>
                <a:gd name="T29" fmla="*/ 902124 h 3273"/>
                <a:gd name="T30" fmla="*/ 1262632 w 2623"/>
                <a:gd name="T31" fmla="*/ 685944 h 3273"/>
                <a:gd name="T32" fmla="*/ 1046511 w 2623"/>
                <a:gd name="T33" fmla="*/ 613884 h 3273"/>
                <a:gd name="T34" fmla="*/ 973920 w 2623"/>
                <a:gd name="T35" fmla="*/ 830064 h 3273"/>
                <a:gd name="T36" fmla="*/ 649464 w 2623"/>
                <a:gd name="T37" fmla="*/ 1695883 h 3273"/>
                <a:gd name="T38" fmla="*/ 866135 w 2623"/>
                <a:gd name="T39" fmla="*/ 1623823 h 3273"/>
                <a:gd name="T40" fmla="*/ 794094 w 2623"/>
                <a:gd name="T41" fmla="*/ 1407643 h 3273"/>
                <a:gd name="T42" fmla="*/ 577423 w 2623"/>
                <a:gd name="T43" fmla="*/ 1479703 h 3273"/>
                <a:gd name="T44" fmla="*/ 577423 w 2623"/>
                <a:gd name="T45" fmla="*/ 1227218 h 3273"/>
                <a:gd name="T46" fmla="*/ 794094 w 2623"/>
                <a:gd name="T47" fmla="*/ 1299278 h 3273"/>
                <a:gd name="T48" fmla="*/ 866135 w 2623"/>
                <a:gd name="T49" fmla="*/ 1082549 h 3273"/>
                <a:gd name="T50" fmla="*/ 649464 w 2623"/>
                <a:gd name="T51" fmla="*/ 1010489 h 3273"/>
                <a:gd name="T52" fmla="*/ 577423 w 2623"/>
                <a:gd name="T53" fmla="*/ 1227218 h 3273"/>
                <a:gd name="T54" fmla="*/ 649464 w 2623"/>
                <a:gd name="T55" fmla="*/ 902124 h 3273"/>
                <a:gd name="T56" fmla="*/ 866135 w 2623"/>
                <a:gd name="T57" fmla="*/ 830064 h 3273"/>
                <a:gd name="T58" fmla="*/ 794094 w 2623"/>
                <a:gd name="T59" fmla="*/ 613884 h 3273"/>
                <a:gd name="T60" fmla="*/ 577423 w 2623"/>
                <a:gd name="T61" fmla="*/ 685944 h 3273"/>
                <a:gd name="T62" fmla="*/ 180376 w 2623"/>
                <a:gd name="T63" fmla="*/ 1623823 h 3273"/>
                <a:gd name="T64" fmla="*/ 397047 w 2623"/>
                <a:gd name="T65" fmla="*/ 1695883 h 3273"/>
                <a:gd name="T66" fmla="*/ 469088 w 2623"/>
                <a:gd name="T67" fmla="*/ 1479703 h 3273"/>
                <a:gd name="T68" fmla="*/ 252966 w 2623"/>
                <a:gd name="T69" fmla="*/ 1407643 h 3273"/>
                <a:gd name="T70" fmla="*/ 180376 w 2623"/>
                <a:gd name="T71" fmla="*/ 1623823 h 3273"/>
                <a:gd name="T72" fmla="*/ 252966 w 2623"/>
                <a:gd name="T73" fmla="*/ 1299278 h 3273"/>
                <a:gd name="T74" fmla="*/ 469088 w 2623"/>
                <a:gd name="T75" fmla="*/ 1227218 h 3273"/>
                <a:gd name="T76" fmla="*/ 397047 w 2623"/>
                <a:gd name="T77" fmla="*/ 1010489 h 3273"/>
                <a:gd name="T78" fmla="*/ 180376 w 2623"/>
                <a:gd name="T79" fmla="*/ 1082549 h 3273"/>
                <a:gd name="T80" fmla="*/ 180376 w 2623"/>
                <a:gd name="T81" fmla="*/ 830064 h 3273"/>
                <a:gd name="T82" fmla="*/ 397047 w 2623"/>
                <a:gd name="T83" fmla="*/ 902124 h 3273"/>
                <a:gd name="T84" fmla="*/ 469088 w 2623"/>
                <a:gd name="T85" fmla="*/ 685944 h 3273"/>
                <a:gd name="T86" fmla="*/ 252966 w 2623"/>
                <a:gd name="T87" fmla="*/ 613884 h 3273"/>
                <a:gd name="T88" fmla="*/ 180376 w 2623"/>
                <a:gd name="T89" fmla="*/ 830064 h 3273"/>
                <a:gd name="T90" fmla="*/ 179276 w 2623"/>
                <a:gd name="T91" fmla="*/ 179325 h 3273"/>
                <a:gd name="T92" fmla="*/ 1263182 w 2623"/>
                <a:gd name="T93" fmla="*/ 470865 h 32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623" h="3273">
                  <a:moveTo>
                    <a:pt x="2418" y="3273"/>
                  </a:moveTo>
                  <a:cubicBezTo>
                    <a:pt x="224" y="3273"/>
                    <a:pt x="224" y="3273"/>
                    <a:pt x="224" y="3273"/>
                  </a:cubicBezTo>
                  <a:cubicBezTo>
                    <a:pt x="111" y="3273"/>
                    <a:pt x="0" y="3181"/>
                    <a:pt x="0" y="3069"/>
                  </a:cubicBezTo>
                  <a:cubicBezTo>
                    <a:pt x="0" y="205"/>
                    <a:pt x="0" y="205"/>
                    <a:pt x="0" y="205"/>
                  </a:cubicBezTo>
                  <a:cubicBezTo>
                    <a:pt x="0" y="92"/>
                    <a:pt x="92" y="0"/>
                    <a:pt x="205" y="0"/>
                  </a:cubicBezTo>
                  <a:cubicBezTo>
                    <a:pt x="2418" y="0"/>
                    <a:pt x="2418" y="0"/>
                    <a:pt x="2418" y="0"/>
                  </a:cubicBezTo>
                  <a:cubicBezTo>
                    <a:pt x="2531" y="0"/>
                    <a:pt x="2623" y="92"/>
                    <a:pt x="2623" y="205"/>
                  </a:cubicBezTo>
                  <a:cubicBezTo>
                    <a:pt x="2623" y="3069"/>
                    <a:pt x="2623" y="3069"/>
                    <a:pt x="2623" y="3069"/>
                  </a:cubicBezTo>
                  <a:cubicBezTo>
                    <a:pt x="2623" y="3181"/>
                    <a:pt x="2531" y="3273"/>
                    <a:pt x="2418" y="3273"/>
                  </a:cubicBezTo>
                  <a:close/>
                  <a:moveTo>
                    <a:pt x="1771" y="2952"/>
                  </a:moveTo>
                  <a:cubicBezTo>
                    <a:pt x="1771" y="3024"/>
                    <a:pt x="1830" y="3083"/>
                    <a:pt x="1903" y="3083"/>
                  </a:cubicBezTo>
                  <a:cubicBezTo>
                    <a:pt x="2165" y="3083"/>
                    <a:pt x="2165" y="3083"/>
                    <a:pt x="2165" y="3083"/>
                  </a:cubicBezTo>
                  <a:cubicBezTo>
                    <a:pt x="2237" y="3083"/>
                    <a:pt x="2296" y="3024"/>
                    <a:pt x="2296" y="2952"/>
                  </a:cubicBezTo>
                  <a:cubicBezTo>
                    <a:pt x="2296" y="2690"/>
                    <a:pt x="2296" y="2690"/>
                    <a:pt x="2296" y="2690"/>
                  </a:cubicBezTo>
                  <a:cubicBezTo>
                    <a:pt x="2296" y="2617"/>
                    <a:pt x="2237" y="2559"/>
                    <a:pt x="2165" y="2559"/>
                  </a:cubicBezTo>
                  <a:cubicBezTo>
                    <a:pt x="1903" y="2559"/>
                    <a:pt x="1903" y="2559"/>
                    <a:pt x="1903" y="2559"/>
                  </a:cubicBezTo>
                  <a:cubicBezTo>
                    <a:pt x="1830" y="2559"/>
                    <a:pt x="1771" y="2617"/>
                    <a:pt x="1771" y="2690"/>
                  </a:cubicBezTo>
                  <a:lnTo>
                    <a:pt x="1771" y="2952"/>
                  </a:lnTo>
                  <a:close/>
                  <a:moveTo>
                    <a:pt x="1771" y="2231"/>
                  </a:moveTo>
                  <a:cubicBezTo>
                    <a:pt x="1771" y="2303"/>
                    <a:pt x="1830" y="2362"/>
                    <a:pt x="1903" y="2362"/>
                  </a:cubicBezTo>
                  <a:cubicBezTo>
                    <a:pt x="2165" y="2362"/>
                    <a:pt x="2165" y="2362"/>
                    <a:pt x="2165" y="2362"/>
                  </a:cubicBezTo>
                  <a:cubicBezTo>
                    <a:pt x="2237" y="2362"/>
                    <a:pt x="2296" y="2303"/>
                    <a:pt x="2296" y="2231"/>
                  </a:cubicBezTo>
                  <a:cubicBezTo>
                    <a:pt x="2296" y="1968"/>
                    <a:pt x="2296" y="1968"/>
                    <a:pt x="2296" y="1968"/>
                  </a:cubicBezTo>
                  <a:cubicBezTo>
                    <a:pt x="2296" y="1896"/>
                    <a:pt x="2237" y="1837"/>
                    <a:pt x="2165" y="1837"/>
                  </a:cubicBezTo>
                  <a:cubicBezTo>
                    <a:pt x="1903" y="1837"/>
                    <a:pt x="1903" y="1837"/>
                    <a:pt x="1903" y="1837"/>
                  </a:cubicBezTo>
                  <a:cubicBezTo>
                    <a:pt x="1830" y="1837"/>
                    <a:pt x="1771" y="1896"/>
                    <a:pt x="1771" y="1968"/>
                  </a:cubicBezTo>
                  <a:lnTo>
                    <a:pt x="1771" y="2231"/>
                  </a:lnTo>
                  <a:close/>
                  <a:moveTo>
                    <a:pt x="1771" y="1509"/>
                  </a:moveTo>
                  <a:cubicBezTo>
                    <a:pt x="1771" y="1581"/>
                    <a:pt x="1830" y="1640"/>
                    <a:pt x="1903" y="1640"/>
                  </a:cubicBezTo>
                  <a:cubicBezTo>
                    <a:pt x="2165" y="1640"/>
                    <a:pt x="2165" y="1640"/>
                    <a:pt x="2165" y="1640"/>
                  </a:cubicBezTo>
                  <a:cubicBezTo>
                    <a:pt x="2237" y="1640"/>
                    <a:pt x="2296" y="1581"/>
                    <a:pt x="2296" y="1509"/>
                  </a:cubicBezTo>
                  <a:cubicBezTo>
                    <a:pt x="2296" y="1247"/>
                    <a:pt x="2296" y="1247"/>
                    <a:pt x="2296" y="1247"/>
                  </a:cubicBezTo>
                  <a:cubicBezTo>
                    <a:pt x="2296" y="1174"/>
                    <a:pt x="2237" y="1116"/>
                    <a:pt x="2165" y="1116"/>
                  </a:cubicBezTo>
                  <a:cubicBezTo>
                    <a:pt x="1903" y="1116"/>
                    <a:pt x="1903" y="1116"/>
                    <a:pt x="1903" y="1116"/>
                  </a:cubicBezTo>
                  <a:cubicBezTo>
                    <a:pt x="1830" y="1116"/>
                    <a:pt x="1771" y="1174"/>
                    <a:pt x="1771" y="1247"/>
                  </a:cubicBezTo>
                  <a:lnTo>
                    <a:pt x="1771" y="1509"/>
                  </a:lnTo>
                  <a:close/>
                  <a:moveTo>
                    <a:pt x="1050" y="2952"/>
                  </a:moveTo>
                  <a:cubicBezTo>
                    <a:pt x="1050" y="3024"/>
                    <a:pt x="1109" y="3083"/>
                    <a:pt x="1181" y="3083"/>
                  </a:cubicBezTo>
                  <a:cubicBezTo>
                    <a:pt x="1444" y="3083"/>
                    <a:pt x="1444" y="3083"/>
                    <a:pt x="1444" y="3083"/>
                  </a:cubicBezTo>
                  <a:cubicBezTo>
                    <a:pt x="1516" y="3083"/>
                    <a:pt x="1575" y="3024"/>
                    <a:pt x="1575" y="2952"/>
                  </a:cubicBezTo>
                  <a:cubicBezTo>
                    <a:pt x="1575" y="2690"/>
                    <a:pt x="1575" y="2690"/>
                    <a:pt x="1575" y="2690"/>
                  </a:cubicBezTo>
                  <a:cubicBezTo>
                    <a:pt x="1575" y="2617"/>
                    <a:pt x="1516" y="2559"/>
                    <a:pt x="1444" y="2559"/>
                  </a:cubicBezTo>
                  <a:cubicBezTo>
                    <a:pt x="1181" y="2559"/>
                    <a:pt x="1181" y="2559"/>
                    <a:pt x="1181" y="2559"/>
                  </a:cubicBezTo>
                  <a:cubicBezTo>
                    <a:pt x="1109" y="2559"/>
                    <a:pt x="1050" y="2617"/>
                    <a:pt x="1050" y="2690"/>
                  </a:cubicBezTo>
                  <a:lnTo>
                    <a:pt x="1050" y="2952"/>
                  </a:lnTo>
                  <a:close/>
                  <a:moveTo>
                    <a:pt x="1050" y="2231"/>
                  </a:moveTo>
                  <a:cubicBezTo>
                    <a:pt x="1050" y="2303"/>
                    <a:pt x="1109" y="2362"/>
                    <a:pt x="1181" y="2362"/>
                  </a:cubicBezTo>
                  <a:cubicBezTo>
                    <a:pt x="1444" y="2362"/>
                    <a:pt x="1444" y="2362"/>
                    <a:pt x="1444" y="2362"/>
                  </a:cubicBezTo>
                  <a:cubicBezTo>
                    <a:pt x="1516" y="2362"/>
                    <a:pt x="1575" y="2303"/>
                    <a:pt x="1575" y="2231"/>
                  </a:cubicBezTo>
                  <a:cubicBezTo>
                    <a:pt x="1575" y="1968"/>
                    <a:pt x="1575" y="1968"/>
                    <a:pt x="1575" y="1968"/>
                  </a:cubicBezTo>
                  <a:cubicBezTo>
                    <a:pt x="1575" y="1896"/>
                    <a:pt x="1516" y="1837"/>
                    <a:pt x="1444" y="1837"/>
                  </a:cubicBezTo>
                  <a:cubicBezTo>
                    <a:pt x="1181" y="1837"/>
                    <a:pt x="1181" y="1837"/>
                    <a:pt x="1181" y="1837"/>
                  </a:cubicBezTo>
                  <a:cubicBezTo>
                    <a:pt x="1109" y="1837"/>
                    <a:pt x="1050" y="1896"/>
                    <a:pt x="1050" y="1968"/>
                  </a:cubicBezTo>
                  <a:lnTo>
                    <a:pt x="1050" y="2231"/>
                  </a:lnTo>
                  <a:close/>
                  <a:moveTo>
                    <a:pt x="1050" y="1509"/>
                  </a:moveTo>
                  <a:cubicBezTo>
                    <a:pt x="1050" y="1581"/>
                    <a:pt x="1109" y="1640"/>
                    <a:pt x="1181" y="1640"/>
                  </a:cubicBezTo>
                  <a:cubicBezTo>
                    <a:pt x="1444" y="1640"/>
                    <a:pt x="1444" y="1640"/>
                    <a:pt x="1444" y="1640"/>
                  </a:cubicBezTo>
                  <a:cubicBezTo>
                    <a:pt x="1516" y="1640"/>
                    <a:pt x="1575" y="1581"/>
                    <a:pt x="1575" y="1509"/>
                  </a:cubicBezTo>
                  <a:cubicBezTo>
                    <a:pt x="1575" y="1247"/>
                    <a:pt x="1575" y="1247"/>
                    <a:pt x="1575" y="1247"/>
                  </a:cubicBezTo>
                  <a:cubicBezTo>
                    <a:pt x="1575" y="1174"/>
                    <a:pt x="1516" y="1116"/>
                    <a:pt x="1444" y="1116"/>
                  </a:cubicBezTo>
                  <a:cubicBezTo>
                    <a:pt x="1181" y="1116"/>
                    <a:pt x="1181" y="1116"/>
                    <a:pt x="1181" y="1116"/>
                  </a:cubicBezTo>
                  <a:cubicBezTo>
                    <a:pt x="1109" y="1116"/>
                    <a:pt x="1050" y="1174"/>
                    <a:pt x="1050" y="1247"/>
                  </a:cubicBezTo>
                  <a:lnTo>
                    <a:pt x="1050" y="1509"/>
                  </a:lnTo>
                  <a:close/>
                  <a:moveTo>
                    <a:pt x="328" y="2952"/>
                  </a:moveTo>
                  <a:cubicBezTo>
                    <a:pt x="328" y="3024"/>
                    <a:pt x="387" y="3083"/>
                    <a:pt x="460" y="3083"/>
                  </a:cubicBezTo>
                  <a:cubicBezTo>
                    <a:pt x="722" y="3083"/>
                    <a:pt x="722" y="3083"/>
                    <a:pt x="722" y="3083"/>
                  </a:cubicBezTo>
                  <a:cubicBezTo>
                    <a:pt x="794" y="3083"/>
                    <a:pt x="853" y="3024"/>
                    <a:pt x="853" y="2952"/>
                  </a:cubicBezTo>
                  <a:cubicBezTo>
                    <a:pt x="853" y="2690"/>
                    <a:pt x="853" y="2690"/>
                    <a:pt x="853" y="2690"/>
                  </a:cubicBezTo>
                  <a:cubicBezTo>
                    <a:pt x="853" y="2617"/>
                    <a:pt x="794" y="2559"/>
                    <a:pt x="722" y="2559"/>
                  </a:cubicBezTo>
                  <a:cubicBezTo>
                    <a:pt x="460" y="2559"/>
                    <a:pt x="460" y="2559"/>
                    <a:pt x="460" y="2559"/>
                  </a:cubicBezTo>
                  <a:cubicBezTo>
                    <a:pt x="387" y="2559"/>
                    <a:pt x="328" y="2617"/>
                    <a:pt x="328" y="2690"/>
                  </a:cubicBezTo>
                  <a:lnTo>
                    <a:pt x="328" y="2952"/>
                  </a:lnTo>
                  <a:close/>
                  <a:moveTo>
                    <a:pt x="328" y="2231"/>
                  </a:moveTo>
                  <a:cubicBezTo>
                    <a:pt x="328" y="2303"/>
                    <a:pt x="387" y="2362"/>
                    <a:pt x="460" y="2362"/>
                  </a:cubicBezTo>
                  <a:cubicBezTo>
                    <a:pt x="722" y="2362"/>
                    <a:pt x="722" y="2362"/>
                    <a:pt x="722" y="2362"/>
                  </a:cubicBezTo>
                  <a:cubicBezTo>
                    <a:pt x="794" y="2362"/>
                    <a:pt x="853" y="2303"/>
                    <a:pt x="853" y="2231"/>
                  </a:cubicBezTo>
                  <a:cubicBezTo>
                    <a:pt x="853" y="1968"/>
                    <a:pt x="853" y="1968"/>
                    <a:pt x="853" y="1968"/>
                  </a:cubicBezTo>
                  <a:cubicBezTo>
                    <a:pt x="853" y="1896"/>
                    <a:pt x="794" y="1837"/>
                    <a:pt x="722" y="1837"/>
                  </a:cubicBezTo>
                  <a:cubicBezTo>
                    <a:pt x="460" y="1837"/>
                    <a:pt x="460" y="1837"/>
                    <a:pt x="460" y="1837"/>
                  </a:cubicBezTo>
                  <a:cubicBezTo>
                    <a:pt x="387" y="1837"/>
                    <a:pt x="328" y="1896"/>
                    <a:pt x="328" y="1968"/>
                  </a:cubicBezTo>
                  <a:lnTo>
                    <a:pt x="328" y="2231"/>
                  </a:lnTo>
                  <a:close/>
                  <a:moveTo>
                    <a:pt x="328" y="1509"/>
                  </a:moveTo>
                  <a:cubicBezTo>
                    <a:pt x="328" y="1581"/>
                    <a:pt x="387" y="1640"/>
                    <a:pt x="460" y="1640"/>
                  </a:cubicBezTo>
                  <a:cubicBezTo>
                    <a:pt x="722" y="1640"/>
                    <a:pt x="722" y="1640"/>
                    <a:pt x="722" y="1640"/>
                  </a:cubicBezTo>
                  <a:cubicBezTo>
                    <a:pt x="794" y="1640"/>
                    <a:pt x="853" y="1581"/>
                    <a:pt x="853" y="1509"/>
                  </a:cubicBezTo>
                  <a:cubicBezTo>
                    <a:pt x="853" y="1247"/>
                    <a:pt x="853" y="1247"/>
                    <a:pt x="853" y="1247"/>
                  </a:cubicBezTo>
                  <a:cubicBezTo>
                    <a:pt x="853" y="1174"/>
                    <a:pt x="794" y="1116"/>
                    <a:pt x="722" y="1116"/>
                  </a:cubicBezTo>
                  <a:cubicBezTo>
                    <a:pt x="460" y="1116"/>
                    <a:pt x="460" y="1116"/>
                    <a:pt x="460" y="1116"/>
                  </a:cubicBezTo>
                  <a:cubicBezTo>
                    <a:pt x="387" y="1116"/>
                    <a:pt x="328" y="1174"/>
                    <a:pt x="328" y="1247"/>
                  </a:cubicBezTo>
                  <a:lnTo>
                    <a:pt x="328" y="1509"/>
                  </a:lnTo>
                  <a:close/>
                  <a:moveTo>
                    <a:pt x="2297" y="326"/>
                  </a:moveTo>
                  <a:cubicBezTo>
                    <a:pt x="326" y="326"/>
                    <a:pt x="326" y="326"/>
                    <a:pt x="326" y="326"/>
                  </a:cubicBezTo>
                  <a:cubicBezTo>
                    <a:pt x="326" y="856"/>
                    <a:pt x="326" y="856"/>
                    <a:pt x="326" y="856"/>
                  </a:cubicBezTo>
                  <a:cubicBezTo>
                    <a:pt x="2297" y="856"/>
                    <a:pt x="2297" y="856"/>
                    <a:pt x="2297" y="856"/>
                  </a:cubicBezTo>
                  <a:lnTo>
                    <a:pt x="2297" y="326"/>
                  </a:lnTo>
                  <a:close/>
                </a:path>
              </a:pathLst>
            </a:custGeom>
            <a:solidFill>
              <a:srgbClr val="0070C0"/>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6" name="KSO_Shape"/>
            <p:cNvSpPr>
              <a:spLocks/>
            </p:cNvSpPr>
            <p:nvPr/>
          </p:nvSpPr>
          <p:spPr bwMode="auto">
            <a:xfrm>
              <a:off x="6427510" y="1783830"/>
              <a:ext cx="822322" cy="743017"/>
            </a:xfrm>
            <a:custGeom>
              <a:avLst/>
              <a:gdLst>
                <a:gd name="T0" fmla="*/ 191431 w 4204"/>
                <a:gd name="T1" fmla="*/ 115682 h 4123"/>
                <a:gd name="T2" fmla="*/ 335754 w 4204"/>
                <a:gd name="T3" fmla="*/ 98972 h 4123"/>
                <a:gd name="T4" fmla="*/ 1317750 w 4204"/>
                <a:gd name="T5" fmla="*/ 1455447 h 4123"/>
                <a:gd name="T6" fmla="*/ 1239379 w 4204"/>
                <a:gd name="T7" fmla="*/ 1766502 h 4123"/>
                <a:gd name="T8" fmla="*/ 912618 w 4204"/>
                <a:gd name="T9" fmla="*/ 1646536 h 4123"/>
                <a:gd name="T10" fmla="*/ 635107 w 4204"/>
                <a:gd name="T11" fmla="*/ 1377469 h 4123"/>
                <a:gd name="T12" fmla="*/ 516908 w 4204"/>
                <a:gd name="T13" fmla="*/ 725795 h 4123"/>
                <a:gd name="T14" fmla="*/ 626542 w 4204"/>
                <a:gd name="T15" fmla="*/ 883037 h 4123"/>
                <a:gd name="T16" fmla="*/ 657376 w 4204"/>
                <a:gd name="T17" fmla="*/ 1056131 h 4123"/>
                <a:gd name="T18" fmla="*/ 781999 w 4204"/>
                <a:gd name="T19" fmla="*/ 1372756 h 4123"/>
                <a:gd name="T20" fmla="*/ 853518 w 4204"/>
                <a:gd name="T21" fmla="*/ 1481582 h 4123"/>
                <a:gd name="T22" fmla="*/ 1078354 w 4204"/>
                <a:gd name="T23" fmla="*/ 1136680 h 4123"/>
                <a:gd name="T24" fmla="*/ 934459 w 4204"/>
                <a:gd name="T25" fmla="*/ 936165 h 4123"/>
                <a:gd name="T26" fmla="*/ 652237 w 4204"/>
                <a:gd name="T27" fmla="*/ 851760 h 4123"/>
                <a:gd name="T28" fmla="*/ 560590 w 4204"/>
                <a:gd name="T29" fmla="*/ 742505 h 4123"/>
                <a:gd name="T30" fmla="*/ 755447 w 4204"/>
                <a:gd name="T31" fmla="*/ 616112 h 4123"/>
                <a:gd name="T32" fmla="*/ 997413 w 4204"/>
                <a:gd name="T33" fmla="*/ 393318 h 4123"/>
                <a:gd name="T34" fmla="*/ 1360148 w 4204"/>
                <a:gd name="T35" fmla="*/ 386462 h 4123"/>
                <a:gd name="T36" fmla="*/ 1256509 w 4204"/>
                <a:gd name="T37" fmla="*/ 505143 h 4123"/>
                <a:gd name="T38" fmla="*/ 1260792 w 4204"/>
                <a:gd name="T39" fmla="*/ 608828 h 4123"/>
                <a:gd name="T40" fmla="*/ 1423530 w 4204"/>
                <a:gd name="T41" fmla="*/ 592119 h 4123"/>
                <a:gd name="T42" fmla="*/ 1566140 w 4204"/>
                <a:gd name="T43" fmla="*/ 558700 h 4123"/>
                <a:gd name="T44" fmla="*/ 1722454 w 4204"/>
                <a:gd name="T45" fmla="*/ 972155 h 4123"/>
                <a:gd name="T46" fmla="*/ 1587553 w 4204"/>
                <a:gd name="T47" fmla="*/ 424595 h 4123"/>
                <a:gd name="T48" fmla="*/ 1074071 w 4204"/>
                <a:gd name="T49" fmla="*/ 211655 h 4123"/>
                <a:gd name="T50" fmla="*/ 802127 w 4204"/>
                <a:gd name="T51" fmla="*/ 292632 h 4123"/>
                <a:gd name="T52" fmla="*/ 515623 w 4204"/>
                <a:gd name="T53" fmla="*/ 614827 h 4123"/>
                <a:gd name="T54" fmla="*/ 560590 w 4204"/>
                <a:gd name="T55" fmla="*/ 1451591 h 4123"/>
                <a:gd name="T56" fmla="*/ 1247088 w 4204"/>
                <a:gd name="T57" fmla="*/ 922883 h 4123"/>
                <a:gd name="T58" fmla="*/ 1487340 w 4204"/>
                <a:gd name="T59" fmla="*/ 1313201 h 4123"/>
                <a:gd name="T60" fmla="*/ 1535734 w 4204"/>
                <a:gd name="T61" fmla="*/ 654244 h 4123"/>
                <a:gd name="T62" fmla="*/ 1318607 w 4204"/>
                <a:gd name="T63" fmla="*/ 609685 h 4123"/>
                <a:gd name="T64" fmla="*/ 1198266 w 4204"/>
                <a:gd name="T65" fmla="*/ 715513 h 4123"/>
                <a:gd name="T66" fmla="*/ 215414 w 4204"/>
                <a:gd name="T67" fmla="*/ 203514 h 4123"/>
                <a:gd name="T68" fmla="*/ 173016 w 4204"/>
                <a:gd name="T69" fmla="*/ 365897 h 4123"/>
                <a:gd name="T70" fmla="*/ 494210 w 4204"/>
                <a:gd name="T71" fmla="*/ 533421 h 4123"/>
                <a:gd name="T72" fmla="*/ 792706 w 4204"/>
                <a:gd name="T73" fmla="*/ 208227 h 4123"/>
                <a:gd name="T74" fmla="*/ 1076641 w 4204"/>
                <a:gd name="T75" fmla="*/ 59983 h 4123"/>
                <a:gd name="T76" fmla="*/ 743456 w 4204"/>
                <a:gd name="T77" fmla="*/ 68981 h 4123"/>
                <a:gd name="T78" fmla="*/ 215414 w 4204"/>
                <a:gd name="T79" fmla="*/ 203514 h 4123"/>
                <a:gd name="T80" fmla="*/ 473225 w 4204"/>
                <a:gd name="T81" fmla="*/ 0 h 4123"/>
                <a:gd name="T82" fmla="*/ 333613 w 4204"/>
                <a:gd name="T83" fmla="*/ 488862 h 4123"/>
                <a:gd name="T84" fmla="*/ 104067 w 4204"/>
                <a:gd name="T85" fmla="*/ 507286 h 4123"/>
                <a:gd name="T86" fmla="*/ 325048 w 4204"/>
                <a:gd name="T87" fmla="*/ 580979 h 4123"/>
                <a:gd name="T88" fmla="*/ 104067 w 4204"/>
                <a:gd name="T89" fmla="*/ 597260 h 4123"/>
                <a:gd name="T90" fmla="*/ 341750 w 4204"/>
                <a:gd name="T91" fmla="*/ 401030 h 4123"/>
                <a:gd name="T92" fmla="*/ 104495 w 4204"/>
                <a:gd name="T93" fmla="*/ 421595 h 412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204" h="4123">
                  <a:moveTo>
                    <a:pt x="784" y="231"/>
                  </a:moveTo>
                  <a:cubicBezTo>
                    <a:pt x="502" y="303"/>
                    <a:pt x="502" y="303"/>
                    <a:pt x="502" y="303"/>
                  </a:cubicBezTo>
                  <a:cubicBezTo>
                    <a:pt x="478" y="309"/>
                    <a:pt x="453" y="294"/>
                    <a:pt x="447" y="270"/>
                  </a:cubicBezTo>
                  <a:cubicBezTo>
                    <a:pt x="441" y="246"/>
                    <a:pt x="456" y="221"/>
                    <a:pt x="480" y="215"/>
                  </a:cubicBezTo>
                  <a:cubicBezTo>
                    <a:pt x="742" y="148"/>
                    <a:pt x="742" y="148"/>
                    <a:pt x="742" y="148"/>
                  </a:cubicBezTo>
                  <a:cubicBezTo>
                    <a:pt x="784" y="231"/>
                    <a:pt x="784" y="231"/>
                    <a:pt x="784" y="231"/>
                  </a:cubicBezTo>
                  <a:close/>
                  <a:moveTo>
                    <a:pt x="2230" y="3422"/>
                  </a:moveTo>
                  <a:cubicBezTo>
                    <a:pt x="3135" y="3165"/>
                    <a:pt x="3135" y="3165"/>
                    <a:pt x="3135" y="3165"/>
                  </a:cubicBezTo>
                  <a:cubicBezTo>
                    <a:pt x="3077" y="3397"/>
                    <a:pt x="3077" y="3397"/>
                    <a:pt x="3077" y="3397"/>
                  </a:cubicBezTo>
                  <a:cubicBezTo>
                    <a:pt x="3603" y="3412"/>
                    <a:pt x="4062" y="3121"/>
                    <a:pt x="4119" y="2472"/>
                  </a:cubicBezTo>
                  <a:cubicBezTo>
                    <a:pt x="4102" y="3278"/>
                    <a:pt x="3686" y="3902"/>
                    <a:pt x="2948" y="3907"/>
                  </a:cubicBezTo>
                  <a:cubicBezTo>
                    <a:pt x="2894" y="4123"/>
                    <a:pt x="2894" y="4123"/>
                    <a:pt x="2894" y="4123"/>
                  </a:cubicBezTo>
                  <a:cubicBezTo>
                    <a:pt x="2230" y="3422"/>
                    <a:pt x="2230" y="3422"/>
                    <a:pt x="2230" y="3422"/>
                  </a:cubicBezTo>
                  <a:close/>
                  <a:moveTo>
                    <a:pt x="1810" y="3735"/>
                  </a:moveTo>
                  <a:cubicBezTo>
                    <a:pt x="1924" y="3786"/>
                    <a:pt x="2029" y="3818"/>
                    <a:pt x="2131" y="3843"/>
                  </a:cubicBezTo>
                  <a:cubicBezTo>
                    <a:pt x="2217" y="3862"/>
                    <a:pt x="2304" y="3875"/>
                    <a:pt x="2394" y="3881"/>
                  </a:cubicBezTo>
                  <a:cubicBezTo>
                    <a:pt x="2114" y="3586"/>
                    <a:pt x="2114" y="3586"/>
                    <a:pt x="2114" y="3586"/>
                  </a:cubicBezTo>
                  <a:cubicBezTo>
                    <a:pt x="1872" y="3518"/>
                    <a:pt x="1656" y="3388"/>
                    <a:pt x="1483" y="3215"/>
                  </a:cubicBezTo>
                  <a:cubicBezTo>
                    <a:pt x="1220" y="2953"/>
                    <a:pt x="1058" y="2590"/>
                    <a:pt x="1058" y="2190"/>
                  </a:cubicBezTo>
                  <a:cubicBezTo>
                    <a:pt x="1058" y="1944"/>
                    <a:pt x="1118" y="1713"/>
                    <a:pt x="1226" y="1511"/>
                  </a:cubicBezTo>
                  <a:cubicBezTo>
                    <a:pt x="1198" y="1605"/>
                    <a:pt x="1204" y="1668"/>
                    <a:pt x="1207" y="1694"/>
                  </a:cubicBezTo>
                  <a:cubicBezTo>
                    <a:pt x="1213" y="1745"/>
                    <a:pt x="1189" y="1814"/>
                    <a:pt x="1256" y="1856"/>
                  </a:cubicBezTo>
                  <a:cubicBezTo>
                    <a:pt x="1322" y="1898"/>
                    <a:pt x="1391" y="1928"/>
                    <a:pt x="1397" y="1958"/>
                  </a:cubicBezTo>
                  <a:cubicBezTo>
                    <a:pt x="1403" y="1988"/>
                    <a:pt x="1406" y="2031"/>
                    <a:pt x="1463" y="2061"/>
                  </a:cubicBezTo>
                  <a:cubicBezTo>
                    <a:pt x="1493" y="2077"/>
                    <a:pt x="1531" y="2099"/>
                    <a:pt x="1559" y="2116"/>
                  </a:cubicBezTo>
                  <a:cubicBezTo>
                    <a:pt x="1553" y="2124"/>
                    <a:pt x="1546" y="2132"/>
                    <a:pt x="1540" y="2141"/>
                  </a:cubicBezTo>
                  <a:cubicBezTo>
                    <a:pt x="1475" y="2229"/>
                    <a:pt x="1527" y="2406"/>
                    <a:pt x="1535" y="2465"/>
                  </a:cubicBezTo>
                  <a:cubicBezTo>
                    <a:pt x="1543" y="2525"/>
                    <a:pt x="1642" y="2642"/>
                    <a:pt x="1699" y="2686"/>
                  </a:cubicBezTo>
                  <a:cubicBezTo>
                    <a:pt x="1756" y="2731"/>
                    <a:pt x="1769" y="2866"/>
                    <a:pt x="1766" y="2915"/>
                  </a:cubicBezTo>
                  <a:cubicBezTo>
                    <a:pt x="1764" y="2965"/>
                    <a:pt x="1826" y="3139"/>
                    <a:pt x="1826" y="3204"/>
                  </a:cubicBezTo>
                  <a:cubicBezTo>
                    <a:pt x="1826" y="3269"/>
                    <a:pt x="1884" y="3440"/>
                    <a:pt x="1884" y="3440"/>
                  </a:cubicBezTo>
                  <a:cubicBezTo>
                    <a:pt x="1884" y="3440"/>
                    <a:pt x="1930" y="3485"/>
                    <a:pt x="1964" y="3490"/>
                  </a:cubicBezTo>
                  <a:cubicBezTo>
                    <a:pt x="1980" y="3492"/>
                    <a:pt x="1987" y="3480"/>
                    <a:pt x="1993" y="3458"/>
                  </a:cubicBezTo>
                  <a:cubicBezTo>
                    <a:pt x="2082" y="3260"/>
                    <a:pt x="2082" y="3260"/>
                    <a:pt x="2082" y="3260"/>
                  </a:cubicBezTo>
                  <a:cubicBezTo>
                    <a:pt x="2106" y="3231"/>
                    <a:pt x="2141" y="3200"/>
                    <a:pt x="2209" y="3147"/>
                  </a:cubicBezTo>
                  <a:cubicBezTo>
                    <a:pt x="2336" y="3045"/>
                    <a:pt x="2466" y="2751"/>
                    <a:pt x="2518" y="2653"/>
                  </a:cubicBezTo>
                  <a:cubicBezTo>
                    <a:pt x="2570" y="2554"/>
                    <a:pt x="2591" y="2530"/>
                    <a:pt x="2620" y="2473"/>
                  </a:cubicBezTo>
                  <a:cubicBezTo>
                    <a:pt x="2648" y="2416"/>
                    <a:pt x="2507" y="2390"/>
                    <a:pt x="2469" y="2362"/>
                  </a:cubicBezTo>
                  <a:cubicBezTo>
                    <a:pt x="2429" y="2333"/>
                    <a:pt x="2247" y="2255"/>
                    <a:pt x="2182" y="2185"/>
                  </a:cubicBezTo>
                  <a:cubicBezTo>
                    <a:pt x="2118" y="2114"/>
                    <a:pt x="1933" y="2044"/>
                    <a:pt x="1821" y="1995"/>
                  </a:cubicBezTo>
                  <a:cubicBezTo>
                    <a:pt x="1735" y="1957"/>
                    <a:pt x="1653" y="2011"/>
                    <a:pt x="1591" y="2079"/>
                  </a:cubicBezTo>
                  <a:cubicBezTo>
                    <a:pt x="1557" y="2056"/>
                    <a:pt x="1516" y="2021"/>
                    <a:pt x="1523" y="1988"/>
                  </a:cubicBezTo>
                  <a:cubicBezTo>
                    <a:pt x="1535" y="1934"/>
                    <a:pt x="1508" y="1850"/>
                    <a:pt x="1505" y="1820"/>
                  </a:cubicBezTo>
                  <a:cubicBezTo>
                    <a:pt x="1502" y="1790"/>
                    <a:pt x="1553" y="1700"/>
                    <a:pt x="1490" y="1721"/>
                  </a:cubicBezTo>
                  <a:cubicBezTo>
                    <a:pt x="1427" y="1742"/>
                    <a:pt x="1291" y="1814"/>
                    <a:pt x="1309" y="1733"/>
                  </a:cubicBezTo>
                  <a:cubicBezTo>
                    <a:pt x="1327" y="1652"/>
                    <a:pt x="1345" y="1450"/>
                    <a:pt x="1481" y="1474"/>
                  </a:cubicBezTo>
                  <a:cubicBezTo>
                    <a:pt x="1616" y="1498"/>
                    <a:pt x="1574" y="1637"/>
                    <a:pt x="1634" y="1622"/>
                  </a:cubicBezTo>
                  <a:cubicBezTo>
                    <a:pt x="1694" y="1607"/>
                    <a:pt x="1731" y="1480"/>
                    <a:pt x="1764" y="1438"/>
                  </a:cubicBezTo>
                  <a:cubicBezTo>
                    <a:pt x="1796" y="1396"/>
                    <a:pt x="1968" y="1186"/>
                    <a:pt x="2034" y="1168"/>
                  </a:cubicBezTo>
                  <a:cubicBezTo>
                    <a:pt x="2100" y="1150"/>
                    <a:pt x="2130" y="1084"/>
                    <a:pt x="2200" y="1041"/>
                  </a:cubicBezTo>
                  <a:cubicBezTo>
                    <a:pt x="2269" y="999"/>
                    <a:pt x="2332" y="1062"/>
                    <a:pt x="2329" y="918"/>
                  </a:cubicBezTo>
                  <a:cubicBezTo>
                    <a:pt x="2327" y="850"/>
                    <a:pt x="2331" y="792"/>
                    <a:pt x="2329" y="750"/>
                  </a:cubicBezTo>
                  <a:cubicBezTo>
                    <a:pt x="2388" y="743"/>
                    <a:pt x="2448" y="739"/>
                    <a:pt x="2508" y="739"/>
                  </a:cubicBezTo>
                  <a:cubicBezTo>
                    <a:pt x="2749" y="739"/>
                    <a:pt x="2976" y="798"/>
                    <a:pt x="3176" y="902"/>
                  </a:cubicBezTo>
                  <a:cubicBezTo>
                    <a:pt x="3124" y="939"/>
                    <a:pt x="3066" y="988"/>
                    <a:pt x="3058" y="1013"/>
                  </a:cubicBezTo>
                  <a:cubicBezTo>
                    <a:pt x="3046" y="1057"/>
                    <a:pt x="3014" y="1153"/>
                    <a:pt x="2986" y="1158"/>
                  </a:cubicBezTo>
                  <a:cubicBezTo>
                    <a:pt x="2957" y="1164"/>
                    <a:pt x="2928" y="1145"/>
                    <a:pt x="2934" y="1179"/>
                  </a:cubicBezTo>
                  <a:cubicBezTo>
                    <a:pt x="2939" y="1213"/>
                    <a:pt x="2902" y="1281"/>
                    <a:pt x="2902" y="1281"/>
                  </a:cubicBezTo>
                  <a:cubicBezTo>
                    <a:pt x="2858" y="1236"/>
                    <a:pt x="2858" y="1236"/>
                    <a:pt x="2858" y="1236"/>
                  </a:cubicBezTo>
                  <a:cubicBezTo>
                    <a:pt x="2858" y="1236"/>
                    <a:pt x="2889" y="1421"/>
                    <a:pt x="2944" y="1421"/>
                  </a:cubicBezTo>
                  <a:cubicBezTo>
                    <a:pt x="2998" y="1421"/>
                    <a:pt x="3040" y="1346"/>
                    <a:pt x="3071" y="1317"/>
                  </a:cubicBezTo>
                  <a:cubicBezTo>
                    <a:pt x="3103" y="1288"/>
                    <a:pt x="3139" y="1182"/>
                    <a:pt x="3178" y="1226"/>
                  </a:cubicBezTo>
                  <a:cubicBezTo>
                    <a:pt x="3217" y="1270"/>
                    <a:pt x="3290" y="1374"/>
                    <a:pt x="3324" y="1382"/>
                  </a:cubicBezTo>
                  <a:cubicBezTo>
                    <a:pt x="3357" y="1390"/>
                    <a:pt x="3467" y="1374"/>
                    <a:pt x="3490" y="1400"/>
                  </a:cubicBezTo>
                  <a:cubicBezTo>
                    <a:pt x="3513" y="1426"/>
                    <a:pt x="3568" y="1468"/>
                    <a:pt x="3586" y="1421"/>
                  </a:cubicBezTo>
                  <a:cubicBezTo>
                    <a:pt x="3596" y="1396"/>
                    <a:pt x="3631" y="1347"/>
                    <a:pt x="3657" y="1304"/>
                  </a:cubicBezTo>
                  <a:cubicBezTo>
                    <a:pt x="3815" y="1508"/>
                    <a:pt x="3919" y="1755"/>
                    <a:pt x="3949" y="2024"/>
                  </a:cubicBezTo>
                  <a:cubicBezTo>
                    <a:pt x="3964" y="2151"/>
                    <a:pt x="3959" y="2422"/>
                    <a:pt x="3918" y="2608"/>
                  </a:cubicBezTo>
                  <a:cubicBezTo>
                    <a:pt x="3966" y="2508"/>
                    <a:pt x="4005" y="2399"/>
                    <a:pt x="4022" y="2269"/>
                  </a:cubicBezTo>
                  <a:cubicBezTo>
                    <a:pt x="4201" y="2279"/>
                    <a:pt x="4201" y="2279"/>
                    <a:pt x="4201" y="2279"/>
                  </a:cubicBezTo>
                  <a:cubicBezTo>
                    <a:pt x="4203" y="2249"/>
                    <a:pt x="4204" y="2220"/>
                    <a:pt x="4204" y="2190"/>
                  </a:cubicBezTo>
                  <a:cubicBezTo>
                    <a:pt x="4204" y="1722"/>
                    <a:pt x="4014" y="1298"/>
                    <a:pt x="3707" y="991"/>
                  </a:cubicBezTo>
                  <a:cubicBezTo>
                    <a:pt x="3543" y="827"/>
                    <a:pt x="3346" y="696"/>
                    <a:pt x="3126" y="610"/>
                  </a:cubicBezTo>
                  <a:cubicBezTo>
                    <a:pt x="3018" y="569"/>
                    <a:pt x="2910" y="538"/>
                    <a:pt x="2799" y="519"/>
                  </a:cubicBezTo>
                  <a:cubicBezTo>
                    <a:pt x="2705" y="503"/>
                    <a:pt x="2607" y="494"/>
                    <a:pt x="2508" y="494"/>
                  </a:cubicBezTo>
                  <a:cubicBezTo>
                    <a:pt x="2487" y="494"/>
                    <a:pt x="2466" y="495"/>
                    <a:pt x="2445" y="496"/>
                  </a:cubicBezTo>
                  <a:cubicBezTo>
                    <a:pt x="2380" y="534"/>
                    <a:pt x="2299" y="575"/>
                    <a:pt x="2229" y="593"/>
                  </a:cubicBezTo>
                  <a:cubicBezTo>
                    <a:pt x="1873" y="683"/>
                    <a:pt x="1873" y="683"/>
                    <a:pt x="1873" y="683"/>
                  </a:cubicBezTo>
                  <a:cubicBezTo>
                    <a:pt x="1709" y="940"/>
                    <a:pt x="1516" y="1162"/>
                    <a:pt x="1293" y="1384"/>
                  </a:cubicBezTo>
                  <a:cubicBezTo>
                    <a:pt x="1255" y="1422"/>
                    <a:pt x="1255" y="1422"/>
                    <a:pt x="1255" y="1422"/>
                  </a:cubicBezTo>
                  <a:cubicBezTo>
                    <a:pt x="1204" y="1435"/>
                    <a:pt x="1204" y="1435"/>
                    <a:pt x="1204" y="1435"/>
                  </a:cubicBezTo>
                  <a:cubicBezTo>
                    <a:pt x="1122" y="1457"/>
                    <a:pt x="1040" y="1480"/>
                    <a:pt x="958" y="1502"/>
                  </a:cubicBezTo>
                  <a:cubicBezTo>
                    <a:pt x="865" y="1712"/>
                    <a:pt x="813" y="1945"/>
                    <a:pt x="813" y="2190"/>
                  </a:cubicBezTo>
                  <a:cubicBezTo>
                    <a:pt x="813" y="2658"/>
                    <a:pt x="1003" y="3082"/>
                    <a:pt x="1309" y="3388"/>
                  </a:cubicBezTo>
                  <a:cubicBezTo>
                    <a:pt x="1453" y="3532"/>
                    <a:pt x="1622" y="3650"/>
                    <a:pt x="1810" y="3735"/>
                  </a:cubicBezTo>
                  <a:close/>
                  <a:moveTo>
                    <a:pt x="2778" y="1925"/>
                  </a:moveTo>
                  <a:cubicBezTo>
                    <a:pt x="2778" y="1925"/>
                    <a:pt x="2865" y="2097"/>
                    <a:pt x="2912" y="2154"/>
                  </a:cubicBezTo>
                  <a:cubicBezTo>
                    <a:pt x="2958" y="2212"/>
                    <a:pt x="3276" y="2134"/>
                    <a:pt x="3323" y="2144"/>
                  </a:cubicBezTo>
                  <a:cubicBezTo>
                    <a:pt x="3369" y="2154"/>
                    <a:pt x="3331" y="2241"/>
                    <a:pt x="3385" y="2352"/>
                  </a:cubicBezTo>
                  <a:cubicBezTo>
                    <a:pt x="3439" y="2463"/>
                    <a:pt x="3396" y="3039"/>
                    <a:pt x="3473" y="3065"/>
                  </a:cubicBezTo>
                  <a:cubicBezTo>
                    <a:pt x="3551" y="3091"/>
                    <a:pt x="3744" y="2763"/>
                    <a:pt x="3780" y="2690"/>
                  </a:cubicBezTo>
                  <a:cubicBezTo>
                    <a:pt x="3817" y="2617"/>
                    <a:pt x="3890" y="2019"/>
                    <a:pt x="3890" y="1915"/>
                  </a:cubicBezTo>
                  <a:cubicBezTo>
                    <a:pt x="3890" y="1811"/>
                    <a:pt x="3607" y="1543"/>
                    <a:pt x="3586" y="1527"/>
                  </a:cubicBezTo>
                  <a:cubicBezTo>
                    <a:pt x="3566" y="1511"/>
                    <a:pt x="3394" y="1511"/>
                    <a:pt x="3337" y="1496"/>
                  </a:cubicBezTo>
                  <a:cubicBezTo>
                    <a:pt x="3279" y="1480"/>
                    <a:pt x="3225" y="1423"/>
                    <a:pt x="3202" y="1418"/>
                  </a:cubicBezTo>
                  <a:cubicBezTo>
                    <a:pt x="3178" y="1413"/>
                    <a:pt x="3129" y="1428"/>
                    <a:pt x="3079" y="1423"/>
                  </a:cubicBezTo>
                  <a:cubicBezTo>
                    <a:pt x="3030" y="1418"/>
                    <a:pt x="2973" y="1454"/>
                    <a:pt x="2944" y="1472"/>
                  </a:cubicBezTo>
                  <a:cubicBezTo>
                    <a:pt x="2915" y="1490"/>
                    <a:pt x="2902" y="1545"/>
                    <a:pt x="2882" y="1576"/>
                  </a:cubicBezTo>
                  <a:cubicBezTo>
                    <a:pt x="2861" y="1607"/>
                    <a:pt x="2845" y="1626"/>
                    <a:pt x="2798" y="1670"/>
                  </a:cubicBezTo>
                  <a:cubicBezTo>
                    <a:pt x="2752" y="1714"/>
                    <a:pt x="2783" y="1753"/>
                    <a:pt x="2791" y="1813"/>
                  </a:cubicBezTo>
                  <a:cubicBezTo>
                    <a:pt x="2798" y="1873"/>
                    <a:pt x="2778" y="1925"/>
                    <a:pt x="2778" y="1925"/>
                  </a:cubicBezTo>
                  <a:close/>
                  <a:moveTo>
                    <a:pt x="503" y="475"/>
                  </a:moveTo>
                  <a:cubicBezTo>
                    <a:pt x="234" y="235"/>
                    <a:pt x="234" y="235"/>
                    <a:pt x="234" y="235"/>
                  </a:cubicBezTo>
                  <a:cubicBezTo>
                    <a:pt x="0" y="295"/>
                    <a:pt x="0" y="295"/>
                    <a:pt x="0" y="295"/>
                  </a:cubicBezTo>
                  <a:cubicBezTo>
                    <a:pt x="40" y="362"/>
                    <a:pt x="208" y="904"/>
                    <a:pt x="404" y="854"/>
                  </a:cubicBezTo>
                  <a:cubicBezTo>
                    <a:pt x="956" y="713"/>
                    <a:pt x="956" y="713"/>
                    <a:pt x="956" y="713"/>
                  </a:cubicBezTo>
                  <a:cubicBezTo>
                    <a:pt x="896" y="1314"/>
                    <a:pt x="896" y="1314"/>
                    <a:pt x="896" y="1314"/>
                  </a:cubicBezTo>
                  <a:cubicBezTo>
                    <a:pt x="1012" y="1284"/>
                    <a:pt x="1038" y="1275"/>
                    <a:pt x="1154" y="1245"/>
                  </a:cubicBezTo>
                  <a:cubicBezTo>
                    <a:pt x="1429" y="971"/>
                    <a:pt x="1653" y="704"/>
                    <a:pt x="1838" y="353"/>
                  </a:cubicBezTo>
                  <a:cubicBezTo>
                    <a:pt x="1930" y="335"/>
                    <a:pt x="1930" y="335"/>
                    <a:pt x="1930" y="335"/>
                  </a:cubicBezTo>
                  <a:cubicBezTo>
                    <a:pt x="1912" y="372"/>
                    <a:pt x="1868" y="455"/>
                    <a:pt x="1851" y="486"/>
                  </a:cubicBezTo>
                  <a:cubicBezTo>
                    <a:pt x="2181" y="402"/>
                    <a:pt x="2181" y="402"/>
                    <a:pt x="2181" y="402"/>
                  </a:cubicBezTo>
                  <a:cubicBezTo>
                    <a:pt x="2272" y="379"/>
                    <a:pt x="2538" y="232"/>
                    <a:pt x="2514" y="140"/>
                  </a:cubicBezTo>
                  <a:cubicBezTo>
                    <a:pt x="2514" y="140"/>
                    <a:pt x="2514" y="140"/>
                    <a:pt x="2514" y="140"/>
                  </a:cubicBezTo>
                  <a:cubicBezTo>
                    <a:pt x="2491" y="49"/>
                    <a:pt x="2187" y="46"/>
                    <a:pt x="2096" y="70"/>
                  </a:cubicBezTo>
                  <a:cubicBezTo>
                    <a:pt x="1890" y="122"/>
                    <a:pt x="1890" y="122"/>
                    <a:pt x="1890" y="122"/>
                  </a:cubicBezTo>
                  <a:cubicBezTo>
                    <a:pt x="1736" y="161"/>
                    <a:pt x="1736" y="161"/>
                    <a:pt x="1736" y="161"/>
                  </a:cubicBezTo>
                  <a:cubicBezTo>
                    <a:pt x="950" y="361"/>
                    <a:pt x="950" y="361"/>
                    <a:pt x="950" y="361"/>
                  </a:cubicBezTo>
                  <a:cubicBezTo>
                    <a:pt x="849" y="387"/>
                    <a:pt x="849" y="387"/>
                    <a:pt x="849" y="387"/>
                  </a:cubicBezTo>
                  <a:cubicBezTo>
                    <a:pt x="503" y="475"/>
                    <a:pt x="503" y="475"/>
                    <a:pt x="503" y="475"/>
                  </a:cubicBezTo>
                  <a:close/>
                  <a:moveTo>
                    <a:pt x="927" y="297"/>
                  </a:moveTo>
                  <a:cubicBezTo>
                    <a:pt x="813" y="78"/>
                    <a:pt x="813" y="78"/>
                    <a:pt x="813" y="78"/>
                  </a:cubicBezTo>
                  <a:cubicBezTo>
                    <a:pt x="1105" y="0"/>
                    <a:pt x="1105" y="0"/>
                    <a:pt x="1105" y="0"/>
                  </a:cubicBezTo>
                  <a:cubicBezTo>
                    <a:pt x="1661" y="110"/>
                    <a:pt x="1661" y="110"/>
                    <a:pt x="1661" y="110"/>
                  </a:cubicBezTo>
                  <a:cubicBezTo>
                    <a:pt x="927" y="297"/>
                    <a:pt x="927" y="297"/>
                    <a:pt x="927" y="297"/>
                  </a:cubicBezTo>
                  <a:close/>
                  <a:moveTo>
                    <a:pt x="779" y="1141"/>
                  </a:moveTo>
                  <a:cubicBezTo>
                    <a:pt x="266" y="1272"/>
                    <a:pt x="266" y="1272"/>
                    <a:pt x="266" y="1272"/>
                  </a:cubicBezTo>
                  <a:cubicBezTo>
                    <a:pt x="242" y="1278"/>
                    <a:pt x="217" y="1263"/>
                    <a:pt x="211" y="1239"/>
                  </a:cubicBezTo>
                  <a:cubicBezTo>
                    <a:pt x="205" y="1215"/>
                    <a:pt x="219" y="1191"/>
                    <a:pt x="243" y="1184"/>
                  </a:cubicBezTo>
                  <a:cubicBezTo>
                    <a:pt x="788" y="1046"/>
                    <a:pt x="788" y="1046"/>
                    <a:pt x="788" y="1046"/>
                  </a:cubicBezTo>
                  <a:cubicBezTo>
                    <a:pt x="779" y="1141"/>
                    <a:pt x="779" y="1141"/>
                    <a:pt x="779" y="1141"/>
                  </a:cubicBezTo>
                  <a:close/>
                  <a:moveTo>
                    <a:pt x="759" y="1356"/>
                  </a:moveTo>
                  <a:cubicBezTo>
                    <a:pt x="265" y="1482"/>
                    <a:pt x="265" y="1482"/>
                    <a:pt x="265" y="1482"/>
                  </a:cubicBezTo>
                  <a:cubicBezTo>
                    <a:pt x="241" y="1488"/>
                    <a:pt x="217" y="1473"/>
                    <a:pt x="210" y="1449"/>
                  </a:cubicBezTo>
                  <a:cubicBezTo>
                    <a:pt x="204" y="1425"/>
                    <a:pt x="219" y="1400"/>
                    <a:pt x="243" y="1394"/>
                  </a:cubicBezTo>
                  <a:cubicBezTo>
                    <a:pt x="768" y="1261"/>
                    <a:pt x="768" y="1261"/>
                    <a:pt x="768" y="1261"/>
                  </a:cubicBezTo>
                  <a:cubicBezTo>
                    <a:pt x="759" y="1356"/>
                    <a:pt x="759" y="1356"/>
                    <a:pt x="759" y="1356"/>
                  </a:cubicBezTo>
                  <a:close/>
                  <a:moveTo>
                    <a:pt x="798" y="936"/>
                  </a:moveTo>
                  <a:cubicBezTo>
                    <a:pt x="266" y="1071"/>
                    <a:pt x="266" y="1071"/>
                    <a:pt x="266" y="1071"/>
                  </a:cubicBezTo>
                  <a:cubicBezTo>
                    <a:pt x="242" y="1078"/>
                    <a:pt x="217" y="1063"/>
                    <a:pt x="211" y="1039"/>
                  </a:cubicBezTo>
                  <a:cubicBezTo>
                    <a:pt x="205" y="1015"/>
                    <a:pt x="220" y="990"/>
                    <a:pt x="244" y="984"/>
                  </a:cubicBezTo>
                  <a:cubicBezTo>
                    <a:pt x="807" y="841"/>
                    <a:pt x="807" y="841"/>
                    <a:pt x="807" y="841"/>
                  </a:cubicBezTo>
                  <a:lnTo>
                    <a:pt x="798" y="936"/>
                  </a:lnTo>
                  <a:close/>
                </a:path>
              </a:pathLst>
            </a:custGeom>
            <a:solidFill>
              <a:srgbClr val="0070C0"/>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7" name="文本框 16"/>
            <p:cNvSpPr txBox="1"/>
            <p:nvPr/>
          </p:nvSpPr>
          <p:spPr bwMode="auto">
            <a:xfrm>
              <a:off x="7671662" y="2084467"/>
              <a:ext cx="2261104"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18" name="文本框 24"/>
            <p:cNvSpPr txBox="1">
              <a:spLocks noChangeArrowheads="1"/>
            </p:cNvSpPr>
            <p:nvPr/>
          </p:nvSpPr>
          <p:spPr bwMode="auto">
            <a:xfrm>
              <a:off x="7677282" y="1830160"/>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7666042" y="3965990"/>
              <a:ext cx="2261104"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7671662" y="3711683"/>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7666042" y="5585102"/>
              <a:ext cx="2261104"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7671662" y="5330795"/>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374102453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0-#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组织架构</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977546"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ORGANIZATIONAL STRUCTURE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Line 104"/>
          <p:cNvSpPr>
            <a:spLocks noChangeShapeType="1"/>
          </p:cNvSpPr>
          <p:nvPr/>
        </p:nvSpPr>
        <p:spPr bwMode="auto">
          <a:xfrm>
            <a:off x="6312741" y="2779040"/>
            <a:ext cx="0" cy="3380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 name="Line 105"/>
          <p:cNvSpPr>
            <a:spLocks noChangeShapeType="1"/>
          </p:cNvSpPr>
          <p:nvPr/>
        </p:nvSpPr>
        <p:spPr bwMode="auto">
          <a:xfrm>
            <a:off x="6312741" y="3672570"/>
            <a:ext cx="0" cy="46977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856203" y="3907461"/>
            <a:ext cx="7808467" cy="763389"/>
            <a:chOff x="1900238" y="2728913"/>
            <a:chExt cx="7810500" cy="763588"/>
          </a:xfrm>
        </p:grpSpPr>
        <p:sp>
          <p:nvSpPr>
            <p:cNvPr id="13" name="Line 106"/>
            <p:cNvSpPr>
              <a:spLocks noChangeShapeType="1"/>
            </p:cNvSpPr>
            <p:nvPr/>
          </p:nvSpPr>
          <p:spPr bwMode="auto">
            <a:xfrm flipH="1">
              <a:off x="1900238" y="2728913"/>
              <a:ext cx="7810500"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4" name="Line 107"/>
            <p:cNvSpPr>
              <a:spLocks noChangeShapeType="1"/>
            </p:cNvSpPr>
            <p:nvPr/>
          </p:nvSpPr>
          <p:spPr bwMode="auto">
            <a:xfrm>
              <a:off x="9709151" y="2728913"/>
              <a:ext cx="0" cy="2349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5" name="Line 108"/>
            <p:cNvSpPr>
              <a:spLocks noChangeShapeType="1"/>
            </p:cNvSpPr>
            <p:nvPr/>
          </p:nvSpPr>
          <p:spPr bwMode="auto">
            <a:xfrm>
              <a:off x="3675063"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6" name="Line 109"/>
            <p:cNvSpPr>
              <a:spLocks noChangeShapeType="1"/>
            </p:cNvSpPr>
            <p:nvPr/>
          </p:nvSpPr>
          <p:spPr bwMode="auto">
            <a:xfrm>
              <a:off x="3244851"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7" name="Line 110"/>
            <p:cNvSpPr>
              <a:spLocks noChangeShapeType="1"/>
            </p:cNvSpPr>
            <p:nvPr/>
          </p:nvSpPr>
          <p:spPr bwMode="auto">
            <a:xfrm>
              <a:off x="2792413"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8" name="Line 111"/>
            <p:cNvSpPr>
              <a:spLocks noChangeShapeType="1"/>
            </p:cNvSpPr>
            <p:nvPr/>
          </p:nvSpPr>
          <p:spPr bwMode="auto">
            <a:xfrm>
              <a:off x="2332038"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9" name="Line 112"/>
            <p:cNvSpPr>
              <a:spLocks noChangeShapeType="1"/>
            </p:cNvSpPr>
            <p:nvPr/>
          </p:nvSpPr>
          <p:spPr bwMode="auto">
            <a:xfrm>
              <a:off x="1901826" y="2728913"/>
              <a:ext cx="0" cy="1635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993874" y="4456591"/>
            <a:ext cx="2472681" cy="423752"/>
            <a:chOff x="5038726" y="3278188"/>
            <a:chExt cx="2473325" cy="423862"/>
          </a:xfrm>
        </p:grpSpPr>
        <p:sp>
          <p:nvSpPr>
            <p:cNvPr id="21" name="Line 116"/>
            <p:cNvSpPr>
              <a:spLocks noChangeShapeType="1"/>
            </p:cNvSpPr>
            <p:nvPr/>
          </p:nvSpPr>
          <p:spPr bwMode="auto">
            <a:xfrm>
              <a:off x="7508876" y="3486150"/>
              <a:ext cx="0" cy="21590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2" name="Line 117"/>
            <p:cNvSpPr>
              <a:spLocks noChangeShapeType="1"/>
            </p:cNvSpPr>
            <p:nvPr/>
          </p:nvSpPr>
          <p:spPr bwMode="auto">
            <a:xfrm>
              <a:off x="5038726" y="3486150"/>
              <a:ext cx="0" cy="21590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3" name="Line 118"/>
            <p:cNvSpPr>
              <a:spLocks noChangeShapeType="1"/>
            </p:cNvSpPr>
            <p:nvPr/>
          </p:nvSpPr>
          <p:spPr bwMode="auto">
            <a:xfrm flipH="1">
              <a:off x="5040313" y="3492500"/>
              <a:ext cx="2471738"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4" name="Line 119"/>
            <p:cNvSpPr>
              <a:spLocks noChangeShapeType="1"/>
            </p:cNvSpPr>
            <p:nvPr/>
          </p:nvSpPr>
          <p:spPr bwMode="auto">
            <a:xfrm>
              <a:off x="6357938" y="3278188"/>
              <a:ext cx="0" cy="2143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8958416" y="4456593"/>
            <a:ext cx="1339501" cy="418991"/>
            <a:chOff x="9004301" y="3278188"/>
            <a:chExt cx="1339850" cy="419100"/>
          </a:xfrm>
        </p:grpSpPr>
        <p:sp>
          <p:nvSpPr>
            <p:cNvPr id="26" name="Line 128"/>
            <p:cNvSpPr>
              <a:spLocks noChangeShapeType="1"/>
            </p:cNvSpPr>
            <p:nvPr/>
          </p:nvSpPr>
          <p:spPr bwMode="auto">
            <a:xfrm>
              <a:off x="9702801" y="3278188"/>
              <a:ext cx="0" cy="4175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7" name="Line 129"/>
            <p:cNvSpPr>
              <a:spLocks noChangeShapeType="1"/>
            </p:cNvSpPr>
            <p:nvPr/>
          </p:nvSpPr>
          <p:spPr bwMode="auto">
            <a:xfrm flipH="1">
              <a:off x="9004301" y="3492500"/>
              <a:ext cx="1339850"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8" name="Line 130"/>
            <p:cNvSpPr>
              <a:spLocks noChangeShapeType="1"/>
            </p:cNvSpPr>
            <p:nvPr/>
          </p:nvSpPr>
          <p:spPr bwMode="auto">
            <a:xfrm>
              <a:off x="9005888" y="3487738"/>
              <a:ext cx="0" cy="2095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9" name="Line 131"/>
            <p:cNvSpPr>
              <a:spLocks noChangeShapeType="1"/>
            </p:cNvSpPr>
            <p:nvPr/>
          </p:nvSpPr>
          <p:spPr bwMode="auto">
            <a:xfrm>
              <a:off x="10334626" y="3487738"/>
              <a:ext cx="0" cy="2095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sp>
        <p:nvSpPr>
          <p:cNvPr id="30" name="Line 132"/>
          <p:cNvSpPr>
            <a:spLocks noChangeShapeType="1"/>
          </p:cNvSpPr>
          <p:nvPr/>
        </p:nvSpPr>
        <p:spPr bwMode="auto">
          <a:xfrm flipH="1">
            <a:off x="5430321" y="2988535"/>
            <a:ext cx="1885459"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nvGrpSpPr>
          <p:cNvPr id="31" name="组合 30"/>
          <p:cNvGrpSpPr/>
          <p:nvPr/>
        </p:nvGrpSpPr>
        <p:grpSpPr>
          <a:xfrm>
            <a:off x="5689017" y="2068026"/>
            <a:ext cx="1255387" cy="709428"/>
            <a:chOff x="5734051" y="889000"/>
            <a:chExt cx="1255713" cy="709613"/>
          </a:xfrm>
          <a:solidFill>
            <a:srgbClr val="44CEB9"/>
          </a:solidFill>
        </p:grpSpPr>
        <p:sp>
          <p:nvSpPr>
            <p:cNvPr id="32"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33"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sz="1799" dirty="0">
                  <a:solidFill>
                    <a:schemeClr val="bg1"/>
                  </a:solidFill>
                  <a:latin typeface="微软雅黑" panose="020B0503020204020204" pitchFamily="34" charset="-122"/>
                  <a:ea typeface="微软雅黑" panose="020B0503020204020204" pitchFamily="34" charset="-122"/>
                </a:rPr>
                <a:t>董事会</a:t>
              </a:r>
            </a:p>
          </p:txBody>
        </p:sp>
      </p:grpSp>
      <p:grpSp>
        <p:nvGrpSpPr>
          <p:cNvPr id="34" name="组合 33"/>
          <p:cNvGrpSpPr/>
          <p:nvPr/>
        </p:nvGrpSpPr>
        <p:grpSpPr>
          <a:xfrm>
            <a:off x="3724205" y="2761582"/>
            <a:ext cx="1704531" cy="476126"/>
            <a:chOff x="3768726" y="1582738"/>
            <a:chExt cx="1704975" cy="476250"/>
          </a:xfrm>
          <a:solidFill>
            <a:schemeClr val="bg1">
              <a:lumMod val="85000"/>
            </a:schemeClr>
          </a:solidFill>
        </p:grpSpPr>
        <p:sp>
          <p:nvSpPr>
            <p:cNvPr id="35"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36" name="Rectangle 15"/>
            <p:cNvSpPr>
              <a:spLocks noChangeArrowheads="1"/>
            </p:cNvSpPr>
            <p:nvPr/>
          </p:nvSpPr>
          <p:spPr bwMode="auto">
            <a:xfrm>
              <a:off x="3894138" y="1666931"/>
              <a:ext cx="1492250" cy="317531"/>
            </a:xfrm>
            <a:prstGeom prst="rect">
              <a:avLst/>
            </a:prstGeom>
            <a:grpFill/>
            <a:ln>
              <a:noFill/>
            </a:ln>
            <a:effectLst/>
            <a:extLst/>
          </p:spPr>
          <p:txBody>
            <a:bodyPr wrap="none" anchor="ctr"/>
            <a:lstStyle/>
            <a:p>
              <a:pPr algn="ctr"/>
              <a:r>
                <a:rPr lang="zh-CN" altLang="en-US" sz="1600" dirty="0">
                  <a:latin typeface="微软雅黑" panose="020B0503020204020204" pitchFamily="34" charset="-122"/>
                  <a:ea typeface="微软雅黑" panose="020B0503020204020204" pitchFamily="34" charset="-122"/>
                </a:rPr>
                <a:t>特许授权合作伙伴</a:t>
              </a:r>
            </a:p>
          </p:txBody>
        </p:sp>
      </p:grpSp>
      <p:grpSp>
        <p:nvGrpSpPr>
          <p:cNvPr id="37" name="组合 36"/>
          <p:cNvGrpSpPr/>
          <p:nvPr/>
        </p:nvGrpSpPr>
        <p:grpSpPr>
          <a:xfrm>
            <a:off x="7330065" y="2761582"/>
            <a:ext cx="1704531" cy="476126"/>
            <a:chOff x="7375526" y="1582738"/>
            <a:chExt cx="1704975" cy="476250"/>
          </a:xfrm>
          <a:solidFill>
            <a:schemeClr val="bg1">
              <a:lumMod val="85000"/>
            </a:schemeClr>
          </a:solidFill>
        </p:grpSpPr>
        <p:sp>
          <p:nvSpPr>
            <p:cNvPr id="38"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w="9525">
              <a:noFill/>
              <a:round/>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39" name="Rectangle 15"/>
            <p:cNvSpPr>
              <a:spLocks noChangeArrowheads="1"/>
            </p:cNvSpPr>
            <p:nvPr/>
          </p:nvSpPr>
          <p:spPr bwMode="auto">
            <a:xfrm>
              <a:off x="7492362" y="1666931"/>
              <a:ext cx="1492250" cy="317531"/>
            </a:xfrm>
            <a:prstGeom prst="rect">
              <a:avLst/>
            </a:prstGeom>
            <a:grpFill/>
            <a:ln>
              <a:noFill/>
            </a:ln>
            <a:effectLst/>
            <a:extLst/>
          </p:spPr>
          <p:txBody>
            <a:bodyPr wrap="none" anchor="ctr"/>
            <a:lstStyle/>
            <a:p>
              <a:pPr algn="ctr"/>
              <a:r>
                <a:rPr lang="zh-CN" altLang="en-US" sz="1600" dirty="0">
                  <a:latin typeface="微软雅黑" panose="020B0503020204020204" pitchFamily="34" charset="-122"/>
                  <a:ea typeface="微软雅黑" panose="020B0503020204020204" pitchFamily="34" charset="-122"/>
                </a:rPr>
                <a:t>法务部</a:t>
              </a:r>
            </a:p>
          </p:txBody>
        </p:sp>
      </p:grpSp>
      <p:grpSp>
        <p:nvGrpSpPr>
          <p:cNvPr id="40" name="组合 39"/>
          <p:cNvGrpSpPr/>
          <p:nvPr/>
        </p:nvGrpSpPr>
        <p:grpSpPr>
          <a:xfrm>
            <a:off x="5822333" y="3115502"/>
            <a:ext cx="990343" cy="560242"/>
            <a:chOff x="5867401" y="1936750"/>
            <a:chExt cx="990600" cy="560388"/>
          </a:xfrm>
          <a:solidFill>
            <a:schemeClr val="bg1">
              <a:lumMod val="85000"/>
            </a:schemeClr>
          </a:solidFill>
        </p:grpSpPr>
        <p:sp>
          <p:nvSpPr>
            <p:cNvPr id="41"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w="9525">
              <a:noFill/>
              <a:round/>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42" name="Rectangle 15"/>
            <p:cNvSpPr>
              <a:spLocks noChangeArrowheads="1"/>
            </p:cNvSpPr>
            <p:nvPr/>
          </p:nvSpPr>
          <p:spPr bwMode="auto">
            <a:xfrm>
              <a:off x="5919290" y="2035066"/>
              <a:ext cx="848615" cy="317531"/>
            </a:xfrm>
            <a:prstGeom prst="rect">
              <a:avLst/>
            </a:prstGeom>
            <a:grpFill/>
            <a:ln>
              <a:noFill/>
            </a:ln>
            <a:effectLst/>
            <a:extLst/>
          </p:spPr>
          <p:txBody>
            <a:bodyPr wrap="none" anchor="ctr"/>
            <a:lstStyle/>
            <a:p>
              <a:pPr algn="ctr"/>
              <a:r>
                <a:rPr lang="zh-CN" altLang="en-US" sz="1799" dirty="0">
                  <a:latin typeface="微软雅黑" panose="020B0503020204020204" pitchFamily="34" charset="-122"/>
                  <a:ea typeface="微软雅黑" panose="020B0503020204020204" pitchFamily="34" charset="-122"/>
                </a:rPr>
                <a:t>总经理</a:t>
              </a:r>
            </a:p>
          </p:txBody>
        </p:sp>
      </p:grpSp>
      <p:grpSp>
        <p:nvGrpSpPr>
          <p:cNvPr id="43" name="组合 42"/>
          <p:cNvGrpSpPr/>
          <p:nvPr/>
        </p:nvGrpSpPr>
        <p:grpSpPr>
          <a:xfrm>
            <a:off x="1549895" y="4066170"/>
            <a:ext cx="628487" cy="436449"/>
            <a:chOff x="1593851" y="2887663"/>
            <a:chExt cx="628650" cy="436563"/>
          </a:xfrm>
          <a:solidFill>
            <a:srgbClr val="0070C0"/>
          </a:solidFill>
        </p:grpSpPr>
        <p:sp>
          <p:nvSpPr>
            <p:cNvPr id="44"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45" name="Rectangle 15"/>
            <p:cNvSpPr>
              <a:spLocks noChangeArrowheads="1"/>
            </p:cNvSpPr>
            <p:nvPr/>
          </p:nvSpPr>
          <p:spPr bwMode="auto">
            <a:xfrm>
              <a:off x="1618635" y="2954205"/>
              <a:ext cx="558450"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市场部</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经理</a:t>
              </a:r>
            </a:p>
          </p:txBody>
        </p:sp>
      </p:grpSp>
      <p:grpSp>
        <p:nvGrpSpPr>
          <p:cNvPr id="46" name="组合 45"/>
          <p:cNvGrpSpPr/>
          <p:nvPr/>
        </p:nvGrpSpPr>
        <p:grpSpPr>
          <a:xfrm>
            <a:off x="5312877" y="4147111"/>
            <a:ext cx="1831499" cy="317859"/>
            <a:chOff x="5357813" y="2968625"/>
            <a:chExt cx="1831975" cy="317942"/>
          </a:xfrm>
          <a:solidFill>
            <a:srgbClr val="44CEB9"/>
          </a:solidFill>
        </p:grpSpPr>
        <p:sp>
          <p:nvSpPr>
            <p:cNvPr id="47"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48" name="Rectangle 15"/>
            <p:cNvSpPr>
              <a:spLocks noChangeArrowheads="1"/>
            </p:cNvSpPr>
            <p:nvPr/>
          </p:nvSpPr>
          <p:spPr bwMode="auto">
            <a:xfrm>
              <a:off x="5386437" y="2969036"/>
              <a:ext cx="1706513"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某某公司</a:t>
              </a:r>
            </a:p>
          </p:txBody>
        </p:sp>
      </p:grpSp>
      <p:grpSp>
        <p:nvGrpSpPr>
          <p:cNvPr id="49" name="组合 48"/>
          <p:cNvGrpSpPr/>
          <p:nvPr/>
        </p:nvGrpSpPr>
        <p:grpSpPr>
          <a:xfrm>
            <a:off x="8733050" y="4147111"/>
            <a:ext cx="1833087" cy="317859"/>
            <a:chOff x="8778876" y="2968625"/>
            <a:chExt cx="1833563" cy="317942"/>
          </a:xfrm>
          <a:solidFill>
            <a:srgbClr val="A8C932"/>
          </a:solidFill>
        </p:grpSpPr>
        <p:sp>
          <p:nvSpPr>
            <p:cNvPr id="50"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51" name="Rectangle 15"/>
            <p:cNvSpPr>
              <a:spLocks noChangeArrowheads="1"/>
            </p:cNvSpPr>
            <p:nvPr/>
          </p:nvSpPr>
          <p:spPr bwMode="auto">
            <a:xfrm>
              <a:off x="8820969" y="2969036"/>
              <a:ext cx="1706513"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科技有限公司</a:t>
              </a:r>
            </a:p>
          </p:txBody>
        </p:sp>
      </p:grpSp>
      <p:grpSp>
        <p:nvGrpSpPr>
          <p:cNvPr id="52" name="组合 51"/>
          <p:cNvGrpSpPr/>
          <p:nvPr/>
        </p:nvGrpSpPr>
        <p:grpSpPr>
          <a:xfrm>
            <a:off x="1653994" y="4502616"/>
            <a:ext cx="400110" cy="1109374"/>
            <a:chOff x="1697982" y="3324225"/>
            <a:chExt cx="400214" cy="1109663"/>
          </a:xfrm>
          <a:solidFill>
            <a:schemeClr val="bg1">
              <a:lumMod val="85000"/>
            </a:schemeClr>
          </a:solidFill>
        </p:grpSpPr>
        <p:sp>
          <p:nvSpPr>
            <p:cNvPr id="53"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4" name="Line 113"/>
            <p:cNvSpPr>
              <a:spLocks noChangeShapeType="1"/>
            </p:cNvSpPr>
            <p:nvPr/>
          </p:nvSpPr>
          <p:spPr bwMode="auto">
            <a:xfrm>
              <a:off x="1901826" y="3324225"/>
              <a:ext cx="0" cy="174625"/>
            </a:xfrm>
            <a:prstGeom prst="line">
              <a:avLst/>
            </a:prstGeom>
            <a:grpFill/>
            <a:ln w="12700" cap="flat">
              <a:solidFill>
                <a:schemeClr val="bg1">
                  <a:lumMod val="75000"/>
                </a:schemeClr>
              </a:solidFill>
              <a:prstDash val="dashDot"/>
              <a:miter lim="800000"/>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5" name="TextBox 92"/>
            <p:cNvSpPr txBox="1"/>
            <p:nvPr/>
          </p:nvSpPr>
          <p:spPr>
            <a:xfrm>
              <a:off x="1697982" y="3554682"/>
              <a:ext cx="400214" cy="631106"/>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市场部</a:t>
              </a:r>
            </a:p>
          </p:txBody>
        </p:sp>
      </p:grpSp>
      <p:grpSp>
        <p:nvGrpSpPr>
          <p:cNvPr id="56" name="组合 55"/>
          <p:cNvGrpSpPr/>
          <p:nvPr/>
        </p:nvGrpSpPr>
        <p:grpSpPr>
          <a:xfrm>
            <a:off x="2107006" y="4672437"/>
            <a:ext cx="400110" cy="939555"/>
            <a:chOff x="2151112" y="3494088"/>
            <a:chExt cx="400214" cy="939800"/>
          </a:xfrm>
          <a:solidFill>
            <a:schemeClr val="bg1">
              <a:lumMod val="85000"/>
            </a:schemeClr>
          </a:solidFill>
        </p:grpSpPr>
        <p:sp>
          <p:nvSpPr>
            <p:cNvPr id="57"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8" name="TextBox 95"/>
            <p:cNvSpPr txBox="1"/>
            <p:nvPr/>
          </p:nvSpPr>
          <p:spPr>
            <a:xfrm>
              <a:off x="215111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品质部</a:t>
              </a:r>
            </a:p>
          </p:txBody>
        </p:sp>
      </p:grpSp>
      <p:grpSp>
        <p:nvGrpSpPr>
          <p:cNvPr id="59" name="组合 58"/>
          <p:cNvGrpSpPr/>
          <p:nvPr/>
        </p:nvGrpSpPr>
        <p:grpSpPr>
          <a:xfrm>
            <a:off x="2555464" y="4672437"/>
            <a:ext cx="400110" cy="939555"/>
            <a:chOff x="2599687" y="3494088"/>
            <a:chExt cx="400214" cy="939800"/>
          </a:xfrm>
          <a:solidFill>
            <a:schemeClr val="bg1">
              <a:lumMod val="85000"/>
            </a:schemeClr>
          </a:solidFill>
        </p:grpSpPr>
        <p:sp>
          <p:nvSpPr>
            <p:cNvPr id="60"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1" name="TextBox 98"/>
            <p:cNvSpPr txBox="1"/>
            <p:nvPr/>
          </p:nvSpPr>
          <p:spPr>
            <a:xfrm>
              <a:off x="2599687"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采购部</a:t>
              </a:r>
            </a:p>
          </p:txBody>
        </p:sp>
      </p:grpSp>
      <p:grpSp>
        <p:nvGrpSpPr>
          <p:cNvPr id="62" name="组合 61"/>
          <p:cNvGrpSpPr/>
          <p:nvPr/>
        </p:nvGrpSpPr>
        <p:grpSpPr>
          <a:xfrm>
            <a:off x="2995295" y="4672437"/>
            <a:ext cx="400110" cy="939555"/>
            <a:chOff x="3039633" y="3494088"/>
            <a:chExt cx="400214" cy="939800"/>
          </a:xfrm>
          <a:solidFill>
            <a:schemeClr val="bg1">
              <a:lumMod val="85000"/>
            </a:schemeClr>
          </a:solidFill>
        </p:grpSpPr>
        <p:sp>
          <p:nvSpPr>
            <p:cNvPr id="63"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4" name="TextBox 101"/>
            <p:cNvSpPr txBox="1"/>
            <p:nvPr/>
          </p:nvSpPr>
          <p:spPr>
            <a:xfrm>
              <a:off x="3039633"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综合部</a:t>
              </a:r>
            </a:p>
          </p:txBody>
        </p:sp>
      </p:grpSp>
      <p:grpSp>
        <p:nvGrpSpPr>
          <p:cNvPr id="65" name="组合 64"/>
          <p:cNvGrpSpPr/>
          <p:nvPr/>
        </p:nvGrpSpPr>
        <p:grpSpPr>
          <a:xfrm>
            <a:off x="3443750" y="4672437"/>
            <a:ext cx="400110" cy="939555"/>
            <a:chOff x="3488206" y="3494088"/>
            <a:chExt cx="400214" cy="939800"/>
          </a:xfrm>
          <a:solidFill>
            <a:schemeClr val="bg1">
              <a:lumMod val="85000"/>
            </a:schemeClr>
          </a:solidFill>
        </p:grpSpPr>
        <p:sp>
          <p:nvSpPr>
            <p:cNvPr id="66" name="Freeform 86"/>
            <p:cNvSpPr>
              <a:spLocks/>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7" name="TextBox 104"/>
            <p:cNvSpPr txBox="1"/>
            <p:nvPr/>
          </p:nvSpPr>
          <p:spPr>
            <a:xfrm>
              <a:off x="348820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财务部</a:t>
              </a:r>
            </a:p>
          </p:txBody>
        </p:sp>
      </p:grpSp>
      <p:grpSp>
        <p:nvGrpSpPr>
          <p:cNvPr id="68" name="组合 67"/>
          <p:cNvGrpSpPr/>
          <p:nvPr/>
        </p:nvGrpSpPr>
        <p:grpSpPr>
          <a:xfrm>
            <a:off x="4795343" y="4867648"/>
            <a:ext cx="400110" cy="939555"/>
            <a:chOff x="4840154" y="3689350"/>
            <a:chExt cx="400214" cy="939800"/>
          </a:xfrm>
          <a:solidFill>
            <a:schemeClr val="bg1">
              <a:lumMod val="85000"/>
            </a:schemeClr>
          </a:solidFill>
        </p:grpSpPr>
        <p:sp>
          <p:nvSpPr>
            <p:cNvPr id="69"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0" name="TextBox 107"/>
            <p:cNvSpPr txBox="1"/>
            <p:nvPr/>
          </p:nvSpPr>
          <p:spPr>
            <a:xfrm>
              <a:off x="4840154" y="3744463"/>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研发部</a:t>
              </a:r>
            </a:p>
          </p:txBody>
        </p:sp>
      </p:grpSp>
      <p:grpSp>
        <p:nvGrpSpPr>
          <p:cNvPr id="71" name="组合 70"/>
          <p:cNvGrpSpPr/>
          <p:nvPr/>
        </p:nvGrpSpPr>
        <p:grpSpPr>
          <a:xfrm>
            <a:off x="7253229" y="4867648"/>
            <a:ext cx="400110" cy="939555"/>
            <a:chOff x="7298682" y="3689350"/>
            <a:chExt cx="400214" cy="939800"/>
          </a:xfrm>
          <a:solidFill>
            <a:schemeClr val="bg1">
              <a:lumMod val="85000"/>
            </a:schemeClr>
          </a:solidFill>
        </p:grpSpPr>
        <p:sp>
          <p:nvSpPr>
            <p:cNvPr id="72"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3" name="TextBox 110"/>
            <p:cNvSpPr txBox="1"/>
            <p:nvPr/>
          </p:nvSpPr>
          <p:spPr>
            <a:xfrm>
              <a:off x="7298682" y="3744463"/>
              <a:ext cx="400214" cy="810689"/>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售后中心</a:t>
              </a:r>
            </a:p>
          </p:txBody>
        </p:sp>
      </p:grpSp>
      <p:grpSp>
        <p:nvGrpSpPr>
          <p:cNvPr id="74" name="组合 73"/>
          <p:cNvGrpSpPr/>
          <p:nvPr/>
        </p:nvGrpSpPr>
        <p:grpSpPr>
          <a:xfrm>
            <a:off x="8745207" y="4841423"/>
            <a:ext cx="400110" cy="1205726"/>
            <a:chOff x="8791051" y="3663121"/>
            <a:chExt cx="400214" cy="997780"/>
          </a:xfrm>
          <a:solidFill>
            <a:schemeClr val="bg1">
              <a:lumMod val="85000"/>
            </a:schemeClr>
          </a:solidFill>
        </p:grpSpPr>
        <p:sp>
          <p:nvSpPr>
            <p:cNvPr id="75" name="Freeform 93"/>
            <p:cNvSpPr>
              <a:spLocks/>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76" name="TextBox 113"/>
            <p:cNvSpPr txBox="1"/>
            <p:nvPr/>
          </p:nvSpPr>
          <p:spPr>
            <a:xfrm>
              <a:off x="8791051" y="3663121"/>
              <a:ext cx="400214" cy="878633"/>
            </a:xfrm>
            <a:prstGeom prst="rect">
              <a:avLst/>
            </a:prstGeom>
            <a:noFill/>
            <a:ln>
              <a:noFill/>
            </a:ln>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硬件测试部</a:t>
              </a:r>
            </a:p>
          </p:txBody>
        </p:sp>
      </p:grpSp>
      <p:grpSp>
        <p:nvGrpSpPr>
          <p:cNvPr id="77" name="组合 76"/>
          <p:cNvGrpSpPr/>
          <p:nvPr/>
        </p:nvGrpSpPr>
        <p:grpSpPr>
          <a:xfrm>
            <a:off x="9449471" y="4841423"/>
            <a:ext cx="400110" cy="1205726"/>
            <a:chOff x="9498418" y="3663121"/>
            <a:chExt cx="400214" cy="997780"/>
          </a:xfrm>
          <a:solidFill>
            <a:schemeClr val="bg1">
              <a:lumMod val="85000"/>
            </a:schemeClr>
          </a:solidFill>
        </p:grpSpPr>
        <p:sp>
          <p:nvSpPr>
            <p:cNvPr id="78"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79" name="TextBox 116"/>
            <p:cNvSpPr txBox="1"/>
            <p:nvPr/>
          </p:nvSpPr>
          <p:spPr>
            <a:xfrm>
              <a:off x="9498418" y="3663121"/>
              <a:ext cx="400214" cy="878633"/>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工程监督部</a:t>
              </a:r>
            </a:p>
          </p:txBody>
        </p:sp>
      </p:grpSp>
      <p:grpSp>
        <p:nvGrpSpPr>
          <p:cNvPr id="80" name="组合 79"/>
          <p:cNvGrpSpPr/>
          <p:nvPr/>
        </p:nvGrpSpPr>
        <p:grpSpPr>
          <a:xfrm>
            <a:off x="10097838" y="4841423"/>
            <a:ext cx="400110" cy="1205726"/>
            <a:chOff x="10144036" y="3663121"/>
            <a:chExt cx="400214" cy="997780"/>
          </a:xfrm>
          <a:solidFill>
            <a:schemeClr val="bg1">
              <a:lumMod val="85000"/>
            </a:schemeClr>
          </a:solidFill>
        </p:grpSpPr>
        <p:sp>
          <p:nvSpPr>
            <p:cNvPr id="81"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82" name="TextBox 119"/>
            <p:cNvSpPr txBox="1"/>
            <p:nvPr/>
          </p:nvSpPr>
          <p:spPr>
            <a:xfrm>
              <a:off x="10144036" y="3663121"/>
              <a:ext cx="400214" cy="819059"/>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客服事业部</a:t>
              </a:r>
            </a:p>
          </p:txBody>
        </p:sp>
      </p:grpSp>
    </p:spTree>
    <p:extLst>
      <p:ext uri="{BB962C8B-B14F-4D97-AF65-F5344CB8AC3E}">
        <p14:creationId xmlns:p14="http://schemas.microsoft.com/office/powerpoint/2010/main" val="418584127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 calcmode="lin" valueType="num">
                                      <p:cBhvr>
                                        <p:cTn id="17" dur="500" fill="hold"/>
                                        <p:tgtEl>
                                          <p:spTgt spid="31"/>
                                        </p:tgtEl>
                                        <p:attrNameLst>
                                          <p:attrName>style.rotation</p:attrName>
                                        </p:attrNameLst>
                                      </p:cBhvr>
                                      <p:tavLst>
                                        <p:tav tm="0">
                                          <p:val>
                                            <p:fltVal val="90"/>
                                          </p:val>
                                        </p:tav>
                                        <p:tav tm="100000">
                                          <p:val>
                                            <p:fltVal val="0"/>
                                          </p:val>
                                        </p:tav>
                                      </p:tavLst>
                                    </p:anim>
                                    <p:animEffect transition="in" filter="fade">
                                      <p:cBhvr>
                                        <p:cTn id="18" dur="500"/>
                                        <p:tgtEl>
                                          <p:spTgt spid="31"/>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par>
                          <p:cTn id="23" fill="hold">
                            <p:stCondLst>
                              <p:cond delay="2000"/>
                            </p:stCondLst>
                            <p:childTnLst>
                              <p:par>
                                <p:cTn id="24" presetID="16" presetClass="entr" presetSubtype="37"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barn(outVertical)">
                                      <p:cBhvr>
                                        <p:cTn id="26" dur="500"/>
                                        <p:tgtEl>
                                          <p:spTgt spid="30"/>
                                        </p:tgtEl>
                                      </p:cBhvr>
                                    </p:animEffect>
                                  </p:childTnLst>
                                </p:cTn>
                              </p:par>
                              <p:par>
                                <p:cTn id="27" presetID="42"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anim calcmode="lin" valueType="num">
                                      <p:cBhvr>
                                        <p:cTn id="30" dur="500" fill="hold"/>
                                        <p:tgtEl>
                                          <p:spTgt spid="40"/>
                                        </p:tgtEl>
                                        <p:attrNameLst>
                                          <p:attrName>ppt_x</p:attrName>
                                        </p:attrNameLst>
                                      </p:cBhvr>
                                      <p:tavLst>
                                        <p:tav tm="0">
                                          <p:val>
                                            <p:strVal val="#ppt_x"/>
                                          </p:val>
                                        </p:tav>
                                        <p:tav tm="100000">
                                          <p:val>
                                            <p:strVal val="#ppt_x"/>
                                          </p:val>
                                        </p:tav>
                                      </p:tavLst>
                                    </p:anim>
                                    <p:anim calcmode="lin" valueType="num">
                                      <p:cBhvr>
                                        <p:cTn id="31" dur="500" fill="hold"/>
                                        <p:tgtEl>
                                          <p:spTgt spid="40"/>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0-#ppt_w/2"/>
                                          </p:val>
                                        </p:tav>
                                        <p:tav tm="100000">
                                          <p:val>
                                            <p:strVal val="#ppt_x"/>
                                          </p:val>
                                        </p:tav>
                                      </p:tavLst>
                                    </p:anim>
                                    <p:anim calcmode="lin" valueType="num">
                                      <p:cBhvr additive="base">
                                        <p:cTn id="36" dur="500" fill="hold"/>
                                        <p:tgtEl>
                                          <p:spTgt spid="34"/>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1+#ppt_w/2"/>
                                          </p:val>
                                        </p:tav>
                                        <p:tav tm="100000">
                                          <p:val>
                                            <p:strVal val="#ppt_x"/>
                                          </p:val>
                                        </p:tav>
                                      </p:tavLst>
                                    </p:anim>
                                    <p:anim calcmode="lin" valueType="num">
                                      <p:cBhvr additive="base">
                                        <p:cTn id="40" dur="500" fill="hold"/>
                                        <p:tgtEl>
                                          <p:spTgt spid="37"/>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2" presetClass="entr" presetSubtype="1"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up)">
                                      <p:cBhvr>
                                        <p:cTn id="44" dur="500"/>
                                        <p:tgtEl>
                                          <p:spTgt spid="7"/>
                                        </p:tgtEl>
                                      </p:cBhvr>
                                    </p:animEffect>
                                  </p:childTnLst>
                                </p:cTn>
                              </p:par>
                            </p:childTnLst>
                          </p:cTn>
                        </p:par>
                        <p:par>
                          <p:cTn id="45" fill="hold">
                            <p:stCondLst>
                              <p:cond delay="3500"/>
                            </p:stCondLst>
                            <p:childTnLst>
                              <p:par>
                                <p:cTn id="46" presetID="22" presetClass="entr" presetSubtype="1"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500"/>
                                        <p:tgtEl>
                                          <p:spTgt spid="12"/>
                                        </p:tgtEl>
                                      </p:cBhvr>
                                    </p:animEffect>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anim calcmode="lin" valueType="num">
                                      <p:cBhvr>
                                        <p:cTn id="53" dur="500" fill="hold"/>
                                        <p:tgtEl>
                                          <p:spTgt spid="43"/>
                                        </p:tgtEl>
                                        <p:attrNameLst>
                                          <p:attrName>ppt_x</p:attrName>
                                        </p:attrNameLst>
                                      </p:cBhvr>
                                      <p:tavLst>
                                        <p:tav tm="0">
                                          <p:val>
                                            <p:strVal val="#ppt_x"/>
                                          </p:val>
                                        </p:tav>
                                        <p:tav tm="100000">
                                          <p:val>
                                            <p:strVal val="#ppt_x"/>
                                          </p:val>
                                        </p:tav>
                                      </p:tavLst>
                                    </p:anim>
                                    <p:anim calcmode="lin" valueType="num">
                                      <p:cBhvr>
                                        <p:cTn id="54" dur="500" fill="hold"/>
                                        <p:tgtEl>
                                          <p:spTgt spid="43"/>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anim calcmode="lin" valueType="num">
                                      <p:cBhvr>
                                        <p:cTn id="58" dur="500" fill="hold"/>
                                        <p:tgtEl>
                                          <p:spTgt spid="46"/>
                                        </p:tgtEl>
                                        <p:attrNameLst>
                                          <p:attrName>ppt_x</p:attrName>
                                        </p:attrNameLst>
                                      </p:cBhvr>
                                      <p:tavLst>
                                        <p:tav tm="0">
                                          <p:val>
                                            <p:strVal val="#ppt_x"/>
                                          </p:val>
                                        </p:tav>
                                        <p:tav tm="100000">
                                          <p:val>
                                            <p:strVal val="#ppt_x"/>
                                          </p:val>
                                        </p:tav>
                                      </p:tavLst>
                                    </p:anim>
                                    <p:anim calcmode="lin" valueType="num">
                                      <p:cBhvr>
                                        <p:cTn id="59" dur="500" fill="hold"/>
                                        <p:tgtEl>
                                          <p:spTgt spid="46"/>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20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500"/>
                                        <p:tgtEl>
                                          <p:spTgt spid="49"/>
                                        </p:tgtEl>
                                      </p:cBhvr>
                                    </p:animEffect>
                                    <p:anim calcmode="lin" valueType="num">
                                      <p:cBhvr>
                                        <p:cTn id="63" dur="500" fill="hold"/>
                                        <p:tgtEl>
                                          <p:spTgt spid="49"/>
                                        </p:tgtEl>
                                        <p:attrNameLst>
                                          <p:attrName>ppt_x</p:attrName>
                                        </p:attrNameLst>
                                      </p:cBhvr>
                                      <p:tavLst>
                                        <p:tav tm="0">
                                          <p:val>
                                            <p:strVal val="#ppt_x"/>
                                          </p:val>
                                        </p:tav>
                                        <p:tav tm="100000">
                                          <p:val>
                                            <p:strVal val="#ppt_x"/>
                                          </p:val>
                                        </p:tav>
                                      </p:tavLst>
                                    </p:anim>
                                    <p:anim calcmode="lin" valueType="num">
                                      <p:cBhvr>
                                        <p:cTn id="64" dur="500" fill="hold"/>
                                        <p:tgtEl>
                                          <p:spTgt spid="49"/>
                                        </p:tgtEl>
                                        <p:attrNameLst>
                                          <p:attrName>ppt_y</p:attrName>
                                        </p:attrNameLst>
                                      </p:cBhvr>
                                      <p:tavLst>
                                        <p:tav tm="0">
                                          <p:val>
                                            <p:strVal val="#ppt_y+.1"/>
                                          </p:val>
                                        </p:tav>
                                        <p:tav tm="100000">
                                          <p:val>
                                            <p:strVal val="#ppt_y"/>
                                          </p:val>
                                        </p:tav>
                                      </p:tavLst>
                                    </p:anim>
                                  </p:childTnLst>
                                </p:cTn>
                              </p:par>
                            </p:childTnLst>
                          </p:cTn>
                        </p:par>
                        <p:par>
                          <p:cTn id="65" fill="hold">
                            <p:stCondLst>
                              <p:cond delay="4700"/>
                            </p:stCondLst>
                            <p:childTnLst>
                              <p:par>
                                <p:cTn id="66" presetID="42" presetClass="entr" presetSubtype="0" fill="hold" nodeType="after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fade">
                                      <p:cBhvr>
                                        <p:cTn id="68" dur="400"/>
                                        <p:tgtEl>
                                          <p:spTgt spid="52"/>
                                        </p:tgtEl>
                                      </p:cBhvr>
                                    </p:animEffect>
                                    <p:anim calcmode="lin" valueType="num">
                                      <p:cBhvr>
                                        <p:cTn id="69" dur="400" fill="hold"/>
                                        <p:tgtEl>
                                          <p:spTgt spid="52"/>
                                        </p:tgtEl>
                                        <p:attrNameLst>
                                          <p:attrName>ppt_x</p:attrName>
                                        </p:attrNameLst>
                                      </p:cBhvr>
                                      <p:tavLst>
                                        <p:tav tm="0">
                                          <p:val>
                                            <p:strVal val="#ppt_x"/>
                                          </p:val>
                                        </p:tav>
                                        <p:tav tm="100000">
                                          <p:val>
                                            <p:strVal val="#ppt_x"/>
                                          </p:val>
                                        </p:tav>
                                      </p:tavLst>
                                    </p:anim>
                                    <p:anim calcmode="lin" valueType="num">
                                      <p:cBhvr>
                                        <p:cTn id="70" dur="400" fill="hold"/>
                                        <p:tgtEl>
                                          <p:spTgt spid="52"/>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56"/>
                                        </p:tgtEl>
                                        <p:attrNameLst>
                                          <p:attrName>style.visibility</p:attrName>
                                        </p:attrNameLst>
                                      </p:cBhvr>
                                      <p:to>
                                        <p:strVal val="visible"/>
                                      </p:to>
                                    </p:set>
                                    <p:animEffect transition="in" filter="fade">
                                      <p:cBhvr>
                                        <p:cTn id="73" dur="400"/>
                                        <p:tgtEl>
                                          <p:spTgt spid="56"/>
                                        </p:tgtEl>
                                      </p:cBhvr>
                                    </p:animEffect>
                                    <p:anim calcmode="lin" valueType="num">
                                      <p:cBhvr>
                                        <p:cTn id="74" dur="400" fill="hold"/>
                                        <p:tgtEl>
                                          <p:spTgt spid="56"/>
                                        </p:tgtEl>
                                        <p:attrNameLst>
                                          <p:attrName>ppt_x</p:attrName>
                                        </p:attrNameLst>
                                      </p:cBhvr>
                                      <p:tavLst>
                                        <p:tav tm="0">
                                          <p:val>
                                            <p:strVal val="#ppt_x"/>
                                          </p:val>
                                        </p:tav>
                                        <p:tav tm="100000">
                                          <p:val>
                                            <p:strVal val="#ppt_x"/>
                                          </p:val>
                                        </p:tav>
                                      </p:tavLst>
                                    </p:anim>
                                    <p:anim calcmode="lin" valueType="num">
                                      <p:cBhvr>
                                        <p:cTn id="75" dur="400" fill="hold"/>
                                        <p:tgtEl>
                                          <p:spTgt spid="56"/>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59"/>
                                        </p:tgtEl>
                                        <p:attrNameLst>
                                          <p:attrName>style.visibility</p:attrName>
                                        </p:attrNameLst>
                                      </p:cBhvr>
                                      <p:to>
                                        <p:strVal val="visible"/>
                                      </p:to>
                                    </p:set>
                                    <p:animEffect transition="in" filter="fade">
                                      <p:cBhvr>
                                        <p:cTn id="78" dur="400"/>
                                        <p:tgtEl>
                                          <p:spTgt spid="59"/>
                                        </p:tgtEl>
                                      </p:cBhvr>
                                    </p:animEffect>
                                    <p:anim calcmode="lin" valueType="num">
                                      <p:cBhvr>
                                        <p:cTn id="79" dur="400" fill="hold"/>
                                        <p:tgtEl>
                                          <p:spTgt spid="59"/>
                                        </p:tgtEl>
                                        <p:attrNameLst>
                                          <p:attrName>ppt_x</p:attrName>
                                        </p:attrNameLst>
                                      </p:cBhvr>
                                      <p:tavLst>
                                        <p:tav tm="0">
                                          <p:val>
                                            <p:strVal val="#ppt_x"/>
                                          </p:val>
                                        </p:tav>
                                        <p:tav tm="100000">
                                          <p:val>
                                            <p:strVal val="#ppt_x"/>
                                          </p:val>
                                        </p:tav>
                                      </p:tavLst>
                                    </p:anim>
                                    <p:anim calcmode="lin" valueType="num">
                                      <p:cBhvr>
                                        <p:cTn id="80" dur="400" fill="hold"/>
                                        <p:tgtEl>
                                          <p:spTgt spid="59"/>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300"/>
                                  </p:stCondLst>
                                  <p:childTnLst>
                                    <p:set>
                                      <p:cBhvr>
                                        <p:cTn id="82" dur="1" fill="hold">
                                          <p:stCondLst>
                                            <p:cond delay="0"/>
                                          </p:stCondLst>
                                        </p:cTn>
                                        <p:tgtEl>
                                          <p:spTgt spid="62"/>
                                        </p:tgtEl>
                                        <p:attrNameLst>
                                          <p:attrName>style.visibility</p:attrName>
                                        </p:attrNameLst>
                                      </p:cBhvr>
                                      <p:to>
                                        <p:strVal val="visible"/>
                                      </p:to>
                                    </p:set>
                                    <p:animEffect transition="in" filter="fade">
                                      <p:cBhvr>
                                        <p:cTn id="83" dur="400"/>
                                        <p:tgtEl>
                                          <p:spTgt spid="62"/>
                                        </p:tgtEl>
                                      </p:cBhvr>
                                    </p:animEffect>
                                    <p:anim calcmode="lin" valueType="num">
                                      <p:cBhvr>
                                        <p:cTn id="84" dur="400" fill="hold"/>
                                        <p:tgtEl>
                                          <p:spTgt spid="62"/>
                                        </p:tgtEl>
                                        <p:attrNameLst>
                                          <p:attrName>ppt_x</p:attrName>
                                        </p:attrNameLst>
                                      </p:cBhvr>
                                      <p:tavLst>
                                        <p:tav tm="0">
                                          <p:val>
                                            <p:strVal val="#ppt_x"/>
                                          </p:val>
                                        </p:tav>
                                        <p:tav tm="100000">
                                          <p:val>
                                            <p:strVal val="#ppt_x"/>
                                          </p:val>
                                        </p:tav>
                                      </p:tavLst>
                                    </p:anim>
                                    <p:anim calcmode="lin" valueType="num">
                                      <p:cBhvr>
                                        <p:cTn id="85" dur="400" fill="hold"/>
                                        <p:tgtEl>
                                          <p:spTgt spid="62"/>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400"/>
                                  </p:stCondLst>
                                  <p:childTnLst>
                                    <p:set>
                                      <p:cBhvr>
                                        <p:cTn id="87" dur="1" fill="hold">
                                          <p:stCondLst>
                                            <p:cond delay="0"/>
                                          </p:stCondLst>
                                        </p:cTn>
                                        <p:tgtEl>
                                          <p:spTgt spid="65"/>
                                        </p:tgtEl>
                                        <p:attrNameLst>
                                          <p:attrName>style.visibility</p:attrName>
                                        </p:attrNameLst>
                                      </p:cBhvr>
                                      <p:to>
                                        <p:strVal val="visible"/>
                                      </p:to>
                                    </p:set>
                                    <p:animEffect transition="in" filter="fade">
                                      <p:cBhvr>
                                        <p:cTn id="88" dur="400"/>
                                        <p:tgtEl>
                                          <p:spTgt spid="65"/>
                                        </p:tgtEl>
                                      </p:cBhvr>
                                    </p:animEffect>
                                    <p:anim calcmode="lin" valueType="num">
                                      <p:cBhvr>
                                        <p:cTn id="89" dur="400" fill="hold"/>
                                        <p:tgtEl>
                                          <p:spTgt spid="65"/>
                                        </p:tgtEl>
                                        <p:attrNameLst>
                                          <p:attrName>ppt_x</p:attrName>
                                        </p:attrNameLst>
                                      </p:cBhvr>
                                      <p:tavLst>
                                        <p:tav tm="0">
                                          <p:val>
                                            <p:strVal val="#ppt_x"/>
                                          </p:val>
                                        </p:tav>
                                        <p:tav tm="100000">
                                          <p:val>
                                            <p:strVal val="#ppt_x"/>
                                          </p:val>
                                        </p:tav>
                                      </p:tavLst>
                                    </p:anim>
                                    <p:anim calcmode="lin" valueType="num">
                                      <p:cBhvr>
                                        <p:cTn id="90" dur="400" fill="hold"/>
                                        <p:tgtEl>
                                          <p:spTgt spid="65"/>
                                        </p:tgtEl>
                                        <p:attrNameLst>
                                          <p:attrName>ppt_y</p:attrName>
                                        </p:attrNameLst>
                                      </p:cBhvr>
                                      <p:tavLst>
                                        <p:tav tm="0">
                                          <p:val>
                                            <p:strVal val="#ppt_y+.1"/>
                                          </p:val>
                                        </p:tav>
                                        <p:tav tm="100000">
                                          <p:val>
                                            <p:strVal val="#ppt_y"/>
                                          </p:val>
                                        </p:tav>
                                      </p:tavLst>
                                    </p:anim>
                                  </p:childTnLst>
                                </p:cTn>
                              </p:par>
                            </p:childTnLst>
                          </p:cTn>
                        </p:par>
                        <p:par>
                          <p:cTn id="91" fill="hold">
                            <p:stCondLst>
                              <p:cond delay="5500"/>
                            </p:stCondLst>
                            <p:childTnLst>
                              <p:par>
                                <p:cTn id="92" presetID="22" presetClass="entr" presetSubtype="1" fill="hold" nodeType="after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wipe(up)">
                                      <p:cBhvr>
                                        <p:cTn id="94" dur="500"/>
                                        <p:tgtEl>
                                          <p:spTgt spid="20"/>
                                        </p:tgtEl>
                                      </p:cBhvr>
                                    </p:animEffect>
                                  </p:childTnLst>
                                </p:cTn>
                              </p:par>
                            </p:childTnLst>
                          </p:cTn>
                        </p:par>
                        <p:par>
                          <p:cTn id="95" fill="hold">
                            <p:stCondLst>
                              <p:cond delay="6000"/>
                            </p:stCondLst>
                            <p:childTnLst>
                              <p:par>
                                <p:cTn id="96" presetID="42" presetClass="entr" presetSubtype="0" fill="hold"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fade">
                                      <p:cBhvr>
                                        <p:cTn id="98" dur="400"/>
                                        <p:tgtEl>
                                          <p:spTgt spid="68"/>
                                        </p:tgtEl>
                                      </p:cBhvr>
                                    </p:animEffect>
                                    <p:anim calcmode="lin" valueType="num">
                                      <p:cBhvr>
                                        <p:cTn id="99" dur="400" fill="hold"/>
                                        <p:tgtEl>
                                          <p:spTgt spid="68"/>
                                        </p:tgtEl>
                                        <p:attrNameLst>
                                          <p:attrName>ppt_x</p:attrName>
                                        </p:attrNameLst>
                                      </p:cBhvr>
                                      <p:tavLst>
                                        <p:tav tm="0">
                                          <p:val>
                                            <p:strVal val="#ppt_x"/>
                                          </p:val>
                                        </p:tav>
                                        <p:tav tm="100000">
                                          <p:val>
                                            <p:strVal val="#ppt_x"/>
                                          </p:val>
                                        </p:tav>
                                      </p:tavLst>
                                    </p:anim>
                                    <p:anim calcmode="lin" valueType="num">
                                      <p:cBhvr>
                                        <p:cTn id="100" dur="400" fill="hold"/>
                                        <p:tgtEl>
                                          <p:spTgt spid="68"/>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71"/>
                                        </p:tgtEl>
                                        <p:attrNameLst>
                                          <p:attrName>style.visibility</p:attrName>
                                        </p:attrNameLst>
                                      </p:cBhvr>
                                      <p:to>
                                        <p:strVal val="visible"/>
                                      </p:to>
                                    </p:set>
                                    <p:animEffect transition="in" filter="fade">
                                      <p:cBhvr>
                                        <p:cTn id="103" dur="400"/>
                                        <p:tgtEl>
                                          <p:spTgt spid="71"/>
                                        </p:tgtEl>
                                      </p:cBhvr>
                                    </p:animEffect>
                                    <p:anim calcmode="lin" valueType="num">
                                      <p:cBhvr>
                                        <p:cTn id="104" dur="400" fill="hold"/>
                                        <p:tgtEl>
                                          <p:spTgt spid="71"/>
                                        </p:tgtEl>
                                        <p:attrNameLst>
                                          <p:attrName>ppt_x</p:attrName>
                                        </p:attrNameLst>
                                      </p:cBhvr>
                                      <p:tavLst>
                                        <p:tav tm="0">
                                          <p:val>
                                            <p:strVal val="#ppt_x"/>
                                          </p:val>
                                        </p:tav>
                                        <p:tav tm="100000">
                                          <p:val>
                                            <p:strVal val="#ppt_x"/>
                                          </p:val>
                                        </p:tav>
                                      </p:tavLst>
                                    </p:anim>
                                    <p:anim calcmode="lin" valueType="num">
                                      <p:cBhvr>
                                        <p:cTn id="105" dur="400" fill="hold"/>
                                        <p:tgtEl>
                                          <p:spTgt spid="71"/>
                                        </p:tgtEl>
                                        <p:attrNameLst>
                                          <p:attrName>ppt_y</p:attrName>
                                        </p:attrNameLst>
                                      </p:cBhvr>
                                      <p:tavLst>
                                        <p:tav tm="0">
                                          <p:val>
                                            <p:strVal val="#ppt_y+.1"/>
                                          </p:val>
                                        </p:tav>
                                        <p:tav tm="100000">
                                          <p:val>
                                            <p:strVal val="#ppt_y"/>
                                          </p:val>
                                        </p:tav>
                                      </p:tavLst>
                                    </p:anim>
                                  </p:childTnLst>
                                </p:cTn>
                              </p:par>
                            </p:childTnLst>
                          </p:cTn>
                        </p:par>
                        <p:par>
                          <p:cTn id="106" fill="hold">
                            <p:stCondLst>
                              <p:cond delay="6400"/>
                            </p:stCondLst>
                            <p:childTnLst>
                              <p:par>
                                <p:cTn id="107" presetID="22" presetClass="entr" presetSubtype="1" fill="hold" nodeType="after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wipe(up)">
                                      <p:cBhvr>
                                        <p:cTn id="109" dur="500"/>
                                        <p:tgtEl>
                                          <p:spTgt spid="25"/>
                                        </p:tgtEl>
                                      </p:cBhvr>
                                    </p:animEffect>
                                  </p:childTnLst>
                                </p:cTn>
                              </p:par>
                            </p:childTnLst>
                          </p:cTn>
                        </p:par>
                        <p:par>
                          <p:cTn id="110" fill="hold">
                            <p:stCondLst>
                              <p:cond delay="6900"/>
                            </p:stCondLst>
                            <p:childTnLst>
                              <p:par>
                                <p:cTn id="111" presetID="42" presetClass="entr" presetSubtype="0" fill="hold" nodeType="afterEffect">
                                  <p:stCondLst>
                                    <p:cond delay="0"/>
                                  </p:stCondLst>
                                  <p:childTnLst>
                                    <p:set>
                                      <p:cBhvr>
                                        <p:cTn id="112" dur="1" fill="hold">
                                          <p:stCondLst>
                                            <p:cond delay="0"/>
                                          </p:stCondLst>
                                        </p:cTn>
                                        <p:tgtEl>
                                          <p:spTgt spid="74"/>
                                        </p:tgtEl>
                                        <p:attrNameLst>
                                          <p:attrName>style.visibility</p:attrName>
                                        </p:attrNameLst>
                                      </p:cBhvr>
                                      <p:to>
                                        <p:strVal val="visible"/>
                                      </p:to>
                                    </p:set>
                                    <p:animEffect transition="in" filter="fade">
                                      <p:cBhvr>
                                        <p:cTn id="113" dur="400"/>
                                        <p:tgtEl>
                                          <p:spTgt spid="74"/>
                                        </p:tgtEl>
                                      </p:cBhvr>
                                    </p:animEffect>
                                    <p:anim calcmode="lin" valueType="num">
                                      <p:cBhvr>
                                        <p:cTn id="114" dur="400" fill="hold"/>
                                        <p:tgtEl>
                                          <p:spTgt spid="74"/>
                                        </p:tgtEl>
                                        <p:attrNameLst>
                                          <p:attrName>ppt_x</p:attrName>
                                        </p:attrNameLst>
                                      </p:cBhvr>
                                      <p:tavLst>
                                        <p:tav tm="0">
                                          <p:val>
                                            <p:strVal val="#ppt_x"/>
                                          </p:val>
                                        </p:tav>
                                        <p:tav tm="100000">
                                          <p:val>
                                            <p:strVal val="#ppt_x"/>
                                          </p:val>
                                        </p:tav>
                                      </p:tavLst>
                                    </p:anim>
                                    <p:anim calcmode="lin" valueType="num">
                                      <p:cBhvr>
                                        <p:cTn id="115" dur="400" fill="hold"/>
                                        <p:tgtEl>
                                          <p:spTgt spid="74"/>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100"/>
                                  </p:stCondLst>
                                  <p:childTnLst>
                                    <p:set>
                                      <p:cBhvr>
                                        <p:cTn id="117" dur="1" fill="hold">
                                          <p:stCondLst>
                                            <p:cond delay="0"/>
                                          </p:stCondLst>
                                        </p:cTn>
                                        <p:tgtEl>
                                          <p:spTgt spid="77"/>
                                        </p:tgtEl>
                                        <p:attrNameLst>
                                          <p:attrName>style.visibility</p:attrName>
                                        </p:attrNameLst>
                                      </p:cBhvr>
                                      <p:to>
                                        <p:strVal val="visible"/>
                                      </p:to>
                                    </p:set>
                                    <p:animEffect transition="in" filter="fade">
                                      <p:cBhvr>
                                        <p:cTn id="118" dur="400"/>
                                        <p:tgtEl>
                                          <p:spTgt spid="77"/>
                                        </p:tgtEl>
                                      </p:cBhvr>
                                    </p:animEffect>
                                    <p:anim calcmode="lin" valueType="num">
                                      <p:cBhvr>
                                        <p:cTn id="119" dur="400" fill="hold"/>
                                        <p:tgtEl>
                                          <p:spTgt spid="77"/>
                                        </p:tgtEl>
                                        <p:attrNameLst>
                                          <p:attrName>ppt_x</p:attrName>
                                        </p:attrNameLst>
                                      </p:cBhvr>
                                      <p:tavLst>
                                        <p:tav tm="0">
                                          <p:val>
                                            <p:strVal val="#ppt_x"/>
                                          </p:val>
                                        </p:tav>
                                        <p:tav tm="100000">
                                          <p:val>
                                            <p:strVal val="#ppt_x"/>
                                          </p:val>
                                        </p:tav>
                                      </p:tavLst>
                                    </p:anim>
                                    <p:anim calcmode="lin" valueType="num">
                                      <p:cBhvr>
                                        <p:cTn id="120" dur="400" fill="hold"/>
                                        <p:tgtEl>
                                          <p:spTgt spid="77"/>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200"/>
                                  </p:stCondLst>
                                  <p:childTnLst>
                                    <p:set>
                                      <p:cBhvr>
                                        <p:cTn id="122" dur="1" fill="hold">
                                          <p:stCondLst>
                                            <p:cond delay="0"/>
                                          </p:stCondLst>
                                        </p:cTn>
                                        <p:tgtEl>
                                          <p:spTgt spid="80"/>
                                        </p:tgtEl>
                                        <p:attrNameLst>
                                          <p:attrName>style.visibility</p:attrName>
                                        </p:attrNameLst>
                                      </p:cBhvr>
                                      <p:to>
                                        <p:strVal val="visible"/>
                                      </p:to>
                                    </p:set>
                                    <p:animEffect transition="in" filter="fade">
                                      <p:cBhvr>
                                        <p:cTn id="123" dur="400"/>
                                        <p:tgtEl>
                                          <p:spTgt spid="80"/>
                                        </p:tgtEl>
                                      </p:cBhvr>
                                    </p:animEffect>
                                    <p:anim calcmode="lin" valueType="num">
                                      <p:cBhvr>
                                        <p:cTn id="124" dur="400" fill="hold"/>
                                        <p:tgtEl>
                                          <p:spTgt spid="80"/>
                                        </p:tgtEl>
                                        <p:attrNameLst>
                                          <p:attrName>ppt_x</p:attrName>
                                        </p:attrNameLst>
                                      </p:cBhvr>
                                      <p:tavLst>
                                        <p:tav tm="0">
                                          <p:val>
                                            <p:strVal val="#ppt_x"/>
                                          </p:val>
                                        </p:tav>
                                        <p:tav tm="100000">
                                          <p:val>
                                            <p:strVal val="#ppt_x"/>
                                          </p:val>
                                        </p:tav>
                                      </p:tavLst>
                                    </p:anim>
                                    <p:anim calcmode="lin" valueType="num">
                                      <p:cBhvr>
                                        <p:cTn id="125" dur="4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7" grpId="0" animBg="1"/>
      <p:bldP spid="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4119" y="0"/>
            <a:ext cx="12230100" cy="6877050"/>
          </a:xfrm>
          <a:prstGeom prst="rect">
            <a:avLst/>
          </a:prstGeom>
        </p:spPr>
      </p:pic>
      <p:grpSp>
        <p:nvGrpSpPr>
          <p:cNvPr id="19" name="组合 18"/>
          <p:cNvGrpSpPr/>
          <p:nvPr/>
        </p:nvGrpSpPr>
        <p:grpSpPr>
          <a:xfrm>
            <a:off x="1249689" y="1630983"/>
            <a:ext cx="9692625" cy="3329339"/>
            <a:chOff x="1249688" y="1630981"/>
            <a:chExt cx="9692625" cy="3329339"/>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3319" h="6878879">
                  <a:moveTo>
                    <a:pt x="0" y="0"/>
                  </a:moveTo>
                  <a:lnTo>
                    <a:pt x="2643319" y="13156"/>
                  </a:lnTo>
                  <a:lnTo>
                    <a:pt x="2591064" y="6878879"/>
                  </a:lnTo>
                  <a:lnTo>
                    <a:pt x="955301" y="6845262"/>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670650"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02</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4" y="1751695"/>
            <a:ext cx="5947206" cy="2078061"/>
            <a:chOff x="4891314" y="1751694"/>
            <a:chExt cx="5947205" cy="2078061"/>
          </a:xfrm>
        </p:grpSpPr>
        <p:grpSp>
          <p:nvGrpSpPr>
            <p:cNvPr id="17" name="组合 16"/>
            <p:cNvGrpSpPr/>
            <p:nvPr/>
          </p:nvGrpSpPr>
          <p:grpSpPr>
            <a:xfrm>
              <a:off x="4891314" y="2783315"/>
              <a:ext cx="3229546" cy="1046440"/>
              <a:chOff x="4891314" y="3025151"/>
              <a:chExt cx="3229546"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RESEARCHERS REPORT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4" y="3025151"/>
                <a:ext cx="1838964"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人员篇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124026"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246721503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239051" y="-17102"/>
            <a:ext cx="12431051" cy="6891643"/>
            <a:chOff x="-239051" y="-17102"/>
            <a:chExt cx="12431051" cy="6891643"/>
          </a:xfrm>
        </p:grpSpPr>
        <p:pic>
          <p:nvPicPr>
            <p:cNvPr id="4" name="图片 3"/>
            <p:cNvPicPr>
              <a:picLocks noChangeAspect="1"/>
            </p:cNvPicPr>
            <p:nvPr/>
          </p:nvPicPr>
          <p:blipFill>
            <a:blip r:embed="rId3">
              <a:grayscl/>
            </a:blip>
            <a:stretch>
              <a:fillRect/>
            </a:stretch>
          </p:blipFill>
          <p:spPr>
            <a:xfrm>
              <a:off x="-239051" y="-17102"/>
              <a:ext cx="3949572" cy="6864322"/>
            </a:xfrm>
            <a:prstGeom prst="rect">
              <a:avLst/>
            </a:prstGeom>
          </p:spPr>
        </p:pic>
        <p:pic>
          <p:nvPicPr>
            <p:cNvPr id="5" name="图片 4"/>
            <p:cNvPicPr>
              <a:picLocks noChangeAspect="1"/>
            </p:cNvPicPr>
            <p:nvPr/>
          </p:nvPicPr>
          <p:blipFill rotWithShape="1">
            <a:blip r:embed="rId4" cstate="email">
              <a:grayscl/>
              <a:extLst>
                <a:ext uri="{28A0092B-C50C-407E-A947-70E740481C1C}">
                  <a14:useLocalDpi xmlns:a14="http://schemas.microsoft.com/office/drawing/2010/main"/>
                </a:ext>
              </a:extLst>
            </a:blip>
            <a:srcRect/>
            <a:stretch/>
          </p:blipFill>
          <p:spPr>
            <a:xfrm>
              <a:off x="7951510" y="-10780"/>
              <a:ext cx="4240490" cy="6858000"/>
            </a:xfrm>
            <a:prstGeom prst="rect">
              <a:avLst/>
            </a:prstGeom>
          </p:spPr>
        </p:pic>
        <p:pic>
          <p:nvPicPr>
            <p:cNvPr id="7" name="图片 6"/>
            <p:cNvPicPr>
              <a:picLocks noChangeAspect="1"/>
            </p:cNvPicPr>
            <p:nvPr/>
          </p:nvPicPr>
          <p:blipFill>
            <a:blip r:embed="rId5"/>
            <a:stretch>
              <a:fillRect/>
            </a:stretch>
          </p:blipFill>
          <p:spPr>
            <a:xfrm>
              <a:off x="3708366" y="-10780"/>
              <a:ext cx="4243144" cy="6885321"/>
            </a:xfrm>
            <a:prstGeom prst="rect">
              <a:avLst/>
            </a:prstGeom>
          </p:spPr>
        </p:pic>
      </p:grpSp>
      <p:sp>
        <p:nvSpPr>
          <p:cNvPr id="6" name="矩形 5"/>
          <p:cNvSpPr/>
          <p:nvPr/>
        </p:nvSpPr>
        <p:spPr>
          <a:xfrm>
            <a:off x="-210765" y="4972050"/>
            <a:ext cx="12382837" cy="1885950"/>
          </a:xfrm>
          <a:prstGeom prst="rect">
            <a:avLst/>
          </a:prstGeom>
          <a:solidFill>
            <a:schemeClr val="accent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607710" y="5516376"/>
            <a:ext cx="2269999" cy="826006"/>
            <a:chOff x="607710" y="5516375"/>
            <a:chExt cx="2269998" cy="826006"/>
          </a:xfrm>
        </p:grpSpPr>
        <p:sp>
          <p:nvSpPr>
            <p:cNvPr id="12" name="文本框 11"/>
            <p:cNvSpPr txBox="1"/>
            <p:nvPr/>
          </p:nvSpPr>
          <p:spPr bwMode="auto">
            <a:xfrm>
              <a:off x="616605" y="5954583"/>
              <a:ext cx="2261103"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13"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9" name="组合 18"/>
          <p:cNvGrpSpPr/>
          <p:nvPr/>
        </p:nvGrpSpPr>
        <p:grpSpPr>
          <a:xfrm>
            <a:off x="4853115" y="5516376"/>
            <a:ext cx="2269999" cy="826006"/>
            <a:chOff x="607710" y="5516375"/>
            <a:chExt cx="2269998" cy="826006"/>
          </a:xfrm>
        </p:grpSpPr>
        <p:sp>
          <p:nvSpPr>
            <p:cNvPr id="20" name="文本框 19"/>
            <p:cNvSpPr txBox="1"/>
            <p:nvPr/>
          </p:nvSpPr>
          <p:spPr bwMode="auto">
            <a:xfrm>
              <a:off x="616605" y="5954583"/>
              <a:ext cx="2261103"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21"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23" name="组合 22"/>
          <p:cNvGrpSpPr/>
          <p:nvPr/>
        </p:nvGrpSpPr>
        <p:grpSpPr>
          <a:xfrm>
            <a:off x="9077209" y="5516376"/>
            <a:ext cx="2269999" cy="826006"/>
            <a:chOff x="607710" y="5516375"/>
            <a:chExt cx="2269998" cy="826006"/>
          </a:xfrm>
        </p:grpSpPr>
        <p:sp>
          <p:nvSpPr>
            <p:cNvPr id="24" name="文本框 23"/>
            <p:cNvSpPr txBox="1"/>
            <p:nvPr/>
          </p:nvSpPr>
          <p:spPr bwMode="auto">
            <a:xfrm>
              <a:off x="616605" y="5954583"/>
              <a:ext cx="2261103"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25"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8" name="组合 7"/>
          <p:cNvGrpSpPr/>
          <p:nvPr/>
        </p:nvGrpSpPr>
        <p:grpSpPr>
          <a:xfrm>
            <a:off x="549769" y="4695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公司管理层</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54915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COMPANY MANAGEMENT</a:t>
              </a:r>
            </a:p>
          </p:txBody>
        </p:sp>
      </p:grpSp>
      <p:sp>
        <p:nvSpPr>
          <p:cNvPr id="11" name="矩形 10"/>
          <p:cNvSpPr/>
          <p:nvPr/>
        </p:nvSpPr>
        <p:spPr>
          <a:xfrm>
            <a:off x="247651" y="4520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4285549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2" presetClass="entr" presetSubtype="0"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26" presetClass="emph" presetSubtype="0" fill="hold" nodeType="afterEffect">
                                  <p:stCondLst>
                                    <p:cond delay="0"/>
                                  </p:stCondLst>
                                  <p:childTnLst>
                                    <p:animEffect transition="out" filter="fade">
                                      <p:cBhvr>
                                        <p:cTn id="40" dur="500" tmFilter="0, 0; .2, .5; .8, .5; 1, 0"/>
                                        <p:tgtEl>
                                          <p:spTgt spid="26"/>
                                        </p:tgtEl>
                                      </p:cBhvr>
                                    </p:animEffect>
                                    <p:animScale>
                                      <p:cBhvr>
                                        <p:cTn id="41" dur="2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员工风采</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165090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STAFF PRESENCE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992414" y="2058760"/>
            <a:ext cx="6153151" cy="3609976"/>
            <a:chOff x="268513" y="2058760"/>
            <a:chExt cx="6153151" cy="3609976"/>
          </a:xfrm>
        </p:grpSpPr>
        <p:sp>
          <p:nvSpPr>
            <p:cNvPr id="7" name="Rectangle 6"/>
            <p:cNvSpPr>
              <a:spLocks noChangeArrowheads="1"/>
            </p:cNvSpPr>
            <p:nvPr/>
          </p:nvSpPr>
          <p:spPr bwMode="auto">
            <a:xfrm>
              <a:off x="268513" y="3322411"/>
              <a:ext cx="1076325" cy="1082675"/>
            </a:xfrm>
            <a:prstGeom prst="rect">
              <a:avLst/>
            </a:prstGeom>
            <a:blipFill>
              <a:blip r:embed="rId3"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2" name="Rectangle 9"/>
            <p:cNvSpPr>
              <a:spLocks noChangeArrowheads="1"/>
            </p:cNvSpPr>
            <p:nvPr/>
          </p:nvSpPr>
          <p:spPr bwMode="auto">
            <a:xfrm>
              <a:off x="2805339" y="2058760"/>
              <a:ext cx="1076325" cy="1081088"/>
            </a:xfrm>
            <a:prstGeom prst="rect">
              <a:avLst/>
            </a:prstGeom>
            <a:blipFill>
              <a:blip r:embed="rId4"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3" name="Rectangle 11"/>
            <p:cNvSpPr>
              <a:spLocks noChangeArrowheads="1"/>
            </p:cNvSpPr>
            <p:nvPr/>
          </p:nvSpPr>
          <p:spPr bwMode="auto">
            <a:xfrm>
              <a:off x="5342164" y="2058760"/>
              <a:ext cx="1079500" cy="1081088"/>
            </a:xfrm>
            <a:prstGeom prst="rect">
              <a:avLst/>
            </a:prstGeom>
            <a:blipFill>
              <a:blip r:embed="rId5"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4" name="Rectangle 12"/>
            <p:cNvSpPr>
              <a:spLocks noChangeArrowheads="1"/>
            </p:cNvSpPr>
            <p:nvPr/>
          </p:nvSpPr>
          <p:spPr bwMode="auto">
            <a:xfrm>
              <a:off x="4073752" y="3309712"/>
              <a:ext cx="1076325" cy="1077913"/>
            </a:xfrm>
            <a:prstGeom prst="rect">
              <a:avLst/>
            </a:prstGeom>
            <a:blipFill>
              <a:blip r:embed="rId6"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5" name="Rectangle 15"/>
            <p:cNvSpPr>
              <a:spLocks noChangeArrowheads="1"/>
            </p:cNvSpPr>
            <p:nvPr/>
          </p:nvSpPr>
          <p:spPr bwMode="auto">
            <a:xfrm>
              <a:off x="5342164" y="4557486"/>
              <a:ext cx="1079500" cy="1081088"/>
            </a:xfrm>
            <a:prstGeom prst="rect">
              <a:avLst/>
            </a:prstGeom>
            <a:blipFill>
              <a:blip r:embed="rId5"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6" name="Rectangle 18"/>
            <p:cNvSpPr>
              <a:spLocks noChangeArrowheads="1"/>
            </p:cNvSpPr>
            <p:nvPr/>
          </p:nvSpPr>
          <p:spPr bwMode="auto">
            <a:xfrm>
              <a:off x="1536926" y="3343048"/>
              <a:ext cx="2344739" cy="2319339"/>
            </a:xfrm>
            <a:prstGeom prst="rect">
              <a:avLst/>
            </a:prstGeom>
            <a:blipFill>
              <a:blip r:embed="rId7"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8" name="组合 17"/>
            <p:cNvGrpSpPr/>
            <p:nvPr/>
          </p:nvGrpSpPr>
          <p:grpSpPr>
            <a:xfrm>
              <a:off x="5342164" y="3309712"/>
              <a:ext cx="1079500" cy="1077913"/>
              <a:chOff x="6851650" y="3394075"/>
              <a:chExt cx="1079500" cy="1077913"/>
            </a:xfrm>
          </p:grpSpPr>
          <p:sp>
            <p:nvSpPr>
              <p:cNvPr id="48" name="Rectangle 13"/>
              <p:cNvSpPr>
                <a:spLocks noChangeArrowheads="1"/>
              </p:cNvSpPr>
              <p:nvPr/>
            </p:nvSpPr>
            <p:spPr bwMode="auto">
              <a:xfrm>
                <a:off x="6851650" y="3394075"/>
                <a:ext cx="1079500" cy="1077913"/>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9" name="Freeform 70"/>
              <p:cNvSpPr>
                <a:spLocks/>
              </p:cNvSpPr>
              <p:nvPr/>
            </p:nvSpPr>
            <p:spPr bwMode="auto">
              <a:xfrm>
                <a:off x="7064375" y="3649663"/>
                <a:ext cx="574675" cy="546100"/>
              </a:xfrm>
              <a:custGeom>
                <a:avLst/>
                <a:gdLst>
                  <a:gd name="T0" fmla="*/ 82 w 173"/>
                  <a:gd name="T1" fmla="*/ 5 h 164"/>
                  <a:gd name="T2" fmla="*/ 92 w 173"/>
                  <a:gd name="T3" fmla="*/ 5 h 164"/>
                  <a:gd name="T4" fmla="*/ 110 w 173"/>
                  <a:gd name="T5" fmla="*/ 42 h 164"/>
                  <a:gd name="T6" fmla="*/ 125 w 173"/>
                  <a:gd name="T7" fmla="*/ 53 h 164"/>
                  <a:gd name="T8" fmla="*/ 166 w 173"/>
                  <a:gd name="T9" fmla="*/ 59 h 164"/>
                  <a:gd name="T10" fmla="*/ 169 w 173"/>
                  <a:gd name="T11" fmla="*/ 68 h 164"/>
                  <a:gd name="T12" fmla="*/ 140 w 173"/>
                  <a:gd name="T13" fmla="*/ 97 h 164"/>
                  <a:gd name="T14" fmla="*/ 134 w 173"/>
                  <a:gd name="T15" fmla="*/ 115 h 164"/>
                  <a:gd name="T16" fmla="*/ 140 w 173"/>
                  <a:gd name="T17" fmla="*/ 155 h 164"/>
                  <a:gd name="T18" fmla="*/ 132 w 173"/>
                  <a:gd name="T19" fmla="*/ 161 h 164"/>
                  <a:gd name="T20" fmla="*/ 97 w 173"/>
                  <a:gd name="T21" fmla="*/ 142 h 164"/>
                  <a:gd name="T22" fmla="*/ 77 w 173"/>
                  <a:gd name="T23" fmla="*/ 142 h 164"/>
                  <a:gd name="T24" fmla="*/ 41 w 173"/>
                  <a:gd name="T25" fmla="*/ 161 h 164"/>
                  <a:gd name="T26" fmla="*/ 33 w 173"/>
                  <a:gd name="T27" fmla="*/ 155 h 164"/>
                  <a:gd name="T28" fmla="*/ 40 w 173"/>
                  <a:gd name="T29" fmla="*/ 115 h 164"/>
                  <a:gd name="T30" fmla="*/ 34 w 173"/>
                  <a:gd name="T31" fmla="*/ 97 h 164"/>
                  <a:gd name="T32" fmla="*/ 5 w 173"/>
                  <a:gd name="T33" fmla="*/ 68 h 164"/>
                  <a:gd name="T34" fmla="*/ 8 w 173"/>
                  <a:gd name="T35" fmla="*/ 59 h 164"/>
                  <a:gd name="T36" fmla="*/ 48 w 173"/>
                  <a:gd name="T37" fmla="*/ 53 h 164"/>
                  <a:gd name="T38" fmla="*/ 64 w 173"/>
                  <a:gd name="T39" fmla="*/ 42 h 164"/>
                  <a:gd name="T40" fmla="*/ 82 w 173"/>
                  <a:gd name="T41" fmla="*/ 5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3" h="164">
                    <a:moveTo>
                      <a:pt x="82" y="5"/>
                    </a:moveTo>
                    <a:cubicBezTo>
                      <a:pt x="85" y="0"/>
                      <a:pt x="89" y="0"/>
                      <a:pt x="92" y="5"/>
                    </a:cubicBezTo>
                    <a:cubicBezTo>
                      <a:pt x="110" y="42"/>
                      <a:pt x="110" y="42"/>
                      <a:pt x="110" y="42"/>
                    </a:cubicBezTo>
                    <a:cubicBezTo>
                      <a:pt x="112" y="47"/>
                      <a:pt x="119" y="52"/>
                      <a:pt x="125" y="53"/>
                    </a:cubicBezTo>
                    <a:cubicBezTo>
                      <a:pt x="166" y="59"/>
                      <a:pt x="166" y="59"/>
                      <a:pt x="166" y="59"/>
                    </a:cubicBezTo>
                    <a:cubicBezTo>
                      <a:pt x="172" y="60"/>
                      <a:pt x="173" y="64"/>
                      <a:pt x="169" y="68"/>
                    </a:cubicBezTo>
                    <a:cubicBezTo>
                      <a:pt x="140" y="97"/>
                      <a:pt x="140" y="97"/>
                      <a:pt x="140" y="97"/>
                    </a:cubicBezTo>
                    <a:cubicBezTo>
                      <a:pt x="135" y="101"/>
                      <a:pt x="133" y="109"/>
                      <a:pt x="134" y="115"/>
                    </a:cubicBezTo>
                    <a:cubicBezTo>
                      <a:pt x="140" y="155"/>
                      <a:pt x="140" y="155"/>
                      <a:pt x="140" y="155"/>
                    </a:cubicBezTo>
                    <a:cubicBezTo>
                      <a:pt x="141" y="161"/>
                      <a:pt x="138" y="164"/>
                      <a:pt x="132" y="161"/>
                    </a:cubicBezTo>
                    <a:cubicBezTo>
                      <a:pt x="97" y="142"/>
                      <a:pt x="97" y="142"/>
                      <a:pt x="97" y="142"/>
                    </a:cubicBezTo>
                    <a:cubicBezTo>
                      <a:pt x="91" y="139"/>
                      <a:pt x="82" y="139"/>
                      <a:pt x="77" y="142"/>
                    </a:cubicBezTo>
                    <a:cubicBezTo>
                      <a:pt x="41" y="161"/>
                      <a:pt x="41" y="161"/>
                      <a:pt x="41" y="161"/>
                    </a:cubicBezTo>
                    <a:cubicBezTo>
                      <a:pt x="36" y="164"/>
                      <a:pt x="32" y="161"/>
                      <a:pt x="33" y="155"/>
                    </a:cubicBezTo>
                    <a:cubicBezTo>
                      <a:pt x="40" y="115"/>
                      <a:pt x="40" y="115"/>
                      <a:pt x="40" y="115"/>
                    </a:cubicBezTo>
                    <a:cubicBezTo>
                      <a:pt x="41" y="109"/>
                      <a:pt x="38" y="101"/>
                      <a:pt x="34" y="97"/>
                    </a:cubicBezTo>
                    <a:cubicBezTo>
                      <a:pt x="5" y="68"/>
                      <a:pt x="5" y="68"/>
                      <a:pt x="5" y="68"/>
                    </a:cubicBezTo>
                    <a:cubicBezTo>
                      <a:pt x="0" y="64"/>
                      <a:pt x="2" y="60"/>
                      <a:pt x="8" y="59"/>
                    </a:cubicBezTo>
                    <a:cubicBezTo>
                      <a:pt x="48" y="53"/>
                      <a:pt x="48" y="53"/>
                      <a:pt x="48" y="53"/>
                    </a:cubicBezTo>
                    <a:cubicBezTo>
                      <a:pt x="54" y="52"/>
                      <a:pt x="61" y="47"/>
                      <a:pt x="64" y="42"/>
                    </a:cubicBezTo>
                    <a:lnTo>
                      <a:pt x="82"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19" name="组合 18"/>
            <p:cNvGrpSpPr/>
            <p:nvPr/>
          </p:nvGrpSpPr>
          <p:grpSpPr>
            <a:xfrm>
              <a:off x="1536927" y="2058760"/>
              <a:ext cx="1076325" cy="1081088"/>
              <a:chOff x="3046413" y="2143125"/>
              <a:chExt cx="1076325" cy="1081088"/>
            </a:xfrm>
          </p:grpSpPr>
          <p:sp>
            <p:nvSpPr>
              <p:cNvPr id="44" name="Rectangle 8"/>
              <p:cNvSpPr>
                <a:spLocks noChangeArrowheads="1"/>
              </p:cNvSpPr>
              <p:nvPr/>
            </p:nvSpPr>
            <p:spPr bwMode="auto">
              <a:xfrm>
                <a:off x="3046413" y="2143125"/>
                <a:ext cx="1076325" cy="1081088"/>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45" name="组合 44"/>
              <p:cNvGrpSpPr/>
              <p:nvPr/>
            </p:nvGrpSpPr>
            <p:grpSpPr>
              <a:xfrm>
                <a:off x="3428547" y="2329135"/>
                <a:ext cx="316138" cy="678226"/>
                <a:chOff x="3421063" y="2346325"/>
                <a:chExt cx="273050" cy="585788"/>
              </a:xfrm>
            </p:grpSpPr>
            <p:sp>
              <p:nvSpPr>
                <p:cNvPr id="46" name="Oval 71"/>
                <p:cNvSpPr>
                  <a:spLocks noChangeArrowheads="1"/>
                </p:cNvSpPr>
                <p:nvPr/>
              </p:nvSpPr>
              <p:spPr bwMode="auto">
                <a:xfrm>
                  <a:off x="3514725" y="2346325"/>
                  <a:ext cx="85725"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7" name="Freeform 72"/>
                <p:cNvSpPr>
                  <a:spLocks/>
                </p:cNvSpPr>
                <p:nvPr/>
              </p:nvSpPr>
              <p:spPr bwMode="auto">
                <a:xfrm>
                  <a:off x="3421063" y="2452688"/>
                  <a:ext cx="273050" cy="479425"/>
                </a:xfrm>
                <a:custGeom>
                  <a:avLst/>
                  <a:gdLst>
                    <a:gd name="T0" fmla="*/ 81 w 82"/>
                    <a:gd name="T1" fmla="*/ 53 h 144"/>
                    <a:gd name="T2" fmla="*/ 67 w 82"/>
                    <a:gd name="T3" fmla="*/ 9 h 144"/>
                    <a:gd name="T4" fmla="*/ 57 w 82"/>
                    <a:gd name="T5" fmla="*/ 0 h 144"/>
                    <a:gd name="T6" fmla="*/ 25 w 82"/>
                    <a:gd name="T7" fmla="*/ 0 h 144"/>
                    <a:gd name="T8" fmla="*/ 17 w 82"/>
                    <a:gd name="T9" fmla="*/ 4 h 144"/>
                    <a:gd name="T10" fmla="*/ 16 w 82"/>
                    <a:gd name="T11" fmla="*/ 6 h 144"/>
                    <a:gd name="T12" fmla="*/ 16 w 82"/>
                    <a:gd name="T13" fmla="*/ 6 h 144"/>
                    <a:gd name="T14" fmla="*/ 16 w 82"/>
                    <a:gd name="T15" fmla="*/ 7 h 144"/>
                    <a:gd name="T16" fmla="*/ 1 w 82"/>
                    <a:gd name="T17" fmla="*/ 53 h 144"/>
                    <a:gd name="T18" fmla="*/ 5 w 82"/>
                    <a:gd name="T19" fmla="*/ 61 h 144"/>
                    <a:gd name="T20" fmla="*/ 12 w 82"/>
                    <a:gd name="T21" fmla="*/ 57 h 144"/>
                    <a:gd name="T22" fmla="*/ 24 w 82"/>
                    <a:gd name="T23" fmla="*/ 20 h 144"/>
                    <a:gd name="T24" fmla="*/ 25 w 82"/>
                    <a:gd name="T25" fmla="*/ 20 h 144"/>
                    <a:gd name="T26" fmla="*/ 26 w 82"/>
                    <a:gd name="T27" fmla="*/ 20 h 144"/>
                    <a:gd name="T28" fmla="*/ 8 w 82"/>
                    <a:gd name="T29" fmla="*/ 86 h 144"/>
                    <a:gd name="T30" fmla="*/ 26 w 82"/>
                    <a:gd name="T31" fmla="*/ 86 h 144"/>
                    <a:gd name="T32" fmla="*/ 26 w 82"/>
                    <a:gd name="T33" fmla="*/ 138 h 144"/>
                    <a:gd name="T34" fmla="*/ 33 w 82"/>
                    <a:gd name="T35" fmla="*/ 144 h 144"/>
                    <a:gd name="T36" fmla="*/ 40 w 82"/>
                    <a:gd name="T37" fmla="*/ 138 h 144"/>
                    <a:gd name="T38" fmla="*/ 40 w 82"/>
                    <a:gd name="T39" fmla="*/ 86 h 144"/>
                    <a:gd name="T40" fmla="*/ 43 w 82"/>
                    <a:gd name="T41" fmla="*/ 86 h 144"/>
                    <a:gd name="T42" fmla="*/ 43 w 82"/>
                    <a:gd name="T43" fmla="*/ 138 h 144"/>
                    <a:gd name="T44" fmla="*/ 50 w 82"/>
                    <a:gd name="T45" fmla="*/ 144 h 144"/>
                    <a:gd name="T46" fmla="*/ 57 w 82"/>
                    <a:gd name="T47" fmla="*/ 138 h 144"/>
                    <a:gd name="T48" fmla="*/ 57 w 82"/>
                    <a:gd name="T49" fmla="*/ 86 h 144"/>
                    <a:gd name="T50" fmla="*/ 74 w 82"/>
                    <a:gd name="T51" fmla="*/ 86 h 144"/>
                    <a:gd name="T52" fmla="*/ 56 w 82"/>
                    <a:gd name="T53" fmla="*/ 20 h 144"/>
                    <a:gd name="T54" fmla="*/ 57 w 82"/>
                    <a:gd name="T55" fmla="*/ 20 h 144"/>
                    <a:gd name="T56" fmla="*/ 58 w 82"/>
                    <a:gd name="T57" fmla="*/ 20 h 144"/>
                    <a:gd name="T58" fmla="*/ 70 w 82"/>
                    <a:gd name="T59" fmla="*/ 57 h 144"/>
                    <a:gd name="T60" fmla="*/ 78 w 82"/>
                    <a:gd name="T61" fmla="*/ 61 h 144"/>
                    <a:gd name="T62" fmla="*/ 81 w 82"/>
                    <a:gd name="T63"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144">
                      <a:moveTo>
                        <a:pt x="81" y="53"/>
                      </a:moveTo>
                      <a:cubicBezTo>
                        <a:pt x="67" y="9"/>
                        <a:pt x="67" y="9"/>
                        <a:pt x="67" y="9"/>
                      </a:cubicBezTo>
                      <a:cubicBezTo>
                        <a:pt x="66" y="4"/>
                        <a:pt x="62" y="0"/>
                        <a:pt x="57" y="0"/>
                      </a:cubicBezTo>
                      <a:cubicBezTo>
                        <a:pt x="25" y="0"/>
                        <a:pt x="25" y="0"/>
                        <a:pt x="25" y="0"/>
                      </a:cubicBezTo>
                      <a:cubicBezTo>
                        <a:pt x="21" y="0"/>
                        <a:pt x="18" y="2"/>
                        <a:pt x="17" y="4"/>
                      </a:cubicBezTo>
                      <a:cubicBezTo>
                        <a:pt x="16" y="5"/>
                        <a:pt x="16" y="6"/>
                        <a:pt x="16" y="6"/>
                      </a:cubicBezTo>
                      <a:cubicBezTo>
                        <a:pt x="16" y="6"/>
                        <a:pt x="16" y="6"/>
                        <a:pt x="16" y="6"/>
                      </a:cubicBezTo>
                      <a:cubicBezTo>
                        <a:pt x="16" y="7"/>
                        <a:pt x="16" y="7"/>
                        <a:pt x="16" y="7"/>
                      </a:cubicBezTo>
                      <a:cubicBezTo>
                        <a:pt x="1" y="53"/>
                        <a:pt x="1" y="53"/>
                        <a:pt x="1" y="53"/>
                      </a:cubicBezTo>
                      <a:cubicBezTo>
                        <a:pt x="0" y="56"/>
                        <a:pt x="2" y="60"/>
                        <a:pt x="5" y="61"/>
                      </a:cubicBezTo>
                      <a:cubicBezTo>
                        <a:pt x="8" y="62"/>
                        <a:pt x="11" y="60"/>
                        <a:pt x="12" y="57"/>
                      </a:cubicBezTo>
                      <a:cubicBezTo>
                        <a:pt x="24" y="20"/>
                        <a:pt x="24" y="20"/>
                        <a:pt x="24" y="20"/>
                      </a:cubicBezTo>
                      <a:cubicBezTo>
                        <a:pt x="24" y="20"/>
                        <a:pt x="24" y="20"/>
                        <a:pt x="25" y="20"/>
                      </a:cubicBezTo>
                      <a:cubicBezTo>
                        <a:pt x="26" y="20"/>
                        <a:pt x="26" y="20"/>
                        <a:pt x="26" y="20"/>
                      </a:cubicBezTo>
                      <a:cubicBezTo>
                        <a:pt x="8" y="86"/>
                        <a:pt x="8" y="86"/>
                        <a:pt x="8" y="86"/>
                      </a:cubicBezTo>
                      <a:cubicBezTo>
                        <a:pt x="26" y="86"/>
                        <a:pt x="26" y="86"/>
                        <a:pt x="26" y="86"/>
                      </a:cubicBezTo>
                      <a:cubicBezTo>
                        <a:pt x="26" y="138"/>
                        <a:pt x="26" y="138"/>
                        <a:pt x="26" y="138"/>
                      </a:cubicBezTo>
                      <a:cubicBezTo>
                        <a:pt x="26" y="141"/>
                        <a:pt x="29" y="144"/>
                        <a:pt x="33" y="144"/>
                      </a:cubicBezTo>
                      <a:cubicBezTo>
                        <a:pt x="37" y="144"/>
                        <a:pt x="40" y="141"/>
                        <a:pt x="40" y="138"/>
                      </a:cubicBezTo>
                      <a:cubicBezTo>
                        <a:pt x="40" y="86"/>
                        <a:pt x="40" y="86"/>
                        <a:pt x="40" y="86"/>
                      </a:cubicBezTo>
                      <a:cubicBezTo>
                        <a:pt x="43" y="86"/>
                        <a:pt x="43" y="86"/>
                        <a:pt x="43" y="86"/>
                      </a:cubicBezTo>
                      <a:cubicBezTo>
                        <a:pt x="43" y="138"/>
                        <a:pt x="43" y="138"/>
                        <a:pt x="43" y="138"/>
                      </a:cubicBezTo>
                      <a:cubicBezTo>
                        <a:pt x="43" y="141"/>
                        <a:pt x="46" y="144"/>
                        <a:pt x="50" y="144"/>
                      </a:cubicBezTo>
                      <a:cubicBezTo>
                        <a:pt x="54" y="144"/>
                        <a:pt x="57" y="141"/>
                        <a:pt x="57" y="138"/>
                      </a:cubicBezTo>
                      <a:cubicBezTo>
                        <a:pt x="57" y="86"/>
                        <a:pt x="57" y="86"/>
                        <a:pt x="57" y="86"/>
                      </a:cubicBezTo>
                      <a:cubicBezTo>
                        <a:pt x="74" y="86"/>
                        <a:pt x="74" y="86"/>
                        <a:pt x="74" y="86"/>
                      </a:cubicBezTo>
                      <a:cubicBezTo>
                        <a:pt x="56" y="20"/>
                        <a:pt x="56" y="20"/>
                        <a:pt x="56" y="20"/>
                      </a:cubicBezTo>
                      <a:cubicBezTo>
                        <a:pt x="57" y="20"/>
                        <a:pt x="57" y="20"/>
                        <a:pt x="57" y="20"/>
                      </a:cubicBezTo>
                      <a:cubicBezTo>
                        <a:pt x="58" y="20"/>
                        <a:pt x="58" y="20"/>
                        <a:pt x="58" y="20"/>
                      </a:cubicBezTo>
                      <a:cubicBezTo>
                        <a:pt x="70" y="57"/>
                        <a:pt x="70" y="57"/>
                        <a:pt x="70" y="57"/>
                      </a:cubicBezTo>
                      <a:cubicBezTo>
                        <a:pt x="72" y="60"/>
                        <a:pt x="75" y="62"/>
                        <a:pt x="78" y="61"/>
                      </a:cubicBezTo>
                      <a:cubicBezTo>
                        <a:pt x="81" y="60"/>
                        <a:pt x="82" y="56"/>
                        <a:pt x="81"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grpSp>
          <p:nvGrpSpPr>
            <p:cNvPr id="20" name="组合 19"/>
            <p:cNvGrpSpPr/>
            <p:nvPr/>
          </p:nvGrpSpPr>
          <p:grpSpPr>
            <a:xfrm>
              <a:off x="268513" y="4587648"/>
              <a:ext cx="1076325" cy="1081088"/>
              <a:chOff x="1778000" y="4672013"/>
              <a:chExt cx="1076325" cy="1081088"/>
            </a:xfrm>
          </p:grpSpPr>
          <p:sp>
            <p:nvSpPr>
              <p:cNvPr id="39" name="Rectangle 5"/>
              <p:cNvSpPr>
                <a:spLocks noChangeArrowheads="1"/>
              </p:cNvSpPr>
              <p:nvPr/>
            </p:nvSpPr>
            <p:spPr bwMode="auto">
              <a:xfrm>
                <a:off x="1778000" y="4672013"/>
                <a:ext cx="1076325" cy="1081088"/>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40" name="组合 39"/>
              <p:cNvGrpSpPr/>
              <p:nvPr/>
            </p:nvGrpSpPr>
            <p:grpSpPr>
              <a:xfrm>
                <a:off x="2102701" y="4931003"/>
                <a:ext cx="426922" cy="542698"/>
                <a:chOff x="2079625" y="4960938"/>
                <a:chExt cx="468313" cy="595313"/>
              </a:xfrm>
            </p:grpSpPr>
            <p:sp>
              <p:nvSpPr>
                <p:cNvPr id="41" name="Freeform 73"/>
                <p:cNvSpPr>
                  <a:spLocks/>
                </p:cNvSpPr>
                <p:nvPr/>
              </p:nvSpPr>
              <p:spPr bwMode="auto">
                <a:xfrm>
                  <a:off x="2130425" y="5110163"/>
                  <a:ext cx="368300" cy="446088"/>
                </a:xfrm>
                <a:custGeom>
                  <a:avLst/>
                  <a:gdLst>
                    <a:gd name="T0" fmla="*/ 0 w 111"/>
                    <a:gd name="T1" fmla="*/ 0 h 134"/>
                    <a:gd name="T2" fmla="*/ 0 w 111"/>
                    <a:gd name="T3" fmla="*/ 23 h 134"/>
                    <a:gd name="T4" fmla="*/ 0 w 111"/>
                    <a:gd name="T5" fmla="*/ 36 h 134"/>
                    <a:gd name="T6" fmla="*/ 0 w 111"/>
                    <a:gd name="T7" fmla="*/ 121 h 134"/>
                    <a:gd name="T8" fmla="*/ 13 w 111"/>
                    <a:gd name="T9" fmla="*/ 134 h 134"/>
                    <a:gd name="T10" fmla="*/ 98 w 111"/>
                    <a:gd name="T11" fmla="*/ 134 h 134"/>
                    <a:gd name="T12" fmla="*/ 111 w 111"/>
                    <a:gd name="T13" fmla="*/ 121 h 134"/>
                    <a:gd name="T14" fmla="*/ 111 w 111"/>
                    <a:gd name="T15" fmla="*/ 36 h 134"/>
                    <a:gd name="T16" fmla="*/ 111 w 111"/>
                    <a:gd name="T17" fmla="*/ 23 h 134"/>
                    <a:gd name="T18" fmla="*/ 111 w 111"/>
                    <a:gd name="T19" fmla="*/ 0 h 134"/>
                    <a:gd name="T20" fmla="*/ 0 w 111"/>
                    <a:gd name="T21"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34">
                      <a:moveTo>
                        <a:pt x="0" y="0"/>
                      </a:moveTo>
                      <a:cubicBezTo>
                        <a:pt x="0" y="23"/>
                        <a:pt x="0" y="23"/>
                        <a:pt x="0" y="23"/>
                      </a:cubicBezTo>
                      <a:cubicBezTo>
                        <a:pt x="0" y="36"/>
                        <a:pt x="0" y="36"/>
                        <a:pt x="0" y="36"/>
                      </a:cubicBezTo>
                      <a:cubicBezTo>
                        <a:pt x="0" y="121"/>
                        <a:pt x="0" y="121"/>
                        <a:pt x="0" y="121"/>
                      </a:cubicBezTo>
                      <a:cubicBezTo>
                        <a:pt x="0" y="128"/>
                        <a:pt x="6" y="134"/>
                        <a:pt x="13" y="134"/>
                      </a:cubicBezTo>
                      <a:cubicBezTo>
                        <a:pt x="98" y="134"/>
                        <a:pt x="98" y="134"/>
                        <a:pt x="98" y="134"/>
                      </a:cubicBezTo>
                      <a:cubicBezTo>
                        <a:pt x="105" y="134"/>
                        <a:pt x="111" y="128"/>
                        <a:pt x="111" y="121"/>
                      </a:cubicBezTo>
                      <a:cubicBezTo>
                        <a:pt x="111" y="36"/>
                        <a:pt x="111" y="36"/>
                        <a:pt x="111" y="36"/>
                      </a:cubicBezTo>
                      <a:cubicBezTo>
                        <a:pt x="111" y="23"/>
                        <a:pt x="111" y="23"/>
                        <a:pt x="111" y="23"/>
                      </a:cubicBezTo>
                      <a:cubicBezTo>
                        <a:pt x="111" y="0"/>
                        <a:pt x="111" y="0"/>
                        <a:pt x="11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2" name="Freeform 74"/>
                <p:cNvSpPr>
                  <a:spLocks/>
                </p:cNvSpPr>
                <p:nvPr/>
              </p:nvSpPr>
              <p:spPr bwMode="auto">
                <a:xfrm>
                  <a:off x="2079625" y="5018088"/>
                  <a:ext cx="468313" cy="60325"/>
                </a:xfrm>
                <a:custGeom>
                  <a:avLst/>
                  <a:gdLst>
                    <a:gd name="T0" fmla="*/ 141 w 141"/>
                    <a:gd name="T1" fmla="*/ 18 h 18"/>
                    <a:gd name="T2" fmla="*/ 141 w 141"/>
                    <a:gd name="T3" fmla="*/ 13 h 18"/>
                    <a:gd name="T4" fmla="*/ 128 w 141"/>
                    <a:gd name="T5" fmla="*/ 0 h 18"/>
                    <a:gd name="T6" fmla="*/ 13 w 141"/>
                    <a:gd name="T7" fmla="*/ 0 h 18"/>
                    <a:gd name="T8" fmla="*/ 0 w 141"/>
                    <a:gd name="T9" fmla="*/ 13 h 18"/>
                    <a:gd name="T10" fmla="*/ 0 w 141"/>
                    <a:gd name="T11" fmla="*/ 18 h 18"/>
                    <a:gd name="T12" fmla="*/ 141 w 141"/>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1" h="18">
                      <a:moveTo>
                        <a:pt x="141" y="18"/>
                      </a:moveTo>
                      <a:cubicBezTo>
                        <a:pt x="141" y="13"/>
                        <a:pt x="141" y="13"/>
                        <a:pt x="141" y="13"/>
                      </a:cubicBezTo>
                      <a:cubicBezTo>
                        <a:pt x="141" y="5"/>
                        <a:pt x="135" y="0"/>
                        <a:pt x="128" y="0"/>
                      </a:cubicBezTo>
                      <a:cubicBezTo>
                        <a:pt x="13" y="0"/>
                        <a:pt x="13" y="0"/>
                        <a:pt x="13" y="0"/>
                      </a:cubicBezTo>
                      <a:cubicBezTo>
                        <a:pt x="6" y="0"/>
                        <a:pt x="0" y="5"/>
                        <a:pt x="0" y="13"/>
                      </a:cubicBezTo>
                      <a:cubicBezTo>
                        <a:pt x="0" y="18"/>
                        <a:pt x="0" y="18"/>
                        <a:pt x="0" y="18"/>
                      </a:cubicBezTo>
                      <a:lnTo>
                        <a:pt x="141"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3" name="Freeform 75"/>
                <p:cNvSpPr>
                  <a:spLocks/>
                </p:cNvSpPr>
                <p:nvPr/>
              </p:nvSpPr>
              <p:spPr bwMode="auto">
                <a:xfrm>
                  <a:off x="2246313" y="4960938"/>
                  <a:ext cx="136525" cy="30163"/>
                </a:xfrm>
                <a:custGeom>
                  <a:avLst/>
                  <a:gdLst>
                    <a:gd name="T0" fmla="*/ 41 w 41"/>
                    <a:gd name="T1" fmla="*/ 9 h 9"/>
                    <a:gd name="T2" fmla="*/ 41 w 41"/>
                    <a:gd name="T3" fmla="*/ 7 h 9"/>
                    <a:gd name="T4" fmla="*/ 37 w 41"/>
                    <a:gd name="T5" fmla="*/ 0 h 9"/>
                    <a:gd name="T6" fmla="*/ 4 w 41"/>
                    <a:gd name="T7" fmla="*/ 0 h 9"/>
                    <a:gd name="T8" fmla="*/ 0 w 41"/>
                    <a:gd name="T9" fmla="*/ 7 h 9"/>
                    <a:gd name="T10" fmla="*/ 0 w 41"/>
                    <a:gd name="T11" fmla="*/ 9 h 9"/>
                    <a:gd name="T12" fmla="*/ 41 w 41"/>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41" h="9">
                      <a:moveTo>
                        <a:pt x="41" y="9"/>
                      </a:moveTo>
                      <a:cubicBezTo>
                        <a:pt x="41" y="7"/>
                        <a:pt x="41" y="7"/>
                        <a:pt x="41" y="7"/>
                      </a:cubicBezTo>
                      <a:cubicBezTo>
                        <a:pt x="41" y="3"/>
                        <a:pt x="39" y="0"/>
                        <a:pt x="37" y="0"/>
                      </a:cubicBezTo>
                      <a:cubicBezTo>
                        <a:pt x="4" y="0"/>
                        <a:pt x="4" y="0"/>
                        <a:pt x="4" y="0"/>
                      </a:cubicBezTo>
                      <a:cubicBezTo>
                        <a:pt x="2" y="0"/>
                        <a:pt x="0" y="3"/>
                        <a:pt x="0" y="7"/>
                      </a:cubicBezTo>
                      <a:cubicBezTo>
                        <a:pt x="0" y="9"/>
                        <a:pt x="0" y="9"/>
                        <a:pt x="0" y="9"/>
                      </a:cubicBezTo>
                      <a:lnTo>
                        <a:pt x="41"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grpSp>
          <p:nvGrpSpPr>
            <p:cNvPr id="21" name="组合 20"/>
            <p:cNvGrpSpPr/>
            <p:nvPr/>
          </p:nvGrpSpPr>
          <p:grpSpPr>
            <a:xfrm>
              <a:off x="4073752" y="4557486"/>
              <a:ext cx="1076325" cy="1081088"/>
              <a:chOff x="5583238" y="4641850"/>
              <a:chExt cx="1076325" cy="1081088"/>
            </a:xfrm>
          </p:grpSpPr>
          <p:sp>
            <p:nvSpPr>
              <p:cNvPr id="34" name="Rectangle 14"/>
              <p:cNvSpPr>
                <a:spLocks noChangeArrowheads="1"/>
              </p:cNvSpPr>
              <p:nvPr/>
            </p:nvSpPr>
            <p:spPr bwMode="auto">
              <a:xfrm>
                <a:off x="5583238" y="4641850"/>
                <a:ext cx="1076325" cy="108108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5" name="Freeform 77"/>
              <p:cNvSpPr>
                <a:spLocks noEditPoints="1"/>
              </p:cNvSpPr>
              <p:nvPr/>
            </p:nvSpPr>
            <p:spPr bwMode="auto">
              <a:xfrm>
                <a:off x="5792788" y="4945063"/>
                <a:ext cx="684213" cy="528638"/>
              </a:xfrm>
              <a:custGeom>
                <a:avLst/>
                <a:gdLst>
                  <a:gd name="T0" fmla="*/ 431 w 431"/>
                  <a:gd name="T1" fmla="*/ 333 h 333"/>
                  <a:gd name="T2" fmla="*/ 0 w 431"/>
                  <a:gd name="T3" fmla="*/ 333 h 333"/>
                  <a:gd name="T4" fmla="*/ 0 w 431"/>
                  <a:gd name="T5" fmla="*/ 0 h 333"/>
                  <a:gd name="T6" fmla="*/ 431 w 431"/>
                  <a:gd name="T7" fmla="*/ 0 h 333"/>
                  <a:gd name="T8" fmla="*/ 431 w 431"/>
                  <a:gd name="T9" fmla="*/ 333 h 333"/>
                  <a:gd name="T10" fmla="*/ 31 w 431"/>
                  <a:gd name="T11" fmla="*/ 301 h 333"/>
                  <a:gd name="T12" fmla="*/ 401 w 431"/>
                  <a:gd name="T13" fmla="*/ 301 h 333"/>
                  <a:gd name="T14" fmla="*/ 401 w 431"/>
                  <a:gd name="T15" fmla="*/ 31 h 333"/>
                  <a:gd name="T16" fmla="*/ 31 w 431"/>
                  <a:gd name="T17" fmla="*/ 31 h 333"/>
                  <a:gd name="T18" fmla="*/ 31 w 431"/>
                  <a:gd name="T19" fmla="*/ 30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1" h="333">
                    <a:moveTo>
                      <a:pt x="431" y="333"/>
                    </a:moveTo>
                    <a:lnTo>
                      <a:pt x="0" y="333"/>
                    </a:lnTo>
                    <a:lnTo>
                      <a:pt x="0" y="0"/>
                    </a:lnTo>
                    <a:lnTo>
                      <a:pt x="431" y="0"/>
                    </a:lnTo>
                    <a:lnTo>
                      <a:pt x="431" y="333"/>
                    </a:lnTo>
                    <a:close/>
                    <a:moveTo>
                      <a:pt x="31" y="301"/>
                    </a:moveTo>
                    <a:lnTo>
                      <a:pt x="401" y="301"/>
                    </a:lnTo>
                    <a:lnTo>
                      <a:pt x="401" y="31"/>
                    </a:lnTo>
                    <a:lnTo>
                      <a:pt x="31" y="31"/>
                    </a:lnTo>
                    <a:lnTo>
                      <a:pt x="31" y="301"/>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6" name="Freeform 78"/>
              <p:cNvSpPr>
                <a:spLocks/>
              </p:cNvSpPr>
              <p:nvPr/>
            </p:nvSpPr>
            <p:spPr bwMode="auto">
              <a:xfrm>
                <a:off x="5921375" y="5249863"/>
                <a:ext cx="300038" cy="144463"/>
              </a:xfrm>
              <a:custGeom>
                <a:avLst/>
                <a:gdLst>
                  <a:gd name="T0" fmla="*/ 95 w 189"/>
                  <a:gd name="T1" fmla="*/ 0 h 91"/>
                  <a:gd name="T2" fmla="*/ 141 w 189"/>
                  <a:gd name="T3" fmla="*/ 44 h 91"/>
                  <a:gd name="T4" fmla="*/ 189 w 189"/>
                  <a:gd name="T5" fmla="*/ 91 h 91"/>
                  <a:gd name="T6" fmla="*/ 95 w 189"/>
                  <a:gd name="T7" fmla="*/ 91 h 91"/>
                  <a:gd name="T8" fmla="*/ 0 w 189"/>
                  <a:gd name="T9" fmla="*/ 91 h 91"/>
                  <a:gd name="T10" fmla="*/ 46 w 189"/>
                  <a:gd name="T11" fmla="*/ 44 h 91"/>
                  <a:gd name="T12" fmla="*/ 95 w 189"/>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189" h="91">
                    <a:moveTo>
                      <a:pt x="95" y="0"/>
                    </a:moveTo>
                    <a:lnTo>
                      <a:pt x="141" y="44"/>
                    </a:lnTo>
                    <a:lnTo>
                      <a:pt x="189" y="91"/>
                    </a:lnTo>
                    <a:lnTo>
                      <a:pt x="95" y="91"/>
                    </a:lnTo>
                    <a:lnTo>
                      <a:pt x="0" y="91"/>
                    </a:lnTo>
                    <a:lnTo>
                      <a:pt x="46" y="44"/>
                    </a:lnTo>
                    <a:lnTo>
                      <a:pt x="95" y="0"/>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7" name="Freeform 79"/>
              <p:cNvSpPr>
                <a:spLocks/>
              </p:cNvSpPr>
              <p:nvPr/>
            </p:nvSpPr>
            <p:spPr bwMode="auto">
              <a:xfrm>
                <a:off x="6072188" y="5167313"/>
                <a:ext cx="298450" cy="227013"/>
              </a:xfrm>
              <a:custGeom>
                <a:avLst/>
                <a:gdLst>
                  <a:gd name="T0" fmla="*/ 94 w 188"/>
                  <a:gd name="T1" fmla="*/ 0 h 143"/>
                  <a:gd name="T2" fmla="*/ 140 w 188"/>
                  <a:gd name="T3" fmla="*/ 71 h 143"/>
                  <a:gd name="T4" fmla="*/ 188 w 188"/>
                  <a:gd name="T5" fmla="*/ 143 h 143"/>
                  <a:gd name="T6" fmla="*/ 94 w 188"/>
                  <a:gd name="T7" fmla="*/ 143 h 143"/>
                  <a:gd name="T8" fmla="*/ 0 w 188"/>
                  <a:gd name="T9" fmla="*/ 143 h 143"/>
                  <a:gd name="T10" fmla="*/ 46 w 188"/>
                  <a:gd name="T11" fmla="*/ 71 h 143"/>
                  <a:gd name="T12" fmla="*/ 94 w 188"/>
                  <a:gd name="T13" fmla="*/ 0 h 143"/>
                </a:gdLst>
                <a:ahLst/>
                <a:cxnLst>
                  <a:cxn ang="0">
                    <a:pos x="T0" y="T1"/>
                  </a:cxn>
                  <a:cxn ang="0">
                    <a:pos x="T2" y="T3"/>
                  </a:cxn>
                  <a:cxn ang="0">
                    <a:pos x="T4" y="T5"/>
                  </a:cxn>
                  <a:cxn ang="0">
                    <a:pos x="T6" y="T7"/>
                  </a:cxn>
                  <a:cxn ang="0">
                    <a:pos x="T8" y="T9"/>
                  </a:cxn>
                  <a:cxn ang="0">
                    <a:pos x="T10" y="T11"/>
                  </a:cxn>
                  <a:cxn ang="0">
                    <a:pos x="T12" y="T13"/>
                  </a:cxn>
                </a:cxnLst>
                <a:rect l="0" t="0" r="r" b="b"/>
                <a:pathLst>
                  <a:path w="188" h="143">
                    <a:moveTo>
                      <a:pt x="94" y="0"/>
                    </a:moveTo>
                    <a:lnTo>
                      <a:pt x="140" y="71"/>
                    </a:lnTo>
                    <a:lnTo>
                      <a:pt x="188" y="143"/>
                    </a:lnTo>
                    <a:lnTo>
                      <a:pt x="94" y="143"/>
                    </a:lnTo>
                    <a:lnTo>
                      <a:pt x="0" y="143"/>
                    </a:lnTo>
                    <a:lnTo>
                      <a:pt x="46" y="71"/>
                    </a:lnTo>
                    <a:lnTo>
                      <a:pt x="94" y="0"/>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8" name="Oval 80"/>
              <p:cNvSpPr>
                <a:spLocks noChangeArrowheads="1"/>
              </p:cNvSpPr>
              <p:nvPr/>
            </p:nvSpPr>
            <p:spPr bwMode="auto">
              <a:xfrm>
                <a:off x="5957888" y="5048250"/>
                <a:ext cx="127000" cy="125413"/>
              </a:xfrm>
              <a:prstGeom prst="ellipse">
                <a:avLst/>
              </a:pr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grpSp>
        <p:grpSp>
          <p:nvGrpSpPr>
            <p:cNvPr id="22" name="组合 21"/>
            <p:cNvGrpSpPr/>
            <p:nvPr/>
          </p:nvGrpSpPr>
          <p:grpSpPr>
            <a:xfrm>
              <a:off x="268513" y="2058760"/>
              <a:ext cx="1076325" cy="1081088"/>
              <a:chOff x="1778000" y="2143125"/>
              <a:chExt cx="1076325" cy="1081088"/>
            </a:xfrm>
          </p:grpSpPr>
          <p:sp>
            <p:nvSpPr>
              <p:cNvPr id="32" name="Rectangle 7"/>
              <p:cNvSpPr>
                <a:spLocks noChangeArrowheads="1"/>
              </p:cNvSpPr>
              <p:nvPr/>
            </p:nvSpPr>
            <p:spPr bwMode="auto">
              <a:xfrm>
                <a:off x="1778000" y="2143125"/>
                <a:ext cx="1076325" cy="1081088"/>
              </a:xfrm>
              <a:prstGeom prst="rect">
                <a:avLst/>
              </a:prstGeom>
              <a:solidFill>
                <a:srgbClr val="0070C0"/>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3" name="Freeform 9"/>
              <p:cNvSpPr>
                <a:spLocks noEditPoints="1"/>
              </p:cNvSpPr>
              <p:nvPr/>
            </p:nvSpPr>
            <p:spPr bwMode="auto">
              <a:xfrm>
                <a:off x="1987032" y="2340217"/>
                <a:ext cx="662308" cy="726144"/>
              </a:xfrm>
              <a:custGeom>
                <a:avLst/>
                <a:gdLst>
                  <a:gd name="T0" fmla="*/ 2210 w 2210"/>
                  <a:gd name="T1" fmla="*/ 1381 h 2427"/>
                  <a:gd name="T2" fmla="*/ 2210 w 2210"/>
                  <a:gd name="T3" fmla="*/ 1372 h 2427"/>
                  <a:gd name="T4" fmla="*/ 2204 w 2210"/>
                  <a:gd name="T5" fmla="*/ 1305 h 2427"/>
                  <a:gd name="T6" fmla="*/ 1459 w 2210"/>
                  <a:gd name="T7" fmla="*/ 266 h 2427"/>
                  <a:gd name="T8" fmla="*/ 1378 w 2210"/>
                  <a:gd name="T9" fmla="*/ 314 h 2427"/>
                  <a:gd name="T10" fmla="*/ 2076 w 2210"/>
                  <a:gd name="T11" fmla="*/ 1120 h 2427"/>
                  <a:gd name="T12" fmla="*/ 1634 w 2210"/>
                  <a:gd name="T13" fmla="*/ 1209 h 2427"/>
                  <a:gd name="T14" fmla="*/ 1111 w 2210"/>
                  <a:gd name="T15" fmla="*/ 1209 h 2427"/>
                  <a:gd name="T16" fmla="*/ 588 w 2210"/>
                  <a:gd name="T17" fmla="*/ 1209 h 2427"/>
                  <a:gd name="T18" fmla="*/ 125 w 2210"/>
                  <a:gd name="T19" fmla="*/ 1137 h 2427"/>
                  <a:gd name="T20" fmla="*/ 1102 w 2210"/>
                  <a:gd name="T21" fmla="*/ 316 h 2427"/>
                  <a:gd name="T22" fmla="*/ 1157 w 2210"/>
                  <a:gd name="T23" fmla="*/ 53 h 2427"/>
                  <a:gd name="T24" fmla="*/ 1047 w 2210"/>
                  <a:gd name="T25" fmla="*/ 53 h 2427"/>
                  <a:gd name="T26" fmla="*/ 1 w 2210"/>
                  <a:gd name="T27" fmla="*/ 1305 h 2427"/>
                  <a:gd name="T28" fmla="*/ 0 w 2210"/>
                  <a:gd name="T29" fmla="*/ 1381 h 2427"/>
                  <a:gd name="T30" fmla="*/ 115 w 2210"/>
                  <a:gd name="T31" fmla="*/ 1388 h 2427"/>
                  <a:gd name="T32" fmla="*/ 326 w 2210"/>
                  <a:gd name="T33" fmla="*/ 1163 h 2427"/>
                  <a:gd name="T34" fmla="*/ 535 w 2210"/>
                  <a:gd name="T35" fmla="*/ 1384 h 2427"/>
                  <a:gd name="T36" fmla="*/ 535 w 2210"/>
                  <a:gd name="T37" fmla="*/ 1387 h 2427"/>
                  <a:gd name="T38" fmla="*/ 535 w 2210"/>
                  <a:gd name="T39" fmla="*/ 1388 h 2427"/>
                  <a:gd name="T40" fmla="*/ 641 w 2210"/>
                  <a:gd name="T41" fmla="*/ 1388 h 2427"/>
                  <a:gd name="T42" fmla="*/ 641 w 2210"/>
                  <a:gd name="T43" fmla="*/ 1387 h 2427"/>
                  <a:gd name="T44" fmla="*/ 640 w 2210"/>
                  <a:gd name="T45" fmla="*/ 1383 h 2427"/>
                  <a:gd name="T46" fmla="*/ 850 w 2210"/>
                  <a:gd name="T47" fmla="*/ 1163 h 2427"/>
                  <a:gd name="T48" fmla="*/ 1054 w 2210"/>
                  <a:gd name="T49" fmla="*/ 2030 h 2427"/>
                  <a:gd name="T50" fmla="*/ 827 w 2210"/>
                  <a:gd name="T51" fmla="*/ 2317 h 2427"/>
                  <a:gd name="T52" fmla="*/ 524 w 2210"/>
                  <a:gd name="T53" fmla="*/ 2014 h 2427"/>
                  <a:gd name="T54" fmla="*/ 827 w 2210"/>
                  <a:gd name="T55" fmla="*/ 2427 h 2427"/>
                  <a:gd name="T56" fmla="*/ 1164 w 2210"/>
                  <a:gd name="T57" fmla="*/ 2042 h 2427"/>
                  <a:gd name="T58" fmla="*/ 1373 w 2210"/>
                  <a:gd name="T59" fmla="*/ 1163 h 2427"/>
                  <a:gd name="T60" fmla="*/ 1582 w 2210"/>
                  <a:gd name="T61" fmla="*/ 1383 h 2427"/>
                  <a:gd name="T62" fmla="*/ 1582 w 2210"/>
                  <a:gd name="T63" fmla="*/ 1387 h 2427"/>
                  <a:gd name="T64" fmla="*/ 1582 w 2210"/>
                  <a:gd name="T65" fmla="*/ 1388 h 2427"/>
                  <a:gd name="T66" fmla="*/ 1687 w 2210"/>
                  <a:gd name="T67" fmla="*/ 1388 h 2427"/>
                  <a:gd name="T68" fmla="*/ 1687 w 2210"/>
                  <a:gd name="T69" fmla="*/ 1387 h 2427"/>
                  <a:gd name="T70" fmla="*/ 1687 w 2210"/>
                  <a:gd name="T71" fmla="*/ 1384 h 2427"/>
                  <a:gd name="T72" fmla="*/ 1896 w 2210"/>
                  <a:gd name="T73" fmla="*/ 1163 h 2427"/>
                  <a:gd name="T74" fmla="*/ 2100 w 2210"/>
                  <a:gd name="T75" fmla="*/ 1381 h 2427"/>
                  <a:gd name="T76" fmla="*/ 2100 w 2210"/>
                  <a:gd name="T77" fmla="*/ 1381 h 2427"/>
                  <a:gd name="T78" fmla="*/ 2210 w 2210"/>
                  <a:gd name="T79" fmla="*/ 1388 h 2427"/>
                  <a:gd name="T80" fmla="*/ 2210 w 2210"/>
                  <a:gd name="T81" fmla="*/ 1383 h 2427"/>
                  <a:gd name="T82" fmla="*/ 2210 w 2210"/>
                  <a:gd name="T83" fmla="*/ 1381 h 2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0" h="2427">
                    <a:moveTo>
                      <a:pt x="2210" y="1381"/>
                    </a:moveTo>
                    <a:cubicBezTo>
                      <a:pt x="2210" y="1381"/>
                      <a:pt x="2210" y="1381"/>
                      <a:pt x="2210" y="1381"/>
                    </a:cubicBezTo>
                    <a:cubicBezTo>
                      <a:pt x="2210" y="1381"/>
                      <a:pt x="2210" y="1381"/>
                      <a:pt x="2210" y="1381"/>
                    </a:cubicBezTo>
                    <a:cubicBezTo>
                      <a:pt x="2210" y="1379"/>
                      <a:pt x="2210" y="1376"/>
                      <a:pt x="2210" y="1372"/>
                    </a:cubicBezTo>
                    <a:cubicBezTo>
                      <a:pt x="2209" y="1363"/>
                      <a:pt x="2208" y="1354"/>
                      <a:pt x="2207" y="1345"/>
                    </a:cubicBezTo>
                    <a:cubicBezTo>
                      <a:pt x="2205" y="1328"/>
                      <a:pt x="2204" y="1310"/>
                      <a:pt x="2204" y="1305"/>
                    </a:cubicBezTo>
                    <a:cubicBezTo>
                      <a:pt x="2204" y="823"/>
                      <a:pt x="1894" y="413"/>
                      <a:pt x="1462" y="264"/>
                    </a:cubicBezTo>
                    <a:cubicBezTo>
                      <a:pt x="1461" y="265"/>
                      <a:pt x="1460" y="265"/>
                      <a:pt x="1459" y="266"/>
                    </a:cubicBezTo>
                    <a:cubicBezTo>
                      <a:pt x="1451" y="262"/>
                      <a:pt x="1442" y="259"/>
                      <a:pt x="1433" y="259"/>
                    </a:cubicBezTo>
                    <a:cubicBezTo>
                      <a:pt x="1402" y="259"/>
                      <a:pt x="1378" y="284"/>
                      <a:pt x="1378" y="314"/>
                    </a:cubicBezTo>
                    <a:cubicBezTo>
                      <a:pt x="1378" y="343"/>
                      <a:pt x="1400" y="367"/>
                      <a:pt x="1428" y="369"/>
                    </a:cubicBezTo>
                    <a:cubicBezTo>
                      <a:pt x="1758" y="484"/>
                      <a:pt x="2009" y="769"/>
                      <a:pt x="2076" y="1120"/>
                    </a:cubicBezTo>
                    <a:cubicBezTo>
                      <a:pt x="2025" y="1081"/>
                      <a:pt x="1963" y="1058"/>
                      <a:pt x="1896" y="1058"/>
                    </a:cubicBezTo>
                    <a:cubicBezTo>
                      <a:pt x="1787" y="1058"/>
                      <a:pt x="1691" y="1119"/>
                      <a:pt x="1634" y="1209"/>
                    </a:cubicBezTo>
                    <a:cubicBezTo>
                      <a:pt x="1578" y="1119"/>
                      <a:pt x="1482" y="1058"/>
                      <a:pt x="1373" y="1058"/>
                    </a:cubicBezTo>
                    <a:cubicBezTo>
                      <a:pt x="1264" y="1058"/>
                      <a:pt x="1167" y="1119"/>
                      <a:pt x="1111" y="1209"/>
                    </a:cubicBezTo>
                    <a:cubicBezTo>
                      <a:pt x="1055" y="1119"/>
                      <a:pt x="959" y="1058"/>
                      <a:pt x="850" y="1058"/>
                    </a:cubicBezTo>
                    <a:cubicBezTo>
                      <a:pt x="740" y="1058"/>
                      <a:pt x="644" y="1119"/>
                      <a:pt x="588" y="1209"/>
                    </a:cubicBezTo>
                    <a:cubicBezTo>
                      <a:pt x="532" y="1119"/>
                      <a:pt x="436" y="1058"/>
                      <a:pt x="326" y="1058"/>
                    </a:cubicBezTo>
                    <a:cubicBezTo>
                      <a:pt x="250" y="1058"/>
                      <a:pt x="180" y="1088"/>
                      <a:pt x="125" y="1137"/>
                    </a:cubicBezTo>
                    <a:cubicBezTo>
                      <a:pt x="205" y="675"/>
                      <a:pt x="604" y="322"/>
                      <a:pt x="1087" y="314"/>
                    </a:cubicBezTo>
                    <a:cubicBezTo>
                      <a:pt x="1091" y="316"/>
                      <a:pt x="1096" y="316"/>
                      <a:pt x="1102" y="316"/>
                    </a:cubicBezTo>
                    <a:cubicBezTo>
                      <a:pt x="1141" y="316"/>
                      <a:pt x="1157" y="284"/>
                      <a:pt x="1157" y="245"/>
                    </a:cubicBezTo>
                    <a:cubicBezTo>
                      <a:pt x="1157" y="53"/>
                      <a:pt x="1157" y="53"/>
                      <a:pt x="1157" y="53"/>
                    </a:cubicBezTo>
                    <a:cubicBezTo>
                      <a:pt x="1157" y="22"/>
                      <a:pt x="1134" y="0"/>
                      <a:pt x="1102" y="0"/>
                    </a:cubicBezTo>
                    <a:cubicBezTo>
                      <a:pt x="1078" y="0"/>
                      <a:pt x="1047" y="20"/>
                      <a:pt x="1047" y="53"/>
                    </a:cubicBezTo>
                    <a:cubicBezTo>
                      <a:pt x="1047" y="205"/>
                      <a:pt x="1047" y="205"/>
                      <a:pt x="1047" y="205"/>
                    </a:cubicBezTo>
                    <a:cubicBezTo>
                      <a:pt x="464" y="234"/>
                      <a:pt x="1" y="716"/>
                      <a:pt x="1" y="1305"/>
                    </a:cubicBezTo>
                    <a:cubicBezTo>
                      <a:pt x="1" y="1312"/>
                      <a:pt x="1" y="1345"/>
                      <a:pt x="1" y="1368"/>
                    </a:cubicBezTo>
                    <a:cubicBezTo>
                      <a:pt x="0" y="1372"/>
                      <a:pt x="0" y="1376"/>
                      <a:pt x="0" y="1381"/>
                    </a:cubicBezTo>
                    <a:cubicBezTo>
                      <a:pt x="0" y="1413"/>
                      <a:pt x="26" y="1440"/>
                      <a:pt x="58" y="1440"/>
                    </a:cubicBezTo>
                    <a:cubicBezTo>
                      <a:pt x="87" y="1440"/>
                      <a:pt x="112" y="1417"/>
                      <a:pt x="115" y="1388"/>
                    </a:cubicBezTo>
                    <a:cubicBezTo>
                      <a:pt x="117" y="1388"/>
                      <a:pt x="117" y="1388"/>
                      <a:pt x="117" y="1388"/>
                    </a:cubicBezTo>
                    <a:cubicBezTo>
                      <a:pt x="118" y="1271"/>
                      <a:pt x="211" y="1163"/>
                      <a:pt x="326" y="1163"/>
                    </a:cubicBezTo>
                    <a:cubicBezTo>
                      <a:pt x="438" y="1163"/>
                      <a:pt x="530" y="1265"/>
                      <a:pt x="536" y="1378"/>
                    </a:cubicBezTo>
                    <a:cubicBezTo>
                      <a:pt x="535" y="1380"/>
                      <a:pt x="535" y="1382"/>
                      <a:pt x="535" y="1384"/>
                    </a:cubicBezTo>
                    <a:cubicBezTo>
                      <a:pt x="535" y="1385"/>
                      <a:pt x="535" y="1385"/>
                      <a:pt x="535" y="1386"/>
                    </a:cubicBezTo>
                    <a:cubicBezTo>
                      <a:pt x="535" y="1386"/>
                      <a:pt x="535" y="1386"/>
                      <a:pt x="535" y="1387"/>
                    </a:cubicBezTo>
                    <a:cubicBezTo>
                      <a:pt x="535" y="1387"/>
                      <a:pt x="535" y="1388"/>
                      <a:pt x="535" y="1388"/>
                    </a:cubicBezTo>
                    <a:cubicBezTo>
                      <a:pt x="535" y="1388"/>
                      <a:pt x="535" y="1388"/>
                      <a:pt x="535" y="1388"/>
                    </a:cubicBezTo>
                    <a:cubicBezTo>
                      <a:pt x="536" y="1417"/>
                      <a:pt x="560" y="1440"/>
                      <a:pt x="588" y="1440"/>
                    </a:cubicBezTo>
                    <a:cubicBezTo>
                      <a:pt x="616" y="1440"/>
                      <a:pt x="639" y="1417"/>
                      <a:pt x="641" y="1388"/>
                    </a:cubicBezTo>
                    <a:cubicBezTo>
                      <a:pt x="641" y="1388"/>
                      <a:pt x="641" y="1388"/>
                      <a:pt x="641" y="1388"/>
                    </a:cubicBezTo>
                    <a:cubicBezTo>
                      <a:pt x="641" y="1388"/>
                      <a:pt x="641" y="1387"/>
                      <a:pt x="641" y="1387"/>
                    </a:cubicBezTo>
                    <a:cubicBezTo>
                      <a:pt x="641" y="1387"/>
                      <a:pt x="641" y="1386"/>
                      <a:pt x="641" y="1386"/>
                    </a:cubicBezTo>
                    <a:cubicBezTo>
                      <a:pt x="641" y="1385"/>
                      <a:pt x="641" y="1384"/>
                      <a:pt x="640" y="1383"/>
                    </a:cubicBezTo>
                    <a:cubicBezTo>
                      <a:pt x="640" y="1381"/>
                      <a:pt x="640" y="1379"/>
                      <a:pt x="640" y="1378"/>
                    </a:cubicBezTo>
                    <a:cubicBezTo>
                      <a:pt x="646" y="1265"/>
                      <a:pt x="738" y="1163"/>
                      <a:pt x="850" y="1163"/>
                    </a:cubicBezTo>
                    <a:cubicBezTo>
                      <a:pt x="949" y="1163"/>
                      <a:pt x="1032" y="1244"/>
                      <a:pt x="1054" y="1341"/>
                    </a:cubicBezTo>
                    <a:cubicBezTo>
                      <a:pt x="1054" y="2030"/>
                      <a:pt x="1054" y="2030"/>
                      <a:pt x="1054" y="2030"/>
                    </a:cubicBezTo>
                    <a:cubicBezTo>
                      <a:pt x="1049" y="2041"/>
                      <a:pt x="1047" y="2055"/>
                      <a:pt x="1047" y="2069"/>
                    </a:cubicBezTo>
                    <a:cubicBezTo>
                      <a:pt x="1047" y="2190"/>
                      <a:pt x="1000" y="2317"/>
                      <a:pt x="827" y="2317"/>
                    </a:cubicBezTo>
                    <a:cubicBezTo>
                      <a:pt x="676" y="2317"/>
                      <a:pt x="579" y="2190"/>
                      <a:pt x="579" y="2069"/>
                    </a:cubicBezTo>
                    <a:cubicBezTo>
                      <a:pt x="579" y="2030"/>
                      <a:pt x="552" y="2014"/>
                      <a:pt x="524" y="2014"/>
                    </a:cubicBezTo>
                    <a:cubicBezTo>
                      <a:pt x="496" y="2014"/>
                      <a:pt x="469" y="2030"/>
                      <a:pt x="469" y="2069"/>
                    </a:cubicBezTo>
                    <a:cubicBezTo>
                      <a:pt x="469" y="2268"/>
                      <a:pt x="578" y="2427"/>
                      <a:pt x="827" y="2427"/>
                    </a:cubicBezTo>
                    <a:cubicBezTo>
                      <a:pt x="1112" y="2427"/>
                      <a:pt x="1156" y="2274"/>
                      <a:pt x="1157" y="2080"/>
                    </a:cubicBezTo>
                    <a:cubicBezTo>
                      <a:pt x="1162" y="2069"/>
                      <a:pt x="1164" y="2056"/>
                      <a:pt x="1164" y="2042"/>
                    </a:cubicBezTo>
                    <a:cubicBezTo>
                      <a:pt x="1164" y="1375"/>
                      <a:pt x="1164" y="1375"/>
                      <a:pt x="1164" y="1375"/>
                    </a:cubicBezTo>
                    <a:cubicBezTo>
                      <a:pt x="1171" y="1263"/>
                      <a:pt x="1262" y="1163"/>
                      <a:pt x="1373" y="1163"/>
                    </a:cubicBezTo>
                    <a:cubicBezTo>
                      <a:pt x="1485" y="1163"/>
                      <a:pt x="1576" y="1265"/>
                      <a:pt x="1582" y="1378"/>
                    </a:cubicBezTo>
                    <a:cubicBezTo>
                      <a:pt x="1582" y="1379"/>
                      <a:pt x="1582" y="1381"/>
                      <a:pt x="1582" y="1383"/>
                    </a:cubicBezTo>
                    <a:cubicBezTo>
                      <a:pt x="1582" y="1384"/>
                      <a:pt x="1582" y="1385"/>
                      <a:pt x="1582" y="1386"/>
                    </a:cubicBezTo>
                    <a:cubicBezTo>
                      <a:pt x="1582" y="1386"/>
                      <a:pt x="1582" y="1387"/>
                      <a:pt x="1582" y="1387"/>
                    </a:cubicBezTo>
                    <a:cubicBezTo>
                      <a:pt x="1582" y="1388"/>
                      <a:pt x="1582" y="1388"/>
                      <a:pt x="1582" y="1388"/>
                    </a:cubicBezTo>
                    <a:cubicBezTo>
                      <a:pt x="1582" y="1388"/>
                      <a:pt x="1582" y="1388"/>
                      <a:pt x="1582" y="1388"/>
                    </a:cubicBezTo>
                    <a:cubicBezTo>
                      <a:pt x="1583" y="1417"/>
                      <a:pt x="1606" y="1440"/>
                      <a:pt x="1634" y="1440"/>
                    </a:cubicBezTo>
                    <a:cubicBezTo>
                      <a:pt x="1663" y="1440"/>
                      <a:pt x="1686" y="1417"/>
                      <a:pt x="1687" y="1388"/>
                    </a:cubicBezTo>
                    <a:cubicBezTo>
                      <a:pt x="1687" y="1388"/>
                      <a:pt x="1687" y="1388"/>
                      <a:pt x="1687" y="1388"/>
                    </a:cubicBezTo>
                    <a:cubicBezTo>
                      <a:pt x="1687" y="1388"/>
                      <a:pt x="1687" y="1387"/>
                      <a:pt x="1687" y="1387"/>
                    </a:cubicBezTo>
                    <a:cubicBezTo>
                      <a:pt x="1687" y="1386"/>
                      <a:pt x="1687" y="1386"/>
                      <a:pt x="1687" y="1386"/>
                    </a:cubicBezTo>
                    <a:cubicBezTo>
                      <a:pt x="1687" y="1385"/>
                      <a:pt x="1687" y="1385"/>
                      <a:pt x="1687" y="1384"/>
                    </a:cubicBezTo>
                    <a:cubicBezTo>
                      <a:pt x="1687" y="1382"/>
                      <a:pt x="1687" y="1380"/>
                      <a:pt x="1687" y="1378"/>
                    </a:cubicBezTo>
                    <a:cubicBezTo>
                      <a:pt x="1692" y="1265"/>
                      <a:pt x="1784" y="1163"/>
                      <a:pt x="1896" y="1163"/>
                    </a:cubicBezTo>
                    <a:cubicBezTo>
                      <a:pt x="1988" y="1163"/>
                      <a:pt x="2067" y="1233"/>
                      <a:pt x="2095" y="1321"/>
                    </a:cubicBezTo>
                    <a:cubicBezTo>
                      <a:pt x="2096" y="1341"/>
                      <a:pt x="2100" y="1374"/>
                      <a:pt x="2100" y="1381"/>
                    </a:cubicBezTo>
                    <a:cubicBezTo>
                      <a:pt x="2100" y="1381"/>
                      <a:pt x="2100" y="1381"/>
                      <a:pt x="2100" y="1381"/>
                    </a:cubicBezTo>
                    <a:cubicBezTo>
                      <a:pt x="2100" y="1381"/>
                      <a:pt x="2100" y="1381"/>
                      <a:pt x="2100" y="1381"/>
                    </a:cubicBezTo>
                    <a:cubicBezTo>
                      <a:pt x="2100" y="1412"/>
                      <a:pt x="2125" y="1436"/>
                      <a:pt x="2155" y="1436"/>
                    </a:cubicBezTo>
                    <a:cubicBezTo>
                      <a:pt x="2183" y="1436"/>
                      <a:pt x="2206" y="1415"/>
                      <a:pt x="2210" y="1388"/>
                    </a:cubicBezTo>
                    <a:cubicBezTo>
                      <a:pt x="2210" y="1388"/>
                      <a:pt x="2210" y="1388"/>
                      <a:pt x="2210" y="1388"/>
                    </a:cubicBezTo>
                    <a:cubicBezTo>
                      <a:pt x="2210" y="1386"/>
                      <a:pt x="2210" y="1385"/>
                      <a:pt x="2210" y="1383"/>
                    </a:cubicBezTo>
                    <a:cubicBezTo>
                      <a:pt x="2210" y="1382"/>
                      <a:pt x="2210" y="1382"/>
                      <a:pt x="2210" y="1381"/>
                    </a:cubicBezTo>
                    <a:close/>
                    <a:moveTo>
                      <a:pt x="2210" y="1381"/>
                    </a:moveTo>
                    <a:cubicBezTo>
                      <a:pt x="2210" y="1381"/>
                      <a:pt x="2210" y="1381"/>
                      <a:pt x="2210" y="1381"/>
                    </a:cubicBezTo>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23" name="组合 22"/>
            <p:cNvGrpSpPr/>
            <p:nvPr/>
          </p:nvGrpSpPr>
          <p:grpSpPr>
            <a:xfrm>
              <a:off x="4073752" y="2058760"/>
              <a:ext cx="1076325" cy="1081088"/>
              <a:chOff x="5583238" y="2143125"/>
              <a:chExt cx="1076325" cy="1081088"/>
            </a:xfrm>
          </p:grpSpPr>
          <p:sp>
            <p:nvSpPr>
              <p:cNvPr id="30" name="Rectangle 10"/>
              <p:cNvSpPr>
                <a:spLocks noChangeArrowheads="1"/>
              </p:cNvSpPr>
              <p:nvPr/>
            </p:nvSpPr>
            <p:spPr bwMode="auto">
              <a:xfrm>
                <a:off x="5583238" y="2143125"/>
                <a:ext cx="1076325" cy="1081088"/>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1" name="Freeform 5"/>
              <p:cNvSpPr>
                <a:spLocks noEditPoints="1"/>
              </p:cNvSpPr>
              <p:nvPr/>
            </p:nvSpPr>
            <p:spPr bwMode="auto">
              <a:xfrm>
                <a:off x="5826464" y="2431148"/>
                <a:ext cx="580762" cy="544282"/>
              </a:xfrm>
              <a:custGeom>
                <a:avLst/>
                <a:gdLst>
                  <a:gd name="T0" fmla="*/ 2926 w 2950"/>
                  <a:gd name="T1" fmla="*/ 825 h 2765"/>
                  <a:gd name="T2" fmla="*/ 2401 w 2950"/>
                  <a:gd name="T3" fmla="*/ 45 h 2765"/>
                  <a:gd name="T4" fmla="*/ 2316 w 2950"/>
                  <a:gd name="T5" fmla="*/ 0 h 2765"/>
                  <a:gd name="T6" fmla="*/ 635 w 2950"/>
                  <a:gd name="T7" fmla="*/ 0 h 2765"/>
                  <a:gd name="T8" fmla="*/ 550 w 2950"/>
                  <a:gd name="T9" fmla="*/ 45 h 2765"/>
                  <a:gd name="T10" fmla="*/ 25 w 2950"/>
                  <a:gd name="T11" fmla="*/ 825 h 2765"/>
                  <a:gd name="T12" fmla="*/ 28 w 2950"/>
                  <a:gd name="T13" fmla="*/ 944 h 2765"/>
                  <a:gd name="T14" fmla="*/ 1394 w 2950"/>
                  <a:gd name="T15" fmla="*/ 2725 h 2765"/>
                  <a:gd name="T16" fmla="*/ 1475 w 2950"/>
                  <a:gd name="T17" fmla="*/ 2765 h 2765"/>
                  <a:gd name="T18" fmla="*/ 1556 w 2950"/>
                  <a:gd name="T19" fmla="*/ 2725 h 2765"/>
                  <a:gd name="T20" fmla="*/ 2922 w 2950"/>
                  <a:gd name="T21" fmla="*/ 944 h 2765"/>
                  <a:gd name="T22" fmla="*/ 2926 w 2950"/>
                  <a:gd name="T23" fmla="*/ 825 h 2765"/>
                  <a:gd name="T24" fmla="*/ 1882 w 2950"/>
                  <a:gd name="T25" fmla="*/ 943 h 2765"/>
                  <a:gd name="T26" fmla="*/ 1475 w 2950"/>
                  <a:gd name="T27" fmla="*/ 2430 h 2765"/>
                  <a:gd name="T28" fmla="*/ 1069 w 2950"/>
                  <a:gd name="T29" fmla="*/ 943 h 2765"/>
                  <a:gd name="T30" fmla="*/ 1882 w 2950"/>
                  <a:gd name="T31" fmla="*/ 943 h 2765"/>
                  <a:gd name="T32" fmla="*/ 1099 w 2950"/>
                  <a:gd name="T33" fmla="*/ 820 h 2765"/>
                  <a:gd name="T34" fmla="*/ 1475 w 2950"/>
                  <a:gd name="T35" fmla="*/ 218 h 2765"/>
                  <a:gd name="T36" fmla="*/ 1851 w 2950"/>
                  <a:gd name="T37" fmla="*/ 820 h 2765"/>
                  <a:gd name="T38" fmla="*/ 1099 w 2950"/>
                  <a:gd name="T39" fmla="*/ 820 h 2765"/>
                  <a:gd name="T40" fmla="*/ 1612 w 2950"/>
                  <a:gd name="T41" fmla="*/ 205 h 2765"/>
                  <a:gd name="T42" fmla="*/ 2202 w 2950"/>
                  <a:gd name="T43" fmla="*/ 205 h 2765"/>
                  <a:gd name="T44" fmla="*/ 1954 w 2950"/>
                  <a:gd name="T45" fmla="*/ 752 h 2765"/>
                  <a:gd name="T46" fmla="*/ 1612 w 2950"/>
                  <a:gd name="T47" fmla="*/ 205 h 2765"/>
                  <a:gd name="T48" fmla="*/ 997 w 2950"/>
                  <a:gd name="T49" fmla="*/ 752 h 2765"/>
                  <a:gd name="T50" fmla="*/ 749 w 2950"/>
                  <a:gd name="T51" fmla="*/ 205 h 2765"/>
                  <a:gd name="T52" fmla="*/ 1339 w 2950"/>
                  <a:gd name="T53" fmla="*/ 205 h 2765"/>
                  <a:gd name="T54" fmla="*/ 997 w 2950"/>
                  <a:gd name="T55" fmla="*/ 752 h 2765"/>
                  <a:gd name="T56" fmla="*/ 1305 w 2950"/>
                  <a:gd name="T57" fmla="*/ 2272 h 2765"/>
                  <a:gd name="T58" fmla="*/ 285 w 2950"/>
                  <a:gd name="T59" fmla="*/ 943 h 2765"/>
                  <a:gd name="T60" fmla="*/ 941 w 2950"/>
                  <a:gd name="T61" fmla="*/ 943 h 2765"/>
                  <a:gd name="T62" fmla="*/ 1305 w 2950"/>
                  <a:gd name="T63" fmla="*/ 2272 h 2765"/>
                  <a:gd name="T64" fmla="*/ 2009 w 2950"/>
                  <a:gd name="T65" fmla="*/ 943 h 2765"/>
                  <a:gd name="T66" fmla="*/ 2665 w 2950"/>
                  <a:gd name="T67" fmla="*/ 943 h 2765"/>
                  <a:gd name="T68" fmla="*/ 1646 w 2950"/>
                  <a:gd name="T69" fmla="*/ 2272 h 2765"/>
                  <a:gd name="T70" fmla="*/ 2009 w 2950"/>
                  <a:gd name="T71" fmla="*/ 943 h 2765"/>
                  <a:gd name="T72" fmla="*/ 2676 w 2950"/>
                  <a:gd name="T73" fmla="*/ 820 h 2765"/>
                  <a:gd name="T74" fmla="*/ 2058 w 2950"/>
                  <a:gd name="T75" fmla="*/ 820 h 2765"/>
                  <a:gd name="T76" fmla="*/ 2306 w 2950"/>
                  <a:gd name="T77" fmla="*/ 272 h 2765"/>
                  <a:gd name="T78" fmla="*/ 2676 w 2950"/>
                  <a:gd name="T79" fmla="*/ 820 h 2765"/>
                  <a:gd name="T80" fmla="*/ 644 w 2950"/>
                  <a:gd name="T81" fmla="*/ 272 h 2765"/>
                  <a:gd name="T82" fmla="*/ 893 w 2950"/>
                  <a:gd name="T83" fmla="*/ 820 h 2765"/>
                  <a:gd name="T84" fmla="*/ 274 w 2950"/>
                  <a:gd name="T85" fmla="*/ 820 h 2765"/>
                  <a:gd name="T86" fmla="*/ 644 w 2950"/>
                  <a:gd name="T87" fmla="*/ 272 h 2765"/>
                  <a:gd name="T88" fmla="*/ 644 w 2950"/>
                  <a:gd name="T89" fmla="*/ 272 h 2765"/>
                  <a:gd name="T90" fmla="*/ 644 w 2950"/>
                  <a:gd name="T91" fmla="*/ 272 h 2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50" h="2765">
                    <a:moveTo>
                      <a:pt x="2926" y="825"/>
                    </a:moveTo>
                    <a:cubicBezTo>
                      <a:pt x="2401" y="45"/>
                      <a:pt x="2401" y="45"/>
                      <a:pt x="2401" y="45"/>
                    </a:cubicBezTo>
                    <a:cubicBezTo>
                      <a:pt x="2382" y="17"/>
                      <a:pt x="2350" y="0"/>
                      <a:pt x="2316" y="0"/>
                    </a:cubicBezTo>
                    <a:cubicBezTo>
                      <a:pt x="635" y="0"/>
                      <a:pt x="635" y="0"/>
                      <a:pt x="635" y="0"/>
                    </a:cubicBezTo>
                    <a:cubicBezTo>
                      <a:pt x="601" y="0"/>
                      <a:pt x="569" y="17"/>
                      <a:pt x="550" y="45"/>
                    </a:cubicBezTo>
                    <a:cubicBezTo>
                      <a:pt x="25" y="825"/>
                      <a:pt x="25" y="825"/>
                      <a:pt x="25" y="825"/>
                    </a:cubicBezTo>
                    <a:cubicBezTo>
                      <a:pt x="0" y="861"/>
                      <a:pt x="1" y="909"/>
                      <a:pt x="28" y="944"/>
                    </a:cubicBezTo>
                    <a:cubicBezTo>
                      <a:pt x="1394" y="2725"/>
                      <a:pt x="1394" y="2725"/>
                      <a:pt x="1394" y="2725"/>
                    </a:cubicBezTo>
                    <a:cubicBezTo>
                      <a:pt x="1413" y="2750"/>
                      <a:pt x="1443" y="2765"/>
                      <a:pt x="1475" y="2765"/>
                    </a:cubicBezTo>
                    <a:cubicBezTo>
                      <a:pt x="1507" y="2765"/>
                      <a:pt x="1537" y="2750"/>
                      <a:pt x="1556" y="2725"/>
                    </a:cubicBezTo>
                    <a:cubicBezTo>
                      <a:pt x="2922" y="944"/>
                      <a:pt x="2922" y="944"/>
                      <a:pt x="2922" y="944"/>
                    </a:cubicBezTo>
                    <a:cubicBezTo>
                      <a:pt x="2949" y="909"/>
                      <a:pt x="2950" y="861"/>
                      <a:pt x="2926" y="825"/>
                    </a:cubicBezTo>
                    <a:close/>
                    <a:moveTo>
                      <a:pt x="1882" y="943"/>
                    </a:moveTo>
                    <a:cubicBezTo>
                      <a:pt x="1475" y="2430"/>
                      <a:pt x="1475" y="2430"/>
                      <a:pt x="1475" y="2430"/>
                    </a:cubicBezTo>
                    <a:cubicBezTo>
                      <a:pt x="1069" y="943"/>
                      <a:pt x="1069" y="943"/>
                      <a:pt x="1069" y="943"/>
                    </a:cubicBezTo>
                    <a:cubicBezTo>
                      <a:pt x="1882" y="943"/>
                      <a:pt x="1882" y="943"/>
                      <a:pt x="1882" y="943"/>
                    </a:cubicBezTo>
                    <a:close/>
                    <a:moveTo>
                      <a:pt x="1099" y="820"/>
                    </a:moveTo>
                    <a:cubicBezTo>
                      <a:pt x="1475" y="218"/>
                      <a:pt x="1475" y="218"/>
                      <a:pt x="1475" y="218"/>
                    </a:cubicBezTo>
                    <a:cubicBezTo>
                      <a:pt x="1851" y="820"/>
                      <a:pt x="1851" y="820"/>
                      <a:pt x="1851" y="820"/>
                    </a:cubicBezTo>
                    <a:cubicBezTo>
                      <a:pt x="1099" y="820"/>
                      <a:pt x="1099" y="820"/>
                      <a:pt x="1099" y="820"/>
                    </a:cubicBezTo>
                    <a:close/>
                    <a:moveTo>
                      <a:pt x="1612" y="205"/>
                    </a:moveTo>
                    <a:cubicBezTo>
                      <a:pt x="2202" y="205"/>
                      <a:pt x="2202" y="205"/>
                      <a:pt x="2202" y="205"/>
                    </a:cubicBezTo>
                    <a:cubicBezTo>
                      <a:pt x="1954" y="752"/>
                      <a:pt x="1954" y="752"/>
                      <a:pt x="1954" y="752"/>
                    </a:cubicBezTo>
                    <a:cubicBezTo>
                      <a:pt x="1612" y="205"/>
                      <a:pt x="1612" y="205"/>
                      <a:pt x="1612" y="205"/>
                    </a:cubicBezTo>
                    <a:close/>
                    <a:moveTo>
                      <a:pt x="997" y="752"/>
                    </a:moveTo>
                    <a:cubicBezTo>
                      <a:pt x="749" y="205"/>
                      <a:pt x="749" y="205"/>
                      <a:pt x="749" y="205"/>
                    </a:cubicBezTo>
                    <a:cubicBezTo>
                      <a:pt x="1339" y="205"/>
                      <a:pt x="1339" y="205"/>
                      <a:pt x="1339" y="205"/>
                    </a:cubicBezTo>
                    <a:cubicBezTo>
                      <a:pt x="997" y="752"/>
                      <a:pt x="997" y="752"/>
                      <a:pt x="997" y="752"/>
                    </a:cubicBezTo>
                    <a:close/>
                    <a:moveTo>
                      <a:pt x="1305" y="2272"/>
                    </a:moveTo>
                    <a:cubicBezTo>
                      <a:pt x="285" y="943"/>
                      <a:pt x="285" y="943"/>
                      <a:pt x="285" y="943"/>
                    </a:cubicBezTo>
                    <a:cubicBezTo>
                      <a:pt x="941" y="943"/>
                      <a:pt x="941" y="943"/>
                      <a:pt x="941" y="943"/>
                    </a:cubicBezTo>
                    <a:cubicBezTo>
                      <a:pt x="1305" y="2272"/>
                      <a:pt x="1305" y="2272"/>
                      <a:pt x="1305" y="2272"/>
                    </a:cubicBezTo>
                    <a:close/>
                    <a:moveTo>
                      <a:pt x="2009" y="943"/>
                    </a:moveTo>
                    <a:cubicBezTo>
                      <a:pt x="2665" y="943"/>
                      <a:pt x="2665" y="943"/>
                      <a:pt x="2665" y="943"/>
                    </a:cubicBezTo>
                    <a:cubicBezTo>
                      <a:pt x="1646" y="2272"/>
                      <a:pt x="1646" y="2272"/>
                      <a:pt x="1646" y="2272"/>
                    </a:cubicBezTo>
                    <a:cubicBezTo>
                      <a:pt x="2009" y="943"/>
                      <a:pt x="2009" y="943"/>
                      <a:pt x="2009" y="943"/>
                    </a:cubicBezTo>
                    <a:close/>
                    <a:moveTo>
                      <a:pt x="2676" y="820"/>
                    </a:moveTo>
                    <a:cubicBezTo>
                      <a:pt x="2058" y="820"/>
                      <a:pt x="2058" y="820"/>
                      <a:pt x="2058" y="820"/>
                    </a:cubicBezTo>
                    <a:cubicBezTo>
                      <a:pt x="2306" y="272"/>
                      <a:pt x="2306" y="272"/>
                      <a:pt x="2306" y="272"/>
                    </a:cubicBezTo>
                    <a:cubicBezTo>
                      <a:pt x="2676" y="820"/>
                      <a:pt x="2676" y="820"/>
                      <a:pt x="2676" y="820"/>
                    </a:cubicBezTo>
                    <a:close/>
                    <a:moveTo>
                      <a:pt x="644" y="272"/>
                    </a:moveTo>
                    <a:cubicBezTo>
                      <a:pt x="893" y="820"/>
                      <a:pt x="893" y="820"/>
                      <a:pt x="893" y="820"/>
                    </a:cubicBezTo>
                    <a:cubicBezTo>
                      <a:pt x="274" y="820"/>
                      <a:pt x="274" y="820"/>
                      <a:pt x="274" y="820"/>
                    </a:cubicBezTo>
                    <a:cubicBezTo>
                      <a:pt x="644" y="272"/>
                      <a:pt x="644" y="272"/>
                      <a:pt x="644" y="272"/>
                    </a:cubicBezTo>
                    <a:close/>
                    <a:moveTo>
                      <a:pt x="644" y="272"/>
                    </a:moveTo>
                    <a:cubicBezTo>
                      <a:pt x="644" y="272"/>
                      <a:pt x="644" y="272"/>
                      <a:pt x="644" y="272"/>
                    </a:cubicBezTo>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sp>
        <p:nvSpPr>
          <p:cNvPr id="50" name="TextBox 28"/>
          <p:cNvSpPr txBox="1"/>
          <p:nvPr/>
        </p:nvSpPr>
        <p:spPr>
          <a:xfrm>
            <a:off x="8332791" y="2795065"/>
            <a:ext cx="1056700" cy="307777"/>
          </a:xfrm>
          <a:prstGeom prst="rect">
            <a:avLst/>
          </a:prstGeom>
          <a:solidFill>
            <a:srgbClr val="0070C0"/>
          </a:solidFill>
        </p:spPr>
        <p:txBody>
          <a:bodyPr wrap="none">
            <a:spAutoFit/>
          </a:bodyPr>
          <a:lstStyle/>
          <a:p>
            <a:pPr>
              <a:defRPr/>
            </a:pPr>
            <a:r>
              <a:rPr lang="zh-CN" altLang="en-US"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rPr>
              <a:t>员工队伍</a:t>
            </a:r>
            <a:endParaRPr lang="en-US" altLang="zh-CN"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endParaRPr>
          </a:p>
        </p:txBody>
      </p:sp>
      <p:sp>
        <p:nvSpPr>
          <p:cNvPr id="51" name="Rectangle 29"/>
          <p:cNvSpPr/>
          <p:nvPr/>
        </p:nvSpPr>
        <p:spPr>
          <a:xfrm>
            <a:off x="8231189" y="3333679"/>
            <a:ext cx="2736851" cy="1892826"/>
          </a:xfrm>
          <a:prstGeom prst="rect">
            <a:avLst/>
          </a:prstGeom>
        </p:spPr>
        <p:txBody>
          <a:bodyPr>
            <a:spAutoFit/>
          </a:bodyPr>
          <a:lstStyle/>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endParaRPr>
          </a:p>
          <a:p>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47094446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1000"/>
                                        <p:tgtEl>
                                          <p:spTgt spid="50"/>
                                        </p:tgtEl>
                                      </p:cBhvr>
                                    </p:animEffect>
                                    <p:anim calcmode="lin" valueType="num">
                                      <p:cBhvr>
                                        <p:cTn id="22" dur="1000" fill="hold"/>
                                        <p:tgtEl>
                                          <p:spTgt spid="50"/>
                                        </p:tgtEl>
                                        <p:attrNameLst>
                                          <p:attrName>ppt_x</p:attrName>
                                        </p:attrNameLst>
                                      </p:cBhvr>
                                      <p:tavLst>
                                        <p:tav tm="0">
                                          <p:val>
                                            <p:strVal val="#ppt_x"/>
                                          </p:val>
                                        </p:tav>
                                        <p:tav tm="100000">
                                          <p:val>
                                            <p:strVal val="#ppt_x"/>
                                          </p:val>
                                        </p:tav>
                                      </p:tavLst>
                                    </p:anim>
                                    <p:anim calcmode="lin" valueType="num">
                                      <p:cBhvr>
                                        <p:cTn id="23" dur="1000" fill="hold"/>
                                        <p:tgtEl>
                                          <p:spTgt spid="50"/>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wipe(up)">
                                      <p:cBhvr>
                                        <p:cTn id="2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0" grpId="0" animBg="1"/>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年会采风</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3165097" cy="276999"/>
            </a:xfrm>
            <a:prstGeom prst="rect">
              <a:avLst/>
            </a:prstGeom>
            <a:noFill/>
            <a:ln w="9525">
              <a:noFill/>
              <a:miter lim="800000"/>
              <a:headEnd/>
              <a:tailEnd/>
            </a:ln>
          </p:spPr>
          <p:txBody>
            <a:bodyPr wrap="none" lIns="45720" tIns="22860" rIns="45720" bIns="22860">
              <a:spAutoFit/>
            </a:bodyPr>
            <a:lstStyle/>
            <a:p>
              <a:pPr defTabSz="1088232"/>
              <a:r>
                <a:rPr lang="en-US"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ANNUAL MEETING OF THE TOUR</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1949" y="1713418"/>
            <a:ext cx="8035003" cy="4517672"/>
          </a:xfrm>
          <a:prstGeom prst="rect">
            <a:avLst/>
          </a:prstGeom>
        </p:spPr>
      </p:pic>
      <p:sp>
        <p:nvSpPr>
          <p:cNvPr id="7" name="矩形 6"/>
          <p:cNvSpPr/>
          <p:nvPr/>
        </p:nvSpPr>
        <p:spPr>
          <a:xfrm>
            <a:off x="8676952" y="1833263"/>
            <a:ext cx="3116779" cy="439782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悦圆演示版常规体" pitchFamily="50" charset="-122"/>
              <a:ea typeface="造字工房悦圆演示版常规体" pitchFamily="50" charset="-122"/>
            </a:endParaRPr>
          </a:p>
        </p:txBody>
      </p:sp>
      <p:sp>
        <p:nvSpPr>
          <p:cNvPr id="12" name="Rectangle 29"/>
          <p:cNvSpPr/>
          <p:nvPr/>
        </p:nvSpPr>
        <p:spPr>
          <a:xfrm>
            <a:off x="8999264" y="2798801"/>
            <a:ext cx="2472155" cy="2554545"/>
          </a:xfrm>
          <a:prstGeom prst="rect">
            <a:avLst/>
          </a:prstGeom>
        </p:spPr>
        <p:txBody>
          <a:bodyPr wrap="square">
            <a:spAutoFit/>
          </a:bodyPr>
          <a:lstStyle/>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spc="300" dirty="0">
              <a:solidFill>
                <a:schemeClr val="bg1"/>
              </a:solidFill>
              <a:latin typeface="微软雅黑 Light" panose="020B0502040204020203" pitchFamily="34" charset="-122"/>
              <a:ea typeface="微软雅黑 Light" panose="020B0502040204020203" pitchFamily="34" charset="-122"/>
              <a:cs typeface="微软雅黑 Light"/>
            </a:endParaRPr>
          </a:p>
          <a:p>
            <a:endParaRPr lang="en-US" altLang="zh-CN" sz="1000" spc="300" dirty="0">
              <a:solidFill>
                <a:schemeClr val="bg1"/>
              </a:solidFill>
              <a:latin typeface="微软雅黑 Light" panose="020B0502040204020203" pitchFamily="34" charset="-122"/>
              <a:ea typeface="微软雅黑 Light" panose="020B0502040204020203" pitchFamily="34" charset="-122"/>
            </a:endParaRPr>
          </a:p>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15372791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活动采风</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1673728"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TOUR ACTIVITIES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 y="1484276"/>
            <a:ext cx="12190975" cy="4812202"/>
          </a:xfrm>
          <a:prstGeom prst="rect">
            <a:avLst/>
          </a:prstGeom>
        </p:spPr>
      </p:pic>
      <p:sp>
        <p:nvSpPr>
          <p:cNvPr id="7" name="矩形 6"/>
          <p:cNvSpPr/>
          <p:nvPr/>
        </p:nvSpPr>
        <p:spPr>
          <a:xfrm>
            <a:off x="8620256" y="1484278"/>
            <a:ext cx="3570721" cy="2507153"/>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097943" y="4058105"/>
            <a:ext cx="3348927" cy="223837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Rectangle 29"/>
          <p:cNvSpPr/>
          <p:nvPr/>
        </p:nvSpPr>
        <p:spPr>
          <a:xfrm>
            <a:off x="6248405" y="4669463"/>
            <a:ext cx="3903303" cy="938719"/>
          </a:xfrm>
          <a:prstGeom prst="rect">
            <a:avLst/>
          </a:prstGeom>
        </p:spPr>
        <p:txBody>
          <a:bodyPr wrap="square">
            <a:spAutoFit/>
          </a:bodyPr>
          <a:lstStyle/>
          <a:p>
            <a:r>
              <a:rPr lang="zh-CN" altLang="en-US" sz="3000" b="1" spc="300" dirty="0">
                <a:solidFill>
                  <a:schemeClr val="bg1"/>
                </a:solidFill>
                <a:latin typeface="微软雅黑" panose="020B0503020204020204" pitchFamily="34" charset="-122"/>
                <a:ea typeface="微软雅黑" panose="020B0503020204020204" pitchFamily="34" charset="-122"/>
              </a:rPr>
              <a:t>插入标题</a:t>
            </a:r>
            <a:endParaRPr lang="en-US" altLang="zh-CN" sz="3000" b="1" spc="300" dirty="0">
              <a:solidFill>
                <a:schemeClr val="bg1"/>
              </a:solidFill>
              <a:latin typeface="微软雅黑" panose="020B0503020204020204" pitchFamily="34" charset="-122"/>
              <a:ea typeface="微软雅黑" panose="020B0503020204020204" pitchFamily="34" charset="-122"/>
            </a:endParaRPr>
          </a:p>
          <a:p>
            <a:r>
              <a:rPr lang="en-US" altLang="zh-CN" sz="2500" spc="300" dirty="0">
                <a:solidFill>
                  <a:schemeClr val="bg1"/>
                </a:solidFill>
                <a:latin typeface="微软雅黑" panose="020B0503020204020204" pitchFamily="34" charset="-122"/>
                <a:ea typeface="微软雅黑" panose="020B0503020204020204" pitchFamily="34" charset="-122"/>
              </a:rPr>
              <a:t>INSERT HETITLE</a:t>
            </a:r>
          </a:p>
        </p:txBody>
      </p:sp>
      <p:sp>
        <p:nvSpPr>
          <p:cNvPr id="16" name="Rectangle 29"/>
          <p:cNvSpPr/>
          <p:nvPr/>
        </p:nvSpPr>
        <p:spPr>
          <a:xfrm>
            <a:off x="8940801" y="2319000"/>
            <a:ext cx="3903303" cy="938719"/>
          </a:xfrm>
          <a:prstGeom prst="rect">
            <a:avLst/>
          </a:prstGeom>
        </p:spPr>
        <p:txBody>
          <a:bodyPr wrap="square">
            <a:spAutoFit/>
          </a:bodyPr>
          <a:lstStyle/>
          <a:p>
            <a:r>
              <a:rPr lang="zh-CN" altLang="en-US" sz="3000" b="1" spc="300" dirty="0">
                <a:solidFill>
                  <a:schemeClr val="bg1"/>
                </a:solidFill>
                <a:latin typeface="微软雅黑" panose="020B0503020204020204" pitchFamily="34" charset="-122"/>
                <a:ea typeface="微软雅黑" panose="020B0503020204020204" pitchFamily="34" charset="-122"/>
              </a:rPr>
              <a:t>插入标题</a:t>
            </a:r>
            <a:endParaRPr lang="en-US" altLang="zh-CN" sz="3000" b="1" spc="300" dirty="0">
              <a:solidFill>
                <a:schemeClr val="bg1"/>
              </a:solidFill>
              <a:latin typeface="微软雅黑" panose="020B0503020204020204" pitchFamily="34" charset="-122"/>
              <a:ea typeface="微软雅黑" panose="020B0503020204020204" pitchFamily="34" charset="-122"/>
            </a:endParaRPr>
          </a:p>
          <a:p>
            <a:r>
              <a:rPr lang="en-US" altLang="zh-CN" sz="2500" spc="300" dirty="0">
                <a:solidFill>
                  <a:schemeClr val="bg1"/>
                </a:solidFill>
                <a:latin typeface="微软雅黑" panose="020B0503020204020204" pitchFamily="34" charset="-122"/>
                <a:ea typeface="微软雅黑" panose="020B0503020204020204" pitchFamily="34" charset="-122"/>
              </a:rPr>
              <a:t>INSERT HETITLE</a:t>
            </a:r>
          </a:p>
        </p:txBody>
      </p:sp>
    </p:spTree>
    <p:extLst>
      <p:ext uri="{BB962C8B-B14F-4D97-AF65-F5344CB8AC3E}">
        <p14:creationId xmlns:p14="http://schemas.microsoft.com/office/powerpoint/2010/main" val="22404436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4">
                                            <p:txEl>
                                              <p:pRg st="0" end="0"/>
                                            </p:txEl>
                                          </p:spTgt>
                                        </p:tgtEl>
                                        <p:attrNameLst>
                                          <p:attrName>style.visibility</p:attrName>
                                        </p:attrNameLst>
                                      </p:cBhvr>
                                      <p:to>
                                        <p:strVal val="visible"/>
                                      </p:to>
                                    </p:set>
                                    <p:animEffect transition="in" filter="wipe(left)">
                                      <p:cBhvr>
                                        <p:cTn id="36" dur="500"/>
                                        <p:tgtEl>
                                          <p:spTgt spid="14">
                                            <p:txEl>
                                              <p:pRg st="0" end="0"/>
                                            </p:txEl>
                                          </p:spTgt>
                                        </p:tgtEl>
                                      </p:cBhvr>
                                    </p:animEffect>
                                  </p:childTnLst>
                                </p:cTn>
                              </p:par>
                              <p:par>
                                <p:cTn id="37" presetID="22" presetClass="entr" presetSubtype="8" fill="hold" nodeType="withEffect">
                                  <p:stCondLst>
                                    <p:cond delay="0"/>
                                  </p:stCondLst>
                                  <p:childTnLst>
                                    <p:set>
                                      <p:cBhvr>
                                        <p:cTn id="38" dur="1" fill="hold">
                                          <p:stCondLst>
                                            <p:cond delay="0"/>
                                          </p:stCondLst>
                                        </p:cTn>
                                        <p:tgtEl>
                                          <p:spTgt spid="14">
                                            <p:txEl>
                                              <p:pRg st="1" end="1"/>
                                            </p:txEl>
                                          </p:spTgt>
                                        </p:tgtEl>
                                        <p:attrNameLst>
                                          <p:attrName>style.visibility</p:attrName>
                                        </p:attrNameLst>
                                      </p:cBhvr>
                                      <p:to>
                                        <p:strVal val="visible"/>
                                      </p:to>
                                    </p:set>
                                    <p:animEffect transition="in" filter="wipe(left)">
                                      <p:cBhvr>
                                        <p:cTn id="39"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12" grpId="0" animBg="1"/>
      <p:bldP spid="14"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051" y="-18669"/>
            <a:ext cx="12211051" cy="6876288"/>
          </a:xfrm>
          <a:prstGeom prst="rect">
            <a:avLst/>
          </a:prstGeom>
        </p:spPr>
      </p:pic>
      <p:grpSp>
        <p:nvGrpSpPr>
          <p:cNvPr id="19" name="组合 18"/>
          <p:cNvGrpSpPr/>
          <p:nvPr/>
        </p:nvGrpSpPr>
        <p:grpSpPr>
          <a:xfrm>
            <a:off x="1298684" y="1614691"/>
            <a:ext cx="9643629" cy="3335755"/>
            <a:chOff x="1298684" y="1614689"/>
            <a:chExt cx="9643629" cy="3335755"/>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98684" y="1614689"/>
              <a:ext cx="2454959" cy="3335755"/>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 name="connsiteX0" fmla="*/ 0 w 2591064"/>
                <a:gd name="connsiteY0" fmla="*/ 0 h 6878879"/>
                <a:gd name="connsiteX1" fmla="*/ 2385978 w 2591064"/>
                <a:gd name="connsiteY1" fmla="*/ 13156 h 6878879"/>
                <a:gd name="connsiteX2" fmla="*/ 2591064 w 2591064"/>
                <a:gd name="connsiteY2" fmla="*/ 6878879 h 6878879"/>
                <a:gd name="connsiteX3" fmla="*/ 955301 w 2591064"/>
                <a:gd name="connsiteY3" fmla="*/ 6845262 h 6878879"/>
                <a:gd name="connsiteX4" fmla="*/ 0 w 2591064"/>
                <a:gd name="connsiteY4" fmla="*/ 0 h 6878879"/>
                <a:gd name="connsiteX0" fmla="*/ 0 w 2591064"/>
                <a:gd name="connsiteY0" fmla="*/ 13156 h 6892035"/>
                <a:gd name="connsiteX1" fmla="*/ 2582370 w 2591064"/>
                <a:gd name="connsiteY1" fmla="*/ 0 h 6892035"/>
                <a:gd name="connsiteX2" fmla="*/ 2591064 w 2591064"/>
                <a:gd name="connsiteY2" fmla="*/ 6892035 h 6892035"/>
                <a:gd name="connsiteX3" fmla="*/ 955301 w 2591064"/>
                <a:gd name="connsiteY3" fmla="*/ 6858418 h 6892035"/>
                <a:gd name="connsiteX4" fmla="*/ 0 w 2591064"/>
                <a:gd name="connsiteY4" fmla="*/ 13156 h 6892035"/>
                <a:gd name="connsiteX0" fmla="*/ 0 w 2618152"/>
                <a:gd name="connsiteY0" fmla="*/ 0 h 6892035"/>
                <a:gd name="connsiteX1" fmla="*/ 2609458 w 2618152"/>
                <a:gd name="connsiteY1" fmla="*/ 0 h 6892035"/>
                <a:gd name="connsiteX2" fmla="*/ 2618152 w 2618152"/>
                <a:gd name="connsiteY2" fmla="*/ 6892035 h 6892035"/>
                <a:gd name="connsiteX3" fmla="*/ 982389 w 2618152"/>
                <a:gd name="connsiteY3" fmla="*/ 6858418 h 6892035"/>
                <a:gd name="connsiteX4" fmla="*/ 0 w 2618152"/>
                <a:gd name="connsiteY4" fmla="*/ 0 h 6892035"/>
                <a:gd name="connsiteX0" fmla="*/ 0 w 2609458"/>
                <a:gd name="connsiteY0" fmla="*/ 0 h 6858418"/>
                <a:gd name="connsiteX1" fmla="*/ 2609458 w 2609458"/>
                <a:gd name="connsiteY1" fmla="*/ 0 h 6858418"/>
                <a:gd name="connsiteX2" fmla="*/ 2367584 w 2609458"/>
                <a:gd name="connsiteY2" fmla="*/ 6300016 h 6858418"/>
                <a:gd name="connsiteX3" fmla="*/ 982389 w 2609458"/>
                <a:gd name="connsiteY3" fmla="*/ 6858418 h 6858418"/>
                <a:gd name="connsiteX4" fmla="*/ 0 w 2609458"/>
                <a:gd name="connsiteY4" fmla="*/ 0 h 6858418"/>
                <a:gd name="connsiteX0" fmla="*/ 0 w 2618153"/>
                <a:gd name="connsiteY0" fmla="*/ 0 h 6865723"/>
                <a:gd name="connsiteX1" fmla="*/ 2609458 w 2618153"/>
                <a:gd name="connsiteY1" fmla="*/ 0 h 6865723"/>
                <a:gd name="connsiteX2" fmla="*/ 2618153 w 2618153"/>
                <a:gd name="connsiteY2" fmla="*/ 6865723 h 6865723"/>
                <a:gd name="connsiteX3" fmla="*/ 982389 w 2618153"/>
                <a:gd name="connsiteY3" fmla="*/ 6858418 h 6865723"/>
                <a:gd name="connsiteX4" fmla="*/ 0 w 2618153"/>
                <a:gd name="connsiteY4" fmla="*/ 0 h 6865723"/>
                <a:gd name="connsiteX0" fmla="*/ 0 w 2618153"/>
                <a:gd name="connsiteY0" fmla="*/ 0 h 6865723"/>
                <a:gd name="connsiteX1" fmla="*/ 2609458 w 2618153"/>
                <a:gd name="connsiteY1" fmla="*/ 0 h 6865723"/>
                <a:gd name="connsiteX2" fmla="*/ 2618153 w 2618153"/>
                <a:gd name="connsiteY2" fmla="*/ 6865723 h 6865723"/>
                <a:gd name="connsiteX3" fmla="*/ 982389 w 2618153"/>
                <a:gd name="connsiteY3" fmla="*/ 6437427 h 6865723"/>
                <a:gd name="connsiteX4" fmla="*/ 0 w 2618153"/>
                <a:gd name="connsiteY4" fmla="*/ 0 h 6865723"/>
                <a:gd name="connsiteX0" fmla="*/ 0 w 2618153"/>
                <a:gd name="connsiteY0" fmla="*/ 0 h 6871574"/>
                <a:gd name="connsiteX1" fmla="*/ 2609458 w 2618153"/>
                <a:gd name="connsiteY1" fmla="*/ 0 h 6871574"/>
                <a:gd name="connsiteX2" fmla="*/ 2618153 w 2618153"/>
                <a:gd name="connsiteY2" fmla="*/ 6865723 h 6871574"/>
                <a:gd name="connsiteX3" fmla="*/ 1029794 w 2618153"/>
                <a:gd name="connsiteY3" fmla="*/ 6871574 h 6871574"/>
                <a:gd name="connsiteX4" fmla="*/ 0 w 2618153"/>
                <a:gd name="connsiteY4" fmla="*/ 0 h 6871574"/>
                <a:gd name="connsiteX0" fmla="*/ 0 w 2618153"/>
                <a:gd name="connsiteY0" fmla="*/ 39468 h 6911042"/>
                <a:gd name="connsiteX1" fmla="*/ 2609458 w 2618153"/>
                <a:gd name="connsiteY1" fmla="*/ 0 h 6911042"/>
                <a:gd name="connsiteX2" fmla="*/ 2618153 w 2618153"/>
                <a:gd name="connsiteY2" fmla="*/ 6905191 h 6911042"/>
                <a:gd name="connsiteX3" fmla="*/ 1029794 w 2618153"/>
                <a:gd name="connsiteY3" fmla="*/ 6911042 h 6911042"/>
                <a:gd name="connsiteX4" fmla="*/ 0 w 2618153"/>
                <a:gd name="connsiteY4" fmla="*/ 39468 h 6911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8153" h="6911042">
                  <a:moveTo>
                    <a:pt x="0" y="39468"/>
                  </a:moveTo>
                  <a:lnTo>
                    <a:pt x="2609458" y="0"/>
                  </a:lnTo>
                  <a:cubicBezTo>
                    <a:pt x="2612356" y="2288574"/>
                    <a:pt x="2615255" y="4616617"/>
                    <a:pt x="2618153" y="6905191"/>
                  </a:cubicBezTo>
                  <a:lnTo>
                    <a:pt x="1029794" y="6911042"/>
                  </a:lnTo>
                  <a:lnTo>
                    <a:pt x="0" y="39468"/>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9" y="2471929"/>
            <a:ext cx="1705916"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03</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4" y="1751695"/>
            <a:ext cx="5947206" cy="2078061"/>
            <a:chOff x="4891314" y="1751694"/>
            <a:chExt cx="5947205" cy="2078061"/>
          </a:xfrm>
        </p:grpSpPr>
        <p:grpSp>
          <p:nvGrpSpPr>
            <p:cNvPr id="17" name="组合 16"/>
            <p:cNvGrpSpPr/>
            <p:nvPr/>
          </p:nvGrpSpPr>
          <p:grpSpPr>
            <a:xfrm>
              <a:off x="4891314" y="2783315"/>
              <a:ext cx="3229546" cy="1046440"/>
              <a:chOff x="4891314" y="3025151"/>
              <a:chExt cx="3229546"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SYSTEM OF POST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4" y="3025151"/>
                <a:ext cx="1838964"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制度篇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124026"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389233078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考勤管理</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846870"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ATTENDANCE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214666" y="1973487"/>
            <a:ext cx="3960133" cy="4201150"/>
          </a:xfrm>
          <a:prstGeom prst="rect">
            <a:avLst/>
          </a:prstGeom>
        </p:spPr>
        <p:txBody>
          <a:bodyPr wrap="square">
            <a:spAutoFit/>
          </a:bodyPr>
          <a:lstStyle/>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第一条</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为维护正常的工作秩序，强化全体职工的纪律观念，结合公司实际情况，制定本制度。</a:t>
            </a:r>
            <a:endParaRPr lang="en-US" altLang="zh-CN" sz="1200" spc="300" dirty="0">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 </a:t>
            </a: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第二条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考勤制度是加强公司劳动纪律，维护正常的生产秩序和工作秩序，提高劳动生产效率，搞好企业管理的一项重要工作。全体员工要提高认识，自觉地、认真地执行考勤制度。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第三条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公司的考勤管理由人力资源部负责实施。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第四条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各部门经理、主管对本部门人员的考勤工作负有监督的义务。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第五条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公司考勤实行打卡制度，员工上、下班均需打卡（共计每日2次）。员工应亲自打卡，不得帮助他人打卡和接受他人帮助打卡。</a:t>
            </a:r>
          </a:p>
        </p:txBody>
      </p:sp>
      <p:sp>
        <p:nvSpPr>
          <p:cNvPr id="7" name="矩形 6"/>
          <p:cNvSpPr/>
          <p:nvPr/>
        </p:nvSpPr>
        <p:spPr>
          <a:xfrm>
            <a:off x="5866002" y="1973488"/>
            <a:ext cx="5243015" cy="3985706"/>
          </a:xfrm>
          <a:prstGeom prst="rect">
            <a:avLst/>
          </a:prstGeom>
        </p:spPr>
        <p:txBody>
          <a:bodyPr wrap="square">
            <a:spAutoFit/>
          </a:bodyPr>
          <a:lstStyle/>
          <a:p>
            <a:pPr algn="just"/>
            <a:r>
              <a:rPr lang="zh-CN" altLang="en-US" sz="1500" b="1" dirty="0">
                <a:solidFill>
                  <a:srgbClr val="0070C0"/>
                </a:solidFill>
                <a:latin typeface="微软雅黑" panose="020B0503020204020204" pitchFamily="34" charset="-122"/>
                <a:ea typeface="微软雅黑" panose="020B0503020204020204" pitchFamily="34" charset="-122"/>
              </a:rPr>
              <a:t>第六条 </a:t>
            </a:r>
            <a:endParaRPr lang="en-US" altLang="zh-CN" sz="1500" b="1" dirty="0">
              <a:solidFill>
                <a:srgbClr val="0070C0"/>
              </a:solidFill>
              <a:latin typeface="微软雅黑" panose="020B0503020204020204" pitchFamily="34" charset="-122"/>
              <a:ea typeface="微软雅黑" panose="020B0503020204020204" pitchFamily="34" charset="-122"/>
            </a:endParaRPr>
          </a:p>
          <a:p>
            <a:pPr algn="just"/>
            <a:endParaRPr lang="en-US" altLang="zh-CN" sz="20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600" spc="300" dirty="0">
                <a:latin typeface="微软雅黑" panose="020B0503020204020204" pitchFamily="34" charset="-122"/>
                <a:ea typeface="微软雅黑" panose="020B0503020204020204" pitchFamily="34" charset="-122"/>
              </a:rPr>
              <a:t>考勤记录作为年度个人工作考评的参考依据。 </a:t>
            </a:r>
          </a:p>
          <a:p>
            <a:pPr algn="just"/>
            <a:endParaRPr lang="zh-CN" altLang="en-US" sz="16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第七条 工作时间</a:t>
            </a:r>
          </a:p>
          <a:p>
            <a:pPr algn="just"/>
            <a:r>
              <a:rPr lang="zh-CN" altLang="en-US" sz="1200" spc="300" dirty="0">
                <a:latin typeface="微软雅黑" panose="020B0503020204020204" pitchFamily="34" charset="-122"/>
                <a:ea typeface="微软雅黑" panose="020B0503020204020204" pitchFamily="34" charset="-122"/>
              </a:rPr>
              <a:t>1、本企业全体员工每日工作时间一律以八小时为标准。 </a:t>
            </a:r>
          </a:p>
          <a:p>
            <a:pPr algn="just"/>
            <a:r>
              <a:rPr lang="zh-CN" altLang="en-US" sz="1200" spc="300" dirty="0">
                <a:latin typeface="微软雅黑" panose="020B0503020204020204" pitchFamily="34" charset="-122"/>
                <a:ea typeface="微软雅黑" panose="020B0503020204020204" pitchFamily="34" charset="-122"/>
              </a:rPr>
              <a:t>2、上午上班时间为8时30分，下班时间为12时；下午上班时间为13时，下班时间为17时30分。</a:t>
            </a:r>
            <a:endParaRPr lang="en-US" altLang="zh-CN" sz="1200" spc="300" dirty="0">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 </a:t>
            </a: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第八条 迟到、早退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en-US" altLang="zh-CN" sz="1200" spc="300" dirty="0">
                <a:latin typeface="微软雅黑" panose="020B0503020204020204" pitchFamily="34" charset="-122"/>
                <a:ea typeface="微软雅黑" panose="020B0503020204020204" pitchFamily="34" charset="-122"/>
              </a:rPr>
              <a:t>1</a:t>
            </a:r>
            <a:r>
              <a:rPr lang="zh-CN" altLang="en-US" sz="1200" spc="300" dirty="0">
                <a:latin typeface="微软雅黑" panose="020B0503020204020204" pitchFamily="34" charset="-122"/>
                <a:ea typeface="微软雅黑" panose="020B0503020204020204" pitchFamily="34" charset="-122"/>
              </a:rPr>
              <a:t>、班</a:t>
            </a:r>
            <a:r>
              <a:rPr lang="en-US" altLang="zh-CN" sz="1200" spc="300" dirty="0">
                <a:latin typeface="微软雅黑" panose="020B0503020204020204" pitchFamily="34" charset="-122"/>
                <a:ea typeface="微软雅黑" panose="020B0503020204020204" pitchFamily="34" charset="-122"/>
              </a:rPr>
              <a:t>15</a:t>
            </a:r>
            <a:r>
              <a:rPr lang="zh-CN" altLang="en-US" sz="1200" spc="300" dirty="0">
                <a:latin typeface="微软雅黑" panose="020B0503020204020204" pitchFamily="34" charset="-122"/>
                <a:ea typeface="微软雅黑" panose="020B0503020204020204" pitchFamily="34" charset="-122"/>
              </a:rPr>
              <a:t>分钟以后到达，视为迟到，下班</a:t>
            </a:r>
            <a:r>
              <a:rPr lang="en-US" altLang="zh-CN" sz="1200" spc="300" dirty="0">
                <a:latin typeface="微软雅黑" panose="020B0503020204020204" pitchFamily="34" charset="-122"/>
                <a:ea typeface="微软雅黑" panose="020B0503020204020204" pitchFamily="34" charset="-122"/>
              </a:rPr>
              <a:t>15</a:t>
            </a:r>
            <a:r>
              <a:rPr lang="zh-CN" altLang="en-US" sz="1200" spc="300" dirty="0">
                <a:latin typeface="微软雅黑" panose="020B0503020204020204" pitchFamily="34" charset="-122"/>
                <a:ea typeface="微软雅黑" panose="020B0503020204020204" pitchFamily="34" charset="-122"/>
              </a:rPr>
              <a:t>分钟以前离开，视为早退。 </a:t>
            </a:r>
          </a:p>
          <a:p>
            <a:pPr algn="just"/>
            <a:r>
              <a:rPr lang="en-US" altLang="zh-CN" sz="1200" spc="300" dirty="0">
                <a:latin typeface="微软雅黑" panose="020B0503020204020204" pitchFamily="34" charset="-122"/>
                <a:ea typeface="微软雅黑" panose="020B0503020204020204" pitchFamily="34" charset="-122"/>
              </a:rPr>
              <a:t>2</a:t>
            </a:r>
            <a:r>
              <a:rPr lang="zh-CN" altLang="en-US" sz="1200" spc="300" dirty="0">
                <a:latin typeface="微软雅黑" panose="020B0503020204020204" pitchFamily="34" charset="-122"/>
                <a:ea typeface="微软雅黑" panose="020B0503020204020204" pitchFamily="34" charset="-122"/>
              </a:rPr>
              <a:t>、以月为计算单位，第一次迟到早退扣款</a:t>
            </a:r>
            <a:r>
              <a:rPr lang="en-US" altLang="zh-CN" sz="1200" spc="300" dirty="0">
                <a:latin typeface="微软雅黑" panose="020B0503020204020204" pitchFamily="34" charset="-122"/>
                <a:ea typeface="微软雅黑" panose="020B0503020204020204" pitchFamily="34" charset="-122"/>
              </a:rPr>
              <a:t>10</a:t>
            </a:r>
            <a:r>
              <a:rPr lang="zh-CN" altLang="en-US" sz="1200" spc="300" dirty="0">
                <a:latin typeface="微软雅黑" panose="020B0503020204020204" pitchFamily="34" charset="-122"/>
                <a:ea typeface="微软雅黑" panose="020B0503020204020204" pitchFamily="34" charset="-122"/>
              </a:rPr>
              <a:t>元，第二次迟到早退扣款</a:t>
            </a:r>
            <a:r>
              <a:rPr lang="en-US" altLang="zh-CN" sz="1200" spc="300" dirty="0">
                <a:latin typeface="微软雅黑" panose="020B0503020204020204" pitchFamily="34" charset="-122"/>
                <a:ea typeface="微软雅黑" panose="020B0503020204020204" pitchFamily="34" charset="-122"/>
              </a:rPr>
              <a:t>20</a:t>
            </a:r>
            <a:r>
              <a:rPr lang="zh-CN" altLang="en-US" sz="1200" spc="300" dirty="0">
                <a:latin typeface="微软雅黑" panose="020B0503020204020204" pitchFamily="34" charset="-122"/>
                <a:ea typeface="微软雅黑" panose="020B0503020204020204" pitchFamily="34" charset="-122"/>
              </a:rPr>
              <a:t>元；第三次迟到早退扣款</a:t>
            </a:r>
            <a:r>
              <a:rPr lang="en-US" altLang="zh-CN" sz="1200" spc="300" dirty="0">
                <a:latin typeface="微软雅黑" panose="020B0503020204020204" pitchFamily="34" charset="-122"/>
                <a:ea typeface="微软雅黑" panose="020B0503020204020204" pitchFamily="34" charset="-122"/>
              </a:rPr>
              <a:t>30</a:t>
            </a:r>
            <a:r>
              <a:rPr lang="zh-CN" altLang="en-US" sz="1200" spc="300" dirty="0">
                <a:latin typeface="微软雅黑" panose="020B0503020204020204" pitchFamily="34" charset="-122"/>
                <a:ea typeface="微软雅黑" panose="020B0503020204020204" pitchFamily="34" charset="-122"/>
              </a:rPr>
              <a:t>元，累计增加。 </a:t>
            </a:r>
          </a:p>
          <a:p>
            <a:pPr algn="just"/>
            <a:r>
              <a:rPr lang="en-US" altLang="zh-CN" sz="1200" spc="300" dirty="0">
                <a:latin typeface="微软雅黑" panose="020B0503020204020204" pitchFamily="34" charset="-122"/>
                <a:ea typeface="微软雅黑" panose="020B0503020204020204" pitchFamily="34" charset="-122"/>
              </a:rPr>
              <a:t>3</a:t>
            </a:r>
            <a:r>
              <a:rPr lang="zh-CN" altLang="en-US" sz="1200" spc="300" dirty="0">
                <a:latin typeface="微软雅黑" panose="020B0503020204020204" pitchFamily="34" charset="-122"/>
                <a:ea typeface="微软雅黑" panose="020B0503020204020204" pitchFamily="34" charset="-122"/>
              </a:rPr>
              <a:t>、迟到早退情节严重屡教不改者，将给予通报批评、扣除绩效工资、直至解除劳动合同处理。 </a:t>
            </a:r>
          </a:p>
          <a:p>
            <a:pPr algn="just"/>
            <a:r>
              <a:rPr lang="en-US" altLang="zh-CN" sz="1200" spc="300" dirty="0">
                <a:latin typeface="微软雅黑" panose="020B0503020204020204" pitchFamily="34" charset="-122"/>
                <a:ea typeface="微软雅黑" panose="020B0503020204020204" pitchFamily="34" charset="-122"/>
              </a:rPr>
              <a:t>4</a:t>
            </a:r>
            <a:r>
              <a:rPr lang="zh-CN" altLang="en-US" sz="1200" spc="300" dirty="0">
                <a:latin typeface="微软雅黑" panose="020B0503020204020204" pitchFamily="34" charset="-122"/>
                <a:ea typeface="微软雅黑" panose="020B0503020204020204" pitchFamily="34" charset="-122"/>
              </a:rPr>
              <a:t>、遇到恶劣天气、交通事故等特殊情况，属实的，经公司领导批准可不按迟到早退处理。</a:t>
            </a:r>
            <a:endParaRPr lang="zh-CN" altLang="en-US" sz="1200" spc="300" dirty="0"/>
          </a:p>
        </p:txBody>
      </p:sp>
    </p:spTree>
    <p:extLst>
      <p:ext uri="{BB962C8B-B14F-4D97-AF65-F5344CB8AC3E}">
        <p14:creationId xmlns:p14="http://schemas.microsoft.com/office/powerpoint/2010/main" val="335201460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2"/>
            <a:ext cx="12192000" cy="415904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91588" y="1673942"/>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solidFill>
                    <a:schemeClr val="bg1"/>
                  </a:solidFill>
                  <a:latin typeface="微软雅黑" panose="020B0503020204020204" pitchFamily="34" charset="-122"/>
                  <a:ea typeface="微软雅黑" panose="020B0503020204020204" pitchFamily="34" charset="-122"/>
                </a:rPr>
                <a:t>请假流程</a:t>
              </a:r>
              <a:endParaRPr lang="id-ID" sz="2600" b="1" spc="300" dirty="0">
                <a:solidFill>
                  <a:schemeClr val="bg1"/>
                </a:solidFill>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047933"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solidFill>
                  <a:latin typeface="微软雅黑" panose="020B0503020204020204" pitchFamily="34" charset="-122"/>
                  <a:ea typeface="微软雅黑" panose="020B0503020204020204" pitchFamily="34" charset="-122"/>
                  <a:cs typeface="Open Sans" pitchFamily="34" charset="0"/>
                </a:rPr>
                <a:t>LEAVE THE PROCESS </a:t>
              </a:r>
            </a:p>
          </p:txBody>
        </p:sp>
      </p:grpSp>
      <p:sp>
        <p:nvSpPr>
          <p:cNvPr id="11" name="矩形 10"/>
          <p:cNvSpPr/>
          <p:nvPr/>
        </p:nvSpPr>
        <p:spPr>
          <a:xfrm>
            <a:off x="1104900" y="490104"/>
            <a:ext cx="109765" cy="76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6" name="图片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69775" y="1804882"/>
            <a:ext cx="11052452" cy="4708326"/>
          </a:xfrm>
          <a:prstGeom prst="rect">
            <a:avLst/>
          </a:prstGeom>
        </p:spPr>
      </p:pic>
    </p:spTree>
    <p:extLst>
      <p:ext uri="{BB962C8B-B14F-4D97-AF65-F5344CB8AC3E}">
        <p14:creationId xmlns:p14="http://schemas.microsoft.com/office/powerpoint/2010/main" val="397746297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flipH="1">
            <a:off x="-1" y="0"/>
            <a:ext cx="12192001" cy="6858000"/>
            <a:chOff x="-1" y="0"/>
            <a:chExt cx="12267129" cy="6858000"/>
          </a:xfrm>
        </p:grpSpPr>
        <p:pic>
          <p:nvPicPr>
            <p:cNvPr id="3" name="图片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6607669" cy="6858000"/>
            </a:xfrm>
            <a:prstGeom prst="rect">
              <a:avLst/>
            </a:prstGeom>
          </p:spPr>
        </p:pic>
        <p:sp>
          <p:nvSpPr>
            <p:cNvPr id="4" name="矩形 3"/>
            <p:cNvSpPr/>
            <p:nvPr/>
          </p:nvSpPr>
          <p:spPr>
            <a:xfrm>
              <a:off x="3771900" y="0"/>
              <a:ext cx="8495228" cy="6858000"/>
            </a:xfrm>
            <a:custGeom>
              <a:avLst/>
              <a:gdLst>
                <a:gd name="connsiteX0" fmla="*/ 0 w 8495228"/>
                <a:gd name="connsiteY0" fmla="*/ 0 h 6858000"/>
                <a:gd name="connsiteX1" fmla="*/ 8495228 w 8495228"/>
                <a:gd name="connsiteY1" fmla="*/ 0 h 6858000"/>
                <a:gd name="connsiteX2" fmla="*/ 8495228 w 8495228"/>
                <a:gd name="connsiteY2" fmla="*/ 6858000 h 6858000"/>
                <a:gd name="connsiteX3" fmla="*/ 0 w 8495228"/>
                <a:gd name="connsiteY3" fmla="*/ 6858000 h 6858000"/>
                <a:gd name="connsiteX4" fmla="*/ 0 w 8495228"/>
                <a:gd name="connsiteY4" fmla="*/ 0 h 6858000"/>
                <a:gd name="connsiteX0" fmla="*/ 0 w 8495228"/>
                <a:gd name="connsiteY0" fmla="*/ 0 h 6858000"/>
                <a:gd name="connsiteX1" fmla="*/ 8495228 w 8495228"/>
                <a:gd name="connsiteY1" fmla="*/ 0 h 6858000"/>
                <a:gd name="connsiteX2" fmla="*/ 8495228 w 8495228"/>
                <a:gd name="connsiteY2" fmla="*/ 6858000 h 6858000"/>
                <a:gd name="connsiteX3" fmla="*/ 3752850 w 8495228"/>
                <a:gd name="connsiteY3" fmla="*/ 6267450 h 6858000"/>
                <a:gd name="connsiteX4" fmla="*/ 0 w 8495228"/>
                <a:gd name="connsiteY4" fmla="*/ 0 h 6858000"/>
                <a:gd name="connsiteX0" fmla="*/ 0 w 8495228"/>
                <a:gd name="connsiteY0" fmla="*/ 0 h 6858000"/>
                <a:gd name="connsiteX1" fmla="*/ 8495228 w 8495228"/>
                <a:gd name="connsiteY1" fmla="*/ 0 h 6858000"/>
                <a:gd name="connsiteX2" fmla="*/ 8495228 w 8495228"/>
                <a:gd name="connsiteY2" fmla="*/ 6858000 h 6858000"/>
                <a:gd name="connsiteX3" fmla="*/ 3143250 w 8495228"/>
                <a:gd name="connsiteY3" fmla="*/ 6838950 h 6858000"/>
                <a:gd name="connsiteX4" fmla="*/ 0 w 849522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5228" h="6858000">
                  <a:moveTo>
                    <a:pt x="0" y="0"/>
                  </a:moveTo>
                  <a:lnTo>
                    <a:pt x="8495228" y="0"/>
                  </a:lnTo>
                  <a:lnTo>
                    <a:pt x="8495228" y="6858000"/>
                  </a:lnTo>
                  <a:lnTo>
                    <a:pt x="3143250" y="683895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试用期管理 </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345338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PROBATION PERIOD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469789" y="1978884"/>
            <a:ext cx="2261104" cy="3967103"/>
            <a:chOff x="1469789" y="1978883"/>
            <a:chExt cx="2261104" cy="3967103"/>
          </a:xfrm>
        </p:grpSpPr>
        <p:sp>
          <p:nvSpPr>
            <p:cNvPr id="13" name="文本框 12"/>
            <p:cNvSpPr txBox="1"/>
            <p:nvPr/>
          </p:nvSpPr>
          <p:spPr bwMode="auto">
            <a:xfrm>
              <a:off x="1469789" y="2276732"/>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14" name="文本框 24"/>
            <p:cNvSpPr txBox="1">
              <a:spLocks noChangeArrowheads="1"/>
            </p:cNvSpPr>
            <p:nvPr/>
          </p:nvSpPr>
          <p:spPr bwMode="auto">
            <a:xfrm>
              <a:off x="1475409" y="1978883"/>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1469789" y="3732794"/>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1475409" y="343494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1469789" y="5188856"/>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1475409" y="4891007"/>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412732125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9067" y="1"/>
            <a:ext cx="12231067" cy="3879627"/>
          </a:xfrm>
          <a:prstGeom prst="rect">
            <a:avLst/>
          </a:prstGeom>
        </p:spPr>
      </p:pic>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转正条件</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226443"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POSITIVE CONDITIONS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Group 14"/>
          <p:cNvGrpSpPr>
            <a:grpSpLocks/>
          </p:cNvGrpSpPr>
          <p:nvPr/>
        </p:nvGrpSpPr>
        <p:grpSpPr bwMode="auto">
          <a:xfrm>
            <a:off x="1141611" y="4500529"/>
            <a:ext cx="3213624" cy="1792659"/>
            <a:chOff x="2828745" y="1643564"/>
            <a:chExt cx="2410406" cy="1345003"/>
          </a:xfrm>
        </p:grpSpPr>
        <p:sp>
          <p:nvSpPr>
            <p:cNvPr id="7" name="Title 20"/>
            <p:cNvSpPr txBox="1">
              <a:spLocks/>
            </p:cNvSpPr>
            <p:nvPr/>
          </p:nvSpPr>
          <p:spPr bwMode="auto">
            <a:xfrm>
              <a:off x="2849438" y="1643564"/>
              <a:ext cx="650761" cy="415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01</a:t>
              </a:r>
              <a:r>
                <a:rPr lang="en-US" altLang="zh-CN" sz="2999" b="1"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12" name="Title 20"/>
            <p:cNvSpPr txBox="1">
              <a:spLocks/>
            </p:cNvSpPr>
            <p:nvPr/>
          </p:nvSpPr>
          <p:spPr bwMode="auto">
            <a:xfrm>
              <a:off x="3374566" y="1761180"/>
              <a:ext cx="1864585" cy="24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提交转正申请</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3" name="Title 20"/>
            <p:cNvSpPr txBox="1">
              <a:spLocks/>
            </p:cNvSpPr>
            <p:nvPr/>
          </p:nvSpPr>
          <p:spPr bwMode="auto">
            <a:xfrm>
              <a:off x="2828745" y="2238078"/>
              <a:ext cx="1992021" cy="750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员工职后有一定时间的试用期，一般为</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1—3</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个月，试用期结束前</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10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天，员工提出转正申请，经公司考核合格后，方可转正。</a:t>
              </a:r>
            </a:p>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员工可申请提前转正，经过人力资源部测评，得分少于</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95</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分的，不予以转正。</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14" name="Group 54"/>
          <p:cNvGrpSpPr>
            <a:grpSpLocks/>
          </p:cNvGrpSpPr>
          <p:nvPr/>
        </p:nvGrpSpPr>
        <p:grpSpPr bwMode="auto">
          <a:xfrm>
            <a:off x="4452702" y="4501524"/>
            <a:ext cx="3489567" cy="1774076"/>
            <a:chOff x="2606680" y="1643612"/>
            <a:chExt cx="2616723" cy="1330684"/>
          </a:xfrm>
        </p:grpSpPr>
        <p:sp>
          <p:nvSpPr>
            <p:cNvPr id="15" name="Title 20"/>
            <p:cNvSpPr txBox="1">
              <a:spLocks/>
            </p:cNvSpPr>
            <p:nvPr/>
          </p:nvSpPr>
          <p:spPr bwMode="auto">
            <a:xfrm>
              <a:off x="2827670" y="1643612"/>
              <a:ext cx="650761" cy="415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02</a:t>
              </a:r>
              <a:r>
                <a:rPr lang="en-US" altLang="zh-CN" sz="2999" b="1"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16" name="Title 20"/>
            <p:cNvSpPr txBox="1">
              <a:spLocks/>
            </p:cNvSpPr>
            <p:nvPr/>
          </p:nvSpPr>
          <p:spPr bwMode="auto">
            <a:xfrm>
              <a:off x="3358818" y="1761418"/>
              <a:ext cx="1864585" cy="242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转正测评</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7" name="Title 20"/>
            <p:cNvSpPr txBox="1">
              <a:spLocks/>
            </p:cNvSpPr>
            <p:nvPr/>
          </p:nvSpPr>
          <p:spPr bwMode="auto">
            <a:xfrm>
              <a:off x="2606680" y="2224019"/>
              <a:ext cx="1992852" cy="75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试用期结束申请转正者，人力资源部对其进行</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360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度测评，得分低于</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分者不予以转正，人力资源部将对其做相应调整，延长试用期、调岗或劝退处理。得分</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分以上者予以转正，并缴纳社会保险。</a:t>
              </a:r>
            </a:p>
          </p:txBody>
        </p:sp>
      </p:grpSp>
      <p:grpSp>
        <p:nvGrpSpPr>
          <p:cNvPr id="18" name="Group 58"/>
          <p:cNvGrpSpPr>
            <a:grpSpLocks/>
          </p:cNvGrpSpPr>
          <p:nvPr/>
        </p:nvGrpSpPr>
        <p:grpSpPr bwMode="auto">
          <a:xfrm>
            <a:off x="8096953" y="4489149"/>
            <a:ext cx="3591671" cy="1523960"/>
            <a:chOff x="2751135" y="1447858"/>
            <a:chExt cx="2693965" cy="1143238"/>
          </a:xfrm>
        </p:grpSpPr>
        <p:sp>
          <p:nvSpPr>
            <p:cNvPr id="19" name="Title 20"/>
            <p:cNvSpPr txBox="1">
              <a:spLocks/>
            </p:cNvSpPr>
            <p:nvPr/>
          </p:nvSpPr>
          <p:spPr bwMode="auto">
            <a:xfrm>
              <a:off x="3006202" y="1447858"/>
              <a:ext cx="650761" cy="41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03</a:t>
              </a:r>
              <a:r>
                <a:rPr lang="en-US" altLang="zh-CN" sz="2999"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20" name="Title 20"/>
            <p:cNvSpPr txBox="1">
              <a:spLocks/>
            </p:cNvSpPr>
            <p:nvPr/>
          </p:nvSpPr>
          <p:spPr bwMode="auto">
            <a:xfrm>
              <a:off x="3580515" y="1575546"/>
              <a:ext cx="1864585" cy="24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转正待遇</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21" name="Title 20"/>
            <p:cNvSpPr txBox="1">
              <a:spLocks/>
            </p:cNvSpPr>
            <p:nvPr/>
          </p:nvSpPr>
          <p:spPr bwMode="auto">
            <a:xfrm>
              <a:off x="2751135" y="2050821"/>
              <a:ext cx="2102219" cy="54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转正后员工享受各项正式员工待遇并根据公司规定进行相应考核作为工资发放及晋升依据。</a:t>
              </a:r>
            </a:p>
          </p:txBody>
        </p:sp>
      </p:grpSp>
    </p:spTree>
    <p:extLst>
      <p:ext uri="{BB962C8B-B14F-4D97-AF65-F5344CB8AC3E}">
        <p14:creationId xmlns:p14="http://schemas.microsoft.com/office/powerpoint/2010/main" val="412876113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薪酬管理</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313213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COMPENSATION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104900" y="1969672"/>
            <a:ext cx="5700995" cy="4555093"/>
          </a:xfrm>
          <a:prstGeom prst="rect">
            <a:avLst/>
          </a:prstGeom>
        </p:spPr>
        <p:txBody>
          <a:bodyPr wrap="square">
            <a:spAutoFit/>
          </a:bodyPr>
          <a:lstStyle/>
          <a:p>
            <a:pPr algn="just"/>
            <a:r>
              <a:rPr lang="zh-CN" altLang="en-US" sz="1600" b="1" spc="300" dirty="0">
                <a:solidFill>
                  <a:srgbClr val="0070C0"/>
                </a:solidFill>
                <a:latin typeface="微软雅黑" panose="020B0503020204020204" pitchFamily="34" charset="-122"/>
                <a:ea typeface="微软雅黑" panose="020B0503020204020204" pitchFamily="34" charset="-122"/>
              </a:rPr>
              <a:t>一、工资: </a:t>
            </a:r>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spc="300" dirty="0">
                <a:latin typeface="微软雅黑" panose="020B0503020204020204" pitchFamily="34" charset="-122"/>
                <a:ea typeface="微软雅黑" panose="020B0503020204020204" pitchFamily="34" charset="-122"/>
              </a:rPr>
              <a:t>每月固定工资--基准内工资+奖金</a:t>
            </a:r>
          </a:p>
          <a:p>
            <a:pPr algn="just"/>
            <a:r>
              <a:rPr lang="zh-CN" altLang="en-US" sz="1400" spc="300" dirty="0">
                <a:latin typeface="微软雅黑" panose="020B0503020204020204" pitchFamily="34" charset="-122"/>
                <a:ea typeface="微软雅黑" panose="020B0503020204020204" pitchFamily="34" charset="-122"/>
              </a:rPr>
              <a:t>基准内工资:基本工资+职能工资+补贴+津贴+基准外工资</a:t>
            </a:r>
          </a:p>
          <a:p>
            <a:pPr algn="just"/>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600" b="1" spc="300" dirty="0">
                <a:solidFill>
                  <a:srgbClr val="0070C0"/>
                </a:solidFill>
                <a:latin typeface="微软雅黑" panose="020B0503020204020204" pitchFamily="34" charset="-122"/>
                <a:ea typeface="微软雅黑" panose="020B0503020204020204" pitchFamily="34" charset="-122"/>
              </a:rPr>
              <a:t>二、工资计算期间及支付规定:</a:t>
            </a:r>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endParaRPr lang="zh-CN" altLang="en-US"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spc="300" dirty="0">
                <a:latin typeface="微软雅黑" panose="020B0503020204020204" pitchFamily="34" charset="-122"/>
                <a:ea typeface="微软雅黑" panose="020B0503020204020204" pitchFamily="34" charset="-122"/>
              </a:rPr>
              <a:t> 1</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工资计算期间月26起至月26止并于每月28支付。</a:t>
            </a:r>
          </a:p>
          <a:p>
            <a:pPr algn="just"/>
            <a:r>
              <a:rPr lang="zh-CN" altLang="en-US" sz="1400" spc="300" dirty="0">
                <a:latin typeface="微软雅黑" panose="020B0503020204020204" pitchFamily="34" charset="-122"/>
                <a:ea typeface="微软雅黑" panose="020B0503020204020204" pitchFamily="34" charset="-122"/>
              </a:rPr>
              <a:t> 2</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采用工作绩效工资制订计算期间则月11起至月10止并于每月15支付。</a:t>
            </a:r>
          </a:p>
          <a:p>
            <a:pPr algn="just"/>
            <a:r>
              <a:rPr lang="zh-CN" altLang="en-US" sz="1400" spc="300" dirty="0">
                <a:latin typeface="微软雅黑" panose="020B0503020204020204" pitchFamily="34" charset="-122"/>
                <a:ea typeface="微软雅黑" panose="020B0503020204020204" pitchFamily="34" charset="-122"/>
              </a:rPr>
              <a:t> 3</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工作支付遇休假或星期假则提早于前发放若遇连续两休假则销假班第发放。</a:t>
            </a:r>
            <a:endParaRPr lang="en-US" altLang="zh-CN" sz="1400" spc="300" dirty="0">
              <a:latin typeface="微软雅黑" panose="020B0503020204020204" pitchFamily="34" charset="-122"/>
              <a:ea typeface="微软雅黑" panose="020B0503020204020204" pitchFamily="34" charset="-122"/>
            </a:endParaRPr>
          </a:p>
          <a:p>
            <a:pPr algn="just"/>
            <a:endParaRPr lang="en-US" altLang="zh-CN" sz="14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b="1" spc="300" dirty="0">
                <a:solidFill>
                  <a:srgbClr val="0070C0"/>
                </a:solidFill>
                <a:latin typeface="微软雅黑" panose="020B0503020204020204" pitchFamily="34" charset="-122"/>
                <a:ea typeface="微软雅黑" panose="020B0503020204020204" pitchFamily="34" charset="-122"/>
              </a:rPr>
              <a:t>三</a:t>
            </a:r>
            <a:r>
              <a:rPr lang="zh-CN" altLang="en-US" sz="1400" b="1"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基于公司业绩与社经济变考虑、或者员工工作努力程度、使工资变必要与工取协议前提员工基本工资实施加算或减算处置。</a:t>
            </a:r>
            <a:endParaRPr lang="en-US" altLang="zh-CN" sz="1400" spc="300" dirty="0">
              <a:latin typeface="微软雅黑" panose="020B0503020204020204" pitchFamily="34" charset="-122"/>
              <a:ea typeface="微软雅黑" panose="020B0503020204020204" pitchFamily="34" charset="-122"/>
            </a:endParaRPr>
          </a:p>
          <a:p>
            <a:pPr algn="just"/>
            <a:endParaRPr lang="en-US" altLang="zh-CN" sz="1400" b="1" spc="300" dirty="0">
              <a:latin typeface="微软雅黑" panose="020B0503020204020204" pitchFamily="34" charset="-122"/>
              <a:ea typeface="微软雅黑" panose="020B0503020204020204" pitchFamily="34" charset="-122"/>
            </a:endParaRPr>
          </a:p>
          <a:p>
            <a:pPr algn="just"/>
            <a:r>
              <a:rPr lang="zh-CN" altLang="en-US" sz="1400" b="1" spc="300" dirty="0">
                <a:solidFill>
                  <a:srgbClr val="0070C0"/>
                </a:solidFill>
                <a:latin typeface="微软雅黑" panose="020B0503020204020204" pitchFamily="34" charset="-122"/>
                <a:ea typeface="微软雅黑" panose="020B0503020204020204" pitchFamily="34" charset="-122"/>
              </a:rPr>
              <a:t>四</a:t>
            </a:r>
            <a:r>
              <a:rPr lang="zh-CN" altLang="en-US" sz="1400" b="1"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每11月21实施定期加薪加薪决定11月21定于工资支付追补。</a:t>
            </a:r>
          </a:p>
          <a:p>
            <a:pPr algn="just"/>
            <a:endParaRPr lang="zh-CN" altLang="en-US" sz="1400" spc="300" dirty="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109568" y="2785866"/>
            <a:ext cx="4765193" cy="27415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5540094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wipe(left)">
                                      <p:cBhvr>
                                        <p:cTn id="21" dur="500"/>
                                        <p:tgtEl>
                                          <p:spTgt spid="6">
                                            <p:txEl>
                                              <p:pRg st="0" end="0"/>
                                            </p:txEl>
                                          </p:spTgt>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wipe(left)">
                                      <p:cBhvr>
                                        <p:cTn id="25" dur="500"/>
                                        <p:tgtEl>
                                          <p:spTgt spid="6">
                                            <p:txEl>
                                              <p:pRg st="2" end="2"/>
                                            </p:txEl>
                                          </p:spTgt>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wipe(left)">
                                      <p:cBhvr>
                                        <p:cTn id="29" dur="500"/>
                                        <p:tgtEl>
                                          <p:spTgt spid="6">
                                            <p:txEl>
                                              <p:pRg st="3" end="3"/>
                                            </p:txEl>
                                          </p:spTgt>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animEffect transition="in" filter="wipe(left)">
                                      <p:cBhvr>
                                        <p:cTn id="33" dur="500"/>
                                        <p:tgtEl>
                                          <p:spTgt spid="6">
                                            <p:txEl>
                                              <p:pRg st="5" end="5"/>
                                            </p:txEl>
                                          </p:spTgt>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Effect transition="in" filter="wipe(left)">
                                      <p:cBhvr>
                                        <p:cTn id="37" dur="500"/>
                                        <p:tgtEl>
                                          <p:spTgt spid="6">
                                            <p:txEl>
                                              <p:pRg st="7" end="7"/>
                                            </p:txEl>
                                          </p:spTgt>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6">
                                            <p:txEl>
                                              <p:pRg st="8" end="8"/>
                                            </p:txEl>
                                          </p:spTgt>
                                        </p:tgtEl>
                                        <p:attrNameLst>
                                          <p:attrName>style.visibility</p:attrName>
                                        </p:attrNameLst>
                                      </p:cBhvr>
                                      <p:to>
                                        <p:strVal val="visible"/>
                                      </p:to>
                                    </p:set>
                                    <p:animEffect transition="in" filter="wipe(left)">
                                      <p:cBhvr>
                                        <p:cTn id="41" dur="500"/>
                                        <p:tgtEl>
                                          <p:spTgt spid="6">
                                            <p:txEl>
                                              <p:pRg st="8" end="8"/>
                                            </p:txEl>
                                          </p:spTgt>
                                        </p:tgtEl>
                                      </p:cBhvr>
                                    </p:animEffect>
                                  </p:childTnLst>
                                </p:cTn>
                              </p:par>
                            </p:childTnLst>
                          </p:cTn>
                        </p:par>
                        <p:par>
                          <p:cTn id="42" fill="hold">
                            <p:stCondLst>
                              <p:cond delay="5000"/>
                            </p:stCondLst>
                            <p:childTnLst>
                              <p:par>
                                <p:cTn id="43" presetID="22" presetClass="entr" presetSubtype="8" fill="hold" nodeType="afterEffect">
                                  <p:stCondLst>
                                    <p:cond delay="0"/>
                                  </p:stCondLst>
                                  <p:childTnLst>
                                    <p:set>
                                      <p:cBhvr>
                                        <p:cTn id="44" dur="1" fill="hold">
                                          <p:stCondLst>
                                            <p:cond delay="0"/>
                                          </p:stCondLst>
                                        </p:cTn>
                                        <p:tgtEl>
                                          <p:spTgt spid="6">
                                            <p:txEl>
                                              <p:pRg st="9" end="9"/>
                                            </p:txEl>
                                          </p:spTgt>
                                        </p:tgtEl>
                                        <p:attrNameLst>
                                          <p:attrName>style.visibility</p:attrName>
                                        </p:attrNameLst>
                                      </p:cBhvr>
                                      <p:to>
                                        <p:strVal val="visible"/>
                                      </p:to>
                                    </p:set>
                                    <p:animEffect transition="in" filter="wipe(left)">
                                      <p:cBhvr>
                                        <p:cTn id="45" dur="500"/>
                                        <p:tgtEl>
                                          <p:spTgt spid="6">
                                            <p:txEl>
                                              <p:pRg st="9" end="9"/>
                                            </p:txEl>
                                          </p:spTgt>
                                        </p:tgtEl>
                                      </p:cBhvr>
                                    </p:animEffect>
                                  </p:childTnLst>
                                </p:cTn>
                              </p:par>
                            </p:childTnLst>
                          </p:cTn>
                        </p:par>
                        <p:par>
                          <p:cTn id="46" fill="hold">
                            <p:stCondLst>
                              <p:cond delay="5500"/>
                            </p:stCondLst>
                            <p:childTnLst>
                              <p:par>
                                <p:cTn id="47" presetID="22" presetClass="entr" presetSubtype="8" fill="hold" nodeType="afterEffect">
                                  <p:stCondLst>
                                    <p:cond delay="0"/>
                                  </p:stCondLst>
                                  <p:childTnLst>
                                    <p:set>
                                      <p:cBhvr>
                                        <p:cTn id="48" dur="1" fill="hold">
                                          <p:stCondLst>
                                            <p:cond delay="0"/>
                                          </p:stCondLst>
                                        </p:cTn>
                                        <p:tgtEl>
                                          <p:spTgt spid="6">
                                            <p:txEl>
                                              <p:pRg st="11" end="11"/>
                                            </p:txEl>
                                          </p:spTgt>
                                        </p:tgtEl>
                                        <p:attrNameLst>
                                          <p:attrName>style.visibility</p:attrName>
                                        </p:attrNameLst>
                                      </p:cBhvr>
                                      <p:to>
                                        <p:strVal val="visible"/>
                                      </p:to>
                                    </p:set>
                                    <p:animEffect transition="in" filter="wipe(left)">
                                      <p:cBhvr>
                                        <p:cTn id="49" dur="500"/>
                                        <p:tgtEl>
                                          <p:spTgt spid="6">
                                            <p:txEl>
                                              <p:pRg st="11" end="11"/>
                                            </p:txEl>
                                          </p:spTgt>
                                        </p:tgtEl>
                                      </p:cBhvr>
                                    </p:animEffect>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6">
                                            <p:txEl>
                                              <p:pRg st="13" end="13"/>
                                            </p:txEl>
                                          </p:spTgt>
                                        </p:tgtEl>
                                        <p:attrNameLst>
                                          <p:attrName>style.visibility</p:attrName>
                                        </p:attrNameLst>
                                      </p:cBhvr>
                                      <p:to>
                                        <p:strVal val="visible"/>
                                      </p:to>
                                    </p:set>
                                    <p:animEffect transition="in" filter="wipe(left)">
                                      <p:cBhvr>
                                        <p:cTn id="53" dur="500"/>
                                        <p:tgtEl>
                                          <p:spTgt spid="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2"/>
            <a:ext cx="12192000" cy="415904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91588" y="1673942"/>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grpSp>
        <p:nvGrpSpPr>
          <p:cNvPr id="8" name="组合 7"/>
          <p:cNvGrpSpPr/>
          <p:nvPr/>
        </p:nvGrpSpPr>
        <p:grpSpPr>
          <a:xfrm>
            <a:off x="1407021"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solidFill>
                    <a:schemeClr val="bg1"/>
                  </a:solidFill>
                  <a:latin typeface="微软雅黑" panose="020B0503020204020204" pitchFamily="34" charset="-122"/>
                  <a:ea typeface="微软雅黑" panose="020B0503020204020204" pitchFamily="34" charset="-122"/>
                </a:rPr>
                <a:t>奖励处罚管理 </a:t>
              </a:r>
              <a:endParaRPr lang="id-ID" sz="2600" b="1" spc="300" dirty="0">
                <a:solidFill>
                  <a:schemeClr val="bg1"/>
                </a:solidFill>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375109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solidFill>
                  <a:latin typeface="微软雅黑" panose="020B0503020204020204" pitchFamily="34" charset="-122"/>
                  <a:ea typeface="微软雅黑" panose="020B0503020204020204" pitchFamily="34" charset="-122"/>
                  <a:cs typeface="Open Sans" pitchFamily="34" charset="0"/>
                </a:rPr>
                <a:t>REWARD MANAGEMENT PUNISHMENT</a:t>
              </a:r>
            </a:p>
          </p:txBody>
        </p:sp>
      </p:grpSp>
      <p:sp>
        <p:nvSpPr>
          <p:cNvPr id="11" name="矩形 10"/>
          <p:cNvSpPr/>
          <p:nvPr/>
        </p:nvSpPr>
        <p:spPr>
          <a:xfrm>
            <a:off x="1104900" y="490104"/>
            <a:ext cx="109765" cy="76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矩形 5"/>
          <p:cNvSpPr/>
          <p:nvPr/>
        </p:nvSpPr>
        <p:spPr>
          <a:xfrm>
            <a:off x="2677347" y="2266219"/>
            <a:ext cx="6837307" cy="3739485"/>
          </a:xfrm>
          <a:prstGeom prst="rect">
            <a:avLst/>
          </a:prstGeom>
        </p:spPr>
        <p:txBody>
          <a:bodyPr wrap="square">
            <a:spAutoFit/>
          </a:bodyPr>
          <a:lstStyle/>
          <a:p>
            <a:pPr algn="ctr">
              <a:lnSpc>
                <a:spcPct val="150000"/>
              </a:lnSpc>
            </a:pPr>
            <a:r>
              <a:rPr lang="zh-CN" altLang="en-US" b="1" dirty="0">
                <a:latin typeface="微软雅黑" panose="020B0503020204020204" pitchFamily="34" charset="-122"/>
                <a:ea typeface="微软雅黑" panose="020B0503020204020204" pitchFamily="34" charset="-122"/>
              </a:rPr>
              <a:t>目的  </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为创建公司高效工作团队，奖励先进，促进落后，规范员工行为与调动员工工作积极性，提高工作效益和经济效益，特制订本制度</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b="1" dirty="0">
                <a:latin typeface="微软雅黑" panose="020B0503020204020204" pitchFamily="34" charset="-122"/>
                <a:ea typeface="微软雅黑" panose="020B0503020204020204" pitchFamily="34" charset="-122"/>
              </a:rPr>
              <a:t>适用范围 </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适用于XXX公司全体在职员工。</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b="1" dirty="0">
                <a:latin typeface="微软雅黑" panose="020B0503020204020204" pitchFamily="34" charset="-122"/>
                <a:ea typeface="微软雅黑" panose="020B0503020204020204" pitchFamily="34" charset="-122"/>
              </a:rPr>
              <a:t>职责</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（一）公司行政处负责按公司行政制度对全体员工执行奖惩；负责受理各部门提报的奖惩申请；</a:t>
            </a: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（二）各部门最高负责人负责提报部门员工各项考核的奖惩申请；</a:t>
            </a: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（三）行政处协理负责奖罚项目的初审，总经理或授权人员负责奖罚项目的最后审批。</a:t>
            </a:r>
          </a:p>
          <a:p>
            <a:pPr algn="ctr">
              <a:lnSpc>
                <a:spcPct val="150000"/>
              </a:lnSpc>
            </a:pPr>
            <a:r>
              <a:rPr lang="zh-CN" altLang="en-US" b="1" dirty="0">
                <a:latin typeface="微软雅黑" panose="020B0503020204020204" pitchFamily="34" charset="-122"/>
                <a:ea typeface="微软雅黑" panose="020B0503020204020204" pitchFamily="34" charset="-122"/>
              </a:rPr>
              <a:t>管理要求</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（一）奖励分为五大类：1、嘉奖；2、记功；3、记大功；4、调薪 ；5、晋升。</a:t>
            </a:r>
          </a:p>
        </p:txBody>
      </p:sp>
    </p:spTree>
    <p:extLst>
      <p:ext uri="{BB962C8B-B14F-4D97-AF65-F5344CB8AC3E}">
        <p14:creationId xmlns:p14="http://schemas.microsoft.com/office/powerpoint/2010/main" val="1883863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wipe(up)">
                                      <p:cBhvr>
                                        <p:cTn id="15" dur="500"/>
                                        <p:tgtEl>
                                          <p:spTgt spid="6">
                                            <p:txEl>
                                              <p:pRg st="0" end="0"/>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wipe(up)">
                                      <p:cBhvr>
                                        <p:cTn id="19" dur="500"/>
                                        <p:tgtEl>
                                          <p:spTgt spid="6">
                                            <p:txEl>
                                              <p:pRg st="1" end="1"/>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wipe(up)">
                                      <p:cBhvr>
                                        <p:cTn id="23" dur="500"/>
                                        <p:tgtEl>
                                          <p:spTgt spid="6">
                                            <p:txEl>
                                              <p:pRg st="2" end="2"/>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wipe(up)">
                                      <p:cBhvr>
                                        <p:cTn id="27" dur="500"/>
                                        <p:tgtEl>
                                          <p:spTgt spid="6">
                                            <p:txEl>
                                              <p:pRg st="3" end="3"/>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wipe(up)">
                                      <p:cBhvr>
                                        <p:cTn id="31" dur="500"/>
                                        <p:tgtEl>
                                          <p:spTgt spid="6">
                                            <p:txEl>
                                              <p:pRg st="4" end="4"/>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wipe(up)">
                                      <p:cBhvr>
                                        <p:cTn id="35" dur="500"/>
                                        <p:tgtEl>
                                          <p:spTgt spid="6">
                                            <p:txEl>
                                              <p:pRg st="5" end="5"/>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animEffect transition="in" filter="wipe(up)">
                                      <p:cBhvr>
                                        <p:cTn id="39" dur="500"/>
                                        <p:tgtEl>
                                          <p:spTgt spid="6">
                                            <p:txEl>
                                              <p:pRg st="6" end="6"/>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6">
                                            <p:txEl>
                                              <p:pRg st="7" end="7"/>
                                            </p:txEl>
                                          </p:spTgt>
                                        </p:tgtEl>
                                        <p:attrNameLst>
                                          <p:attrName>style.visibility</p:attrName>
                                        </p:attrNameLst>
                                      </p:cBhvr>
                                      <p:to>
                                        <p:strVal val="visible"/>
                                      </p:to>
                                    </p:set>
                                    <p:animEffect transition="in" filter="wipe(up)">
                                      <p:cBhvr>
                                        <p:cTn id="43" dur="500"/>
                                        <p:tgtEl>
                                          <p:spTgt spid="6">
                                            <p:txEl>
                                              <p:pRg st="7" end="7"/>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wipe(up)">
                                      <p:cBhvr>
                                        <p:cTn id="47" dur="500"/>
                                        <p:tgtEl>
                                          <p:spTgt spid="6">
                                            <p:txEl>
                                              <p:pRg st="8" end="8"/>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6">
                                            <p:txEl>
                                              <p:pRg st="9" end="9"/>
                                            </p:txEl>
                                          </p:spTgt>
                                        </p:tgtEl>
                                        <p:attrNameLst>
                                          <p:attrName>style.visibility</p:attrName>
                                        </p:attrNameLst>
                                      </p:cBhvr>
                                      <p:to>
                                        <p:strVal val="visible"/>
                                      </p:to>
                                    </p:set>
                                    <p:animEffect transition="in" filter="wipe(up)">
                                      <p:cBhvr>
                                        <p:cTn id="51"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74"/>
            <a:ext cx="12223493" cy="6857855"/>
          </a:xfrm>
          <a:prstGeom prst="rect">
            <a:avLst/>
          </a:prstGeom>
        </p:spPr>
      </p:pic>
      <p:grpSp>
        <p:nvGrpSpPr>
          <p:cNvPr id="19" name="组合 18"/>
          <p:cNvGrpSpPr/>
          <p:nvPr/>
        </p:nvGrpSpPr>
        <p:grpSpPr>
          <a:xfrm>
            <a:off x="1298015" y="1624619"/>
            <a:ext cx="9644299" cy="3322337"/>
            <a:chOff x="1298014" y="1624617"/>
            <a:chExt cx="9644299" cy="3322337"/>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98014" y="1624617"/>
              <a:ext cx="2261320" cy="3322337"/>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 name="connsiteX0" fmla="*/ 0 w 2643319"/>
                <a:gd name="connsiteY0" fmla="*/ 0 h 6884815"/>
                <a:gd name="connsiteX1" fmla="*/ 2643319 w 2643319"/>
                <a:gd name="connsiteY1" fmla="*/ 13156 h 6884815"/>
                <a:gd name="connsiteX2" fmla="*/ 2591064 w 2643319"/>
                <a:gd name="connsiteY2" fmla="*/ 6878879 h 6884815"/>
                <a:gd name="connsiteX3" fmla="*/ 940750 w 2643319"/>
                <a:gd name="connsiteY3" fmla="*/ 6884815 h 6884815"/>
                <a:gd name="connsiteX4" fmla="*/ 0 w 2643319"/>
                <a:gd name="connsiteY4" fmla="*/ 0 h 6884815"/>
                <a:gd name="connsiteX0" fmla="*/ 0 w 2591064"/>
                <a:gd name="connsiteY0" fmla="*/ 26398 h 6911213"/>
                <a:gd name="connsiteX1" fmla="*/ 2563284 w 2591064"/>
                <a:gd name="connsiteY1" fmla="*/ 0 h 6911213"/>
                <a:gd name="connsiteX2" fmla="*/ 2591064 w 2591064"/>
                <a:gd name="connsiteY2" fmla="*/ 6905277 h 6911213"/>
                <a:gd name="connsiteX3" fmla="*/ 940750 w 2591064"/>
                <a:gd name="connsiteY3" fmla="*/ 6911213 h 6911213"/>
                <a:gd name="connsiteX4" fmla="*/ 0 w 2591064"/>
                <a:gd name="connsiteY4" fmla="*/ 26398 h 6911213"/>
                <a:gd name="connsiteX0" fmla="*/ 0 w 2591064"/>
                <a:gd name="connsiteY0" fmla="*/ 26398 h 6911213"/>
                <a:gd name="connsiteX1" fmla="*/ 2577836 w 2591064"/>
                <a:gd name="connsiteY1" fmla="*/ 0 h 6911213"/>
                <a:gd name="connsiteX2" fmla="*/ 2591064 w 2591064"/>
                <a:gd name="connsiteY2" fmla="*/ 6905277 h 6911213"/>
                <a:gd name="connsiteX3" fmla="*/ 940750 w 2591064"/>
                <a:gd name="connsiteY3" fmla="*/ 6911213 h 6911213"/>
                <a:gd name="connsiteX4" fmla="*/ 0 w 2591064"/>
                <a:gd name="connsiteY4" fmla="*/ 26398 h 6911213"/>
                <a:gd name="connsiteX0" fmla="*/ 0 w 2591064"/>
                <a:gd name="connsiteY0" fmla="*/ 13214 h 6898029"/>
                <a:gd name="connsiteX1" fmla="*/ 2585113 w 2591064"/>
                <a:gd name="connsiteY1" fmla="*/ 0 h 6898029"/>
                <a:gd name="connsiteX2" fmla="*/ 2591064 w 2591064"/>
                <a:gd name="connsiteY2" fmla="*/ 6892093 h 6898029"/>
                <a:gd name="connsiteX3" fmla="*/ 940750 w 2591064"/>
                <a:gd name="connsiteY3" fmla="*/ 6898029 h 6898029"/>
                <a:gd name="connsiteX4" fmla="*/ 0 w 2591064"/>
                <a:gd name="connsiteY4" fmla="*/ 13214 h 6898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1064" h="6898029">
                  <a:moveTo>
                    <a:pt x="0" y="13214"/>
                  </a:moveTo>
                  <a:lnTo>
                    <a:pt x="2585113" y="0"/>
                  </a:lnTo>
                  <a:cubicBezTo>
                    <a:pt x="2589522" y="2301759"/>
                    <a:pt x="2586655" y="4590334"/>
                    <a:pt x="2591064" y="6892093"/>
                  </a:cubicBezTo>
                  <a:lnTo>
                    <a:pt x="940750" y="6898029"/>
                  </a:lnTo>
                  <a:lnTo>
                    <a:pt x="0" y="13214"/>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9" y="2471929"/>
            <a:ext cx="1667444"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04</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3" y="1751695"/>
            <a:ext cx="5947206" cy="2078061"/>
            <a:chOff x="4891312" y="1751694"/>
            <a:chExt cx="5947207" cy="2078061"/>
          </a:xfrm>
        </p:grpSpPr>
        <p:grpSp>
          <p:nvGrpSpPr>
            <p:cNvPr id="17" name="组合 16"/>
            <p:cNvGrpSpPr/>
            <p:nvPr/>
          </p:nvGrpSpPr>
          <p:grpSpPr>
            <a:xfrm>
              <a:off x="4891312" y="2783315"/>
              <a:ext cx="3229548" cy="1046440"/>
              <a:chOff x="4891312" y="3025151"/>
              <a:chExt cx="3229548"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PLANNING REPORT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2" y="3025151"/>
                <a:ext cx="1838966"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规划篇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124026"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359041069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自我评估</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187006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SELF ASSESSMENT </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69"/>
          <p:cNvSpPr>
            <a:spLocks noEditPoints="1"/>
          </p:cNvSpPr>
          <p:nvPr/>
        </p:nvSpPr>
        <p:spPr bwMode="auto">
          <a:xfrm>
            <a:off x="5157117" y="1669488"/>
            <a:ext cx="1974593" cy="4665055"/>
          </a:xfrm>
          <a:custGeom>
            <a:avLst/>
            <a:gdLst>
              <a:gd name="T0" fmla="*/ 3562183 w 693"/>
              <a:gd name="T1" fmla="*/ 8655381 h 1641"/>
              <a:gd name="T2" fmla="*/ 2963736 w 693"/>
              <a:gd name="T3" fmla="*/ 5601544 h 1641"/>
              <a:gd name="T4" fmla="*/ 2838347 w 693"/>
              <a:gd name="T5" fmla="*/ 4486922 h 1641"/>
              <a:gd name="T6" fmla="*/ 3032130 w 693"/>
              <a:gd name="T7" fmla="*/ 4322004 h 1641"/>
              <a:gd name="T8" fmla="*/ 3254410 w 693"/>
              <a:gd name="T9" fmla="*/ 2877545 h 1641"/>
              <a:gd name="T10" fmla="*/ 2878243 w 693"/>
              <a:gd name="T11" fmla="*/ 1603691 h 1641"/>
              <a:gd name="T12" fmla="*/ 2245600 w 693"/>
              <a:gd name="T13" fmla="*/ 1381904 h 1641"/>
              <a:gd name="T14" fmla="*/ 1960625 w 693"/>
              <a:gd name="T15" fmla="*/ 1216985 h 1641"/>
              <a:gd name="T16" fmla="*/ 1943527 w 693"/>
              <a:gd name="T17" fmla="*/ 1160117 h 1641"/>
              <a:gd name="T18" fmla="*/ 2017620 w 693"/>
              <a:gd name="T19" fmla="*/ 369645 h 1641"/>
              <a:gd name="T20" fmla="*/ 1783941 w 693"/>
              <a:gd name="T21" fmla="*/ 0 h 1641"/>
              <a:gd name="T22" fmla="*/ 1299484 w 693"/>
              <a:gd name="T23" fmla="*/ 136484 h 1641"/>
              <a:gd name="T24" fmla="*/ 1219691 w 693"/>
              <a:gd name="T25" fmla="*/ 688108 h 1641"/>
              <a:gd name="T26" fmla="*/ 1367878 w 693"/>
              <a:gd name="T27" fmla="*/ 1137369 h 1641"/>
              <a:gd name="T28" fmla="*/ 1367878 w 693"/>
              <a:gd name="T29" fmla="*/ 1222672 h 1641"/>
              <a:gd name="T30" fmla="*/ 837825 w 693"/>
              <a:gd name="T31" fmla="*/ 1546822 h 1641"/>
              <a:gd name="T32" fmla="*/ 125389 w 693"/>
              <a:gd name="T33" fmla="*/ 3019716 h 1641"/>
              <a:gd name="T34" fmla="*/ 644043 w 693"/>
              <a:gd name="T35" fmla="*/ 4418680 h 1641"/>
              <a:gd name="T36" fmla="*/ 815027 w 693"/>
              <a:gd name="T37" fmla="*/ 4560851 h 1641"/>
              <a:gd name="T38" fmla="*/ 1253888 w 693"/>
              <a:gd name="T39" fmla="*/ 6727540 h 1641"/>
              <a:gd name="T40" fmla="*/ 1521764 w 693"/>
              <a:gd name="T41" fmla="*/ 8359665 h 1641"/>
              <a:gd name="T42" fmla="*/ 1316583 w 693"/>
              <a:gd name="T43" fmla="*/ 9110329 h 1641"/>
              <a:gd name="T44" fmla="*/ 1954926 w 693"/>
              <a:gd name="T45" fmla="*/ 9070521 h 1641"/>
              <a:gd name="T46" fmla="*/ 2000522 w 693"/>
              <a:gd name="T47" fmla="*/ 8553018 h 1641"/>
              <a:gd name="T48" fmla="*/ 1949226 w 693"/>
              <a:gd name="T49" fmla="*/ 7546446 h 1641"/>
              <a:gd name="T50" fmla="*/ 1903630 w 693"/>
              <a:gd name="T51" fmla="*/ 6642237 h 1641"/>
              <a:gd name="T52" fmla="*/ 2120211 w 693"/>
              <a:gd name="T53" fmla="*/ 5635665 h 1641"/>
              <a:gd name="T54" fmla="*/ 2821249 w 693"/>
              <a:gd name="T55" fmla="*/ 8274362 h 1641"/>
              <a:gd name="T56" fmla="*/ 3151819 w 693"/>
              <a:gd name="T57" fmla="*/ 9070521 h 1641"/>
              <a:gd name="T58" fmla="*/ 3949748 w 693"/>
              <a:gd name="T59" fmla="*/ 9258187 h 1641"/>
              <a:gd name="T60" fmla="*/ 655442 w 693"/>
              <a:gd name="T61" fmla="*/ 3457603 h 1641"/>
              <a:gd name="T62" fmla="*/ 712437 w 693"/>
              <a:gd name="T63" fmla="*/ 2979908 h 1641"/>
              <a:gd name="T64" fmla="*/ 2251299 w 693"/>
              <a:gd name="T65" fmla="*/ 3923924 h 1641"/>
              <a:gd name="T66" fmla="*/ 1789641 w 693"/>
              <a:gd name="T67" fmla="*/ 1745862 h 1641"/>
              <a:gd name="T68" fmla="*/ 1595858 w 693"/>
              <a:gd name="T69" fmla="*/ 1654872 h 1641"/>
              <a:gd name="T70" fmla="*/ 1681350 w 693"/>
              <a:gd name="T71" fmla="*/ 2758121 h 1641"/>
              <a:gd name="T72" fmla="*/ 1561661 w 693"/>
              <a:gd name="T73" fmla="*/ 3906864 h 1641"/>
              <a:gd name="T74" fmla="*/ 1339381 w 693"/>
              <a:gd name="T75" fmla="*/ 3082271 h 1641"/>
              <a:gd name="T76" fmla="*/ 1413474 w 693"/>
              <a:gd name="T77" fmla="*/ 1279541 h 1641"/>
              <a:gd name="T78" fmla="*/ 1903630 w 693"/>
              <a:gd name="T79" fmla="*/ 1290914 h 1641"/>
              <a:gd name="T80" fmla="*/ 2171506 w 693"/>
              <a:gd name="T81" fmla="*/ 2348668 h 1641"/>
              <a:gd name="T82" fmla="*/ 2342491 w 693"/>
              <a:gd name="T83" fmla="*/ 3918238 h 1641"/>
              <a:gd name="T84" fmla="*/ 2695860 w 693"/>
              <a:gd name="T85" fmla="*/ 2758121 h 1641"/>
              <a:gd name="T86" fmla="*/ 2855446 w 693"/>
              <a:gd name="T87" fmla="*/ 3275624 h 16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2"/>
          </a:solidFill>
          <a:ln>
            <a:noFill/>
          </a:ln>
          <a:effectLst>
            <a:outerShdw blurRad="76200" sy="23000" kx="1199993" algn="br" rotWithShape="0">
              <a:srgbClr val="000000">
                <a:alpha val="6000"/>
              </a:srgbClr>
            </a:outerShdw>
          </a:effectLst>
          <a:extLst>
            <a:ext uri="{91240B29-F687-4F45-9708-019B960494DF}">
              <a14:hiddenLine xmlns:a14="http://schemas.microsoft.com/office/drawing/2010/main" w="9525">
                <a:solidFill>
                  <a:srgbClr val="000000"/>
                </a:solidFill>
                <a:round/>
                <a:headEnd/>
                <a:tailEnd/>
              </a14:hiddenLine>
            </a:ext>
          </a:extLst>
        </p:spPr>
        <p:txBody>
          <a:bodyPr lIns="60952" tIns="30476" rIns="60952" bIns="30476"/>
          <a:lstStyle/>
          <a:p>
            <a:endParaRPr lang="zh-CN" altLang="en-US" sz="1075"/>
          </a:p>
        </p:txBody>
      </p:sp>
      <p:grpSp>
        <p:nvGrpSpPr>
          <p:cNvPr id="7" name="Group 2"/>
          <p:cNvGrpSpPr>
            <a:grpSpLocks/>
          </p:cNvGrpSpPr>
          <p:nvPr/>
        </p:nvGrpSpPr>
        <p:grpSpPr bwMode="auto">
          <a:xfrm>
            <a:off x="1904752" y="2655197"/>
            <a:ext cx="2886493" cy="326189"/>
            <a:chOff x="1848067" y="2697524"/>
            <a:chExt cx="2311184" cy="316190"/>
          </a:xfrm>
        </p:grpSpPr>
        <p:cxnSp>
          <p:nvCxnSpPr>
            <p:cNvPr id="12" name="Straight Connector 56"/>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3" name="Straight Connector 57"/>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14" name="Group 58"/>
          <p:cNvGrpSpPr>
            <a:grpSpLocks/>
          </p:cNvGrpSpPr>
          <p:nvPr/>
        </p:nvGrpSpPr>
        <p:grpSpPr bwMode="auto">
          <a:xfrm>
            <a:off x="1913483" y="2278212"/>
            <a:ext cx="2134116" cy="1136502"/>
            <a:chOff x="838200" y="2992185"/>
            <a:chExt cx="1600200" cy="852868"/>
          </a:xfrm>
        </p:grpSpPr>
        <p:sp>
          <p:nvSpPr>
            <p:cNvPr id="15" name="TextBox 59"/>
            <p:cNvSpPr txBox="1">
              <a:spLocks noChangeArrowheads="1"/>
            </p:cNvSpPr>
            <p:nvPr/>
          </p:nvSpPr>
          <p:spPr bwMode="auto">
            <a:xfrm>
              <a:off x="838200" y="2992185"/>
              <a:ext cx="1600200" cy="2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16" name="TextBox 60"/>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17" name="Group 3"/>
          <p:cNvGrpSpPr>
            <a:grpSpLocks/>
          </p:cNvGrpSpPr>
          <p:nvPr/>
        </p:nvGrpSpPr>
        <p:grpSpPr bwMode="auto">
          <a:xfrm>
            <a:off x="7269009" y="2705196"/>
            <a:ext cx="2673003" cy="254761"/>
            <a:chOff x="7528087" y="2680840"/>
            <a:chExt cx="2061939" cy="316190"/>
          </a:xfrm>
        </p:grpSpPr>
        <p:cxnSp>
          <p:nvCxnSpPr>
            <p:cNvPr id="18" name="Straight Connector 6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9" name="Straight Connector 6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0" name="Group 66"/>
          <p:cNvGrpSpPr>
            <a:grpSpLocks/>
          </p:cNvGrpSpPr>
          <p:nvPr/>
        </p:nvGrpSpPr>
        <p:grpSpPr bwMode="auto">
          <a:xfrm>
            <a:off x="7795197" y="2305993"/>
            <a:ext cx="2133323" cy="1137295"/>
            <a:chOff x="838200" y="2992185"/>
            <a:chExt cx="1600200" cy="852868"/>
          </a:xfrm>
        </p:grpSpPr>
        <p:sp>
          <p:nvSpPr>
            <p:cNvPr id="21" name="TextBox 67"/>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2" name="TextBox 68"/>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23" name="Group 70"/>
          <p:cNvGrpSpPr>
            <a:grpSpLocks/>
          </p:cNvGrpSpPr>
          <p:nvPr/>
        </p:nvGrpSpPr>
        <p:grpSpPr bwMode="auto">
          <a:xfrm flipV="1">
            <a:off x="7269009" y="3967887"/>
            <a:ext cx="2673003" cy="433331"/>
            <a:chOff x="7528087" y="2680840"/>
            <a:chExt cx="2061939" cy="316190"/>
          </a:xfrm>
        </p:grpSpPr>
        <p:cxnSp>
          <p:nvCxnSpPr>
            <p:cNvPr id="24" name="Straight Connector 7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25" name="Straight Connector 7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6" name="Group 73"/>
          <p:cNvGrpSpPr>
            <a:grpSpLocks/>
          </p:cNvGrpSpPr>
          <p:nvPr/>
        </p:nvGrpSpPr>
        <p:grpSpPr bwMode="auto">
          <a:xfrm>
            <a:off x="7795197" y="4002013"/>
            <a:ext cx="2133323" cy="1137296"/>
            <a:chOff x="838200" y="2992185"/>
            <a:chExt cx="1600200" cy="852868"/>
          </a:xfrm>
        </p:grpSpPr>
        <p:sp>
          <p:nvSpPr>
            <p:cNvPr id="27" name="TextBox 74"/>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8" name="TextBox 75"/>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29" name="Group 76"/>
          <p:cNvGrpSpPr>
            <a:grpSpLocks/>
          </p:cNvGrpSpPr>
          <p:nvPr/>
        </p:nvGrpSpPr>
        <p:grpSpPr bwMode="auto">
          <a:xfrm flipV="1">
            <a:off x="1904752" y="3967887"/>
            <a:ext cx="2886493" cy="428569"/>
            <a:chOff x="1848067" y="2697524"/>
            <a:chExt cx="2311184" cy="316190"/>
          </a:xfrm>
        </p:grpSpPr>
        <p:cxnSp>
          <p:nvCxnSpPr>
            <p:cNvPr id="30" name="Straight Connector 77"/>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1" name="Straight Connector 78"/>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32" name="Group 79"/>
          <p:cNvGrpSpPr>
            <a:grpSpLocks/>
          </p:cNvGrpSpPr>
          <p:nvPr/>
        </p:nvGrpSpPr>
        <p:grpSpPr bwMode="auto">
          <a:xfrm>
            <a:off x="1913483" y="4006775"/>
            <a:ext cx="2134116" cy="1137296"/>
            <a:chOff x="838200" y="2992185"/>
            <a:chExt cx="1600200" cy="852868"/>
          </a:xfrm>
        </p:grpSpPr>
        <p:sp>
          <p:nvSpPr>
            <p:cNvPr id="33" name="TextBox 80"/>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34" name="TextBox 81"/>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sp>
        <p:nvSpPr>
          <p:cNvPr id="35" name="AutoShape 34"/>
          <p:cNvSpPr>
            <a:spLocks/>
          </p:cNvSpPr>
          <p:nvPr/>
        </p:nvSpPr>
        <p:spPr bwMode="auto">
          <a:xfrm>
            <a:off x="1270630" y="2327420"/>
            <a:ext cx="392855" cy="3849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4" y="0"/>
                </a:moveTo>
                <a:cubicBezTo>
                  <a:pt x="12264" y="0"/>
                  <a:pt x="13649" y="287"/>
                  <a:pt x="14957" y="861"/>
                </a:cubicBezTo>
                <a:cubicBezTo>
                  <a:pt x="16265" y="1434"/>
                  <a:pt x="17412" y="2210"/>
                  <a:pt x="18398" y="3198"/>
                </a:cubicBezTo>
                <a:cubicBezTo>
                  <a:pt x="19387" y="4186"/>
                  <a:pt x="20167" y="5332"/>
                  <a:pt x="20738" y="6645"/>
                </a:cubicBezTo>
                <a:cubicBezTo>
                  <a:pt x="21311" y="7958"/>
                  <a:pt x="21599" y="9341"/>
                  <a:pt x="21599" y="10801"/>
                </a:cubicBezTo>
                <a:cubicBezTo>
                  <a:pt x="21599" y="12280"/>
                  <a:pt x="21311" y="13669"/>
                  <a:pt x="20738" y="14971"/>
                </a:cubicBezTo>
                <a:cubicBezTo>
                  <a:pt x="20167" y="16272"/>
                  <a:pt x="19387" y="17413"/>
                  <a:pt x="18398" y="18401"/>
                </a:cubicBezTo>
                <a:cubicBezTo>
                  <a:pt x="17412" y="19386"/>
                  <a:pt x="16265" y="20171"/>
                  <a:pt x="14957" y="20738"/>
                </a:cubicBezTo>
                <a:cubicBezTo>
                  <a:pt x="13649" y="21312"/>
                  <a:pt x="12264" y="21599"/>
                  <a:pt x="10804" y="21599"/>
                </a:cubicBezTo>
                <a:cubicBezTo>
                  <a:pt x="9326" y="21599"/>
                  <a:pt x="7936" y="21312"/>
                  <a:pt x="6633" y="20738"/>
                </a:cubicBezTo>
                <a:cubicBezTo>
                  <a:pt x="5328" y="20171"/>
                  <a:pt x="4184" y="19386"/>
                  <a:pt x="3195" y="18401"/>
                </a:cubicBezTo>
                <a:cubicBezTo>
                  <a:pt x="2209" y="17413"/>
                  <a:pt x="1429" y="16272"/>
                  <a:pt x="856" y="14971"/>
                </a:cubicBezTo>
                <a:cubicBezTo>
                  <a:pt x="285" y="13669"/>
                  <a:pt x="0" y="12280"/>
                  <a:pt x="0" y="10801"/>
                </a:cubicBezTo>
                <a:cubicBezTo>
                  <a:pt x="0" y="9341"/>
                  <a:pt x="285" y="7958"/>
                  <a:pt x="856" y="6645"/>
                </a:cubicBezTo>
                <a:cubicBezTo>
                  <a:pt x="1429" y="5332"/>
                  <a:pt x="2209" y="4186"/>
                  <a:pt x="3195" y="3198"/>
                </a:cubicBezTo>
                <a:cubicBezTo>
                  <a:pt x="4184" y="2210"/>
                  <a:pt x="5328" y="1434"/>
                  <a:pt x="6633" y="861"/>
                </a:cubicBezTo>
                <a:cubicBezTo>
                  <a:pt x="7936" y="285"/>
                  <a:pt x="9326" y="0"/>
                  <a:pt x="10804" y="0"/>
                </a:cubicBezTo>
                <a:moveTo>
                  <a:pt x="6450" y="2241"/>
                </a:moveTo>
                <a:cubicBezTo>
                  <a:pt x="6133" y="2258"/>
                  <a:pt x="5783" y="2408"/>
                  <a:pt x="5393" y="2687"/>
                </a:cubicBezTo>
                <a:cubicBezTo>
                  <a:pt x="5006" y="2969"/>
                  <a:pt x="4627" y="3294"/>
                  <a:pt x="4257" y="3658"/>
                </a:cubicBezTo>
                <a:cubicBezTo>
                  <a:pt x="3890" y="4028"/>
                  <a:pt x="3548" y="4409"/>
                  <a:pt x="3237" y="4793"/>
                </a:cubicBezTo>
                <a:cubicBezTo>
                  <a:pt x="2927" y="5186"/>
                  <a:pt x="2684" y="5505"/>
                  <a:pt x="2514" y="5753"/>
                </a:cubicBezTo>
                <a:lnTo>
                  <a:pt x="2568" y="5753"/>
                </a:lnTo>
                <a:cubicBezTo>
                  <a:pt x="2604" y="5753"/>
                  <a:pt x="2661" y="5742"/>
                  <a:pt x="2737" y="5716"/>
                </a:cubicBezTo>
                <a:cubicBezTo>
                  <a:pt x="2814" y="5688"/>
                  <a:pt x="2850" y="5728"/>
                  <a:pt x="2850" y="5838"/>
                </a:cubicBezTo>
                <a:cubicBezTo>
                  <a:pt x="2850" y="5875"/>
                  <a:pt x="2839" y="5920"/>
                  <a:pt x="2811" y="5979"/>
                </a:cubicBezTo>
                <a:cubicBezTo>
                  <a:pt x="2783" y="6035"/>
                  <a:pt x="2833" y="6069"/>
                  <a:pt x="2961" y="6069"/>
                </a:cubicBezTo>
                <a:cubicBezTo>
                  <a:pt x="2997" y="6069"/>
                  <a:pt x="3020" y="6041"/>
                  <a:pt x="3028" y="5985"/>
                </a:cubicBezTo>
                <a:cubicBezTo>
                  <a:pt x="3037" y="5931"/>
                  <a:pt x="3051" y="5931"/>
                  <a:pt x="3068" y="5985"/>
                </a:cubicBezTo>
                <a:lnTo>
                  <a:pt x="3122" y="6199"/>
                </a:lnTo>
                <a:lnTo>
                  <a:pt x="3122" y="6227"/>
                </a:lnTo>
                <a:cubicBezTo>
                  <a:pt x="3122" y="6267"/>
                  <a:pt x="3099" y="6295"/>
                  <a:pt x="3054" y="6312"/>
                </a:cubicBezTo>
                <a:cubicBezTo>
                  <a:pt x="3011" y="6326"/>
                  <a:pt x="2997" y="6354"/>
                  <a:pt x="3014" y="6394"/>
                </a:cubicBezTo>
                <a:cubicBezTo>
                  <a:pt x="3051" y="6428"/>
                  <a:pt x="3093" y="6442"/>
                  <a:pt x="3141" y="6442"/>
                </a:cubicBezTo>
                <a:lnTo>
                  <a:pt x="3271" y="6442"/>
                </a:lnTo>
                <a:lnTo>
                  <a:pt x="3325" y="6417"/>
                </a:lnTo>
                <a:lnTo>
                  <a:pt x="3353" y="6394"/>
                </a:lnTo>
                <a:cubicBezTo>
                  <a:pt x="3353" y="6442"/>
                  <a:pt x="3379" y="6481"/>
                  <a:pt x="3432" y="6504"/>
                </a:cubicBezTo>
                <a:cubicBezTo>
                  <a:pt x="3489" y="6532"/>
                  <a:pt x="3534" y="6544"/>
                  <a:pt x="3568" y="6544"/>
                </a:cubicBezTo>
                <a:lnTo>
                  <a:pt x="3596" y="6544"/>
                </a:lnTo>
                <a:cubicBezTo>
                  <a:pt x="3596" y="6558"/>
                  <a:pt x="3576" y="6575"/>
                  <a:pt x="3543" y="6592"/>
                </a:cubicBezTo>
                <a:cubicBezTo>
                  <a:pt x="3506" y="6614"/>
                  <a:pt x="3506" y="6642"/>
                  <a:pt x="3543" y="6673"/>
                </a:cubicBezTo>
                <a:lnTo>
                  <a:pt x="3853" y="6730"/>
                </a:lnTo>
                <a:lnTo>
                  <a:pt x="3853" y="6758"/>
                </a:lnTo>
                <a:lnTo>
                  <a:pt x="4043" y="7148"/>
                </a:lnTo>
                <a:cubicBezTo>
                  <a:pt x="4043" y="7182"/>
                  <a:pt x="4028" y="7232"/>
                  <a:pt x="4003" y="7280"/>
                </a:cubicBezTo>
                <a:cubicBezTo>
                  <a:pt x="3975" y="7337"/>
                  <a:pt x="3944" y="7365"/>
                  <a:pt x="3907" y="7365"/>
                </a:cubicBezTo>
                <a:cubicBezTo>
                  <a:pt x="3870" y="7365"/>
                  <a:pt x="3856" y="7354"/>
                  <a:pt x="3867" y="7326"/>
                </a:cubicBezTo>
                <a:cubicBezTo>
                  <a:pt x="3876" y="7297"/>
                  <a:pt x="3879" y="7263"/>
                  <a:pt x="3879" y="7232"/>
                </a:cubicBezTo>
                <a:cubicBezTo>
                  <a:pt x="3879" y="7193"/>
                  <a:pt x="3870" y="7159"/>
                  <a:pt x="3853" y="7134"/>
                </a:cubicBezTo>
                <a:cubicBezTo>
                  <a:pt x="3836" y="7105"/>
                  <a:pt x="3769" y="7094"/>
                  <a:pt x="3650" y="7094"/>
                </a:cubicBezTo>
                <a:cubicBezTo>
                  <a:pt x="3633" y="7094"/>
                  <a:pt x="3608" y="7100"/>
                  <a:pt x="3582" y="7105"/>
                </a:cubicBezTo>
                <a:cubicBezTo>
                  <a:pt x="3554" y="7117"/>
                  <a:pt x="3551" y="7139"/>
                  <a:pt x="3568" y="7176"/>
                </a:cubicBezTo>
                <a:lnTo>
                  <a:pt x="3732" y="7523"/>
                </a:lnTo>
                <a:lnTo>
                  <a:pt x="3771" y="7551"/>
                </a:lnTo>
                <a:lnTo>
                  <a:pt x="3800" y="7580"/>
                </a:lnTo>
                <a:cubicBezTo>
                  <a:pt x="3709" y="7580"/>
                  <a:pt x="3647" y="7690"/>
                  <a:pt x="3616" y="7904"/>
                </a:cubicBezTo>
                <a:cubicBezTo>
                  <a:pt x="3585" y="8119"/>
                  <a:pt x="3568" y="8274"/>
                  <a:pt x="3568" y="8362"/>
                </a:cubicBezTo>
                <a:lnTo>
                  <a:pt x="3622" y="8610"/>
                </a:lnTo>
                <a:lnTo>
                  <a:pt x="3650" y="8686"/>
                </a:lnTo>
                <a:lnTo>
                  <a:pt x="3650" y="8743"/>
                </a:lnTo>
                <a:lnTo>
                  <a:pt x="3596" y="9002"/>
                </a:lnTo>
                <a:lnTo>
                  <a:pt x="3989" y="9581"/>
                </a:lnTo>
                <a:lnTo>
                  <a:pt x="4071" y="9581"/>
                </a:lnTo>
                <a:cubicBezTo>
                  <a:pt x="4088" y="9618"/>
                  <a:pt x="4079" y="9652"/>
                  <a:pt x="4043" y="9691"/>
                </a:cubicBezTo>
                <a:cubicBezTo>
                  <a:pt x="4006" y="9725"/>
                  <a:pt x="3997" y="9762"/>
                  <a:pt x="4014" y="9796"/>
                </a:cubicBezTo>
                <a:lnTo>
                  <a:pt x="4125" y="9906"/>
                </a:lnTo>
                <a:cubicBezTo>
                  <a:pt x="4125" y="9993"/>
                  <a:pt x="4142" y="10061"/>
                  <a:pt x="4178" y="10098"/>
                </a:cubicBezTo>
                <a:cubicBezTo>
                  <a:pt x="4212" y="10143"/>
                  <a:pt x="4272" y="10197"/>
                  <a:pt x="4353" y="10270"/>
                </a:cubicBezTo>
                <a:cubicBezTo>
                  <a:pt x="4334" y="10380"/>
                  <a:pt x="4427" y="10479"/>
                  <a:pt x="4630" y="10572"/>
                </a:cubicBezTo>
                <a:cubicBezTo>
                  <a:pt x="4834" y="10668"/>
                  <a:pt x="4961" y="10733"/>
                  <a:pt x="5017" y="10773"/>
                </a:cubicBezTo>
                <a:cubicBezTo>
                  <a:pt x="5088" y="10976"/>
                  <a:pt x="5178" y="11179"/>
                  <a:pt x="5286" y="11382"/>
                </a:cubicBezTo>
                <a:cubicBezTo>
                  <a:pt x="5393" y="11588"/>
                  <a:pt x="5526" y="11758"/>
                  <a:pt x="5679" y="11908"/>
                </a:cubicBezTo>
                <a:lnTo>
                  <a:pt x="5707" y="12094"/>
                </a:lnTo>
                <a:cubicBezTo>
                  <a:pt x="5707" y="12111"/>
                  <a:pt x="5684" y="12133"/>
                  <a:pt x="5639" y="12150"/>
                </a:cubicBezTo>
                <a:cubicBezTo>
                  <a:pt x="5594" y="12167"/>
                  <a:pt x="5588" y="12195"/>
                  <a:pt x="5625" y="12227"/>
                </a:cubicBezTo>
                <a:lnTo>
                  <a:pt x="5842" y="12325"/>
                </a:lnTo>
                <a:cubicBezTo>
                  <a:pt x="5876" y="12289"/>
                  <a:pt x="5924" y="12325"/>
                  <a:pt x="5984" y="12433"/>
                </a:cubicBezTo>
                <a:cubicBezTo>
                  <a:pt x="6040" y="12543"/>
                  <a:pt x="6088" y="12613"/>
                  <a:pt x="6125" y="12647"/>
                </a:cubicBezTo>
                <a:lnTo>
                  <a:pt x="6097" y="12729"/>
                </a:lnTo>
                <a:lnTo>
                  <a:pt x="6261" y="12961"/>
                </a:lnTo>
                <a:lnTo>
                  <a:pt x="6342" y="12989"/>
                </a:lnTo>
                <a:lnTo>
                  <a:pt x="6396" y="12879"/>
                </a:lnTo>
                <a:cubicBezTo>
                  <a:pt x="6359" y="12788"/>
                  <a:pt x="6297" y="12667"/>
                  <a:pt x="6207" y="12520"/>
                </a:cubicBezTo>
                <a:cubicBezTo>
                  <a:pt x="6116" y="12370"/>
                  <a:pt x="6023" y="12226"/>
                  <a:pt x="5930" y="12088"/>
                </a:cubicBezTo>
                <a:cubicBezTo>
                  <a:pt x="5834" y="11947"/>
                  <a:pt x="5755" y="11826"/>
                  <a:pt x="5693" y="11710"/>
                </a:cubicBezTo>
                <a:cubicBezTo>
                  <a:pt x="5628" y="11600"/>
                  <a:pt x="5597" y="11532"/>
                  <a:pt x="5597" y="11515"/>
                </a:cubicBezTo>
                <a:cubicBezTo>
                  <a:pt x="5597" y="11492"/>
                  <a:pt x="5588" y="11422"/>
                  <a:pt x="5571" y="11295"/>
                </a:cubicBezTo>
                <a:cubicBezTo>
                  <a:pt x="5551" y="11168"/>
                  <a:pt x="5534" y="11097"/>
                  <a:pt x="5517" y="11069"/>
                </a:cubicBezTo>
                <a:cubicBezTo>
                  <a:pt x="5571" y="11103"/>
                  <a:pt x="5639" y="11137"/>
                  <a:pt x="5721" y="11168"/>
                </a:cubicBezTo>
                <a:cubicBezTo>
                  <a:pt x="5800" y="11202"/>
                  <a:pt x="5868" y="11235"/>
                  <a:pt x="5922" y="11267"/>
                </a:cubicBezTo>
                <a:cubicBezTo>
                  <a:pt x="5958" y="11492"/>
                  <a:pt x="6046" y="11676"/>
                  <a:pt x="6187" y="11809"/>
                </a:cubicBezTo>
                <a:cubicBezTo>
                  <a:pt x="6326" y="11947"/>
                  <a:pt x="6450" y="12099"/>
                  <a:pt x="6557" y="12272"/>
                </a:cubicBezTo>
                <a:cubicBezTo>
                  <a:pt x="6520" y="12305"/>
                  <a:pt x="6520" y="12325"/>
                  <a:pt x="6557" y="12337"/>
                </a:cubicBezTo>
                <a:cubicBezTo>
                  <a:pt x="6594" y="12348"/>
                  <a:pt x="6625" y="12354"/>
                  <a:pt x="6653" y="12354"/>
                </a:cubicBezTo>
                <a:cubicBezTo>
                  <a:pt x="6687" y="12387"/>
                  <a:pt x="6707" y="12452"/>
                  <a:pt x="6707" y="12543"/>
                </a:cubicBezTo>
                <a:cubicBezTo>
                  <a:pt x="6834" y="12684"/>
                  <a:pt x="6998" y="12884"/>
                  <a:pt x="7199" y="13138"/>
                </a:cubicBezTo>
                <a:cubicBezTo>
                  <a:pt x="7402" y="13384"/>
                  <a:pt x="7504" y="13584"/>
                  <a:pt x="7504" y="13731"/>
                </a:cubicBezTo>
                <a:lnTo>
                  <a:pt x="7504" y="13754"/>
                </a:lnTo>
                <a:lnTo>
                  <a:pt x="7450" y="13949"/>
                </a:lnTo>
                <a:cubicBezTo>
                  <a:pt x="7504" y="14090"/>
                  <a:pt x="7597" y="14205"/>
                  <a:pt x="7727" y="14290"/>
                </a:cubicBezTo>
                <a:cubicBezTo>
                  <a:pt x="7857" y="14378"/>
                  <a:pt x="7987" y="14443"/>
                  <a:pt x="8114" y="14499"/>
                </a:cubicBezTo>
                <a:lnTo>
                  <a:pt x="8168" y="14499"/>
                </a:lnTo>
                <a:cubicBezTo>
                  <a:pt x="8349" y="14592"/>
                  <a:pt x="8532" y="14685"/>
                  <a:pt x="8721" y="14790"/>
                </a:cubicBezTo>
                <a:cubicBezTo>
                  <a:pt x="8911" y="14897"/>
                  <a:pt x="9106" y="14985"/>
                  <a:pt x="9304" y="15055"/>
                </a:cubicBezTo>
                <a:lnTo>
                  <a:pt x="9614" y="14863"/>
                </a:lnTo>
                <a:cubicBezTo>
                  <a:pt x="9688" y="14886"/>
                  <a:pt x="9764" y="14928"/>
                  <a:pt x="9846" y="15002"/>
                </a:cubicBezTo>
                <a:cubicBezTo>
                  <a:pt x="9925" y="15072"/>
                  <a:pt x="10018" y="15154"/>
                  <a:pt x="10123" y="15250"/>
                </a:cubicBezTo>
                <a:cubicBezTo>
                  <a:pt x="10225" y="15343"/>
                  <a:pt x="10346" y="15431"/>
                  <a:pt x="10487" y="15513"/>
                </a:cubicBezTo>
                <a:cubicBezTo>
                  <a:pt x="10626" y="15597"/>
                  <a:pt x="10787" y="15645"/>
                  <a:pt x="10968" y="15662"/>
                </a:cubicBezTo>
                <a:cubicBezTo>
                  <a:pt x="11092" y="15575"/>
                  <a:pt x="11157" y="15597"/>
                  <a:pt x="11157" y="15727"/>
                </a:cubicBezTo>
                <a:lnTo>
                  <a:pt x="11157" y="15784"/>
                </a:lnTo>
                <a:lnTo>
                  <a:pt x="11496" y="16193"/>
                </a:lnTo>
                <a:lnTo>
                  <a:pt x="11550" y="16391"/>
                </a:lnTo>
                <a:cubicBezTo>
                  <a:pt x="11640" y="16444"/>
                  <a:pt x="11731" y="16512"/>
                  <a:pt x="11827" y="16594"/>
                </a:cubicBezTo>
                <a:cubicBezTo>
                  <a:pt x="11920" y="16676"/>
                  <a:pt x="11996" y="16766"/>
                  <a:pt x="12050" y="16865"/>
                </a:cubicBezTo>
                <a:lnTo>
                  <a:pt x="12103" y="16865"/>
                </a:lnTo>
                <a:cubicBezTo>
                  <a:pt x="12194" y="16865"/>
                  <a:pt x="12267" y="16907"/>
                  <a:pt x="12327" y="16986"/>
                </a:cubicBezTo>
                <a:cubicBezTo>
                  <a:pt x="12386" y="17068"/>
                  <a:pt x="12459" y="17108"/>
                  <a:pt x="12550" y="17108"/>
                </a:cubicBezTo>
                <a:cubicBezTo>
                  <a:pt x="12604" y="17108"/>
                  <a:pt x="12632" y="17079"/>
                  <a:pt x="12632" y="17029"/>
                </a:cubicBezTo>
                <a:cubicBezTo>
                  <a:pt x="12632" y="16902"/>
                  <a:pt x="12640" y="16820"/>
                  <a:pt x="12657" y="16777"/>
                </a:cubicBezTo>
                <a:cubicBezTo>
                  <a:pt x="12674" y="16738"/>
                  <a:pt x="12700" y="16710"/>
                  <a:pt x="12725" y="16704"/>
                </a:cubicBezTo>
                <a:cubicBezTo>
                  <a:pt x="12753" y="16693"/>
                  <a:pt x="12782" y="16687"/>
                  <a:pt x="12807" y="16687"/>
                </a:cubicBezTo>
                <a:cubicBezTo>
                  <a:pt x="12835" y="16687"/>
                  <a:pt x="12849" y="16670"/>
                  <a:pt x="12849" y="16633"/>
                </a:cubicBezTo>
                <a:lnTo>
                  <a:pt x="12793" y="16554"/>
                </a:lnTo>
                <a:cubicBezTo>
                  <a:pt x="12756" y="16554"/>
                  <a:pt x="12731" y="16577"/>
                  <a:pt x="12714" y="16622"/>
                </a:cubicBezTo>
                <a:cubicBezTo>
                  <a:pt x="12694" y="16667"/>
                  <a:pt x="12669" y="16670"/>
                  <a:pt x="12632" y="16633"/>
                </a:cubicBezTo>
                <a:lnTo>
                  <a:pt x="12440" y="16743"/>
                </a:lnTo>
                <a:lnTo>
                  <a:pt x="12211" y="16687"/>
                </a:lnTo>
                <a:lnTo>
                  <a:pt x="11889" y="16136"/>
                </a:lnTo>
                <a:lnTo>
                  <a:pt x="11996" y="15366"/>
                </a:lnTo>
                <a:cubicBezTo>
                  <a:pt x="12013" y="15332"/>
                  <a:pt x="11979" y="15287"/>
                  <a:pt x="11894" y="15244"/>
                </a:cubicBezTo>
                <a:cubicBezTo>
                  <a:pt x="11807" y="15199"/>
                  <a:pt x="11784" y="15154"/>
                  <a:pt x="11818" y="15112"/>
                </a:cubicBezTo>
                <a:cubicBezTo>
                  <a:pt x="11694" y="15032"/>
                  <a:pt x="11541" y="15001"/>
                  <a:pt x="11360" y="15001"/>
                </a:cubicBezTo>
                <a:cubicBezTo>
                  <a:pt x="11324" y="15001"/>
                  <a:pt x="11230" y="15013"/>
                  <a:pt x="11083" y="15038"/>
                </a:cubicBezTo>
                <a:cubicBezTo>
                  <a:pt x="10934" y="15066"/>
                  <a:pt x="10857" y="15055"/>
                  <a:pt x="10857" y="15001"/>
                </a:cubicBezTo>
                <a:cubicBezTo>
                  <a:pt x="10857" y="14945"/>
                  <a:pt x="10872" y="14874"/>
                  <a:pt x="10900" y="14784"/>
                </a:cubicBezTo>
                <a:cubicBezTo>
                  <a:pt x="10925" y="14691"/>
                  <a:pt x="10959" y="14598"/>
                  <a:pt x="10993" y="14493"/>
                </a:cubicBezTo>
                <a:cubicBezTo>
                  <a:pt x="11030" y="14389"/>
                  <a:pt x="11058" y="14301"/>
                  <a:pt x="11075" y="14228"/>
                </a:cubicBezTo>
                <a:cubicBezTo>
                  <a:pt x="11092" y="14157"/>
                  <a:pt x="11103" y="14112"/>
                  <a:pt x="11103" y="14095"/>
                </a:cubicBezTo>
                <a:lnTo>
                  <a:pt x="11278" y="13731"/>
                </a:lnTo>
                <a:lnTo>
                  <a:pt x="11239" y="13677"/>
                </a:lnTo>
                <a:lnTo>
                  <a:pt x="11021" y="13621"/>
                </a:lnTo>
                <a:cubicBezTo>
                  <a:pt x="10985" y="13621"/>
                  <a:pt x="10925" y="13649"/>
                  <a:pt x="10846" y="13706"/>
                </a:cubicBezTo>
                <a:cubicBezTo>
                  <a:pt x="10764" y="13754"/>
                  <a:pt x="10685" y="13821"/>
                  <a:pt x="10609" y="13898"/>
                </a:cubicBezTo>
                <a:cubicBezTo>
                  <a:pt x="10533" y="13974"/>
                  <a:pt x="10468" y="14053"/>
                  <a:pt x="10414" y="14123"/>
                </a:cubicBezTo>
                <a:cubicBezTo>
                  <a:pt x="10360" y="14197"/>
                  <a:pt x="10332" y="14256"/>
                  <a:pt x="10332" y="14313"/>
                </a:cubicBezTo>
                <a:lnTo>
                  <a:pt x="9724" y="14442"/>
                </a:lnTo>
                <a:cubicBezTo>
                  <a:pt x="9597" y="14442"/>
                  <a:pt x="9493" y="14394"/>
                  <a:pt x="9411" y="14284"/>
                </a:cubicBezTo>
                <a:cubicBezTo>
                  <a:pt x="9377" y="14140"/>
                  <a:pt x="9301" y="13979"/>
                  <a:pt x="9182" y="13804"/>
                </a:cubicBezTo>
                <a:cubicBezTo>
                  <a:pt x="9066" y="13627"/>
                  <a:pt x="9007" y="13474"/>
                  <a:pt x="9007" y="13336"/>
                </a:cubicBezTo>
                <a:cubicBezTo>
                  <a:pt x="9007" y="13132"/>
                  <a:pt x="9041" y="12938"/>
                  <a:pt x="9114" y="12757"/>
                </a:cubicBezTo>
                <a:cubicBezTo>
                  <a:pt x="9188" y="12576"/>
                  <a:pt x="9159" y="12382"/>
                  <a:pt x="9032" y="12178"/>
                </a:cubicBezTo>
                <a:cubicBezTo>
                  <a:pt x="9052" y="12178"/>
                  <a:pt x="9075" y="12167"/>
                  <a:pt x="9100" y="12150"/>
                </a:cubicBezTo>
                <a:cubicBezTo>
                  <a:pt x="9128" y="12133"/>
                  <a:pt x="9134" y="12105"/>
                  <a:pt x="9114" y="12068"/>
                </a:cubicBezTo>
                <a:lnTo>
                  <a:pt x="9275" y="11879"/>
                </a:lnTo>
                <a:lnTo>
                  <a:pt x="9303" y="11851"/>
                </a:lnTo>
                <a:lnTo>
                  <a:pt x="9329" y="11879"/>
                </a:lnTo>
                <a:cubicBezTo>
                  <a:pt x="9456" y="11786"/>
                  <a:pt x="9623" y="11758"/>
                  <a:pt x="9832" y="11786"/>
                </a:cubicBezTo>
                <a:cubicBezTo>
                  <a:pt x="10038" y="11809"/>
                  <a:pt x="10168" y="11746"/>
                  <a:pt x="10225" y="11594"/>
                </a:cubicBezTo>
                <a:lnTo>
                  <a:pt x="10439" y="11769"/>
                </a:lnTo>
                <a:cubicBezTo>
                  <a:pt x="10476" y="11786"/>
                  <a:pt x="10516" y="11769"/>
                  <a:pt x="10561" y="11710"/>
                </a:cubicBezTo>
                <a:cubicBezTo>
                  <a:pt x="10606" y="11653"/>
                  <a:pt x="10629" y="11605"/>
                  <a:pt x="10629" y="11566"/>
                </a:cubicBezTo>
                <a:lnTo>
                  <a:pt x="10521" y="11515"/>
                </a:lnTo>
                <a:lnTo>
                  <a:pt x="11050" y="11377"/>
                </a:lnTo>
                <a:lnTo>
                  <a:pt x="11075" y="11461"/>
                </a:lnTo>
                <a:lnTo>
                  <a:pt x="11332" y="11433"/>
                </a:lnTo>
                <a:lnTo>
                  <a:pt x="11629" y="11619"/>
                </a:lnTo>
                <a:cubicBezTo>
                  <a:pt x="11665" y="11619"/>
                  <a:pt x="11702" y="11600"/>
                  <a:pt x="11739" y="11554"/>
                </a:cubicBezTo>
                <a:cubicBezTo>
                  <a:pt x="11776" y="11509"/>
                  <a:pt x="11815" y="11504"/>
                  <a:pt x="11860" y="11537"/>
                </a:cubicBezTo>
                <a:lnTo>
                  <a:pt x="12132" y="11825"/>
                </a:lnTo>
                <a:cubicBezTo>
                  <a:pt x="12095" y="11896"/>
                  <a:pt x="12089" y="11952"/>
                  <a:pt x="12118" y="11984"/>
                </a:cubicBezTo>
                <a:cubicBezTo>
                  <a:pt x="12143" y="12023"/>
                  <a:pt x="12157" y="12057"/>
                  <a:pt x="12157" y="12094"/>
                </a:cubicBezTo>
                <a:cubicBezTo>
                  <a:pt x="12157" y="12150"/>
                  <a:pt x="12205" y="12271"/>
                  <a:pt x="12298" y="12463"/>
                </a:cubicBezTo>
                <a:cubicBezTo>
                  <a:pt x="12394" y="12658"/>
                  <a:pt x="12479" y="12757"/>
                  <a:pt x="12550" y="12757"/>
                </a:cubicBezTo>
                <a:cubicBezTo>
                  <a:pt x="12640" y="12757"/>
                  <a:pt x="12680" y="12698"/>
                  <a:pt x="12671" y="12582"/>
                </a:cubicBezTo>
                <a:cubicBezTo>
                  <a:pt x="12663" y="12466"/>
                  <a:pt x="12657" y="12390"/>
                  <a:pt x="12657" y="12356"/>
                </a:cubicBezTo>
                <a:cubicBezTo>
                  <a:pt x="12657" y="12176"/>
                  <a:pt x="12620" y="11998"/>
                  <a:pt x="12550" y="11828"/>
                </a:cubicBezTo>
                <a:cubicBezTo>
                  <a:pt x="12479" y="11656"/>
                  <a:pt x="12409" y="11481"/>
                  <a:pt x="12346" y="11298"/>
                </a:cubicBezTo>
                <a:lnTo>
                  <a:pt x="12346" y="11221"/>
                </a:lnTo>
                <a:cubicBezTo>
                  <a:pt x="12346" y="11128"/>
                  <a:pt x="12403" y="11049"/>
                  <a:pt x="12516" y="10984"/>
                </a:cubicBezTo>
                <a:cubicBezTo>
                  <a:pt x="12629" y="10911"/>
                  <a:pt x="12685" y="10874"/>
                  <a:pt x="12685" y="10851"/>
                </a:cubicBezTo>
                <a:cubicBezTo>
                  <a:pt x="12776" y="10781"/>
                  <a:pt x="12878" y="10707"/>
                  <a:pt x="12991" y="10637"/>
                </a:cubicBezTo>
                <a:cubicBezTo>
                  <a:pt x="13101" y="10563"/>
                  <a:pt x="13186" y="10482"/>
                  <a:pt x="13239" y="10383"/>
                </a:cubicBezTo>
                <a:lnTo>
                  <a:pt x="13347" y="10163"/>
                </a:lnTo>
                <a:lnTo>
                  <a:pt x="13347" y="10030"/>
                </a:lnTo>
                <a:lnTo>
                  <a:pt x="13429" y="10030"/>
                </a:lnTo>
                <a:cubicBezTo>
                  <a:pt x="13465" y="10030"/>
                  <a:pt x="13482" y="10002"/>
                  <a:pt x="13482" y="9948"/>
                </a:cubicBezTo>
                <a:cubicBezTo>
                  <a:pt x="13482" y="9931"/>
                  <a:pt x="13471" y="9914"/>
                  <a:pt x="13443" y="9903"/>
                </a:cubicBezTo>
                <a:cubicBezTo>
                  <a:pt x="13414" y="9886"/>
                  <a:pt x="13383" y="9863"/>
                  <a:pt x="13347" y="9827"/>
                </a:cubicBezTo>
                <a:cubicBezTo>
                  <a:pt x="13313" y="9810"/>
                  <a:pt x="13276" y="9782"/>
                  <a:pt x="13239" y="9742"/>
                </a:cubicBezTo>
                <a:lnTo>
                  <a:pt x="13321" y="9694"/>
                </a:lnTo>
                <a:cubicBezTo>
                  <a:pt x="13358" y="9638"/>
                  <a:pt x="13383" y="9573"/>
                  <a:pt x="13403" y="9491"/>
                </a:cubicBezTo>
                <a:cubicBezTo>
                  <a:pt x="13420" y="9406"/>
                  <a:pt x="13412" y="9335"/>
                  <a:pt x="13375" y="9273"/>
                </a:cubicBezTo>
                <a:lnTo>
                  <a:pt x="13578" y="9163"/>
                </a:lnTo>
                <a:cubicBezTo>
                  <a:pt x="13558" y="9220"/>
                  <a:pt x="13578" y="9254"/>
                  <a:pt x="13632" y="9273"/>
                </a:cubicBezTo>
                <a:cubicBezTo>
                  <a:pt x="13686" y="9290"/>
                  <a:pt x="13731" y="9290"/>
                  <a:pt x="13768" y="9273"/>
                </a:cubicBezTo>
                <a:lnTo>
                  <a:pt x="13903" y="9053"/>
                </a:lnTo>
                <a:cubicBezTo>
                  <a:pt x="13866" y="8966"/>
                  <a:pt x="13844" y="8932"/>
                  <a:pt x="13835" y="8960"/>
                </a:cubicBezTo>
                <a:cubicBezTo>
                  <a:pt x="13827" y="8988"/>
                  <a:pt x="13850" y="8960"/>
                  <a:pt x="13903" y="8867"/>
                </a:cubicBezTo>
                <a:cubicBezTo>
                  <a:pt x="13994" y="8833"/>
                  <a:pt x="14081" y="8788"/>
                  <a:pt x="14166" y="8740"/>
                </a:cubicBezTo>
                <a:cubicBezTo>
                  <a:pt x="14254" y="8689"/>
                  <a:pt x="14338" y="8664"/>
                  <a:pt x="14432" y="8664"/>
                </a:cubicBezTo>
                <a:cubicBezTo>
                  <a:pt x="14448" y="8683"/>
                  <a:pt x="14465" y="8689"/>
                  <a:pt x="14485" y="8689"/>
                </a:cubicBezTo>
                <a:cubicBezTo>
                  <a:pt x="14539" y="8689"/>
                  <a:pt x="14564" y="8683"/>
                  <a:pt x="14564" y="8664"/>
                </a:cubicBezTo>
                <a:cubicBezTo>
                  <a:pt x="14564" y="8573"/>
                  <a:pt x="14547" y="8520"/>
                  <a:pt x="14511" y="8503"/>
                </a:cubicBezTo>
                <a:lnTo>
                  <a:pt x="14675" y="8167"/>
                </a:lnTo>
                <a:cubicBezTo>
                  <a:pt x="14799" y="8167"/>
                  <a:pt x="14895" y="8110"/>
                  <a:pt x="14957" y="8000"/>
                </a:cubicBezTo>
                <a:lnTo>
                  <a:pt x="15203" y="7972"/>
                </a:lnTo>
                <a:cubicBezTo>
                  <a:pt x="15257" y="7958"/>
                  <a:pt x="15282" y="7924"/>
                  <a:pt x="15282" y="7867"/>
                </a:cubicBezTo>
                <a:lnTo>
                  <a:pt x="15282" y="7842"/>
                </a:lnTo>
                <a:lnTo>
                  <a:pt x="15757" y="7704"/>
                </a:lnTo>
                <a:lnTo>
                  <a:pt x="15810" y="7554"/>
                </a:lnTo>
                <a:lnTo>
                  <a:pt x="15675" y="7368"/>
                </a:lnTo>
                <a:cubicBezTo>
                  <a:pt x="15692" y="7368"/>
                  <a:pt x="15700" y="7351"/>
                  <a:pt x="15700" y="7311"/>
                </a:cubicBezTo>
                <a:cubicBezTo>
                  <a:pt x="15700" y="7277"/>
                  <a:pt x="15683" y="7252"/>
                  <a:pt x="15646" y="7235"/>
                </a:cubicBezTo>
                <a:cubicBezTo>
                  <a:pt x="15613" y="7212"/>
                  <a:pt x="15579" y="7195"/>
                  <a:pt x="15553" y="7179"/>
                </a:cubicBezTo>
                <a:cubicBezTo>
                  <a:pt x="15525" y="7162"/>
                  <a:pt x="15494" y="7142"/>
                  <a:pt x="15457" y="7125"/>
                </a:cubicBezTo>
                <a:lnTo>
                  <a:pt x="15403" y="7150"/>
                </a:lnTo>
                <a:lnTo>
                  <a:pt x="15457" y="7125"/>
                </a:lnTo>
                <a:lnTo>
                  <a:pt x="15539" y="7125"/>
                </a:lnTo>
                <a:lnTo>
                  <a:pt x="15714" y="7125"/>
                </a:lnTo>
                <a:cubicBezTo>
                  <a:pt x="15796" y="7125"/>
                  <a:pt x="15836" y="7085"/>
                  <a:pt x="15836" y="7003"/>
                </a:cubicBezTo>
                <a:cubicBezTo>
                  <a:pt x="15836" y="6893"/>
                  <a:pt x="15774" y="6837"/>
                  <a:pt x="15646" y="6837"/>
                </a:cubicBezTo>
                <a:cubicBezTo>
                  <a:pt x="15485" y="6837"/>
                  <a:pt x="15299" y="6877"/>
                  <a:pt x="15087" y="6953"/>
                </a:cubicBezTo>
                <a:cubicBezTo>
                  <a:pt x="14875" y="7029"/>
                  <a:pt x="14728" y="7162"/>
                  <a:pt x="14646" y="7339"/>
                </a:cubicBezTo>
                <a:lnTo>
                  <a:pt x="14457" y="7450"/>
                </a:lnTo>
                <a:lnTo>
                  <a:pt x="14700" y="7207"/>
                </a:lnTo>
                <a:lnTo>
                  <a:pt x="14739" y="7125"/>
                </a:lnTo>
                <a:cubicBezTo>
                  <a:pt x="14739" y="7085"/>
                  <a:pt x="14697" y="7063"/>
                  <a:pt x="14612" y="7046"/>
                </a:cubicBezTo>
                <a:cubicBezTo>
                  <a:pt x="14528" y="7035"/>
                  <a:pt x="14502" y="7029"/>
                  <a:pt x="14539" y="7029"/>
                </a:cubicBezTo>
                <a:cubicBezTo>
                  <a:pt x="14700" y="7029"/>
                  <a:pt x="14824" y="7015"/>
                  <a:pt x="14909" y="6975"/>
                </a:cubicBezTo>
                <a:cubicBezTo>
                  <a:pt x="14997" y="6936"/>
                  <a:pt x="15067" y="6899"/>
                  <a:pt x="15121" y="6854"/>
                </a:cubicBezTo>
                <a:cubicBezTo>
                  <a:pt x="15175" y="6809"/>
                  <a:pt x="15231" y="6766"/>
                  <a:pt x="15288" y="6715"/>
                </a:cubicBezTo>
                <a:cubicBezTo>
                  <a:pt x="15347" y="6670"/>
                  <a:pt x="15432" y="6634"/>
                  <a:pt x="15539" y="6594"/>
                </a:cubicBezTo>
                <a:cubicBezTo>
                  <a:pt x="15745" y="6634"/>
                  <a:pt x="15946" y="6645"/>
                  <a:pt x="16135" y="6622"/>
                </a:cubicBezTo>
                <a:cubicBezTo>
                  <a:pt x="16322" y="6605"/>
                  <a:pt x="16522" y="6594"/>
                  <a:pt x="16729" y="6594"/>
                </a:cubicBezTo>
                <a:cubicBezTo>
                  <a:pt x="16785" y="6560"/>
                  <a:pt x="16839" y="6523"/>
                  <a:pt x="16892" y="6484"/>
                </a:cubicBezTo>
                <a:cubicBezTo>
                  <a:pt x="16946" y="6439"/>
                  <a:pt x="16980" y="6396"/>
                  <a:pt x="17000" y="6340"/>
                </a:cubicBezTo>
                <a:lnTo>
                  <a:pt x="17311" y="6286"/>
                </a:lnTo>
                <a:cubicBezTo>
                  <a:pt x="17347" y="6323"/>
                  <a:pt x="17401" y="6315"/>
                  <a:pt x="17474" y="6258"/>
                </a:cubicBezTo>
                <a:cubicBezTo>
                  <a:pt x="17545" y="6202"/>
                  <a:pt x="17582" y="6159"/>
                  <a:pt x="17582" y="6125"/>
                </a:cubicBezTo>
                <a:cubicBezTo>
                  <a:pt x="17582" y="6032"/>
                  <a:pt x="17531" y="5976"/>
                  <a:pt x="17432" y="5950"/>
                </a:cubicBezTo>
                <a:cubicBezTo>
                  <a:pt x="17333" y="5922"/>
                  <a:pt x="17282" y="5854"/>
                  <a:pt x="17282" y="5755"/>
                </a:cubicBezTo>
                <a:cubicBezTo>
                  <a:pt x="17282" y="5738"/>
                  <a:pt x="17288" y="5713"/>
                  <a:pt x="17296" y="5679"/>
                </a:cubicBezTo>
                <a:cubicBezTo>
                  <a:pt x="17308" y="5640"/>
                  <a:pt x="17294" y="5623"/>
                  <a:pt x="17257" y="5623"/>
                </a:cubicBezTo>
                <a:cubicBezTo>
                  <a:pt x="17203" y="5623"/>
                  <a:pt x="17116" y="5651"/>
                  <a:pt x="16994" y="5707"/>
                </a:cubicBezTo>
                <a:cubicBezTo>
                  <a:pt x="16870" y="5758"/>
                  <a:pt x="16785" y="5806"/>
                  <a:pt x="16729" y="5840"/>
                </a:cubicBezTo>
                <a:cubicBezTo>
                  <a:pt x="16692" y="5854"/>
                  <a:pt x="16672" y="5854"/>
                  <a:pt x="16661" y="5829"/>
                </a:cubicBezTo>
                <a:cubicBezTo>
                  <a:pt x="16652" y="5801"/>
                  <a:pt x="16649" y="5767"/>
                  <a:pt x="16649" y="5730"/>
                </a:cubicBezTo>
                <a:lnTo>
                  <a:pt x="16675" y="5755"/>
                </a:lnTo>
                <a:lnTo>
                  <a:pt x="16785" y="5705"/>
                </a:lnTo>
                <a:lnTo>
                  <a:pt x="17093" y="5594"/>
                </a:lnTo>
                <a:lnTo>
                  <a:pt x="17147" y="5538"/>
                </a:lnTo>
                <a:cubicBezTo>
                  <a:pt x="17147" y="5484"/>
                  <a:pt x="17116" y="5451"/>
                  <a:pt x="17048" y="5434"/>
                </a:cubicBezTo>
                <a:cubicBezTo>
                  <a:pt x="16980" y="5411"/>
                  <a:pt x="16926" y="5405"/>
                  <a:pt x="16892" y="5405"/>
                </a:cubicBezTo>
                <a:cubicBezTo>
                  <a:pt x="16856" y="5405"/>
                  <a:pt x="16802" y="5417"/>
                  <a:pt x="16729" y="5445"/>
                </a:cubicBezTo>
                <a:cubicBezTo>
                  <a:pt x="16658" y="5473"/>
                  <a:pt x="16621" y="5456"/>
                  <a:pt x="16621" y="5405"/>
                </a:cubicBezTo>
                <a:lnTo>
                  <a:pt x="16649" y="5349"/>
                </a:lnTo>
                <a:cubicBezTo>
                  <a:pt x="16539" y="5259"/>
                  <a:pt x="16443" y="5154"/>
                  <a:pt x="16358" y="5047"/>
                </a:cubicBezTo>
                <a:cubicBezTo>
                  <a:pt x="16271" y="4931"/>
                  <a:pt x="16228" y="4861"/>
                  <a:pt x="16228" y="4821"/>
                </a:cubicBezTo>
                <a:cubicBezTo>
                  <a:pt x="16228" y="4787"/>
                  <a:pt x="16234" y="4751"/>
                  <a:pt x="16243" y="4705"/>
                </a:cubicBezTo>
                <a:cubicBezTo>
                  <a:pt x="16251" y="4669"/>
                  <a:pt x="16228" y="4646"/>
                  <a:pt x="16175" y="4646"/>
                </a:cubicBezTo>
                <a:cubicBezTo>
                  <a:pt x="16138" y="4646"/>
                  <a:pt x="16107" y="4652"/>
                  <a:pt x="16082" y="4663"/>
                </a:cubicBezTo>
                <a:cubicBezTo>
                  <a:pt x="16053" y="4672"/>
                  <a:pt x="16039" y="4646"/>
                  <a:pt x="16039" y="4595"/>
                </a:cubicBezTo>
                <a:cubicBezTo>
                  <a:pt x="16039" y="4556"/>
                  <a:pt x="16017" y="4480"/>
                  <a:pt x="15971" y="4364"/>
                </a:cubicBezTo>
                <a:cubicBezTo>
                  <a:pt x="15926" y="4248"/>
                  <a:pt x="15864" y="4189"/>
                  <a:pt x="15782" y="4189"/>
                </a:cubicBezTo>
                <a:lnTo>
                  <a:pt x="15675" y="4299"/>
                </a:lnTo>
                <a:cubicBezTo>
                  <a:pt x="15675" y="4347"/>
                  <a:pt x="15646" y="4392"/>
                  <a:pt x="15593" y="4420"/>
                </a:cubicBezTo>
                <a:cubicBezTo>
                  <a:pt x="15539" y="4446"/>
                  <a:pt x="15511" y="4474"/>
                  <a:pt x="15511" y="4513"/>
                </a:cubicBezTo>
                <a:lnTo>
                  <a:pt x="15457" y="4513"/>
                </a:lnTo>
                <a:lnTo>
                  <a:pt x="15175" y="4672"/>
                </a:lnTo>
                <a:cubicBezTo>
                  <a:pt x="15155" y="4640"/>
                  <a:pt x="15132" y="4629"/>
                  <a:pt x="15107" y="4646"/>
                </a:cubicBezTo>
                <a:cubicBezTo>
                  <a:pt x="15079" y="4669"/>
                  <a:pt x="15047" y="4672"/>
                  <a:pt x="15011" y="4672"/>
                </a:cubicBezTo>
                <a:lnTo>
                  <a:pt x="14985" y="4672"/>
                </a:lnTo>
                <a:lnTo>
                  <a:pt x="14957" y="4700"/>
                </a:lnTo>
                <a:cubicBezTo>
                  <a:pt x="15028" y="4700"/>
                  <a:pt x="15062" y="4663"/>
                  <a:pt x="15053" y="4578"/>
                </a:cubicBezTo>
                <a:cubicBezTo>
                  <a:pt x="15042" y="4497"/>
                  <a:pt x="15011" y="4457"/>
                  <a:pt x="14957" y="4457"/>
                </a:cubicBezTo>
                <a:lnTo>
                  <a:pt x="14739" y="4513"/>
                </a:lnTo>
                <a:cubicBezTo>
                  <a:pt x="14706" y="4513"/>
                  <a:pt x="14683" y="4508"/>
                  <a:pt x="14680" y="4496"/>
                </a:cubicBezTo>
                <a:cubicBezTo>
                  <a:pt x="14675" y="4491"/>
                  <a:pt x="14683" y="4474"/>
                  <a:pt x="14708" y="4446"/>
                </a:cubicBezTo>
                <a:cubicBezTo>
                  <a:pt x="14731" y="4420"/>
                  <a:pt x="14751" y="4386"/>
                  <a:pt x="14768" y="4347"/>
                </a:cubicBezTo>
                <a:cubicBezTo>
                  <a:pt x="14788" y="4316"/>
                  <a:pt x="14788" y="4276"/>
                  <a:pt x="14768" y="4242"/>
                </a:cubicBezTo>
                <a:cubicBezTo>
                  <a:pt x="14751" y="4203"/>
                  <a:pt x="14720" y="4203"/>
                  <a:pt x="14680" y="4225"/>
                </a:cubicBezTo>
                <a:cubicBezTo>
                  <a:pt x="14641" y="4254"/>
                  <a:pt x="14618" y="4254"/>
                  <a:pt x="14618" y="4214"/>
                </a:cubicBezTo>
                <a:lnTo>
                  <a:pt x="14700" y="4214"/>
                </a:lnTo>
                <a:lnTo>
                  <a:pt x="14768" y="4149"/>
                </a:lnTo>
                <a:cubicBezTo>
                  <a:pt x="14788" y="4127"/>
                  <a:pt x="14779" y="4098"/>
                  <a:pt x="14748" y="4056"/>
                </a:cubicBezTo>
                <a:cubicBezTo>
                  <a:pt x="14717" y="4005"/>
                  <a:pt x="14691" y="3977"/>
                  <a:pt x="14674" y="3957"/>
                </a:cubicBezTo>
                <a:lnTo>
                  <a:pt x="14375" y="3906"/>
                </a:lnTo>
                <a:lnTo>
                  <a:pt x="14186" y="3740"/>
                </a:lnTo>
                <a:cubicBezTo>
                  <a:pt x="14169" y="3757"/>
                  <a:pt x="14135" y="3745"/>
                  <a:pt x="14087" y="3703"/>
                </a:cubicBezTo>
                <a:cubicBezTo>
                  <a:pt x="14036" y="3658"/>
                  <a:pt x="13994" y="3624"/>
                  <a:pt x="13957" y="3610"/>
                </a:cubicBezTo>
                <a:lnTo>
                  <a:pt x="13739" y="3686"/>
                </a:lnTo>
                <a:lnTo>
                  <a:pt x="13211" y="3565"/>
                </a:lnTo>
                <a:cubicBezTo>
                  <a:pt x="13177" y="3565"/>
                  <a:pt x="13140" y="3576"/>
                  <a:pt x="13104" y="3599"/>
                </a:cubicBezTo>
                <a:cubicBezTo>
                  <a:pt x="13070" y="3624"/>
                  <a:pt x="13050" y="3652"/>
                  <a:pt x="13050" y="3686"/>
                </a:cubicBezTo>
                <a:cubicBezTo>
                  <a:pt x="13050" y="3726"/>
                  <a:pt x="13070" y="3751"/>
                  <a:pt x="13104" y="3768"/>
                </a:cubicBezTo>
                <a:cubicBezTo>
                  <a:pt x="13140" y="3785"/>
                  <a:pt x="13157" y="3813"/>
                  <a:pt x="13157" y="3850"/>
                </a:cubicBezTo>
                <a:cubicBezTo>
                  <a:pt x="13157" y="3884"/>
                  <a:pt x="13171" y="3983"/>
                  <a:pt x="13200" y="4138"/>
                </a:cubicBezTo>
                <a:cubicBezTo>
                  <a:pt x="13225" y="4299"/>
                  <a:pt x="13202" y="4358"/>
                  <a:pt x="13132" y="4324"/>
                </a:cubicBezTo>
                <a:lnTo>
                  <a:pt x="12996" y="4513"/>
                </a:lnTo>
                <a:cubicBezTo>
                  <a:pt x="13013" y="4547"/>
                  <a:pt x="13044" y="4578"/>
                  <a:pt x="13089" y="4606"/>
                </a:cubicBezTo>
                <a:cubicBezTo>
                  <a:pt x="13137" y="4635"/>
                  <a:pt x="13180" y="4669"/>
                  <a:pt x="13225" y="4705"/>
                </a:cubicBezTo>
                <a:cubicBezTo>
                  <a:pt x="13270" y="4750"/>
                  <a:pt x="13313" y="4793"/>
                  <a:pt x="13347" y="4849"/>
                </a:cubicBezTo>
                <a:cubicBezTo>
                  <a:pt x="13383" y="4903"/>
                  <a:pt x="13392" y="4988"/>
                  <a:pt x="13375" y="5092"/>
                </a:cubicBezTo>
                <a:lnTo>
                  <a:pt x="12767" y="5510"/>
                </a:lnTo>
                <a:lnTo>
                  <a:pt x="12767" y="5566"/>
                </a:lnTo>
                <a:cubicBezTo>
                  <a:pt x="12767" y="5637"/>
                  <a:pt x="12784" y="5705"/>
                  <a:pt x="12821" y="5770"/>
                </a:cubicBezTo>
                <a:cubicBezTo>
                  <a:pt x="12855" y="5832"/>
                  <a:pt x="12892" y="5914"/>
                  <a:pt x="12928" y="6012"/>
                </a:cubicBezTo>
                <a:cubicBezTo>
                  <a:pt x="13019" y="6052"/>
                  <a:pt x="13061" y="6080"/>
                  <a:pt x="13058" y="6105"/>
                </a:cubicBezTo>
                <a:cubicBezTo>
                  <a:pt x="13053" y="6134"/>
                  <a:pt x="13022" y="6162"/>
                  <a:pt x="12962" y="6190"/>
                </a:cubicBezTo>
                <a:cubicBezTo>
                  <a:pt x="12903" y="6216"/>
                  <a:pt x="12849" y="6244"/>
                  <a:pt x="12793" y="6272"/>
                </a:cubicBezTo>
                <a:cubicBezTo>
                  <a:pt x="12739" y="6295"/>
                  <a:pt x="12714" y="6320"/>
                  <a:pt x="12714" y="6337"/>
                </a:cubicBezTo>
                <a:cubicBezTo>
                  <a:pt x="12714" y="6354"/>
                  <a:pt x="12694" y="6365"/>
                  <a:pt x="12657" y="6365"/>
                </a:cubicBezTo>
                <a:lnTo>
                  <a:pt x="12550" y="6365"/>
                </a:lnTo>
                <a:lnTo>
                  <a:pt x="12496" y="6365"/>
                </a:lnTo>
                <a:cubicBezTo>
                  <a:pt x="12496" y="6343"/>
                  <a:pt x="12505" y="6331"/>
                  <a:pt x="12522" y="6320"/>
                </a:cubicBezTo>
                <a:cubicBezTo>
                  <a:pt x="12541" y="6314"/>
                  <a:pt x="12550" y="6295"/>
                  <a:pt x="12550" y="6255"/>
                </a:cubicBezTo>
                <a:lnTo>
                  <a:pt x="12293" y="6094"/>
                </a:lnTo>
                <a:lnTo>
                  <a:pt x="12293" y="6122"/>
                </a:lnTo>
                <a:lnTo>
                  <a:pt x="12185" y="5902"/>
                </a:lnTo>
                <a:cubicBezTo>
                  <a:pt x="12219" y="5815"/>
                  <a:pt x="12225" y="5747"/>
                  <a:pt x="12199" y="5710"/>
                </a:cubicBezTo>
                <a:cubicBezTo>
                  <a:pt x="12171" y="5665"/>
                  <a:pt x="12157" y="5620"/>
                  <a:pt x="12157" y="5566"/>
                </a:cubicBezTo>
                <a:cubicBezTo>
                  <a:pt x="12157" y="5422"/>
                  <a:pt x="12092" y="5352"/>
                  <a:pt x="11962" y="5352"/>
                </a:cubicBezTo>
                <a:cubicBezTo>
                  <a:pt x="11832" y="5352"/>
                  <a:pt x="11694" y="5369"/>
                  <a:pt x="11550" y="5408"/>
                </a:cubicBezTo>
                <a:cubicBezTo>
                  <a:pt x="11584" y="5386"/>
                  <a:pt x="11581" y="5360"/>
                  <a:pt x="11536" y="5321"/>
                </a:cubicBezTo>
                <a:cubicBezTo>
                  <a:pt x="11490" y="5276"/>
                  <a:pt x="11459" y="5259"/>
                  <a:pt x="11439" y="5259"/>
                </a:cubicBezTo>
                <a:cubicBezTo>
                  <a:pt x="11295" y="5259"/>
                  <a:pt x="11126" y="5194"/>
                  <a:pt x="10925" y="5067"/>
                </a:cubicBezTo>
                <a:cubicBezTo>
                  <a:pt x="10730" y="4945"/>
                  <a:pt x="10566" y="4880"/>
                  <a:pt x="10439" y="4880"/>
                </a:cubicBezTo>
                <a:cubicBezTo>
                  <a:pt x="10386" y="4880"/>
                  <a:pt x="10321" y="4892"/>
                  <a:pt x="10250" y="4906"/>
                </a:cubicBezTo>
                <a:cubicBezTo>
                  <a:pt x="10179" y="4923"/>
                  <a:pt x="10112" y="4945"/>
                  <a:pt x="10047" y="4962"/>
                </a:cubicBezTo>
                <a:cubicBezTo>
                  <a:pt x="10083" y="4945"/>
                  <a:pt x="10106" y="4897"/>
                  <a:pt x="10114" y="4824"/>
                </a:cubicBezTo>
                <a:lnTo>
                  <a:pt x="9939" y="4516"/>
                </a:lnTo>
                <a:lnTo>
                  <a:pt x="9911" y="4488"/>
                </a:lnTo>
                <a:cubicBezTo>
                  <a:pt x="9857" y="4488"/>
                  <a:pt x="9795" y="4510"/>
                  <a:pt x="9724" y="4553"/>
                </a:cubicBezTo>
                <a:cubicBezTo>
                  <a:pt x="9651" y="4598"/>
                  <a:pt x="9614" y="4558"/>
                  <a:pt x="9614" y="4434"/>
                </a:cubicBezTo>
                <a:cubicBezTo>
                  <a:pt x="9614" y="4417"/>
                  <a:pt x="9623" y="4400"/>
                  <a:pt x="9642" y="4378"/>
                </a:cubicBezTo>
                <a:cubicBezTo>
                  <a:pt x="9659" y="4361"/>
                  <a:pt x="9659" y="4344"/>
                  <a:pt x="9642" y="4327"/>
                </a:cubicBezTo>
                <a:cubicBezTo>
                  <a:pt x="9623" y="4217"/>
                  <a:pt x="9645" y="4124"/>
                  <a:pt x="9710" y="4047"/>
                </a:cubicBezTo>
                <a:cubicBezTo>
                  <a:pt x="9772" y="3968"/>
                  <a:pt x="9823" y="3886"/>
                  <a:pt x="9857" y="3799"/>
                </a:cubicBezTo>
                <a:cubicBezTo>
                  <a:pt x="9894" y="3759"/>
                  <a:pt x="9911" y="3728"/>
                  <a:pt x="9911" y="3689"/>
                </a:cubicBezTo>
                <a:cubicBezTo>
                  <a:pt x="9911" y="3655"/>
                  <a:pt x="9931" y="3638"/>
                  <a:pt x="9965" y="3638"/>
                </a:cubicBezTo>
                <a:cubicBezTo>
                  <a:pt x="10038" y="3638"/>
                  <a:pt x="10109" y="3615"/>
                  <a:pt x="10176" y="3579"/>
                </a:cubicBezTo>
                <a:cubicBezTo>
                  <a:pt x="10244" y="3534"/>
                  <a:pt x="10321" y="3505"/>
                  <a:pt x="10414" y="3491"/>
                </a:cubicBezTo>
                <a:lnTo>
                  <a:pt x="10439" y="3406"/>
                </a:lnTo>
                <a:cubicBezTo>
                  <a:pt x="10439" y="3370"/>
                  <a:pt x="10343" y="3342"/>
                  <a:pt x="10148" y="3313"/>
                </a:cubicBezTo>
                <a:cubicBezTo>
                  <a:pt x="9956" y="3285"/>
                  <a:pt x="9857" y="3254"/>
                  <a:pt x="9857" y="3220"/>
                </a:cubicBezTo>
                <a:lnTo>
                  <a:pt x="9885" y="3192"/>
                </a:lnTo>
                <a:cubicBezTo>
                  <a:pt x="10066" y="3243"/>
                  <a:pt x="10202" y="3274"/>
                  <a:pt x="10298" y="3285"/>
                </a:cubicBezTo>
                <a:cubicBezTo>
                  <a:pt x="10391" y="3296"/>
                  <a:pt x="10470" y="3285"/>
                  <a:pt x="10535" y="3260"/>
                </a:cubicBezTo>
                <a:cubicBezTo>
                  <a:pt x="10597" y="3231"/>
                  <a:pt x="10671" y="3198"/>
                  <a:pt x="10758" y="3147"/>
                </a:cubicBezTo>
                <a:cubicBezTo>
                  <a:pt x="10843" y="3104"/>
                  <a:pt x="10976" y="3042"/>
                  <a:pt x="11157" y="2960"/>
                </a:cubicBezTo>
                <a:cubicBezTo>
                  <a:pt x="11157" y="2926"/>
                  <a:pt x="11061" y="2890"/>
                  <a:pt x="10866" y="2850"/>
                </a:cubicBezTo>
                <a:cubicBezTo>
                  <a:pt x="10671" y="2816"/>
                  <a:pt x="10549" y="2780"/>
                  <a:pt x="10496" y="2746"/>
                </a:cubicBezTo>
                <a:lnTo>
                  <a:pt x="10657" y="2746"/>
                </a:lnTo>
                <a:cubicBezTo>
                  <a:pt x="10691" y="2746"/>
                  <a:pt x="10739" y="2752"/>
                  <a:pt x="10798" y="2774"/>
                </a:cubicBezTo>
                <a:cubicBezTo>
                  <a:pt x="10857" y="2788"/>
                  <a:pt x="10905" y="2805"/>
                  <a:pt x="10939" y="2828"/>
                </a:cubicBezTo>
                <a:cubicBezTo>
                  <a:pt x="10939" y="2862"/>
                  <a:pt x="10968" y="2884"/>
                  <a:pt x="11021" y="2895"/>
                </a:cubicBezTo>
                <a:cubicBezTo>
                  <a:pt x="11075" y="2901"/>
                  <a:pt x="11120" y="2907"/>
                  <a:pt x="11157" y="2907"/>
                </a:cubicBezTo>
                <a:lnTo>
                  <a:pt x="11360" y="2774"/>
                </a:lnTo>
                <a:lnTo>
                  <a:pt x="11360" y="2689"/>
                </a:lnTo>
                <a:lnTo>
                  <a:pt x="11307" y="2608"/>
                </a:lnTo>
                <a:lnTo>
                  <a:pt x="11603" y="2554"/>
                </a:lnTo>
                <a:cubicBezTo>
                  <a:pt x="11583" y="2537"/>
                  <a:pt x="11589" y="2520"/>
                  <a:pt x="11615" y="2503"/>
                </a:cubicBezTo>
                <a:cubicBezTo>
                  <a:pt x="11643" y="2480"/>
                  <a:pt x="11665" y="2475"/>
                  <a:pt x="11682" y="2475"/>
                </a:cubicBezTo>
                <a:cubicBezTo>
                  <a:pt x="11739" y="2475"/>
                  <a:pt x="11793" y="2503"/>
                  <a:pt x="11852" y="2554"/>
                </a:cubicBezTo>
                <a:cubicBezTo>
                  <a:pt x="11911" y="2608"/>
                  <a:pt x="11951" y="2636"/>
                  <a:pt x="11968" y="2636"/>
                </a:cubicBezTo>
                <a:lnTo>
                  <a:pt x="12239" y="2531"/>
                </a:lnTo>
                <a:cubicBezTo>
                  <a:pt x="12219" y="2509"/>
                  <a:pt x="12245" y="2497"/>
                  <a:pt x="12312" y="2486"/>
                </a:cubicBezTo>
                <a:cubicBezTo>
                  <a:pt x="12380" y="2480"/>
                  <a:pt x="12400" y="2452"/>
                  <a:pt x="12375" y="2410"/>
                </a:cubicBezTo>
                <a:lnTo>
                  <a:pt x="12185" y="2190"/>
                </a:lnTo>
                <a:cubicBezTo>
                  <a:pt x="12166" y="2190"/>
                  <a:pt x="12151" y="2178"/>
                  <a:pt x="12143" y="2150"/>
                </a:cubicBezTo>
                <a:cubicBezTo>
                  <a:pt x="12134" y="2122"/>
                  <a:pt x="12140" y="2111"/>
                  <a:pt x="12157" y="2111"/>
                </a:cubicBezTo>
                <a:cubicBezTo>
                  <a:pt x="12247" y="2111"/>
                  <a:pt x="12273" y="2063"/>
                  <a:pt x="12239" y="1972"/>
                </a:cubicBezTo>
                <a:cubicBezTo>
                  <a:pt x="12166" y="1941"/>
                  <a:pt x="12089" y="1896"/>
                  <a:pt x="12010" y="1848"/>
                </a:cubicBezTo>
                <a:cubicBezTo>
                  <a:pt x="11928" y="1797"/>
                  <a:pt x="11838" y="1769"/>
                  <a:pt x="11739" y="1769"/>
                </a:cubicBezTo>
                <a:cubicBezTo>
                  <a:pt x="11702" y="1769"/>
                  <a:pt x="11663" y="1780"/>
                  <a:pt x="11615" y="1797"/>
                </a:cubicBezTo>
                <a:cubicBezTo>
                  <a:pt x="11572" y="1820"/>
                  <a:pt x="11550" y="1848"/>
                  <a:pt x="11550" y="1890"/>
                </a:cubicBezTo>
                <a:cubicBezTo>
                  <a:pt x="11550" y="1930"/>
                  <a:pt x="11572" y="1947"/>
                  <a:pt x="11615" y="1947"/>
                </a:cubicBezTo>
                <a:cubicBezTo>
                  <a:pt x="11663" y="1947"/>
                  <a:pt x="11694" y="1964"/>
                  <a:pt x="11711" y="2000"/>
                </a:cubicBezTo>
                <a:cubicBezTo>
                  <a:pt x="11747" y="2040"/>
                  <a:pt x="11739" y="2057"/>
                  <a:pt x="11682" y="2057"/>
                </a:cubicBezTo>
                <a:cubicBezTo>
                  <a:pt x="11629" y="2057"/>
                  <a:pt x="11603" y="2063"/>
                  <a:pt x="11603" y="2082"/>
                </a:cubicBezTo>
                <a:cubicBezTo>
                  <a:pt x="11530" y="2082"/>
                  <a:pt x="11462" y="2133"/>
                  <a:pt x="11400" y="2243"/>
                </a:cubicBezTo>
                <a:cubicBezTo>
                  <a:pt x="11338" y="2353"/>
                  <a:pt x="11256" y="2432"/>
                  <a:pt x="11157" y="2475"/>
                </a:cubicBezTo>
                <a:cubicBezTo>
                  <a:pt x="11120" y="2475"/>
                  <a:pt x="11106" y="2463"/>
                  <a:pt x="11117" y="2441"/>
                </a:cubicBezTo>
                <a:cubicBezTo>
                  <a:pt x="11126" y="2421"/>
                  <a:pt x="11120" y="2398"/>
                  <a:pt x="11103" y="2382"/>
                </a:cubicBezTo>
                <a:cubicBezTo>
                  <a:pt x="11083" y="2342"/>
                  <a:pt x="11052" y="2319"/>
                  <a:pt x="11007" y="2311"/>
                </a:cubicBezTo>
                <a:cubicBezTo>
                  <a:pt x="10962" y="2305"/>
                  <a:pt x="10939" y="2283"/>
                  <a:pt x="10939" y="2243"/>
                </a:cubicBezTo>
                <a:cubicBezTo>
                  <a:pt x="10939" y="2209"/>
                  <a:pt x="10962" y="2150"/>
                  <a:pt x="11007" y="2068"/>
                </a:cubicBezTo>
                <a:cubicBezTo>
                  <a:pt x="11052" y="1989"/>
                  <a:pt x="10993" y="1947"/>
                  <a:pt x="10832" y="1947"/>
                </a:cubicBezTo>
                <a:cubicBezTo>
                  <a:pt x="10758" y="1947"/>
                  <a:pt x="10708" y="1972"/>
                  <a:pt x="10677" y="2029"/>
                </a:cubicBezTo>
                <a:cubicBezTo>
                  <a:pt x="10645" y="2082"/>
                  <a:pt x="10612" y="2133"/>
                  <a:pt x="10575" y="2190"/>
                </a:cubicBezTo>
                <a:lnTo>
                  <a:pt x="10278" y="1851"/>
                </a:lnTo>
                <a:lnTo>
                  <a:pt x="10046" y="1825"/>
                </a:lnTo>
                <a:cubicBezTo>
                  <a:pt x="10046" y="1752"/>
                  <a:pt x="10063" y="1693"/>
                  <a:pt x="10095" y="1639"/>
                </a:cubicBezTo>
                <a:cubicBezTo>
                  <a:pt x="10126" y="1583"/>
                  <a:pt x="10083" y="1512"/>
                  <a:pt x="9965" y="1425"/>
                </a:cubicBezTo>
                <a:cubicBezTo>
                  <a:pt x="9911" y="1385"/>
                  <a:pt x="9863" y="1354"/>
                  <a:pt x="9818" y="1320"/>
                </a:cubicBezTo>
                <a:cubicBezTo>
                  <a:pt x="9772" y="1292"/>
                  <a:pt x="9724" y="1275"/>
                  <a:pt x="9671" y="1275"/>
                </a:cubicBezTo>
                <a:cubicBezTo>
                  <a:pt x="9651" y="1275"/>
                  <a:pt x="9609" y="1292"/>
                  <a:pt x="9541" y="1337"/>
                </a:cubicBezTo>
                <a:cubicBezTo>
                  <a:pt x="9473" y="1377"/>
                  <a:pt x="9411" y="1413"/>
                  <a:pt x="9357" y="1447"/>
                </a:cubicBezTo>
                <a:cubicBezTo>
                  <a:pt x="9303" y="1487"/>
                  <a:pt x="9275" y="1523"/>
                  <a:pt x="9275" y="1557"/>
                </a:cubicBezTo>
                <a:cubicBezTo>
                  <a:pt x="9275" y="1597"/>
                  <a:pt x="9320" y="1614"/>
                  <a:pt x="9411" y="1614"/>
                </a:cubicBezTo>
                <a:lnTo>
                  <a:pt x="9385" y="1614"/>
                </a:lnTo>
                <a:cubicBezTo>
                  <a:pt x="9329" y="1614"/>
                  <a:pt x="9303" y="1645"/>
                  <a:pt x="9303" y="1724"/>
                </a:cubicBezTo>
                <a:cubicBezTo>
                  <a:pt x="9303" y="1738"/>
                  <a:pt x="9346" y="1761"/>
                  <a:pt x="9433" y="1789"/>
                </a:cubicBezTo>
                <a:cubicBezTo>
                  <a:pt x="9518" y="1817"/>
                  <a:pt x="9577" y="1828"/>
                  <a:pt x="9614" y="1828"/>
                </a:cubicBezTo>
                <a:cubicBezTo>
                  <a:pt x="9651" y="1811"/>
                  <a:pt x="9676" y="1817"/>
                  <a:pt x="9696" y="1851"/>
                </a:cubicBezTo>
                <a:cubicBezTo>
                  <a:pt x="9713" y="1882"/>
                  <a:pt x="9741" y="1893"/>
                  <a:pt x="9778" y="1893"/>
                </a:cubicBezTo>
                <a:lnTo>
                  <a:pt x="9885" y="1854"/>
                </a:lnTo>
                <a:lnTo>
                  <a:pt x="9885" y="1921"/>
                </a:lnTo>
                <a:cubicBezTo>
                  <a:pt x="9866" y="1944"/>
                  <a:pt x="9857" y="1961"/>
                  <a:pt x="9857" y="1975"/>
                </a:cubicBezTo>
                <a:lnTo>
                  <a:pt x="9885" y="2085"/>
                </a:lnTo>
                <a:lnTo>
                  <a:pt x="9614" y="2218"/>
                </a:lnTo>
                <a:cubicBezTo>
                  <a:pt x="9597" y="2235"/>
                  <a:pt x="9577" y="2246"/>
                  <a:pt x="9561" y="2246"/>
                </a:cubicBezTo>
                <a:cubicBezTo>
                  <a:pt x="9544" y="2246"/>
                  <a:pt x="9521" y="2257"/>
                  <a:pt x="9493" y="2274"/>
                </a:cubicBezTo>
                <a:cubicBezTo>
                  <a:pt x="9493" y="2328"/>
                  <a:pt x="9518" y="2385"/>
                  <a:pt x="9566" y="2444"/>
                </a:cubicBezTo>
                <a:cubicBezTo>
                  <a:pt x="9617" y="2500"/>
                  <a:pt x="9563" y="2534"/>
                  <a:pt x="9411" y="2534"/>
                </a:cubicBezTo>
                <a:lnTo>
                  <a:pt x="9329" y="2478"/>
                </a:lnTo>
                <a:cubicBezTo>
                  <a:pt x="9329" y="2407"/>
                  <a:pt x="9258" y="2345"/>
                  <a:pt x="9108" y="2297"/>
                </a:cubicBezTo>
                <a:cubicBezTo>
                  <a:pt x="8959" y="2246"/>
                  <a:pt x="8778" y="2212"/>
                  <a:pt x="8566" y="2193"/>
                </a:cubicBezTo>
                <a:cubicBezTo>
                  <a:pt x="8354" y="2176"/>
                  <a:pt x="8142" y="2164"/>
                  <a:pt x="7930" y="2153"/>
                </a:cubicBezTo>
                <a:cubicBezTo>
                  <a:pt x="7718" y="2142"/>
                  <a:pt x="7557" y="2136"/>
                  <a:pt x="7450" y="2136"/>
                </a:cubicBezTo>
                <a:lnTo>
                  <a:pt x="7004" y="2275"/>
                </a:lnTo>
                <a:lnTo>
                  <a:pt x="7114" y="2534"/>
                </a:lnTo>
                <a:cubicBezTo>
                  <a:pt x="7077" y="2534"/>
                  <a:pt x="7054" y="2546"/>
                  <a:pt x="7046" y="2571"/>
                </a:cubicBezTo>
                <a:cubicBezTo>
                  <a:pt x="7035" y="2599"/>
                  <a:pt x="7049" y="2622"/>
                  <a:pt x="7086" y="2639"/>
                </a:cubicBezTo>
                <a:cubicBezTo>
                  <a:pt x="7049" y="2605"/>
                  <a:pt x="6981" y="2540"/>
                  <a:pt x="6882" y="2444"/>
                </a:cubicBezTo>
                <a:cubicBezTo>
                  <a:pt x="6783" y="2345"/>
                  <a:pt x="6715" y="2303"/>
                  <a:pt x="6679" y="2303"/>
                </a:cubicBezTo>
                <a:lnTo>
                  <a:pt x="6450" y="2241"/>
                </a:lnTo>
                <a:close/>
                <a:moveTo>
                  <a:pt x="8114" y="1662"/>
                </a:moveTo>
                <a:cubicBezTo>
                  <a:pt x="8077" y="1640"/>
                  <a:pt x="8032" y="1623"/>
                  <a:pt x="7978" y="1609"/>
                </a:cubicBezTo>
                <a:cubicBezTo>
                  <a:pt x="7925" y="1592"/>
                  <a:pt x="7879" y="1580"/>
                  <a:pt x="7843" y="1580"/>
                </a:cubicBezTo>
                <a:cubicBezTo>
                  <a:pt x="7806" y="1580"/>
                  <a:pt x="7733" y="1603"/>
                  <a:pt x="7620" y="1645"/>
                </a:cubicBezTo>
                <a:cubicBezTo>
                  <a:pt x="7507" y="1691"/>
                  <a:pt x="7379" y="1744"/>
                  <a:pt x="7241" y="1801"/>
                </a:cubicBezTo>
                <a:cubicBezTo>
                  <a:pt x="7100" y="1860"/>
                  <a:pt x="6967" y="1916"/>
                  <a:pt x="6843" y="1970"/>
                </a:cubicBezTo>
                <a:cubicBezTo>
                  <a:pt x="6715" y="2027"/>
                  <a:pt x="6631" y="2060"/>
                  <a:pt x="6585" y="2080"/>
                </a:cubicBezTo>
                <a:cubicBezTo>
                  <a:pt x="6713" y="2060"/>
                  <a:pt x="6826" y="2027"/>
                  <a:pt x="6930" y="1970"/>
                </a:cubicBezTo>
                <a:cubicBezTo>
                  <a:pt x="7032" y="1916"/>
                  <a:pt x="7142" y="1888"/>
                  <a:pt x="7261" y="1888"/>
                </a:cubicBezTo>
                <a:lnTo>
                  <a:pt x="7343" y="1945"/>
                </a:lnTo>
                <a:cubicBezTo>
                  <a:pt x="7396" y="1962"/>
                  <a:pt x="7444" y="1970"/>
                  <a:pt x="7492" y="1970"/>
                </a:cubicBezTo>
                <a:cubicBezTo>
                  <a:pt x="7538" y="1970"/>
                  <a:pt x="7577" y="1987"/>
                  <a:pt x="7611" y="2027"/>
                </a:cubicBezTo>
                <a:cubicBezTo>
                  <a:pt x="7685" y="2010"/>
                  <a:pt x="7761" y="2015"/>
                  <a:pt x="7843" y="2055"/>
                </a:cubicBezTo>
                <a:lnTo>
                  <a:pt x="7925" y="1998"/>
                </a:lnTo>
                <a:lnTo>
                  <a:pt x="7925" y="1888"/>
                </a:lnTo>
                <a:lnTo>
                  <a:pt x="7896" y="1823"/>
                </a:lnTo>
                <a:lnTo>
                  <a:pt x="7978" y="1849"/>
                </a:lnTo>
                <a:cubicBezTo>
                  <a:pt x="8032" y="1849"/>
                  <a:pt x="8086" y="1806"/>
                  <a:pt x="8139" y="1719"/>
                </a:cubicBezTo>
                <a:lnTo>
                  <a:pt x="8114" y="1662"/>
                </a:lnTo>
                <a:close/>
                <a:moveTo>
                  <a:pt x="12496" y="20256"/>
                </a:moveTo>
                <a:cubicBezTo>
                  <a:pt x="12496" y="20307"/>
                  <a:pt x="12488" y="20332"/>
                  <a:pt x="12468" y="20355"/>
                </a:cubicBezTo>
                <a:cubicBezTo>
                  <a:pt x="13505" y="20174"/>
                  <a:pt x="14485" y="19838"/>
                  <a:pt x="15403" y="19347"/>
                </a:cubicBezTo>
                <a:cubicBezTo>
                  <a:pt x="16322" y="18856"/>
                  <a:pt x="17144" y="18223"/>
                  <a:pt x="17864" y="17450"/>
                </a:cubicBezTo>
                <a:lnTo>
                  <a:pt x="17839" y="17450"/>
                </a:lnTo>
                <a:cubicBezTo>
                  <a:pt x="17765" y="17483"/>
                  <a:pt x="17703" y="17483"/>
                  <a:pt x="17650" y="17450"/>
                </a:cubicBezTo>
                <a:lnTo>
                  <a:pt x="17582" y="17498"/>
                </a:lnTo>
                <a:lnTo>
                  <a:pt x="17418" y="17450"/>
                </a:lnTo>
                <a:lnTo>
                  <a:pt x="17364" y="17450"/>
                </a:lnTo>
                <a:lnTo>
                  <a:pt x="17311" y="17554"/>
                </a:lnTo>
                <a:lnTo>
                  <a:pt x="17339" y="17450"/>
                </a:lnTo>
                <a:cubicBezTo>
                  <a:pt x="17282" y="17376"/>
                  <a:pt x="17220" y="17306"/>
                  <a:pt x="17147" y="17246"/>
                </a:cubicBezTo>
                <a:lnTo>
                  <a:pt x="17093" y="17218"/>
                </a:lnTo>
                <a:cubicBezTo>
                  <a:pt x="17059" y="17218"/>
                  <a:pt x="17039" y="17252"/>
                  <a:pt x="17039" y="17323"/>
                </a:cubicBezTo>
                <a:cubicBezTo>
                  <a:pt x="17059" y="17179"/>
                  <a:pt x="17020" y="17057"/>
                  <a:pt x="16926" y="16953"/>
                </a:cubicBezTo>
                <a:cubicBezTo>
                  <a:pt x="16830" y="16848"/>
                  <a:pt x="16712" y="16797"/>
                  <a:pt x="16567" y="16797"/>
                </a:cubicBezTo>
                <a:cubicBezTo>
                  <a:pt x="16567" y="16814"/>
                  <a:pt x="16559" y="16826"/>
                  <a:pt x="16539" y="16826"/>
                </a:cubicBezTo>
                <a:lnTo>
                  <a:pt x="16486" y="16826"/>
                </a:lnTo>
                <a:lnTo>
                  <a:pt x="16418" y="16772"/>
                </a:lnTo>
                <a:lnTo>
                  <a:pt x="16514" y="16772"/>
                </a:lnTo>
                <a:lnTo>
                  <a:pt x="16568" y="16611"/>
                </a:lnTo>
                <a:lnTo>
                  <a:pt x="16418" y="16501"/>
                </a:lnTo>
                <a:lnTo>
                  <a:pt x="16390" y="16529"/>
                </a:lnTo>
                <a:cubicBezTo>
                  <a:pt x="16265" y="16512"/>
                  <a:pt x="16175" y="16439"/>
                  <a:pt x="16121" y="16315"/>
                </a:cubicBezTo>
                <a:lnTo>
                  <a:pt x="16067" y="16286"/>
                </a:lnTo>
                <a:lnTo>
                  <a:pt x="16039" y="16315"/>
                </a:lnTo>
                <a:lnTo>
                  <a:pt x="15985" y="16340"/>
                </a:lnTo>
                <a:cubicBezTo>
                  <a:pt x="15878" y="16374"/>
                  <a:pt x="15782" y="16413"/>
                  <a:pt x="15700" y="16445"/>
                </a:cubicBezTo>
                <a:cubicBezTo>
                  <a:pt x="15593" y="16413"/>
                  <a:pt x="15511" y="16363"/>
                  <a:pt x="15457" y="16315"/>
                </a:cubicBezTo>
                <a:lnTo>
                  <a:pt x="15093" y="16340"/>
                </a:lnTo>
                <a:cubicBezTo>
                  <a:pt x="15093" y="16284"/>
                  <a:pt x="15076" y="16230"/>
                  <a:pt x="15039" y="16168"/>
                </a:cubicBezTo>
                <a:cubicBezTo>
                  <a:pt x="15002" y="16109"/>
                  <a:pt x="14949" y="16077"/>
                  <a:pt x="14875" y="16077"/>
                </a:cubicBezTo>
                <a:cubicBezTo>
                  <a:pt x="14788" y="16077"/>
                  <a:pt x="14694" y="16089"/>
                  <a:pt x="14598" y="16106"/>
                </a:cubicBezTo>
                <a:cubicBezTo>
                  <a:pt x="14505" y="16123"/>
                  <a:pt x="14440" y="16185"/>
                  <a:pt x="14403" y="16281"/>
                </a:cubicBezTo>
                <a:cubicBezTo>
                  <a:pt x="14403" y="16312"/>
                  <a:pt x="14412" y="16351"/>
                  <a:pt x="14432" y="16385"/>
                </a:cubicBezTo>
                <a:cubicBezTo>
                  <a:pt x="14448" y="16425"/>
                  <a:pt x="14465" y="16450"/>
                  <a:pt x="14485" y="16467"/>
                </a:cubicBezTo>
                <a:lnTo>
                  <a:pt x="14485" y="16577"/>
                </a:lnTo>
                <a:lnTo>
                  <a:pt x="14457" y="16656"/>
                </a:lnTo>
                <a:lnTo>
                  <a:pt x="14403" y="16682"/>
                </a:lnTo>
                <a:lnTo>
                  <a:pt x="14375" y="16682"/>
                </a:lnTo>
                <a:lnTo>
                  <a:pt x="14296" y="16467"/>
                </a:lnTo>
                <a:lnTo>
                  <a:pt x="14375" y="16334"/>
                </a:lnTo>
                <a:cubicBezTo>
                  <a:pt x="14358" y="16298"/>
                  <a:pt x="14350" y="16247"/>
                  <a:pt x="14350" y="16191"/>
                </a:cubicBezTo>
                <a:cubicBezTo>
                  <a:pt x="14350" y="16131"/>
                  <a:pt x="14338" y="16086"/>
                  <a:pt x="14321" y="16049"/>
                </a:cubicBezTo>
                <a:lnTo>
                  <a:pt x="14296" y="15993"/>
                </a:lnTo>
                <a:lnTo>
                  <a:pt x="14214" y="15993"/>
                </a:lnTo>
                <a:lnTo>
                  <a:pt x="14011" y="16131"/>
                </a:lnTo>
                <a:lnTo>
                  <a:pt x="13903" y="16131"/>
                </a:lnTo>
                <a:lnTo>
                  <a:pt x="13850" y="16188"/>
                </a:lnTo>
                <a:cubicBezTo>
                  <a:pt x="13830" y="16202"/>
                  <a:pt x="13821" y="16219"/>
                  <a:pt x="13821" y="16236"/>
                </a:cubicBezTo>
                <a:cubicBezTo>
                  <a:pt x="13821" y="16258"/>
                  <a:pt x="13813" y="16270"/>
                  <a:pt x="13793" y="16281"/>
                </a:cubicBezTo>
                <a:lnTo>
                  <a:pt x="13768" y="16236"/>
                </a:lnTo>
                <a:lnTo>
                  <a:pt x="13660" y="16236"/>
                </a:lnTo>
                <a:cubicBezTo>
                  <a:pt x="13587" y="16312"/>
                  <a:pt x="13547" y="16397"/>
                  <a:pt x="13539" y="16496"/>
                </a:cubicBezTo>
                <a:lnTo>
                  <a:pt x="13578" y="16549"/>
                </a:lnTo>
                <a:lnTo>
                  <a:pt x="13457" y="16628"/>
                </a:lnTo>
                <a:lnTo>
                  <a:pt x="13429" y="16682"/>
                </a:lnTo>
                <a:lnTo>
                  <a:pt x="13347" y="16738"/>
                </a:lnTo>
                <a:cubicBezTo>
                  <a:pt x="13347" y="16755"/>
                  <a:pt x="13344" y="16767"/>
                  <a:pt x="13335" y="16767"/>
                </a:cubicBezTo>
                <a:cubicBezTo>
                  <a:pt x="13324" y="16767"/>
                  <a:pt x="13321" y="16778"/>
                  <a:pt x="13321" y="16792"/>
                </a:cubicBezTo>
                <a:lnTo>
                  <a:pt x="13321" y="16820"/>
                </a:lnTo>
                <a:lnTo>
                  <a:pt x="13321" y="16942"/>
                </a:lnTo>
                <a:lnTo>
                  <a:pt x="13293" y="16970"/>
                </a:lnTo>
                <a:lnTo>
                  <a:pt x="13293" y="16914"/>
                </a:lnTo>
                <a:lnTo>
                  <a:pt x="13268" y="16888"/>
                </a:lnTo>
                <a:cubicBezTo>
                  <a:pt x="13248" y="16778"/>
                  <a:pt x="13143" y="16682"/>
                  <a:pt x="12957" y="16606"/>
                </a:cubicBezTo>
                <a:lnTo>
                  <a:pt x="12875" y="16606"/>
                </a:lnTo>
                <a:lnTo>
                  <a:pt x="12875" y="16657"/>
                </a:lnTo>
                <a:cubicBezTo>
                  <a:pt x="12892" y="16710"/>
                  <a:pt x="12931" y="16761"/>
                  <a:pt x="12991" y="16798"/>
                </a:cubicBezTo>
                <a:cubicBezTo>
                  <a:pt x="13047" y="16837"/>
                  <a:pt x="13095" y="16877"/>
                  <a:pt x="13132" y="16913"/>
                </a:cubicBezTo>
                <a:cubicBezTo>
                  <a:pt x="13112" y="16896"/>
                  <a:pt x="13090" y="16894"/>
                  <a:pt x="13064" y="16902"/>
                </a:cubicBezTo>
                <a:cubicBezTo>
                  <a:pt x="13036" y="16908"/>
                  <a:pt x="13025" y="16925"/>
                  <a:pt x="13025" y="16942"/>
                </a:cubicBezTo>
                <a:lnTo>
                  <a:pt x="13025" y="16998"/>
                </a:lnTo>
                <a:lnTo>
                  <a:pt x="13211" y="17266"/>
                </a:lnTo>
                <a:lnTo>
                  <a:pt x="13211" y="17791"/>
                </a:lnTo>
                <a:lnTo>
                  <a:pt x="13268" y="17930"/>
                </a:lnTo>
                <a:cubicBezTo>
                  <a:pt x="13231" y="18074"/>
                  <a:pt x="13157" y="18192"/>
                  <a:pt x="13050" y="18294"/>
                </a:cubicBezTo>
                <a:lnTo>
                  <a:pt x="13050" y="18266"/>
                </a:lnTo>
                <a:lnTo>
                  <a:pt x="12996" y="18294"/>
                </a:lnTo>
                <a:lnTo>
                  <a:pt x="12957" y="18319"/>
                </a:lnTo>
                <a:lnTo>
                  <a:pt x="12928" y="18452"/>
                </a:lnTo>
                <a:lnTo>
                  <a:pt x="12957" y="18480"/>
                </a:lnTo>
                <a:lnTo>
                  <a:pt x="12957" y="18509"/>
                </a:lnTo>
                <a:lnTo>
                  <a:pt x="12903" y="18452"/>
                </a:lnTo>
                <a:lnTo>
                  <a:pt x="12875" y="18627"/>
                </a:lnTo>
                <a:lnTo>
                  <a:pt x="12714" y="18681"/>
                </a:lnTo>
                <a:cubicBezTo>
                  <a:pt x="12657" y="18720"/>
                  <a:pt x="12635" y="18771"/>
                  <a:pt x="12646" y="18831"/>
                </a:cubicBezTo>
                <a:cubicBezTo>
                  <a:pt x="12654" y="18896"/>
                  <a:pt x="12632" y="18941"/>
                  <a:pt x="12578" y="18980"/>
                </a:cubicBezTo>
                <a:lnTo>
                  <a:pt x="12604" y="19034"/>
                </a:lnTo>
                <a:lnTo>
                  <a:pt x="12522" y="19113"/>
                </a:lnTo>
                <a:cubicBezTo>
                  <a:pt x="12522" y="19150"/>
                  <a:pt x="12519" y="19178"/>
                  <a:pt x="12508" y="19201"/>
                </a:cubicBezTo>
                <a:cubicBezTo>
                  <a:pt x="12499" y="19229"/>
                  <a:pt x="12496" y="19254"/>
                  <a:pt x="12496" y="19288"/>
                </a:cubicBezTo>
                <a:lnTo>
                  <a:pt x="12522" y="19483"/>
                </a:lnTo>
                <a:lnTo>
                  <a:pt x="12604" y="19531"/>
                </a:lnTo>
                <a:lnTo>
                  <a:pt x="12657" y="19483"/>
                </a:lnTo>
                <a:lnTo>
                  <a:pt x="12685" y="19398"/>
                </a:lnTo>
                <a:lnTo>
                  <a:pt x="12714" y="19559"/>
                </a:lnTo>
                <a:cubicBezTo>
                  <a:pt x="12714" y="19599"/>
                  <a:pt x="12694" y="19630"/>
                  <a:pt x="12657" y="19669"/>
                </a:cubicBezTo>
                <a:cubicBezTo>
                  <a:pt x="12604" y="19709"/>
                  <a:pt x="12550" y="19746"/>
                  <a:pt x="12496" y="19796"/>
                </a:cubicBezTo>
                <a:cubicBezTo>
                  <a:pt x="12440" y="19844"/>
                  <a:pt x="12414" y="19918"/>
                  <a:pt x="12414" y="20005"/>
                </a:cubicBezTo>
                <a:cubicBezTo>
                  <a:pt x="12414" y="20045"/>
                  <a:pt x="12428" y="20082"/>
                  <a:pt x="12454" y="20127"/>
                </a:cubicBezTo>
                <a:cubicBezTo>
                  <a:pt x="12482" y="20185"/>
                  <a:pt x="12496" y="20225"/>
                  <a:pt x="12496" y="20256"/>
                </a:cubicBezTo>
              </a:path>
            </a:pathLst>
          </a:custGeom>
          <a:solidFill>
            <a:schemeClr val="accent1"/>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6" name="AutoShape 14"/>
          <p:cNvSpPr>
            <a:spLocks/>
          </p:cNvSpPr>
          <p:nvPr/>
        </p:nvSpPr>
        <p:spPr bwMode="auto">
          <a:xfrm>
            <a:off x="10149949" y="2354402"/>
            <a:ext cx="276983" cy="476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561" y="5503"/>
                </a:moveTo>
                <a:cubicBezTo>
                  <a:pt x="20836" y="5503"/>
                  <a:pt x="21078" y="5553"/>
                  <a:pt x="21285" y="5656"/>
                </a:cubicBezTo>
                <a:cubicBezTo>
                  <a:pt x="21498" y="5760"/>
                  <a:pt x="21599" y="5889"/>
                  <a:pt x="21599" y="6045"/>
                </a:cubicBezTo>
                <a:cubicBezTo>
                  <a:pt x="21599" y="6136"/>
                  <a:pt x="21585" y="6208"/>
                  <a:pt x="21556" y="6261"/>
                </a:cubicBezTo>
                <a:lnTo>
                  <a:pt x="8488" y="21266"/>
                </a:lnTo>
                <a:cubicBezTo>
                  <a:pt x="8333" y="21489"/>
                  <a:pt x="8000" y="21599"/>
                  <a:pt x="7493" y="21599"/>
                </a:cubicBezTo>
                <a:cubicBezTo>
                  <a:pt x="7217" y="21599"/>
                  <a:pt x="6961" y="21549"/>
                  <a:pt x="6729" y="21446"/>
                </a:cubicBezTo>
                <a:cubicBezTo>
                  <a:pt x="6497" y="21343"/>
                  <a:pt x="6381" y="21213"/>
                  <a:pt x="6381" y="21057"/>
                </a:cubicBezTo>
                <a:cubicBezTo>
                  <a:pt x="6381" y="21014"/>
                  <a:pt x="6406" y="20973"/>
                  <a:pt x="6454" y="20947"/>
                </a:cubicBezTo>
                <a:lnTo>
                  <a:pt x="11169" y="10444"/>
                </a:lnTo>
                <a:cubicBezTo>
                  <a:pt x="10985" y="10473"/>
                  <a:pt x="10613" y="10531"/>
                  <a:pt x="10058" y="10610"/>
                </a:cubicBezTo>
                <a:cubicBezTo>
                  <a:pt x="9502" y="10689"/>
                  <a:pt x="8874" y="10776"/>
                  <a:pt x="8164" y="10867"/>
                </a:cubicBezTo>
                <a:cubicBezTo>
                  <a:pt x="7454" y="10960"/>
                  <a:pt x="6705" y="11061"/>
                  <a:pt x="5922" y="11171"/>
                </a:cubicBezTo>
                <a:cubicBezTo>
                  <a:pt x="5135" y="11284"/>
                  <a:pt x="4401" y="11387"/>
                  <a:pt x="3724" y="11483"/>
                </a:cubicBezTo>
                <a:cubicBezTo>
                  <a:pt x="3043" y="11579"/>
                  <a:pt x="2459" y="11654"/>
                  <a:pt x="1966" y="11707"/>
                </a:cubicBezTo>
                <a:cubicBezTo>
                  <a:pt x="1473" y="11760"/>
                  <a:pt x="1178" y="11786"/>
                  <a:pt x="1087" y="11786"/>
                </a:cubicBezTo>
                <a:cubicBezTo>
                  <a:pt x="777" y="11786"/>
                  <a:pt x="521" y="11733"/>
                  <a:pt x="314" y="11623"/>
                </a:cubicBezTo>
                <a:cubicBezTo>
                  <a:pt x="106" y="11510"/>
                  <a:pt x="0" y="11385"/>
                  <a:pt x="0" y="11248"/>
                </a:cubicBezTo>
                <a:cubicBezTo>
                  <a:pt x="0" y="11186"/>
                  <a:pt x="14" y="11150"/>
                  <a:pt x="43" y="11133"/>
                </a:cubicBezTo>
                <a:lnTo>
                  <a:pt x="4879" y="424"/>
                </a:lnTo>
                <a:cubicBezTo>
                  <a:pt x="4942" y="302"/>
                  <a:pt x="5067" y="201"/>
                  <a:pt x="5261" y="120"/>
                </a:cubicBezTo>
                <a:cubicBezTo>
                  <a:pt x="5454" y="40"/>
                  <a:pt x="5671" y="0"/>
                  <a:pt x="5922" y="0"/>
                </a:cubicBezTo>
                <a:lnTo>
                  <a:pt x="13874" y="0"/>
                </a:lnTo>
                <a:cubicBezTo>
                  <a:pt x="14155" y="0"/>
                  <a:pt x="14396" y="52"/>
                  <a:pt x="14604" y="153"/>
                </a:cubicBezTo>
                <a:cubicBezTo>
                  <a:pt x="14812" y="256"/>
                  <a:pt x="14918" y="386"/>
                  <a:pt x="14918" y="539"/>
                </a:cubicBezTo>
                <a:cubicBezTo>
                  <a:pt x="14918" y="585"/>
                  <a:pt x="14908" y="623"/>
                  <a:pt x="14894" y="652"/>
                </a:cubicBezTo>
                <a:cubicBezTo>
                  <a:pt x="14879" y="686"/>
                  <a:pt x="14855" y="729"/>
                  <a:pt x="14821" y="779"/>
                </a:cubicBezTo>
                <a:lnTo>
                  <a:pt x="10662" y="6801"/>
                </a:lnTo>
                <a:cubicBezTo>
                  <a:pt x="10845" y="6770"/>
                  <a:pt x="11208" y="6719"/>
                  <a:pt x="11749" y="6647"/>
                </a:cubicBezTo>
                <a:cubicBezTo>
                  <a:pt x="12290" y="6573"/>
                  <a:pt x="12913" y="6491"/>
                  <a:pt x="13618" y="6398"/>
                </a:cubicBezTo>
                <a:cubicBezTo>
                  <a:pt x="14329" y="6307"/>
                  <a:pt x="15063" y="6206"/>
                  <a:pt x="15821" y="6095"/>
                </a:cubicBezTo>
                <a:cubicBezTo>
                  <a:pt x="16575" y="5983"/>
                  <a:pt x="17290" y="5884"/>
                  <a:pt x="17971" y="5800"/>
                </a:cubicBezTo>
                <a:cubicBezTo>
                  <a:pt x="18648" y="5719"/>
                  <a:pt x="19227" y="5647"/>
                  <a:pt x="19706" y="5589"/>
                </a:cubicBezTo>
                <a:cubicBezTo>
                  <a:pt x="20179" y="5534"/>
                  <a:pt x="20464" y="5503"/>
                  <a:pt x="20561" y="5503"/>
                </a:cubicBezTo>
              </a:path>
            </a:pathLst>
          </a:custGeom>
          <a:solidFill>
            <a:schemeClr val="accent2"/>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7" name="AutoShape 81"/>
          <p:cNvSpPr>
            <a:spLocks/>
          </p:cNvSpPr>
          <p:nvPr/>
        </p:nvSpPr>
        <p:spPr bwMode="auto">
          <a:xfrm>
            <a:off x="1298408" y="4086139"/>
            <a:ext cx="362697" cy="2920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599" y="7250"/>
                </a:cubicBezTo>
                <a:lnTo>
                  <a:pt x="21599" y="19981"/>
                </a:lnTo>
                <a:cubicBezTo>
                  <a:pt x="21599" y="20416"/>
                  <a:pt x="21470" y="20800"/>
                  <a:pt x="21208" y="21118"/>
                </a:cubicBezTo>
                <a:cubicBezTo>
                  <a:pt x="20946" y="21438"/>
                  <a:pt x="20632" y="21599"/>
                  <a:pt x="20265" y="21599"/>
                </a:cubicBezTo>
                <a:lnTo>
                  <a:pt x="1346" y="21599"/>
                </a:lnTo>
                <a:cubicBezTo>
                  <a:pt x="979" y="21599"/>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chemeClr val="accent4"/>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8" name="AutoShape 92"/>
          <p:cNvSpPr>
            <a:spLocks/>
          </p:cNvSpPr>
          <p:nvPr/>
        </p:nvSpPr>
        <p:spPr bwMode="auto">
          <a:xfrm>
            <a:off x="10150741" y="4021061"/>
            <a:ext cx="385712" cy="3230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287" y="12517"/>
                </a:moveTo>
                <a:cubicBezTo>
                  <a:pt x="14687" y="12517"/>
                  <a:pt x="15037" y="12647"/>
                  <a:pt x="15346" y="12910"/>
                </a:cubicBezTo>
                <a:lnTo>
                  <a:pt x="20700" y="17164"/>
                </a:lnTo>
                <a:cubicBezTo>
                  <a:pt x="20976" y="17407"/>
                  <a:pt x="21197" y="17703"/>
                  <a:pt x="21357" y="18051"/>
                </a:cubicBezTo>
                <a:cubicBezTo>
                  <a:pt x="21517" y="18398"/>
                  <a:pt x="21599" y="18779"/>
                  <a:pt x="21599" y="19191"/>
                </a:cubicBezTo>
                <a:cubicBezTo>
                  <a:pt x="21599" y="19860"/>
                  <a:pt x="21402" y="20428"/>
                  <a:pt x="21006" y="20896"/>
                </a:cubicBezTo>
                <a:cubicBezTo>
                  <a:pt x="20613" y="21365"/>
                  <a:pt x="20143" y="21599"/>
                  <a:pt x="19594" y="21599"/>
                </a:cubicBezTo>
                <a:cubicBezTo>
                  <a:pt x="19182" y="21599"/>
                  <a:pt x="18810" y="21458"/>
                  <a:pt x="18478" y="21179"/>
                </a:cubicBezTo>
                <a:lnTo>
                  <a:pt x="13128" y="16924"/>
                </a:lnTo>
                <a:cubicBezTo>
                  <a:pt x="12599" y="16498"/>
                  <a:pt x="12319" y="15908"/>
                  <a:pt x="12281" y="15154"/>
                </a:cubicBezTo>
                <a:lnTo>
                  <a:pt x="9713" y="13096"/>
                </a:lnTo>
                <a:lnTo>
                  <a:pt x="8518" y="15233"/>
                </a:lnTo>
                <a:cubicBezTo>
                  <a:pt x="8412" y="15411"/>
                  <a:pt x="8273" y="15504"/>
                  <a:pt x="8101" y="15504"/>
                </a:cubicBezTo>
                <a:cubicBezTo>
                  <a:pt x="7995" y="15504"/>
                  <a:pt x="7901" y="15468"/>
                  <a:pt x="7819" y="15397"/>
                </a:cubicBezTo>
                <a:cubicBezTo>
                  <a:pt x="8233" y="15747"/>
                  <a:pt x="8445" y="16199"/>
                  <a:pt x="8452" y="16746"/>
                </a:cubicBezTo>
                <a:cubicBezTo>
                  <a:pt x="8452" y="16972"/>
                  <a:pt x="8412" y="17187"/>
                  <a:pt x="8334" y="17390"/>
                </a:cubicBezTo>
                <a:cubicBezTo>
                  <a:pt x="8254" y="17591"/>
                  <a:pt x="8150" y="17777"/>
                  <a:pt x="8016" y="17944"/>
                </a:cubicBezTo>
                <a:cubicBezTo>
                  <a:pt x="7884" y="18107"/>
                  <a:pt x="7736" y="18240"/>
                  <a:pt x="7567" y="18342"/>
                </a:cubicBezTo>
                <a:cubicBezTo>
                  <a:pt x="7395" y="18440"/>
                  <a:pt x="7221" y="18488"/>
                  <a:pt x="7042" y="18488"/>
                </a:cubicBezTo>
                <a:cubicBezTo>
                  <a:pt x="6781" y="18488"/>
                  <a:pt x="6545" y="18409"/>
                  <a:pt x="6343" y="18246"/>
                </a:cubicBezTo>
                <a:lnTo>
                  <a:pt x="550" y="13627"/>
                </a:lnTo>
                <a:cubicBezTo>
                  <a:pt x="183" y="13328"/>
                  <a:pt x="0" y="12915"/>
                  <a:pt x="0" y="12379"/>
                </a:cubicBezTo>
                <a:cubicBezTo>
                  <a:pt x="0" y="11939"/>
                  <a:pt x="136" y="11529"/>
                  <a:pt x="416" y="11151"/>
                </a:cubicBezTo>
                <a:cubicBezTo>
                  <a:pt x="694" y="10773"/>
                  <a:pt x="1023" y="10581"/>
                  <a:pt x="1407" y="10581"/>
                </a:cubicBezTo>
                <a:cubicBezTo>
                  <a:pt x="1673" y="10581"/>
                  <a:pt x="1925" y="10682"/>
                  <a:pt x="2174" y="10880"/>
                </a:cubicBezTo>
                <a:cubicBezTo>
                  <a:pt x="2024" y="10756"/>
                  <a:pt x="1944" y="10586"/>
                  <a:pt x="1939" y="10380"/>
                </a:cubicBezTo>
                <a:cubicBezTo>
                  <a:pt x="1939" y="10310"/>
                  <a:pt x="1967" y="10202"/>
                  <a:pt x="2026" y="10058"/>
                </a:cubicBezTo>
                <a:lnTo>
                  <a:pt x="5792" y="3271"/>
                </a:lnTo>
                <a:cubicBezTo>
                  <a:pt x="5898" y="3094"/>
                  <a:pt x="6034" y="2998"/>
                  <a:pt x="6209" y="2989"/>
                </a:cubicBezTo>
                <a:cubicBezTo>
                  <a:pt x="6329" y="2989"/>
                  <a:pt x="6418" y="3029"/>
                  <a:pt x="6479" y="3111"/>
                </a:cubicBezTo>
                <a:cubicBezTo>
                  <a:pt x="6293" y="2947"/>
                  <a:pt x="6140" y="2755"/>
                  <a:pt x="6027" y="2529"/>
                </a:cubicBezTo>
                <a:cubicBezTo>
                  <a:pt x="5914" y="2303"/>
                  <a:pt x="5860" y="2052"/>
                  <a:pt x="5860" y="1770"/>
                </a:cubicBezTo>
                <a:cubicBezTo>
                  <a:pt x="5860" y="1329"/>
                  <a:pt x="6001" y="926"/>
                  <a:pt x="6289" y="556"/>
                </a:cubicBezTo>
                <a:cubicBezTo>
                  <a:pt x="6573" y="189"/>
                  <a:pt x="6898" y="0"/>
                  <a:pt x="7268" y="0"/>
                </a:cubicBezTo>
                <a:cubicBezTo>
                  <a:pt x="7515" y="0"/>
                  <a:pt x="7750" y="90"/>
                  <a:pt x="7964" y="259"/>
                </a:cubicBezTo>
                <a:lnTo>
                  <a:pt x="13757" y="4881"/>
                </a:lnTo>
                <a:cubicBezTo>
                  <a:pt x="13931" y="5025"/>
                  <a:pt x="14065" y="5205"/>
                  <a:pt x="14162" y="5426"/>
                </a:cubicBezTo>
                <a:cubicBezTo>
                  <a:pt x="14258" y="5646"/>
                  <a:pt x="14310" y="5889"/>
                  <a:pt x="14310" y="6151"/>
                </a:cubicBezTo>
                <a:cubicBezTo>
                  <a:pt x="14310" y="6374"/>
                  <a:pt x="14270" y="6594"/>
                  <a:pt x="14190" y="6806"/>
                </a:cubicBezTo>
                <a:cubicBezTo>
                  <a:pt x="14112" y="7021"/>
                  <a:pt x="14014" y="7204"/>
                  <a:pt x="13891" y="7368"/>
                </a:cubicBezTo>
                <a:cubicBezTo>
                  <a:pt x="13771" y="7529"/>
                  <a:pt x="13623" y="7662"/>
                  <a:pt x="13442" y="7763"/>
                </a:cubicBezTo>
                <a:cubicBezTo>
                  <a:pt x="13260" y="7871"/>
                  <a:pt x="13081" y="7921"/>
                  <a:pt x="12900" y="7921"/>
                </a:cubicBezTo>
                <a:cubicBezTo>
                  <a:pt x="12655" y="7921"/>
                  <a:pt x="12397" y="7820"/>
                  <a:pt x="12135" y="7611"/>
                </a:cubicBezTo>
                <a:cubicBezTo>
                  <a:pt x="12284" y="7738"/>
                  <a:pt x="12366" y="7902"/>
                  <a:pt x="12373" y="8111"/>
                </a:cubicBezTo>
                <a:cubicBezTo>
                  <a:pt x="12373" y="8238"/>
                  <a:pt x="12342" y="8348"/>
                  <a:pt x="12281" y="8449"/>
                </a:cubicBezTo>
                <a:lnTo>
                  <a:pt x="11100" y="10581"/>
                </a:lnTo>
                <a:lnTo>
                  <a:pt x="13656" y="12625"/>
                </a:lnTo>
                <a:cubicBezTo>
                  <a:pt x="13762" y="12588"/>
                  <a:pt x="13865" y="12563"/>
                  <a:pt x="13971" y="12546"/>
                </a:cubicBezTo>
                <a:cubicBezTo>
                  <a:pt x="14077" y="12526"/>
                  <a:pt x="14183" y="12517"/>
                  <a:pt x="14287" y="12517"/>
                </a:cubicBezTo>
              </a:path>
            </a:pathLst>
          </a:custGeom>
          <a:solidFill>
            <a:schemeClr val="accent5"/>
          </a:solidFill>
          <a:ln>
            <a:noFill/>
          </a:ln>
          <a:effectLst/>
          <a:extLst/>
        </p:spPr>
        <p:txBody>
          <a:bodyPr lIns="19048" tIns="19048" rIns="19048" bIns="19048" anchor="ctr"/>
          <a:lstStyle/>
          <a:p>
            <a:pPr defTabSz="171230" fontAlgn="auto">
              <a:spcBef>
                <a:spcPts val="0"/>
              </a:spcBef>
              <a:spcAft>
                <a:spcPts val="0"/>
              </a:spcAft>
              <a:defRPr/>
            </a:pPr>
            <a:endParaRPr lang="es-ES" sz="105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Tree>
    <p:extLst>
      <p:ext uri="{BB962C8B-B14F-4D97-AF65-F5344CB8AC3E}">
        <p14:creationId xmlns:p14="http://schemas.microsoft.com/office/powerpoint/2010/main" val="237725260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fltVal val="0"/>
                                          </p:val>
                                        </p:tav>
                                        <p:tav tm="100000">
                                          <p:val>
                                            <p:strVal val="#ppt_h"/>
                                          </p:val>
                                        </p:tav>
                                      </p:tavLst>
                                    </p:anim>
                                    <p:animEffect transition="in" filter="fade">
                                      <p:cBhvr>
                                        <p:cTn id="21" dur="500"/>
                                        <p:tgtEl>
                                          <p:spTgt spid="35"/>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ppt_w</p:attrName>
                                        </p:attrNameLst>
                                      </p:cBhvr>
                                      <p:tavLst>
                                        <p:tav tm="0">
                                          <p:val>
                                            <p:fltVal val="0"/>
                                          </p:val>
                                        </p:tav>
                                        <p:tav tm="100000">
                                          <p:val>
                                            <p:strVal val="#ppt_w"/>
                                          </p:val>
                                        </p:tav>
                                      </p:tavLst>
                                    </p:anim>
                                    <p:anim calcmode="lin" valueType="num">
                                      <p:cBhvr>
                                        <p:cTn id="34" dur="500" fill="hold"/>
                                        <p:tgtEl>
                                          <p:spTgt spid="36"/>
                                        </p:tgtEl>
                                        <p:attrNameLst>
                                          <p:attrName>ppt_h</p:attrName>
                                        </p:attrNameLst>
                                      </p:cBhvr>
                                      <p:tavLst>
                                        <p:tav tm="0">
                                          <p:val>
                                            <p:fltVal val="0"/>
                                          </p:val>
                                        </p:tav>
                                        <p:tav tm="100000">
                                          <p:val>
                                            <p:strVal val="#ppt_h"/>
                                          </p:val>
                                        </p:tav>
                                      </p:tavLst>
                                    </p:anim>
                                    <p:animEffect transition="in" filter="fade">
                                      <p:cBhvr>
                                        <p:cTn id="35" dur="500"/>
                                        <p:tgtEl>
                                          <p:spTgt spid="36"/>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par>
                          <p:cTn id="50" fill="hold">
                            <p:stCondLst>
                              <p:cond delay="5000"/>
                            </p:stCondLst>
                            <p:childTnLst>
                              <p:par>
                                <p:cTn id="51" presetID="10" presetClass="entr" presetSubtype="0"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5500"/>
                            </p:stCondLst>
                            <p:childTnLst>
                              <p:par>
                                <p:cTn id="55" presetID="10" presetClass="entr" presetSubtype="0" fill="hold"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500"/>
                                        <p:tgtEl>
                                          <p:spTgt spid="32"/>
                                        </p:tgtEl>
                                      </p:cBhvr>
                                    </p:animEffect>
                                  </p:childTnLst>
                                </p:cTn>
                              </p:par>
                            </p:childTnLst>
                          </p:cTn>
                        </p:par>
                        <p:par>
                          <p:cTn id="58" fill="hold">
                            <p:stCondLst>
                              <p:cond delay="6000"/>
                            </p:stCondLst>
                            <p:childTnLst>
                              <p:par>
                                <p:cTn id="59" presetID="53" presetClass="entr" presetSubtype="16" fill="hold" nodeType="afterEffect">
                                  <p:stCondLst>
                                    <p:cond delay="0"/>
                                  </p:stCondLst>
                                  <p:childTnLst>
                                    <p:set>
                                      <p:cBhvr>
                                        <p:cTn id="60" dur="1" fill="hold">
                                          <p:stCondLst>
                                            <p:cond delay="0"/>
                                          </p:stCondLst>
                                        </p:cTn>
                                        <p:tgtEl>
                                          <p:spTgt spid="38"/>
                                        </p:tgtEl>
                                        <p:attrNameLst>
                                          <p:attrName>style.visibility</p:attrName>
                                        </p:attrNameLst>
                                      </p:cBhvr>
                                      <p:to>
                                        <p:strVal val="visible"/>
                                      </p:to>
                                    </p:set>
                                    <p:anim calcmode="lin" valueType="num">
                                      <p:cBhvr>
                                        <p:cTn id="61" dur="500" fill="hold"/>
                                        <p:tgtEl>
                                          <p:spTgt spid="38"/>
                                        </p:tgtEl>
                                        <p:attrNameLst>
                                          <p:attrName>ppt_w</p:attrName>
                                        </p:attrNameLst>
                                      </p:cBhvr>
                                      <p:tavLst>
                                        <p:tav tm="0">
                                          <p:val>
                                            <p:fltVal val="0"/>
                                          </p:val>
                                        </p:tav>
                                        <p:tav tm="100000">
                                          <p:val>
                                            <p:strVal val="#ppt_w"/>
                                          </p:val>
                                        </p:tav>
                                      </p:tavLst>
                                    </p:anim>
                                    <p:anim calcmode="lin" valueType="num">
                                      <p:cBhvr>
                                        <p:cTn id="62" dur="500" fill="hold"/>
                                        <p:tgtEl>
                                          <p:spTgt spid="38"/>
                                        </p:tgtEl>
                                        <p:attrNameLst>
                                          <p:attrName>ppt_h</p:attrName>
                                        </p:attrNameLst>
                                      </p:cBhvr>
                                      <p:tavLst>
                                        <p:tav tm="0">
                                          <p:val>
                                            <p:fltVal val="0"/>
                                          </p:val>
                                        </p:tav>
                                        <p:tav tm="100000">
                                          <p:val>
                                            <p:strVal val="#ppt_h"/>
                                          </p:val>
                                        </p:tav>
                                      </p:tavLst>
                                    </p:anim>
                                    <p:animEffect transition="in" filter="fade">
                                      <p:cBhvr>
                                        <p:cTn id="63" dur="500"/>
                                        <p:tgtEl>
                                          <p:spTgt spid="38"/>
                                        </p:tgtEl>
                                      </p:cBhvr>
                                    </p:animEffect>
                                  </p:childTnLst>
                                </p:cTn>
                              </p:par>
                            </p:childTnLst>
                          </p:cTn>
                        </p:par>
                        <p:par>
                          <p:cTn id="64" fill="hold">
                            <p:stCondLst>
                              <p:cond delay="6500"/>
                            </p:stCondLst>
                            <p:childTnLst>
                              <p:par>
                                <p:cTn id="65" presetID="10" presetClass="entr" presetSubtype="0"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childTnLst>
                          </p:cTn>
                        </p:par>
                        <p:par>
                          <p:cTn id="68" fill="hold">
                            <p:stCondLst>
                              <p:cond delay="7000"/>
                            </p:stCondLst>
                            <p:childTnLst>
                              <p:par>
                                <p:cTn id="69" presetID="10" presetClass="entr" presetSubtype="0" fill="hold"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准确认清自己</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01187" y="1052709"/>
              <a:ext cx="2842317"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 ACCURATELY IDENTIFY YOUR</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3466449"/>
            <a:ext cx="12192000" cy="254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69"/>
          <p:cNvSpPr>
            <a:spLocks noEditPoints="1"/>
          </p:cNvSpPr>
          <p:nvPr/>
        </p:nvSpPr>
        <p:spPr bwMode="auto">
          <a:xfrm>
            <a:off x="1464171" y="2104723"/>
            <a:ext cx="1888629" cy="3907008"/>
          </a:xfrm>
          <a:custGeom>
            <a:avLst/>
            <a:gdLst>
              <a:gd name="T0" fmla="*/ 3562183 w 693"/>
              <a:gd name="T1" fmla="*/ 8655381 h 1641"/>
              <a:gd name="T2" fmla="*/ 2963736 w 693"/>
              <a:gd name="T3" fmla="*/ 5601544 h 1641"/>
              <a:gd name="T4" fmla="*/ 2838347 w 693"/>
              <a:gd name="T5" fmla="*/ 4486922 h 1641"/>
              <a:gd name="T6" fmla="*/ 3032130 w 693"/>
              <a:gd name="T7" fmla="*/ 4322004 h 1641"/>
              <a:gd name="T8" fmla="*/ 3254410 w 693"/>
              <a:gd name="T9" fmla="*/ 2877545 h 1641"/>
              <a:gd name="T10" fmla="*/ 2878243 w 693"/>
              <a:gd name="T11" fmla="*/ 1603691 h 1641"/>
              <a:gd name="T12" fmla="*/ 2245600 w 693"/>
              <a:gd name="T13" fmla="*/ 1381904 h 1641"/>
              <a:gd name="T14" fmla="*/ 1960625 w 693"/>
              <a:gd name="T15" fmla="*/ 1216985 h 1641"/>
              <a:gd name="T16" fmla="*/ 1943527 w 693"/>
              <a:gd name="T17" fmla="*/ 1160117 h 1641"/>
              <a:gd name="T18" fmla="*/ 2017620 w 693"/>
              <a:gd name="T19" fmla="*/ 369645 h 1641"/>
              <a:gd name="T20" fmla="*/ 1783941 w 693"/>
              <a:gd name="T21" fmla="*/ 0 h 1641"/>
              <a:gd name="T22" fmla="*/ 1299484 w 693"/>
              <a:gd name="T23" fmla="*/ 136484 h 1641"/>
              <a:gd name="T24" fmla="*/ 1219691 w 693"/>
              <a:gd name="T25" fmla="*/ 688108 h 1641"/>
              <a:gd name="T26" fmla="*/ 1367878 w 693"/>
              <a:gd name="T27" fmla="*/ 1137369 h 1641"/>
              <a:gd name="T28" fmla="*/ 1367878 w 693"/>
              <a:gd name="T29" fmla="*/ 1222672 h 1641"/>
              <a:gd name="T30" fmla="*/ 837825 w 693"/>
              <a:gd name="T31" fmla="*/ 1546822 h 1641"/>
              <a:gd name="T32" fmla="*/ 125389 w 693"/>
              <a:gd name="T33" fmla="*/ 3019716 h 1641"/>
              <a:gd name="T34" fmla="*/ 644043 w 693"/>
              <a:gd name="T35" fmla="*/ 4418680 h 1641"/>
              <a:gd name="T36" fmla="*/ 815027 w 693"/>
              <a:gd name="T37" fmla="*/ 4560851 h 1641"/>
              <a:gd name="T38" fmla="*/ 1253888 w 693"/>
              <a:gd name="T39" fmla="*/ 6727540 h 1641"/>
              <a:gd name="T40" fmla="*/ 1521764 w 693"/>
              <a:gd name="T41" fmla="*/ 8359665 h 1641"/>
              <a:gd name="T42" fmla="*/ 1316583 w 693"/>
              <a:gd name="T43" fmla="*/ 9110329 h 1641"/>
              <a:gd name="T44" fmla="*/ 1954926 w 693"/>
              <a:gd name="T45" fmla="*/ 9070521 h 1641"/>
              <a:gd name="T46" fmla="*/ 2000522 w 693"/>
              <a:gd name="T47" fmla="*/ 8553018 h 1641"/>
              <a:gd name="T48" fmla="*/ 1949226 w 693"/>
              <a:gd name="T49" fmla="*/ 7546446 h 1641"/>
              <a:gd name="T50" fmla="*/ 1903630 w 693"/>
              <a:gd name="T51" fmla="*/ 6642237 h 1641"/>
              <a:gd name="T52" fmla="*/ 2120211 w 693"/>
              <a:gd name="T53" fmla="*/ 5635665 h 1641"/>
              <a:gd name="T54" fmla="*/ 2821249 w 693"/>
              <a:gd name="T55" fmla="*/ 8274362 h 1641"/>
              <a:gd name="T56" fmla="*/ 3151819 w 693"/>
              <a:gd name="T57" fmla="*/ 9070521 h 1641"/>
              <a:gd name="T58" fmla="*/ 3949748 w 693"/>
              <a:gd name="T59" fmla="*/ 9258187 h 1641"/>
              <a:gd name="T60" fmla="*/ 655442 w 693"/>
              <a:gd name="T61" fmla="*/ 3457603 h 1641"/>
              <a:gd name="T62" fmla="*/ 712437 w 693"/>
              <a:gd name="T63" fmla="*/ 2979908 h 1641"/>
              <a:gd name="T64" fmla="*/ 2251299 w 693"/>
              <a:gd name="T65" fmla="*/ 3923924 h 1641"/>
              <a:gd name="T66" fmla="*/ 1789641 w 693"/>
              <a:gd name="T67" fmla="*/ 1745862 h 1641"/>
              <a:gd name="T68" fmla="*/ 1595858 w 693"/>
              <a:gd name="T69" fmla="*/ 1654872 h 1641"/>
              <a:gd name="T70" fmla="*/ 1681350 w 693"/>
              <a:gd name="T71" fmla="*/ 2758121 h 1641"/>
              <a:gd name="T72" fmla="*/ 1561661 w 693"/>
              <a:gd name="T73" fmla="*/ 3906864 h 1641"/>
              <a:gd name="T74" fmla="*/ 1339381 w 693"/>
              <a:gd name="T75" fmla="*/ 3082271 h 1641"/>
              <a:gd name="T76" fmla="*/ 1413474 w 693"/>
              <a:gd name="T77" fmla="*/ 1279541 h 1641"/>
              <a:gd name="T78" fmla="*/ 1903630 w 693"/>
              <a:gd name="T79" fmla="*/ 1290914 h 1641"/>
              <a:gd name="T80" fmla="*/ 2171506 w 693"/>
              <a:gd name="T81" fmla="*/ 2348668 h 1641"/>
              <a:gd name="T82" fmla="*/ 2342491 w 693"/>
              <a:gd name="T83" fmla="*/ 3918238 h 1641"/>
              <a:gd name="T84" fmla="*/ 2695860 w 693"/>
              <a:gd name="T85" fmla="*/ 2758121 h 1641"/>
              <a:gd name="T86" fmla="*/ 2855446 w 693"/>
              <a:gd name="T87" fmla="*/ 3275624 h 16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bg1">
              <a:lumMod val="85000"/>
            </a:schemeClr>
          </a:solidFill>
          <a:ln>
            <a:noFill/>
          </a:ln>
          <a:effectLst>
            <a:outerShdw blurRad="76200" sy="23000" kx="1199993" algn="br" rotWithShape="0">
              <a:srgbClr val="000000">
                <a:alpha val="6000"/>
              </a:srgbClr>
            </a:outerShdw>
          </a:effectLst>
          <a:extLst/>
        </p:spPr>
        <p:txBody>
          <a:bodyPr lIns="60952" tIns="30476" rIns="60952" bIns="30476"/>
          <a:lstStyle/>
          <a:p>
            <a:endParaRPr lang="zh-CN" altLang="en-US" sz="1075"/>
          </a:p>
        </p:txBody>
      </p:sp>
      <p:grpSp>
        <p:nvGrpSpPr>
          <p:cNvPr id="6" name="组合 5"/>
          <p:cNvGrpSpPr/>
          <p:nvPr/>
        </p:nvGrpSpPr>
        <p:grpSpPr>
          <a:xfrm>
            <a:off x="4887288" y="1866414"/>
            <a:ext cx="5517417" cy="1245806"/>
            <a:chOff x="4887286" y="1866414"/>
            <a:chExt cx="5517417" cy="1245806"/>
          </a:xfrm>
        </p:grpSpPr>
        <p:sp>
          <p:nvSpPr>
            <p:cNvPr id="12" name="TextBox 67"/>
            <p:cNvSpPr txBox="1">
              <a:spLocks noChangeArrowheads="1"/>
            </p:cNvSpPr>
            <p:nvPr/>
          </p:nvSpPr>
          <p:spPr bwMode="auto">
            <a:xfrm>
              <a:off x="4887286" y="1866414"/>
              <a:ext cx="279660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3000" b="1" spc="300" dirty="0">
                  <a:latin typeface="微软雅黑" panose="020B0503020204020204" pitchFamily="34" charset="-122"/>
                  <a:ea typeface="微软雅黑" panose="020B0503020204020204" pitchFamily="34" charset="-122"/>
                  <a:cs typeface="Lato Regular"/>
                </a:rPr>
                <a:t>在此添加标题</a:t>
              </a:r>
              <a:endParaRPr lang="id-ID" altLang="zh-CN" sz="3000" b="1" spc="300" dirty="0">
                <a:latin typeface="微软雅黑" panose="020B0503020204020204" pitchFamily="34" charset="-122"/>
                <a:ea typeface="微软雅黑" panose="020B0503020204020204" pitchFamily="34" charset="-122"/>
                <a:cs typeface="Lato Regular"/>
              </a:endParaRPr>
            </a:p>
          </p:txBody>
        </p:sp>
        <p:sp>
          <p:nvSpPr>
            <p:cNvPr id="13" name="TextBox 68"/>
            <p:cNvSpPr txBox="1">
              <a:spLocks noChangeArrowheads="1"/>
            </p:cNvSpPr>
            <p:nvPr/>
          </p:nvSpPr>
          <p:spPr bwMode="auto">
            <a:xfrm>
              <a:off x="5013691" y="2420412"/>
              <a:ext cx="5391012" cy="691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5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5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4" name="组合 3"/>
          <p:cNvGrpSpPr/>
          <p:nvPr/>
        </p:nvGrpSpPr>
        <p:grpSpPr>
          <a:xfrm>
            <a:off x="5013691" y="3572357"/>
            <a:ext cx="5944063" cy="2302172"/>
            <a:chOff x="4184408" y="3135881"/>
            <a:chExt cx="8620763" cy="3338874"/>
          </a:xfrm>
        </p:grpSpPr>
        <p:pic>
          <p:nvPicPr>
            <p:cNvPr id="14" name="图片 1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184408" y="3135882"/>
              <a:ext cx="2090057" cy="2090057"/>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329473" y="3135881"/>
              <a:ext cx="2090057" cy="2090057"/>
            </a:xfrm>
            <a:prstGeom prst="rect">
              <a:avLst/>
            </a:prstGeom>
          </p:spPr>
        </p:pic>
        <p:pic>
          <p:nvPicPr>
            <p:cNvPr id="16" name="图片 1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200576" y="3349514"/>
              <a:ext cx="2090057" cy="1876424"/>
            </a:xfrm>
            <a:prstGeom prst="rect">
              <a:avLst/>
            </a:prstGeom>
          </p:spPr>
        </p:pic>
        <p:sp>
          <p:nvSpPr>
            <p:cNvPr id="17" name="文本框 16"/>
            <p:cNvSpPr txBox="1"/>
            <p:nvPr/>
          </p:nvSpPr>
          <p:spPr bwMode="auto">
            <a:xfrm>
              <a:off x="4184408" y="5698067"/>
              <a:ext cx="2261105" cy="77668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18" name="文本框 24"/>
            <p:cNvSpPr txBox="1">
              <a:spLocks noChangeArrowheads="1"/>
            </p:cNvSpPr>
            <p:nvPr/>
          </p:nvSpPr>
          <p:spPr bwMode="auto">
            <a:xfrm>
              <a:off x="4190027" y="5275357"/>
              <a:ext cx="1941721"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7518311" y="5698067"/>
              <a:ext cx="2261105" cy="77668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7523931" y="5275358"/>
              <a:ext cx="1941721"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10544066" y="5698066"/>
              <a:ext cx="2261105" cy="77668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10549688" y="5275361"/>
              <a:ext cx="1941721"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grpSp>
      <p:sp>
        <p:nvSpPr>
          <p:cNvPr id="5" name="矩形 4"/>
          <p:cNvSpPr/>
          <p:nvPr/>
        </p:nvSpPr>
        <p:spPr>
          <a:xfrm>
            <a:off x="5152572" y="3112222"/>
            <a:ext cx="567157"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4616068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0-#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500"/>
                                        <p:tgtEl>
                                          <p:spTgt spid="6"/>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7"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职业价值观</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29088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PROFESSIONAL VALUES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3869" y="2266950"/>
            <a:ext cx="5453719" cy="3069906"/>
          </a:xfrm>
          <a:prstGeom prst="rect">
            <a:avLst/>
          </a:prstGeom>
          <a:ln>
            <a:noFill/>
          </a:ln>
          <a:effectLst>
            <a:outerShdw blurRad="292100" dist="139700" dir="2700000" algn="tl" rotWithShape="0">
              <a:srgbClr val="333333">
                <a:alpha val="65000"/>
              </a:srgbClr>
            </a:outerShdw>
          </a:effectLst>
        </p:spPr>
      </p:pic>
      <p:grpSp>
        <p:nvGrpSpPr>
          <p:cNvPr id="7" name="组合 6"/>
          <p:cNvGrpSpPr/>
          <p:nvPr/>
        </p:nvGrpSpPr>
        <p:grpSpPr>
          <a:xfrm>
            <a:off x="6552618" y="2265114"/>
            <a:ext cx="4464959" cy="707888"/>
            <a:chOff x="7393215" y="2266694"/>
            <a:chExt cx="4464958" cy="707887"/>
          </a:xfrm>
        </p:grpSpPr>
        <p:sp>
          <p:nvSpPr>
            <p:cNvPr id="12" name="矩形 11"/>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13" name="文本框 12"/>
            <p:cNvSpPr txBox="1"/>
            <p:nvPr/>
          </p:nvSpPr>
          <p:spPr>
            <a:xfrm>
              <a:off x="7393215" y="2574471"/>
              <a:ext cx="4464958" cy="400110"/>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14" name="矩形 13"/>
          <p:cNvSpPr/>
          <p:nvPr/>
        </p:nvSpPr>
        <p:spPr>
          <a:xfrm>
            <a:off x="6652403" y="3138595"/>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5" name="组合 14"/>
          <p:cNvGrpSpPr/>
          <p:nvPr/>
        </p:nvGrpSpPr>
        <p:grpSpPr>
          <a:xfrm>
            <a:off x="6552618" y="3321026"/>
            <a:ext cx="4464959" cy="707888"/>
            <a:chOff x="7393215" y="2266694"/>
            <a:chExt cx="4464958" cy="707887"/>
          </a:xfrm>
        </p:grpSpPr>
        <p:sp>
          <p:nvSpPr>
            <p:cNvPr id="16" name="矩形 15"/>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17" name="文本框 16"/>
            <p:cNvSpPr txBox="1"/>
            <p:nvPr/>
          </p:nvSpPr>
          <p:spPr>
            <a:xfrm>
              <a:off x="7393215" y="2574471"/>
              <a:ext cx="4464958" cy="400110"/>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18" name="矩形 17"/>
          <p:cNvSpPr/>
          <p:nvPr/>
        </p:nvSpPr>
        <p:spPr>
          <a:xfrm>
            <a:off x="6652403" y="4194508"/>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9" name="组合 18"/>
          <p:cNvGrpSpPr/>
          <p:nvPr/>
        </p:nvGrpSpPr>
        <p:grpSpPr>
          <a:xfrm>
            <a:off x="6552618" y="4373313"/>
            <a:ext cx="4464959" cy="707888"/>
            <a:chOff x="7393215" y="2266694"/>
            <a:chExt cx="4464958" cy="707887"/>
          </a:xfrm>
        </p:grpSpPr>
        <p:sp>
          <p:nvSpPr>
            <p:cNvPr id="20" name="矩形 19"/>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a:xfrm>
              <a:off x="7393215" y="2574471"/>
              <a:ext cx="4464958" cy="400110"/>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22" name="矩形 21"/>
          <p:cNvSpPr/>
          <p:nvPr/>
        </p:nvSpPr>
        <p:spPr>
          <a:xfrm>
            <a:off x="6652403" y="5246794"/>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Tree>
    <p:extLst>
      <p:ext uri="{BB962C8B-B14F-4D97-AF65-F5344CB8AC3E}">
        <p14:creationId xmlns:p14="http://schemas.microsoft.com/office/powerpoint/2010/main" val="208328725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8" grpId="0" animBg="1"/>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职业发展目标</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3695242"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PROFESSIONAL DEVELOPMENT GOALS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a:off x="-12991" y="3124200"/>
            <a:ext cx="6546616" cy="3733800"/>
          </a:xfrm>
          <a:prstGeom prst="rect">
            <a:avLst/>
          </a:prstGeom>
        </p:spPr>
      </p:pic>
      <p:sp>
        <p:nvSpPr>
          <p:cNvPr id="7" name="TextBox 12"/>
          <p:cNvSpPr txBox="1"/>
          <p:nvPr/>
        </p:nvSpPr>
        <p:spPr>
          <a:xfrm>
            <a:off x="1533155" y="1899697"/>
            <a:ext cx="2219883" cy="615553"/>
          </a:xfrm>
          <a:prstGeom prst="rect">
            <a:avLst/>
          </a:prstGeom>
          <a:noFill/>
        </p:spPr>
        <p:txBody>
          <a:bodyPr wrap="square" lIns="0" tIns="0" rIns="0" bIns="0" rtlCol="0">
            <a:spAutoFit/>
          </a:bodyPr>
          <a:lstStyle/>
          <a:p>
            <a:r>
              <a:rPr lang="zh-CN" altLang="en-US" sz="4000" b="1" dirty="0">
                <a:latin typeface="方正黄草_GBK" panose="03000509000000000000" pitchFamily="65" charset="-122"/>
                <a:ea typeface="方正黄草_GBK" panose="03000509000000000000" pitchFamily="65" charset="-122"/>
              </a:rPr>
              <a:t>高瞻远瞩</a:t>
            </a:r>
          </a:p>
        </p:txBody>
      </p:sp>
      <p:sp>
        <p:nvSpPr>
          <p:cNvPr id="12" name="TextBox 13"/>
          <p:cNvSpPr txBox="1"/>
          <p:nvPr/>
        </p:nvSpPr>
        <p:spPr>
          <a:xfrm>
            <a:off x="3179425" y="2497762"/>
            <a:ext cx="2096555" cy="615553"/>
          </a:xfrm>
          <a:prstGeom prst="rect">
            <a:avLst/>
          </a:prstGeom>
          <a:noFill/>
        </p:spPr>
        <p:txBody>
          <a:bodyPr wrap="square" lIns="0" tIns="0" rIns="0" bIns="0" rtlCol="0">
            <a:spAutoFit/>
          </a:bodyPr>
          <a:lstStyle/>
          <a:p>
            <a:r>
              <a:rPr lang="zh-CN" altLang="en-US" sz="4000" b="1" dirty="0">
                <a:latin typeface="方正黄草_GBK" panose="03000509000000000000" pitchFamily="65" charset="-122"/>
                <a:ea typeface="方正黄草_GBK" panose="03000509000000000000" pitchFamily="65" charset="-122"/>
              </a:rPr>
              <a:t>制胜未来</a:t>
            </a:r>
          </a:p>
        </p:txBody>
      </p:sp>
      <p:sp>
        <p:nvSpPr>
          <p:cNvPr id="13" name="TextBox 4"/>
          <p:cNvSpPr txBox="1"/>
          <p:nvPr/>
        </p:nvSpPr>
        <p:spPr>
          <a:xfrm>
            <a:off x="8259538" y="2411582"/>
            <a:ext cx="2427644" cy="461665"/>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itchFamily="34" charset="-122"/>
                <a:ea typeface="微软雅黑" pitchFamily="34" charset="-122"/>
              </a:defRPr>
            </a:lvl1pPr>
          </a:lstStyle>
          <a:p>
            <a:pPr>
              <a:lnSpc>
                <a:spcPts val="1800"/>
              </a:lnSpc>
            </a:pPr>
            <a:r>
              <a:rPr lang="zh-CN" altLang="en-US" sz="1400" dirty="0">
                <a:solidFill>
                  <a:schemeClr val="tx1"/>
                </a:solidFill>
              </a:rPr>
              <a:t>无论一小步还是一大步</a:t>
            </a:r>
            <a:endParaRPr lang="en-US" altLang="zh-CN" sz="1400" dirty="0">
              <a:solidFill>
                <a:schemeClr val="tx1"/>
              </a:solidFill>
            </a:endParaRPr>
          </a:p>
          <a:p>
            <a:pPr>
              <a:lnSpc>
                <a:spcPts val="1800"/>
              </a:lnSpc>
            </a:pPr>
            <a:r>
              <a:rPr lang="zh-CN" altLang="en-US" sz="1400" dirty="0">
                <a:solidFill>
                  <a:schemeClr val="tx1"/>
                </a:solidFill>
              </a:rPr>
              <a:t>都要带动人类的进步</a:t>
            </a:r>
            <a:endParaRPr lang="en-US" altLang="zh-CN" sz="1400" dirty="0">
              <a:solidFill>
                <a:schemeClr val="tx1"/>
              </a:solidFill>
            </a:endParaRPr>
          </a:p>
        </p:txBody>
      </p:sp>
      <p:sp>
        <p:nvSpPr>
          <p:cNvPr id="14" name="TextBox 5"/>
          <p:cNvSpPr txBox="1"/>
          <p:nvPr/>
        </p:nvSpPr>
        <p:spPr>
          <a:xfrm>
            <a:off x="8259538" y="3372840"/>
            <a:ext cx="2427644" cy="461665"/>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itchFamily="34" charset="-122"/>
                <a:ea typeface="微软雅黑" pitchFamily="34" charset="-122"/>
              </a:defRPr>
            </a:lvl1pPr>
          </a:lstStyle>
          <a:p>
            <a:r>
              <a:rPr lang="zh-CN" altLang="en-US" sz="1400" dirty="0">
                <a:solidFill>
                  <a:schemeClr val="tx1"/>
                </a:solidFill>
              </a:rPr>
              <a:t>发展员工  成就客户</a:t>
            </a:r>
            <a:endParaRPr lang="en-US" altLang="zh-CN" sz="1400" dirty="0">
              <a:solidFill>
                <a:schemeClr val="tx1"/>
              </a:solidFill>
            </a:endParaRPr>
          </a:p>
          <a:p>
            <a:r>
              <a:rPr lang="zh-CN" altLang="en-US" sz="1400" dirty="0">
                <a:solidFill>
                  <a:schemeClr val="tx1"/>
                </a:solidFill>
              </a:rPr>
              <a:t>回报股东  强大国家</a:t>
            </a:r>
            <a:endParaRPr lang="en-US" altLang="zh-CN" sz="1400" dirty="0">
              <a:solidFill>
                <a:schemeClr val="tx1"/>
              </a:solidFill>
            </a:endParaRPr>
          </a:p>
        </p:txBody>
      </p:sp>
      <p:sp>
        <p:nvSpPr>
          <p:cNvPr id="15" name="TextBox 6"/>
          <p:cNvSpPr txBox="1"/>
          <p:nvPr/>
        </p:nvSpPr>
        <p:spPr>
          <a:xfrm>
            <a:off x="8259538" y="4457014"/>
            <a:ext cx="2427644" cy="230832"/>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solidFill>
              </a:rPr>
              <a:t>合作共赢  务实创新</a:t>
            </a:r>
            <a:endParaRPr lang="en-US" altLang="zh-CN" dirty="0">
              <a:solidFill>
                <a:schemeClr val="tx1"/>
              </a:solidFill>
            </a:endParaRPr>
          </a:p>
        </p:txBody>
      </p:sp>
      <p:sp>
        <p:nvSpPr>
          <p:cNvPr id="16" name="Oval 13"/>
          <p:cNvSpPr>
            <a:spLocks noChangeArrowheads="1"/>
          </p:cNvSpPr>
          <p:nvPr/>
        </p:nvSpPr>
        <p:spPr bwMode="auto">
          <a:xfrm>
            <a:off x="7265719" y="2263831"/>
            <a:ext cx="757167"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企业使命</a:t>
            </a:r>
            <a:endParaRPr lang="en-US" altLang="zh-CN" sz="1700" b="1" dirty="0">
              <a:solidFill>
                <a:schemeClr val="bg1"/>
              </a:solidFill>
              <a:latin typeface="微软雅黑" pitchFamily="34" charset="-122"/>
              <a:ea typeface="微软雅黑" pitchFamily="34" charset="-122"/>
            </a:endParaRPr>
          </a:p>
        </p:txBody>
      </p:sp>
      <p:sp>
        <p:nvSpPr>
          <p:cNvPr id="17" name="Oval 13"/>
          <p:cNvSpPr>
            <a:spLocks noChangeArrowheads="1"/>
          </p:cNvSpPr>
          <p:nvPr/>
        </p:nvSpPr>
        <p:spPr bwMode="auto">
          <a:xfrm>
            <a:off x="7265719" y="3225089"/>
            <a:ext cx="757167"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企业宗旨</a:t>
            </a:r>
            <a:endParaRPr lang="en-US" altLang="zh-CN" sz="1700" b="1" dirty="0">
              <a:solidFill>
                <a:schemeClr val="bg1"/>
              </a:solidFill>
              <a:latin typeface="微软雅黑" pitchFamily="34" charset="-122"/>
              <a:ea typeface="微软雅黑" pitchFamily="34" charset="-122"/>
            </a:endParaRPr>
          </a:p>
        </p:txBody>
      </p:sp>
      <p:sp>
        <p:nvSpPr>
          <p:cNvPr id="18" name="Oval 13"/>
          <p:cNvSpPr>
            <a:spLocks noChangeArrowheads="1"/>
          </p:cNvSpPr>
          <p:nvPr/>
        </p:nvSpPr>
        <p:spPr bwMode="auto">
          <a:xfrm>
            <a:off x="7265719" y="4186347"/>
            <a:ext cx="757167"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核心价值</a:t>
            </a:r>
            <a:endParaRPr lang="en-US" altLang="zh-CN" sz="1700" b="1" dirty="0">
              <a:solidFill>
                <a:schemeClr val="bg1"/>
              </a:solidFill>
              <a:latin typeface="微软雅黑" pitchFamily="34" charset="-122"/>
              <a:ea typeface="微软雅黑" pitchFamily="34" charset="-122"/>
            </a:endParaRPr>
          </a:p>
        </p:txBody>
      </p:sp>
      <p:sp>
        <p:nvSpPr>
          <p:cNvPr id="19" name="Oval 13"/>
          <p:cNvSpPr>
            <a:spLocks noChangeArrowheads="1"/>
          </p:cNvSpPr>
          <p:nvPr/>
        </p:nvSpPr>
        <p:spPr bwMode="auto">
          <a:xfrm>
            <a:off x="7265719" y="5147604"/>
            <a:ext cx="757167"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经营理念</a:t>
            </a:r>
            <a:endParaRPr lang="en-US" altLang="zh-CN" sz="1700" b="1" dirty="0">
              <a:solidFill>
                <a:schemeClr val="bg1"/>
              </a:solidFill>
              <a:latin typeface="微软雅黑" pitchFamily="34" charset="-122"/>
              <a:ea typeface="微软雅黑" pitchFamily="34" charset="-122"/>
            </a:endParaRPr>
          </a:p>
        </p:txBody>
      </p:sp>
      <p:sp>
        <p:nvSpPr>
          <p:cNvPr id="20" name="TextBox 30"/>
          <p:cNvSpPr txBox="1"/>
          <p:nvPr/>
        </p:nvSpPr>
        <p:spPr>
          <a:xfrm>
            <a:off x="8259538" y="5418271"/>
            <a:ext cx="2427644" cy="230832"/>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solidFill>
              </a:rPr>
              <a:t>诚信  务实  敬业  创新</a:t>
            </a:r>
            <a:endParaRPr lang="en-US" altLang="zh-CN" dirty="0">
              <a:solidFill>
                <a:schemeClr val="tx1"/>
              </a:solidFill>
            </a:endParaRPr>
          </a:p>
        </p:txBody>
      </p:sp>
    </p:spTree>
    <p:extLst>
      <p:ext uri="{BB962C8B-B14F-4D97-AF65-F5344CB8AC3E}">
        <p14:creationId xmlns:p14="http://schemas.microsoft.com/office/powerpoint/2010/main" val="83445006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22" presetClass="entr" presetSubtype="4"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300" fill="hold"/>
                                        <p:tgtEl>
                                          <p:spTgt spid="7"/>
                                        </p:tgtEl>
                                        <p:attrNameLst>
                                          <p:attrName>ppt_x</p:attrName>
                                        </p:attrNameLst>
                                      </p:cBhvr>
                                      <p:tavLst>
                                        <p:tav tm="0">
                                          <p:val>
                                            <p:strVal val="1+#ppt_w/2"/>
                                          </p:val>
                                        </p:tav>
                                        <p:tav tm="100000">
                                          <p:val>
                                            <p:strVal val="#ppt_x"/>
                                          </p:val>
                                        </p:tav>
                                      </p:tavLst>
                                    </p:anim>
                                    <p:anim calcmode="lin" valueType="num">
                                      <p:cBhvr additive="base">
                                        <p:cTn id="19" dur="3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300"/>
                            </p:stCondLst>
                            <p:childTnLst>
                              <p:par>
                                <p:cTn id="21" presetID="2" presetClass="entr" presetSubtype="2"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300" fill="hold"/>
                                        <p:tgtEl>
                                          <p:spTgt spid="12"/>
                                        </p:tgtEl>
                                        <p:attrNameLst>
                                          <p:attrName>ppt_x</p:attrName>
                                        </p:attrNameLst>
                                      </p:cBhvr>
                                      <p:tavLst>
                                        <p:tav tm="0">
                                          <p:val>
                                            <p:strVal val="1+#ppt_w/2"/>
                                          </p:val>
                                        </p:tav>
                                        <p:tav tm="100000">
                                          <p:val>
                                            <p:strVal val="#ppt_x"/>
                                          </p:val>
                                        </p:tav>
                                      </p:tavLst>
                                    </p:anim>
                                    <p:anim calcmode="lin" valueType="num">
                                      <p:cBhvr additive="base">
                                        <p:cTn id="24" dur="300" fill="hold"/>
                                        <p:tgtEl>
                                          <p:spTgt spid="12"/>
                                        </p:tgtEl>
                                        <p:attrNameLst>
                                          <p:attrName>ppt_y</p:attrName>
                                        </p:attrNameLst>
                                      </p:cBhvr>
                                      <p:tavLst>
                                        <p:tav tm="0">
                                          <p:val>
                                            <p:strVal val="#ppt_y"/>
                                          </p:val>
                                        </p:tav>
                                        <p:tav tm="100000">
                                          <p:val>
                                            <p:strVal val="#ppt_y"/>
                                          </p:val>
                                        </p:tav>
                                      </p:tavLst>
                                    </p:anim>
                                  </p:childTnLst>
                                </p:cTn>
                              </p:par>
                            </p:childTnLst>
                          </p:cTn>
                        </p:par>
                        <p:par>
                          <p:cTn id="25" fill="hold">
                            <p:stCondLst>
                              <p:cond delay="1600"/>
                            </p:stCondLst>
                            <p:childTnLst>
                              <p:par>
                                <p:cTn id="26" presetID="53" presetClass="entr" presetSubtype="16"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par>
                                <p:cTn id="36" presetID="53" presetClass="entr" presetSubtype="16" fill="hold" grpId="0" nodeType="withEffect">
                                  <p:stCondLst>
                                    <p:cond delay="60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par>
                                <p:cTn id="41" presetID="53" presetClass="entr" presetSubtype="16" fill="hold" grpId="0" nodeType="withEffect">
                                  <p:stCondLst>
                                    <p:cond delay="90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childTnLst>
                          </p:cTn>
                        </p:par>
                        <p:par>
                          <p:cTn id="46" fill="hold">
                            <p:stCondLst>
                              <p:cond delay="3000"/>
                            </p:stCondLst>
                            <p:childTnLst>
                              <p:par>
                                <p:cTn id="47" presetID="2" presetClass="entr" presetSubtype="2"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1+#ppt_w/2"/>
                                          </p:val>
                                        </p:tav>
                                        <p:tav tm="100000">
                                          <p:val>
                                            <p:strVal val="#ppt_x"/>
                                          </p:val>
                                        </p:tav>
                                      </p:tavLst>
                                    </p:anim>
                                    <p:anim calcmode="lin" valueType="num">
                                      <p:cBhvr additive="base">
                                        <p:cTn id="50" dur="500" fill="hold"/>
                                        <p:tgtEl>
                                          <p:spTgt spid="13"/>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2" presetClass="entr" presetSubtype="2"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fill="hold"/>
                                        <p:tgtEl>
                                          <p:spTgt spid="14"/>
                                        </p:tgtEl>
                                        <p:attrNameLst>
                                          <p:attrName>ppt_x</p:attrName>
                                        </p:attrNameLst>
                                      </p:cBhvr>
                                      <p:tavLst>
                                        <p:tav tm="0">
                                          <p:val>
                                            <p:strVal val="1+#ppt_w/2"/>
                                          </p:val>
                                        </p:tav>
                                        <p:tav tm="100000">
                                          <p:val>
                                            <p:strVal val="#ppt_x"/>
                                          </p:val>
                                        </p:tav>
                                      </p:tavLst>
                                    </p:anim>
                                    <p:anim calcmode="lin" valueType="num">
                                      <p:cBhvr additive="base">
                                        <p:cTn id="55" dur="500" fill="hold"/>
                                        <p:tgtEl>
                                          <p:spTgt spid="14"/>
                                        </p:tgtEl>
                                        <p:attrNameLst>
                                          <p:attrName>ppt_y</p:attrName>
                                        </p:attrNameLst>
                                      </p:cBhvr>
                                      <p:tavLst>
                                        <p:tav tm="0">
                                          <p:val>
                                            <p:strVal val="#ppt_y"/>
                                          </p:val>
                                        </p:tav>
                                        <p:tav tm="100000">
                                          <p:val>
                                            <p:strVal val="#ppt_y"/>
                                          </p:val>
                                        </p:tav>
                                      </p:tavLst>
                                    </p:anim>
                                  </p:childTnLst>
                                </p:cTn>
                              </p:par>
                            </p:childTnLst>
                          </p:cTn>
                        </p:par>
                        <p:par>
                          <p:cTn id="56" fill="hold">
                            <p:stCondLst>
                              <p:cond delay="4000"/>
                            </p:stCondLst>
                            <p:childTnLst>
                              <p:par>
                                <p:cTn id="57" presetID="2" presetClass="entr" presetSubtype="2"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1+#ppt_w/2"/>
                                          </p:val>
                                        </p:tav>
                                        <p:tav tm="100000">
                                          <p:val>
                                            <p:strVal val="#ppt_x"/>
                                          </p:val>
                                        </p:tav>
                                      </p:tavLst>
                                    </p:anim>
                                    <p:anim calcmode="lin" valueType="num">
                                      <p:cBhvr additive="base">
                                        <p:cTn id="60" dur="500" fill="hold"/>
                                        <p:tgtEl>
                                          <p:spTgt spid="15"/>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 presetClass="entr" presetSubtype="2"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500" fill="hold"/>
                                        <p:tgtEl>
                                          <p:spTgt spid="20"/>
                                        </p:tgtEl>
                                        <p:attrNameLst>
                                          <p:attrName>ppt_x</p:attrName>
                                        </p:attrNameLst>
                                      </p:cBhvr>
                                      <p:tavLst>
                                        <p:tav tm="0">
                                          <p:val>
                                            <p:strVal val="1+#ppt_w/2"/>
                                          </p:val>
                                        </p:tav>
                                        <p:tav tm="100000">
                                          <p:val>
                                            <p:strVal val="#ppt_x"/>
                                          </p:val>
                                        </p:tav>
                                      </p:tavLst>
                                    </p:anim>
                                    <p:anim calcmode="lin" valueType="num">
                                      <p:cBhvr additive="base">
                                        <p:cTn id="65"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p:bldP spid="12" grpId="0"/>
      <p:bldP spid="13" grpId="0"/>
      <p:bldP spid="14" grpId="0"/>
      <p:bldP spid="15" grpId="0"/>
      <p:bldP spid="16" grpId="0" animBg="1"/>
      <p:bldP spid="17" grpId="0" animBg="1"/>
      <p:bldP spid="18" grpId="0" animBg="1"/>
      <p:bldP spid="19" grpId="0" animBg="1"/>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0769490" y="5856694"/>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模板下载：</a:t>
            </a:r>
            <a:r>
              <a:rPr kumimoji="0" lang="en-US" altLang="zh-CN" sz="100" b="0" i="0" u="none" strike="noStrike" kern="0" cap="none" spc="0" normalizeH="0" baseline="0" noProof="0" dirty="0" smtClean="0">
                <a:ln>
                  <a:noFill/>
                </a:ln>
                <a:solidFill>
                  <a:schemeClr val="bg1">
                    <a:lumMod val="95000"/>
                  </a:schemeClr>
                </a:solidFill>
                <a:effectLst/>
                <a:uLnTx/>
                <a:uFillTx/>
              </a:rPr>
              <a:t>www.1ppt.com/moban/     </a:t>
            </a:r>
            <a:r>
              <a:rPr kumimoji="0" lang="zh-CN" altLang="en-US" sz="100" b="0" i="0" u="none" strike="noStrike" kern="0" cap="none" spc="0" normalizeH="0" baseline="0" noProof="0" dirty="0" smtClean="0">
                <a:ln>
                  <a:noFill/>
                </a:ln>
                <a:solidFill>
                  <a:schemeClr val="bg1">
                    <a:lumMod val="95000"/>
                  </a:schemeClr>
                </a:solidFill>
                <a:effectLst/>
                <a:uLnTx/>
                <a:uFillTx/>
              </a:rPr>
              <a:t>行业</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a:t>
            </a:r>
            <a:r>
              <a:rPr kumimoji="0" lang="en-US" altLang="zh-CN" sz="100" b="0" i="0" u="none" strike="noStrike" kern="0" cap="none" spc="0" normalizeH="0" baseline="0" noProof="0" dirty="0" smtClean="0">
                <a:ln>
                  <a:noFill/>
                </a:ln>
                <a:solidFill>
                  <a:schemeClr val="bg1">
                    <a:lumMod val="95000"/>
                  </a:schemeClr>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节日</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a:t>
            </a:r>
            <a:r>
              <a:rPr kumimoji="0" lang="en-US" altLang="zh-CN" sz="100" b="0" i="0" u="none" strike="noStrike" kern="0" cap="none" spc="0" normalizeH="0" baseline="0" noProof="0" dirty="0" smtClean="0">
                <a:ln>
                  <a:noFill/>
                </a:ln>
                <a:solidFill>
                  <a:schemeClr val="bg1">
                    <a:lumMod val="95000"/>
                  </a:schemeClr>
                </a:solidFill>
                <a:effectLst/>
                <a:uLnTx/>
                <a:uFillTx/>
              </a:rPr>
              <a:t>www.1ppt.com/jieri/           PPT</a:t>
            </a:r>
            <a:r>
              <a:rPr kumimoji="0" lang="zh-CN" altLang="en-US" sz="100" b="0" i="0" u="none" strike="noStrike" kern="0" cap="none" spc="0" normalizeH="0" baseline="0" noProof="0" dirty="0" smtClean="0">
                <a:ln>
                  <a:noFill/>
                </a:ln>
                <a:solidFill>
                  <a:schemeClr val="bg1">
                    <a:lumMod val="95000"/>
                  </a:schemeClr>
                </a:solidFill>
                <a:effectLst/>
                <a:uLnTx/>
                <a:uFillTx/>
              </a:rPr>
              <a:t>素材下载：</a:t>
            </a:r>
            <a:r>
              <a:rPr kumimoji="0" lang="en-US" altLang="zh-CN" sz="100" b="0" i="0" u="none" strike="noStrike" kern="0" cap="none" spc="0" normalizeH="0" baseline="0" noProof="0" dirty="0" smtClean="0">
                <a:ln>
                  <a:noFill/>
                </a:ln>
                <a:solidFill>
                  <a:schemeClr val="bg1">
                    <a:lumMod val="95000"/>
                  </a:schemeClr>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背景图片：</a:t>
            </a:r>
            <a:r>
              <a:rPr kumimoji="0" lang="en-US" altLang="zh-CN" sz="100" b="0" i="0" u="none" strike="noStrike" kern="0" cap="none" spc="0" normalizeH="0" baseline="0" noProof="0" dirty="0" smtClean="0">
                <a:ln>
                  <a:noFill/>
                </a:ln>
                <a:solidFill>
                  <a:schemeClr val="bg1">
                    <a:lumMod val="95000"/>
                  </a:schemeClr>
                </a:solidFill>
                <a:effectLst/>
                <a:uLnTx/>
                <a:uFillTx/>
              </a:rPr>
              <a:t>www.1ppt.com/beijing/      PPT</a:t>
            </a:r>
            <a:r>
              <a:rPr kumimoji="0" lang="zh-CN" altLang="en-US" sz="100" b="0" i="0" u="none" strike="noStrike" kern="0" cap="none" spc="0" normalizeH="0" baseline="0" noProof="0" dirty="0" smtClean="0">
                <a:ln>
                  <a:noFill/>
                </a:ln>
                <a:solidFill>
                  <a:schemeClr val="bg1">
                    <a:lumMod val="95000"/>
                  </a:schemeClr>
                </a:solidFill>
                <a:effectLst/>
                <a:uLnTx/>
                <a:uFillTx/>
              </a:rPr>
              <a:t>图表下载：</a:t>
            </a:r>
            <a:r>
              <a:rPr kumimoji="0" lang="en-US" altLang="zh-CN" sz="100" b="0" i="0" u="none" strike="noStrike" kern="0" cap="none" spc="0" normalizeH="0" baseline="0" noProof="0" dirty="0" smtClean="0">
                <a:ln>
                  <a:noFill/>
                </a:ln>
                <a:solidFill>
                  <a:schemeClr val="bg1">
                    <a:lumMod val="95000"/>
                  </a:schemeClr>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优秀</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下载：</a:t>
            </a:r>
            <a:r>
              <a:rPr kumimoji="0" lang="en-US" altLang="zh-CN" sz="100" b="0" i="0" u="none" strike="noStrike" kern="0" cap="none" spc="0" normalizeH="0" baseline="0" noProof="0" dirty="0" smtClean="0">
                <a:ln>
                  <a:noFill/>
                </a:ln>
                <a:solidFill>
                  <a:schemeClr val="bg1">
                    <a:lumMod val="95000"/>
                  </a:schemeClr>
                </a:solidFill>
                <a:effectLst/>
                <a:uLnTx/>
                <a:uFillTx/>
              </a:rPr>
              <a:t>www.1ppt.com/xiazai/        PPT</a:t>
            </a:r>
            <a:r>
              <a:rPr kumimoji="0" lang="zh-CN" altLang="en-US" sz="100" b="0" i="0" u="none" strike="noStrike" kern="0" cap="none" spc="0" normalizeH="0" baseline="0" noProof="0" dirty="0" smtClean="0">
                <a:ln>
                  <a:noFill/>
                </a:ln>
                <a:solidFill>
                  <a:schemeClr val="bg1">
                    <a:lumMod val="95000"/>
                  </a:schemeClr>
                </a:solidFill>
                <a:effectLst/>
                <a:uLnTx/>
                <a:uFillTx/>
              </a:rPr>
              <a:t>教程： </a:t>
            </a:r>
            <a:r>
              <a:rPr kumimoji="0" lang="en-US" altLang="zh-CN" sz="100" b="0" i="0" u="none" strike="noStrike" kern="0" cap="none" spc="0" normalizeH="0" baseline="0" noProof="0" dirty="0" smtClean="0">
                <a:ln>
                  <a:noFill/>
                </a:ln>
                <a:solidFill>
                  <a:schemeClr val="bg1">
                    <a:lumMod val="95000"/>
                  </a:schemeClr>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Word</a:t>
            </a:r>
            <a:r>
              <a:rPr kumimoji="0" lang="zh-CN" altLang="en-US" sz="100" b="0" i="0" u="none" strike="noStrike" kern="0" cap="none" spc="0" normalizeH="0" baseline="0" noProof="0" dirty="0" smtClean="0">
                <a:ln>
                  <a:noFill/>
                </a:ln>
                <a:solidFill>
                  <a:schemeClr val="bg1">
                    <a:lumMod val="95000"/>
                  </a:schemeClr>
                </a:solidFill>
                <a:effectLst/>
                <a:uLnTx/>
                <a:uFillTx/>
              </a:rPr>
              <a:t>教程： </a:t>
            </a:r>
            <a:r>
              <a:rPr kumimoji="0" lang="en-US" altLang="zh-CN" sz="100" b="0" i="0" u="none" strike="noStrike" kern="0" cap="none" spc="0" normalizeH="0" baseline="0" noProof="0" dirty="0" smtClean="0">
                <a:ln>
                  <a:noFill/>
                </a:ln>
                <a:solidFill>
                  <a:schemeClr val="bg1">
                    <a:lumMod val="95000"/>
                  </a:schemeClr>
                </a:solidFill>
                <a:effectLst/>
                <a:uLnTx/>
                <a:uFillTx/>
              </a:rPr>
              <a:t>www.1ppt.com/word/              Excel</a:t>
            </a:r>
            <a:r>
              <a:rPr kumimoji="0" lang="zh-CN" altLang="en-US" sz="100" b="0" i="0" u="none" strike="noStrike" kern="0" cap="none" spc="0" normalizeH="0" baseline="0" noProof="0" dirty="0" smtClean="0">
                <a:ln>
                  <a:noFill/>
                </a:ln>
                <a:solidFill>
                  <a:schemeClr val="bg1">
                    <a:lumMod val="95000"/>
                  </a:schemeClr>
                </a:solidFill>
                <a:effectLst/>
                <a:uLnTx/>
                <a:uFillTx/>
              </a:rPr>
              <a:t>教程：</a:t>
            </a:r>
            <a:r>
              <a:rPr kumimoji="0" lang="en-US" altLang="zh-CN" sz="100" b="0" i="0" u="none" strike="noStrike" kern="0" cap="none" spc="0" normalizeH="0" baseline="0" noProof="0" dirty="0" smtClean="0">
                <a:ln>
                  <a:noFill/>
                </a:ln>
                <a:solidFill>
                  <a:schemeClr val="bg1">
                    <a:lumMod val="95000"/>
                  </a:schemeClr>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资料下载：</a:t>
            </a:r>
            <a:r>
              <a:rPr kumimoji="0" lang="en-US" altLang="zh-CN" sz="100" b="0" i="0" u="none" strike="noStrike" kern="0" cap="none" spc="0" normalizeH="0" baseline="0" noProof="0" dirty="0" smtClean="0">
                <a:ln>
                  <a:noFill/>
                </a:ln>
                <a:solidFill>
                  <a:schemeClr val="bg1">
                    <a:lumMod val="95000"/>
                  </a:schemeClr>
                </a:solidFill>
                <a:effectLst/>
                <a:uLnTx/>
                <a:uFillTx/>
              </a:rPr>
              <a:t>www.1ppt.com/ziliao/                PPT</a:t>
            </a:r>
            <a:r>
              <a:rPr kumimoji="0" lang="zh-CN" altLang="en-US" sz="100" b="0" i="0" u="none" strike="noStrike" kern="0" cap="none" spc="0" normalizeH="0" baseline="0" noProof="0" dirty="0" smtClean="0">
                <a:ln>
                  <a:noFill/>
                </a:ln>
                <a:solidFill>
                  <a:schemeClr val="bg1">
                    <a:lumMod val="95000"/>
                  </a:schemeClr>
                </a:solidFill>
                <a:effectLst/>
                <a:uLnTx/>
                <a:uFillTx/>
              </a:rPr>
              <a:t>课件下载：</a:t>
            </a:r>
            <a:r>
              <a:rPr kumimoji="0" lang="en-US" altLang="zh-CN" sz="100" b="0" i="0" u="none" strike="noStrike" kern="0" cap="none" spc="0" normalizeH="0" baseline="0" noProof="0" dirty="0" smtClean="0">
                <a:ln>
                  <a:noFill/>
                </a:ln>
                <a:solidFill>
                  <a:schemeClr val="bg1">
                    <a:lumMod val="95000"/>
                  </a:schemeClr>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范文下载：</a:t>
            </a:r>
            <a:r>
              <a:rPr kumimoji="0" lang="en-US" altLang="zh-CN" sz="100" b="0" i="0" u="none" strike="noStrike" kern="0" cap="none" spc="0" normalizeH="0" baseline="0" noProof="0" dirty="0" smtClean="0">
                <a:ln>
                  <a:noFill/>
                </a:ln>
                <a:solidFill>
                  <a:schemeClr val="bg1">
                    <a:lumMod val="95000"/>
                  </a:schemeClr>
                </a:solidFill>
                <a:effectLst/>
                <a:uLnTx/>
                <a:uFillTx/>
              </a:rPr>
              <a:t>www.1ppt.com/fanwen/             </a:t>
            </a:r>
            <a:r>
              <a:rPr kumimoji="0" lang="zh-CN" altLang="en-US" sz="100" b="0" i="0" u="none" strike="noStrike" kern="0" cap="none" spc="0" normalizeH="0" baseline="0" noProof="0" dirty="0" smtClean="0">
                <a:ln>
                  <a:noFill/>
                </a:ln>
                <a:solidFill>
                  <a:schemeClr val="bg1">
                    <a:lumMod val="95000"/>
                  </a:schemeClr>
                </a:solidFill>
                <a:effectLst/>
                <a:uLnTx/>
                <a:uFillTx/>
              </a:rPr>
              <a:t>试卷下载：</a:t>
            </a:r>
            <a:r>
              <a:rPr kumimoji="0" lang="en-US" altLang="zh-CN" sz="100" b="0" i="0" u="none" strike="noStrike" kern="0" cap="none" spc="0" normalizeH="0" baseline="0" noProof="0" dirty="0" smtClean="0">
                <a:ln>
                  <a:noFill/>
                </a:ln>
                <a:solidFill>
                  <a:schemeClr val="bg1">
                    <a:lumMod val="95000"/>
                  </a:schemeClr>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教案下载：</a:t>
            </a:r>
            <a:r>
              <a:rPr kumimoji="0" lang="en-US" altLang="zh-CN" sz="100" b="0" i="0" u="none" strike="noStrike" kern="0" cap="none" spc="0" normalizeH="0" baseline="0" noProof="0" dirty="0" smtClean="0">
                <a:ln>
                  <a:noFill/>
                </a:ln>
                <a:solidFill>
                  <a:schemeClr val="bg1">
                    <a:lumMod val="95000"/>
                  </a:schemeClr>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字体下载：</a:t>
            </a:r>
            <a:r>
              <a:rPr kumimoji="0" lang="en-US" altLang="zh-CN" sz="100" b="0" i="0" u="none" strike="noStrike" kern="0" cap="none" spc="0" normalizeH="0" baseline="0" noProof="0" dirty="0" smtClean="0">
                <a:ln>
                  <a:noFill/>
                </a:ln>
                <a:solidFill>
                  <a:schemeClr val="bg1">
                    <a:lumMod val="95000"/>
                  </a:schemeClr>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 </a:t>
            </a:r>
            <a:endParaRPr kumimoji="0" lang="zh-CN" altLang="en-US" sz="100" b="0" i="0" u="none" strike="noStrike" kern="0" cap="none" spc="0" normalizeH="0" baseline="0" noProof="0" dirty="0" smtClean="0">
              <a:ln>
                <a:noFill/>
              </a:ln>
              <a:solidFill>
                <a:schemeClr val="bg1">
                  <a:lumMod val="95000"/>
                </a:schemeClr>
              </a:solidFill>
              <a:effectLst/>
              <a:uLnTx/>
              <a:uFillTx/>
            </a:endParaRPr>
          </a:p>
        </p:txBody>
      </p:sp>
      <p:sp>
        <p:nvSpPr>
          <p:cNvPr id="5" name="矩形 4"/>
          <p:cNvSpPr/>
          <p:nvPr/>
        </p:nvSpPr>
        <p:spPr>
          <a:xfrm>
            <a:off x="438151" y="1219200"/>
            <a:ext cx="11277600" cy="4914900"/>
          </a:xfrm>
          <a:prstGeom prst="rect">
            <a:avLst/>
          </a:prstGeom>
          <a:ln>
            <a:noFill/>
          </a:ln>
          <a:effectLst>
            <a:outerShdw blurRad="203200" dist="63500" dir="3960000" sx="102000" sy="102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0601" y="2495550"/>
            <a:ext cx="1047751" cy="2228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416039" y="3339700"/>
            <a:ext cx="4176849" cy="1631216"/>
          </a:xfrm>
          <a:prstGeom prst="rect">
            <a:avLst/>
          </a:prstGeom>
          <a:noFill/>
        </p:spPr>
        <p:txBody>
          <a:bodyPr wrap="none" rtlCol="0">
            <a:spAutoFit/>
          </a:bodyPr>
          <a:lstStyle/>
          <a:p>
            <a:r>
              <a:rPr lang="zh-CN" altLang="en-US" sz="5000" dirty="0">
                <a:solidFill>
                  <a:schemeClr val="bg1"/>
                </a:solidFill>
                <a:latin typeface="微软雅黑" panose="020B0503020204020204" pitchFamily="34" charset="-122"/>
                <a:ea typeface="微软雅黑" panose="020B0503020204020204" pitchFamily="34" charset="-122"/>
              </a:rPr>
              <a:t>谢谢欣赏</a:t>
            </a:r>
            <a:endParaRPr lang="en-US" altLang="zh-CN" sz="5000" dirty="0">
              <a:solidFill>
                <a:schemeClr val="bg1"/>
              </a:solidFill>
              <a:latin typeface="微软雅黑" panose="020B0503020204020204" pitchFamily="34" charset="-122"/>
              <a:ea typeface="微软雅黑" panose="020B0503020204020204" pitchFamily="34" charset="-122"/>
            </a:endParaRPr>
          </a:p>
          <a:p>
            <a:r>
              <a:rPr lang="en-US" altLang="zh-CN" sz="5000" dirty="0">
                <a:solidFill>
                  <a:schemeClr val="bg1"/>
                </a:solidFill>
                <a:latin typeface="微软雅黑" panose="020B0503020204020204" pitchFamily="34" charset="-122"/>
                <a:ea typeface="微软雅黑" panose="020B0503020204020204" pitchFamily="34" charset="-122"/>
              </a:rPr>
              <a:t>THANK  YOU</a:t>
            </a:r>
            <a:endParaRPr lang="zh-CN" altLang="en-US" sz="5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61841523"/>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入职培训"/>
</p:tagLst>
</file>

<file path=ppt/theme/theme1.xml><?xml version="1.0" encoding="utf-8"?>
<a:theme xmlns:a="http://schemas.openxmlformats.org/drawingml/2006/main" name="第一PPT，www.1ppt.com">
  <a:themeElements>
    <a:clrScheme name="自定义 1">
      <a:dk1>
        <a:sysClr val="windowText" lastClr="000000"/>
      </a:dk1>
      <a:lt1>
        <a:sysClr val="window" lastClr="FFFFFF"/>
      </a:lt1>
      <a:dk2>
        <a:srgbClr val="797979"/>
      </a:dk2>
      <a:lt2>
        <a:srgbClr val="43B4E3"/>
      </a:lt2>
      <a:accent1>
        <a:srgbClr val="0070C0"/>
      </a:accent1>
      <a:accent2>
        <a:srgbClr val="CECECE"/>
      </a:accent2>
      <a:accent3>
        <a:srgbClr val="329FD1"/>
      </a:accent3>
      <a:accent4>
        <a:srgbClr val="CECECE"/>
      </a:accent4>
      <a:accent5>
        <a:srgbClr val="0070C0"/>
      </a:accent5>
      <a:accent6>
        <a:srgbClr val="CECECE"/>
      </a:accent6>
      <a:hlink>
        <a:srgbClr val="169EBE"/>
      </a:hlink>
      <a:folHlink>
        <a:srgbClr val="0070C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341</TotalTime>
  <Words>1899</Words>
  <Application>Microsoft Office PowerPoint</Application>
  <PresentationFormat>宽屏</PresentationFormat>
  <Paragraphs>302</Paragraphs>
  <Slides>27</Slides>
  <Notes>27</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27</vt:i4>
      </vt:variant>
    </vt:vector>
  </HeadingPairs>
  <TitlesOfParts>
    <vt:vector size="49" baseType="lpstr">
      <vt:lpstr>Gill Sans</vt:lpstr>
      <vt:lpstr>Kozuka Gothic Pro B</vt:lpstr>
      <vt:lpstr>Lato Regular</vt:lpstr>
      <vt:lpstr>ＭＳ Ｐゴシック</vt:lpstr>
      <vt:lpstr>PT Sans</vt:lpstr>
      <vt:lpstr>陈继世-硬笔行书</vt:lpstr>
      <vt:lpstr>方正黄草_GBK</vt:lpstr>
      <vt:lpstr>方正正大黑简体</vt:lpstr>
      <vt:lpstr>黑体</vt:lpstr>
      <vt:lpstr>宋体</vt:lpstr>
      <vt:lpstr>微软雅黑</vt:lpstr>
      <vt:lpstr>微软雅黑 Light</vt:lpstr>
      <vt:lpstr>造字工房悦黑演示版常规体</vt:lpstr>
      <vt:lpstr>造字工房悦圆演示版常规体</vt:lpstr>
      <vt:lpstr>Arial</vt:lpstr>
      <vt:lpstr>Bauhaus 93</vt:lpstr>
      <vt:lpstr>Calibri</vt:lpstr>
      <vt:lpstr>Calibri Light</vt:lpstr>
      <vt:lpstr>Impact</vt:lpstr>
      <vt:lpstr>Open Sans</vt:lpstr>
      <vt:lpstr>Open Sans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入职培训</dc:title>
  <dc:creator>第一PPT</dc:creator>
  <cp:keywords>www.1ppt.com</cp:keywords>
  <dc:description>www.1ppt.com</dc:description>
  <cp:lastModifiedBy>faith123</cp:lastModifiedBy>
  <cp:revision>29</cp:revision>
  <dcterms:created xsi:type="dcterms:W3CDTF">2017-01-20T08:23:58Z</dcterms:created>
  <dcterms:modified xsi:type="dcterms:W3CDTF">2019-08-26T02:20:26Z</dcterms:modified>
</cp:coreProperties>
</file>