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6.xml" ContentType="application/vnd.openxmlformats-officedocument.presentationml.notesSlide+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notesSlides/notesSlide8.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9.xml" ContentType="application/vnd.openxmlformats-officedocument.presentationml.notesSlide+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tags/tag62.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4.xml" ContentType="application/vnd.openxmlformats-officedocument.presentationml.notesSlide+xml"/>
  <Override PartName="/ppt/tags/tag89.xml" ContentType="application/vnd.openxmlformats-officedocument.presentationml.tags+xml"/>
  <Override PartName="/ppt/notesSlides/notesSlide15.xml" ContentType="application/vnd.openxmlformats-officedocument.presentationml.notesSlide+xml"/>
  <Override PartName="/ppt/tags/tag90.xml" ContentType="application/vnd.openxmlformats-officedocument.presentationml.tags+xml"/>
  <Override PartName="/ppt/notesSlides/notesSlide16.xml" ContentType="application/vnd.openxmlformats-officedocument.presentationml.notesSlide+xml"/>
  <Override PartName="/ppt/tags/tag91.xml" ContentType="application/vnd.openxmlformats-officedocument.presentationml.tags+xml"/>
  <Override PartName="/ppt/notesSlides/notesSlide17.xml" ContentType="application/vnd.openxmlformats-officedocument.presentationml.notesSlide+xml"/>
  <Override PartName="/ppt/tags/tag92.xml" ContentType="application/vnd.openxmlformats-officedocument.presentationml.tags+xml"/>
  <Override PartName="/ppt/notesSlides/notesSlide18.xml" ContentType="application/vnd.openxmlformats-officedocument.presentationml.notesSlide+xml"/>
  <Override PartName="/ppt/tags/tag93.xml" ContentType="application/vnd.openxmlformats-officedocument.presentationml.tags+xml"/>
  <Override PartName="/ppt/notesSlides/notesSlide19.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0.xml" ContentType="application/vnd.openxmlformats-officedocument.presentationml.notesSlide+xml"/>
  <Override PartName="/ppt/tags/tag98.xml" ContentType="application/vnd.openxmlformats-officedocument.presentationml.tags+xml"/>
  <Override PartName="/ppt/notesSlides/notesSlide21.xml" ContentType="application/vnd.openxmlformats-officedocument.presentationml.notesSlide+xml"/>
  <Override PartName="/ppt/tags/tag99.xml" ContentType="application/vnd.openxmlformats-officedocument.presentationml.tags+xml"/>
  <Override PartName="/ppt/notesSlides/notesSlide22.xml" ContentType="application/vnd.openxmlformats-officedocument.presentationml.notesSlide+xml"/>
  <Override PartName="/ppt/tags/tag100.xml" ContentType="application/vnd.openxmlformats-officedocument.presentationml.tags+xml"/>
  <Override PartName="/ppt/notesSlides/notesSlide23.xml" ContentType="application/vnd.openxmlformats-officedocument.presentationml.notesSlide+xml"/>
  <Override PartName="/ppt/tags/tag101.xml" ContentType="application/vnd.openxmlformats-officedocument.presentationml.tags+xml"/>
  <Override PartName="/ppt/notesSlides/notesSlide24.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25.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6.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27.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8.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9.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30.xml" ContentType="application/vnd.openxmlformats-officedocument.presentationml.notesSlide+xml"/>
  <Override PartName="/ppt/tags/tag189.xml" ContentType="application/vnd.openxmlformats-officedocument.presentationml.tags+xml"/>
  <Override PartName="/ppt/notesSlides/notesSlide31.xml" ContentType="application/vnd.openxmlformats-officedocument.presentationml.notesSlide+xml"/>
  <Override PartName="/ppt/tags/tag190.xml" ContentType="application/vnd.openxmlformats-officedocument.presentationml.tags+xml"/>
  <Override PartName="/ppt/notesSlides/notesSlide32.xml" ContentType="application/vnd.openxmlformats-officedocument.presentationml.notesSlide+xml"/>
  <Override PartName="/ppt/tags/tag191.xml" ContentType="application/vnd.openxmlformats-officedocument.presentationml.tags+xml"/>
  <Override PartName="/ppt/notesSlides/notesSlide33.xml" ContentType="application/vnd.openxmlformats-officedocument.presentationml.notesSlide+xml"/>
  <Override PartName="/ppt/theme/themeOverride3.xml" ContentType="application/vnd.openxmlformats-officedocument.themeOverr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99" r:id="rId2"/>
    <p:sldId id="260" r:id="rId3"/>
    <p:sldId id="263" r:id="rId4"/>
    <p:sldId id="257" r:id="rId5"/>
    <p:sldId id="262" r:id="rId6"/>
    <p:sldId id="264" r:id="rId7"/>
    <p:sldId id="295" r:id="rId8"/>
    <p:sldId id="266" r:id="rId9"/>
    <p:sldId id="272" r:id="rId10"/>
    <p:sldId id="279" r:id="rId11"/>
    <p:sldId id="265" r:id="rId12"/>
    <p:sldId id="281" r:id="rId13"/>
    <p:sldId id="296" r:id="rId14"/>
    <p:sldId id="267" r:id="rId15"/>
    <p:sldId id="268" r:id="rId16"/>
    <p:sldId id="297" r:id="rId17"/>
    <p:sldId id="269" r:id="rId18"/>
    <p:sldId id="270" r:id="rId19"/>
    <p:sldId id="271" r:id="rId20"/>
    <p:sldId id="282" r:id="rId21"/>
    <p:sldId id="298" r:id="rId22"/>
    <p:sldId id="273" r:id="rId23"/>
    <p:sldId id="294" r:id="rId24"/>
    <p:sldId id="274" r:id="rId25"/>
    <p:sldId id="275" r:id="rId26"/>
    <p:sldId id="293" r:id="rId27"/>
    <p:sldId id="284" r:id="rId28"/>
    <p:sldId id="287" r:id="rId29"/>
    <p:sldId id="276" r:id="rId30"/>
    <p:sldId id="288" r:id="rId31"/>
    <p:sldId id="277" r:id="rId32"/>
    <p:sldId id="289" r:id="rId33"/>
    <p:sldId id="278" r:id="rId34"/>
    <p:sldId id="256"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guide id="3" pos="438" userDrawn="1">
          <p15:clr>
            <a:srgbClr val="A4A3A4"/>
          </p15:clr>
        </p15:guide>
        <p15:guide id="4" pos="7265" userDrawn="1">
          <p15:clr>
            <a:srgbClr val="A4A3A4"/>
          </p15:clr>
        </p15:guide>
        <p15:guide id="5" orient="horz" pos="822" userDrawn="1">
          <p15:clr>
            <a:srgbClr val="A4A3A4"/>
          </p15:clr>
        </p15:guide>
        <p15:guide id="6" pos="6970" userDrawn="1">
          <p15:clr>
            <a:srgbClr val="A4A3A4"/>
          </p15:clr>
        </p15:guide>
        <p15:guide id="7" pos="6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03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60"/>
  </p:normalViewPr>
  <p:slideViewPr>
    <p:cSldViewPr snapToGrid="0" showGuides="1">
      <p:cViewPr varScale="1">
        <p:scale>
          <a:sx n="92" d="100"/>
          <a:sy n="92" d="100"/>
        </p:scale>
        <p:origin x="498" y="66"/>
      </p:cViewPr>
      <p:guideLst>
        <p:guide orient="horz" pos="2160"/>
        <p:guide pos="3863"/>
        <p:guide pos="438"/>
        <p:guide pos="7265"/>
        <p:guide orient="horz" pos="822"/>
        <p:guide pos="6970"/>
        <p:guide pos="688"/>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zh-CN"/>
              <a:t>我国艾滋病病毒主要传播途径</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zh-CN"/>
        </a:p>
      </c:txPr>
    </c:title>
    <c:autoTitleDeleted val="0"/>
    <c:plotArea>
      <c:layout/>
      <c:pieChart>
        <c:varyColors val="1"/>
        <c:ser>
          <c:idx val="0"/>
          <c:order val="0"/>
          <c:tx>
            <c:strRef>
              <c:f>Sheet1!$B$1</c:f>
              <c:strCache>
                <c:ptCount val="1"/>
                <c:pt idx="0">
                  <c:v>销售额</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5CC4-4298-AF3A-E7219B9CE29E}"/>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5CC4-4298-AF3A-E7219B9CE29E}"/>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5CC4-4298-AF3A-E7219B9CE29E}"/>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5CC4-4298-AF3A-E7219B9CE29E}"/>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5CC4-4298-AF3A-E7219B9CE29E}"/>
              </c:ext>
            </c:extLst>
          </c:dPt>
          <c:dPt>
            <c:idx val="5"/>
            <c:bubble3D val="0"/>
            <c:spPr>
              <a:solidFill>
                <a:schemeClr val="accent5">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A2A9-4B4E-A3F2-E57BB5E70862}"/>
              </c:ext>
            </c:extLst>
          </c:dPt>
          <c:cat>
            <c:strRef>
              <c:f>Sheet1!$A$2:$A$7</c:f>
              <c:strCache>
                <c:ptCount val="6"/>
                <c:pt idx="0">
                  <c:v>性接触</c:v>
                </c:pt>
                <c:pt idx="1">
                  <c:v>采血</c:v>
                </c:pt>
                <c:pt idx="2">
                  <c:v>其他</c:v>
                </c:pt>
                <c:pt idx="3">
                  <c:v>静脉注射毒品</c:v>
                </c:pt>
                <c:pt idx="4">
                  <c:v>母婴</c:v>
                </c:pt>
                <c:pt idx="5">
                  <c:v>血液和血制品</c:v>
                </c:pt>
              </c:strCache>
            </c:strRef>
          </c:cat>
          <c:val>
            <c:numRef>
              <c:f>Sheet1!$B$2:$B$7</c:f>
              <c:numCache>
                <c:formatCode>General</c:formatCode>
                <c:ptCount val="6"/>
                <c:pt idx="0">
                  <c:v>8.4</c:v>
                </c:pt>
                <c:pt idx="1">
                  <c:v>9.4</c:v>
                </c:pt>
                <c:pt idx="2">
                  <c:v>18.7</c:v>
                </c:pt>
                <c:pt idx="3">
                  <c:v>61.6</c:v>
                </c:pt>
                <c:pt idx="4">
                  <c:v>0.3</c:v>
                </c:pt>
                <c:pt idx="5">
                  <c:v>1.6</c:v>
                </c:pt>
              </c:numCache>
            </c:numRef>
          </c:val>
          <c:extLst xmlns:c16r2="http://schemas.microsoft.com/office/drawing/2015/06/chart">
            <c:ext xmlns:c16="http://schemas.microsoft.com/office/drawing/2014/chart" uri="{C3380CC4-5D6E-409C-BE32-E72D297353CC}">
              <c16:uniqueId val="{00000000-A2A9-4B4E-A3F2-E57BB5E7086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solidFill>
            <a:schemeClr val="tx1"/>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6AA2D6-8D5B-4064-ADCA-27868957DDB5}" type="datetimeFigureOut">
              <a:rPr lang="zh-CN" altLang="en-US" smtClean="0"/>
              <a:t>2018/7/2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1D12C-AD52-49DE-9F48-7A721A9A1FA4}" type="slidenum">
              <a:rPr lang="zh-CN" altLang="en-US" smtClean="0"/>
              <a:t>‹#›</a:t>
            </a:fld>
            <a:endParaRPr lang="zh-CN" altLang="en-US"/>
          </a:p>
        </p:txBody>
      </p:sp>
    </p:spTree>
    <p:extLst>
      <p:ext uri="{BB962C8B-B14F-4D97-AF65-F5344CB8AC3E}">
        <p14:creationId xmlns:p14="http://schemas.microsoft.com/office/powerpoint/2010/main" val="1701012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a:t>
            </a:fld>
            <a:endParaRPr lang="zh-CN" altLang="en-US"/>
          </a:p>
        </p:txBody>
      </p:sp>
    </p:spTree>
    <p:extLst>
      <p:ext uri="{BB962C8B-B14F-4D97-AF65-F5344CB8AC3E}">
        <p14:creationId xmlns:p14="http://schemas.microsoft.com/office/powerpoint/2010/main" val="589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a:t>
            </a:fld>
            <a:endParaRPr lang="zh-CN" altLang="en-US"/>
          </a:p>
        </p:txBody>
      </p:sp>
    </p:spTree>
    <p:extLst>
      <p:ext uri="{BB962C8B-B14F-4D97-AF65-F5344CB8AC3E}">
        <p14:creationId xmlns:p14="http://schemas.microsoft.com/office/powerpoint/2010/main" val="818325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3</a:t>
            </a:fld>
            <a:endParaRPr lang="zh-CN" altLang="en-US"/>
          </a:p>
        </p:txBody>
      </p:sp>
    </p:spTree>
    <p:extLst>
      <p:ext uri="{BB962C8B-B14F-4D97-AF65-F5344CB8AC3E}">
        <p14:creationId xmlns:p14="http://schemas.microsoft.com/office/powerpoint/2010/main" val="2587958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4</a:t>
            </a:fld>
            <a:endParaRPr lang="zh-CN" altLang="en-US"/>
          </a:p>
        </p:txBody>
      </p:sp>
    </p:spTree>
    <p:extLst>
      <p:ext uri="{BB962C8B-B14F-4D97-AF65-F5344CB8AC3E}">
        <p14:creationId xmlns:p14="http://schemas.microsoft.com/office/powerpoint/2010/main" val="3102298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5</a:t>
            </a:fld>
            <a:endParaRPr lang="zh-CN" altLang="en-US"/>
          </a:p>
        </p:txBody>
      </p:sp>
    </p:spTree>
    <p:extLst>
      <p:ext uri="{BB962C8B-B14F-4D97-AF65-F5344CB8AC3E}">
        <p14:creationId xmlns:p14="http://schemas.microsoft.com/office/powerpoint/2010/main" val="3135189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6</a:t>
            </a:fld>
            <a:endParaRPr lang="zh-CN" altLang="en-US"/>
          </a:p>
        </p:txBody>
      </p:sp>
    </p:spTree>
    <p:extLst>
      <p:ext uri="{BB962C8B-B14F-4D97-AF65-F5344CB8AC3E}">
        <p14:creationId xmlns:p14="http://schemas.microsoft.com/office/powerpoint/2010/main" val="3641317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7</a:t>
            </a:fld>
            <a:endParaRPr lang="zh-CN" altLang="en-US"/>
          </a:p>
        </p:txBody>
      </p:sp>
    </p:spTree>
    <p:extLst>
      <p:ext uri="{BB962C8B-B14F-4D97-AF65-F5344CB8AC3E}">
        <p14:creationId xmlns:p14="http://schemas.microsoft.com/office/powerpoint/2010/main" val="38254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8</a:t>
            </a:fld>
            <a:endParaRPr lang="zh-CN" altLang="en-US"/>
          </a:p>
        </p:txBody>
      </p:sp>
    </p:spTree>
    <p:extLst>
      <p:ext uri="{BB962C8B-B14F-4D97-AF65-F5344CB8AC3E}">
        <p14:creationId xmlns:p14="http://schemas.microsoft.com/office/powerpoint/2010/main" val="3665371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9</a:t>
            </a:fld>
            <a:endParaRPr lang="zh-CN" altLang="en-US"/>
          </a:p>
        </p:txBody>
      </p:sp>
    </p:spTree>
    <p:extLst>
      <p:ext uri="{BB962C8B-B14F-4D97-AF65-F5344CB8AC3E}">
        <p14:creationId xmlns:p14="http://schemas.microsoft.com/office/powerpoint/2010/main" val="427109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10</a:t>
            </a:fld>
            <a:endParaRPr lang="zh-CN" altLang="en-US"/>
          </a:p>
        </p:txBody>
      </p:sp>
    </p:spTree>
    <p:extLst>
      <p:ext uri="{BB962C8B-B14F-4D97-AF65-F5344CB8AC3E}">
        <p14:creationId xmlns:p14="http://schemas.microsoft.com/office/powerpoint/2010/main" val="3086627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11</a:t>
            </a:fld>
            <a:endParaRPr lang="zh-CN" altLang="en-US"/>
          </a:p>
        </p:txBody>
      </p:sp>
    </p:spTree>
    <p:extLst>
      <p:ext uri="{BB962C8B-B14F-4D97-AF65-F5344CB8AC3E}">
        <p14:creationId xmlns:p14="http://schemas.microsoft.com/office/powerpoint/2010/main" val="4168271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12</a:t>
            </a:fld>
            <a:endParaRPr lang="zh-CN" altLang="en-US"/>
          </a:p>
        </p:txBody>
      </p:sp>
    </p:spTree>
    <p:extLst>
      <p:ext uri="{BB962C8B-B14F-4D97-AF65-F5344CB8AC3E}">
        <p14:creationId xmlns:p14="http://schemas.microsoft.com/office/powerpoint/2010/main" val="2988320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13</a:t>
            </a:fld>
            <a:endParaRPr lang="zh-CN" altLang="en-US"/>
          </a:p>
        </p:txBody>
      </p:sp>
    </p:spTree>
    <p:extLst>
      <p:ext uri="{BB962C8B-B14F-4D97-AF65-F5344CB8AC3E}">
        <p14:creationId xmlns:p14="http://schemas.microsoft.com/office/powerpoint/2010/main" val="460745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14</a:t>
            </a:fld>
            <a:endParaRPr lang="zh-CN" altLang="en-US"/>
          </a:p>
        </p:txBody>
      </p:sp>
    </p:spTree>
    <p:extLst>
      <p:ext uri="{BB962C8B-B14F-4D97-AF65-F5344CB8AC3E}">
        <p14:creationId xmlns:p14="http://schemas.microsoft.com/office/powerpoint/2010/main" val="1265985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15</a:t>
            </a:fld>
            <a:endParaRPr lang="zh-CN" altLang="en-US"/>
          </a:p>
        </p:txBody>
      </p:sp>
    </p:spTree>
    <p:extLst>
      <p:ext uri="{BB962C8B-B14F-4D97-AF65-F5344CB8AC3E}">
        <p14:creationId xmlns:p14="http://schemas.microsoft.com/office/powerpoint/2010/main" val="1083660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16</a:t>
            </a:fld>
            <a:endParaRPr lang="zh-CN" altLang="en-US"/>
          </a:p>
        </p:txBody>
      </p:sp>
    </p:spTree>
    <p:extLst>
      <p:ext uri="{BB962C8B-B14F-4D97-AF65-F5344CB8AC3E}">
        <p14:creationId xmlns:p14="http://schemas.microsoft.com/office/powerpoint/2010/main" val="2441094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17</a:t>
            </a:fld>
            <a:endParaRPr lang="zh-CN" altLang="en-US"/>
          </a:p>
        </p:txBody>
      </p:sp>
    </p:spTree>
    <p:extLst>
      <p:ext uri="{BB962C8B-B14F-4D97-AF65-F5344CB8AC3E}">
        <p14:creationId xmlns:p14="http://schemas.microsoft.com/office/powerpoint/2010/main" val="472376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18</a:t>
            </a:fld>
            <a:endParaRPr lang="zh-CN" altLang="en-US"/>
          </a:p>
        </p:txBody>
      </p:sp>
    </p:spTree>
    <p:extLst>
      <p:ext uri="{BB962C8B-B14F-4D97-AF65-F5344CB8AC3E}">
        <p14:creationId xmlns:p14="http://schemas.microsoft.com/office/powerpoint/2010/main" val="4084960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19</a:t>
            </a:fld>
            <a:endParaRPr lang="zh-CN" altLang="en-US"/>
          </a:p>
        </p:txBody>
      </p:sp>
    </p:spTree>
    <p:extLst>
      <p:ext uri="{BB962C8B-B14F-4D97-AF65-F5344CB8AC3E}">
        <p14:creationId xmlns:p14="http://schemas.microsoft.com/office/powerpoint/2010/main" val="3328298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20</a:t>
            </a:fld>
            <a:endParaRPr lang="zh-CN" altLang="en-US"/>
          </a:p>
        </p:txBody>
      </p:sp>
    </p:spTree>
    <p:extLst>
      <p:ext uri="{BB962C8B-B14F-4D97-AF65-F5344CB8AC3E}">
        <p14:creationId xmlns:p14="http://schemas.microsoft.com/office/powerpoint/2010/main" val="1079364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21</a:t>
            </a:fld>
            <a:endParaRPr lang="zh-CN" altLang="en-US"/>
          </a:p>
        </p:txBody>
      </p:sp>
    </p:spTree>
    <p:extLst>
      <p:ext uri="{BB962C8B-B14F-4D97-AF65-F5344CB8AC3E}">
        <p14:creationId xmlns:p14="http://schemas.microsoft.com/office/powerpoint/2010/main" val="1511609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22</a:t>
            </a:fld>
            <a:endParaRPr lang="zh-CN" altLang="en-US"/>
          </a:p>
        </p:txBody>
      </p:sp>
    </p:spTree>
    <p:extLst>
      <p:ext uri="{BB962C8B-B14F-4D97-AF65-F5344CB8AC3E}">
        <p14:creationId xmlns:p14="http://schemas.microsoft.com/office/powerpoint/2010/main" val="3728872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23</a:t>
            </a:fld>
            <a:endParaRPr lang="zh-CN" altLang="en-US"/>
          </a:p>
        </p:txBody>
      </p:sp>
    </p:spTree>
    <p:extLst>
      <p:ext uri="{BB962C8B-B14F-4D97-AF65-F5344CB8AC3E}">
        <p14:creationId xmlns:p14="http://schemas.microsoft.com/office/powerpoint/2010/main" val="1456728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24</a:t>
            </a:fld>
            <a:endParaRPr lang="zh-CN" altLang="en-US"/>
          </a:p>
        </p:txBody>
      </p:sp>
    </p:spTree>
    <p:extLst>
      <p:ext uri="{BB962C8B-B14F-4D97-AF65-F5344CB8AC3E}">
        <p14:creationId xmlns:p14="http://schemas.microsoft.com/office/powerpoint/2010/main" val="496919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25</a:t>
            </a:fld>
            <a:endParaRPr lang="zh-CN" altLang="en-US"/>
          </a:p>
        </p:txBody>
      </p:sp>
    </p:spTree>
    <p:extLst>
      <p:ext uri="{BB962C8B-B14F-4D97-AF65-F5344CB8AC3E}">
        <p14:creationId xmlns:p14="http://schemas.microsoft.com/office/powerpoint/2010/main" val="33823564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26</a:t>
            </a:fld>
            <a:endParaRPr lang="zh-CN" altLang="en-US"/>
          </a:p>
        </p:txBody>
      </p:sp>
    </p:spTree>
    <p:extLst>
      <p:ext uri="{BB962C8B-B14F-4D97-AF65-F5344CB8AC3E}">
        <p14:creationId xmlns:p14="http://schemas.microsoft.com/office/powerpoint/2010/main" val="3984921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27</a:t>
            </a:fld>
            <a:endParaRPr lang="zh-CN" altLang="en-US"/>
          </a:p>
        </p:txBody>
      </p:sp>
    </p:spTree>
    <p:extLst>
      <p:ext uri="{BB962C8B-B14F-4D97-AF65-F5344CB8AC3E}">
        <p14:creationId xmlns:p14="http://schemas.microsoft.com/office/powerpoint/2010/main" val="3597981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28</a:t>
            </a:fld>
            <a:endParaRPr lang="zh-CN" altLang="en-US"/>
          </a:p>
        </p:txBody>
      </p:sp>
    </p:spTree>
    <p:extLst>
      <p:ext uri="{BB962C8B-B14F-4D97-AF65-F5344CB8AC3E}">
        <p14:creationId xmlns:p14="http://schemas.microsoft.com/office/powerpoint/2010/main" val="3530164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29</a:t>
            </a:fld>
            <a:endParaRPr lang="zh-CN" altLang="en-US"/>
          </a:p>
        </p:txBody>
      </p:sp>
    </p:spTree>
    <p:extLst>
      <p:ext uri="{BB962C8B-B14F-4D97-AF65-F5344CB8AC3E}">
        <p14:creationId xmlns:p14="http://schemas.microsoft.com/office/powerpoint/2010/main" val="1294162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30</a:t>
            </a:fld>
            <a:endParaRPr lang="zh-CN" altLang="en-US"/>
          </a:p>
        </p:txBody>
      </p:sp>
    </p:spTree>
    <p:extLst>
      <p:ext uri="{BB962C8B-B14F-4D97-AF65-F5344CB8AC3E}">
        <p14:creationId xmlns:p14="http://schemas.microsoft.com/office/powerpoint/2010/main" val="1860387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31</a:t>
            </a:fld>
            <a:endParaRPr lang="zh-CN" altLang="en-US"/>
          </a:p>
        </p:txBody>
      </p:sp>
    </p:spTree>
    <p:extLst>
      <p:ext uri="{BB962C8B-B14F-4D97-AF65-F5344CB8AC3E}">
        <p14:creationId xmlns:p14="http://schemas.microsoft.com/office/powerpoint/2010/main" val="1456917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32</a:t>
            </a:fld>
            <a:endParaRPr lang="zh-CN" altLang="en-US"/>
          </a:p>
        </p:txBody>
      </p:sp>
    </p:spTree>
    <p:extLst>
      <p:ext uri="{BB962C8B-B14F-4D97-AF65-F5344CB8AC3E}">
        <p14:creationId xmlns:p14="http://schemas.microsoft.com/office/powerpoint/2010/main" val="1259465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33</a:t>
            </a:fld>
            <a:endParaRPr lang="zh-CN" altLang="en-US"/>
          </a:p>
        </p:txBody>
      </p:sp>
    </p:spTree>
    <p:extLst>
      <p:ext uri="{BB962C8B-B14F-4D97-AF65-F5344CB8AC3E}">
        <p14:creationId xmlns:p14="http://schemas.microsoft.com/office/powerpoint/2010/main" val="36226408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1D12C-AD52-49DE-9F48-7A721A9A1FA4}" type="slidenum">
              <a:rPr lang="zh-CN" altLang="en-US" smtClean="0"/>
              <a:t>34</a:t>
            </a:fld>
            <a:endParaRPr lang="zh-CN" altLang="en-US"/>
          </a:p>
        </p:txBody>
      </p:sp>
    </p:spTree>
    <p:extLst>
      <p:ext uri="{BB962C8B-B14F-4D97-AF65-F5344CB8AC3E}">
        <p14:creationId xmlns:p14="http://schemas.microsoft.com/office/powerpoint/2010/main" val="2010563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0429167-CBC8-464E-90F7-935D3DB1B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B0034AF0-C594-4003-A626-4FC6154F36A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7EE41DCB-BD06-452C-A2AF-A28A19D7619F}"/>
              </a:ext>
            </a:extLst>
          </p:cNvPr>
          <p:cNvSpPr>
            <a:spLocks noGrp="1"/>
          </p:cNvSpPr>
          <p:nvPr>
            <p:ph type="dt" sz="half" idx="10"/>
          </p:nvPr>
        </p:nvSpPr>
        <p:spPr>
          <a:xfrm>
            <a:off x="838200" y="6356350"/>
            <a:ext cx="2743200" cy="365125"/>
          </a:xfrm>
          <a:prstGeom prst="rect">
            <a:avLst/>
          </a:prstGeom>
        </p:spPr>
        <p:txBody>
          <a:bodyPr/>
          <a:lstStyle/>
          <a:p>
            <a:fld id="{2E5D6269-B890-477C-9FA9-32495CACFAD2}" type="datetimeFigureOut">
              <a:rPr lang="zh-CN" altLang="en-US" smtClean="0"/>
              <a:t>2018/7/2</a:t>
            </a:fld>
            <a:endParaRPr lang="zh-CN" altLang="en-US"/>
          </a:p>
        </p:txBody>
      </p:sp>
      <p:sp>
        <p:nvSpPr>
          <p:cNvPr id="5" name="页脚占位符 4">
            <a:extLst>
              <a:ext uri="{FF2B5EF4-FFF2-40B4-BE49-F238E27FC236}">
                <a16:creationId xmlns="" xmlns:a16="http://schemas.microsoft.com/office/drawing/2014/main" id="{61B243B4-FFEE-4CE3-A9AE-7949A2EB0CA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 xmlns:a16="http://schemas.microsoft.com/office/drawing/2014/main" id="{92CA9D9C-4C91-485C-ADB9-6BACF3083F15}"/>
              </a:ext>
            </a:extLst>
          </p:cNvPr>
          <p:cNvSpPr>
            <a:spLocks noGrp="1"/>
          </p:cNvSpPr>
          <p:nvPr>
            <p:ph type="sldNum" sz="quarter" idx="12"/>
          </p:nvPr>
        </p:nvSpPr>
        <p:spPr>
          <a:xfrm>
            <a:off x="8610600" y="6356350"/>
            <a:ext cx="2743200" cy="365125"/>
          </a:xfrm>
          <a:prstGeom prst="rect">
            <a:avLst/>
          </a:prstGeom>
        </p:spPr>
        <p:txBody>
          <a:bodyPr/>
          <a:lstStyle/>
          <a:p>
            <a:fld id="{EBB6A3F5-F521-46EF-8AD7-1D9400345251}" type="slidenum">
              <a:rPr lang="zh-CN" altLang="en-US" smtClean="0"/>
              <a:t>‹#›</a:t>
            </a:fld>
            <a:endParaRPr lang="zh-CN" altLang="en-US"/>
          </a:p>
        </p:txBody>
      </p:sp>
    </p:spTree>
    <p:extLst>
      <p:ext uri="{BB962C8B-B14F-4D97-AF65-F5344CB8AC3E}">
        <p14:creationId xmlns:p14="http://schemas.microsoft.com/office/powerpoint/2010/main" val="416372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0560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725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9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94DE925-36EC-41CC-BFFE-37DC6A08D031}"/>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A6B4174-0D1F-4943-977A-244F3BCB739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60EDB4BE-9DAB-40D7-BA56-B15BC6A1925B}"/>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8B5E5651-B581-4E3C-AB30-3354827872F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1F267FAB-D42C-41EB-BFB2-7203BAFCC6CC}"/>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83649A8D-F40A-4E9F-B2CF-3D7541661F33}"/>
              </a:ext>
            </a:extLst>
          </p:cNvPr>
          <p:cNvSpPr>
            <a:spLocks noGrp="1"/>
          </p:cNvSpPr>
          <p:nvPr>
            <p:ph type="dt" sz="half" idx="10"/>
          </p:nvPr>
        </p:nvSpPr>
        <p:spPr>
          <a:xfrm>
            <a:off x="838200" y="6356350"/>
            <a:ext cx="2743200" cy="365125"/>
          </a:xfrm>
          <a:prstGeom prst="rect">
            <a:avLst/>
          </a:prstGeom>
        </p:spPr>
        <p:txBody>
          <a:bodyPr/>
          <a:lstStyle/>
          <a:p>
            <a:fld id="{2E5D6269-B890-477C-9FA9-32495CACFAD2}" type="datetimeFigureOut">
              <a:rPr lang="zh-CN" altLang="en-US" smtClean="0"/>
              <a:t>2018/7/2</a:t>
            </a:fld>
            <a:endParaRPr lang="zh-CN" altLang="en-US"/>
          </a:p>
        </p:txBody>
      </p:sp>
      <p:sp>
        <p:nvSpPr>
          <p:cNvPr id="8" name="页脚占位符 7">
            <a:extLst>
              <a:ext uri="{FF2B5EF4-FFF2-40B4-BE49-F238E27FC236}">
                <a16:creationId xmlns="" xmlns:a16="http://schemas.microsoft.com/office/drawing/2014/main" id="{C253A15B-1B50-4D87-BCAF-8D7895F0722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 xmlns:a16="http://schemas.microsoft.com/office/drawing/2014/main" id="{F361EAEC-36D9-43A2-A917-4CF46D36683B}"/>
              </a:ext>
            </a:extLst>
          </p:cNvPr>
          <p:cNvSpPr>
            <a:spLocks noGrp="1"/>
          </p:cNvSpPr>
          <p:nvPr>
            <p:ph type="sldNum" sz="quarter" idx="12"/>
          </p:nvPr>
        </p:nvSpPr>
        <p:spPr>
          <a:xfrm>
            <a:off x="8610600" y="6356350"/>
            <a:ext cx="2743200" cy="365125"/>
          </a:xfrm>
          <a:prstGeom prst="rect">
            <a:avLst/>
          </a:prstGeom>
        </p:spPr>
        <p:txBody>
          <a:bodyPr/>
          <a:lstStyle/>
          <a:p>
            <a:fld id="{EBB6A3F5-F521-46EF-8AD7-1D9400345251}" type="slidenum">
              <a:rPr lang="zh-CN" altLang="en-US" smtClean="0"/>
              <a:t>‹#›</a:t>
            </a:fld>
            <a:endParaRPr lang="zh-CN" altLang="en-US"/>
          </a:p>
        </p:txBody>
      </p:sp>
    </p:spTree>
    <p:extLst>
      <p:ext uri="{BB962C8B-B14F-4D97-AF65-F5344CB8AC3E}">
        <p14:creationId xmlns:p14="http://schemas.microsoft.com/office/powerpoint/2010/main" val="2898033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26B6A60-2B10-4097-9DEF-2C27C2D0D226}"/>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6AB94262-359B-47C2-AE9A-BD3E45C16472}"/>
              </a:ext>
            </a:extLst>
          </p:cNvPr>
          <p:cNvSpPr>
            <a:spLocks noGrp="1"/>
          </p:cNvSpPr>
          <p:nvPr>
            <p:ph type="dt" sz="half" idx="10"/>
          </p:nvPr>
        </p:nvSpPr>
        <p:spPr>
          <a:xfrm>
            <a:off x="838200" y="6356350"/>
            <a:ext cx="2743200" cy="365125"/>
          </a:xfrm>
          <a:prstGeom prst="rect">
            <a:avLst/>
          </a:prstGeom>
        </p:spPr>
        <p:txBody>
          <a:bodyPr/>
          <a:lstStyle/>
          <a:p>
            <a:fld id="{2E5D6269-B890-477C-9FA9-32495CACFAD2}" type="datetimeFigureOut">
              <a:rPr lang="zh-CN" altLang="en-US" smtClean="0"/>
              <a:t>2018/7/2</a:t>
            </a:fld>
            <a:endParaRPr lang="zh-CN" altLang="en-US"/>
          </a:p>
        </p:txBody>
      </p:sp>
      <p:sp>
        <p:nvSpPr>
          <p:cNvPr id="4" name="页脚占位符 3">
            <a:extLst>
              <a:ext uri="{FF2B5EF4-FFF2-40B4-BE49-F238E27FC236}">
                <a16:creationId xmlns="" xmlns:a16="http://schemas.microsoft.com/office/drawing/2014/main" id="{08DFBA71-5CFD-4694-A36F-DB352A101AB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 xmlns:a16="http://schemas.microsoft.com/office/drawing/2014/main" id="{AB28EBE6-DF46-4A30-B5E6-3E7B22A8ACB9}"/>
              </a:ext>
            </a:extLst>
          </p:cNvPr>
          <p:cNvSpPr>
            <a:spLocks noGrp="1"/>
          </p:cNvSpPr>
          <p:nvPr>
            <p:ph type="sldNum" sz="quarter" idx="12"/>
          </p:nvPr>
        </p:nvSpPr>
        <p:spPr>
          <a:xfrm>
            <a:off x="8610600" y="6356350"/>
            <a:ext cx="2743200" cy="365125"/>
          </a:xfrm>
          <a:prstGeom prst="rect">
            <a:avLst/>
          </a:prstGeom>
        </p:spPr>
        <p:txBody>
          <a:bodyPr/>
          <a:lstStyle/>
          <a:p>
            <a:fld id="{EBB6A3F5-F521-46EF-8AD7-1D9400345251}" type="slidenum">
              <a:rPr lang="zh-CN" altLang="en-US" smtClean="0"/>
              <a:t>‹#›</a:t>
            </a:fld>
            <a:endParaRPr lang="zh-CN" altLang="en-US"/>
          </a:p>
        </p:txBody>
      </p:sp>
    </p:spTree>
    <p:extLst>
      <p:ext uri="{BB962C8B-B14F-4D97-AF65-F5344CB8AC3E}">
        <p14:creationId xmlns:p14="http://schemas.microsoft.com/office/powerpoint/2010/main" val="2062461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isļïḓé">
            <a:extLst>
              <a:ext uri="{FF2B5EF4-FFF2-40B4-BE49-F238E27FC236}">
                <a16:creationId xmlns="" xmlns:a16="http://schemas.microsoft.com/office/drawing/2014/main" id="{648C02CC-E471-4BEA-BD81-F1611E27C09A}"/>
              </a:ext>
            </a:extLst>
          </p:cNvPr>
          <p:cNvSpPr/>
          <p:nvPr userDrawn="1"/>
        </p:nvSpPr>
        <p:spPr bwMode="auto">
          <a:xfrm>
            <a:off x="287256" y="358128"/>
            <a:ext cx="681119" cy="122153"/>
          </a:xfrm>
          <a:prstGeom prst="rect">
            <a:avLst/>
          </a:prstGeom>
          <a:solidFill>
            <a:schemeClr val="accent2"/>
          </a:solidFill>
          <a:ln w="19050">
            <a:noFill/>
            <a:round/>
            <a:headEnd/>
            <a:tailEnd/>
          </a:ln>
        </p:spPr>
        <p:txBody>
          <a:bodyPr anchor="ctr"/>
          <a:lstStyle/>
          <a:p>
            <a:pPr algn="ctr"/>
            <a:endParaRPr/>
          </a:p>
        </p:txBody>
      </p:sp>
      <p:sp>
        <p:nvSpPr>
          <p:cNvPr id="6" name="íş1ídè">
            <a:extLst>
              <a:ext uri="{FF2B5EF4-FFF2-40B4-BE49-F238E27FC236}">
                <a16:creationId xmlns="" xmlns:a16="http://schemas.microsoft.com/office/drawing/2014/main" id="{6E7A0B3F-D86F-4A92-BB5D-9E4E7C08A814}"/>
              </a:ext>
            </a:extLst>
          </p:cNvPr>
          <p:cNvSpPr/>
          <p:nvPr userDrawn="1"/>
        </p:nvSpPr>
        <p:spPr bwMode="auto">
          <a:xfrm>
            <a:off x="287256" y="480280"/>
            <a:ext cx="681119" cy="122153"/>
          </a:xfrm>
          <a:prstGeom prst="rect">
            <a:avLst/>
          </a:prstGeom>
          <a:solidFill>
            <a:schemeClr val="accent4">
              <a:lumMod val="75000"/>
            </a:schemeClr>
          </a:solidFill>
          <a:ln w="19050">
            <a:noFill/>
            <a:round/>
            <a:headEnd/>
            <a:tailEnd/>
          </a:ln>
        </p:spPr>
        <p:txBody>
          <a:bodyPr anchor="ctr"/>
          <a:lstStyle/>
          <a:p>
            <a:pPr algn="ctr"/>
            <a:endParaRPr/>
          </a:p>
        </p:txBody>
      </p:sp>
      <p:sp>
        <p:nvSpPr>
          <p:cNvPr id="7" name="işļïḓe">
            <a:extLst>
              <a:ext uri="{FF2B5EF4-FFF2-40B4-BE49-F238E27FC236}">
                <a16:creationId xmlns="" xmlns:a16="http://schemas.microsoft.com/office/drawing/2014/main" id="{8B999C9A-47A1-4DE1-A10F-5462E3340005}"/>
              </a:ext>
            </a:extLst>
          </p:cNvPr>
          <p:cNvSpPr/>
          <p:nvPr userDrawn="1"/>
        </p:nvSpPr>
        <p:spPr bwMode="auto">
          <a:xfrm>
            <a:off x="287256" y="602433"/>
            <a:ext cx="681119" cy="122153"/>
          </a:xfrm>
          <a:prstGeom prst="rect">
            <a:avLst/>
          </a:prstGeom>
          <a:solidFill>
            <a:schemeClr val="accent4"/>
          </a:solidFill>
          <a:ln w="19050">
            <a:noFill/>
            <a:round/>
            <a:headEnd/>
            <a:tailEnd/>
          </a:ln>
        </p:spPr>
        <p:txBody>
          <a:bodyPr anchor="ctr"/>
          <a:lstStyle/>
          <a:p>
            <a:pPr algn="ctr"/>
            <a:endParaRPr/>
          </a:p>
        </p:txBody>
      </p:sp>
      <p:sp>
        <p:nvSpPr>
          <p:cNvPr id="8" name="îṡľíḍê">
            <a:extLst>
              <a:ext uri="{FF2B5EF4-FFF2-40B4-BE49-F238E27FC236}">
                <a16:creationId xmlns="" xmlns:a16="http://schemas.microsoft.com/office/drawing/2014/main" id="{00EA1E6E-C7A8-41B1-B95A-8027E5273432}"/>
              </a:ext>
            </a:extLst>
          </p:cNvPr>
          <p:cNvSpPr/>
          <p:nvPr userDrawn="1"/>
        </p:nvSpPr>
        <p:spPr bwMode="auto">
          <a:xfrm>
            <a:off x="287256" y="724586"/>
            <a:ext cx="681119" cy="122153"/>
          </a:xfrm>
          <a:prstGeom prst="rect">
            <a:avLst/>
          </a:prstGeom>
          <a:solidFill>
            <a:schemeClr val="accent5"/>
          </a:solidFill>
          <a:ln w="19050">
            <a:noFill/>
            <a:round/>
            <a:headEnd/>
            <a:tailEnd/>
          </a:ln>
        </p:spPr>
        <p:txBody>
          <a:bodyPr anchor="ctr"/>
          <a:lstStyle/>
          <a:p>
            <a:pPr algn="ctr"/>
            <a:endParaRPr/>
          </a:p>
        </p:txBody>
      </p:sp>
      <p:sp>
        <p:nvSpPr>
          <p:cNvPr id="9" name="isļïḓé">
            <a:extLst>
              <a:ext uri="{FF2B5EF4-FFF2-40B4-BE49-F238E27FC236}">
                <a16:creationId xmlns="" xmlns:a16="http://schemas.microsoft.com/office/drawing/2014/main" id="{C28B1733-E85C-4B73-BDAD-29BDBED2E923}"/>
              </a:ext>
            </a:extLst>
          </p:cNvPr>
          <p:cNvSpPr/>
          <p:nvPr userDrawn="1"/>
        </p:nvSpPr>
        <p:spPr bwMode="auto">
          <a:xfrm>
            <a:off x="287256" y="238530"/>
            <a:ext cx="681119" cy="122153"/>
          </a:xfrm>
          <a:prstGeom prst="rect">
            <a:avLst/>
          </a:prstGeom>
          <a:solidFill>
            <a:schemeClr val="accent1"/>
          </a:solidFill>
          <a:ln w="19050">
            <a:noFill/>
            <a:round/>
            <a:headEnd/>
            <a:tailEnd/>
          </a:ln>
        </p:spPr>
        <p:txBody>
          <a:bodyPr anchor="ctr"/>
          <a:lstStyle/>
          <a:p>
            <a:pPr algn="ctr"/>
            <a:endParaRPr/>
          </a:p>
        </p:txBody>
      </p:sp>
    </p:spTree>
    <p:extLst>
      <p:ext uri="{BB962C8B-B14F-4D97-AF65-F5344CB8AC3E}">
        <p14:creationId xmlns:p14="http://schemas.microsoft.com/office/powerpoint/2010/main" val="381470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0-#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0-#ppt_w/2"/>
                                          </p:val>
                                        </p:tav>
                                        <p:tav tm="100000">
                                          <p:val>
                                            <p:strVal val="#ppt_x"/>
                                          </p:val>
                                        </p:tav>
                                      </p:tavLst>
                                    </p:anim>
                                    <p:anim calcmode="lin" valueType="num">
                                      <p:cBhvr additive="base">
                                        <p:cTn id="12" dur="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 fill="hold"/>
                                        <p:tgtEl>
                                          <p:spTgt spid="6"/>
                                        </p:tgtEl>
                                        <p:attrNameLst>
                                          <p:attrName>ppt_x</p:attrName>
                                        </p:attrNameLst>
                                      </p:cBhvr>
                                      <p:tavLst>
                                        <p:tav tm="0">
                                          <p:val>
                                            <p:strVal val="0-#ppt_w/2"/>
                                          </p:val>
                                        </p:tav>
                                        <p:tav tm="100000">
                                          <p:val>
                                            <p:strVal val="#ppt_x"/>
                                          </p:val>
                                        </p:tav>
                                      </p:tavLst>
                                    </p:anim>
                                    <p:anim calcmode="lin" valueType="num">
                                      <p:cBhvr additive="base">
                                        <p:cTn id="16" dur="2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50" fill="hold"/>
                                        <p:tgtEl>
                                          <p:spTgt spid="7"/>
                                        </p:tgtEl>
                                        <p:attrNameLst>
                                          <p:attrName>ppt_x</p:attrName>
                                        </p:attrNameLst>
                                      </p:cBhvr>
                                      <p:tavLst>
                                        <p:tav tm="0">
                                          <p:val>
                                            <p:strVal val="0-#ppt_w/2"/>
                                          </p:val>
                                        </p:tav>
                                        <p:tav tm="100000">
                                          <p:val>
                                            <p:strVal val="#ppt_x"/>
                                          </p:val>
                                        </p:tav>
                                      </p:tavLst>
                                    </p:anim>
                                    <p:anim calcmode="lin" valueType="num">
                                      <p:cBhvr additive="base">
                                        <p:cTn id="20" dur="25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250" fill="hold"/>
                                        <p:tgtEl>
                                          <p:spTgt spid="8"/>
                                        </p:tgtEl>
                                        <p:attrNameLst>
                                          <p:attrName>ppt_x</p:attrName>
                                        </p:attrNameLst>
                                      </p:cBhvr>
                                      <p:tavLst>
                                        <p:tav tm="0">
                                          <p:val>
                                            <p:strVal val="0-#ppt_w/2"/>
                                          </p:val>
                                        </p:tav>
                                        <p:tav tm="100000">
                                          <p:val>
                                            <p:strVal val="#ppt_x"/>
                                          </p:val>
                                        </p:tav>
                                      </p:tavLst>
                                    </p:anim>
                                    <p:anim calcmode="lin" valueType="num">
                                      <p:cBhvr additive="base">
                                        <p:cTn id="24" dur="2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1C83FB8-506F-43BD-A113-9D1E08FAAD7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CFDE97B3-2237-4F7D-A08A-CFF91EF5F95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0601AEFF-92D3-4B6F-843D-E31C107ED44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733DC69-BE7C-45FC-8D41-14995FB482A4}"/>
              </a:ext>
            </a:extLst>
          </p:cNvPr>
          <p:cNvSpPr>
            <a:spLocks noGrp="1"/>
          </p:cNvSpPr>
          <p:nvPr>
            <p:ph type="dt" sz="half" idx="10"/>
          </p:nvPr>
        </p:nvSpPr>
        <p:spPr>
          <a:xfrm>
            <a:off x="838200" y="6356350"/>
            <a:ext cx="2743200" cy="365125"/>
          </a:xfrm>
          <a:prstGeom prst="rect">
            <a:avLst/>
          </a:prstGeom>
        </p:spPr>
        <p:txBody>
          <a:bodyPr/>
          <a:lstStyle/>
          <a:p>
            <a:fld id="{2E5D6269-B890-477C-9FA9-32495CACFAD2}" type="datetimeFigureOut">
              <a:rPr lang="zh-CN" altLang="en-US" smtClean="0"/>
              <a:t>2018/7/2</a:t>
            </a:fld>
            <a:endParaRPr lang="zh-CN" altLang="en-US"/>
          </a:p>
        </p:txBody>
      </p:sp>
      <p:sp>
        <p:nvSpPr>
          <p:cNvPr id="6" name="页脚占位符 5">
            <a:extLst>
              <a:ext uri="{FF2B5EF4-FFF2-40B4-BE49-F238E27FC236}">
                <a16:creationId xmlns="" xmlns:a16="http://schemas.microsoft.com/office/drawing/2014/main" id="{9D4085F1-2D93-46E4-ABDA-C023B494D7C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 xmlns:a16="http://schemas.microsoft.com/office/drawing/2014/main" id="{7741AE2C-8846-492E-8166-289233DB085D}"/>
              </a:ext>
            </a:extLst>
          </p:cNvPr>
          <p:cNvSpPr>
            <a:spLocks noGrp="1"/>
          </p:cNvSpPr>
          <p:nvPr>
            <p:ph type="sldNum" sz="quarter" idx="12"/>
          </p:nvPr>
        </p:nvSpPr>
        <p:spPr>
          <a:xfrm>
            <a:off x="8610600" y="6356350"/>
            <a:ext cx="2743200" cy="365125"/>
          </a:xfrm>
          <a:prstGeom prst="rect">
            <a:avLst/>
          </a:prstGeom>
        </p:spPr>
        <p:txBody>
          <a:bodyPr/>
          <a:lstStyle/>
          <a:p>
            <a:fld id="{EBB6A3F5-F521-46EF-8AD7-1D9400345251}" type="slidenum">
              <a:rPr lang="zh-CN" altLang="en-US" smtClean="0"/>
              <a:t>‹#›</a:t>
            </a:fld>
            <a:endParaRPr lang="zh-CN" altLang="en-US"/>
          </a:p>
        </p:txBody>
      </p:sp>
    </p:spTree>
    <p:extLst>
      <p:ext uri="{BB962C8B-B14F-4D97-AF65-F5344CB8AC3E}">
        <p14:creationId xmlns:p14="http://schemas.microsoft.com/office/powerpoint/2010/main" val="3119002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F6D5042-6E39-40C7-940B-99A838FA3D9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4FA1493A-F477-43C5-A34E-4A99E85432C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98E697AC-E6B0-4444-97BC-2863F3C6D15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75C70760-E0E7-42A2-A714-6454A65BDDD9}"/>
              </a:ext>
            </a:extLst>
          </p:cNvPr>
          <p:cNvSpPr>
            <a:spLocks noGrp="1"/>
          </p:cNvSpPr>
          <p:nvPr>
            <p:ph type="dt" sz="half" idx="10"/>
          </p:nvPr>
        </p:nvSpPr>
        <p:spPr>
          <a:xfrm>
            <a:off x="838200" y="6356350"/>
            <a:ext cx="2743200" cy="365125"/>
          </a:xfrm>
          <a:prstGeom prst="rect">
            <a:avLst/>
          </a:prstGeom>
        </p:spPr>
        <p:txBody>
          <a:bodyPr/>
          <a:lstStyle/>
          <a:p>
            <a:fld id="{2E5D6269-B890-477C-9FA9-32495CACFAD2}" type="datetimeFigureOut">
              <a:rPr lang="zh-CN" altLang="en-US" smtClean="0"/>
              <a:t>2018/7/2</a:t>
            </a:fld>
            <a:endParaRPr lang="zh-CN" altLang="en-US"/>
          </a:p>
        </p:txBody>
      </p:sp>
      <p:sp>
        <p:nvSpPr>
          <p:cNvPr id="6" name="页脚占位符 5">
            <a:extLst>
              <a:ext uri="{FF2B5EF4-FFF2-40B4-BE49-F238E27FC236}">
                <a16:creationId xmlns="" xmlns:a16="http://schemas.microsoft.com/office/drawing/2014/main" id="{F487BE35-DC58-4662-A903-99D371B0547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 xmlns:a16="http://schemas.microsoft.com/office/drawing/2014/main" id="{97F3D4F1-D74A-4A6E-9515-56951051260E}"/>
              </a:ext>
            </a:extLst>
          </p:cNvPr>
          <p:cNvSpPr>
            <a:spLocks noGrp="1"/>
          </p:cNvSpPr>
          <p:nvPr>
            <p:ph type="sldNum" sz="quarter" idx="12"/>
          </p:nvPr>
        </p:nvSpPr>
        <p:spPr>
          <a:xfrm>
            <a:off x="8610600" y="6356350"/>
            <a:ext cx="2743200" cy="365125"/>
          </a:xfrm>
          <a:prstGeom prst="rect">
            <a:avLst/>
          </a:prstGeom>
        </p:spPr>
        <p:txBody>
          <a:bodyPr/>
          <a:lstStyle/>
          <a:p>
            <a:fld id="{EBB6A3F5-F521-46EF-8AD7-1D9400345251}" type="slidenum">
              <a:rPr lang="zh-CN" altLang="en-US" smtClean="0"/>
              <a:t>‹#›</a:t>
            </a:fld>
            <a:endParaRPr lang="zh-CN" altLang="en-US"/>
          </a:p>
        </p:txBody>
      </p:sp>
    </p:spTree>
    <p:extLst>
      <p:ext uri="{BB962C8B-B14F-4D97-AF65-F5344CB8AC3E}">
        <p14:creationId xmlns:p14="http://schemas.microsoft.com/office/powerpoint/2010/main" val="2966565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084174B-CE42-41C6-8847-7D8A72AB362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7BBF5BF0-3609-4E8E-A9F2-A629EBE40E1D}"/>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AC7E3BE-632F-4BCF-878C-67AFB4A274EA}"/>
              </a:ext>
            </a:extLst>
          </p:cNvPr>
          <p:cNvSpPr>
            <a:spLocks noGrp="1"/>
          </p:cNvSpPr>
          <p:nvPr>
            <p:ph type="dt" sz="half" idx="10"/>
          </p:nvPr>
        </p:nvSpPr>
        <p:spPr>
          <a:xfrm>
            <a:off x="838200" y="6356350"/>
            <a:ext cx="2743200" cy="365125"/>
          </a:xfrm>
          <a:prstGeom prst="rect">
            <a:avLst/>
          </a:prstGeom>
        </p:spPr>
        <p:txBody>
          <a:bodyPr/>
          <a:lstStyle/>
          <a:p>
            <a:fld id="{2E5D6269-B890-477C-9FA9-32495CACFAD2}" type="datetimeFigureOut">
              <a:rPr lang="zh-CN" altLang="en-US" smtClean="0"/>
              <a:t>2018/7/2</a:t>
            </a:fld>
            <a:endParaRPr lang="zh-CN" altLang="en-US"/>
          </a:p>
        </p:txBody>
      </p:sp>
      <p:sp>
        <p:nvSpPr>
          <p:cNvPr id="5" name="页脚占位符 4">
            <a:extLst>
              <a:ext uri="{FF2B5EF4-FFF2-40B4-BE49-F238E27FC236}">
                <a16:creationId xmlns="" xmlns:a16="http://schemas.microsoft.com/office/drawing/2014/main" id="{46DEB137-1651-412E-943F-81A9DDD4C69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 xmlns:a16="http://schemas.microsoft.com/office/drawing/2014/main" id="{F9318456-61D3-4BEF-A228-7EB8789692E5}"/>
              </a:ext>
            </a:extLst>
          </p:cNvPr>
          <p:cNvSpPr>
            <a:spLocks noGrp="1"/>
          </p:cNvSpPr>
          <p:nvPr>
            <p:ph type="sldNum" sz="quarter" idx="12"/>
          </p:nvPr>
        </p:nvSpPr>
        <p:spPr>
          <a:xfrm>
            <a:off x="8610600" y="6356350"/>
            <a:ext cx="2743200" cy="365125"/>
          </a:xfrm>
          <a:prstGeom prst="rect">
            <a:avLst/>
          </a:prstGeom>
        </p:spPr>
        <p:txBody>
          <a:bodyPr/>
          <a:lstStyle/>
          <a:p>
            <a:fld id="{EBB6A3F5-F521-46EF-8AD7-1D9400345251}" type="slidenum">
              <a:rPr lang="zh-CN" altLang="en-US" smtClean="0"/>
              <a:t>‹#›</a:t>
            </a:fld>
            <a:endParaRPr lang="zh-CN" altLang="en-US"/>
          </a:p>
        </p:txBody>
      </p:sp>
    </p:spTree>
    <p:extLst>
      <p:ext uri="{BB962C8B-B14F-4D97-AF65-F5344CB8AC3E}">
        <p14:creationId xmlns:p14="http://schemas.microsoft.com/office/powerpoint/2010/main" val="1015954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827E734-24D9-4E82-B26E-CCA828D77D14}"/>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74D95334-B262-4019-B145-D3E952D7B67A}"/>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28FB820-EA0C-4EA0-9EE4-9A9B1C2A664B}"/>
              </a:ext>
            </a:extLst>
          </p:cNvPr>
          <p:cNvSpPr>
            <a:spLocks noGrp="1"/>
          </p:cNvSpPr>
          <p:nvPr>
            <p:ph type="dt" sz="half" idx="10"/>
          </p:nvPr>
        </p:nvSpPr>
        <p:spPr>
          <a:xfrm>
            <a:off x="838200" y="6356350"/>
            <a:ext cx="2743200" cy="365125"/>
          </a:xfrm>
          <a:prstGeom prst="rect">
            <a:avLst/>
          </a:prstGeom>
        </p:spPr>
        <p:txBody>
          <a:bodyPr/>
          <a:lstStyle/>
          <a:p>
            <a:fld id="{2E5D6269-B890-477C-9FA9-32495CACFAD2}" type="datetimeFigureOut">
              <a:rPr lang="zh-CN" altLang="en-US" smtClean="0"/>
              <a:t>2018/7/2</a:t>
            </a:fld>
            <a:endParaRPr lang="zh-CN" altLang="en-US"/>
          </a:p>
        </p:txBody>
      </p:sp>
      <p:sp>
        <p:nvSpPr>
          <p:cNvPr id="5" name="页脚占位符 4">
            <a:extLst>
              <a:ext uri="{FF2B5EF4-FFF2-40B4-BE49-F238E27FC236}">
                <a16:creationId xmlns="" xmlns:a16="http://schemas.microsoft.com/office/drawing/2014/main" id="{37776897-BD37-4F95-ADDF-399D9E3EE6A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 xmlns:a16="http://schemas.microsoft.com/office/drawing/2014/main" id="{4B98B550-64C3-4F8E-910F-06D75E14DB5A}"/>
              </a:ext>
            </a:extLst>
          </p:cNvPr>
          <p:cNvSpPr>
            <a:spLocks noGrp="1"/>
          </p:cNvSpPr>
          <p:nvPr>
            <p:ph type="sldNum" sz="quarter" idx="12"/>
          </p:nvPr>
        </p:nvSpPr>
        <p:spPr>
          <a:xfrm>
            <a:off x="8610600" y="6356350"/>
            <a:ext cx="2743200" cy="365125"/>
          </a:xfrm>
          <a:prstGeom prst="rect">
            <a:avLst/>
          </a:prstGeom>
        </p:spPr>
        <p:txBody>
          <a:bodyPr/>
          <a:lstStyle/>
          <a:p>
            <a:fld id="{EBB6A3F5-F521-46EF-8AD7-1D9400345251}" type="slidenum">
              <a:rPr lang="zh-CN" altLang="en-US" smtClean="0"/>
              <a:t>‹#›</a:t>
            </a:fld>
            <a:endParaRPr lang="zh-CN" altLang="en-US"/>
          </a:p>
        </p:txBody>
      </p:sp>
    </p:spTree>
    <p:extLst>
      <p:ext uri="{BB962C8B-B14F-4D97-AF65-F5344CB8AC3E}">
        <p14:creationId xmlns:p14="http://schemas.microsoft.com/office/powerpoint/2010/main" val="1469345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5CF500DB-C937-4CF8-A5F2-BF9C3E90B9F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70097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2.png"/><Relationship Id="rId18" Type="http://schemas.openxmlformats.org/officeDocument/2006/relationships/image" Target="../media/image7.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xml"/><Relationship Id="rId17" Type="http://schemas.openxmlformats.org/officeDocument/2006/relationships/image" Target="../media/image6.png"/><Relationship Id="rId2" Type="http://schemas.openxmlformats.org/officeDocument/2006/relationships/tags" Target="../tags/tag3.xml"/><Relationship Id="rId16" Type="http://schemas.openxmlformats.org/officeDocument/2006/relationships/image" Target="../media/image5.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3.xml"/><Relationship Id="rId5" Type="http://schemas.openxmlformats.org/officeDocument/2006/relationships/tags" Target="../tags/tag6.xml"/><Relationship Id="rId15" Type="http://schemas.openxmlformats.org/officeDocument/2006/relationships/image" Target="../media/image4.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tags" Target="../tags/tag20.xml"/><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notesSlide" Target="../notesSlides/notesSlide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slideLayout" Target="../slideLayouts/slideLayout7.xml"/><Relationship Id="rId5" Type="http://schemas.openxmlformats.org/officeDocument/2006/relationships/tags" Target="../tags/tag17.xml"/><Relationship Id="rId10" Type="http://schemas.openxmlformats.org/officeDocument/2006/relationships/tags" Target="../tags/tag22.xml"/><Relationship Id="rId4" Type="http://schemas.openxmlformats.org/officeDocument/2006/relationships/tags" Target="../tags/tag16.xml"/><Relationship Id="rId9" Type="http://schemas.openxmlformats.org/officeDocument/2006/relationships/tags" Target="../tags/tag21.xml"/></Relationships>
</file>

<file path=ppt/slides/_rels/slide6.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notesSlide" Target="../notesSlides/notesSlide6.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slideLayout" Target="../slideLayouts/slideLayout7.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3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3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slideLayout" Target="../slideLayouts/slideLayout7.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tags" Target="../tags/tag47.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0" Type="http://schemas.openxmlformats.org/officeDocument/2006/relationships/tags" Target="../tags/tag45.xml"/><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tags" Target="../tags/tag61.xml"/><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tags" Target="../tags/tag60.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tags" Target="../tags/tag59.xml"/><Relationship Id="rId5" Type="http://schemas.openxmlformats.org/officeDocument/2006/relationships/tags" Target="../tags/tag53.xml"/><Relationship Id="rId15" Type="http://schemas.openxmlformats.org/officeDocument/2006/relationships/notesSlide" Target="../notesSlides/notesSlide11.xml"/><Relationship Id="rId10" Type="http://schemas.openxmlformats.org/officeDocument/2006/relationships/tags" Target="../tags/tag58.xml"/><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62.xml"/><Relationship Id="rId5" Type="http://schemas.openxmlformats.org/officeDocument/2006/relationships/chart" Target="../charts/char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63.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18" Type="http://schemas.openxmlformats.org/officeDocument/2006/relationships/tags" Target="../tags/tag81.xml"/><Relationship Id="rId26" Type="http://schemas.openxmlformats.org/officeDocument/2006/relationships/slideLayout" Target="../slideLayouts/slideLayout7.xml"/><Relationship Id="rId3" Type="http://schemas.openxmlformats.org/officeDocument/2006/relationships/tags" Target="../tags/tag66.xml"/><Relationship Id="rId21" Type="http://schemas.openxmlformats.org/officeDocument/2006/relationships/tags" Target="../tags/tag84.xml"/><Relationship Id="rId7" Type="http://schemas.openxmlformats.org/officeDocument/2006/relationships/tags" Target="../tags/tag70.xml"/><Relationship Id="rId12" Type="http://schemas.openxmlformats.org/officeDocument/2006/relationships/tags" Target="../tags/tag75.xml"/><Relationship Id="rId17" Type="http://schemas.openxmlformats.org/officeDocument/2006/relationships/tags" Target="../tags/tag80.xml"/><Relationship Id="rId25" Type="http://schemas.openxmlformats.org/officeDocument/2006/relationships/tags" Target="../tags/tag88.xml"/><Relationship Id="rId2" Type="http://schemas.openxmlformats.org/officeDocument/2006/relationships/tags" Target="../tags/tag65.xml"/><Relationship Id="rId16" Type="http://schemas.openxmlformats.org/officeDocument/2006/relationships/tags" Target="../tags/tag79.xml"/><Relationship Id="rId20" Type="http://schemas.openxmlformats.org/officeDocument/2006/relationships/tags" Target="../tags/tag83.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tags" Target="../tags/tag74.xml"/><Relationship Id="rId24" Type="http://schemas.openxmlformats.org/officeDocument/2006/relationships/tags" Target="../tags/tag87.xml"/><Relationship Id="rId5" Type="http://schemas.openxmlformats.org/officeDocument/2006/relationships/tags" Target="../tags/tag68.xml"/><Relationship Id="rId15" Type="http://schemas.openxmlformats.org/officeDocument/2006/relationships/tags" Target="../tags/tag78.xml"/><Relationship Id="rId23" Type="http://schemas.openxmlformats.org/officeDocument/2006/relationships/tags" Target="../tags/tag86.xml"/><Relationship Id="rId10" Type="http://schemas.openxmlformats.org/officeDocument/2006/relationships/tags" Target="../tags/tag73.xml"/><Relationship Id="rId19" Type="http://schemas.openxmlformats.org/officeDocument/2006/relationships/tags" Target="../tags/tag82.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 Id="rId22" Type="http://schemas.openxmlformats.org/officeDocument/2006/relationships/tags" Target="../tags/tag85.xml"/><Relationship Id="rId2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89.xml"/><Relationship Id="rId5" Type="http://schemas.openxmlformats.org/officeDocument/2006/relationships/image" Target="../media/image19.jpe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90.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9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92.xml"/><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93.xml"/><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tags" Target="../tags/tag9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98.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9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10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101.xml"/></Relationships>
</file>

<file path=ppt/slides/_rels/slide25.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notesSlide" Target="../notesSlides/notesSlide25.xml"/><Relationship Id="rId5" Type="http://schemas.openxmlformats.org/officeDocument/2006/relationships/slideLayout" Target="../slideLayouts/slideLayout7.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notesSlide" Target="../notesSlides/notesSlide26.xml"/><Relationship Id="rId5" Type="http://schemas.openxmlformats.org/officeDocument/2006/relationships/slideLayout" Target="../slideLayouts/slideLayout7.xml"/><Relationship Id="rId4" Type="http://schemas.openxmlformats.org/officeDocument/2006/relationships/tags" Target="../tags/tag109.xml"/></Relationships>
</file>

<file path=ppt/slides/_rels/slide27.xml.rels><?xml version="1.0" encoding="UTF-8" standalone="yes"?>
<Relationships xmlns="http://schemas.openxmlformats.org/package/2006/relationships"><Relationship Id="rId8" Type="http://schemas.openxmlformats.org/officeDocument/2006/relationships/tags" Target="../tags/tag117.xml"/><Relationship Id="rId13" Type="http://schemas.openxmlformats.org/officeDocument/2006/relationships/tags" Target="../tags/tag122.xml"/><Relationship Id="rId3" Type="http://schemas.openxmlformats.org/officeDocument/2006/relationships/tags" Target="../tags/tag112.xml"/><Relationship Id="rId7" Type="http://schemas.openxmlformats.org/officeDocument/2006/relationships/tags" Target="../tags/tag116.xml"/><Relationship Id="rId12" Type="http://schemas.openxmlformats.org/officeDocument/2006/relationships/tags" Target="../tags/tag121.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tags" Target="../tags/tag120.xml"/><Relationship Id="rId5" Type="http://schemas.openxmlformats.org/officeDocument/2006/relationships/tags" Target="../tags/tag114.xml"/><Relationship Id="rId15" Type="http://schemas.openxmlformats.org/officeDocument/2006/relationships/notesSlide" Target="../notesSlides/notesSlide27.xml"/><Relationship Id="rId10" Type="http://schemas.openxmlformats.org/officeDocument/2006/relationships/tags" Target="../tags/tag119.xml"/><Relationship Id="rId4" Type="http://schemas.openxmlformats.org/officeDocument/2006/relationships/tags" Target="../tags/tag113.xml"/><Relationship Id="rId9" Type="http://schemas.openxmlformats.org/officeDocument/2006/relationships/tags" Target="../tags/tag118.xml"/><Relationship Id="rId14"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tags" Target="../tags/tag135.xml"/><Relationship Id="rId18" Type="http://schemas.openxmlformats.org/officeDocument/2006/relationships/tags" Target="../tags/tag140.xml"/><Relationship Id="rId3" Type="http://schemas.openxmlformats.org/officeDocument/2006/relationships/tags" Target="../tags/tag125.xml"/><Relationship Id="rId21" Type="http://schemas.openxmlformats.org/officeDocument/2006/relationships/tags" Target="../tags/tag143.xml"/><Relationship Id="rId7" Type="http://schemas.openxmlformats.org/officeDocument/2006/relationships/tags" Target="../tags/tag129.xml"/><Relationship Id="rId12" Type="http://schemas.openxmlformats.org/officeDocument/2006/relationships/tags" Target="../tags/tag134.xml"/><Relationship Id="rId17" Type="http://schemas.openxmlformats.org/officeDocument/2006/relationships/tags" Target="../tags/tag139.xml"/><Relationship Id="rId2" Type="http://schemas.openxmlformats.org/officeDocument/2006/relationships/tags" Target="../tags/tag124.xml"/><Relationship Id="rId16" Type="http://schemas.openxmlformats.org/officeDocument/2006/relationships/tags" Target="../tags/tag138.xml"/><Relationship Id="rId20" Type="http://schemas.openxmlformats.org/officeDocument/2006/relationships/tags" Target="../tags/tag142.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tags" Target="../tags/tag133.xml"/><Relationship Id="rId24" Type="http://schemas.openxmlformats.org/officeDocument/2006/relationships/notesSlide" Target="../notesSlides/notesSlide28.xml"/><Relationship Id="rId5" Type="http://schemas.openxmlformats.org/officeDocument/2006/relationships/tags" Target="../tags/tag127.xml"/><Relationship Id="rId15" Type="http://schemas.openxmlformats.org/officeDocument/2006/relationships/tags" Target="../tags/tag137.xml"/><Relationship Id="rId23" Type="http://schemas.openxmlformats.org/officeDocument/2006/relationships/slideLayout" Target="../slideLayouts/slideLayout7.xml"/><Relationship Id="rId10" Type="http://schemas.openxmlformats.org/officeDocument/2006/relationships/tags" Target="../tags/tag132.xml"/><Relationship Id="rId19" Type="http://schemas.openxmlformats.org/officeDocument/2006/relationships/tags" Target="../tags/tag141.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tags" Target="../tags/tag136.xml"/><Relationship Id="rId22" Type="http://schemas.openxmlformats.org/officeDocument/2006/relationships/tags" Target="../tags/tag144.xml"/></Relationships>
</file>

<file path=ppt/slides/_rels/slide29.xml.rels><?xml version="1.0" encoding="UTF-8" standalone="yes"?>
<Relationships xmlns="http://schemas.openxmlformats.org/package/2006/relationships"><Relationship Id="rId8" Type="http://schemas.openxmlformats.org/officeDocument/2006/relationships/tags" Target="../tags/tag152.xml"/><Relationship Id="rId13" Type="http://schemas.openxmlformats.org/officeDocument/2006/relationships/tags" Target="../tags/tag157.xml"/><Relationship Id="rId18" Type="http://schemas.openxmlformats.org/officeDocument/2006/relationships/tags" Target="../tags/tag162.xml"/><Relationship Id="rId3" Type="http://schemas.openxmlformats.org/officeDocument/2006/relationships/tags" Target="../tags/tag147.xml"/><Relationship Id="rId21" Type="http://schemas.openxmlformats.org/officeDocument/2006/relationships/tags" Target="../tags/tag165.xml"/><Relationship Id="rId7" Type="http://schemas.openxmlformats.org/officeDocument/2006/relationships/tags" Target="../tags/tag151.xml"/><Relationship Id="rId12" Type="http://schemas.openxmlformats.org/officeDocument/2006/relationships/tags" Target="../tags/tag156.xml"/><Relationship Id="rId17" Type="http://schemas.openxmlformats.org/officeDocument/2006/relationships/tags" Target="../tags/tag161.xml"/><Relationship Id="rId2" Type="http://schemas.openxmlformats.org/officeDocument/2006/relationships/tags" Target="../tags/tag146.xml"/><Relationship Id="rId16" Type="http://schemas.openxmlformats.org/officeDocument/2006/relationships/tags" Target="../tags/tag160.xml"/><Relationship Id="rId20" Type="http://schemas.openxmlformats.org/officeDocument/2006/relationships/tags" Target="../tags/tag164.xml"/><Relationship Id="rId1" Type="http://schemas.openxmlformats.org/officeDocument/2006/relationships/tags" Target="../tags/tag145.xml"/><Relationship Id="rId6" Type="http://schemas.openxmlformats.org/officeDocument/2006/relationships/tags" Target="../tags/tag150.xml"/><Relationship Id="rId11" Type="http://schemas.openxmlformats.org/officeDocument/2006/relationships/tags" Target="../tags/tag155.xml"/><Relationship Id="rId24" Type="http://schemas.openxmlformats.org/officeDocument/2006/relationships/notesSlide" Target="../notesSlides/notesSlide29.xml"/><Relationship Id="rId5" Type="http://schemas.openxmlformats.org/officeDocument/2006/relationships/tags" Target="../tags/tag149.xml"/><Relationship Id="rId15" Type="http://schemas.openxmlformats.org/officeDocument/2006/relationships/tags" Target="../tags/tag159.xml"/><Relationship Id="rId23" Type="http://schemas.openxmlformats.org/officeDocument/2006/relationships/slideLayout" Target="../slideLayouts/slideLayout7.xml"/><Relationship Id="rId10" Type="http://schemas.openxmlformats.org/officeDocument/2006/relationships/tags" Target="../tags/tag154.xml"/><Relationship Id="rId19" Type="http://schemas.openxmlformats.org/officeDocument/2006/relationships/tags" Target="../tags/tag163.xml"/><Relationship Id="rId4" Type="http://schemas.openxmlformats.org/officeDocument/2006/relationships/tags" Target="../tags/tag148.xml"/><Relationship Id="rId9" Type="http://schemas.openxmlformats.org/officeDocument/2006/relationships/tags" Target="../tags/tag153.xml"/><Relationship Id="rId14" Type="http://schemas.openxmlformats.org/officeDocument/2006/relationships/tags" Target="../tags/tag158.xml"/><Relationship Id="rId22" Type="http://schemas.openxmlformats.org/officeDocument/2006/relationships/tags" Target="../tags/tag166.xml"/></Relationships>
</file>

<file path=ppt/slides/_rels/slide30.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tags" Target="../tags/tag179.xml"/><Relationship Id="rId18" Type="http://schemas.openxmlformats.org/officeDocument/2006/relationships/tags" Target="../tags/tag184.xml"/><Relationship Id="rId3" Type="http://schemas.openxmlformats.org/officeDocument/2006/relationships/tags" Target="../tags/tag169.xml"/><Relationship Id="rId21" Type="http://schemas.openxmlformats.org/officeDocument/2006/relationships/tags" Target="../tags/tag187.xml"/><Relationship Id="rId7" Type="http://schemas.openxmlformats.org/officeDocument/2006/relationships/tags" Target="../tags/tag173.xml"/><Relationship Id="rId12" Type="http://schemas.openxmlformats.org/officeDocument/2006/relationships/tags" Target="../tags/tag178.xml"/><Relationship Id="rId17" Type="http://schemas.openxmlformats.org/officeDocument/2006/relationships/tags" Target="../tags/tag183.xml"/><Relationship Id="rId2" Type="http://schemas.openxmlformats.org/officeDocument/2006/relationships/tags" Target="../tags/tag168.xml"/><Relationship Id="rId16" Type="http://schemas.openxmlformats.org/officeDocument/2006/relationships/tags" Target="../tags/tag182.xml"/><Relationship Id="rId20" Type="http://schemas.openxmlformats.org/officeDocument/2006/relationships/tags" Target="../tags/tag186.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tags" Target="../tags/tag177.xml"/><Relationship Id="rId24" Type="http://schemas.openxmlformats.org/officeDocument/2006/relationships/notesSlide" Target="../notesSlides/notesSlide30.xml"/><Relationship Id="rId5" Type="http://schemas.openxmlformats.org/officeDocument/2006/relationships/tags" Target="../tags/tag171.xml"/><Relationship Id="rId15" Type="http://schemas.openxmlformats.org/officeDocument/2006/relationships/tags" Target="../tags/tag181.xml"/><Relationship Id="rId23" Type="http://schemas.openxmlformats.org/officeDocument/2006/relationships/slideLayout" Target="../slideLayouts/slideLayout7.xml"/><Relationship Id="rId10" Type="http://schemas.openxmlformats.org/officeDocument/2006/relationships/tags" Target="../tags/tag176.xml"/><Relationship Id="rId19" Type="http://schemas.openxmlformats.org/officeDocument/2006/relationships/tags" Target="../tags/tag185.xml"/><Relationship Id="rId4" Type="http://schemas.openxmlformats.org/officeDocument/2006/relationships/tags" Target="../tags/tag170.xml"/><Relationship Id="rId9" Type="http://schemas.openxmlformats.org/officeDocument/2006/relationships/tags" Target="../tags/tag175.xml"/><Relationship Id="rId14" Type="http://schemas.openxmlformats.org/officeDocument/2006/relationships/tags" Target="../tags/tag180.xml"/><Relationship Id="rId22" Type="http://schemas.openxmlformats.org/officeDocument/2006/relationships/tags" Target="../tags/tag18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189.xml"/><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190.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191.xm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image" Target="../media/image4.png"/><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image" Target="../media/image3.png"/><Relationship Id="rId17" Type="http://schemas.openxmlformats.org/officeDocument/2006/relationships/image" Target="../media/image7.png"/><Relationship Id="rId2" Type="http://schemas.openxmlformats.org/officeDocument/2006/relationships/tags" Target="../tags/tag192.xml"/><Relationship Id="rId16" Type="http://schemas.openxmlformats.org/officeDocument/2006/relationships/image" Target="../media/image2.png"/><Relationship Id="rId1" Type="http://schemas.openxmlformats.org/officeDocument/2006/relationships/themeOverride" Target="../theme/themeOverride3.xml"/><Relationship Id="rId6" Type="http://schemas.openxmlformats.org/officeDocument/2006/relationships/tags" Target="../tags/tag196.xml"/><Relationship Id="rId11" Type="http://schemas.openxmlformats.org/officeDocument/2006/relationships/notesSlide" Target="../notesSlides/notesSlide34.xml"/><Relationship Id="rId5" Type="http://schemas.openxmlformats.org/officeDocument/2006/relationships/tags" Target="../tags/tag195.xml"/><Relationship Id="rId15" Type="http://schemas.openxmlformats.org/officeDocument/2006/relationships/image" Target="../media/image33.png"/><Relationship Id="rId10" Type="http://schemas.openxmlformats.org/officeDocument/2006/relationships/slideLayout" Target="../slideLayouts/slideLayout3.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文本框 14">
            <a:extLst>
              <a:ext uri="{FF2B5EF4-FFF2-40B4-BE49-F238E27FC236}">
                <a16:creationId xmlns="" xmlns:a16="http://schemas.microsoft.com/office/drawing/2014/main" id="{D8A26F78-E193-4446-B620-40FFBADD6F66}"/>
              </a:ext>
            </a:extLst>
          </p:cNvPr>
          <p:cNvSpPr txBox="1"/>
          <p:nvPr>
            <p:custDataLst>
              <p:tags r:id="rId1"/>
            </p:custDataLst>
          </p:nvPr>
        </p:nvSpPr>
        <p:spPr>
          <a:xfrm>
            <a:off x="5571898" y="2189183"/>
            <a:ext cx="7290061" cy="1631216"/>
          </a:xfrm>
          <a:prstGeom prst="rect">
            <a:avLst/>
          </a:prstGeom>
          <a:noFill/>
        </p:spPr>
        <p:txBody>
          <a:bodyPr wrap="square" rtlCol="0">
            <a:spAutoFit/>
          </a:bodyPr>
          <a:lstStyle/>
          <a:p>
            <a:pPr algn="ctr"/>
            <a:r>
              <a:rPr lang="zh-CN" altLang="en-US" sz="10000" b="1" spc="-300" dirty="0">
                <a:ln w="28575">
                  <a:solidFill>
                    <a:schemeClr val="bg1"/>
                  </a:solidFill>
                </a:ln>
                <a:blipFill dpi="0" rotWithShape="1">
                  <a:blip r:embed="rId13"/>
                  <a:srcRect/>
                  <a:stretch>
                    <a:fillRect/>
                  </a:stretch>
                </a:blipFill>
                <a:effectLst>
                  <a:outerShdw blurRad="38100" dist="38100" dir="2700000" algn="tl">
                    <a:srgbClr val="000000">
                      <a:alpha val="43137"/>
                    </a:srgbClr>
                  </a:outerShdw>
                </a:effectLst>
                <a:latin typeface="汉仪行楷简" panose="02010609000101010101" pitchFamily="49" charset="-122"/>
                <a:ea typeface="汉仪行楷简" panose="02010609000101010101" pitchFamily="49" charset="-122"/>
              </a:rPr>
              <a:t>远离毒品</a:t>
            </a:r>
          </a:p>
        </p:txBody>
      </p:sp>
      <p:pic>
        <p:nvPicPr>
          <p:cNvPr id="28" name="PA_图片 27">
            <a:extLst>
              <a:ext uri="{FF2B5EF4-FFF2-40B4-BE49-F238E27FC236}">
                <a16:creationId xmlns="" xmlns:a16="http://schemas.microsoft.com/office/drawing/2014/main" id="{58302EE3-AA6C-4BEF-8807-57A8B1D0CEAC}"/>
              </a:ext>
            </a:extLst>
          </p:cNvPr>
          <p:cNvPicPr>
            <a:picLocks noChangeAspect="1"/>
          </p:cNvPicPr>
          <p:nvPr>
            <p:custDataLst>
              <p:tags r:id="rId2"/>
            </p:custDataLst>
          </p:nvPr>
        </p:nvPicPr>
        <p:blipFill>
          <a:blip r:embed="rId14" cstate="print">
            <a:extLst>
              <a:ext uri="{28A0092B-C50C-407E-A947-70E740481C1C}">
                <a14:useLocalDpi xmlns:a14="http://schemas.microsoft.com/office/drawing/2010/main" val="0"/>
              </a:ext>
            </a:extLst>
          </a:blip>
          <a:stretch>
            <a:fillRect/>
          </a:stretch>
        </p:blipFill>
        <p:spPr>
          <a:xfrm flipH="1">
            <a:off x="3859573" y="4606139"/>
            <a:ext cx="5832303" cy="2307616"/>
          </a:xfrm>
          <a:prstGeom prst="rect">
            <a:avLst/>
          </a:prstGeom>
        </p:spPr>
      </p:pic>
      <p:pic>
        <p:nvPicPr>
          <p:cNvPr id="7" name="PA_图片 6">
            <a:extLst>
              <a:ext uri="{FF2B5EF4-FFF2-40B4-BE49-F238E27FC236}">
                <a16:creationId xmlns="" xmlns:a16="http://schemas.microsoft.com/office/drawing/2014/main" id="{04B8D12A-7260-4D73-9A6D-1FBCBFA77255}"/>
              </a:ext>
            </a:extLst>
          </p:cNvPr>
          <p:cNvPicPr>
            <a:picLocks noChangeAspect="1"/>
          </p:cNvPicPr>
          <p:nvPr>
            <p:custDataLst>
              <p:tags r:id="rId3"/>
            </p:custDataLst>
          </p:nvPr>
        </p:nvPicPr>
        <p:blipFill>
          <a:blip r:embed="rId15" cstate="print">
            <a:extLst>
              <a:ext uri="{28A0092B-C50C-407E-A947-70E740481C1C}">
                <a14:useLocalDpi xmlns:a14="http://schemas.microsoft.com/office/drawing/2010/main" val="0"/>
              </a:ext>
            </a:extLst>
          </a:blip>
          <a:stretch>
            <a:fillRect/>
          </a:stretch>
        </p:blipFill>
        <p:spPr>
          <a:xfrm>
            <a:off x="154309" y="378665"/>
            <a:ext cx="7191753" cy="6072587"/>
          </a:xfrm>
          <a:prstGeom prst="rect">
            <a:avLst/>
          </a:prstGeom>
        </p:spPr>
      </p:pic>
      <p:pic>
        <p:nvPicPr>
          <p:cNvPr id="11" name="PA_图片 10">
            <a:extLst>
              <a:ext uri="{FF2B5EF4-FFF2-40B4-BE49-F238E27FC236}">
                <a16:creationId xmlns="" xmlns:a16="http://schemas.microsoft.com/office/drawing/2014/main" id="{7309E387-3B26-4B65-A2B0-729791D2CDFC}"/>
              </a:ext>
            </a:extLst>
          </p:cNvPr>
          <p:cNvPicPr>
            <a:picLocks noChangeAspect="1"/>
          </p:cNvPicPr>
          <p:nvPr>
            <p:custDataLst>
              <p:tags r:id="rId4"/>
            </p:custDataLst>
          </p:nvPr>
        </p:nvPicPr>
        <p:blipFill>
          <a:blip r:embed="rId16" cstate="print">
            <a:extLst>
              <a:ext uri="{28A0092B-C50C-407E-A947-70E740481C1C}">
                <a14:useLocalDpi xmlns:a14="http://schemas.microsoft.com/office/drawing/2010/main" val="0"/>
              </a:ext>
            </a:extLst>
          </a:blip>
          <a:stretch>
            <a:fillRect/>
          </a:stretch>
        </p:blipFill>
        <p:spPr>
          <a:xfrm>
            <a:off x="1358225" y="1686699"/>
            <a:ext cx="2034998" cy="1558562"/>
          </a:xfrm>
          <a:prstGeom prst="rect">
            <a:avLst/>
          </a:prstGeom>
        </p:spPr>
      </p:pic>
      <p:sp>
        <p:nvSpPr>
          <p:cNvPr id="14" name="PA_文本框 13">
            <a:extLst>
              <a:ext uri="{FF2B5EF4-FFF2-40B4-BE49-F238E27FC236}">
                <a16:creationId xmlns="" xmlns:a16="http://schemas.microsoft.com/office/drawing/2014/main" id="{1CC0A554-D80C-4922-9837-57396A4AF22E}"/>
              </a:ext>
            </a:extLst>
          </p:cNvPr>
          <p:cNvSpPr txBox="1"/>
          <p:nvPr>
            <p:custDataLst>
              <p:tags r:id="rId5"/>
            </p:custDataLst>
          </p:nvPr>
        </p:nvSpPr>
        <p:spPr>
          <a:xfrm>
            <a:off x="4554464" y="3634538"/>
            <a:ext cx="7276979" cy="584775"/>
          </a:xfrm>
          <a:prstGeom prst="rect">
            <a:avLst/>
          </a:prstGeom>
          <a:noFill/>
        </p:spPr>
        <p:txBody>
          <a:bodyPr wrap="square" rtlCol="0">
            <a:spAutoFit/>
          </a:bodyPr>
          <a:lstStyle/>
          <a:p>
            <a:pPr algn="dist"/>
            <a:r>
              <a:rPr lang="zh-CN" altLang="en-US" sz="3200" b="1" spc="600" dirty="0">
                <a:solidFill>
                  <a:schemeClr val="tx1">
                    <a:lumMod val="85000"/>
                    <a:lumOff val="15000"/>
                  </a:schemeClr>
                </a:solidFill>
                <a:latin typeface="造字工房尚雅体演示版常规体" pitchFamily="50" charset="-122"/>
                <a:ea typeface="造字工房尚雅体演示版常规体" pitchFamily="50" charset="-122"/>
              </a:rPr>
              <a:t>禁毒教育主题宣传活动</a:t>
            </a:r>
            <a:r>
              <a:rPr lang="en-US" altLang="zh-CN" sz="3200" b="1" spc="600" dirty="0" err="1">
                <a:solidFill>
                  <a:schemeClr val="tx1">
                    <a:lumMod val="85000"/>
                    <a:lumOff val="15000"/>
                  </a:schemeClr>
                </a:solidFill>
                <a:latin typeface="造字工房尚雅体演示版常规体" pitchFamily="50" charset="-122"/>
                <a:ea typeface="造字工房尚雅体演示版常规体" pitchFamily="50" charset="-122"/>
              </a:rPr>
              <a:t>ppt</a:t>
            </a:r>
            <a:r>
              <a:rPr lang="zh-CN" altLang="en-US" sz="3200" b="1" spc="600" dirty="0">
                <a:solidFill>
                  <a:schemeClr val="tx1">
                    <a:lumMod val="85000"/>
                    <a:lumOff val="15000"/>
                  </a:schemeClr>
                </a:solidFill>
                <a:latin typeface="造字工房尚雅体演示版常规体" pitchFamily="50" charset="-122"/>
                <a:ea typeface="造字工房尚雅体演示版常规体" pitchFamily="50" charset="-122"/>
              </a:rPr>
              <a:t>模板</a:t>
            </a:r>
          </a:p>
        </p:txBody>
      </p:sp>
      <p:grpSp>
        <p:nvGrpSpPr>
          <p:cNvPr id="26" name="PA_组合 25">
            <a:extLst>
              <a:ext uri="{FF2B5EF4-FFF2-40B4-BE49-F238E27FC236}">
                <a16:creationId xmlns="" xmlns:a16="http://schemas.microsoft.com/office/drawing/2014/main" id="{62459430-70A3-4834-B893-B0CCA1BDB8D7}"/>
              </a:ext>
            </a:extLst>
          </p:cNvPr>
          <p:cNvGrpSpPr/>
          <p:nvPr>
            <p:custDataLst>
              <p:tags r:id="rId6"/>
            </p:custDataLst>
          </p:nvPr>
        </p:nvGrpSpPr>
        <p:grpSpPr>
          <a:xfrm>
            <a:off x="9993050" y="1584490"/>
            <a:ext cx="879931" cy="712992"/>
            <a:chOff x="5039086" y="3446161"/>
            <a:chExt cx="661639" cy="536113"/>
          </a:xfrm>
        </p:grpSpPr>
        <p:pic>
          <p:nvPicPr>
            <p:cNvPr id="23" name="图片 22">
              <a:extLst>
                <a:ext uri="{FF2B5EF4-FFF2-40B4-BE49-F238E27FC236}">
                  <a16:creationId xmlns="" xmlns:a16="http://schemas.microsoft.com/office/drawing/2014/main" id="{5EDE75B9-9F7F-4C11-A3A7-9B00A758302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120054" y="3461466"/>
              <a:ext cx="514508" cy="520808"/>
            </a:xfrm>
            <a:prstGeom prst="rect">
              <a:avLst/>
            </a:prstGeom>
          </p:spPr>
        </p:pic>
        <p:sp>
          <p:nvSpPr>
            <p:cNvPr id="25" name="文本框 24">
              <a:extLst>
                <a:ext uri="{FF2B5EF4-FFF2-40B4-BE49-F238E27FC236}">
                  <a16:creationId xmlns="" xmlns:a16="http://schemas.microsoft.com/office/drawing/2014/main" id="{33F3D64F-DDE4-4E8C-93BB-F272F62884C7}"/>
                </a:ext>
              </a:extLst>
            </p:cNvPr>
            <p:cNvSpPr txBox="1"/>
            <p:nvPr/>
          </p:nvSpPr>
          <p:spPr>
            <a:xfrm>
              <a:off x="5039086" y="3446161"/>
              <a:ext cx="661639" cy="532275"/>
            </a:xfrm>
            <a:prstGeom prst="rect">
              <a:avLst/>
            </a:prstGeom>
            <a:noFill/>
          </p:spPr>
          <p:txBody>
            <a:bodyPr wrap="square" rtlCol="0">
              <a:spAutoFit/>
            </a:bodyPr>
            <a:lstStyle/>
            <a:p>
              <a:pPr algn="ctr"/>
              <a:r>
                <a:rPr lang="zh-CN" altLang="en-US" sz="2000" dirty="0">
                  <a:solidFill>
                    <a:schemeClr val="bg1"/>
                  </a:solidFill>
                  <a:effectLst>
                    <a:innerShdw blurRad="63500" dist="50800" dir="13500000">
                      <a:prstClr val="black">
                        <a:alpha val="50000"/>
                      </a:prstClr>
                    </a:innerShdw>
                  </a:effectLst>
                </a:rPr>
                <a:t>珍爱生命</a:t>
              </a:r>
            </a:p>
          </p:txBody>
        </p:sp>
      </p:grpSp>
      <p:sp>
        <p:nvSpPr>
          <p:cNvPr id="4" name="PA_矩形 3">
            <a:extLst>
              <a:ext uri="{FF2B5EF4-FFF2-40B4-BE49-F238E27FC236}">
                <a16:creationId xmlns="" xmlns:a16="http://schemas.microsoft.com/office/drawing/2014/main" id="{84772246-EE21-421C-B4F4-072204D516A3}"/>
              </a:ext>
            </a:extLst>
          </p:cNvPr>
          <p:cNvSpPr/>
          <p:nvPr>
            <p:custDataLst>
              <p:tags r:id="rId7"/>
            </p:custDataLst>
          </p:nvPr>
        </p:nvSpPr>
        <p:spPr>
          <a:xfrm>
            <a:off x="9057809" y="101666"/>
            <a:ext cx="3134191" cy="553998"/>
          </a:xfrm>
          <a:prstGeom prst="rect">
            <a:avLst/>
          </a:prstGeom>
        </p:spPr>
        <p:txBody>
          <a:bodyPr wrap="none">
            <a:spAutoFit/>
          </a:bodyPr>
          <a:lstStyle/>
          <a:p>
            <a:pPr algn="r"/>
            <a:r>
              <a:rPr lang="zh-CN" altLang="en-US" dirty="0">
                <a:solidFill>
                  <a:schemeClr val="accent1"/>
                </a:solidFill>
                <a:latin typeface="造字工房尚雅体演示版常规体" pitchFamily="50" charset="-122"/>
                <a:ea typeface="造字工房尚雅体演示版常规体" pitchFamily="50" charset="-122"/>
              </a:rPr>
              <a:t>无毒青春 健康生活</a:t>
            </a:r>
            <a:endParaRPr lang="en-US" altLang="zh-CN" dirty="0">
              <a:solidFill>
                <a:schemeClr val="accent1"/>
              </a:solidFill>
              <a:latin typeface="造字工房尚雅体演示版常规体" pitchFamily="50" charset="-122"/>
              <a:ea typeface="造字工房尚雅体演示版常规体" pitchFamily="50" charset="-122"/>
            </a:endParaRPr>
          </a:p>
          <a:p>
            <a:pPr algn="r"/>
            <a:r>
              <a:rPr lang="en-US" altLang="zh-CN" sz="1200" b="1" dirty="0">
                <a:solidFill>
                  <a:schemeClr val="tx1">
                    <a:lumMod val="65000"/>
                    <a:lumOff val="35000"/>
                  </a:schemeClr>
                </a:solidFill>
                <a:latin typeface="华文宋体" panose="02010600040101010101" pitchFamily="2" charset="-122"/>
                <a:ea typeface="华文宋体" panose="02010600040101010101" pitchFamily="2" charset="-122"/>
              </a:rPr>
              <a:t>International Day Against Drug Abuse and Illicit </a:t>
            </a:r>
            <a:endParaRPr lang="zh-CN" altLang="en-US" sz="1200" b="1" dirty="0">
              <a:solidFill>
                <a:schemeClr val="tx1">
                  <a:lumMod val="65000"/>
                  <a:lumOff val="35000"/>
                </a:schemeClr>
              </a:solidFill>
              <a:latin typeface="华文宋体" panose="02010600040101010101" pitchFamily="2" charset="-122"/>
              <a:ea typeface="华文宋体" panose="02010600040101010101" pitchFamily="2" charset="-122"/>
            </a:endParaRPr>
          </a:p>
        </p:txBody>
      </p:sp>
      <p:sp>
        <p:nvSpPr>
          <p:cNvPr id="2" name="PA_文本框 1">
            <a:extLst>
              <a:ext uri="{FF2B5EF4-FFF2-40B4-BE49-F238E27FC236}">
                <a16:creationId xmlns="" xmlns:a16="http://schemas.microsoft.com/office/drawing/2014/main" id="{FA6B3818-27BA-4B9F-8E20-66019BDEB60E}"/>
              </a:ext>
            </a:extLst>
          </p:cNvPr>
          <p:cNvSpPr txBox="1"/>
          <p:nvPr>
            <p:custDataLst>
              <p:tags r:id="rId8"/>
            </p:custDataLst>
          </p:nvPr>
        </p:nvSpPr>
        <p:spPr>
          <a:xfrm>
            <a:off x="3701031" y="1168298"/>
            <a:ext cx="7290061" cy="1631216"/>
          </a:xfrm>
          <a:prstGeom prst="rect">
            <a:avLst/>
          </a:prstGeom>
          <a:noFill/>
        </p:spPr>
        <p:txBody>
          <a:bodyPr wrap="square" rtlCol="0">
            <a:spAutoFit/>
          </a:bodyPr>
          <a:lstStyle/>
          <a:p>
            <a:pPr algn="ctr"/>
            <a:r>
              <a:rPr lang="zh-CN" altLang="en-US" sz="10000" b="1" spc="-300" dirty="0">
                <a:ln w="28575">
                  <a:solidFill>
                    <a:schemeClr val="bg1"/>
                  </a:solidFill>
                </a:ln>
                <a:blipFill dpi="0" rotWithShape="1">
                  <a:blip r:embed="rId13"/>
                  <a:srcRect/>
                  <a:stretch>
                    <a:fillRect/>
                  </a:stretch>
                </a:blipFill>
                <a:effectLst>
                  <a:outerShdw blurRad="38100" dist="38100" dir="2700000" algn="tl">
                    <a:srgbClr val="000000">
                      <a:alpha val="43137"/>
                    </a:srgbClr>
                  </a:outerShdw>
                </a:effectLst>
                <a:latin typeface="汉仪行楷简" panose="02010609000101010101" pitchFamily="49" charset="-122"/>
                <a:ea typeface="汉仪行楷简" panose="02010609000101010101" pitchFamily="49" charset="-122"/>
              </a:rPr>
              <a:t>珍爱生命</a:t>
            </a:r>
          </a:p>
        </p:txBody>
      </p:sp>
      <p:pic>
        <p:nvPicPr>
          <p:cNvPr id="9" name="PA_图片 8">
            <a:extLst>
              <a:ext uri="{FF2B5EF4-FFF2-40B4-BE49-F238E27FC236}">
                <a16:creationId xmlns="" xmlns:a16="http://schemas.microsoft.com/office/drawing/2014/main" id="{41546501-52D7-4E66-ACC2-65CA8065AC52}"/>
              </a:ext>
            </a:extLst>
          </p:cNvPr>
          <p:cNvPicPr>
            <a:picLocks noChangeAspect="1"/>
          </p:cNvPicPr>
          <p:nvPr>
            <p:custDataLst>
              <p:tags r:id="rId9"/>
            </p:custDataLst>
          </p:nvPr>
        </p:nvPicPr>
        <p:blipFill>
          <a:blip r:embed="rId18" cstate="print">
            <a:extLst>
              <a:ext uri="{28A0092B-C50C-407E-A947-70E740481C1C}">
                <a14:useLocalDpi xmlns:a14="http://schemas.microsoft.com/office/drawing/2010/main" val="0"/>
              </a:ext>
            </a:extLst>
          </a:blip>
          <a:stretch>
            <a:fillRect/>
          </a:stretch>
        </p:blipFill>
        <p:spPr>
          <a:xfrm>
            <a:off x="0" y="5412920"/>
            <a:ext cx="12192000" cy="1445080"/>
          </a:xfrm>
          <a:prstGeom prst="rect">
            <a:avLst/>
          </a:prstGeom>
        </p:spPr>
      </p:pic>
      <p:grpSp>
        <p:nvGrpSpPr>
          <p:cNvPr id="24" name="PA_组合 23">
            <a:extLst>
              <a:ext uri="{FF2B5EF4-FFF2-40B4-BE49-F238E27FC236}">
                <a16:creationId xmlns="" xmlns:a16="http://schemas.microsoft.com/office/drawing/2014/main" id="{03B4BF1D-8076-4C49-B993-0272D0B24C70}"/>
              </a:ext>
            </a:extLst>
          </p:cNvPr>
          <p:cNvGrpSpPr/>
          <p:nvPr>
            <p:custDataLst>
              <p:tags r:id="rId10"/>
            </p:custDataLst>
          </p:nvPr>
        </p:nvGrpSpPr>
        <p:grpSpPr>
          <a:xfrm>
            <a:off x="4669537" y="2674474"/>
            <a:ext cx="2317678" cy="810410"/>
            <a:chOff x="5598130" y="3365694"/>
            <a:chExt cx="2158367" cy="599494"/>
          </a:xfrm>
        </p:grpSpPr>
        <p:sp>
          <p:nvSpPr>
            <p:cNvPr id="18" name="矩形 17">
              <a:extLst>
                <a:ext uri="{FF2B5EF4-FFF2-40B4-BE49-F238E27FC236}">
                  <a16:creationId xmlns="" xmlns:a16="http://schemas.microsoft.com/office/drawing/2014/main" id="{64B9AC14-DA19-4BE8-AC5C-D5F97FD9C7CC}"/>
                </a:ext>
              </a:extLst>
            </p:cNvPr>
            <p:cNvSpPr/>
            <p:nvPr/>
          </p:nvSpPr>
          <p:spPr>
            <a:xfrm>
              <a:off x="5598130" y="3365694"/>
              <a:ext cx="2158367" cy="569187"/>
            </a:xfrm>
            <a:prstGeom prst="rect">
              <a:avLst/>
            </a:prstGeom>
          </p:spPr>
          <p:txBody>
            <a:bodyPr wrap="square">
              <a:spAutoFit/>
            </a:bodyPr>
            <a:lstStyle/>
            <a:p>
              <a:pPr algn="ctr"/>
              <a:r>
                <a:rPr lang="zh-CN" altLang="en-US" sz="4400" b="1" dirty="0">
                  <a:solidFill>
                    <a:schemeClr val="tx1">
                      <a:lumMod val="85000"/>
                      <a:lumOff val="15000"/>
                    </a:schemeClr>
                  </a:solidFill>
                </a:rPr>
                <a:t>[           ]</a:t>
              </a:r>
            </a:p>
          </p:txBody>
        </p:sp>
        <p:sp>
          <p:nvSpPr>
            <p:cNvPr id="19" name="矩形 18">
              <a:extLst>
                <a:ext uri="{FF2B5EF4-FFF2-40B4-BE49-F238E27FC236}">
                  <a16:creationId xmlns="" xmlns:a16="http://schemas.microsoft.com/office/drawing/2014/main" id="{2F1C6D52-C730-46DC-9C5A-0569AA119C10}"/>
                </a:ext>
              </a:extLst>
            </p:cNvPr>
            <p:cNvSpPr/>
            <p:nvPr/>
          </p:nvSpPr>
          <p:spPr>
            <a:xfrm>
              <a:off x="5729815" y="3464303"/>
              <a:ext cx="1874285" cy="500885"/>
            </a:xfrm>
            <a:prstGeom prst="rect">
              <a:avLst/>
            </a:prstGeom>
          </p:spPr>
          <p:txBody>
            <a:bodyPr wrap="square">
              <a:spAutoFit/>
            </a:bodyPr>
            <a:lstStyle/>
            <a:p>
              <a:pPr algn="ctr"/>
              <a:r>
                <a:rPr lang="en-US" altLang="zh-CN" sz="2000" b="1" dirty="0">
                  <a:solidFill>
                    <a:schemeClr val="tx1">
                      <a:lumMod val="75000"/>
                      <a:lumOff val="25000"/>
                    </a:schemeClr>
                  </a:solidFill>
                  <a:latin typeface="造字工房尚雅体演示版常规体" pitchFamily="50" charset="-122"/>
                  <a:ea typeface="造字工房尚雅体演示版常规体" pitchFamily="50" charset="-122"/>
                </a:rPr>
                <a:t>Cherish</a:t>
              </a:r>
            </a:p>
            <a:p>
              <a:pPr algn="ctr"/>
              <a:r>
                <a:rPr lang="en-US" altLang="zh-CN" b="1" dirty="0">
                  <a:solidFill>
                    <a:schemeClr val="tx1">
                      <a:lumMod val="75000"/>
                      <a:lumOff val="25000"/>
                    </a:schemeClr>
                  </a:solidFill>
                  <a:latin typeface="造字工房尚雅体演示版常规体" pitchFamily="50" charset="-122"/>
                  <a:ea typeface="造字工房尚雅体演示版常规体" pitchFamily="50" charset="-122"/>
                </a:rPr>
                <a:t> Life From Drugs</a:t>
              </a:r>
              <a:endParaRPr lang="zh-CN" altLang="en-US" b="1" dirty="0">
                <a:solidFill>
                  <a:schemeClr val="tx1">
                    <a:lumMod val="75000"/>
                    <a:lumOff val="25000"/>
                  </a:schemeClr>
                </a:solidFill>
                <a:latin typeface="造字工房尚雅体演示版常规体" pitchFamily="50" charset="-122"/>
                <a:ea typeface="造字工房尚雅体演示版常规体" pitchFamily="50" charset="-122"/>
              </a:endParaRPr>
            </a:p>
          </p:txBody>
        </p:sp>
      </p:grpSp>
    </p:spTree>
    <p:extLst>
      <p:ext uri="{BB962C8B-B14F-4D97-AF65-F5344CB8AC3E}">
        <p14:creationId xmlns:p14="http://schemas.microsoft.com/office/powerpoint/2010/main" val="4678480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75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750"/>
                                        <p:tgtEl>
                                          <p:spTgt spid="28"/>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2000"/>
                            </p:stCondLst>
                            <p:childTnLst>
                              <p:par>
                                <p:cTn id="22" presetID="30" presetClass="entr" presetSubtype="0" fill="hold" grpId="0" nodeType="afterEffect">
                                  <p:stCondLst>
                                    <p:cond delay="0"/>
                                  </p:stCondLst>
                                  <p:iterate type="lt">
                                    <p:tmPct val="10000"/>
                                  </p:iterate>
                                  <p:childTnLst>
                                    <p:set>
                                      <p:cBhvr>
                                        <p:cTn id="23" dur="1" fill="hold">
                                          <p:stCondLst>
                                            <p:cond delay="0"/>
                                          </p:stCondLst>
                                        </p:cTn>
                                        <p:tgtEl>
                                          <p:spTgt spid="2"/>
                                        </p:tgtEl>
                                        <p:attrNameLst>
                                          <p:attrName>style.visibility</p:attrName>
                                        </p:attrNameLst>
                                      </p:cBhvr>
                                      <p:to>
                                        <p:strVal val="visible"/>
                                      </p:to>
                                    </p:set>
                                    <p:animEffect transition="in" filter="fade">
                                      <p:cBhvr>
                                        <p:cTn id="24" dur="800" decel="100000"/>
                                        <p:tgtEl>
                                          <p:spTgt spid="2"/>
                                        </p:tgtEl>
                                      </p:cBhvr>
                                    </p:animEffect>
                                    <p:anim calcmode="lin" valueType="num">
                                      <p:cBhvr>
                                        <p:cTn id="25" dur="800" decel="100000" fill="hold"/>
                                        <p:tgtEl>
                                          <p:spTgt spid="2"/>
                                        </p:tgtEl>
                                        <p:attrNameLst>
                                          <p:attrName>style.rotation</p:attrName>
                                        </p:attrNameLst>
                                      </p:cBhvr>
                                      <p:tavLst>
                                        <p:tav tm="0">
                                          <p:val>
                                            <p:fltVal val="-90"/>
                                          </p:val>
                                        </p:tav>
                                        <p:tav tm="100000">
                                          <p:val>
                                            <p:fltVal val="0"/>
                                          </p:val>
                                        </p:tav>
                                      </p:tavLst>
                                    </p:anim>
                                    <p:anim calcmode="lin" valueType="num">
                                      <p:cBhvr>
                                        <p:cTn id="26" dur="800" decel="100000" fill="hold"/>
                                        <p:tgtEl>
                                          <p:spTgt spid="2"/>
                                        </p:tgtEl>
                                        <p:attrNameLst>
                                          <p:attrName>ppt_x</p:attrName>
                                        </p:attrNameLst>
                                      </p:cBhvr>
                                      <p:tavLst>
                                        <p:tav tm="0">
                                          <p:val>
                                            <p:strVal val="#ppt_x+0.4"/>
                                          </p:val>
                                        </p:tav>
                                        <p:tav tm="100000">
                                          <p:val>
                                            <p:strVal val="#ppt_x-0.05"/>
                                          </p:val>
                                        </p:tav>
                                      </p:tavLst>
                                    </p:anim>
                                    <p:anim calcmode="lin" valueType="num">
                                      <p:cBhvr>
                                        <p:cTn id="27" dur="800" decel="100000" fill="hold"/>
                                        <p:tgtEl>
                                          <p:spTgt spid="2"/>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30" fill="hold">
                            <p:stCondLst>
                              <p:cond delay="3300"/>
                            </p:stCondLst>
                            <p:childTnLst>
                              <p:par>
                                <p:cTn id="31" presetID="53" presetClass="entr" presetSubtype="16"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3800"/>
                            </p:stCondLst>
                            <p:childTnLst>
                              <p:par>
                                <p:cTn id="37" presetID="16" presetClass="entr" presetSubtype="21"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par>
                          <p:cTn id="40" fill="hold">
                            <p:stCondLst>
                              <p:cond delay="4300"/>
                            </p:stCondLst>
                            <p:childTnLst>
                              <p:par>
                                <p:cTn id="41" presetID="2" presetClass="entr" presetSubtype="2" fill="hold" grpId="0" nodeType="afterEffect">
                                  <p:stCondLst>
                                    <p:cond delay="0"/>
                                  </p:stCondLst>
                                  <p:iterate type="lt">
                                    <p:tmPct val="10000"/>
                                  </p:iterate>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childTnLst>
                          </p:cTn>
                        </p:par>
                        <p:par>
                          <p:cTn id="45" fill="hold">
                            <p:stCondLst>
                              <p:cond delay="4950"/>
                            </p:stCondLst>
                            <p:childTnLst>
                              <p:par>
                                <p:cTn id="46" presetID="23" presetClass="entr" presetSubtype="32" fill="hold" grpId="0" nodeType="afterEffect">
                                  <p:stCondLst>
                                    <p:cond delay="0"/>
                                  </p:stCondLst>
                                  <p:iterate type="lt">
                                    <p:tmPct val="10000"/>
                                  </p:iterate>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strVal val="4*#ppt_w"/>
                                          </p:val>
                                        </p:tav>
                                        <p:tav tm="100000">
                                          <p:val>
                                            <p:strVal val="#ppt_w"/>
                                          </p:val>
                                        </p:tav>
                                      </p:tavLst>
                                    </p:anim>
                                    <p:anim calcmode="lin" valueType="num">
                                      <p:cBhvr>
                                        <p:cTn id="49" dur="500" fill="hold"/>
                                        <p:tgtEl>
                                          <p:spTgt spid="14"/>
                                        </p:tgtEl>
                                        <p:attrNameLst>
                                          <p:attrName>ppt_h</p:attrName>
                                        </p:attrNameLst>
                                      </p:cBhvr>
                                      <p:tavLst>
                                        <p:tav tm="0">
                                          <p:val>
                                            <p:strVal val="4*#ppt_h"/>
                                          </p:val>
                                        </p:tav>
                                        <p:tav tm="100000">
                                          <p:val>
                                            <p:strVal val="#ppt_h"/>
                                          </p:val>
                                        </p:tav>
                                      </p:tavLst>
                                    </p:anim>
                                  </p:childTnLst>
                                </p:cTn>
                              </p:par>
                            </p:childTnLst>
                          </p:cTn>
                        </p:par>
                        <p:par>
                          <p:cTn id="50" fill="hold">
                            <p:stCondLst>
                              <p:cond delay="6150"/>
                            </p:stCondLst>
                            <p:childTnLst>
                              <p:par>
                                <p:cTn id="51" presetID="47" presetClass="entr" presetSubtype="0" fill="hold" grpId="0" nodeType="afterEffect">
                                  <p:stCondLst>
                                    <p:cond delay="0"/>
                                  </p:stCondLst>
                                  <p:iterate type="lt">
                                    <p:tmPct val="3061"/>
                                  </p:iterate>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anim calcmode="lin" valueType="num">
                                      <p:cBhvr>
                                        <p:cTn id="54" dur="500" fill="hold"/>
                                        <p:tgtEl>
                                          <p:spTgt spid="4"/>
                                        </p:tgtEl>
                                        <p:attrNameLst>
                                          <p:attrName>ppt_x</p:attrName>
                                        </p:attrNameLst>
                                      </p:cBhvr>
                                      <p:tavLst>
                                        <p:tav tm="0">
                                          <p:val>
                                            <p:strVal val="#ppt_x"/>
                                          </p:val>
                                        </p:tav>
                                        <p:tav tm="100000">
                                          <p:val>
                                            <p:strVal val="#ppt_x"/>
                                          </p:val>
                                        </p:tav>
                                      </p:tavLst>
                                    </p:anim>
                                    <p:anim calcmode="lin" valueType="num">
                                      <p:cBhvr>
                                        <p:cTn id="55"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4"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isļïḓé">
            <a:extLst>
              <a:ext uri="{FF2B5EF4-FFF2-40B4-BE49-F238E27FC236}">
                <a16:creationId xmlns="" xmlns:a16="http://schemas.microsoft.com/office/drawing/2014/main" id="{3E78D93E-E5BE-4C75-984D-46D79EED8544}"/>
              </a:ext>
            </a:extLst>
          </p:cNvPr>
          <p:cNvSpPr/>
          <p:nvPr/>
        </p:nvSpPr>
        <p:spPr bwMode="auto">
          <a:xfrm>
            <a:off x="0" y="2609909"/>
            <a:ext cx="1091444" cy="409545"/>
          </a:xfrm>
          <a:prstGeom prst="rect">
            <a:avLst/>
          </a:prstGeom>
          <a:solidFill>
            <a:schemeClr val="accent2"/>
          </a:solidFill>
          <a:ln w="19050">
            <a:noFill/>
            <a:round/>
            <a:headEnd/>
            <a:tailEnd/>
          </a:ln>
        </p:spPr>
        <p:txBody>
          <a:bodyPr anchor="ctr"/>
          <a:lstStyle/>
          <a:p>
            <a:pPr algn="ctr"/>
            <a:endParaRPr/>
          </a:p>
        </p:txBody>
      </p:sp>
      <p:sp>
        <p:nvSpPr>
          <p:cNvPr id="42" name="íş1ídè">
            <a:extLst>
              <a:ext uri="{FF2B5EF4-FFF2-40B4-BE49-F238E27FC236}">
                <a16:creationId xmlns="" xmlns:a16="http://schemas.microsoft.com/office/drawing/2014/main" id="{30C535F0-7C65-410A-99A2-900DF9A68CF1}"/>
              </a:ext>
            </a:extLst>
          </p:cNvPr>
          <p:cNvSpPr/>
          <p:nvPr/>
        </p:nvSpPr>
        <p:spPr bwMode="auto">
          <a:xfrm>
            <a:off x="0" y="301945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43" name="işļïḓe">
            <a:extLst>
              <a:ext uri="{FF2B5EF4-FFF2-40B4-BE49-F238E27FC236}">
                <a16:creationId xmlns="" xmlns:a16="http://schemas.microsoft.com/office/drawing/2014/main" id="{9BA4A838-E1A0-4705-BA29-EC881795FB09}"/>
              </a:ext>
            </a:extLst>
          </p:cNvPr>
          <p:cNvSpPr/>
          <p:nvPr/>
        </p:nvSpPr>
        <p:spPr bwMode="auto">
          <a:xfrm>
            <a:off x="0" y="3428999"/>
            <a:ext cx="1091444" cy="409545"/>
          </a:xfrm>
          <a:prstGeom prst="rect">
            <a:avLst/>
          </a:prstGeom>
          <a:solidFill>
            <a:schemeClr val="accent4"/>
          </a:solidFill>
          <a:ln w="19050">
            <a:noFill/>
            <a:round/>
            <a:headEnd/>
            <a:tailEnd/>
          </a:ln>
        </p:spPr>
        <p:txBody>
          <a:bodyPr anchor="ctr"/>
          <a:lstStyle/>
          <a:p>
            <a:pPr algn="ctr"/>
            <a:endParaRPr/>
          </a:p>
        </p:txBody>
      </p:sp>
      <p:sp>
        <p:nvSpPr>
          <p:cNvPr id="44" name="îṡľíḍê">
            <a:extLst>
              <a:ext uri="{FF2B5EF4-FFF2-40B4-BE49-F238E27FC236}">
                <a16:creationId xmlns="" xmlns:a16="http://schemas.microsoft.com/office/drawing/2014/main" id="{875ADDA2-D2F9-4AE9-A203-C820521B3CAE}"/>
              </a:ext>
            </a:extLst>
          </p:cNvPr>
          <p:cNvSpPr/>
          <p:nvPr/>
        </p:nvSpPr>
        <p:spPr bwMode="auto">
          <a:xfrm>
            <a:off x="0" y="3838544"/>
            <a:ext cx="1091444" cy="409545"/>
          </a:xfrm>
          <a:prstGeom prst="rect">
            <a:avLst/>
          </a:prstGeom>
          <a:solidFill>
            <a:schemeClr val="accent5"/>
          </a:solidFill>
          <a:ln w="19050">
            <a:noFill/>
            <a:round/>
            <a:headEnd/>
            <a:tailEnd/>
          </a:ln>
        </p:spPr>
        <p:txBody>
          <a:bodyPr anchor="ctr"/>
          <a:lstStyle/>
          <a:p>
            <a:pPr algn="ctr"/>
            <a:endParaRPr/>
          </a:p>
        </p:txBody>
      </p:sp>
      <p:sp>
        <p:nvSpPr>
          <p:cNvPr id="37" name="îšlïďè">
            <a:extLst>
              <a:ext uri="{FF2B5EF4-FFF2-40B4-BE49-F238E27FC236}">
                <a16:creationId xmlns="" xmlns:a16="http://schemas.microsoft.com/office/drawing/2014/main" id="{1B2DB01F-F4E0-4F76-9D89-5EE877743A3C}"/>
              </a:ext>
            </a:extLst>
          </p:cNvPr>
          <p:cNvSpPr/>
          <p:nvPr/>
        </p:nvSpPr>
        <p:spPr bwMode="auto">
          <a:xfrm>
            <a:off x="4300499" y="2609909"/>
            <a:ext cx="1080120" cy="409545"/>
          </a:xfrm>
          <a:prstGeom prst="rect">
            <a:avLst/>
          </a:prstGeom>
          <a:solidFill>
            <a:schemeClr val="accent2"/>
          </a:solidFill>
          <a:ln w="19050">
            <a:noFill/>
            <a:round/>
            <a:headEnd/>
            <a:tailEnd/>
          </a:ln>
        </p:spPr>
        <p:txBody>
          <a:bodyPr anchor="ctr"/>
          <a:lstStyle/>
          <a:p>
            <a:pPr algn="ctr"/>
            <a:endParaRPr/>
          </a:p>
        </p:txBody>
      </p:sp>
      <p:sp>
        <p:nvSpPr>
          <p:cNvPr id="33" name="íšľiďê">
            <a:extLst>
              <a:ext uri="{FF2B5EF4-FFF2-40B4-BE49-F238E27FC236}">
                <a16:creationId xmlns="" xmlns:a16="http://schemas.microsoft.com/office/drawing/2014/main" id="{9FFEF586-9EF3-4A83-BE84-C43CB93EF468}"/>
              </a:ext>
            </a:extLst>
          </p:cNvPr>
          <p:cNvSpPr/>
          <p:nvPr/>
        </p:nvSpPr>
        <p:spPr bwMode="auto">
          <a:xfrm>
            <a:off x="11100556" y="2609909"/>
            <a:ext cx="1091444" cy="409545"/>
          </a:xfrm>
          <a:prstGeom prst="rect">
            <a:avLst/>
          </a:prstGeom>
          <a:solidFill>
            <a:schemeClr val="accent2"/>
          </a:solidFill>
          <a:ln w="19050">
            <a:noFill/>
            <a:round/>
            <a:headEnd/>
            <a:tailEnd/>
          </a:ln>
        </p:spPr>
        <p:txBody>
          <a:bodyPr anchor="ctr"/>
          <a:lstStyle/>
          <a:p>
            <a:pPr algn="ctr"/>
            <a:endParaRPr/>
          </a:p>
        </p:txBody>
      </p:sp>
      <p:sp>
        <p:nvSpPr>
          <p:cNvPr id="34" name="îṧḷïdê">
            <a:extLst>
              <a:ext uri="{FF2B5EF4-FFF2-40B4-BE49-F238E27FC236}">
                <a16:creationId xmlns="" xmlns:a16="http://schemas.microsoft.com/office/drawing/2014/main" id="{B6B04F99-22F7-4040-8944-09AFE348A4FE}"/>
              </a:ext>
            </a:extLst>
          </p:cNvPr>
          <p:cNvSpPr/>
          <p:nvPr/>
        </p:nvSpPr>
        <p:spPr bwMode="auto">
          <a:xfrm>
            <a:off x="11100556" y="301945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5" name="íŝ1îḋê">
            <a:extLst>
              <a:ext uri="{FF2B5EF4-FFF2-40B4-BE49-F238E27FC236}">
                <a16:creationId xmlns="" xmlns:a16="http://schemas.microsoft.com/office/drawing/2014/main" id="{B82CCFE5-C4C4-4441-9757-082D212757F0}"/>
              </a:ext>
            </a:extLst>
          </p:cNvPr>
          <p:cNvSpPr/>
          <p:nvPr/>
        </p:nvSpPr>
        <p:spPr bwMode="auto">
          <a:xfrm>
            <a:off x="11100556" y="3428999"/>
            <a:ext cx="1091444" cy="409545"/>
          </a:xfrm>
          <a:prstGeom prst="rect">
            <a:avLst/>
          </a:prstGeom>
          <a:solidFill>
            <a:schemeClr val="accent4"/>
          </a:solidFill>
          <a:ln w="19050">
            <a:noFill/>
            <a:round/>
            <a:headEnd/>
            <a:tailEnd/>
          </a:ln>
        </p:spPr>
        <p:txBody>
          <a:bodyPr anchor="ctr"/>
          <a:lstStyle/>
          <a:p>
            <a:pPr algn="ctr"/>
            <a:endParaRPr/>
          </a:p>
        </p:txBody>
      </p:sp>
      <p:sp>
        <p:nvSpPr>
          <p:cNvPr id="36" name="ïṥľîḑe">
            <a:extLst>
              <a:ext uri="{FF2B5EF4-FFF2-40B4-BE49-F238E27FC236}">
                <a16:creationId xmlns="" xmlns:a16="http://schemas.microsoft.com/office/drawing/2014/main" id="{887CFB13-3488-43BB-ADBC-952DD4BBF74D}"/>
              </a:ext>
            </a:extLst>
          </p:cNvPr>
          <p:cNvSpPr/>
          <p:nvPr/>
        </p:nvSpPr>
        <p:spPr bwMode="auto">
          <a:xfrm>
            <a:off x="11100556" y="3838544"/>
            <a:ext cx="1091444" cy="409545"/>
          </a:xfrm>
          <a:prstGeom prst="rect">
            <a:avLst/>
          </a:prstGeom>
          <a:solidFill>
            <a:schemeClr val="accent5"/>
          </a:solidFill>
          <a:ln w="19050">
            <a:noFill/>
            <a:round/>
            <a:headEnd/>
            <a:tailEnd/>
          </a:ln>
        </p:spPr>
        <p:txBody>
          <a:bodyPr anchor="ctr"/>
          <a:lstStyle/>
          <a:p>
            <a:pPr algn="ctr"/>
            <a:endParaRPr/>
          </a:p>
        </p:txBody>
      </p:sp>
      <p:sp>
        <p:nvSpPr>
          <p:cNvPr id="38" name="isľîḑe">
            <a:extLst>
              <a:ext uri="{FF2B5EF4-FFF2-40B4-BE49-F238E27FC236}">
                <a16:creationId xmlns="" xmlns:a16="http://schemas.microsoft.com/office/drawing/2014/main" id="{560509A5-1737-445F-9362-803E392E2599}"/>
              </a:ext>
            </a:extLst>
          </p:cNvPr>
          <p:cNvSpPr/>
          <p:nvPr/>
        </p:nvSpPr>
        <p:spPr bwMode="auto">
          <a:xfrm>
            <a:off x="4300499" y="3019454"/>
            <a:ext cx="1080120" cy="409545"/>
          </a:xfrm>
          <a:prstGeom prst="rect">
            <a:avLst/>
          </a:prstGeom>
          <a:solidFill>
            <a:schemeClr val="accent4">
              <a:lumMod val="75000"/>
            </a:schemeClr>
          </a:solidFill>
          <a:ln w="19050">
            <a:noFill/>
            <a:round/>
            <a:headEnd/>
            <a:tailEnd/>
          </a:ln>
        </p:spPr>
        <p:txBody>
          <a:bodyPr anchor="ctr"/>
          <a:lstStyle/>
          <a:p>
            <a:pPr algn="ctr"/>
            <a:endParaRPr/>
          </a:p>
        </p:txBody>
      </p:sp>
      <p:grpSp>
        <p:nvGrpSpPr>
          <p:cNvPr id="11" name="组合 10">
            <a:extLst>
              <a:ext uri="{FF2B5EF4-FFF2-40B4-BE49-F238E27FC236}">
                <a16:creationId xmlns="" xmlns:a16="http://schemas.microsoft.com/office/drawing/2014/main" id="{6EBA6AC5-C163-4556-969E-B540375AD3F1}"/>
              </a:ext>
            </a:extLst>
          </p:cNvPr>
          <p:cNvGrpSpPr/>
          <p:nvPr/>
        </p:nvGrpSpPr>
        <p:grpSpPr>
          <a:xfrm>
            <a:off x="5380619" y="2464041"/>
            <a:ext cx="5735960" cy="964961"/>
            <a:chOff x="5380619" y="2464041"/>
            <a:chExt cx="5735960" cy="964961"/>
          </a:xfrm>
        </p:grpSpPr>
        <p:sp>
          <p:nvSpPr>
            <p:cNvPr id="31" name="işlîďé">
              <a:extLst>
                <a:ext uri="{FF2B5EF4-FFF2-40B4-BE49-F238E27FC236}">
                  <a16:creationId xmlns="" xmlns:a16="http://schemas.microsoft.com/office/drawing/2014/main" id="{DC8ECDCB-C9C1-401B-B66E-2BA1A34A0F10}"/>
                </a:ext>
              </a:extLst>
            </p:cNvPr>
            <p:cNvSpPr/>
            <p:nvPr/>
          </p:nvSpPr>
          <p:spPr bwMode="auto">
            <a:xfrm rot="16200000">
              <a:off x="5528211" y="2316454"/>
              <a:ext cx="964956" cy="1260140"/>
            </a:xfrm>
            <a:custGeom>
              <a:avLst/>
              <a:gdLst>
                <a:gd name="connsiteX0" fmla="*/ 0 w 774086"/>
                <a:gd name="connsiteY0" fmla="*/ 0 h 3495628"/>
                <a:gd name="connsiteX1" fmla="*/ 345630 w 774086"/>
                <a:gd name="connsiteY1" fmla="*/ 0 h 3495628"/>
                <a:gd name="connsiteX2" fmla="*/ 774086 w 774086"/>
                <a:gd name="connsiteY2" fmla="*/ 3495628 h 3495628"/>
                <a:gd name="connsiteX3" fmla="*/ 0 w 774086"/>
                <a:gd name="connsiteY3" fmla="*/ 3495628 h 3495628"/>
                <a:gd name="connsiteX4" fmla="*/ 0 w 774086"/>
                <a:gd name="connsiteY4" fmla="*/ 0 h 3495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086" h="3495628">
                  <a:moveTo>
                    <a:pt x="0" y="0"/>
                  </a:moveTo>
                  <a:lnTo>
                    <a:pt x="345630" y="0"/>
                  </a:lnTo>
                  <a:lnTo>
                    <a:pt x="774086" y="3495628"/>
                  </a:lnTo>
                  <a:lnTo>
                    <a:pt x="0" y="3495628"/>
                  </a:lnTo>
                  <a:lnTo>
                    <a:pt x="0" y="0"/>
                  </a:lnTo>
                  <a:close/>
                </a:path>
              </a:pathLst>
            </a:custGeom>
            <a:solidFill>
              <a:schemeClr val="accent3">
                <a:lumMod val="75000"/>
              </a:schemeClr>
            </a:solidFill>
            <a:ln w="19050">
              <a:noFill/>
              <a:round/>
              <a:headEnd/>
              <a:tailEnd/>
            </a:ln>
          </p:spPr>
          <p:txBody>
            <a:bodyPr anchor="ctr"/>
            <a:lstStyle/>
            <a:p>
              <a:pPr algn="ctr"/>
              <a:endParaRPr/>
            </a:p>
          </p:txBody>
        </p:sp>
        <p:sp>
          <p:nvSpPr>
            <p:cNvPr id="27" name="íŝlïdè">
              <a:extLst>
                <a:ext uri="{FF2B5EF4-FFF2-40B4-BE49-F238E27FC236}">
                  <a16:creationId xmlns="" xmlns:a16="http://schemas.microsoft.com/office/drawing/2014/main" id="{3D949DBA-82D6-4B95-B0A6-31F483667A7C}"/>
                </a:ext>
              </a:extLst>
            </p:cNvPr>
            <p:cNvSpPr/>
            <p:nvPr/>
          </p:nvSpPr>
          <p:spPr bwMode="auto">
            <a:xfrm rot="5400000" flipH="1">
              <a:off x="10052375" y="2364798"/>
              <a:ext cx="964956" cy="1163452"/>
            </a:xfrm>
            <a:custGeom>
              <a:avLst/>
              <a:gdLst>
                <a:gd name="connsiteX0" fmla="*/ 0 w 774086"/>
                <a:gd name="connsiteY0" fmla="*/ 0 h 3495628"/>
                <a:gd name="connsiteX1" fmla="*/ 345630 w 774086"/>
                <a:gd name="connsiteY1" fmla="*/ 0 h 3495628"/>
                <a:gd name="connsiteX2" fmla="*/ 774086 w 774086"/>
                <a:gd name="connsiteY2" fmla="*/ 3495628 h 3495628"/>
                <a:gd name="connsiteX3" fmla="*/ 0 w 774086"/>
                <a:gd name="connsiteY3" fmla="*/ 3495628 h 3495628"/>
                <a:gd name="connsiteX4" fmla="*/ 0 w 774086"/>
                <a:gd name="connsiteY4" fmla="*/ 0 h 3495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086" h="3495628">
                  <a:moveTo>
                    <a:pt x="0" y="0"/>
                  </a:moveTo>
                  <a:lnTo>
                    <a:pt x="345630" y="0"/>
                  </a:lnTo>
                  <a:lnTo>
                    <a:pt x="774086" y="3495628"/>
                  </a:lnTo>
                  <a:lnTo>
                    <a:pt x="0" y="3495628"/>
                  </a:lnTo>
                  <a:lnTo>
                    <a:pt x="0" y="0"/>
                  </a:lnTo>
                  <a:close/>
                </a:path>
              </a:pathLst>
            </a:custGeom>
            <a:solidFill>
              <a:schemeClr val="accent3">
                <a:lumMod val="75000"/>
              </a:schemeClr>
            </a:solidFill>
            <a:ln w="19050">
              <a:noFill/>
              <a:round/>
              <a:headEnd/>
              <a:tailEnd/>
            </a:ln>
          </p:spPr>
          <p:txBody>
            <a:bodyPr anchor="ctr"/>
            <a:lstStyle/>
            <a:p>
              <a:pPr algn="ctr"/>
              <a:endParaRPr/>
            </a:p>
          </p:txBody>
        </p:sp>
        <p:sp>
          <p:nvSpPr>
            <p:cNvPr id="22" name="íšľîḑè">
              <a:extLst>
                <a:ext uri="{FF2B5EF4-FFF2-40B4-BE49-F238E27FC236}">
                  <a16:creationId xmlns="" xmlns:a16="http://schemas.microsoft.com/office/drawing/2014/main" id="{AC656355-ADFF-48C2-803F-CD6C29EA2C0B}"/>
                </a:ext>
              </a:extLst>
            </p:cNvPr>
            <p:cNvSpPr/>
            <p:nvPr/>
          </p:nvSpPr>
          <p:spPr bwMode="auto">
            <a:xfrm>
              <a:off x="6640759" y="2464041"/>
              <a:ext cx="3312368" cy="964955"/>
            </a:xfrm>
            <a:prstGeom prst="rect">
              <a:avLst/>
            </a:prstGeom>
            <a:solidFill>
              <a:schemeClr val="accent3"/>
            </a:solidFill>
            <a:ln w="3175">
              <a:solidFill>
                <a:schemeClr val="bg1"/>
              </a:solidFill>
              <a:round/>
              <a:headEnd/>
              <a:tailEnd/>
            </a:ln>
          </p:spPr>
          <p:txBody>
            <a:bodyPr rot="0" spcFirstLastPara="0" vert="horz" wrap="none" lIns="91440" tIns="45720" rIns="91440" bIns="45720" anchor="ctr" anchorCtr="1" forceAA="0" compatLnSpc="1">
              <a:prstTxWarp prst="textNoShape">
                <a:avLst/>
              </a:prstTxWarp>
              <a:normAutofit/>
            </a:bodyPr>
            <a:lstStyle/>
            <a:p>
              <a:r>
                <a:rPr lang="zh-CN" altLang="en-US" sz="3200" b="1" dirty="0">
                  <a:solidFill>
                    <a:schemeClr val="bg1"/>
                  </a:solidFill>
                  <a:latin typeface="华文隶书" panose="02010800040101010101" pitchFamily="2" charset="-122"/>
                  <a:ea typeface="华文隶书" panose="02010800040101010101" pitchFamily="2" charset="-122"/>
                </a:rPr>
                <a:t>什么叫戒毒</a:t>
              </a:r>
            </a:p>
          </p:txBody>
        </p:sp>
      </p:grpSp>
      <p:sp>
        <p:nvSpPr>
          <p:cNvPr id="39" name="iṧļïḓè">
            <a:extLst>
              <a:ext uri="{FF2B5EF4-FFF2-40B4-BE49-F238E27FC236}">
                <a16:creationId xmlns="" xmlns:a16="http://schemas.microsoft.com/office/drawing/2014/main" id="{0CECEA0A-F9BC-46BF-B704-17F74BA83E8A}"/>
              </a:ext>
            </a:extLst>
          </p:cNvPr>
          <p:cNvSpPr/>
          <p:nvPr/>
        </p:nvSpPr>
        <p:spPr bwMode="auto">
          <a:xfrm>
            <a:off x="4300499" y="3428999"/>
            <a:ext cx="1080120" cy="409545"/>
          </a:xfrm>
          <a:prstGeom prst="rect">
            <a:avLst/>
          </a:prstGeom>
          <a:solidFill>
            <a:schemeClr val="accent4"/>
          </a:solidFill>
          <a:ln w="19050">
            <a:noFill/>
            <a:round/>
            <a:headEnd/>
            <a:tailEnd/>
          </a:ln>
        </p:spPr>
        <p:txBody>
          <a:bodyPr anchor="ctr"/>
          <a:lstStyle/>
          <a:p>
            <a:pPr algn="ctr"/>
            <a:endParaRPr/>
          </a:p>
        </p:txBody>
      </p:sp>
      <p:grpSp>
        <p:nvGrpSpPr>
          <p:cNvPr id="12" name="组合 11">
            <a:extLst>
              <a:ext uri="{FF2B5EF4-FFF2-40B4-BE49-F238E27FC236}">
                <a16:creationId xmlns="" xmlns:a16="http://schemas.microsoft.com/office/drawing/2014/main" id="{FAD9A98E-AB11-4B35-8768-23B00D8151F8}"/>
              </a:ext>
            </a:extLst>
          </p:cNvPr>
          <p:cNvGrpSpPr/>
          <p:nvPr/>
        </p:nvGrpSpPr>
        <p:grpSpPr>
          <a:xfrm>
            <a:off x="5380620" y="3428995"/>
            <a:ext cx="5735960" cy="964961"/>
            <a:chOff x="5380620" y="3428995"/>
            <a:chExt cx="5735960" cy="964961"/>
          </a:xfrm>
        </p:grpSpPr>
        <p:sp>
          <p:nvSpPr>
            <p:cNvPr id="32" name="íśḷîḍe">
              <a:extLst>
                <a:ext uri="{FF2B5EF4-FFF2-40B4-BE49-F238E27FC236}">
                  <a16:creationId xmlns="" xmlns:a16="http://schemas.microsoft.com/office/drawing/2014/main" id="{016D303E-3302-46C0-8B64-5A0CE1D7F286}"/>
                </a:ext>
              </a:extLst>
            </p:cNvPr>
            <p:cNvSpPr/>
            <p:nvPr/>
          </p:nvSpPr>
          <p:spPr bwMode="auto">
            <a:xfrm rot="16200000">
              <a:off x="5528213" y="3281409"/>
              <a:ext cx="964954" cy="1260140"/>
            </a:xfrm>
            <a:custGeom>
              <a:avLst/>
              <a:gdLst>
                <a:gd name="connsiteX0" fmla="*/ 428456 w 774084"/>
                <a:gd name="connsiteY0" fmla="*/ 0 h 3495628"/>
                <a:gd name="connsiteX1" fmla="*/ 774084 w 774084"/>
                <a:gd name="connsiteY1" fmla="*/ 0 h 3495628"/>
                <a:gd name="connsiteX2" fmla="*/ 774084 w 774084"/>
                <a:gd name="connsiteY2" fmla="*/ 3495628 h 3495628"/>
                <a:gd name="connsiteX3" fmla="*/ 0 w 774084"/>
                <a:gd name="connsiteY3" fmla="*/ 3495628 h 3495628"/>
                <a:gd name="connsiteX4" fmla="*/ 428456 w 774084"/>
                <a:gd name="connsiteY4" fmla="*/ 0 h 3495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084" h="3495628">
                  <a:moveTo>
                    <a:pt x="428456" y="0"/>
                  </a:moveTo>
                  <a:lnTo>
                    <a:pt x="774084" y="0"/>
                  </a:lnTo>
                  <a:lnTo>
                    <a:pt x="774084" y="3495628"/>
                  </a:lnTo>
                  <a:lnTo>
                    <a:pt x="0" y="3495628"/>
                  </a:lnTo>
                  <a:lnTo>
                    <a:pt x="428456" y="0"/>
                  </a:lnTo>
                  <a:close/>
                </a:path>
              </a:pathLst>
            </a:custGeom>
            <a:solidFill>
              <a:schemeClr val="accent4">
                <a:lumMod val="75000"/>
              </a:schemeClr>
            </a:solidFill>
            <a:ln w="19050">
              <a:noFill/>
              <a:round/>
              <a:headEnd/>
              <a:tailEnd/>
            </a:ln>
          </p:spPr>
          <p:txBody>
            <a:bodyPr anchor="ctr"/>
            <a:lstStyle/>
            <a:p>
              <a:pPr algn="ctr"/>
              <a:endParaRPr/>
            </a:p>
          </p:txBody>
        </p:sp>
        <p:sp>
          <p:nvSpPr>
            <p:cNvPr id="28" name="íṡľiḍè">
              <a:extLst>
                <a:ext uri="{FF2B5EF4-FFF2-40B4-BE49-F238E27FC236}">
                  <a16:creationId xmlns="" xmlns:a16="http://schemas.microsoft.com/office/drawing/2014/main" id="{679D6DD1-019C-4F70-B83A-EC56F81B515C}"/>
                </a:ext>
              </a:extLst>
            </p:cNvPr>
            <p:cNvSpPr/>
            <p:nvPr/>
          </p:nvSpPr>
          <p:spPr bwMode="auto">
            <a:xfrm rot="5400000" flipH="1">
              <a:off x="10052377" y="3329753"/>
              <a:ext cx="964954" cy="1163452"/>
            </a:xfrm>
            <a:custGeom>
              <a:avLst/>
              <a:gdLst>
                <a:gd name="connsiteX0" fmla="*/ 428456 w 774084"/>
                <a:gd name="connsiteY0" fmla="*/ 0 h 3495628"/>
                <a:gd name="connsiteX1" fmla="*/ 774084 w 774084"/>
                <a:gd name="connsiteY1" fmla="*/ 0 h 3495628"/>
                <a:gd name="connsiteX2" fmla="*/ 774084 w 774084"/>
                <a:gd name="connsiteY2" fmla="*/ 3495628 h 3495628"/>
                <a:gd name="connsiteX3" fmla="*/ 0 w 774084"/>
                <a:gd name="connsiteY3" fmla="*/ 3495628 h 3495628"/>
                <a:gd name="connsiteX4" fmla="*/ 428456 w 774084"/>
                <a:gd name="connsiteY4" fmla="*/ 0 h 3495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084" h="3495628">
                  <a:moveTo>
                    <a:pt x="428456" y="0"/>
                  </a:moveTo>
                  <a:lnTo>
                    <a:pt x="774084" y="0"/>
                  </a:lnTo>
                  <a:lnTo>
                    <a:pt x="774084" y="3495628"/>
                  </a:lnTo>
                  <a:lnTo>
                    <a:pt x="0" y="3495628"/>
                  </a:lnTo>
                  <a:lnTo>
                    <a:pt x="428456" y="0"/>
                  </a:lnTo>
                  <a:close/>
                </a:path>
              </a:pathLst>
            </a:custGeom>
            <a:solidFill>
              <a:schemeClr val="accent4">
                <a:lumMod val="75000"/>
              </a:schemeClr>
            </a:solidFill>
            <a:ln w="19050">
              <a:noFill/>
              <a:round/>
              <a:headEnd/>
              <a:tailEnd/>
            </a:ln>
          </p:spPr>
          <p:txBody>
            <a:bodyPr anchor="ctr"/>
            <a:lstStyle/>
            <a:p>
              <a:pPr algn="ctr"/>
              <a:endParaRPr/>
            </a:p>
          </p:txBody>
        </p:sp>
        <p:sp>
          <p:nvSpPr>
            <p:cNvPr id="23" name="íšļïḋè">
              <a:extLst>
                <a:ext uri="{FF2B5EF4-FFF2-40B4-BE49-F238E27FC236}">
                  <a16:creationId xmlns="" xmlns:a16="http://schemas.microsoft.com/office/drawing/2014/main" id="{76FFF193-996A-4551-8EFD-3083EF77149A}"/>
                </a:ext>
              </a:extLst>
            </p:cNvPr>
            <p:cNvSpPr/>
            <p:nvPr/>
          </p:nvSpPr>
          <p:spPr bwMode="auto">
            <a:xfrm>
              <a:off x="6640759" y="3428995"/>
              <a:ext cx="3312368" cy="964955"/>
            </a:xfrm>
            <a:prstGeom prst="rect">
              <a:avLst/>
            </a:prstGeom>
            <a:solidFill>
              <a:schemeClr val="accent4"/>
            </a:solidFill>
            <a:ln w="3175">
              <a:solidFill>
                <a:schemeClr val="bg1"/>
              </a:solidFill>
              <a:round/>
              <a:headEnd/>
              <a:tailEnd/>
            </a:ln>
          </p:spPr>
          <p:txBody>
            <a:bodyPr rot="0" spcFirstLastPara="0" vert="horz" wrap="none" lIns="91440" tIns="45720" rIns="91440" bIns="45720" anchor="ctr" anchorCtr="1" forceAA="0" compatLnSpc="1">
              <a:prstTxWarp prst="textNoShape">
                <a:avLst/>
              </a:prstTxWarp>
              <a:normAutofit/>
            </a:bodyPr>
            <a:lstStyle/>
            <a:p>
              <a:r>
                <a:rPr lang="zh-CN" altLang="en-US" sz="3200" b="1" dirty="0">
                  <a:solidFill>
                    <a:schemeClr val="bg1"/>
                  </a:solidFill>
                  <a:latin typeface="华文隶书" panose="02010800040101010101" pitchFamily="2" charset="-122"/>
                  <a:ea typeface="华文隶书" panose="02010800040101010101" pitchFamily="2" charset="-122"/>
                </a:rPr>
                <a:t>什么是毒品犯罪</a:t>
              </a:r>
            </a:p>
          </p:txBody>
        </p:sp>
      </p:grpSp>
      <p:sp>
        <p:nvSpPr>
          <p:cNvPr id="40" name="ïŝḻïḋe">
            <a:extLst>
              <a:ext uri="{FF2B5EF4-FFF2-40B4-BE49-F238E27FC236}">
                <a16:creationId xmlns="" xmlns:a16="http://schemas.microsoft.com/office/drawing/2014/main" id="{59728D08-911C-46A3-8820-116BAB7174FA}"/>
              </a:ext>
            </a:extLst>
          </p:cNvPr>
          <p:cNvSpPr/>
          <p:nvPr/>
        </p:nvSpPr>
        <p:spPr bwMode="auto">
          <a:xfrm>
            <a:off x="4300499" y="3838544"/>
            <a:ext cx="1080120" cy="409545"/>
          </a:xfrm>
          <a:prstGeom prst="rect">
            <a:avLst/>
          </a:prstGeom>
          <a:solidFill>
            <a:schemeClr val="accent5"/>
          </a:solidFill>
          <a:ln w="19050">
            <a:noFill/>
            <a:round/>
            <a:headEnd/>
            <a:tailEnd/>
          </a:ln>
        </p:spPr>
        <p:txBody>
          <a:bodyPr anchor="ctr"/>
          <a:lstStyle/>
          <a:p>
            <a:pPr algn="ctr"/>
            <a:endParaRPr/>
          </a:p>
        </p:txBody>
      </p:sp>
      <p:grpSp>
        <p:nvGrpSpPr>
          <p:cNvPr id="14" name="组合 13">
            <a:extLst>
              <a:ext uri="{FF2B5EF4-FFF2-40B4-BE49-F238E27FC236}">
                <a16:creationId xmlns="" xmlns:a16="http://schemas.microsoft.com/office/drawing/2014/main" id="{3373413D-3670-48BA-9061-6D02F019EBAC}"/>
              </a:ext>
            </a:extLst>
          </p:cNvPr>
          <p:cNvGrpSpPr/>
          <p:nvPr/>
        </p:nvGrpSpPr>
        <p:grpSpPr>
          <a:xfrm>
            <a:off x="5380620" y="3838577"/>
            <a:ext cx="5735960" cy="1228607"/>
            <a:chOff x="5380620" y="3838577"/>
            <a:chExt cx="5735960" cy="1228607"/>
          </a:xfrm>
        </p:grpSpPr>
        <p:sp>
          <p:nvSpPr>
            <p:cNvPr id="30" name="ïṧļiḋê">
              <a:extLst>
                <a:ext uri="{FF2B5EF4-FFF2-40B4-BE49-F238E27FC236}">
                  <a16:creationId xmlns="" xmlns:a16="http://schemas.microsoft.com/office/drawing/2014/main" id="{E5BCAC9D-2AE1-4D92-969C-93066740A2A1}"/>
                </a:ext>
              </a:extLst>
            </p:cNvPr>
            <p:cNvSpPr/>
            <p:nvPr/>
          </p:nvSpPr>
          <p:spPr bwMode="auto">
            <a:xfrm rot="16200000">
              <a:off x="5396386" y="3822811"/>
              <a:ext cx="1228607" cy="1260140"/>
            </a:xfrm>
            <a:custGeom>
              <a:avLst/>
              <a:gdLst>
                <a:gd name="connsiteX0" fmla="*/ 657073 w 1314146"/>
                <a:gd name="connsiteY0" fmla="*/ 0 h 3495628"/>
                <a:gd name="connsiteX1" fmla="*/ 1314146 w 1314146"/>
                <a:gd name="connsiteY1" fmla="*/ 0 h 3495628"/>
                <a:gd name="connsiteX2" fmla="*/ 1314146 w 1314146"/>
                <a:gd name="connsiteY2" fmla="*/ 3495628 h 3495628"/>
                <a:gd name="connsiteX3" fmla="*/ 0 w 1314146"/>
                <a:gd name="connsiteY3" fmla="*/ 3495628 h 3495628"/>
                <a:gd name="connsiteX4" fmla="*/ 657073 w 1314146"/>
                <a:gd name="connsiteY4" fmla="*/ 0 h 3495628"/>
                <a:gd name="connsiteX0" fmla="*/ 657073 w 1314146"/>
                <a:gd name="connsiteY0" fmla="*/ 0 h 3495628"/>
                <a:gd name="connsiteX1" fmla="*/ 1314146 w 1314146"/>
                <a:gd name="connsiteY1" fmla="*/ 0 h 3495628"/>
                <a:gd name="connsiteX2" fmla="*/ 527130 w 1314146"/>
                <a:gd name="connsiteY2" fmla="*/ 3455993 h 3495628"/>
                <a:gd name="connsiteX3" fmla="*/ 0 w 1314146"/>
                <a:gd name="connsiteY3" fmla="*/ 3495628 h 3495628"/>
                <a:gd name="connsiteX4" fmla="*/ 657073 w 1314146"/>
                <a:gd name="connsiteY4" fmla="*/ 0 h 3495628"/>
                <a:gd name="connsiteX0" fmla="*/ 657073 w 1314146"/>
                <a:gd name="connsiteY0" fmla="*/ 0 h 3495628"/>
                <a:gd name="connsiteX1" fmla="*/ 1314146 w 1314146"/>
                <a:gd name="connsiteY1" fmla="*/ 0 h 3495628"/>
                <a:gd name="connsiteX2" fmla="*/ 538592 w 1314146"/>
                <a:gd name="connsiteY2" fmla="*/ 3495625 h 3495628"/>
                <a:gd name="connsiteX3" fmla="*/ 0 w 1314146"/>
                <a:gd name="connsiteY3" fmla="*/ 3495628 h 3495628"/>
                <a:gd name="connsiteX4" fmla="*/ 657073 w 1314146"/>
                <a:gd name="connsiteY4" fmla="*/ 0 h 3495628"/>
                <a:gd name="connsiteX0" fmla="*/ 657073 w 985586"/>
                <a:gd name="connsiteY0" fmla="*/ 0 h 3495628"/>
                <a:gd name="connsiteX1" fmla="*/ 985586 w 985586"/>
                <a:gd name="connsiteY1" fmla="*/ 0 h 3495628"/>
                <a:gd name="connsiteX2" fmla="*/ 538592 w 985586"/>
                <a:gd name="connsiteY2" fmla="*/ 3495625 h 3495628"/>
                <a:gd name="connsiteX3" fmla="*/ 0 w 985586"/>
                <a:gd name="connsiteY3" fmla="*/ 3495628 h 3495628"/>
                <a:gd name="connsiteX4" fmla="*/ 657073 w 985586"/>
                <a:gd name="connsiteY4" fmla="*/ 0 h 3495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586" h="3495628">
                  <a:moveTo>
                    <a:pt x="657073" y="0"/>
                  </a:moveTo>
                  <a:lnTo>
                    <a:pt x="985586" y="0"/>
                  </a:lnTo>
                  <a:lnTo>
                    <a:pt x="538592" y="3495625"/>
                  </a:lnTo>
                  <a:lnTo>
                    <a:pt x="0" y="3495628"/>
                  </a:lnTo>
                  <a:lnTo>
                    <a:pt x="657073" y="0"/>
                  </a:lnTo>
                  <a:close/>
                </a:path>
              </a:pathLst>
            </a:custGeom>
            <a:solidFill>
              <a:schemeClr val="accent5">
                <a:lumMod val="75000"/>
              </a:schemeClr>
            </a:solidFill>
            <a:ln w="19050">
              <a:noFill/>
              <a:round/>
              <a:headEnd/>
              <a:tailEnd/>
            </a:ln>
          </p:spPr>
          <p:txBody>
            <a:bodyPr anchor="ctr"/>
            <a:lstStyle/>
            <a:p>
              <a:pPr algn="ctr"/>
              <a:endParaRPr/>
            </a:p>
          </p:txBody>
        </p:sp>
        <p:sp>
          <p:nvSpPr>
            <p:cNvPr id="26" name="ïšlíḓe">
              <a:extLst>
                <a:ext uri="{FF2B5EF4-FFF2-40B4-BE49-F238E27FC236}">
                  <a16:creationId xmlns="" xmlns:a16="http://schemas.microsoft.com/office/drawing/2014/main" id="{ABC79019-A03B-4B12-8516-9014296C022D}"/>
                </a:ext>
              </a:extLst>
            </p:cNvPr>
            <p:cNvSpPr/>
            <p:nvPr/>
          </p:nvSpPr>
          <p:spPr bwMode="auto">
            <a:xfrm rot="5400000" flipH="1">
              <a:off x="9927996" y="3878601"/>
              <a:ext cx="1208953" cy="1168214"/>
            </a:xfrm>
            <a:custGeom>
              <a:avLst/>
              <a:gdLst>
                <a:gd name="connsiteX0" fmla="*/ 657073 w 1314146"/>
                <a:gd name="connsiteY0" fmla="*/ 0 h 3495628"/>
                <a:gd name="connsiteX1" fmla="*/ 1314146 w 1314146"/>
                <a:gd name="connsiteY1" fmla="*/ 0 h 3495628"/>
                <a:gd name="connsiteX2" fmla="*/ 1314146 w 1314146"/>
                <a:gd name="connsiteY2" fmla="*/ 3495628 h 3495628"/>
                <a:gd name="connsiteX3" fmla="*/ 0 w 1314146"/>
                <a:gd name="connsiteY3" fmla="*/ 3495628 h 3495628"/>
                <a:gd name="connsiteX4" fmla="*/ 657073 w 1314146"/>
                <a:gd name="connsiteY4" fmla="*/ 0 h 3495628"/>
                <a:gd name="connsiteX0" fmla="*/ 657073 w 1314146"/>
                <a:gd name="connsiteY0" fmla="*/ 0 h 3495628"/>
                <a:gd name="connsiteX1" fmla="*/ 1314146 w 1314146"/>
                <a:gd name="connsiteY1" fmla="*/ 0 h 3495628"/>
                <a:gd name="connsiteX2" fmla="*/ 508297 w 1314146"/>
                <a:gd name="connsiteY2" fmla="*/ 3495628 h 3495628"/>
                <a:gd name="connsiteX3" fmla="*/ 0 w 1314146"/>
                <a:gd name="connsiteY3" fmla="*/ 3495628 h 3495628"/>
                <a:gd name="connsiteX4" fmla="*/ 657073 w 1314146"/>
                <a:gd name="connsiteY4" fmla="*/ 0 h 3495628"/>
                <a:gd name="connsiteX0" fmla="*/ 657073 w 1004204"/>
                <a:gd name="connsiteY0" fmla="*/ 0 h 3495628"/>
                <a:gd name="connsiteX1" fmla="*/ 1004204 w 1004204"/>
                <a:gd name="connsiteY1" fmla="*/ 116086 h 3495628"/>
                <a:gd name="connsiteX2" fmla="*/ 508297 w 1004204"/>
                <a:gd name="connsiteY2" fmla="*/ 3495628 h 3495628"/>
                <a:gd name="connsiteX3" fmla="*/ 0 w 1004204"/>
                <a:gd name="connsiteY3" fmla="*/ 3495628 h 3495628"/>
                <a:gd name="connsiteX4" fmla="*/ 657073 w 1004204"/>
                <a:gd name="connsiteY4" fmla="*/ 0 h 3495628"/>
                <a:gd name="connsiteX0" fmla="*/ 657073 w 969819"/>
                <a:gd name="connsiteY0" fmla="*/ 0 h 3495628"/>
                <a:gd name="connsiteX1" fmla="*/ 969819 w 969819"/>
                <a:gd name="connsiteY1" fmla="*/ 15924 h 3495628"/>
                <a:gd name="connsiteX2" fmla="*/ 508297 w 969819"/>
                <a:gd name="connsiteY2" fmla="*/ 3495628 h 3495628"/>
                <a:gd name="connsiteX3" fmla="*/ 0 w 969819"/>
                <a:gd name="connsiteY3" fmla="*/ 3495628 h 3495628"/>
                <a:gd name="connsiteX4" fmla="*/ 657073 w 969819"/>
                <a:gd name="connsiteY4" fmla="*/ 0 h 3495628"/>
                <a:gd name="connsiteX0" fmla="*/ 657073 w 969819"/>
                <a:gd name="connsiteY0" fmla="*/ 0 h 3509936"/>
                <a:gd name="connsiteX1" fmla="*/ 969819 w 969819"/>
                <a:gd name="connsiteY1" fmla="*/ 15924 h 3509936"/>
                <a:gd name="connsiteX2" fmla="*/ 542681 w 969819"/>
                <a:gd name="connsiteY2" fmla="*/ 3509937 h 3509936"/>
                <a:gd name="connsiteX3" fmla="*/ 0 w 969819"/>
                <a:gd name="connsiteY3" fmla="*/ 3495628 h 3509936"/>
                <a:gd name="connsiteX4" fmla="*/ 657073 w 969819"/>
                <a:gd name="connsiteY4" fmla="*/ 0 h 3509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819" h="3509936">
                  <a:moveTo>
                    <a:pt x="657073" y="0"/>
                  </a:moveTo>
                  <a:lnTo>
                    <a:pt x="969819" y="15924"/>
                  </a:lnTo>
                  <a:lnTo>
                    <a:pt x="542681" y="3509937"/>
                  </a:lnTo>
                  <a:lnTo>
                    <a:pt x="0" y="3495628"/>
                  </a:lnTo>
                  <a:lnTo>
                    <a:pt x="657073" y="0"/>
                  </a:lnTo>
                  <a:close/>
                </a:path>
              </a:pathLst>
            </a:custGeom>
            <a:solidFill>
              <a:schemeClr val="accent5">
                <a:lumMod val="75000"/>
              </a:schemeClr>
            </a:solidFill>
            <a:ln w="19050">
              <a:noFill/>
              <a:round/>
              <a:headEnd/>
              <a:tailEnd/>
            </a:ln>
          </p:spPr>
          <p:txBody>
            <a:bodyPr anchor="ctr"/>
            <a:lstStyle/>
            <a:p>
              <a:pPr algn="ctr"/>
              <a:endParaRPr/>
            </a:p>
          </p:txBody>
        </p:sp>
        <p:sp>
          <p:nvSpPr>
            <p:cNvPr id="24" name="îŝlíḋe">
              <a:extLst>
                <a:ext uri="{FF2B5EF4-FFF2-40B4-BE49-F238E27FC236}">
                  <a16:creationId xmlns="" xmlns:a16="http://schemas.microsoft.com/office/drawing/2014/main" id="{EC5D87AE-FB53-4912-8937-112BD30A69AA}"/>
                </a:ext>
              </a:extLst>
            </p:cNvPr>
            <p:cNvSpPr/>
            <p:nvPr/>
          </p:nvSpPr>
          <p:spPr bwMode="auto">
            <a:xfrm>
              <a:off x="6640759" y="4393949"/>
              <a:ext cx="3312368" cy="673226"/>
            </a:xfrm>
            <a:prstGeom prst="rect">
              <a:avLst/>
            </a:prstGeom>
            <a:solidFill>
              <a:schemeClr val="accent5"/>
            </a:solidFill>
            <a:ln w="3175">
              <a:solidFill>
                <a:schemeClr val="bg1"/>
              </a:solidFill>
              <a:round/>
              <a:headEnd/>
              <a:tailEnd/>
            </a:ln>
          </p:spPr>
          <p:txBody>
            <a:bodyPr rot="0" spcFirstLastPara="0" vert="horz" wrap="none" lIns="91440" tIns="45720" rIns="91440" bIns="45720" anchor="ctr" anchorCtr="1" forceAA="0" compatLnSpc="1">
              <a:prstTxWarp prst="textNoShape">
                <a:avLst/>
              </a:prstTxWarp>
              <a:normAutofit/>
            </a:bodyPr>
            <a:lstStyle/>
            <a:p>
              <a:r>
                <a:rPr lang="zh-CN" altLang="en-US" sz="3200" b="1" dirty="0">
                  <a:solidFill>
                    <a:schemeClr val="bg1"/>
                  </a:solidFill>
                  <a:latin typeface="华文隶书" panose="02010800040101010101" pitchFamily="2" charset="-122"/>
                  <a:ea typeface="华文隶书" panose="02010800040101010101" pitchFamily="2" charset="-122"/>
                </a:rPr>
                <a:t>禁毒小知识</a:t>
              </a:r>
            </a:p>
          </p:txBody>
        </p:sp>
      </p:grpSp>
      <p:sp>
        <p:nvSpPr>
          <p:cNvPr id="20" name="íślíḋê">
            <a:extLst>
              <a:ext uri="{FF2B5EF4-FFF2-40B4-BE49-F238E27FC236}">
                <a16:creationId xmlns="" xmlns:a16="http://schemas.microsoft.com/office/drawing/2014/main" id="{12A01678-E0C2-479F-801F-7B9181581290}"/>
              </a:ext>
            </a:extLst>
          </p:cNvPr>
          <p:cNvSpPr/>
          <p:nvPr/>
        </p:nvSpPr>
        <p:spPr>
          <a:xfrm>
            <a:off x="1104748" y="2370830"/>
            <a:ext cx="3209054" cy="1446550"/>
          </a:xfrm>
          <a:prstGeom prst="rect">
            <a:avLst/>
          </a:prstGeom>
        </p:spPr>
        <p:txBody>
          <a:bodyPr wrap="square">
            <a:noAutofit/>
          </a:bodyPr>
          <a:lstStyle/>
          <a:p>
            <a:pPr algn="ctr"/>
            <a:r>
              <a:rPr lang="zh-CN" altLang="en-US" sz="8800" b="1" spc="300" dirty="0">
                <a:solidFill>
                  <a:schemeClr val="accent1"/>
                </a:solidFill>
                <a:latin typeface="华文隶书" panose="02010800040101010101" pitchFamily="2" charset="-122"/>
                <a:ea typeface="华文隶书" panose="02010800040101010101" pitchFamily="2" charset="-122"/>
              </a:rPr>
              <a:t>目录 </a:t>
            </a:r>
            <a:br>
              <a:rPr lang="zh-CN" altLang="en-US" sz="8800" b="1" spc="300" dirty="0">
                <a:solidFill>
                  <a:schemeClr val="accent1"/>
                </a:solidFill>
                <a:latin typeface="华文隶书" panose="02010800040101010101" pitchFamily="2" charset="-122"/>
                <a:ea typeface="华文隶书" panose="02010800040101010101" pitchFamily="2" charset="-122"/>
              </a:rPr>
            </a:br>
            <a:endParaRPr lang="zh-CN" altLang="en-US" sz="8800" b="1" spc="300" dirty="0">
              <a:solidFill>
                <a:schemeClr val="accent1"/>
              </a:solidFill>
              <a:latin typeface="华文隶书" panose="02010800040101010101" pitchFamily="2" charset="-122"/>
              <a:ea typeface="华文隶书" panose="02010800040101010101" pitchFamily="2" charset="-122"/>
            </a:endParaRPr>
          </a:p>
        </p:txBody>
      </p:sp>
      <p:sp>
        <p:nvSpPr>
          <p:cNvPr id="13" name="ïsḷïḋê">
            <a:extLst>
              <a:ext uri="{FF2B5EF4-FFF2-40B4-BE49-F238E27FC236}">
                <a16:creationId xmlns="" xmlns:a16="http://schemas.microsoft.com/office/drawing/2014/main" id="{8337F83A-B6F6-4127-BD42-E5FB4D84F6DA}"/>
              </a:ext>
            </a:extLst>
          </p:cNvPr>
          <p:cNvSpPr/>
          <p:nvPr/>
        </p:nvSpPr>
        <p:spPr>
          <a:xfrm>
            <a:off x="1787621" y="3378739"/>
            <a:ext cx="1911256" cy="369332"/>
          </a:xfrm>
          <a:prstGeom prst="rect">
            <a:avLst/>
          </a:prstGeom>
        </p:spPr>
        <p:txBody>
          <a:bodyPr wrap="none">
            <a:noAutofit/>
          </a:bodyPr>
          <a:lstStyle/>
          <a:p>
            <a:pPr algn="ctr"/>
            <a:r>
              <a:rPr lang="en-US" altLang="zh-CN" sz="3600" b="1" spc="300" dirty="0">
                <a:solidFill>
                  <a:schemeClr val="accent1"/>
                </a:solidFill>
              </a:rPr>
              <a:t>CONTENT</a:t>
            </a:r>
          </a:p>
        </p:txBody>
      </p:sp>
      <p:sp>
        <p:nvSpPr>
          <p:cNvPr id="47" name="isļïḓé">
            <a:extLst>
              <a:ext uri="{FF2B5EF4-FFF2-40B4-BE49-F238E27FC236}">
                <a16:creationId xmlns="" xmlns:a16="http://schemas.microsoft.com/office/drawing/2014/main" id="{D1C952D7-C700-48DA-BF5F-E4472CDAB5AC}"/>
              </a:ext>
            </a:extLst>
          </p:cNvPr>
          <p:cNvSpPr/>
          <p:nvPr/>
        </p:nvSpPr>
        <p:spPr bwMode="auto">
          <a:xfrm>
            <a:off x="0" y="2208931"/>
            <a:ext cx="1091444" cy="409545"/>
          </a:xfrm>
          <a:prstGeom prst="rect">
            <a:avLst/>
          </a:prstGeom>
          <a:solidFill>
            <a:schemeClr val="accent1"/>
          </a:solidFill>
          <a:ln w="19050">
            <a:noFill/>
            <a:round/>
            <a:headEnd/>
            <a:tailEnd/>
          </a:ln>
        </p:spPr>
        <p:txBody>
          <a:bodyPr anchor="ctr"/>
          <a:lstStyle/>
          <a:p>
            <a:pPr algn="ctr"/>
            <a:endParaRPr/>
          </a:p>
        </p:txBody>
      </p:sp>
      <p:grpSp>
        <p:nvGrpSpPr>
          <p:cNvPr id="10" name="组合 9">
            <a:extLst>
              <a:ext uri="{FF2B5EF4-FFF2-40B4-BE49-F238E27FC236}">
                <a16:creationId xmlns="" xmlns:a16="http://schemas.microsoft.com/office/drawing/2014/main" id="{DF1BF3EF-B17A-4570-9D6B-2283987213B3}"/>
              </a:ext>
            </a:extLst>
          </p:cNvPr>
          <p:cNvGrpSpPr/>
          <p:nvPr/>
        </p:nvGrpSpPr>
        <p:grpSpPr>
          <a:xfrm>
            <a:off x="5367920" y="1790817"/>
            <a:ext cx="5748660" cy="1215910"/>
            <a:chOff x="5367920" y="1790817"/>
            <a:chExt cx="5748660" cy="1215910"/>
          </a:xfrm>
        </p:grpSpPr>
        <p:sp>
          <p:nvSpPr>
            <p:cNvPr id="29" name="íṧļïḑé">
              <a:extLst>
                <a:ext uri="{FF2B5EF4-FFF2-40B4-BE49-F238E27FC236}">
                  <a16:creationId xmlns="" xmlns:a16="http://schemas.microsoft.com/office/drawing/2014/main" id="{6247BEEF-DF06-4FCE-9AEB-78F964DA203E}"/>
                </a:ext>
              </a:extLst>
            </p:cNvPr>
            <p:cNvSpPr/>
            <p:nvPr/>
          </p:nvSpPr>
          <p:spPr bwMode="auto">
            <a:xfrm rot="16200000">
              <a:off x="5399561" y="1759179"/>
              <a:ext cx="1215907" cy="1279190"/>
            </a:xfrm>
            <a:custGeom>
              <a:avLst/>
              <a:gdLst>
                <a:gd name="connsiteX0" fmla="*/ 0 w 1314146"/>
                <a:gd name="connsiteY0" fmla="*/ 0 h 3495628"/>
                <a:gd name="connsiteX1" fmla="*/ 657073 w 1314146"/>
                <a:gd name="connsiteY1" fmla="*/ 0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513243"/>
                <a:gd name="connsiteX1" fmla="*/ 657073 w 1314146"/>
                <a:gd name="connsiteY1" fmla="*/ 0 h 3513243"/>
                <a:gd name="connsiteX2" fmla="*/ 1314146 w 1314146"/>
                <a:gd name="connsiteY2" fmla="*/ 3495628 h 3513243"/>
                <a:gd name="connsiteX3" fmla="*/ 758999 w 1314146"/>
                <a:gd name="connsiteY3" fmla="*/ 3513243 h 3513243"/>
                <a:gd name="connsiteX4" fmla="*/ 0 w 1314146"/>
                <a:gd name="connsiteY4" fmla="*/ 0 h 3513243"/>
                <a:gd name="connsiteX0" fmla="*/ 0 w 967757"/>
                <a:gd name="connsiteY0" fmla="*/ 0 h 3548473"/>
                <a:gd name="connsiteX1" fmla="*/ 310684 w 967757"/>
                <a:gd name="connsiteY1" fmla="*/ 35230 h 3548473"/>
                <a:gd name="connsiteX2" fmla="*/ 967757 w 967757"/>
                <a:gd name="connsiteY2" fmla="*/ 3530858 h 3548473"/>
                <a:gd name="connsiteX3" fmla="*/ 412610 w 967757"/>
                <a:gd name="connsiteY3" fmla="*/ 3548473 h 3548473"/>
                <a:gd name="connsiteX4" fmla="*/ 0 w 967757"/>
                <a:gd name="connsiteY4" fmla="*/ 0 h 3548473"/>
                <a:gd name="connsiteX0" fmla="*/ 0 w 967757"/>
                <a:gd name="connsiteY0" fmla="*/ 17615 h 3513243"/>
                <a:gd name="connsiteX1" fmla="*/ 310684 w 967757"/>
                <a:gd name="connsiteY1" fmla="*/ 0 h 3513243"/>
                <a:gd name="connsiteX2" fmla="*/ 967757 w 967757"/>
                <a:gd name="connsiteY2" fmla="*/ 3495628 h 3513243"/>
                <a:gd name="connsiteX3" fmla="*/ 412610 w 967757"/>
                <a:gd name="connsiteY3" fmla="*/ 3513243 h 3513243"/>
                <a:gd name="connsiteX4" fmla="*/ 0 w 967757"/>
                <a:gd name="connsiteY4" fmla="*/ 17615 h 3513243"/>
                <a:gd name="connsiteX0" fmla="*/ 0 w 967757"/>
                <a:gd name="connsiteY0" fmla="*/ 35230 h 3530858"/>
                <a:gd name="connsiteX1" fmla="*/ 300496 w 967757"/>
                <a:gd name="connsiteY1" fmla="*/ 0 h 3530858"/>
                <a:gd name="connsiteX2" fmla="*/ 967757 w 967757"/>
                <a:gd name="connsiteY2" fmla="*/ 3513243 h 3530858"/>
                <a:gd name="connsiteX3" fmla="*/ 412610 w 967757"/>
                <a:gd name="connsiteY3" fmla="*/ 3530858 h 3530858"/>
                <a:gd name="connsiteX4" fmla="*/ 0 w 967757"/>
                <a:gd name="connsiteY4" fmla="*/ 35230 h 3530858"/>
                <a:gd name="connsiteX0" fmla="*/ 0 w 975398"/>
                <a:gd name="connsiteY0" fmla="*/ 0 h 3548473"/>
                <a:gd name="connsiteX1" fmla="*/ 308137 w 975398"/>
                <a:gd name="connsiteY1" fmla="*/ 17615 h 3548473"/>
                <a:gd name="connsiteX2" fmla="*/ 975398 w 975398"/>
                <a:gd name="connsiteY2" fmla="*/ 3530858 h 3548473"/>
                <a:gd name="connsiteX3" fmla="*/ 420251 w 975398"/>
                <a:gd name="connsiteY3" fmla="*/ 3548473 h 3548473"/>
                <a:gd name="connsiteX4" fmla="*/ 0 w 975398"/>
                <a:gd name="connsiteY4" fmla="*/ 0 h 354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398" h="3548473">
                  <a:moveTo>
                    <a:pt x="0" y="0"/>
                  </a:moveTo>
                  <a:lnTo>
                    <a:pt x="308137" y="17615"/>
                  </a:lnTo>
                  <a:lnTo>
                    <a:pt x="975398" y="3530858"/>
                  </a:lnTo>
                  <a:lnTo>
                    <a:pt x="420251" y="3548473"/>
                  </a:lnTo>
                  <a:lnTo>
                    <a:pt x="0" y="0"/>
                  </a:lnTo>
                  <a:close/>
                </a:path>
              </a:pathLst>
            </a:custGeom>
            <a:solidFill>
              <a:schemeClr val="accent2">
                <a:lumMod val="75000"/>
              </a:schemeClr>
            </a:solidFill>
            <a:ln w="19050">
              <a:noFill/>
              <a:round/>
              <a:headEnd/>
              <a:tailEnd/>
            </a:ln>
          </p:spPr>
          <p:txBody>
            <a:bodyPr anchor="ctr"/>
            <a:lstStyle/>
            <a:p>
              <a:pPr algn="ctr"/>
              <a:endParaRPr/>
            </a:p>
          </p:txBody>
        </p:sp>
        <p:sp>
          <p:nvSpPr>
            <p:cNvPr id="25" name="í$ľïdé">
              <a:extLst>
                <a:ext uri="{FF2B5EF4-FFF2-40B4-BE49-F238E27FC236}">
                  <a16:creationId xmlns="" xmlns:a16="http://schemas.microsoft.com/office/drawing/2014/main" id="{BD3FFE23-75C7-4C0F-B4D1-1EF65F650561}"/>
                </a:ext>
              </a:extLst>
            </p:cNvPr>
            <p:cNvSpPr/>
            <p:nvPr/>
          </p:nvSpPr>
          <p:spPr bwMode="auto">
            <a:xfrm rot="5400000" flipH="1">
              <a:off x="9931663" y="1812285"/>
              <a:ext cx="1206382" cy="1163452"/>
            </a:xfrm>
            <a:custGeom>
              <a:avLst/>
              <a:gdLst>
                <a:gd name="connsiteX0" fmla="*/ 0 w 1314146"/>
                <a:gd name="connsiteY0" fmla="*/ 0 h 3495628"/>
                <a:gd name="connsiteX1" fmla="*/ 657073 w 1314146"/>
                <a:gd name="connsiteY1" fmla="*/ 0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495628"/>
                <a:gd name="connsiteX1" fmla="*/ 657073 w 1314146"/>
                <a:gd name="connsiteY1" fmla="*/ 0 h 3495628"/>
                <a:gd name="connsiteX2" fmla="*/ 1314146 w 1314146"/>
                <a:gd name="connsiteY2" fmla="*/ 3495628 h 3495628"/>
                <a:gd name="connsiteX3" fmla="*/ 748812 w 1314146"/>
                <a:gd name="connsiteY3" fmla="*/ 3495628 h 3495628"/>
                <a:gd name="connsiteX4" fmla="*/ 0 w 1314146"/>
                <a:gd name="connsiteY4" fmla="*/ 0 h 3495628"/>
                <a:gd name="connsiteX0" fmla="*/ 0 w 967757"/>
                <a:gd name="connsiteY0" fmla="*/ 0 h 3495628"/>
                <a:gd name="connsiteX1" fmla="*/ 310684 w 967757"/>
                <a:gd name="connsiteY1" fmla="*/ 0 h 3495628"/>
                <a:gd name="connsiteX2" fmla="*/ 967757 w 967757"/>
                <a:gd name="connsiteY2" fmla="*/ 3495628 h 3495628"/>
                <a:gd name="connsiteX3" fmla="*/ 402423 w 967757"/>
                <a:gd name="connsiteY3" fmla="*/ 3495628 h 3495628"/>
                <a:gd name="connsiteX4" fmla="*/ 0 w 967757"/>
                <a:gd name="connsiteY4" fmla="*/ 0 h 3495628"/>
                <a:gd name="connsiteX0" fmla="*/ 0 w 967757"/>
                <a:gd name="connsiteY0" fmla="*/ 0 h 3495628"/>
                <a:gd name="connsiteX1" fmla="*/ 310684 w 967757"/>
                <a:gd name="connsiteY1" fmla="*/ 0 h 3495628"/>
                <a:gd name="connsiteX2" fmla="*/ 967757 w 967757"/>
                <a:gd name="connsiteY2" fmla="*/ 3495628 h 3495628"/>
                <a:gd name="connsiteX3" fmla="*/ 422799 w 967757"/>
                <a:gd name="connsiteY3" fmla="*/ 3495628 h 3495628"/>
                <a:gd name="connsiteX4" fmla="*/ 0 w 967757"/>
                <a:gd name="connsiteY4" fmla="*/ 0 h 3495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57" h="3495628">
                  <a:moveTo>
                    <a:pt x="0" y="0"/>
                  </a:moveTo>
                  <a:lnTo>
                    <a:pt x="310684" y="0"/>
                  </a:lnTo>
                  <a:lnTo>
                    <a:pt x="967757" y="3495628"/>
                  </a:lnTo>
                  <a:lnTo>
                    <a:pt x="422799" y="3495628"/>
                  </a:lnTo>
                  <a:lnTo>
                    <a:pt x="0" y="0"/>
                  </a:lnTo>
                  <a:close/>
                </a:path>
              </a:pathLst>
            </a:custGeom>
            <a:solidFill>
              <a:schemeClr val="accent2">
                <a:lumMod val="75000"/>
              </a:schemeClr>
            </a:solidFill>
            <a:ln w="19050">
              <a:noFill/>
              <a:round/>
              <a:headEnd/>
              <a:tailEnd/>
            </a:ln>
          </p:spPr>
          <p:txBody>
            <a:bodyPr anchor="ctr"/>
            <a:lstStyle/>
            <a:p>
              <a:pPr algn="ctr"/>
              <a:endParaRPr/>
            </a:p>
          </p:txBody>
        </p:sp>
        <p:sp>
          <p:nvSpPr>
            <p:cNvPr id="21" name="îśļîḋè">
              <a:extLst>
                <a:ext uri="{FF2B5EF4-FFF2-40B4-BE49-F238E27FC236}">
                  <a16:creationId xmlns="" xmlns:a16="http://schemas.microsoft.com/office/drawing/2014/main" id="{0CCA5F0F-FB63-452E-880A-1B21B7C0DCAA}"/>
                </a:ext>
              </a:extLst>
            </p:cNvPr>
            <p:cNvSpPr/>
            <p:nvPr/>
          </p:nvSpPr>
          <p:spPr bwMode="auto">
            <a:xfrm>
              <a:off x="6640759" y="1790817"/>
              <a:ext cx="3312368" cy="673226"/>
            </a:xfrm>
            <a:prstGeom prst="rect">
              <a:avLst/>
            </a:prstGeom>
            <a:solidFill>
              <a:schemeClr val="accent2"/>
            </a:solidFill>
            <a:ln w="3175">
              <a:solidFill>
                <a:schemeClr val="bg1"/>
              </a:solidFill>
              <a:round/>
              <a:headEnd/>
              <a:tailEnd/>
            </a:ln>
          </p:spPr>
          <p:txBody>
            <a:bodyPr rot="0" spcFirstLastPara="0" vert="horz" wrap="none" lIns="91440" tIns="45720" rIns="91440" bIns="45720" anchor="ctr" anchorCtr="1" forceAA="0" compatLnSpc="1">
              <a:prstTxWarp prst="textNoShape">
                <a:avLst/>
              </a:prstTxWarp>
              <a:normAutofit/>
            </a:bodyPr>
            <a:lstStyle/>
            <a:p>
              <a:r>
                <a:rPr lang="zh-CN" altLang="en-US" sz="3200" b="1" dirty="0">
                  <a:solidFill>
                    <a:schemeClr val="bg1"/>
                  </a:solidFill>
                  <a:latin typeface="华文隶书" panose="02010800040101010101" pitchFamily="2" charset="-122"/>
                  <a:ea typeface="华文隶书" panose="02010800040101010101" pitchFamily="2" charset="-122"/>
                </a:rPr>
                <a:t>什么叫吸毒</a:t>
              </a:r>
            </a:p>
          </p:txBody>
        </p:sp>
      </p:grpSp>
      <p:sp>
        <p:nvSpPr>
          <p:cNvPr id="48" name="îšlïďè">
            <a:extLst>
              <a:ext uri="{FF2B5EF4-FFF2-40B4-BE49-F238E27FC236}">
                <a16:creationId xmlns="" xmlns:a16="http://schemas.microsoft.com/office/drawing/2014/main" id="{1AE643ED-5BF5-4CDB-BB19-0A21F07F4100}"/>
              </a:ext>
            </a:extLst>
          </p:cNvPr>
          <p:cNvSpPr/>
          <p:nvPr/>
        </p:nvSpPr>
        <p:spPr bwMode="auto">
          <a:xfrm>
            <a:off x="4300499" y="2208931"/>
            <a:ext cx="1080120" cy="409545"/>
          </a:xfrm>
          <a:prstGeom prst="rect">
            <a:avLst/>
          </a:prstGeom>
          <a:solidFill>
            <a:schemeClr val="accent1"/>
          </a:solidFill>
          <a:ln w="19050">
            <a:noFill/>
            <a:round/>
            <a:headEnd/>
            <a:tailEnd/>
          </a:ln>
        </p:spPr>
        <p:txBody>
          <a:bodyPr anchor="ctr"/>
          <a:lstStyle/>
          <a:p>
            <a:pPr algn="ctr"/>
            <a:endParaRPr/>
          </a:p>
        </p:txBody>
      </p:sp>
      <p:sp>
        <p:nvSpPr>
          <p:cNvPr id="49" name="íšľiďê">
            <a:extLst>
              <a:ext uri="{FF2B5EF4-FFF2-40B4-BE49-F238E27FC236}">
                <a16:creationId xmlns="" xmlns:a16="http://schemas.microsoft.com/office/drawing/2014/main" id="{2181DF1A-DCDD-446C-8EAF-A250DD1616E4}"/>
              </a:ext>
            </a:extLst>
          </p:cNvPr>
          <p:cNvSpPr/>
          <p:nvPr/>
        </p:nvSpPr>
        <p:spPr bwMode="auto">
          <a:xfrm>
            <a:off x="11100556" y="2208931"/>
            <a:ext cx="1091444" cy="409545"/>
          </a:xfrm>
          <a:prstGeom prst="rect">
            <a:avLst/>
          </a:prstGeom>
          <a:solidFill>
            <a:schemeClr val="accent1"/>
          </a:solidFill>
          <a:ln w="19050">
            <a:noFill/>
            <a:round/>
            <a:headEnd/>
            <a:tailEnd/>
          </a:ln>
        </p:spPr>
        <p:txBody>
          <a:bodyPr anchor="ctr"/>
          <a:lstStyle/>
          <a:p>
            <a:pPr algn="ctr"/>
            <a:endParaRPr/>
          </a:p>
        </p:txBody>
      </p:sp>
      <p:grpSp>
        <p:nvGrpSpPr>
          <p:cNvPr id="4" name="组合 3">
            <a:extLst>
              <a:ext uri="{FF2B5EF4-FFF2-40B4-BE49-F238E27FC236}">
                <a16:creationId xmlns="" xmlns:a16="http://schemas.microsoft.com/office/drawing/2014/main" id="{9C1487D8-F589-4A37-994B-404E44FB5D19}"/>
              </a:ext>
            </a:extLst>
          </p:cNvPr>
          <p:cNvGrpSpPr/>
          <p:nvPr/>
        </p:nvGrpSpPr>
        <p:grpSpPr>
          <a:xfrm>
            <a:off x="5380619" y="1125068"/>
            <a:ext cx="5734224" cy="1498482"/>
            <a:chOff x="5380619" y="1125068"/>
            <a:chExt cx="5734224" cy="1498482"/>
          </a:xfrm>
        </p:grpSpPr>
        <p:sp>
          <p:nvSpPr>
            <p:cNvPr id="54" name="í$ľïdé">
              <a:extLst>
                <a:ext uri="{FF2B5EF4-FFF2-40B4-BE49-F238E27FC236}">
                  <a16:creationId xmlns="" xmlns:a16="http://schemas.microsoft.com/office/drawing/2014/main" id="{3E9C9F8D-CBF5-458A-9D5C-48A071230761}"/>
                </a:ext>
              </a:extLst>
            </p:cNvPr>
            <p:cNvSpPr/>
            <p:nvPr/>
          </p:nvSpPr>
          <p:spPr bwMode="auto">
            <a:xfrm rot="5400000" flipH="1">
              <a:off x="9770383" y="1279089"/>
              <a:ext cx="1498482" cy="1190439"/>
            </a:xfrm>
            <a:custGeom>
              <a:avLst/>
              <a:gdLst>
                <a:gd name="connsiteX0" fmla="*/ 0 w 1314146"/>
                <a:gd name="connsiteY0" fmla="*/ 0 h 3495628"/>
                <a:gd name="connsiteX1" fmla="*/ 657073 w 1314146"/>
                <a:gd name="connsiteY1" fmla="*/ 0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495628"/>
                <a:gd name="connsiteX1" fmla="*/ 454589 w 1314146"/>
                <a:gd name="connsiteY1" fmla="*/ 7154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495628"/>
                <a:gd name="connsiteX1" fmla="*/ 443128 w 1314146"/>
                <a:gd name="connsiteY1" fmla="*/ 14308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495628"/>
                <a:gd name="connsiteX1" fmla="*/ 443128 w 1314146"/>
                <a:gd name="connsiteY1" fmla="*/ 7154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495628"/>
                <a:gd name="connsiteX1" fmla="*/ 443128 w 1314146"/>
                <a:gd name="connsiteY1" fmla="*/ 0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533786"/>
                <a:gd name="connsiteX1" fmla="*/ 443128 w 1314146"/>
                <a:gd name="connsiteY1" fmla="*/ 0 h 3533786"/>
                <a:gd name="connsiteX2" fmla="*/ 1314146 w 1314146"/>
                <a:gd name="connsiteY2" fmla="*/ 3495628 h 3533786"/>
                <a:gd name="connsiteX3" fmla="*/ 784469 w 1314146"/>
                <a:gd name="connsiteY3" fmla="*/ 3533786 h 3533786"/>
                <a:gd name="connsiteX4" fmla="*/ 0 w 1314146"/>
                <a:gd name="connsiteY4" fmla="*/ 0 h 3533786"/>
                <a:gd name="connsiteX0" fmla="*/ 0 w 1171515"/>
                <a:gd name="connsiteY0" fmla="*/ 114473 h 3533786"/>
                <a:gd name="connsiteX1" fmla="*/ 300497 w 1171515"/>
                <a:gd name="connsiteY1" fmla="*/ 0 h 3533786"/>
                <a:gd name="connsiteX2" fmla="*/ 1171515 w 1171515"/>
                <a:gd name="connsiteY2" fmla="*/ 3495628 h 3533786"/>
                <a:gd name="connsiteX3" fmla="*/ 641838 w 1171515"/>
                <a:gd name="connsiteY3" fmla="*/ 3533786 h 3533786"/>
                <a:gd name="connsiteX4" fmla="*/ 0 w 1171515"/>
                <a:gd name="connsiteY4" fmla="*/ 114473 h 3533786"/>
                <a:gd name="connsiteX0" fmla="*/ 0 w 1202079"/>
                <a:gd name="connsiteY0" fmla="*/ 0 h 3576712"/>
                <a:gd name="connsiteX1" fmla="*/ 331061 w 1202079"/>
                <a:gd name="connsiteY1" fmla="*/ 42926 h 3576712"/>
                <a:gd name="connsiteX2" fmla="*/ 1202079 w 1202079"/>
                <a:gd name="connsiteY2" fmla="*/ 3538554 h 3576712"/>
                <a:gd name="connsiteX3" fmla="*/ 672402 w 1202079"/>
                <a:gd name="connsiteY3" fmla="*/ 3576712 h 3576712"/>
                <a:gd name="connsiteX4" fmla="*/ 0 w 1202079"/>
                <a:gd name="connsiteY4" fmla="*/ 0 h 357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079" h="3576712">
                  <a:moveTo>
                    <a:pt x="0" y="0"/>
                  </a:moveTo>
                  <a:lnTo>
                    <a:pt x="331061" y="42926"/>
                  </a:lnTo>
                  <a:lnTo>
                    <a:pt x="1202079" y="3538554"/>
                  </a:lnTo>
                  <a:lnTo>
                    <a:pt x="672402" y="3576712"/>
                  </a:lnTo>
                  <a:lnTo>
                    <a:pt x="0" y="0"/>
                  </a:lnTo>
                  <a:close/>
                </a:path>
              </a:pathLst>
            </a:custGeom>
            <a:solidFill>
              <a:schemeClr val="accent1">
                <a:lumMod val="75000"/>
              </a:schemeClr>
            </a:solidFill>
            <a:ln w="19050">
              <a:noFill/>
              <a:round/>
              <a:headEnd/>
              <a:tailEnd/>
            </a:ln>
          </p:spPr>
          <p:txBody>
            <a:bodyPr anchor="ctr"/>
            <a:lstStyle/>
            <a:p>
              <a:pPr algn="ctr"/>
              <a:endParaRPr/>
            </a:p>
          </p:txBody>
        </p:sp>
        <p:sp>
          <p:nvSpPr>
            <p:cNvPr id="53" name="íṧļïḑé">
              <a:extLst>
                <a:ext uri="{FF2B5EF4-FFF2-40B4-BE49-F238E27FC236}">
                  <a16:creationId xmlns="" xmlns:a16="http://schemas.microsoft.com/office/drawing/2014/main" id="{0008D7D9-3FE9-4BAF-B8EF-40A3ECE9AEF1}"/>
                </a:ext>
              </a:extLst>
            </p:cNvPr>
            <p:cNvSpPr/>
            <p:nvPr/>
          </p:nvSpPr>
          <p:spPr bwMode="auto">
            <a:xfrm rot="16200000">
              <a:off x="5270179" y="1250022"/>
              <a:ext cx="1481019" cy="1260140"/>
            </a:xfrm>
            <a:custGeom>
              <a:avLst/>
              <a:gdLst>
                <a:gd name="connsiteX0" fmla="*/ 0 w 1314146"/>
                <a:gd name="connsiteY0" fmla="*/ 0 h 3495628"/>
                <a:gd name="connsiteX1" fmla="*/ 657073 w 1314146"/>
                <a:gd name="connsiteY1" fmla="*/ 0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495628"/>
                <a:gd name="connsiteX1" fmla="*/ 456499 w 1314146"/>
                <a:gd name="connsiteY1" fmla="*/ 0 h 3495628"/>
                <a:gd name="connsiteX2" fmla="*/ 1314146 w 1314146"/>
                <a:gd name="connsiteY2" fmla="*/ 3495628 h 3495628"/>
                <a:gd name="connsiteX3" fmla="*/ 0 w 1314146"/>
                <a:gd name="connsiteY3" fmla="*/ 3495628 h 3495628"/>
                <a:gd name="connsiteX4" fmla="*/ 0 w 1314146"/>
                <a:gd name="connsiteY4" fmla="*/ 0 h 3495628"/>
                <a:gd name="connsiteX0" fmla="*/ 0 w 1314146"/>
                <a:gd name="connsiteY0" fmla="*/ 0 h 3495628"/>
                <a:gd name="connsiteX1" fmla="*/ 456499 w 1314146"/>
                <a:gd name="connsiteY1" fmla="*/ 0 h 3495628"/>
                <a:gd name="connsiteX2" fmla="*/ 1314146 w 1314146"/>
                <a:gd name="connsiteY2" fmla="*/ 3495628 h 3495628"/>
                <a:gd name="connsiteX3" fmla="*/ 794657 w 1314146"/>
                <a:gd name="connsiteY3" fmla="*/ 3482415 h 3495628"/>
                <a:gd name="connsiteX4" fmla="*/ 0 w 1314146"/>
                <a:gd name="connsiteY4" fmla="*/ 0 h 3495628"/>
                <a:gd name="connsiteX0" fmla="*/ 0 w 1188070"/>
                <a:gd name="connsiteY0" fmla="*/ 0 h 3495628"/>
                <a:gd name="connsiteX1" fmla="*/ 330423 w 1188070"/>
                <a:gd name="connsiteY1" fmla="*/ 0 h 3495628"/>
                <a:gd name="connsiteX2" fmla="*/ 1188070 w 1188070"/>
                <a:gd name="connsiteY2" fmla="*/ 3495628 h 3495628"/>
                <a:gd name="connsiteX3" fmla="*/ 668581 w 1188070"/>
                <a:gd name="connsiteY3" fmla="*/ 3482415 h 3495628"/>
                <a:gd name="connsiteX4" fmla="*/ 0 w 1188070"/>
                <a:gd name="connsiteY4" fmla="*/ 0 h 3495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070" h="3495628">
                  <a:moveTo>
                    <a:pt x="0" y="0"/>
                  </a:moveTo>
                  <a:lnTo>
                    <a:pt x="330423" y="0"/>
                  </a:lnTo>
                  <a:lnTo>
                    <a:pt x="1188070" y="3495628"/>
                  </a:lnTo>
                  <a:lnTo>
                    <a:pt x="668581" y="3482415"/>
                  </a:lnTo>
                  <a:lnTo>
                    <a:pt x="0" y="0"/>
                  </a:lnTo>
                  <a:close/>
                </a:path>
              </a:pathLst>
            </a:custGeom>
            <a:solidFill>
              <a:schemeClr val="accent1">
                <a:lumMod val="75000"/>
              </a:schemeClr>
            </a:solidFill>
            <a:ln w="19050">
              <a:noFill/>
              <a:round/>
              <a:headEnd/>
              <a:tailEnd/>
            </a:ln>
          </p:spPr>
          <p:txBody>
            <a:bodyPr anchor="ctr"/>
            <a:lstStyle/>
            <a:p>
              <a:pPr algn="ctr"/>
              <a:endParaRPr/>
            </a:p>
          </p:txBody>
        </p:sp>
        <p:sp>
          <p:nvSpPr>
            <p:cNvPr id="52" name="îśļîḋè">
              <a:extLst>
                <a:ext uri="{FF2B5EF4-FFF2-40B4-BE49-F238E27FC236}">
                  <a16:creationId xmlns="" xmlns:a16="http://schemas.microsoft.com/office/drawing/2014/main" id="{0314523E-8A81-4BDA-9F90-41DBA622F6DE}"/>
                </a:ext>
              </a:extLst>
            </p:cNvPr>
            <p:cNvSpPr/>
            <p:nvPr/>
          </p:nvSpPr>
          <p:spPr bwMode="auto">
            <a:xfrm>
              <a:off x="6640759" y="1128583"/>
              <a:ext cx="3312368" cy="673226"/>
            </a:xfrm>
            <a:prstGeom prst="rect">
              <a:avLst/>
            </a:prstGeom>
            <a:solidFill>
              <a:schemeClr val="accent1"/>
            </a:solidFill>
            <a:ln w="3175">
              <a:solidFill>
                <a:schemeClr val="bg1"/>
              </a:solidFill>
              <a:round/>
              <a:headEnd/>
              <a:tailEnd/>
            </a:ln>
          </p:spPr>
          <p:txBody>
            <a:bodyPr rot="0" spcFirstLastPara="0" vert="horz" wrap="none" lIns="91440" tIns="45720" rIns="91440" bIns="45720" anchor="ctr" anchorCtr="1" forceAA="0" compatLnSpc="1">
              <a:prstTxWarp prst="textNoShape">
                <a:avLst/>
              </a:prstTxWarp>
              <a:normAutofit/>
            </a:bodyPr>
            <a:lstStyle/>
            <a:p>
              <a:r>
                <a:rPr lang="zh-CN" altLang="en-US" sz="3200" b="1" dirty="0">
                  <a:solidFill>
                    <a:schemeClr val="bg1"/>
                  </a:solidFill>
                  <a:latin typeface="华文隶书" panose="02010800040101010101" pitchFamily="2" charset="-122"/>
                  <a:ea typeface="华文隶书" panose="02010800040101010101" pitchFamily="2" charset="-122"/>
                </a:rPr>
                <a:t>什么是毒品</a:t>
              </a:r>
            </a:p>
          </p:txBody>
        </p:sp>
      </p:grpSp>
    </p:spTree>
    <p:extLst>
      <p:ext uri="{BB962C8B-B14F-4D97-AF65-F5344CB8AC3E}">
        <p14:creationId xmlns:p14="http://schemas.microsoft.com/office/powerpoint/2010/main" val="5081668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iterate type="lt">
                                    <p:tmPct val="10000"/>
                                  </p:iterate>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600"/>
                            </p:stCondLst>
                            <p:childTnLst>
                              <p:par>
                                <p:cTn id="16" presetID="2" presetClass="entr" presetSubtype="4"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fill="hold"/>
                                        <p:tgtEl>
                                          <p:spTgt spid="47"/>
                                        </p:tgtEl>
                                        <p:attrNameLst>
                                          <p:attrName>ppt_x</p:attrName>
                                        </p:attrNameLst>
                                      </p:cBhvr>
                                      <p:tavLst>
                                        <p:tav tm="0">
                                          <p:val>
                                            <p:strVal val="#ppt_x"/>
                                          </p:val>
                                        </p:tav>
                                        <p:tav tm="100000">
                                          <p:val>
                                            <p:strVal val="#ppt_x"/>
                                          </p:val>
                                        </p:tav>
                                      </p:tavLst>
                                    </p:anim>
                                    <p:anim calcmode="lin" valueType="num">
                                      <p:cBhvr additive="base">
                                        <p:cTn id="19" dur="500" fill="hold"/>
                                        <p:tgtEl>
                                          <p:spTgt spid="4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ppt_x"/>
                                          </p:val>
                                        </p:tav>
                                        <p:tav tm="100000">
                                          <p:val>
                                            <p:strVal val="#ppt_x"/>
                                          </p:val>
                                        </p:tav>
                                      </p:tavLst>
                                    </p:anim>
                                    <p:anim calcmode="lin" valueType="num">
                                      <p:cBhvr additive="base">
                                        <p:cTn id="23" dur="500" fill="hold"/>
                                        <p:tgtEl>
                                          <p:spTgt spid="4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ppt_x"/>
                                          </p:val>
                                        </p:tav>
                                        <p:tav tm="100000">
                                          <p:val>
                                            <p:strVal val="#ppt_x"/>
                                          </p:val>
                                        </p:tav>
                                      </p:tavLst>
                                    </p:anim>
                                    <p:anim calcmode="lin" valueType="num">
                                      <p:cBhvr additive="base">
                                        <p:cTn id="27" dur="500" fill="hold"/>
                                        <p:tgtEl>
                                          <p:spTgt spid="49"/>
                                        </p:tgtEl>
                                        <p:attrNameLst>
                                          <p:attrName>ppt_y</p:attrName>
                                        </p:attrNameLst>
                                      </p:cBhvr>
                                      <p:tavLst>
                                        <p:tav tm="0">
                                          <p:val>
                                            <p:strVal val="1+#ppt_h/2"/>
                                          </p:val>
                                        </p:tav>
                                        <p:tav tm="100000">
                                          <p:val>
                                            <p:strVal val="#ppt_y"/>
                                          </p:val>
                                        </p:tav>
                                      </p:tavLst>
                                    </p:anim>
                                  </p:childTnLst>
                                </p:cTn>
                              </p:par>
                            </p:childTnLst>
                          </p:cTn>
                        </p:par>
                        <p:par>
                          <p:cTn id="28" fill="hold">
                            <p:stCondLst>
                              <p:cond delay="2100"/>
                            </p:stCondLst>
                            <p:childTnLst>
                              <p:par>
                                <p:cTn id="29" presetID="16" presetClass="entr" presetSubtype="21"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arn(inVertical)">
                                      <p:cBhvr>
                                        <p:cTn id="31" dur="500"/>
                                        <p:tgtEl>
                                          <p:spTgt spid="4"/>
                                        </p:tgtEl>
                                      </p:cBhvr>
                                    </p:animEffect>
                                  </p:childTnLst>
                                </p:cTn>
                              </p:par>
                            </p:childTnLst>
                          </p:cTn>
                        </p:par>
                        <p:par>
                          <p:cTn id="32" fill="hold">
                            <p:stCondLst>
                              <p:cond delay="2600"/>
                            </p:stCondLst>
                            <p:childTnLst>
                              <p:par>
                                <p:cTn id="33" presetID="2" presetClass="entr" presetSubtype="4"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childTnLst>
                          </p:cTn>
                        </p:par>
                        <p:par>
                          <p:cTn id="45" fill="hold">
                            <p:stCondLst>
                              <p:cond delay="3100"/>
                            </p:stCondLst>
                            <p:childTnLst>
                              <p:par>
                                <p:cTn id="46" presetID="16" presetClass="entr" presetSubtype="21"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barn(inVertical)">
                                      <p:cBhvr>
                                        <p:cTn id="48" dur="500"/>
                                        <p:tgtEl>
                                          <p:spTgt spid="10"/>
                                        </p:tgtEl>
                                      </p:cBhvr>
                                    </p:animEffect>
                                  </p:childTnLst>
                                </p:cTn>
                              </p:par>
                            </p:childTnLst>
                          </p:cTn>
                        </p:par>
                        <p:par>
                          <p:cTn id="49" fill="hold">
                            <p:stCondLst>
                              <p:cond delay="3600"/>
                            </p:stCondLst>
                            <p:childTnLst>
                              <p:par>
                                <p:cTn id="50" presetID="2" presetClass="entr" presetSubtype="4"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ppt_x"/>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fill="hold"/>
                                        <p:tgtEl>
                                          <p:spTgt spid="34"/>
                                        </p:tgtEl>
                                        <p:attrNameLst>
                                          <p:attrName>ppt_x</p:attrName>
                                        </p:attrNameLst>
                                      </p:cBhvr>
                                      <p:tavLst>
                                        <p:tav tm="0">
                                          <p:val>
                                            <p:strVal val="#ppt_x"/>
                                          </p:val>
                                        </p:tav>
                                        <p:tav tm="100000">
                                          <p:val>
                                            <p:strVal val="#ppt_x"/>
                                          </p:val>
                                        </p:tav>
                                      </p:tavLst>
                                    </p:anim>
                                    <p:anim calcmode="lin" valueType="num">
                                      <p:cBhvr additive="base">
                                        <p:cTn id="61" dur="500" fill="hold"/>
                                        <p:tgtEl>
                                          <p:spTgt spid="34"/>
                                        </p:tgtEl>
                                        <p:attrNameLst>
                                          <p:attrName>ppt_y</p:attrName>
                                        </p:attrNameLst>
                                      </p:cBhvr>
                                      <p:tavLst>
                                        <p:tav tm="0">
                                          <p:val>
                                            <p:strVal val="1+#ppt_h/2"/>
                                          </p:val>
                                        </p:tav>
                                        <p:tav tm="100000">
                                          <p:val>
                                            <p:strVal val="#ppt_y"/>
                                          </p:val>
                                        </p:tav>
                                      </p:tavLst>
                                    </p:anim>
                                  </p:childTnLst>
                                </p:cTn>
                              </p:par>
                            </p:childTnLst>
                          </p:cTn>
                        </p:par>
                        <p:par>
                          <p:cTn id="62" fill="hold">
                            <p:stCondLst>
                              <p:cond delay="4100"/>
                            </p:stCondLst>
                            <p:childTnLst>
                              <p:par>
                                <p:cTn id="63" presetID="16" presetClass="entr" presetSubtype="21"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barn(inVertical)">
                                      <p:cBhvr>
                                        <p:cTn id="65" dur="500"/>
                                        <p:tgtEl>
                                          <p:spTgt spid="11"/>
                                        </p:tgtEl>
                                      </p:cBhvr>
                                    </p:animEffect>
                                  </p:childTnLst>
                                </p:cTn>
                              </p:par>
                            </p:childTnLst>
                          </p:cTn>
                        </p:par>
                        <p:par>
                          <p:cTn id="66" fill="hold">
                            <p:stCondLst>
                              <p:cond delay="4600"/>
                            </p:stCondLst>
                            <p:childTnLst>
                              <p:par>
                                <p:cTn id="67" presetID="2" presetClass="entr" presetSubtype="4"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500" fill="hold"/>
                                        <p:tgtEl>
                                          <p:spTgt spid="43"/>
                                        </p:tgtEl>
                                        <p:attrNameLst>
                                          <p:attrName>ppt_x</p:attrName>
                                        </p:attrNameLst>
                                      </p:cBhvr>
                                      <p:tavLst>
                                        <p:tav tm="0">
                                          <p:val>
                                            <p:strVal val="#ppt_x"/>
                                          </p:val>
                                        </p:tav>
                                        <p:tav tm="100000">
                                          <p:val>
                                            <p:strVal val="#ppt_x"/>
                                          </p:val>
                                        </p:tav>
                                      </p:tavLst>
                                    </p:anim>
                                    <p:anim calcmode="lin" valueType="num">
                                      <p:cBhvr additive="base">
                                        <p:cTn id="70" dur="500" fill="hold"/>
                                        <p:tgtEl>
                                          <p:spTgt spid="43"/>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500" fill="hold"/>
                                        <p:tgtEl>
                                          <p:spTgt spid="35"/>
                                        </p:tgtEl>
                                        <p:attrNameLst>
                                          <p:attrName>ppt_x</p:attrName>
                                        </p:attrNameLst>
                                      </p:cBhvr>
                                      <p:tavLst>
                                        <p:tav tm="0">
                                          <p:val>
                                            <p:strVal val="#ppt_x"/>
                                          </p:val>
                                        </p:tav>
                                        <p:tav tm="100000">
                                          <p:val>
                                            <p:strVal val="#ppt_x"/>
                                          </p:val>
                                        </p:tav>
                                      </p:tavLst>
                                    </p:anim>
                                    <p:anim calcmode="lin" valueType="num">
                                      <p:cBhvr additive="base">
                                        <p:cTn id="78" dur="500" fill="hold"/>
                                        <p:tgtEl>
                                          <p:spTgt spid="35"/>
                                        </p:tgtEl>
                                        <p:attrNameLst>
                                          <p:attrName>ppt_y</p:attrName>
                                        </p:attrNameLst>
                                      </p:cBhvr>
                                      <p:tavLst>
                                        <p:tav tm="0">
                                          <p:val>
                                            <p:strVal val="1+#ppt_h/2"/>
                                          </p:val>
                                        </p:tav>
                                        <p:tav tm="100000">
                                          <p:val>
                                            <p:strVal val="#ppt_y"/>
                                          </p:val>
                                        </p:tav>
                                      </p:tavLst>
                                    </p:anim>
                                  </p:childTnLst>
                                </p:cTn>
                              </p:par>
                            </p:childTnLst>
                          </p:cTn>
                        </p:par>
                        <p:par>
                          <p:cTn id="79" fill="hold">
                            <p:stCondLst>
                              <p:cond delay="5100"/>
                            </p:stCondLst>
                            <p:childTnLst>
                              <p:par>
                                <p:cTn id="80" presetID="16" presetClass="entr" presetSubtype="21" fill="hold" nodeType="after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barn(inVertical)">
                                      <p:cBhvr>
                                        <p:cTn id="82" dur="500"/>
                                        <p:tgtEl>
                                          <p:spTgt spid="12"/>
                                        </p:tgtEl>
                                      </p:cBhvr>
                                    </p:animEffect>
                                  </p:childTnLst>
                                </p:cTn>
                              </p:par>
                            </p:childTnLst>
                          </p:cTn>
                        </p:par>
                        <p:par>
                          <p:cTn id="83" fill="hold">
                            <p:stCondLst>
                              <p:cond delay="5600"/>
                            </p:stCondLst>
                            <p:childTnLst>
                              <p:par>
                                <p:cTn id="84" presetID="2" presetClass="entr" presetSubtype="4"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additive="base">
                                        <p:cTn id="86" dur="500" fill="hold"/>
                                        <p:tgtEl>
                                          <p:spTgt spid="44"/>
                                        </p:tgtEl>
                                        <p:attrNameLst>
                                          <p:attrName>ppt_x</p:attrName>
                                        </p:attrNameLst>
                                      </p:cBhvr>
                                      <p:tavLst>
                                        <p:tav tm="0">
                                          <p:val>
                                            <p:strVal val="#ppt_x"/>
                                          </p:val>
                                        </p:tav>
                                        <p:tav tm="100000">
                                          <p:val>
                                            <p:strVal val="#ppt_x"/>
                                          </p:val>
                                        </p:tav>
                                      </p:tavLst>
                                    </p:anim>
                                    <p:anim calcmode="lin" valueType="num">
                                      <p:cBhvr additive="base">
                                        <p:cTn id="87" dur="500" fill="hold"/>
                                        <p:tgtEl>
                                          <p:spTgt spid="44"/>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 calcmode="lin" valueType="num">
                                      <p:cBhvr additive="base">
                                        <p:cTn id="90" dur="500" fill="hold"/>
                                        <p:tgtEl>
                                          <p:spTgt spid="40"/>
                                        </p:tgtEl>
                                        <p:attrNameLst>
                                          <p:attrName>ppt_x</p:attrName>
                                        </p:attrNameLst>
                                      </p:cBhvr>
                                      <p:tavLst>
                                        <p:tav tm="0">
                                          <p:val>
                                            <p:strVal val="#ppt_x"/>
                                          </p:val>
                                        </p:tav>
                                        <p:tav tm="100000">
                                          <p:val>
                                            <p:strVal val="#ppt_x"/>
                                          </p:val>
                                        </p:tav>
                                      </p:tavLst>
                                    </p:anim>
                                    <p:anim calcmode="lin" valueType="num">
                                      <p:cBhvr additive="base">
                                        <p:cTn id="91" dur="500" fill="hold"/>
                                        <p:tgtEl>
                                          <p:spTgt spid="40"/>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 calcmode="lin" valueType="num">
                                      <p:cBhvr additive="base">
                                        <p:cTn id="94" dur="500" fill="hold"/>
                                        <p:tgtEl>
                                          <p:spTgt spid="36"/>
                                        </p:tgtEl>
                                        <p:attrNameLst>
                                          <p:attrName>ppt_x</p:attrName>
                                        </p:attrNameLst>
                                      </p:cBhvr>
                                      <p:tavLst>
                                        <p:tav tm="0">
                                          <p:val>
                                            <p:strVal val="#ppt_x"/>
                                          </p:val>
                                        </p:tav>
                                        <p:tav tm="100000">
                                          <p:val>
                                            <p:strVal val="#ppt_x"/>
                                          </p:val>
                                        </p:tav>
                                      </p:tavLst>
                                    </p:anim>
                                    <p:anim calcmode="lin" valueType="num">
                                      <p:cBhvr additive="base">
                                        <p:cTn id="95" dur="500" fill="hold"/>
                                        <p:tgtEl>
                                          <p:spTgt spid="36"/>
                                        </p:tgtEl>
                                        <p:attrNameLst>
                                          <p:attrName>ppt_y</p:attrName>
                                        </p:attrNameLst>
                                      </p:cBhvr>
                                      <p:tavLst>
                                        <p:tav tm="0">
                                          <p:val>
                                            <p:strVal val="1+#ppt_h/2"/>
                                          </p:val>
                                        </p:tav>
                                        <p:tav tm="100000">
                                          <p:val>
                                            <p:strVal val="#ppt_y"/>
                                          </p:val>
                                        </p:tav>
                                      </p:tavLst>
                                    </p:anim>
                                  </p:childTnLst>
                                </p:cTn>
                              </p:par>
                            </p:childTnLst>
                          </p:cTn>
                        </p:par>
                        <p:par>
                          <p:cTn id="96" fill="hold">
                            <p:stCondLst>
                              <p:cond delay="6100"/>
                            </p:stCondLst>
                            <p:childTnLst>
                              <p:par>
                                <p:cTn id="97" presetID="16" presetClass="entr" presetSubtype="21"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inVertical)">
                                      <p:cBhvr>
                                        <p:cTn id="9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37" grpId="0" animBg="1"/>
      <p:bldP spid="33" grpId="0" animBg="1"/>
      <p:bldP spid="34" grpId="0" animBg="1"/>
      <p:bldP spid="35" grpId="0" animBg="1"/>
      <p:bldP spid="36" grpId="0" animBg="1"/>
      <p:bldP spid="38" grpId="0" animBg="1"/>
      <p:bldP spid="39" grpId="0" animBg="1"/>
      <p:bldP spid="40" grpId="0" animBg="1"/>
      <p:bldP spid="20" grpId="0"/>
      <p:bldP spid="13" grpId="0"/>
      <p:bldP spid="47" grpId="0" animBg="1"/>
      <p:bldP spid="48" grpId="0" animBg="1"/>
      <p:bldP spid="4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i$ḷîḓè">
            <a:extLst>
              <a:ext uri="{FF2B5EF4-FFF2-40B4-BE49-F238E27FC236}">
                <a16:creationId xmlns="" xmlns:a16="http://schemas.microsoft.com/office/drawing/2014/main" id="{4941D8A5-B5FE-4EB9-8DC9-4204F6D4BBB9}"/>
              </a:ext>
            </a:extLst>
          </p:cNvPr>
          <p:cNvSpPr/>
          <p:nvPr/>
        </p:nvSpPr>
        <p:spPr>
          <a:xfrm>
            <a:off x="3516922" y="1733550"/>
            <a:ext cx="4407878" cy="1944804"/>
          </a:xfrm>
          <a:prstGeom prst="rect">
            <a:avLst/>
          </a:prstGeom>
        </p:spPr>
        <p:txBody>
          <a:bodyPr wrap="none" lIns="0" tIns="0" rIns="0" bIns="0" anchor="ctr" anchorCtr="0">
            <a:normAutofit/>
          </a:bodyPr>
          <a:lstStyle/>
          <a:p>
            <a:pPr lvl="0" defTabSz="914378">
              <a:defRPr/>
            </a:pPr>
            <a:r>
              <a:rPr lang="zh-CN" altLang="en-US" sz="6600" b="1" dirty="0">
                <a:solidFill>
                  <a:schemeClr val="accent1"/>
                </a:solidFill>
                <a:latin typeface="+mj-ea"/>
                <a:ea typeface="+mj-ea"/>
              </a:rPr>
              <a:t>什么是毒品</a:t>
            </a:r>
          </a:p>
        </p:txBody>
      </p:sp>
      <p:sp>
        <p:nvSpPr>
          <p:cNvPr id="10" name="矩形 9">
            <a:extLst>
              <a:ext uri="{FF2B5EF4-FFF2-40B4-BE49-F238E27FC236}">
                <a16:creationId xmlns="" xmlns:a16="http://schemas.microsoft.com/office/drawing/2014/main" id="{40497FBE-1D0E-4E4E-BCD4-37DF77465F99}"/>
              </a:ext>
            </a:extLst>
          </p:cNvPr>
          <p:cNvSpPr/>
          <p:nvPr/>
        </p:nvSpPr>
        <p:spPr>
          <a:xfrm>
            <a:off x="3410857" y="3127630"/>
            <a:ext cx="5485493" cy="1384995"/>
          </a:xfrm>
          <a:prstGeom prst="rect">
            <a:avLst/>
          </a:prstGeom>
        </p:spPr>
        <p:txBody>
          <a:bodyPr wrap="square">
            <a:spAutoFit/>
          </a:bodyPr>
          <a:lstStyle/>
          <a:p>
            <a:pPr algn="just">
              <a:lnSpc>
                <a:spcPct val="200000"/>
              </a:lnSpc>
            </a:pPr>
            <a:r>
              <a:rPr lang="zh-CN" altLang="en-US" sz="1400" dirty="0">
                <a:latin typeface="黑体" panose="02010609060101010101" pitchFamily="49" charset="-122"/>
                <a:ea typeface="黑体" panose="02010609060101010101" pitchFamily="49" charset="-122"/>
              </a:rPr>
              <a:t>根据</a:t>
            </a:r>
            <a:r>
              <a:rPr lang="en-US" altLang="zh-CN" sz="1400" dirty="0">
                <a:latin typeface="黑体" panose="02010609060101010101" pitchFamily="49" charset="-122"/>
                <a:ea typeface="黑体" panose="02010609060101010101" pitchFamily="49" charset="-122"/>
              </a:rPr>
              <a:t>《</a:t>
            </a:r>
            <a:r>
              <a:rPr lang="zh-CN" altLang="en-US" sz="1400" dirty="0">
                <a:latin typeface="黑体" panose="02010609060101010101" pitchFamily="49" charset="-122"/>
                <a:ea typeface="黑体" panose="02010609060101010101" pitchFamily="49" charset="-122"/>
              </a:rPr>
              <a:t>中华人民共和国刑法</a:t>
            </a:r>
            <a:r>
              <a:rPr lang="en-US" altLang="zh-CN" sz="1400" dirty="0">
                <a:latin typeface="黑体" panose="02010609060101010101" pitchFamily="49" charset="-122"/>
                <a:ea typeface="黑体" panose="02010609060101010101" pitchFamily="49" charset="-122"/>
              </a:rPr>
              <a:t>》</a:t>
            </a:r>
            <a:r>
              <a:rPr lang="zh-CN" altLang="en-US" sz="1400" dirty="0">
                <a:latin typeface="黑体" panose="02010609060101010101" pitchFamily="49" charset="-122"/>
                <a:ea typeface="黑体" panose="02010609060101010101" pitchFamily="49" charset="-122"/>
              </a:rPr>
              <a:t>第</a:t>
            </a:r>
            <a:r>
              <a:rPr lang="en-US" altLang="zh-CN" sz="1400" dirty="0">
                <a:latin typeface="黑体" panose="02010609060101010101" pitchFamily="49" charset="-122"/>
                <a:ea typeface="黑体" panose="02010609060101010101" pitchFamily="49" charset="-122"/>
              </a:rPr>
              <a:t>357</a:t>
            </a:r>
            <a:r>
              <a:rPr lang="zh-CN" altLang="en-US" sz="1400" dirty="0">
                <a:latin typeface="黑体" panose="02010609060101010101" pitchFamily="49" charset="-122"/>
                <a:ea typeface="黑体" panose="02010609060101010101" pitchFamily="49" charset="-122"/>
              </a:rPr>
              <a:t>条规定，毒品是指鸦片、海洛因、甲基苯丙胺（冰毒）、吗啡、大麻、可卡因以及国家规定管制的其他能够使人形成瘾癖的麻醉药品和精神药品。</a:t>
            </a:r>
          </a:p>
        </p:txBody>
      </p:sp>
      <p:pic>
        <p:nvPicPr>
          <p:cNvPr id="7" name="图片 6">
            <a:extLst>
              <a:ext uri="{FF2B5EF4-FFF2-40B4-BE49-F238E27FC236}">
                <a16:creationId xmlns="" xmlns:a16="http://schemas.microsoft.com/office/drawing/2014/main" id="{9A4E01D5-9FA8-41DC-A504-336BF9AC7D33}"/>
              </a:ext>
            </a:extLst>
          </p:cNvPr>
          <p:cNvPicPr>
            <a:picLocks noChangeAspect="1"/>
          </p:cNvPicPr>
          <p:nvPr/>
        </p:nvPicPr>
        <p:blipFill>
          <a:blip r:embed="rId4"/>
          <a:stretch>
            <a:fillRect/>
          </a:stretch>
        </p:blipFill>
        <p:spPr>
          <a:xfrm>
            <a:off x="8089698" y="2351760"/>
            <a:ext cx="654679" cy="654679"/>
          </a:xfrm>
          <a:prstGeom prst="rect">
            <a:avLst/>
          </a:prstGeom>
        </p:spPr>
      </p:pic>
      <p:sp>
        <p:nvSpPr>
          <p:cNvPr id="28" name="isļïḓé">
            <a:extLst>
              <a:ext uri="{FF2B5EF4-FFF2-40B4-BE49-F238E27FC236}">
                <a16:creationId xmlns="" xmlns:a16="http://schemas.microsoft.com/office/drawing/2014/main" id="{3E3ED7C5-26F1-409E-8FED-1A7AE198754E}"/>
              </a:ext>
            </a:extLst>
          </p:cNvPr>
          <p:cNvSpPr/>
          <p:nvPr/>
        </p:nvSpPr>
        <p:spPr bwMode="auto">
          <a:xfrm>
            <a:off x="0" y="2609909"/>
            <a:ext cx="1091444" cy="409545"/>
          </a:xfrm>
          <a:prstGeom prst="rect">
            <a:avLst/>
          </a:prstGeom>
          <a:solidFill>
            <a:schemeClr val="accent2"/>
          </a:solidFill>
          <a:ln w="19050">
            <a:noFill/>
            <a:round/>
            <a:headEnd/>
            <a:tailEnd/>
          </a:ln>
        </p:spPr>
        <p:txBody>
          <a:bodyPr anchor="ctr"/>
          <a:lstStyle/>
          <a:p>
            <a:pPr algn="ctr"/>
            <a:endParaRPr/>
          </a:p>
        </p:txBody>
      </p:sp>
      <p:sp>
        <p:nvSpPr>
          <p:cNvPr id="29" name="íş1ídè">
            <a:extLst>
              <a:ext uri="{FF2B5EF4-FFF2-40B4-BE49-F238E27FC236}">
                <a16:creationId xmlns="" xmlns:a16="http://schemas.microsoft.com/office/drawing/2014/main" id="{CAD7D518-9B21-4B2C-BABD-AED360F5FD58}"/>
              </a:ext>
            </a:extLst>
          </p:cNvPr>
          <p:cNvSpPr/>
          <p:nvPr/>
        </p:nvSpPr>
        <p:spPr bwMode="auto">
          <a:xfrm>
            <a:off x="0" y="301945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0" name="işļïḓe">
            <a:extLst>
              <a:ext uri="{FF2B5EF4-FFF2-40B4-BE49-F238E27FC236}">
                <a16:creationId xmlns="" xmlns:a16="http://schemas.microsoft.com/office/drawing/2014/main" id="{80C65927-024E-45B8-A469-999FA5051E49}"/>
              </a:ext>
            </a:extLst>
          </p:cNvPr>
          <p:cNvSpPr/>
          <p:nvPr/>
        </p:nvSpPr>
        <p:spPr bwMode="auto">
          <a:xfrm>
            <a:off x="0" y="3428999"/>
            <a:ext cx="1091444" cy="409545"/>
          </a:xfrm>
          <a:prstGeom prst="rect">
            <a:avLst/>
          </a:prstGeom>
          <a:solidFill>
            <a:schemeClr val="accent4"/>
          </a:solidFill>
          <a:ln w="19050">
            <a:noFill/>
            <a:round/>
            <a:headEnd/>
            <a:tailEnd/>
          </a:ln>
        </p:spPr>
        <p:txBody>
          <a:bodyPr anchor="ctr"/>
          <a:lstStyle/>
          <a:p>
            <a:pPr algn="ctr"/>
            <a:endParaRPr/>
          </a:p>
        </p:txBody>
      </p:sp>
      <p:sp>
        <p:nvSpPr>
          <p:cNvPr id="31" name="îṡľíḍê">
            <a:extLst>
              <a:ext uri="{FF2B5EF4-FFF2-40B4-BE49-F238E27FC236}">
                <a16:creationId xmlns="" xmlns:a16="http://schemas.microsoft.com/office/drawing/2014/main" id="{7CF9F83B-FCEF-426F-B468-9BE9F65A1B96}"/>
              </a:ext>
            </a:extLst>
          </p:cNvPr>
          <p:cNvSpPr/>
          <p:nvPr/>
        </p:nvSpPr>
        <p:spPr bwMode="auto">
          <a:xfrm>
            <a:off x="0" y="3838544"/>
            <a:ext cx="1091444" cy="409545"/>
          </a:xfrm>
          <a:prstGeom prst="rect">
            <a:avLst/>
          </a:prstGeom>
          <a:solidFill>
            <a:schemeClr val="accent5"/>
          </a:solidFill>
          <a:ln w="19050">
            <a:noFill/>
            <a:round/>
            <a:headEnd/>
            <a:tailEnd/>
          </a:ln>
        </p:spPr>
        <p:txBody>
          <a:bodyPr anchor="ctr"/>
          <a:lstStyle/>
          <a:p>
            <a:pPr algn="ctr"/>
            <a:endParaRPr/>
          </a:p>
        </p:txBody>
      </p:sp>
      <p:sp>
        <p:nvSpPr>
          <p:cNvPr id="32" name="isļïḓé">
            <a:extLst>
              <a:ext uri="{FF2B5EF4-FFF2-40B4-BE49-F238E27FC236}">
                <a16:creationId xmlns="" xmlns:a16="http://schemas.microsoft.com/office/drawing/2014/main" id="{7E6AAC12-4F13-4585-A928-2DDC9408FF98}"/>
              </a:ext>
            </a:extLst>
          </p:cNvPr>
          <p:cNvSpPr/>
          <p:nvPr/>
        </p:nvSpPr>
        <p:spPr bwMode="auto">
          <a:xfrm>
            <a:off x="0" y="2208931"/>
            <a:ext cx="1091444" cy="409545"/>
          </a:xfrm>
          <a:prstGeom prst="rect">
            <a:avLst/>
          </a:prstGeom>
          <a:solidFill>
            <a:schemeClr val="accent1"/>
          </a:solidFill>
          <a:ln w="19050">
            <a:noFill/>
            <a:round/>
            <a:headEnd/>
            <a:tailEnd/>
          </a:ln>
        </p:spPr>
        <p:txBody>
          <a:bodyPr anchor="ctr"/>
          <a:lstStyle/>
          <a:p>
            <a:pPr algn="ctr"/>
            <a:endParaRPr/>
          </a:p>
        </p:txBody>
      </p:sp>
      <p:sp>
        <p:nvSpPr>
          <p:cNvPr id="33" name="isļïḓé">
            <a:extLst>
              <a:ext uri="{FF2B5EF4-FFF2-40B4-BE49-F238E27FC236}">
                <a16:creationId xmlns="" xmlns:a16="http://schemas.microsoft.com/office/drawing/2014/main" id="{9023CE4B-A787-4ABD-A66B-595F36279090}"/>
              </a:ext>
            </a:extLst>
          </p:cNvPr>
          <p:cNvSpPr/>
          <p:nvPr/>
        </p:nvSpPr>
        <p:spPr bwMode="auto">
          <a:xfrm>
            <a:off x="11100556" y="2637569"/>
            <a:ext cx="1091444" cy="409545"/>
          </a:xfrm>
          <a:prstGeom prst="rect">
            <a:avLst/>
          </a:prstGeom>
          <a:solidFill>
            <a:schemeClr val="accent2"/>
          </a:solidFill>
          <a:ln w="19050">
            <a:noFill/>
            <a:round/>
            <a:headEnd/>
            <a:tailEnd/>
          </a:ln>
        </p:spPr>
        <p:txBody>
          <a:bodyPr anchor="ctr"/>
          <a:lstStyle/>
          <a:p>
            <a:pPr algn="ctr"/>
            <a:endParaRPr/>
          </a:p>
        </p:txBody>
      </p:sp>
      <p:sp>
        <p:nvSpPr>
          <p:cNvPr id="34" name="íş1ídè">
            <a:extLst>
              <a:ext uri="{FF2B5EF4-FFF2-40B4-BE49-F238E27FC236}">
                <a16:creationId xmlns="" xmlns:a16="http://schemas.microsoft.com/office/drawing/2014/main" id="{ED332337-6D95-4013-A0C5-75E5EC50B954}"/>
              </a:ext>
            </a:extLst>
          </p:cNvPr>
          <p:cNvSpPr/>
          <p:nvPr/>
        </p:nvSpPr>
        <p:spPr bwMode="auto">
          <a:xfrm>
            <a:off x="11100556" y="304711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5" name="işļïḓe">
            <a:extLst>
              <a:ext uri="{FF2B5EF4-FFF2-40B4-BE49-F238E27FC236}">
                <a16:creationId xmlns="" xmlns:a16="http://schemas.microsoft.com/office/drawing/2014/main" id="{F3E61424-116A-443D-8B3F-968FCE1F9EAB}"/>
              </a:ext>
            </a:extLst>
          </p:cNvPr>
          <p:cNvSpPr/>
          <p:nvPr/>
        </p:nvSpPr>
        <p:spPr bwMode="auto">
          <a:xfrm>
            <a:off x="11100556" y="3456659"/>
            <a:ext cx="1091444" cy="409545"/>
          </a:xfrm>
          <a:prstGeom prst="rect">
            <a:avLst/>
          </a:prstGeom>
          <a:solidFill>
            <a:schemeClr val="accent4"/>
          </a:solidFill>
          <a:ln w="19050">
            <a:noFill/>
            <a:round/>
            <a:headEnd/>
            <a:tailEnd/>
          </a:ln>
        </p:spPr>
        <p:txBody>
          <a:bodyPr anchor="ctr"/>
          <a:lstStyle/>
          <a:p>
            <a:pPr algn="ctr"/>
            <a:endParaRPr/>
          </a:p>
        </p:txBody>
      </p:sp>
      <p:sp>
        <p:nvSpPr>
          <p:cNvPr id="36" name="îṡľíḍê">
            <a:extLst>
              <a:ext uri="{FF2B5EF4-FFF2-40B4-BE49-F238E27FC236}">
                <a16:creationId xmlns="" xmlns:a16="http://schemas.microsoft.com/office/drawing/2014/main" id="{FB15ED9D-3033-4EB9-BC1A-5C74875C8106}"/>
              </a:ext>
            </a:extLst>
          </p:cNvPr>
          <p:cNvSpPr/>
          <p:nvPr/>
        </p:nvSpPr>
        <p:spPr bwMode="auto">
          <a:xfrm>
            <a:off x="11100556" y="3866204"/>
            <a:ext cx="1091444" cy="409545"/>
          </a:xfrm>
          <a:prstGeom prst="rect">
            <a:avLst/>
          </a:prstGeom>
          <a:solidFill>
            <a:schemeClr val="accent5"/>
          </a:solidFill>
          <a:ln w="19050">
            <a:noFill/>
            <a:round/>
            <a:headEnd/>
            <a:tailEnd/>
          </a:ln>
        </p:spPr>
        <p:txBody>
          <a:bodyPr anchor="ctr"/>
          <a:lstStyle/>
          <a:p>
            <a:pPr algn="ctr"/>
            <a:endParaRPr/>
          </a:p>
        </p:txBody>
      </p:sp>
      <p:sp>
        <p:nvSpPr>
          <p:cNvPr id="37" name="isļïḓé">
            <a:extLst>
              <a:ext uri="{FF2B5EF4-FFF2-40B4-BE49-F238E27FC236}">
                <a16:creationId xmlns="" xmlns:a16="http://schemas.microsoft.com/office/drawing/2014/main" id="{F579B3E4-8795-4061-BD7E-08EC20F6F347}"/>
              </a:ext>
            </a:extLst>
          </p:cNvPr>
          <p:cNvSpPr/>
          <p:nvPr/>
        </p:nvSpPr>
        <p:spPr bwMode="auto">
          <a:xfrm>
            <a:off x="11100556" y="2236591"/>
            <a:ext cx="1091444" cy="409545"/>
          </a:xfrm>
          <a:prstGeom prst="rect">
            <a:avLst/>
          </a:prstGeom>
          <a:solidFill>
            <a:schemeClr val="accent1"/>
          </a:solidFill>
          <a:ln w="19050">
            <a:noFill/>
            <a:round/>
            <a:headEnd/>
            <a:tailEnd/>
          </a:ln>
        </p:spPr>
        <p:txBody>
          <a:bodyPr anchor="ctr"/>
          <a:lstStyle/>
          <a:p>
            <a:pPr algn="ctr"/>
            <a:endParaRPr/>
          </a:p>
        </p:txBody>
      </p:sp>
    </p:spTree>
    <p:custDataLst>
      <p:tags r:id="rId1"/>
    </p:custDataLst>
    <p:extLst>
      <p:ext uri="{BB962C8B-B14F-4D97-AF65-F5344CB8AC3E}">
        <p14:creationId xmlns:p14="http://schemas.microsoft.com/office/powerpoint/2010/main" val="33542709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25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75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1500"/>
                            </p:stCondLst>
                            <p:childTnLst>
                              <p:par>
                                <p:cTn id="46" presetID="53" presetClass="entr" presetSubtype="52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anim calcmode="lin" valueType="num">
                                      <p:cBhvr>
                                        <p:cTn id="51" dur="500" fill="hold"/>
                                        <p:tgtEl>
                                          <p:spTgt spid="7"/>
                                        </p:tgtEl>
                                        <p:attrNameLst>
                                          <p:attrName>ppt_x</p:attrName>
                                        </p:attrNameLst>
                                      </p:cBhvr>
                                      <p:tavLst>
                                        <p:tav tm="0">
                                          <p:val>
                                            <p:fltVal val="0.5"/>
                                          </p:val>
                                        </p:tav>
                                        <p:tav tm="100000">
                                          <p:val>
                                            <p:strVal val="#ppt_x"/>
                                          </p:val>
                                        </p:tav>
                                      </p:tavLst>
                                    </p:anim>
                                    <p:anim calcmode="lin" valueType="num">
                                      <p:cBhvr>
                                        <p:cTn id="52" dur="5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2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anim calcmode="lin" valueType="num">
                                      <p:cBhvr>
                                        <p:cTn id="5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6"/>
                                        </p:tgtEl>
                                      </p:cBhvr>
                                    </p:animEffect>
                                  </p:childTnLst>
                                </p:cTn>
                              </p:par>
                            </p:childTnLst>
                          </p:cTn>
                        </p:par>
                        <p:par>
                          <p:cTn id="61" fill="hold">
                            <p:stCondLst>
                              <p:cond delay="2700"/>
                            </p:stCondLst>
                            <p:childTnLst>
                              <p:par>
                                <p:cTn id="62" presetID="22" presetClass="entr" presetSubtype="4" fill="hold" grpId="0" nodeType="afterEffect">
                                  <p:stCondLst>
                                    <p:cond delay="0"/>
                                  </p:stCondLst>
                                  <p:iterate type="lt">
                                    <p:tmPct val="2750"/>
                                  </p:iterate>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 xmlns:a16="http://schemas.microsoft.com/office/drawing/2014/main" id="{F4743235-816D-4120-8A71-F77787FE1E06}"/>
              </a:ext>
            </a:extLst>
          </p:cNvPr>
          <p:cNvSpPr txBox="1"/>
          <p:nvPr/>
        </p:nvSpPr>
        <p:spPr>
          <a:xfrm>
            <a:off x="1115122" y="127137"/>
            <a:ext cx="3601844"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什么是毒品</a:t>
            </a:r>
          </a:p>
        </p:txBody>
      </p:sp>
      <p:sp>
        <p:nvSpPr>
          <p:cNvPr id="22" name="矩形 21">
            <a:extLst>
              <a:ext uri="{FF2B5EF4-FFF2-40B4-BE49-F238E27FC236}">
                <a16:creationId xmlns="" xmlns:a16="http://schemas.microsoft.com/office/drawing/2014/main" id="{1F560F44-4D7B-40B1-9ECE-CB1542068A8B}"/>
              </a:ext>
            </a:extLst>
          </p:cNvPr>
          <p:cNvSpPr/>
          <p:nvPr/>
        </p:nvSpPr>
        <p:spPr>
          <a:xfrm>
            <a:off x="695325" y="1387598"/>
            <a:ext cx="10837862" cy="1405193"/>
          </a:xfrm>
          <a:prstGeom prst="rect">
            <a:avLst/>
          </a:prstGeom>
        </p:spPr>
        <p:txBody>
          <a:bodyPr wrap="square">
            <a:spAutoFit/>
          </a:bodyPr>
          <a:lstStyle/>
          <a:p>
            <a:pPr indent="457200" algn="just">
              <a:lnSpc>
                <a:spcPct val="150000"/>
              </a:lnSpc>
            </a:pPr>
            <a:r>
              <a:rPr lang="zh-CN" altLang="en-US" sz="2000" dirty="0">
                <a:latin typeface="黑体" panose="02010609060101010101" pitchFamily="49" charset="-122"/>
                <a:ea typeface="黑体" panose="02010609060101010101" pitchFamily="49" charset="-122"/>
              </a:rPr>
              <a:t>根据</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中华人民共和国刑法</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第</a:t>
            </a:r>
            <a:r>
              <a:rPr lang="en-US" altLang="zh-CN" sz="2000" dirty="0">
                <a:latin typeface="黑体" panose="02010609060101010101" pitchFamily="49" charset="-122"/>
                <a:ea typeface="黑体" panose="02010609060101010101" pitchFamily="49" charset="-122"/>
              </a:rPr>
              <a:t>357</a:t>
            </a:r>
            <a:r>
              <a:rPr lang="zh-CN" altLang="en-US" sz="2000" dirty="0">
                <a:latin typeface="黑体" panose="02010609060101010101" pitchFamily="49" charset="-122"/>
                <a:ea typeface="黑体" panose="02010609060101010101" pitchFamily="49" charset="-122"/>
              </a:rPr>
              <a:t>条规定，毒品是指鸦片、海洛因、甲基苯丙胺（冰毒）、吗啡、大麻、可卡因以及国家规定管制的其他能够使人形成瘾癖的麻醉药品和精神药品。</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麻醉药品及精神药品品种目录</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中列明了</a:t>
            </a:r>
            <a:r>
              <a:rPr lang="en-US" altLang="zh-CN" sz="2000" dirty="0">
                <a:latin typeface="黑体" panose="02010609060101010101" pitchFamily="49" charset="-122"/>
                <a:ea typeface="黑体" panose="02010609060101010101" pitchFamily="49" charset="-122"/>
              </a:rPr>
              <a:t>121</a:t>
            </a:r>
            <a:r>
              <a:rPr lang="zh-CN" altLang="en-US" sz="2000" dirty="0">
                <a:latin typeface="黑体" panose="02010609060101010101" pitchFamily="49" charset="-122"/>
                <a:ea typeface="黑体" panose="02010609060101010101" pitchFamily="49" charset="-122"/>
              </a:rPr>
              <a:t>种麻醉药品和</a:t>
            </a:r>
            <a:r>
              <a:rPr lang="en-US" altLang="zh-CN" sz="2000" dirty="0">
                <a:latin typeface="黑体" panose="02010609060101010101" pitchFamily="49" charset="-122"/>
                <a:ea typeface="黑体" panose="02010609060101010101" pitchFamily="49" charset="-122"/>
              </a:rPr>
              <a:t>130</a:t>
            </a:r>
            <a:r>
              <a:rPr lang="zh-CN" altLang="en-US" sz="2000" dirty="0">
                <a:latin typeface="黑体" panose="02010609060101010101" pitchFamily="49" charset="-122"/>
                <a:ea typeface="黑体" panose="02010609060101010101" pitchFamily="49" charset="-122"/>
              </a:rPr>
              <a:t>种精神药品。</a:t>
            </a:r>
          </a:p>
        </p:txBody>
      </p:sp>
      <p:pic>
        <p:nvPicPr>
          <p:cNvPr id="23" name="Picture 4" descr="u=4224867932,2089669198&amp;fm=23&amp;gp=0">
            <a:extLst>
              <a:ext uri="{FF2B5EF4-FFF2-40B4-BE49-F238E27FC236}">
                <a16:creationId xmlns="" xmlns:a16="http://schemas.microsoft.com/office/drawing/2014/main" id="{C6589627-A377-46F4-9F03-CE3935C145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6936" y="3429000"/>
            <a:ext cx="3426251" cy="233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descr="348415">
            <a:extLst>
              <a:ext uri="{FF2B5EF4-FFF2-40B4-BE49-F238E27FC236}">
                <a16:creationId xmlns="" xmlns:a16="http://schemas.microsoft.com/office/drawing/2014/main" id="{74522642-8D47-4371-895C-471F72A095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1998" y="3429000"/>
            <a:ext cx="3415990" cy="233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24">
            <a:extLst>
              <a:ext uri="{FF2B5EF4-FFF2-40B4-BE49-F238E27FC236}">
                <a16:creationId xmlns="" xmlns:a16="http://schemas.microsoft.com/office/drawing/2014/main" id="{2340BB3D-74DB-4798-B152-DD069D1FC43A}"/>
              </a:ext>
            </a:extLst>
          </p:cNvPr>
          <p:cNvSpPr/>
          <p:nvPr/>
        </p:nvSpPr>
        <p:spPr>
          <a:xfrm>
            <a:off x="1070693" y="3635067"/>
            <a:ext cx="3381274" cy="1689373"/>
          </a:xfrm>
          <a:prstGeom prst="rect">
            <a:avLst/>
          </a:prstGeom>
        </p:spPr>
        <p:txBody>
          <a:bodyPr wrap="square">
            <a:spAutoFit/>
          </a:bodyPr>
          <a:lstStyle/>
          <a:p>
            <a:pPr>
              <a:lnSpc>
                <a:spcPct val="150000"/>
              </a:lnSpc>
            </a:pPr>
            <a:r>
              <a:rPr lang="zh-CN" altLang="en-US" dirty="0">
                <a:latin typeface="黑体" panose="02010609060101010101" pitchFamily="49" charset="-122"/>
                <a:ea typeface="黑体" panose="02010609060101010101" pitchFamily="49" charset="-122"/>
              </a:rPr>
              <a:t>毒品通常分为麻醉药品和精神药品两大类。其中最常见的主要是麻醉药品类中的大麻类、鸦片类和可卡因类。</a:t>
            </a:r>
          </a:p>
        </p:txBody>
      </p:sp>
      <p:pic>
        <p:nvPicPr>
          <p:cNvPr id="27" name="图片 26">
            <a:extLst>
              <a:ext uri="{FF2B5EF4-FFF2-40B4-BE49-F238E27FC236}">
                <a16:creationId xmlns="" xmlns:a16="http://schemas.microsoft.com/office/drawing/2014/main" id="{F682A5C2-E883-46B8-81B1-975B2D5AF587}"/>
              </a:ext>
            </a:extLst>
          </p:cNvPr>
          <p:cNvPicPr>
            <a:picLocks noChangeAspect="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046831" y="5016532"/>
            <a:ext cx="227316" cy="360521"/>
          </a:xfrm>
          <a:prstGeom prst="rect">
            <a:avLst/>
          </a:prstGeom>
        </p:spPr>
      </p:pic>
      <p:pic>
        <p:nvPicPr>
          <p:cNvPr id="28" name="图片 27">
            <a:extLst>
              <a:ext uri="{FF2B5EF4-FFF2-40B4-BE49-F238E27FC236}">
                <a16:creationId xmlns="" xmlns:a16="http://schemas.microsoft.com/office/drawing/2014/main" id="{A601CEEA-BAA3-4620-92FF-160DC5A60531}"/>
              </a:ext>
            </a:extLst>
          </p:cNvPr>
          <p:cNvPicPr>
            <a:picLocks noChangeAspect="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flipH="1">
            <a:off x="690663" y="3429000"/>
            <a:ext cx="197698" cy="392096"/>
          </a:xfrm>
          <a:prstGeom prst="rect">
            <a:avLst/>
          </a:prstGeom>
        </p:spPr>
      </p:pic>
    </p:spTree>
    <p:extLst>
      <p:ext uri="{BB962C8B-B14F-4D97-AF65-F5344CB8AC3E}">
        <p14:creationId xmlns:p14="http://schemas.microsoft.com/office/powerpoint/2010/main" val="7288162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ppt_w/2"/>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ppt_w</p:attrName>
                                        </p:attrNameLst>
                                      </p:cBhvr>
                                      <p:tavLst>
                                        <p:tav tm="0">
                                          <p:val>
                                            <p:fltVal val="0"/>
                                          </p:val>
                                        </p:tav>
                                        <p:tav tm="100000">
                                          <p:val>
                                            <p:strVal val="#ppt_w"/>
                                          </p:val>
                                        </p:tav>
                                      </p:tavLst>
                                    </p:anim>
                                    <p:anim calcmode="lin" valueType="num">
                                      <p:cBhvr>
                                        <p:cTn id="10" dur="500" fill="hold"/>
                                        <p:tgtEl>
                                          <p:spTgt spid="14"/>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41" presetClass="entr" presetSubtype="0" fill="hold" grpId="0" nodeType="afterEffect">
                                  <p:stCondLst>
                                    <p:cond delay="0"/>
                                  </p:stCondLst>
                                  <p:iterate type="lt">
                                    <p:tmPct val="1880"/>
                                  </p:iterate>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2"/>
                                        </p:tgtEl>
                                        <p:attrNameLst>
                                          <p:attrName>ppt_y</p:attrName>
                                        </p:attrNameLst>
                                      </p:cBhvr>
                                      <p:tavLst>
                                        <p:tav tm="0">
                                          <p:val>
                                            <p:strVal val="#ppt_y"/>
                                          </p:val>
                                        </p:tav>
                                        <p:tav tm="100000">
                                          <p:val>
                                            <p:strVal val="#ppt_y"/>
                                          </p:val>
                                        </p:tav>
                                      </p:tavLst>
                                    </p:anim>
                                    <p:anim calcmode="lin" valueType="num">
                                      <p:cBhvr>
                                        <p:cTn id="1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2"/>
                                        </p:tgtEl>
                                      </p:cBhvr>
                                    </p:animEffect>
                                  </p:childTnLst>
                                </p:cTn>
                              </p:par>
                            </p:childTnLst>
                          </p:cTn>
                        </p:par>
                        <p:par>
                          <p:cTn id="19" fill="hold">
                            <p:stCondLst>
                              <p:cond delay="2100"/>
                            </p:stCondLst>
                            <p:childTnLst>
                              <p:par>
                                <p:cTn id="20" presetID="2" presetClass="entr" presetSubtype="4"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par>
                          <p:cTn id="24" fill="hold">
                            <p:stCondLst>
                              <p:cond delay="2600"/>
                            </p:stCondLst>
                            <p:childTnLst>
                              <p:par>
                                <p:cTn id="25" presetID="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par>
                          <p:cTn id="29" fill="hold">
                            <p:stCondLst>
                              <p:cond delay="310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600"/>
                            </p:stCondLst>
                            <p:childTnLst>
                              <p:par>
                                <p:cTn id="35" presetID="42"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毒品的基本特征</a:t>
            </a:r>
          </a:p>
        </p:txBody>
      </p:sp>
      <p:sp>
        <p:nvSpPr>
          <p:cNvPr id="6" name="MH_Other_1">
            <a:extLst>
              <a:ext uri="{FF2B5EF4-FFF2-40B4-BE49-F238E27FC236}">
                <a16:creationId xmlns="" xmlns:a16="http://schemas.microsoft.com/office/drawing/2014/main" id="{931A4F3E-3DA0-4750-B85E-14A8218C59AE}"/>
              </a:ext>
            </a:extLst>
          </p:cNvPr>
          <p:cNvSpPr/>
          <p:nvPr>
            <p:custDataLst>
              <p:tags r:id="rId2"/>
            </p:custDataLst>
          </p:nvPr>
        </p:nvSpPr>
        <p:spPr>
          <a:xfrm>
            <a:off x="3059469" y="4631812"/>
            <a:ext cx="642578" cy="642577"/>
          </a:xfrm>
          <a:custGeom>
            <a:avLst/>
            <a:gdLst>
              <a:gd name="connsiteX0" fmla="*/ 0 w 575734"/>
              <a:gd name="connsiteY0" fmla="*/ 0 h 575734"/>
              <a:gd name="connsiteX1" fmla="*/ 265008 w 575734"/>
              <a:gd name="connsiteY1" fmla="*/ 0 h 575734"/>
              <a:gd name="connsiteX2" fmla="*/ 265008 w 575734"/>
              <a:gd name="connsiteY2" fmla="*/ 72347 h 575734"/>
              <a:gd name="connsiteX3" fmla="*/ 253263 w 575734"/>
              <a:gd name="connsiteY3" fmla="*/ 74718 h 575734"/>
              <a:gd name="connsiteX4" fmla="*/ 198967 w 575734"/>
              <a:gd name="connsiteY4" fmla="*/ 156632 h 575734"/>
              <a:gd name="connsiteX5" fmla="*/ 287867 w 575734"/>
              <a:gd name="connsiteY5" fmla="*/ 245532 h 575734"/>
              <a:gd name="connsiteX6" fmla="*/ 376767 w 575734"/>
              <a:gd name="connsiteY6" fmla="*/ 156632 h 575734"/>
              <a:gd name="connsiteX7" fmla="*/ 322471 w 575734"/>
              <a:gd name="connsiteY7" fmla="*/ 74718 h 575734"/>
              <a:gd name="connsiteX8" fmla="*/ 310727 w 575734"/>
              <a:gd name="connsiteY8" fmla="*/ 72347 h 575734"/>
              <a:gd name="connsiteX9" fmla="*/ 310727 w 575734"/>
              <a:gd name="connsiteY9" fmla="*/ 0 h 575734"/>
              <a:gd name="connsiteX10" fmla="*/ 575734 w 575734"/>
              <a:gd name="connsiteY10" fmla="*/ 0 h 575734"/>
              <a:gd name="connsiteX11" fmla="*/ 575734 w 575734"/>
              <a:gd name="connsiteY11" fmla="*/ 575734 h 575734"/>
              <a:gd name="connsiteX12" fmla="*/ 0 w 575734"/>
              <a:gd name="connsiteY12" fmla="*/ 575734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34" h="575734">
                <a:moveTo>
                  <a:pt x="0" y="0"/>
                </a:moveTo>
                <a:lnTo>
                  <a:pt x="265008" y="0"/>
                </a:lnTo>
                <a:lnTo>
                  <a:pt x="265008" y="72347"/>
                </a:lnTo>
                <a:lnTo>
                  <a:pt x="253263" y="74718"/>
                </a:lnTo>
                <a:cubicBezTo>
                  <a:pt x="221356" y="88214"/>
                  <a:pt x="198967" y="119809"/>
                  <a:pt x="198967" y="156632"/>
                </a:cubicBezTo>
                <a:cubicBezTo>
                  <a:pt x="198967" y="205730"/>
                  <a:pt x="238769" y="245532"/>
                  <a:pt x="287867" y="245532"/>
                </a:cubicBezTo>
                <a:cubicBezTo>
                  <a:pt x="336965" y="245532"/>
                  <a:pt x="376767" y="205730"/>
                  <a:pt x="376767" y="156632"/>
                </a:cubicBezTo>
                <a:cubicBezTo>
                  <a:pt x="376767" y="119809"/>
                  <a:pt x="354378" y="88214"/>
                  <a:pt x="322471" y="74718"/>
                </a:cubicBezTo>
                <a:lnTo>
                  <a:pt x="310727" y="72347"/>
                </a:lnTo>
                <a:lnTo>
                  <a:pt x="310727" y="0"/>
                </a:lnTo>
                <a:lnTo>
                  <a:pt x="575734" y="0"/>
                </a:lnTo>
                <a:lnTo>
                  <a:pt x="575734" y="575734"/>
                </a:lnTo>
                <a:lnTo>
                  <a:pt x="0" y="57573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b="1" dirty="0">
                <a:solidFill>
                  <a:srgbClr val="FFFFFF"/>
                </a:solidFill>
              </a:rPr>
              <a:t>1</a:t>
            </a:r>
            <a:endParaRPr lang="zh-CN" altLang="en-US" sz="2400" b="1" dirty="0">
              <a:solidFill>
                <a:srgbClr val="FFFFFF"/>
              </a:solidFill>
            </a:endParaRPr>
          </a:p>
        </p:txBody>
      </p:sp>
      <p:sp>
        <p:nvSpPr>
          <p:cNvPr id="7" name="MH_SubTitle_1">
            <a:extLst>
              <a:ext uri="{FF2B5EF4-FFF2-40B4-BE49-F238E27FC236}">
                <a16:creationId xmlns="" xmlns:a16="http://schemas.microsoft.com/office/drawing/2014/main" id="{3FF147FE-2C62-42E0-8D06-EF1864E36993}"/>
              </a:ext>
            </a:extLst>
          </p:cNvPr>
          <p:cNvSpPr/>
          <p:nvPr>
            <p:custDataLst>
              <p:tags r:id="rId3"/>
            </p:custDataLst>
          </p:nvPr>
        </p:nvSpPr>
        <p:spPr>
          <a:xfrm>
            <a:off x="2436363" y="2252683"/>
            <a:ext cx="1887019" cy="1887018"/>
          </a:xfrm>
          <a:custGeom>
            <a:avLst/>
            <a:gdLst>
              <a:gd name="connsiteX0" fmla="*/ 0 w 1692000"/>
              <a:gd name="connsiteY0" fmla="*/ 0 h 1692000"/>
              <a:gd name="connsiteX1" fmla="*/ 1692000 w 1692000"/>
              <a:gd name="connsiteY1" fmla="*/ 0 h 1692000"/>
              <a:gd name="connsiteX2" fmla="*/ 1692000 w 1692000"/>
              <a:gd name="connsiteY2" fmla="*/ 1692000 h 1692000"/>
              <a:gd name="connsiteX3" fmla="*/ 868860 w 1692000"/>
              <a:gd name="connsiteY3" fmla="*/ 1692000 h 1692000"/>
              <a:gd name="connsiteX4" fmla="*/ 868860 w 1692000"/>
              <a:gd name="connsiteY4" fmla="*/ 1604050 h 1692000"/>
              <a:gd name="connsiteX5" fmla="*/ 880604 w 1692000"/>
              <a:gd name="connsiteY5" fmla="*/ 1601679 h 1692000"/>
              <a:gd name="connsiteX6" fmla="*/ 934900 w 1692000"/>
              <a:gd name="connsiteY6" fmla="*/ 1519765 h 1692000"/>
              <a:gd name="connsiteX7" fmla="*/ 846000 w 1692000"/>
              <a:gd name="connsiteY7" fmla="*/ 1430865 h 1692000"/>
              <a:gd name="connsiteX8" fmla="*/ 757100 w 1692000"/>
              <a:gd name="connsiteY8" fmla="*/ 1519765 h 1692000"/>
              <a:gd name="connsiteX9" fmla="*/ 811396 w 1692000"/>
              <a:gd name="connsiteY9" fmla="*/ 1601679 h 1692000"/>
              <a:gd name="connsiteX10" fmla="*/ 823141 w 1692000"/>
              <a:gd name="connsiteY10" fmla="*/ 1604050 h 1692000"/>
              <a:gd name="connsiteX11" fmla="*/ 823141 w 1692000"/>
              <a:gd name="connsiteY11" fmla="*/ 1692000 h 1692000"/>
              <a:gd name="connsiteX12" fmla="*/ 0 w 1692000"/>
              <a:gd name="connsiteY12" fmla="*/ 169200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2000" h="1692000">
                <a:moveTo>
                  <a:pt x="0" y="0"/>
                </a:moveTo>
                <a:lnTo>
                  <a:pt x="1692000" y="0"/>
                </a:lnTo>
                <a:lnTo>
                  <a:pt x="1692000" y="1692000"/>
                </a:lnTo>
                <a:lnTo>
                  <a:pt x="868860" y="1692000"/>
                </a:lnTo>
                <a:lnTo>
                  <a:pt x="868860" y="1604050"/>
                </a:lnTo>
                <a:lnTo>
                  <a:pt x="880604" y="1601679"/>
                </a:lnTo>
                <a:cubicBezTo>
                  <a:pt x="912511" y="1588183"/>
                  <a:pt x="934900" y="1556589"/>
                  <a:pt x="934900" y="1519765"/>
                </a:cubicBezTo>
                <a:cubicBezTo>
                  <a:pt x="934900" y="1470667"/>
                  <a:pt x="895098" y="1430865"/>
                  <a:pt x="846000" y="1430865"/>
                </a:cubicBezTo>
                <a:cubicBezTo>
                  <a:pt x="796902" y="1430865"/>
                  <a:pt x="757100" y="1470667"/>
                  <a:pt x="757100" y="1519765"/>
                </a:cubicBezTo>
                <a:cubicBezTo>
                  <a:pt x="757100" y="1556589"/>
                  <a:pt x="779489" y="1588183"/>
                  <a:pt x="811396" y="1601679"/>
                </a:cubicBezTo>
                <a:lnTo>
                  <a:pt x="823141" y="1604050"/>
                </a:lnTo>
                <a:lnTo>
                  <a:pt x="823141" y="1692000"/>
                </a:lnTo>
                <a:lnTo>
                  <a:pt x="0" y="1692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normAutofit/>
          </a:bodyPr>
          <a:lstStyle/>
          <a:p>
            <a:pPr algn="ctr">
              <a:defRPr/>
            </a:pPr>
            <a:r>
              <a:rPr lang="zh-CN" altLang="en-US" sz="2800" b="1" dirty="0">
                <a:latin typeface="黑体" panose="02010609060101010101" pitchFamily="49" charset="-122"/>
                <a:ea typeface="黑体" panose="02010609060101010101" pitchFamily="49" charset="-122"/>
              </a:rPr>
              <a:t>依赖性</a:t>
            </a:r>
          </a:p>
        </p:txBody>
      </p:sp>
      <p:sp>
        <p:nvSpPr>
          <p:cNvPr id="8" name="MH_Other_2">
            <a:extLst>
              <a:ext uri="{FF2B5EF4-FFF2-40B4-BE49-F238E27FC236}">
                <a16:creationId xmlns="" xmlns:a16="http://schemas.microsoft.com/office/drawing/2014/main" id="{E3AECA92-0AD8-4898-839B-624F7EECB3B7}"/>
              </a:ext>
            </a:extLst>
          </p:cNvPr>
          <p:cNvSpPr/>
          <p:nvPr>
            <p:custDataLst>
              <p:tags r:id="rId4"/>
            </p:custDataLst>
          </p:nvPr>
        </p:nvSpPr>
        <p:spPr>
          <a:xfrm>
            <a:off x="3355090" y="4139701"/>
            <a:ext cx="51335" cy="492112"/>
          </a:xfrm>
          <a:custGeom>
            <a:avLst/>
            <a:gdLst>
              <a:gd name="connsiteX0" fmla="*/ 0 w 45719"/>
              <a:gd name="connsiteY0" fmla="*/ 0 h 441600"/>
              <a:gd name="connsiteX1" fmla="*/ 45719 w 45719"/>
              <a:gd name="connsiteY1" fmla="*/ 0 h 441600"/>
              <a:gd name="connsiteX2" fmla="*/ 45719 w 45719"/>
              <a:gd name="connsiteY2" fmla="*/ 441600 h 441600"/>
              <a:gd name="connsiteX3" fmla="*/ 0 w 45719"/>
              <a:gd name="connsiteY3" fmla="*/ 441600 h 441600"/>
            </a:gdLst>
            <a:ahLst/>
            <a:cxnLst>
              <a:cxn ang="0">
                <a:pos x="connsiteX0" y="connsiteY0"/>
              </a:cxn>
              <a:cxn ang="0">
                <a:pos x="connsiteX1" y="connsiteY1"/>
              </a:cxn>
              <a:cxn ang="0">
                <a:pos x="connsiteX2" y="connsiteY2"/>
              </a:cxn>
              <a:cxn ang="0">
                <a:pos x="connsiteX3" y="connsiteY3"/>
              </a:cxn>
            </a:cxnLst>
            <a:rect l="l" t="t" r="r" b="b"/>
            <a:pathLst>
              <a:path w="45719" h="441600">
                <a:moveTo>
                  <a:pt x="0" y="0"/>
                </a:moveTo>
                <a:lnTo>
                  <a:pt x="45719" y="0"/>
                </a:lnTo>
                <a:lnTo>
                  <a:pt x="45719" y="441600"/>
                </a:lnTo>
                <a:lnTo>
                  <a:pt x="0" y="4416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sp>
        <p:nvSpPr>
          <p:cNvPr id="9" name="MH_Other_3">
            <a:extLst>
              <a:ext uri="{FF2B5EF4-FFF2-40B4-BE49-F238E27FC236}">
                <a16:creationId xmlns="" xmlns:a16="http://schemas.microsoft.com/office/drawing/2014/main" id="{AB0DD9C8-9DBC-4029-B62A-B67216D7D34A}"/>
              </a:ext>
            </a:extLst>
          </p:cNvPr>
          <p:cNvSpPr/>
          <p:nvPr>
            <p:custDataLst>
              <p:tags r:id="rId5"/>
            </p:custDataLst>
          </p:nvPr>
        </p:nvSpPr>
        <p:spPr>
          <a:xfrm>
            <a:off x="5812109" y="4631812"/>
            <a:ext cx="640807" cy="642577"/>
          </a:xfrm>
          <a:custGeom>
            <a:avLst/>
            <a:gdLst>
              <a:gd name="connsiteX0" fmla="*/ 0 w 575734"/>
              <a:gd name="connsiteY0" fmla="*/ 0 h 575734"/>
              <a:gd name="connsiteX1" fmla="*/ 265008 w 575734"/>
              <a:gd name="connsiteY1" fmla="*/ 0 h 575734"/>
              <a:gd name="connsiteX2" fmla="*/ 265008 w 575734"/>
              <a:gd name="connsiteY2" fmla="*/ 72347 h 575734"/>
              <a:gd name="connsiteX3" fmla="*/ 253263 w 575734"/>
              <a:gd name="connsiteY3" fmla="*/ 74718 h 575734"/>
              <a:gd name="connsiteX4" fmla="*/ 198967 w 575734"/>
              <a:gd name="connsiteY4" fmla="*/ 156632 h 575734"/>
              <a:gd name="connsiteX5" fmla="*/ 287867 w 575734"/>
              <a:gd name="connsiteY5" fmla="*/ 245532 h 575734"/>
              <a:gd name="connsiteX6" fmla="*/ 376767 w 575734"/>
              <a:gd name="connsiteY6" fmla="*/ 156632 h 575734"/>
              <a:gd name="connsiteX7" fmla="*/ 322471 w 575734"/>
              <a:gd name="connsiteY7" fmla="*/ 74718 h 575734"/>
              <a:gd name="connsiteX8" fmla="*/ 310727 w 575734"/>
              <a:gd name="connsiteY8" fmla="*/ 72347 h 575734"/>
              <a:gd name="connsiteX9" fmla="*/ 310727 w 575734"/>
              <a:gd name="connsiteY9" fmla="*/ 0 h 575734"/>
              <a:gd name="connsiteX10" fmla="*/ 575734 w 575734"/>
              <a:gd name="connsiteY10" fmla="*/ 0 h 575734"/>
              <a:gd name="connsiteX11" fmla="*/ 575734 w 575734"/>
              <a:gd name="connsiteY11" fmla="*/ 575734 h 575734"/>
              <a:gd name="connsiteX12" fmla="*/ 0 w 575734"/>
              <a:gd name="connsiteY12" fmla="*/ 575734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34" h="575734">
                <a:moveTo>
                  <a:pt x="0" y="0"/>
                </a:moveTo>
                <a:lnTo>
                  <a:pt x="265008" y="0"/>
                </a:lnTo>
                <a:lnTo>
                  <a:pt x="265008" y="72347"/>
                </a:lnTo>
                <a:lnTo>
                  <a:pt x="253263" y="74718"/>
                </a:lnTo>
                <a:cubicBezTo>
                  <a:pt x="221356" y="88214"/>
                  <a:pt x="198967" y="119809"/>
                  <a:pt x="198967" y="156632"/>
                </a:cubicBezTo>
                <a:cubicBezTo>
                  <a:pt x="198967" y="205730"/>
                  <a:pt x="238769" y="245532"/>
                  <a:pt x="287867" y="245532"/>
                </a:cubicBezTo>
                <a:cubicBezTo>
                  <a:pt x="336965" y="245532"/>
                  <a:pt x="376767" y="205730"/>
                  <a:pt x="376767" y="156632"/>
                </a:cubicBezTo>
                <a:cubicBezTo>
                  <a:pt x="376767" y="119809"/>
                  <a:pt x="354378" y="88214"/>
                  <a:pt x="322471" y="74718"/>
                </a:cubicBezTo>
                <a:lnTo>
                  <a:pt x="310727" y="72347"/>
                </a:lnTo>
                <a:lnTo>
                  <a:pt x="310727" y="0"/>
                </a:lnTo>
                <a:lnTo>
                  <a:pt x="575734" y="0"/>
                </a:lnTo>
                <a:lnTo>
                  <a:pt x="575734" y="575734"/>
                </a:lnTo>
                <a:lnTo>
                  <a:pt x="0" y="57573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b="1" dirty="0">
                <a:solidFill>
                  <a:srgbClr val="FFFFFF"/>
                </a:solidFill>
              </a:rPr>
              <a:t>2</a:t>
            </a:r>
            <a:endParaRPr lang="zh-CN" altLang="en-US" sz="2400" b="1" dirty="0">
              <a:solidFill>
                <a:srgbClr val="FFFFFF"/>
              </a:solidFill>
            </a:endParaRPr>
          </a:p>
        </p:txBody>
      </p:sp>
      <p:sp>
        <p:nvSpPr>
          <p:cNvPr id="10" name="MH_SubTitle_2">
            <a:extLst>
              <a:ext uri="{FF2B5EF4-FFF2-40B4-BE49-F238E27FC236}">
                <a16:creationId xmlns="" xmlns:a16="http://schemas.microsoft.com/office/drawing/2014/main" id="{7D4A376B-3322-4048-B65C-3069353A2B22}"/>
              </a:ext>
            </a:extLst>
          </p:cNvPr>
          <p:cNvSpPr/>
          <p:nvPr>
            <p:custDataLst>
              <p:tags r:id="rId6"/>
            </p:custDataLst>
          </p:nvPr>
        </p:nvSpPr>
        <p:spPr>
          <a:xfrm>
            <a:off x="5189003" y="2252683"/>
            <a:ext cx="1887019" cy="1887018"/>
          </a:xfrm>
          <a:custGeom>
            <a:avLst/>
            <a:gdLst>
              <a:gd name="connsiteX0" fmla="*/ 0 w 1692000"/>
              <a:gd name="connsiteY0" fmla="*/ 0 h 1692000"/>
              <a:gd name="connsiteX1" fmla="*/ 1692000 w 1692000"/>
              <a:gd name="connsiteY1" fmla="*/ 0 h 1692000"/>
              <a:gd name="connsiteX2" fmla="*/ 1692000 w 1692000"/>
              <a:gd name="connsiteY2" fmla="*/ 1692000 h 1692000"/>
              <a:gd name="connsiteX3" fmla="*/ 868860 w 1692000"/>
              <a:gd name="connsiteY3" fmla="*/ 1692000 h 1692000"/>
              <a:gd name="connsiteX4" fmla="*/ 868860 w 1692000"/>
              <a:gd name="connsiteY4" fmla="*/ 1604050 h 1692000"/>
              <a:gd name="connsiteX5" fmla="*/ 880604 w 1692000"/>
              <a:gd name="connsiteY5" fmla="*/ 1601679 h 1692000"/>
              <a:gd name="connsiteX6" fmla="*/ 934900 w 1692000"/>
              <a:gd name="connsiteY6" fmla="*/ 1519765 h 1692000"/>
              <a:gd name="connsiteX7" fmla="*/ 846000 w 1692000"/>
              <a:gd name="connsiteY7" fmla="*/ 1430865 h 1692000"/>
              <a:gd name="connsiteX8" fmla="*/ 757100 w 1692000"/>
              <a:gd name="connsiteY8" fmla="*/ 1519765 h 1692000"/>
              <a:gd name="connsiteX9" fmla="*/ 811396 w 1692000"/>
              <a:gd name="connsiteY9" fmla="*/ 1601679 h 1692000"/>
              <a:gd name="connsiteX10" fmla="*/ 823141 w 1692000"/>
              <a:gd name="connsiteY10" fmla="*/ 1604050 h 1692000"/>
              <a:gd name="connsiteX11" fmla="*/ 823141 w 1692000"/>
              <a:gd name="connsiteY11" fmla="*/ 1692000 h 1692000"/>
              <a:gd name="connsiteX12" fmla="*/ 0 w 1692000"/>
              <a:gd name="connsiteY12" fmla="*/ 169200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2000" h="1692000">
                <a:moveTo>
                  <a:pt x="0" y="0"/>
                </a:moveTo>
                <a:lnTo>
                  <a:pt x="1692000" y="0"/>
                </a:lnTo>
                <a:lnTo>
                  <a:pt x="1692000" y="1692000"/>
                </a:lnTo>
                <a:lnTo>
                  <a:pt x="868860" y="1692000"/>
                </a:lnTo>
                <a:lnTo>
                  <a:pt x="868860" y="1604050"/>
                </a:lnTo>
                <a:lnTo>
                  <a:pt x="880604" y="1601679"/>
                </a:lnTo>
                <a:cubicBezTo>
                  <a:pt x="912511" y="1588183"/>
                  <a:pt x="934900" y="1556589"/>
                  <a:pt x="934900" y="1519765"/>
                </a:cubicBezTo>
                <a:cubicBezTo>
                  <a:pt x="934900" y="1470667"/>
                  <a:pt x="895098" y="1430865"/>
                  <a:pt x="846000" y="1430865"/>
                </a:cubicBezTo>
                <a:cubicBezTo>
                  <a:pt x="796902" y="1430865"/>
                  <a:pt x="757100" y="1470667"/>
                  <a:pt x="757100" y="1519765"/>
                </a:cubicBezTo>
                <a:cubicBezTo>
                  <a:pt x="757100" y="1556589"/>
                  <a:pt x="779489" y="1588183"/>
                  <a:pt x="811396" y="1601679"/>
                </a:cubicBezTo>
                <a:lnTo>
                  <a:pt x="823141" y="1604050"/>
                </a:lnTo>
                <a:lnTo>
                  <a:pt x="823141" y="1692000"/>
                </a:lnTo>
                <a:lnTo>
                  <a:pt x="0" y="1692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normAutofit/>
          </a:bodyPr>
          <a:lstStyle/>
          <a:p>
            <a:pPr lvl="0" algn="ctr">
              <a:defRPr/>
            </a:pPr>
            <a:r>
              <a:rPr lang="zh-CN" altLang="en-US" sz="2800" b="1" dirty="0">
                <a:solidFill>
                  <a:srgbClr val="FFFFFF"/>
                </a:solidFill>
                <a:latin typeface="黑体" panose="02010609060101010101" pitchFamily="49" charset="-122"/>
                <a:ea typeface="黑体" panose="02010609060101010101" pitchFamily="49" charset="-122"/>
              </a:rPr>
              <a:t>非法性</a:t>
            </a:r>
          </a:p>
        </p:txBody>
      </p:sp>
      <p:sp>
        <p:nvSpPr>
          <p:cNvPr id="11" name="MH_Other_4">
            <a:extLst>
              <a:ext uri="{FF2B5EF4-FFF2-40B4-BE49-F238E27FC236}">
                <a16:creationId xmlns="" xmlns:a16="http://schemas.microsoft.com/office/drawing/2014/main" id="{C65A145B-9F07-4581-9B05-B8C2055F1931}"/>
              </a:ext>
            </a:extLst>
          </p:cNvPr>
          <p:cNvSpPr/>
          <p:nvPr>
            <p:custDataLst>
              <p:tags r:id="rId7"/>
            </p:custDataLst>
          </p:nvPr>
        </p:nvSpPr>
        <p:spPr>
          <a:xfrm>
            <a:off x="6107728" y="4139701"/>
            <a:ext cx="49565" cy="492112"/>
          </a:xfrm>
          <a:custGeom>
            <a:avLst/>
            <a:gdLst>
              <a:gd name="connsiteX0" fmla="*/ 0 w 45719"/>
              <a:gd name="connsiteY0" fmla="*/ 0 h 441600"/>
              <a:gd name="connsiteX1" fmla="*/ 45719 w 45719"/>
              <a:gd name="connsiteY1" fmla="*/ 0 h 441600"/>
              <a:gd name="connsiteX2" fmla="*/ 45719 w 45719"/>
              <a:gd name="connsiteY2" fmla="*/ 441600 h 441600"/>
              <a:gd name="connsiteX3" fmla="*/ 0 w 45719"/>
              <a:gd name="connsiteY3" fmla="*/ 441600 h 441600"/>
            </a:gdLst>
            <a:ahLst/>
            <a:cxnLst>
              <a:cxn ang="0">
                <a:pos x="connsiteX0" y="connsiteY0"/>
              </a:cxn>
              <a:cxn ang="0">
                <a:pos x="connsiteX1" y="connsiteY1"/>
              </a:cxn>
              <a:cxn ang="0">
                <a:pos x="connsiteX2" y="connsiteY2"/>
              </a:cxn>
              <a:cxn ang="0">
                <a:pos x="connsiteX3" y="connsiteY3"/>
              </a:cxn>
            </a:cxnLst>
            <a:rect l="l" t="t" r="r" b="b"/>
            <a:pathLst>
              <a:path w="45719" h="441600">
                <a:moveTo>
                  <a:pt x="0" y="0"/>
                </a:moveTo>
                <a:lnTo>
                  <a:pt x="45719" y="0"/>
                </a:lnTo>
                <a:lnTo>
                  <a:pt x="45719" y="441600"/>
                </a:lnTo>
                <a:lnTo>
                  <a:pt x="0" y="4416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sp>
        <p:nvSpPr>
          <p:cNvPr id="12" name="MH_Other_5">
            <a:extLst>
              <a:ext uri="{FF2B5EF4-FFF2-40B4-BE49-F238E27FC236}">
                <a16:creationId xmlns="" xmlns:a16="http://schemas.microsoft.com/office/drawing/2014/main" id="{7FD791EC-A974-4A56-B375-EC4B7451FEA5}"/>
              </a:ext>
            </a:extLst>
          </p:cNvPr>
          <p:cNvSpPr/>
          <p:nvPr>
            <p:custDataLst>
              <p:tags r:id="rId8"/>
            </p:custDataLst>
          </p:nvPr>
        </p:nvSpPr>
        <p:spPr>
          <a:xfrm>
            <a:off x="8562977" y="4631812"/>
            <a:ext cx="642577" cy="642577"/>
          </a:xfrm>
          <a:custGeom>
            <a:avLst/>
            <a:gdLst>
              <a:gd name="connsiteX0" fmla="*/ 0 w 575734"/>
              <a:gd name="connsiteY0" fmla="*/ 0 h 575734"/>
              <a:gd name="connsiteX1" fmla="*/ 265008 w 575734"/>
              <a:gd name="connsiteY1" fmla="*/ 0 h 575734"/>
              <a:gd name="connsiteX2" fmla="*/ 265008 w 575734"/>
              <a:gd name="connsiteY2" fmla="*/ 72347 h 575734"/>
              <a:gd name="connsiteX3" fmla="*/ 253263 w 575734"/>
              <a:gd name="connsiteY3" fmla="*/ 74718 h 575734"/>
              <a:gd name="connsiteX4" fmla="*/ 198967 w 575734"/>
              <a:gd name="connsiteY4" fmla="*/ 156632 h 575734"/>
              <a:gd name="connsiteX5" fmla="*/ 287867 w 575734"/>
              <a:gd name="connsiteY5" fmla="*/ 245532 h 575734"/>
              <a:gd name="connsiteX6" fmla="*/ 376767 w 575734"/>
              <a:gd name="connsiteY6" fmla="*/ 156632 h 575734"/>
              <a:gd name="connsiteX7" fmla="*/ 322471 w 575734"/>
              <a:gd name="connsiteY7" fmla="*/ 74718 h 575734"/>
              <a:gd name="connsiteX8" fmla="*/ 310727 w 575734"/>
              <a:gd name="connsiteY8" fmla="*/ 72347 h 575734"/>
              <a:gd name="connsiteX9" fmla="*/ 310727 w 575734"/>
              <a:gd name="connsiteY9" fmla="*/ 0 h 575734"/>
              <a:gd name="connsiteX10" fmla="*/ 575734 w 575734"/>
              <a:gd name="connsiteY10" fmla="*/ 0 h 575734"/>
              <a:gd name="connsiteX11" fmla="*/ 575734 w 575734"/>
              <a:gd name="connsiteY11" fmla="*/ 575734 h 575734"/>
              <a:gd name="connsiteX12" fmla="*/ 0 w 575734"/>
              <a:gd name="connsiteY12" fmla="*/ 575734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5734" h="575734">
                <a:moveTo>
                  <a:pt x="0" y="0"/>
                </a:moveTo>
                <a:lnTo>
                  <a:pt x="265008" y="0"/>
                </a:lnTo>
                <a:lnTo>
                  <a:pt x="265008" y="72347"/>
                </a:lnTo>
                <a:lnTo>
                  <a:pt x="253263" y="74718"/>
                </a:lnTo>
                <a:cubicBezTo>
                  <a:pt x="221356" y="88214"/>
                  <a:pt x="198967" y="119809"/>
                  <a:pt x="198967" y="156632"/>
                </a:cubicBezTo>
                <a:cubicBezTo>
                  <a:pt x="198967" y="205730"/>
                  <a:pt x="238769" y="245532"/>
                  <a:pt x="287867" y="245532"/>
                </a:cubicBezTo>
                <a:cubicBezTo>
                  <a:pt x="336965" y="245532"/>
                  <a:pt x="376767" y="205730"/>
                  <a:pt x="376767" y="156632"/>
                </a:cubicBezTo>
                <a:cubicBezTo>
                  <a:pt x="376767" y="119809"/>
                  <a:pt x="354378" y="88214"/>
                  <a:pt x="322471" y="74718"/>
                </a:cubicBezTo>
                <a:lnTo>
                  <a:pt x="310727" y="72347"/>
                </a:lnTo>
                <a:lnTo>
                  <a:pt x="310727" y="0"/>
                </a:lnTo>
                <a:lnTo>
                  <a:pt x="575734" y="0"/>
                </a:lnTo>
                <a:lnTo>
                  <a:pt x="575734" y="575734"/>
                </a:lnTo>
                <a:lnTo>
                  <a:pt x="0" y="5757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b="1" dirty="0">
                <a:solidFill>
                  <a:srgbClr val="FFFFFF"/>
                </a:solidFill>
              </a:rPr>
              <a:t>3</a:t>
            </a:r>
            <a:endParaRPr lang="zh-CN" altLang="en-US" sz="2400" b="1" dirty="0">
              <a:solidFill>
                <a:srgbClr val="FFFFFF"/>
              </a:solidFill>
            </a:endParaRPr>
          </a:p>
        </p:txBody>
      </p:sp>
      <p:sp>
        <p:nvSpPr>
          <p:cNvPr id="13" name="MH_SubTitle_3">
            <a:extLst>
              <a:ext uri="{FF2B5EF4-FFF2-40B4-BE49-F238E27FC236}">
                <a16:creationId xmlns="" xmlns:a16="http://schemas.microsoft.com/office/drawing/2014/main" id="{8CB67DCD-609E-4BD3-B803-F94A37835240}"/>
              </a:ext>
            </a:extLst>
          </p:cNvPr>
          <p:cNvSpPr/>
          <p:nvPr>
            <p:custDataLst>
              <p:tags r:id="rId9"/>
            </p:custDataLst>
          </p:nvPr>
        </p:nvSpPr>
        <p:spPr>
          <a:xfrm>
            <a:off x="7941642" y="2252683"/>
            <a:ext cx="1887019" cy="1887018"/>
          </a:xfrm>
          <a:custGeom>
            <a:avLst/>
            <a:gdLst>
              <a:gd name="connsiteX0" fmla="*/ 0 w 1692000"/>
              <a:gd name="connsiteY0" fmla="*/ 0 h 1692000"/>
              <a:gd name="connsiteX1" fmla="*/ 1692000 w 1692000"/>
              <a:gd name="connsiteY1" fmla="*/ 0 h 1692000"/>
              <a:gd name="connsiteX2" fmla="*/ 1692000 w 1692000"/>
              <a:gd name="connsiteY2" fmla="*/ 1692000 h 1692000"/>
              <a:gd name="connsiteX3" fmla="*/ 868860 w 1692000"/>
              <a:gd name="connsiteY3" fmla="*/ 1692000 h 1692000"/>
              <a:gd name="connsiteX4" fmla="*/ 868860 w 1692000"/>
              <a:gd name="connsiteY4" fmla="*/ 1604050 h 1692000"/>
              <a:gd name="connsiteX5" fmla="*/ 880604 w 1692000"/>
              <a:gd name="connsiteY5" fmla="*/ 1601679 h 1692000"/>
              <a:gd name="connsiteX6" fmla="*/ 934900 w 1692000"/>
              <a:gd name="connsiteY6" fmla="*/ 1519765 h 1692000"/>
              <a:gd name="connsiteX7" fmla="*/ 846000 w 1692000"/>
              <a:gd name="connsiteY7" fmla="*/ 1430865 h 1692000"/>
              <a:gd name="connsiteX8" fmla="*/ 757100 w 1692000"/>
              <a:gd name="connsiteY8" fmla="*/ 1519765 h 1692000"/>
              <a:gd name="connsiteX9" fmla="*/ 811396 w 1692000"/>
              <a:gd name="connsiteY9" fmla="*/ 1601679 h 1692000"/>
              <a:gd name="connsiteX10" fmla="*/ 823141 w 1692000"/>
              <a:gd name="connsiteY10" fmla="*/ 1604050 h 1692000"/>
              <a:gd name="connsiteX11" fmla="*/ 823141 w 1692000"/>
              <a:gd name="connsiteY11" fmla="*/ 1692000 h 1692000"/>
              <a:gd name="connsiteX12" fmla="*/ 0 w 1692000"/>
              <a:gd name="connsiteY12" fmla="*/ 169200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2000" h="1692000">
                <a:moveTo>
                  <a:pt x="0" y="0"/>
                </a:moveTo>
                <a:lnTo>
                  <a:pt x="1692000" y="0"/>
                </a:lnTo>
                <a:lnTo>
                  <a:pt x="1692000" y="1692000"/>
                </a:lnTo>
                <a:lnTo>
                  <a:pt x="868860" y="1692000"/>
                </a:lnTo>
                <a:lnTo>
                  <a:pt x="868860" y="1604050"/>
                </a:lnTo>
                <a:lnTo>
                  <a:pt x="880604" y="1601679"/>
                </a:lnTo>
                <a:cubicBezTo>
                  <a:pt x="912511" y="1588183"/>
                  <a:pt x="934900" y="1556589"/>
                  <a:pt x="934900" y="1519765"/>
                </a:cubicBezTo>
                <a:cubicBezTo>
                  <a:pt x="934900" y="1470667"/>
                  <a:pt x="895098" y="1430865"/>
                  <a:pt x="846000" y="1430865"/>
                </a:cubicBezTo>
                <a:cubicBezTo>
                  <a:pt x="796902" y="1430865"/>
                  <a:pt x="757100" y="1470667"/>
                  <a:pt x="757100" y="1519765"/>
                </a:cubicBezTo>
                <a:cubicBezTo>
                  <a:pt x="757100" y="1556589"/>
                  <a:pt x="779489" y="1588183"/>
                  <a:pt x="811396" y="1601679"/>
                </a:cubicBezTo>
                <a:lnTo>
                  <a:pt x="823141" y="1604050"/>
                </a:lnTo>
                <a:lnTo>
                  <a:pt x="823141" y="1692000"/>
                </a:lnTo>
                <a:lnTo>
                  <a:pt x="0" y="16920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180000" anchor="ctr">
            <a:normAutofit/>
          </a:bodyPr>
          <a:lstStyle/>
          <a:p>
            <a:pPr lvl="0" algn="ctr">
              <a:defRPr/>
            </a:pPr>
            <a:r>
              <a:rPr lang="zh-CN" altLang="en-US" sz="2800" b="1" dirty="0">
                <a:solidFill>
                  <a:srgbClr val="FFFFFF"/>
                </a:solidFill>
                <a:latin typeface="黑体" panose="02010609060101010101" pitchFamily="49" charset="-122"/>
                <a:ea typeface="黑体" panose="02010609060101010101" pitchFamily="49" charset="-122"/>
              </a:rPr>
              <a:t>危害性</a:t>
            </a:r>
          </a:p>
        </p:txBody>
      </p:sp>
      <p:sp>
        <p:nvSpPr>
          <p:cNvPr id="14" name="MH_Other_6">
            <a:extLst>
              <a:ext uri="{FF2B5EF4-FFF2-40B4-BE49-F238E27FC236}">
                <a16:creationId xmlns="" xmlns:a16="http://schemas.microsoft.com/office/drawing/2014/main" id="{DB2D21EC-D459-4F3E-B144-29290131F49B}"/>
              </a:ext>
            </a:extLst>
          </p:cNvPr>
          <p:cNvSpPr/>
          <p:nvPr>
            <p:custDataLst>
              <p:tags r:id="rId10"/>
            </p:custDataLst>
          </p:nvPr>
        </p:nvSpPr>
        <p:spPr>
          <a:xfrm>
            <a:off x="8858598" y="4139701"/>
            <a:ext cx="51336" cy="492112"/>
          </a:xfrm>
          <a:custGeom>
            <a:avLst/>
            <a:gdLst>
              <a:gd name="connsiteX0" fmla="*/ 0 w 45719"/>
              <a:gd name="connsiteY0" fmla="*/ 0 h 441600"/>
              <a:gd name="connsiteX1" fmla="*/ 45719 w 45719"/>
              <a:gd name="connsiteY1" fmla="*/ 0 h 441600"/>
              <a:gd name="connsiteX2" fmla="*/ 45719 w 45719"/>
              <a:gd name="connsiteY2" fmla="*/ 441600 h 441600"/>
              <a:gd name="connsiteX3" fmla="*/ 0 w 45719"/>
              <a:gd name="connsiteY3" fmla="*/ 441600 h 441600"/>
            </a:gdLst>
            <a:ahLst/>
            <a:cxnLst>
              <a:cxn ang="0">
                <a:pos x="connsiteX0" y="connsiteY0"/>
              </a:cxn>
              <a:cxn ang="0">
                <a:pos x="connsiteX1" y="connsiteY1"/>
              </a:cxn>
              <a:cxn ang="0">
                <a:pos x="connsiteX2" y="connsiteY2"/>
              </a:cxn>
              <a:cxn ang="0">
                <a:pos x="connsiteX3" y="connsiteY3"/>
              </a:cxn>
            </a:cxnLst>
            <a:rect l="l" t="t" r="r" b="b"/>
            <a:pathLst>
              <a:path w="45719" h="441600">
                <a:moveTo>
                  <a:pt x="0" y="0"/>
                </a:moveTo>
                <a:lnTo>
                  <a:pt x="45719" y="0"/>
                </a:lnTo>
                <a:lnTo>
                  <a:pt x="45719" y="441600"/>
                </a:lnTo>
                <a:lnTo>
                  <a:pt x="0" y="4416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endParaRPr>
          </a:p>
        </p:txBody>
      </p:sp>
    </p:spTree>
    <p:custDataLst>
      <p:tags r:id="rId1"/>
    </p:custDataLst>
    <p:extLst>
      <p:ext uri="{BB962C8B-B14F-4D97-AF65-F5344CB8AC3E}">
        <p14:creationId xmlns:p14="http://schemas.microsoft.com/office/powerpoint/2010/main" val="9878148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1500"/>
                            </p:stCondLst>
                            <p:childTnLst>
                              <p:par>
                                <p:cTn id="22" presetID="16" presetClass="entr" presetSubtype="37"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outVertical)">
                                      <p:cBhvr>
                                        <p:cTn id="24" dur="500"/>
                                        <p:tgtEl>
                                          <p:spTgt spid="7"/>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2500"/>
                            </p:stCondLst>
                            <p:childTnLst>
                              <p:par>
                                <p:cTn id="32" presetID="2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childTnLst>
                          </p:cTn>
                        </p:par>
                        <p:par>
                          <p:cTn id="35" fill="hold">
                            <p:stCondLst>
                              <p:cond delay="3000"/>
                            </p:stCondLst>
                            <p:childTnLst>
                              <p:par>
                                <p:cTn id="36" presetID="16" presetClass="entr" presetSubtype="37"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outVertical)">
                                      <p:cBhvr>
                                        <p:cTn id="38" dur="500"/>
                                        <p:tgtEl>
                                          <p:spTgt spid="10"/>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4500"/>
                            </p:stCondLst>
                            <p:childTnLst>
                              <p:par>
                                <p:cTn id="50" presetID="16" presetClass="entr" presetSubtype="37"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arn(outVertical)">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毒品的危害性主要表现 </a:t>
            </a:r>
          </a:p>
        </p:txBody>
      </p:sp>
      <p:sp>
        <p:nvSpPr>
          <p:cNvPr id="5" name="MH_SubTitle_4">
            <a:extLst>
              <a:ext uri="{FF2B5EF4-FFF2-40B4-BE49-F238E27FC236}">
                <a16:creationId xmlns="" xmlns:a16="http://schemas.microsoft.com/office/drawing/2014/main" id="{9C52E6C2-DFEA-4201-B99C-7FB3CBFD4348}"/>
              </a:ext>
            </a:extLst>
          </p:cNvPr>
          <p:cNvSpPr>
            <a:spLocks noChangeArrowheads="1"/>
          </p:cNvSpPr>
          <p:nvPr>
            <p:custDataLst>
              <p:tags r:id="rId2"/>
            </p:custDataLst>
          </p:nvPr>
        </p:nvSpPr>
        <p:spPr bwMode="gray">
          <a:xfrm>
            <a:off x="5098157" y="5037216"/>
            <a:ext cx="5339384" cy="646112"/>
          </a:xfrm>
          <a:prstGeom prst="roundRect">
            <a:avLst>
              <a:gd name="adj" fmla="val 50000"/>
            </a:avLst>
          </a:prstGeom>
          <a:solidFill>
            <a:schemeClr val="accent5"/>
          </a:solidFill>
          <a:ln>
            <a:noFill/>
          </a:ln>
          <a:extLst/>
        </p:spPr>
        <p:txBody>
          <a:bodyPr lIns="0" tIns="0" rIns="0" bIns="0" anchor="ctr" anchorCtr="1">
            <a:norm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eaLnBrk="1" hangingPunct="1">
              <a:spcBef>
                <a:spcPct val="0"/>
              </a:spcBef>
              <a:buNone/>
              <a:defRPr/>
            </a:pPr>
            <a:r>
              <a:rPr lang="zh-CN" altLang="en-US" sz="1800" b="0" dirty="0">
                <a:solidFill>
                  <a:srgbClr val="FFFFFF"/>
                </a:solidFill>
                <a:latin typeface="黑体" panose="02010609060101010101" pitchFamily="49" charset="-122"/>
                <a:ea typeface="黑体" panose="02010609060101010101" pitchFamily="49" charset="-122"/>
              </a:rPr>
              <a:t>毒品问题给社会造成巨大的经济损失。 </a:t>
            </a:r>
          </a:p>
        </p:txBody>
      </p:sp>
      <p:sp>
        <p:nvSpPr>
          <p:cNvPr id="6" name="MH_Other_1">
            <a:extLst>
              <a:ext uri="{FF2B5EF4-FFF2-40B4-BE49-F238E27FC236}">
                <a16:creationId xmlns="" xmlns:a16="http://schemas.microsoft.com/office/drawing/2014/main" id="{7716E660-345D-4432-9009-087996B92B66}"/>
              </a:ext>
            </a:extLst>
          </p:cNvPr>
          <p:cNvSpPr>
            <a:spLocks noChangeShapeType="1"/>
          </p:cNvSpPr>
          <p:nvPr>
            <p:custDataLst>
              <p:tags r:id="rId3"/>
            </p:custDataLst>
          </p:nvPr>
        </p:nvSpPr>
        <p:spPr bwMode="auto">
          <a:xfrm flipV="1">
            <a:off x="2577208" y="2455941"/>
            <a:ext cx="2339975" cy="1231900"/>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a:solidFill>
                <a:srgbClr val="FFFFFF"/>
              </a:solidFill>
            </a:endParaRPr>
          </a:p>
        </p:txBody>
      </p:sp>
      <p:sp>
        <p:nvSpPr>
          <p:cNvPr id="7" name="MH_Other_2">
            <a:extLst>
              <a:ext uri="{FF2B5EF4-FFF2-40B4-BE49-F238E27FC236}">
                <a16:creationId xmlns="" xmlns:a16="http://schemas.microsoft.com/office/drawing/2014/main" id="{363B14DE-BFB2-4A46-852E-1C2DA87C1B79}"/>
              </a:ext>
            </a:extLst>
          </p:cNvPr>
          <p:cNvSpPr>
            <a:spLocks noChangeShapeType="1"/>
          </p:cNvSpPr>
          <p:nvPr>
            <p:custDataLst>
              <p:tags r:id="rId4"/>
            </p:custDataLst>
          </p:nvPr>
        </p:nvSpPr>
        <p:spPr bwMode="auto">
          <a:xfrm flipV="1">
            <a:off x="2577208" y="3406854"/>
            <a:ext cx="2354263" cy="365125"/>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a:solidFill>
                <a:srgbClr val="FFFFFF"/>
              </a:solidFill>
            </a:endParaRPr>
          </a:p>
        </p:txBody>
      </p:sp>
      <p:sp>
        <p:nvSpPr>
          <p:cNvPr id="8" name="MH_Other_3">
            <a:extLst>
              <a:ext uri="{FF2B5EF4-FFF2-40B4-BE49-F238E27FC236}">
                <a16:creationId xmlns="" xmlns:a16="http://schemas.microsoft.com/office/drawing/2014/main" id="{057215DE-9F8D-46FD-8F6D-E84BC8F3C9C0}"/>
              </a:ext>
            </a:extLst>
          </p:cNvPr>
          <p:cNvSpPr>
            <a:spLocks noChangeShapeType="1"/>
          </p:cNvSpPr>
          <p:nvPr>
            <p:custDataLst>
              <p:tags r:id="rId5"/>
            </p:custDataLst>
          </p:nvPr>
        </p:nvSpPr>
        <p:spPr bwMode="auto">
          <a:xfrm>
            <a:off x="2669282" y="3898978"/>
            <a:ext cx="2247900" cy="350838"/>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a:solidFill>
                <a:srgbClr val="FFFFFF"/>
              </a:solidFill>
            </a:endParaRPr>
          </a:p>
        </p:txBody>
      </p:sp>
      <p:sp>
        <p:nvSpPr>
          <p:cNvPr id="9" name="MH_Other_4">
            <a:extLst>
              <a:ext uri="{FF2B5EF4-FFF2-40B4-BE49-F238E27FC236}">
                <a16:creationId xmlns="" xmlns:a16="http://schemas.microsoft.com/office/drawing/2014/main" id="{58E73A00-24AB-4DCF-98EE-664ACC1FB5B1}"/>
              </a:ext>
            </a:extLst>
          </p:cNvPr>
          <p:cNvSpPr>
            <a:spLocks noChangeShapeType="1"/>
          </p:cNvSpPr>
          <p:nvPr>
            <p:custDataLst>
              <p:tags r:id="rId6"/>
            </p:custDataLst>
          </p:nvPr>
        </p:nvSpPr>
        <p:spPr bwMode="auto">
          <a:xfrm>
            <a:off x="2793107" y="4075191"/>
            <a:ext cx="2154238" cy="1257300"/>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a:solidFill>
                <a:srgbClr val="FFFFFF"/>
              </a:solidFill>
            </a:endParaRPr>
          </a:p>
        </p:txBody>
      </p:sp>
      <p:sp>
        <p:nvSpPr>
          <p:cNvPr id="10" name="MH_SubTitle_1">
            <a:extLst>
              <a:ext uri="{FF2B5EF4-FFF2-40B4-BE49-F238E27FC236}">
                <a16:creationId xmlns="" xmlns:a16="http://schemas.microsoft.com/office/drawing/2014/main" id="{912D73AD-A9D5-4988-93FA-14D8AFC5413F}"/>
              </a:ext>
            </a:extLst>
          </p:cNvPr>
          <p:cNvSpPr>
            <a:spLocks noChangeArrowheads="1"/>
          </p:cNvSpPr>
          <p:nvPr>
            <p:custDataLst>
              <p:tags r:id="rId7"/>
            </p:custDataLst>
          </p:nvPr>
        </p:nvSpPr>
        <p:spPr bwMode="gray">
          <a:xfrm>
            <a:off x="5098157" y="2089228"/>
            <a:ext cx="5339384" cy="647700"/>
          </a:xfrm>
          <a:prstGeom prst="roundRect">
            <a:avLst>
              <a:gd name="adj" fmla="val 50000"/>
            </a:avLst>
          </a:prstGeom>
          <a:solidFill>
            <a:schemeClr val="accent2"/>
          </a:solidFill>
          <a:ln>
            <a:noFill/>
          </a:ln>
          <a:extLst/>
        </p:spPr>
        <p:txBody>
          <a:bodyPr lIns="0" tIns="0" rIns="0" bIns="0" anchor="ctr" anchorCtr="1">
            <a:norm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eaLnBrk="1" hangingPunct="1">
              <a:spcBef>
                <a:spcPct val="0"/>
              </a:spcBef>
              <a:buNone/>
              <a:defRPr/>
            </a:pPr>
            <a:r>
              <a:rPr lang="zh-CN" altLang="en-US" sz="1800" b="0" dirty="0">
                <a:solidFill>
                  <a:srgbClr val="FFFFFF"/>
                </a:solidFill>
                <a:latin typeface="黑体" panose="02010609060101010101" pitchFamily="49" charset="-122"/>
                <a:ea typeface="黑体" panose="02010609060101010101" pitchFamily="49" charset="-122"/>
              </a:rPr>
              <a:t>毒品严重危害人的身心健康； </a:t>
            </a:r>
            <a:endParaRPr lang="zh-TW" altLang="en-US" sz="1800" b="0" dirty="0">
              <a:solidFill>
                <a:srgbClr val="FFFFFF"/>
              </a:solidFill>
              <a:latin typeface="黑体" panose="02010609060101010101" pitchFamily="49" charset="-122"/>
              <a:ea typeface="黑体" panose="02010609060101010101" pitchFamily="49" charset="-122"/>
            </a:endParaRPr>
          </a:p>
        </p:txBody>
      </p:sp>
      <p:sp>
        <p:nvSpPr>
          <p:cNvPr id="11" name="MH_SubTitle_2">
            <a:extLst>
              <a:ext uri="{FF2B5EF4-FFF2-40B4-BE49-F238E27FC236}">
                <a16:creationId xmlns="" xmlns:a16="http://schemas.microsoft.com/office/drawing/2014/main" id="{089802B3-30A4-47AE-A6CF-9B6E181B490F}"/>
              </a:ext>
            </a:extLst>
          </p:cNvPr>
          <p:cNvSpPr>
            <a:spLocks noChangeArrowheads="1"/>
          </p:cNvSpPr>
          <p:nvPr>
            <p:custDataLst>
              <p:tags r:id="rId8"/>
            </p:custDataLst>
          </p:nvPr>
        </p:nvSpPr>
        <p:spPr bwMode="gray">
          <a:xfrm>
            <a:off x="5098157" y="3071891"/>
            <a:ext cx="5339384" cy="647700"/>
          </a:xfrm>
          <a:prstGeom prst="roundRect">
            <a:avLst>
              <a:gd name="adj" fmla="val 50000"/>
            </a:avLst>
          </a:prstGeom>
          <a:solidFill>
            <a:schemeClr val="accent3"/>
          </a:solidFill>
          <a:ln>
            <a:noFill/>
          </a:ln>
          <a:extLst/>
        </p:spPr>
        <p:txBody>
          <a:bodyPr lIns="0" tIns="0" rIns="0" bIns="0" anchor="ctr" anchorCtr="1">
            <a:normAutofit fontScale="92500" lnSpcReduction="20000"/>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eaLnBrk="1" hangingPunct="1">
              <a:spcBef>
                <a:spcPct val="0"/>
              </a:spcBef>
              <a:buNone/>
              <a:defRPr/>
            </a:pPr>
            <a:r>
              <a:rPr lang="zh-CN" altLang="en-US" sz="1800" b="0" dirty="0">
                <a:solidFill>
                  <a:srgbClr val="FFFFFF"/>
                </a:solidFill>
                <a:latin typeface="黑体" panose="02010609060101010101" pitchFamily="49" charset="-122"/>
                <a:ea typeface="黑体" panose="02010609060101010101" pitchFamily="49" charset="-122"/>
              </a:rPr>
              <a:t>毒品问题诱发其他违法犯罪，破坏正常的社会和经济秩序； </a:t>
            </a:r>
          </a:p>
        </p:txBody>
      </p:sp>
      <p:sp>
        <p:nvSpPr>
          <p:cNvPr id="12" name="MH_SubTitle_3">
            <a:extLst>
              <a:ext uri="{FF2B5EF4-FFF2-40B4-BE49-F238E27FC236}">
                <a16:creationId xmlns="" xmlns:a16="http://schemas.microsoft.com/office/drawing/2014/main" id="{9000945B-84EF-40D9-8B5A-E64F67551BB0}"/>
              </a:ext>
            </a:extLst>
          </p:cNvPr>
          <p:cNvSpPr>
            <a:spLocks noChangeArrowheads="1"/>
          </p:cNvSpPr>
          <p:nvPr>
            <p:custDataLst>
              <p:tags r:id="rId9"/>
            </p:custDataLst>
          </p:nvPr>
        </p:nvSpPr>
        <p:spPr bwMode="gray">
          <a:xfrm>
            <a:off x="5098157" y="4054554"/>
            <a:ext cx="5339384" cy="646113"/>
          </a:xfrm>
          <a:prstGeom prst="roundRect">
            <a:avLst>
              <a:gd name="adj" fmla="val 50000"/>
            </a:avLst>
          </a:prstGeom>
          <a:solidFill>
            <a:schemeClr val="accent4"/>
          </a:solidFill>
          <a:ln>
            <a:noFill/>
          </a:ln>
          <a:extLst/>
        </p:spPr>
        <p:txBody>
          <a:bodyPr lIns="0" tIns="0" rIns="0" bIns="0" anchor="ctr" anchorCtr="1">
            <a:norm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eaLnBrk="1" hangingPunct="1">
              <a:spcBef>
                <a:spcPct val="0"/>
              </a:spcBef>
              <a:buNone/>
              <a:defRPr/>
            </a:pPr>
            <a:r>
              <a:rPr lang="zh-CN" altLang="en-US" sz="1800" b="0" dirty="0">
                <a:solidFill>
                  <a:srgbClr val="FFFFFF"/>
                </a:solidFill>
                <a:latin typeface="黑体" panose="02010609060101010101" pitchFamily="49" charset="-122"/>
                <a:ea typeface="黑体" panose="02010609060101010101" pitchFamily="49" charset="-122"/>
              </a:rPr>
              <a:t>毒品问题渗透和腐蚀政权机构，加剧腐败现象； </a:t>
            </a:r>
            <a:endParaRPr lang="zh-TW" altLang="en-US" sz="1800" b="0" dirty="0">
              <a:solidFill>
                <a:srgbClr val="FFFFFF"/>
              </a:solidFill>
              <a:latin typeface="黑体" panose="02010609060101010101" pitchFamily="49" charset="-122"/>
              <a:ea typeface="黑体" panose="02010609060101010101" pitchFamily="49" charset="-122"/>
            </a:endParaRPr>
          </a:p>
        </p:txBody>
      </p:sp>
      <p:sp>
        <p:nvSpPr>
          <p:cNvPr id="13" name="MH_Other_5">
            <a:extLst>
              <a:ext uri="{FF2B5EF4-FFF2-40B4-BE49-F238E27FC236}">
                <a16:creationId xmlns="" xmlns:a16="http://schemas.microsoft.com/office/drawing/2014/main" id="{549411C7-3BF5-4B0D-8680-9AFF209EF1F2}"/>
              </a:ext>
            </a:extLst>
          </p:cNvPr>
          <p:cNvSpPr>
            <a:spLocks noChangeArrowheads="1"/>
          </p:cNvSpPr>
          <p:nvPr>
            <p:custDataLst>
              <p:tags r:id="rId10"/>
            </p:custDataLst>
          </p:nvPr>
        </p:nvSpPr>
        <p:spPr bwMode="gray">
          <a:xfrm>
            <a:off x="1572320" y="2892504"/>
            <a:ext cx="1903412" cy="1903413"/>
          </a:xfrm>
          <a:prstGeom prst="ellipse">
            <a:avLst/>
          </a:prstGeom>
          <a:solidFill>
            <a:schemeClr val="accent1">
              <a:lumMod val="40000"/>
              <a:lumOff val="60000"/>
            </a:schemeClr>
          </a:solidFill>
          <a:ln>
            <a:noFill/>
          </a:ln>
          <a:extLst/>
        </p:spPr>
        <p:txBody>
          <a:bodyPr lIns="0" tIns="0" rIns="0" bIns="0" anchor="ctr" anchorCtr="1">
            <a:norm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algn="ctr" eaLnBrk="1" hangingPunct="1">
              <a:spcBef>
                <a:spcPct val="0"/>
              </a:spcBef>
              <a:buNone/>
              <a:defRPr/>
            </a:pPr>
            <a:endParaRPr lang="zh-TW" altLang="en-US" sz="2400" b="0" dirty="0">
              <a:solidFill>
                <a:srgbClr val="FFFFFF"/>
              </a:solidFill>
              <a:latin typeface="+mn-lt"/>
              <a:ea typeface="+mn-ea"/>
            </a:endParaRPr>
          </a:p>
        </p:txBody>
      </p:sp>
      <p:sp>
        <p:nvSpPr>
          <p:cNvPr id="14" name="MH_Title_1">
            <a:extLst>
              <a:ext uri="{FF2B5EF4-FFF2-40B4-BE49-F238E27FC236}">
                <a16:creationId xmlns="" xmlns:a16="http://schemas.microsoft.com/office/drawing/2014/main" id="{15B7B45E-F199-422F-9322-6249BE924099}"/>
              </a:ext>
            </a:extLst>
          </p:cNvPr>
          <p:cNvSpPr/>
          <p:nvPr>
            <p:custDataLst>
              <p:tags r:id="rId11"/>
            </p:custDataLst>
          </p:nvPr>
        </p:nvSpPr>
        <p:spPr>
          <a:xfrm>
            <a:off x="1785045" y="3105228"/>
            <a:ext cx="1479550" cy="1479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2500" lnSpcReduction="10000"/>
          </a:bodyPr>
          <a:lstStyle/>
          <a:p>
            <a:pPr algn="ctr">
              <a:defRPr/>
            </a:pPr>
            <a:r>
              <a:rPr lang="zh-CN" altLang="en-US" sz="4000" dirty="0">
                <a:solidFill>
                  <a:srgbClr val="FFFFFF"/>
                </a:solidFill>
                <a:latin typeface="华文隶书" panose="02010800040101010101" pitchFamily="2" charset="-122"/>
                <a:ea typeface="华文隶书" panose="02010800040101010101" pitchFamily="2" charset="-122"/>
              </a:rPr>
              <a:t>主要表现</a:t>
            </a:r>
            <a:endParaRPr lang="zh-TW" altLang="en-US" sz="4000" dirty="0">
              <a:solidFill>
                <a:srgbClr val="FFFFFF"/>
              </a:solidFill>
              <a:latin typeface="华文隶书" panose="02010800040101010101" pitchFamily="2" charset="-122"/>
              <a:ea typeface="华文隶书" panose="02010800040101010101" pitchFamily="2" charset="-122"/>
            </a:endParaRPr>
          </a:p>
        </p:txBody>
      </p:sp>
    </p:spTree>
    <p:custDataLst>
      <p:tags r:id="rId1"/>
    </p:custDataLst>
    <p:extLst>
      <p:ext uri="{BB962C8B-B14F-4D97-AF65-F5344CB8AC3E}">
        <p14:creationId xmlns:p14="http://schemas.microsoft.com/office/powerpoint/2010/main" val="19384868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6" presetClass="entr" presetSubtype="16"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circle(in)">
                                      <p:cBhvr>
                                        <p:cTn id="14" dur="1000"/>
                                        <p:tgtEl>
                                          <p:spTgt spid="13"/>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1000"/>
                                        <p:tgtEl>
                                          <p:spTgt spid="1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ḷîḓè">
            <a:extLst>
              <a:ext uri="{FF2B5EF4-FFF2-40B4-BE49-F238E27FC236}">
                <a16:creationId xmlns="" xmlns:a16="http://schemas.microsoft.com/office/drawing/2014/main" id="{4941D8A5-B5FE-4EB9-8DC9-4204F6D4BBB9}"/>
              </a:ext>
            </a:extLst>
          </p:cNvPr>
          <p:cNvSpPr/>
          <p:nvPr/>
        </p:nvSpPr>
        <p:spPr>
          <a:xfrm>
            <a:off x="3516922" y="1733550"/>
            <a:ext cx="4407878" cy="1944804"/>
          </a:xfrm>
          <a:prstGeom prst="rect">
            <a:avLst/>
          </a:prstGeom>
        </p:spPr>
        <p:txBody>
          <a:bodyPr wrap="none" lIns="0" tIns="0" rIns="0" bIns="0" anchor="ctr" anchorCtr="0">
            <a:normAutofit/>
          </a:bodyPr>
          <a:lstStyle/>
          <a:p>
            <a:pPr lvl="0" defTabSz="914378">
              <a:defRPr/>
            </a:pPr>
            <a:r>
              <a:rPr lang="zh-CN" altLang="en-US" sz="6600" b="1" dirty="0">
                <a:solidFill>
                  <a:schemeClr val="accent1"/>
                </a:solidFill>
                <a:latin typeface="+mj-ea"/>
                <a:ea typeface="+mj-ea"/>
              </a:rPr>
              <a:t>什么叫吸毒</a:t>
            </a:r>
          </a:p>
        </p:txBody>
      </p:sp>
      <p:sp>
        <p:nvSpPr>
          <p:cNvPr id="10" name="矩形 9">
            <a:extLst>
              <a:ext uri="{FF2B5EF4-FFF2-40B4-BE49-F238E27FC236}">
                <a16:creationId xmlns="" xmlns:a16="http://schemas.microsoft.com/office/drawing/2014/main" id="{40497FBE-1D0E-4E4E-BCD4-37DF77465F99}"/>
              </a:ext>
            </a:extLst>
          </p:cNvPr>
          <p:cNvSpPr/>
          <p:nvPr/>
        </p:nvSpPr>
        <p:spPr>
          <a:xfrm>
            <a:off x="3410857" y="3127630"/>
            <a:ext cx="5485493" cy="1307602"/>
          </a:xfrm>
          <a:prstGeom prst="rect">
            <a:avLst/>
          </a:prstGeom>
        </p:spPr>
        <p:txBody>
          <a:bodyPr wrap="square">
            <a:spAutoFit/>
          </a:bodyPr>
          <a:lstStyle/>
          <a:p>
            <a:pPr algn="just">
              <a:lnSpc>
                <a:spcPct val="200000"/>
              </a:lnSpc>
            </a:pPr>
            <a:r>
              <a:rPr lang="zh-CN" altLang="en-US" sz="1400" dirty="0">
                <a:latin typeface="黑体" panose="02010609060101010101" pitchFamily="49" charset="-122"/>
                <a:ea typeface="黑体" panose="02010609060101010101" pitchFamily="49" charset="-122"/>
              </a:rPr>
              <a:t>吸毒是指明知是毒品，仍然自愿吸食的行为，吸毒既包括非法吸食毒品的行为，也包括非法注射毒品的行为。我国将非法吸食、注射毒品的行为通称为吸毒，国际上通称为药物滥用。</a:t>
            </a:r>
          </a:p>
        </p:txBody>
      </p:sp>
      <p:pic>
        <p:nvPicPr>
          <p:cNvPr id="7" name="图片 6">
            <a:extLst>
              <a:ext uri="{FF2B5EF4-FFF2-40B4-BE49-F238E27FC236}">
                <a16:creationId xmlns="" xmlns:a16="http://schemas.microsoft.com/office/drawing/2014/main" id="{9A4E01D5-9FA8-41DC-A504-336BF9AC7D33}"/>
              </a:ext>
            </a:extLst>
          </p:cNvPr>
          <p:cNvPicPr>
            <a:picLocks noChangeAspect="1"/>
          </p:cNvPicPr>
          <p:nvPr/>
        </p:nvPicPr>
        <p:blipFill>
          <a:blip r:embed="rId4"/>
          <a:stretch>
            <a:fillRect/>
          </a:stretch>
        </p:blipFill>
        <p:spPr>
          <a:xfrm>
            <a:off x="8089698" y="2351760"/>
            <a:ext cx="654679" cy="654679"/>
          </a:xfrm>
          <a:prstGeom prst="rect">
            <a:avLst/>
          </a:prstGeom>
        </p:spPr>
      </p:pic>
      <p:sp>
        <p:nvSpPr>
          <p:cNvPr id="28" name="isļïḓé">
            <a:extLst>
              <a:ext uri="{FF2B5EF4-FFF2-40B4-BE49-F238E27FC236}">
                <a16:creationId xmlns="" xmlns:a16="http://schemas.microsoft.com/office/drawing/2014/main" id="{3E3ED7C5-26F1-409E-8FED-1A7AE198754E}"/>
              </a:ext>
            </a:extLst>
          </p:cNvPr>
          <p:cNvSpPr/>
          <p:nvPr/>
        </p:nvSpPr>
        <p:spPr bwMode="auto">
          <a:xfrm>
            <a:off x="0" y="2609909"/>
            <a:ext cx="1091444" cy="409545"/>
          </a:xfrm>
          <a:prstGeom prst="rect">
            <a:avLst/>
          </a:prstGeom>
          <a:solidFill>
            <a:schemeClr val="accent2"/>
          </a:solidFill>
          <a:ln w="19050">
            <a:noFill/>
            <a:round/>
            <a:headEnd/>
            <a:tailEnd/>
          </a:ln>
        </p:spPr>
        <p:txBody>
          <a:bodyPr anchor="ctr"/>
          <a:lstStyle/>
          <a:p>
            <a:pPr algn="ctr"/>
            <a:endParaRPr/>
          </a:p>
        </p:txBody>
      </p:sp>
      <p:sp>
        <p:nvSpPr>
          <p:cNvPr id="29" name="íş1ídè">
            <a:extLst>
              <a:ext uri="{FF2B5EF4-FFF2-40B4-BE49-F238E27FC236}">
                <a16:creationId xmlns="" xmlns:a16="http://schemas.microsoft.com/office/drawing/2014/main" id="{CAD7D518-9B21-4B2C-BABD-AED360F5FD58}"/>
              </a:ext>
            </a:extLst>
          </p:cNvPr>
          <p:cNvSpPr/>
          <p:nvPr/>
        </p:nvSpPr>
        <p:spPr bwMode="auto">
          <a:xfrm>
            <a:off x="0" y="301945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0" name="işļïḓe">
            <a:extLst>
              <a:ext uri="{FF2B5EF4-FFF2-40B4-BE49-F238E27FC236}">
                <a16:creationId xmlns="" xmlns:a16="http://schemas.microsoft.com/office/drawing/2014/main" id="{80C65927-024E-45B8-A469-999FA5051E49}"/>
              </a:ext>
            </a:extLst>
          </p:cNvPr>
          <p:cNvSpPr/>
          <p:nvPr/>
        </p:nvSpPr>
        <p:spPr bwMode="auto">
          <a:xfrm>
            <a:off x="0" y="3428999"/>
            <a:ext cx="1091444" cy="409545"/>
          </a:xfrm>
          <a:prstGeom prst="rect">
            <a:avLst/>
          </a:prstGeom>
          <a:solidFill>
            <a:schemeClr val="accent4"/>
          </a:solidFill>
          <a:ln w="19050">
            <a:noFill/>
            <a:round/>
            <a:headEnd/>
            <a:tailEnd/>
          </a:ln>
        </p:spPr>
        <p:txBody>
          <a:bodyPr anchor="ctr"/>
          <a:lstStyle/>
          <a:p>
            <a:pPr algn="ctr"/>
            <a:endParaRPr/>
          </a:p>
        </p:txBody>
      </p:sp>
      <p:sp>
        <p:nvSpPr>
          <p:cNvPr id="31" name="îṡľíḍê">
            <a:extLst>
              <a:ext uri="{FF2B5EF4-FFF2-40B4-BE49-F238E27FC236}">
                <a16:creationId xmlns="" xmlns:a16="http://schemas.microsoft.com/office/drawing/2014/main" id="{7CF9F83B-FCEF-426F-B468-9BE9F65A1B96}"/>
              </a:ext>
            </a:extLst>
          </p:cNvPr>
          <p:cNvSpPr/>
          <p:nvPr/>
        </p:nvSpPr>
        <p:spPr bwMode="auto">
          <a:xfrm>
            <a:off x="0" y="3838544"/>
            <a:ext cx="1091444" cy="409545"/>
          </a:xfrm>
          <a:prstGeom prst="rect">
            <a:avLst/>
          </a:prstGeom>
          <a:solidFill>
            <a:schemeClr val="accent5"/>
          </a:solidFill>
          <a:ln w="19050">
            <a:noFill/>
            <a:round/>
            <a:headEnd/>
            <a:tailEnd/>
          </a:ln>
        </p:spPr>
        <p:txBody>
          <a:bodyPr anchor="ctr"/>
          <a:lstStyle/>
          <a:p>
            <a:pPr algn="ctr"/>
            <a:endParaRPr/>
          </a:p>
        </p:txBody>
      </p:sp>
      <p:sp>
        <p:nvSpPr>
          <p:cNvPr id="32" name="isļïḓé">
            <a:extLst>
              <a:ext uri="{FF2B5EF4-FFF2-40B4-BE49-F238E27FC236}">
                <a16:creationId xmlns="" xmlns:a16="http://schemas.microsoft.com/office/drawing/2014/main" id="{7E6AAC12-4F13-4585-A928-2DDC9408FF98}"/>
              </a:ext>
            </a:extLst>
          </p:cNvPr>
          <p:cNvSpPr/>
          <p:nvPr/>
        </p:nvSpPr>
        <p:spPr bwMode="auto">
          <a:xfrm>
            <a:off x="0" y="2208931"/>
            <a:ext cx="1091444" cy="409545"/>
          </a:xfrm>
          <a:prstGeom prst="rect">
            <a:avLst/>
          </a:prstGeom>
          <a:solidFill>
            <a:schemeClr val="accent1"/>
          </a:solidFill>
          <a:ln w="19050">
            <a:noFill/>
            <a:round/>
            <a:headEnd/>
            <a:tailEnd/>
          </a:ln>
        </p:spPr>
        <p:txBody>
          <a:bodyPr anchor="ctr"/>
          <a:lstStyle/>
          <a:p>
            <a:pPr algn="ctr"/>
            <a:endParaRPr/>
          </a:p>
        </p:txBody>
      </p:sp>
      <p:sp>
        <p:nvSpPr>
          <p:cNvPr id="33" name="isļïḓé">
            <a:extLst>
              <a:ext uri="{FF2B5EF4-FFF2-40B4-BE49-F238E27FC236}">
                <a16:creationId xmlns="" xmlns:a16="http://schemas.microsoft.com/office/drawing/2014/main" id="{9023CE4B-A787-4ABD-A66B-595F36279090}"/>
              </a:ext>
            </a:extLst>
          </p:cNvPr>
          <p:cNvSpPr/>
          <p:nvPr/>
        </p:nvSpPr>
        <p:spPr bwMode="auto">
          <a:xfrm>
            <a:off x="11100556" y="2637569"/>
            <a:ext cx="1091444" cy="409545"/>
          </a:xfrm>
          <a:prstGeom prst="rect">
            <a:avLst/>
          </a:prstGeom>
          <a:solidFill>
            <a:schemeClr val="accent2"/>
          </a:solidFill>
          <a:ln w="19050">
            <a:noFill/>
            <a:round/>
            <a:headEnd/>
            <a:tailEnd/>
          </a:ln>
        </p:spPr>
        <p:txBody>
          <a:bodyPr anchor="ctr"/>
          <a:lstStyle/>
          <a:p>
            <a:pPr algn="ctr"/>
            <a:endParaRPr/>
          </a:p>
        </p:txBody>
      </p:sp>
      <p:sp>
        <p:nvSpPr>
          <p:cNvPr id="34" name="íş1ídè">
            <a:extLst>
              <a:ext uri="{FF2B5EF4-FFF2-40B4-BE49-F238E27FC236}">
                <a16:creationId xmlns="" xmlns:a16="http://schemas.microsoft.com/office/drawing/2014/main" id="{ED332337-6D95-4013-A0C5-75E5EC50B954}"/>
              </a:ext>
            </a:extLst>
          </p:cNvPr>
          <p:cNvSpPr/>
          <p:nvPr/>
        </p:nvSpPr>
        <p:spPr bwMode="auto">
          <a:xfrm>
            <a:off x="11100556" y="304711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5" name="işļïḓe">
            <a:extLst>
              <a:ext uri="{FF2B5EF4-FFF2-40B4-BE49-F238E27FC236}">
                <a16:creationId xmlns="" xmlns:a16="http://schemas.microsoft.com/office/drawing/2014/main" id="{F3E61424-116A-443D-8B3F-968FCE1F9EAB}"/>
              </a:ext>
            </a:extLst>
          </p:cNvPr>
          <p:cNvSpPr/>
          <p:nvPr/>
        </p:nvSpPr>
        <p:spPr bwMode="auto">
          <a:xfrm>
            <a:off x="11100556" y="3456659"/>
            <a:ext cx="1091444" cy="409545"/>
          </a:xfrm>
          <a:prstGeom prst="rect">
            <a:avLst/>
          </a:prstGeom>
          <a:solidFill>
            <a:schemeClr val="accent4"/>
          </a:solidFill>
          <a:ln w="19050">
            <a:noFill/>
            <a:round/>
            <a:headEnd/>
            <a:tailEnd/>
          </a:ln>
        </p:spPr>
        <p:txBody>
          <a:bodyPr anchor="ctr"/>
          <a:lstStyle/>
          <a:p>
            <a:pPr algn="ctr"/>
            <a:endParaRPr/>
          </a:p>
        </p:txBody>
      </p:sp>
      <p:sp>
        <p:nvSpPr>
          <p:cNvPr id="36" name="îṡľíḍê">
            <a:extLst>
              <a:ext uri="{FF2B5EF4-FFF2-40B4-BE49-F238E27FC236}">
                <a16:creationId xmlns="" xmlns:a16="http://schemas.microsoft.com/office/drawing/2014/main" id="{FB15ED9D-3033-4EB9-BC1A-5C74875C8106}"/>
              </a:ext>
            </a:extLst>
          </p:cNvPr>
          <p:cNvSpPr/>
          <p:nvPr/>
        </p:nvSpPr>
        <p:spPr bwMode="auto">
          <a:xfrm>
            <a:off x="11100556" y="3866204"/>
            <a:ext cx="1091444" cy="409545"/>
          </a:xfrm>
          <a:prstGeom prst="rect">
            <a:avLst/>
          </a:prstGeom>
          <a:solidFill>
            <a:schemeClr val="accent5"/>
          </a:solidFill>
          <a:ln w="19050">
            <a:noFill/>
            <a:round/>
            <a:headEnd/>
            <a:tailEnd/>
          </a:ln>
        </p:spPr>
        <p:txBody>
          <a:bodyPr anchor="ctr"/>
          <a:lstStyle/>
          <a:p>
            <a:pPr algn="ctr"/>
            <a:endParaRPr/>
          </a:p>
        </p:txBody>
      </p:sp>
      <p:sp>
        <p:nvSpPr>
          <p:cNvPr id="37" name="isļïḓé">
            <a:extLst>
              <a:ext uri="{FF2B5EF4-FFF2-40B4-BE49-F238E27FC236}">
                <a16:creationId xmlns="" xmlns:a16="http://schemas.microsoft.com/office/drawing/2014/main" id="{F579B3E4-8795-4061-BD7E-08EC20F6F347}"/>
              </a:ext>
            </a:extLst>
          </p:cNvPr>
          <p:cNvSpPr/>
          <p:nvPr/>
        </p:nvSpPr>
        <p:spPr bwMode="auto">
          <a:xfrm>
            <a:off x="11100556" y="2236591"/>
            <a:ext cx="1091444" cy="409545"/>
          </a:xfrm>
          <a:prstGeom prst="rect">
            <a:avLst/>
          </a:prstGeom>
          <a:solidFill>
            <a:schemeClr val="accent1"/>
          </a:solidFill>
          <a:ln w="19050">
            <a:noFill/>
            <a:round/>
            <a:headEnd/>
            <a:tailEnd/>
          </a:ln>
        </p:spPr>
        <p:txBody>
          <a:bodyPr anchor="ctr"/>
          <a:lstStyle/>
          <a:p>
            <a:pPr algn="ctr"/>
            <a:endParaRPr/>
          </a:p>
        </p:txBody>
      </p:sp>
    </p:spTree>
    <p:custDataLst>
      <p:tags r:id="rId1"/>
    </p:custDataLst>
    <p:extLst>
      <p:ext uri="{BB962C8B-B14F-4D97-AF65-F5344CB8AC3E}">
        <p14:creationId xmlns:p14="http://schemas.microsoft.com/office/powerpoint/2010/main" val="33475294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25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75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1500"/>
                            </p:stCondLst>
                            <p:childTnLst>
                              <p:par>
                                <p:cTn id="46" presetID="53" presetClass="entr" presetSubtype="52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anim calcmode="lin" valueType="num">
                                      <p:cBhvr>
                                        <p:cTn id="51" dur="500" fill="hold"/>
                                        <p:tgtEl>
                                          <p:spTgt spid="7"/>
                                        </p:tgtEl>
                                        <p:attrNameLst>
                                          <p:attrName>ppt_x</p:attrName>
                                        </p:attrNameLst>
                                      </p:cBhvr>
                                      <p:tavLst>
                                        <p:tav tm="0">
                                          <p:val>
                                            <p:fltVal val="0.5"/>
                                          </p:val>
                                        </p:tav>
                                        <p:tav tm="100000">
                                          <p:val>
                                            <p:strVal val="#ppt_x"/>
                                          </p:val>
                                        </p:tav>
                                      </p:tavLst>
                                    </p:anim>
                                    <p:anim calcmode="lin" valueType="num">
                                      <p:cBhvr>
                                        <p:cTn id="52" dur="5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2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anim calcmode="lin" valueType="num">
                                      <p:cBhvr>
                                        <p:cTn id="5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6"/>
                                        </p:tgtEl>
                                      </p:cBhvr>
                                    </p:animEffect>
                                  </p:childTnLst>
                                </p:cTn>
                              </p:par>
                            </p:childTnLst>
                          </p:cTn>
                        </p:par>
                        <p:par>
                          <p:cTn id="61" fill="hold">
                            <p:stCondLst>
                              <p:cond delay="2700"/>
                            </p:stCondLst>
                            <p:childTnLst>
                              <p:par>
                                <p:cTn id="62" presetID="22" presetClass="entr" presetSubtype="4" fill="hold" grpId="0" nodeType="afterEffect">
                                  <p:stCondLst>
                                    <p:cond delay="0"/>
                                  </p:stCondLst>
                                  <p:iterate type="lt">
                                    <p:tmPct val="2750"/>
                                  </p:iterate>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什么叫吸毒</a:t>
            </a:r>
          </a:p>
        </p:txBody>
      </p:sp>
      <p:sp>
        <p:nvSpPr>
          <p:cNvPr id="5" name="矩形 4">
            <a:extLst>
              <a:ext uri="{FF2B5EF4-FFF2-40B4-BE49-F238E27FC236}">
                <a16:creationId xmlns="" xmlns:a16="http://schemas.microsoft.com/office/drawing/2014/main" id="{DE15F5DE-1271-4B44-86C3-967D93C7066F}"/>
              </a:ext>
            </a:extLst>
          </p:cNvPr>
          <p:cNvSpPr/>
          <p:nvPr/>
        </p:nvSpPr>
        <p:spPr>
          <a:xfrm>
            <a:off x="723264" y="1398229"/>
            <a:ext cx="10809924" cy="1938992"/>
          </a:xfrm>
          <a:prstGeom prst="rect">
            <a:avLst/>
          </a:prstGeom>
        </p:spPr>
        <p:txBody>
          <a:bodyPr wrap="square">
            <a:spAutoFit/>
          </a:bodyPr>
          <a:lstStyle/>
          <a:p>
            <a:pPr indent="457200">
              <a:lnSpc>
                <a:spcPct val="150000"/>
              </a:lnSpc>
            </a:pPr>
            <a:r>
              <a:rPr lang="zh-CN" altLang="en-US" sz="2000" dirty="0">
                <a:latin typeface="黑体" panose="02010609060101010101" pitchFamily="49" charset="-122"/>
                <a:ea typeface="黑体" panose="02010609060101010101" pitchFamily="49" charset="-122"/>
              </a:rPr>
              <a:t>吸毒是指明知是毒品，仍然自愿吸食的行为，吸毒既包括非法吸食毒品的行为，也包括非法注射毒品的行为。我国将非法吸食、注射毒品的行为通称为吸毒，国际上通称为药物滥用。</a:t>
            </a:r>
            <a:endParaRPr lang="en-US" altLang="zh-CN" sz="2000" dirty="0">
              <a:latin typeface="黑体" panose="02010609060101010101" pitchFamily="49" charset="-122"/>
              <a:ea typeface="黑体" panose="02010609060101010101" pitchFamily="49" charset="-122"/>
            </a:endParaRPr>
          </a:p>
          <a:p>
            <a:pPr indent="457200">
              <a:lnSpc>
                <a:spcPct val="150000"/>
              </a:lnSpc>
            </a:pPr>
            <a:r>
              <a:rPr lang="zh-CN" altLang="en-US" sz="2000" dirty="0">
                <a:latin typeface="黑体" panose="02010609060101010101" pitchFamily="49" charset="-122"/>
                <a:ea typeface="黑体" panose="02010609060101010101" pitchFamily="49" charset="-122"/>
              </a:rPr>
              <a:t>吸食毒品的方式有口吸、鼻吸、口服、注射等多种方式，但因最初滥用毒品的方式为口鼻吸入，所以将滥用毒品的各种方式习惯统称为“吸毒”至今。</a:t>
            </a:r>
            <a:endParaRPr lang="en-US" altLang="zh-CN" sz="2000" dirty="0">
              <a:latin typeface="黑体" panose="02010609060101010101" pitchFamily="49" charset="-122"/>
              <a:ea typeface="黑体" panose="02010609060101010101" pitchFamily="49" charset="-122"/>
            </a:endParaRPr>
          </a:p>
        </p:txBody>
      </p:sp>
      <p:sp>
        <p:nvSpPr>
          <p:cNvPr id="10" name="矩形 9">
            <a:extLst>
              <a:ext uri="{FF2B5EF4-FFF2-40B4-BE49-F238E27FC236}">
                <a16:creationId xmlns="" xmlns:a16="http://schemas.microsoft.com/office/drawing/2014/main" id="{4CEC591A-87F9-458C-86B0-129A0F8394A3}"/>
              </a:ext>
            </a:extLst>
          </p:cNvPr>
          <p:cNvSpPr/>
          <p:nvPr/>
        </p:nvSpPr>
        <p:spPr>
          <a:xfrm>
            <a:off x="1103970" y="3562812"/>
            <a:ext cx="2170539" cy="451648"/>
          </a:xfrm>
          <a:prstGeom prst="rect">
            <a:avLst/>
          </a:prstGeom>
          <a:solidFill>
            <a:schemeClr val="accent2"/>
          </a:solidFill>
        </p:spPr>
        <p:txBody>
          <a:bodyPr vert="horz" wrap="square" anchor="ctr">
            <a:noAutofit/>
          </a:bodyPr>
          <a:lstStyle/>
          <a:p>
            <a:pPr algn="ctr"/>
            <a:r>
              <a:rPr lang="zh-CN" altLang="en-US" sz="2800" dirty="0">
                <a:solidFill>
                  <a:schemeClr val="bg1"/>
                </a:solidFill>
                <a:latin typeface="华文隶书" panose="02010800040101010101" pitchFamily="2" charset="-122"/>
                <a:ea typeface="华文隶书" panose="02010800040101010101" pitchFamily="2" charset="-122"/>
              </a:rPr>
              <a:t>主要方式</a:t>
            </a:r>
          </a:p>
        </p:txBody>
      </p:sp>
      <p:pic>
        <p:nvPicPr>
          <p:cNvPr id="11" name="图片 10">
            <a:extLst>
              <a:ext uri="{FF2B5EF4-FFF2-40B4-BE49-F238E27FC236}">
                <a16:creationId xmlns="" xmlns:a16="http://schemas.microsoft.com/office/drawing/2014/main" id="{599FC6BE-B149-4F3A-A59B-FE5D0185550B}"/>
              </a:ext>
            </a:extLst>
          </p:cNvPr>
          <p:cNvPicPr>
            <a:picLocks noChangeAspect="1"/>
          </p:cNvPicPr>
          <p:nvPr/>
        </p:nvPicPr>
        <p:blipFill>
          <a:blip r:embed="rId4"/>
          <a:stretch>
            <a:fillRect/>
          </a:stretch>
        </p:blipFill>
        <p:spPr>
          <a:xfrm>
            <a:off x="1092200" y="4329926"/>
            <a:ext cx="2257425" cy="1409700"/>
          </a:xfrm>
          <a:prstGeom prst="rect">
            <a:avLst/>
          </a:prstGeom>
        </p:spPr>
      </p:pic>
      <p:pic>
        <p:nvPicPr>
          <p:cNvPr id="13" name="Picture 5" descr="get">
            <a:extLst>
              <a:ext uri="{FF2B5EF4-FFF2-40B4-BE49-F238E27FC236}">
                <a16:creationId xmlns="" xmlns:a16="http://schemas.microsoft.com/office/drawing/2014/main" id="{2670DECD-6F09-4B50-86B6-828674665B1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8934" b="24326"/>
          <a:stretch/>
        </p:blipFill>
        <p:spPr bwMode="auto">
          <a:xfrm>
            <a:off x="3672326" y="4329926"/>
            <a:ext cx="225742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descr="get (1)">
            <a:extLst>
              <a:ext uri="{FF2B5EF4-FFF2-40B4-BE49-F238E27FC236}">
                <a16:creationId xmlns="" xmlns:a16="http://schemas.microsoft.com/office/drawing/2014/main" id="{DDAE39DB-FAEE-4B70-992C-75027206B33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628" b="29219"/>
          <a:stretch/>
        </p:blipFill>
        <p:spPr bwMode="auto">
          <a:xfrm>
            <a:off x="6252452" y="4329929"/>
            <a:ext cx="2257425" cy="140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a:extLst>
              <a:ext uri="{FF2B5EF4-FFF2-40B4-BE49-F238E27FC236}">
                <a16:creationId xmlns="" xmlns:a16="http://schemas.microsoft.com/office/drawing/2014/main" id="{A8540927-FF2C-4071-87ED-60D857689CCD}"/>
              </a:ext>
            </a:extLst>
          </p:cNvPr>
          <p:cNvPicPr>
            <a:picLocks noChangeAspect="1"/>
          </p:cNvPicPr>
          <p:nvPr/>
        </p:nvPicPr>
        <p:blipFill>
          <a:blip r:embed="rId7"/>
          <a:stretch>
            <a:fillRect/>
          </a:stretch>
        </p:blipFill>
        <p:spPr>
          <a:xfrm>
            <a:off x="8832578" y="4329927"/>
            <a:ext cx="2257425" cy="1409700"/>
          </a:xfrm>
          <a:prstGeom prst="rect">
            <a:avLst/>
          </a:prstGeom>
        </p:spPr>
      </p:pic>
    </p:spTree>
    <p:custDataLst>
      <p:tags r:id="rId1"/>
    </p:custDataLst>
    <p:extLst>
      <p:ext uri="{BB962C8B-B14F-4D97-AF65-F5344CB8AC3E}">
        <p14:creationId xmlns:p14="http://schemas.microsoft.com/office/powerpoint/2010/main" val="38078101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4" fill="hold" grpId="0" nodeType="afterEffect">
                                  <p:stCondLst>
                                    <p:cond delay="0"/>
                                  </p:stCondLst>
                                  <p:iterate type="wd">
                                    <p:tmPct val="2198"/>
                                  </p:iterate>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2000"/>
                            </p:stCondLst>
                            <p:childTnLst>
                              <p:par>
                                <p:cTn id="16" presetID="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16" presetClass="entr" presetSubtype="2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par>
                                <p:cTn id="24" presetID="16" presetClass="entr" presetSubtype="21"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6" presetClass="entr" presetSubtype="21"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par>
                                <p:cTn id="30" presetID="16" presetClass="entr" presetSubtype="21"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导致吸毒的原因主要有哪些？</a:t>
            </a:r>
          </a:p>
        </p:txBody>
      </p:sp>
      <p:sp>
        <p:nvSpPr>
          <p:cNvPr id="6" name="MH_SubTitle_1">
            <a:extLst>
              <a:ext uri="{FF2B5EF4-FFF2-40B4-BE49-F238E27FC236}">
                <a16:creationId xmlns="" xmlns:a16="http://schemas.microsoft.com/office/drawing/2014/main" id="{D007DFB6-7423-4BF1-8C84-23A7284313A4}"/>
              </a:ext>
            </a:extLst>
          </p:cNvPr>
          <p:cNvSpPr/>
          <p:nvPr>
            <p:custDataLst>
              <p:tags r:id="rId2"/>
            </p:custDataLst>
          </p:nvPr>
        </p:nvSpPr>
        <p:spPr>
          <a:xfrm rot="18879412">
            <a:off x="474038" y="3297850"/>
            <a:ext cx="3222322" cy="702002"/>
          </a:xfrm>
          <a:prstGeom prst="rect">
            <a:avLst/>
          </a:prstGeom>
          <a:solidFill>
            <a:schemeClr val="accent1"/>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nSpc>
                <a:spcPct val="110000"/>
              </a:lnSpc>
            </a:pPr>
            <a:r>
              <a:rPr lang="zh-CN" altLang="en-US" b="1" dirty="0">
                <a:solidFill>
                  <a:srgbClr val="FFFFFF"/>
                </a:solidFill>
              </a:rPr>
              <a:t>年轻，缺少社会经验，好奇心驱使；</a:t>
            </a:r>
          </a:p>
        </p:txBody>
      </p:sp>
      <p:sp>
        <p:nvSpPr>
          <p:cNvPr id="7" name="MH_SubTitle_2">
            <a:extLst>
              <a:ext uri="{FF2B5EF4-FFF2-40B4-BE49-F238E27FC236}">
                <a16:creationId xmlns="" xmlns:a16="http://schemas.microsoft.com/office/drawing/2014/main" id="{20040BCC-1D07-49AD-BF94-0AD83A406CD3}"/>
              </a:ext>
            </a:extLst>
          </p:cNvPr>
          <p:cNvSpPr/>
          <p:nvPr>
            <p:custDataLst>
              <p:tags r:id="rId3"/>
            </p:custDataLst>
          </p:nvPr>
        </p:nvSpPr>
        <p:spPr>
          <a:xfrm rot="18879412">
            <a:off x="2100236" y="3297850"/>
            <a:ext cx="3222322" cy="702002"/>
          </a:xfrm>
          <a:prstGeom prst="rect">
            <a:avLst/>
          </a:prstGeom>
          <a:solidFill>
            <a:schemeClr val="accent1"/>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思想空虚，寻找刺激；</a:t>
            </a:r>
          </a:p>
        </p:txBody>
      </p:sp>
      <p:sp>
        <p:nvSpPr>
          <p:cNvPr id="8" name="MH_SubTitle_3">
            <a:extLst>
              <a:ext uri="{FF2B5EF4-FFF2-40B4-BE49-F238E27FC236}">
                <a16:creationId xmlns="" xmlns:a16="http://schemas.microsoft.com/office/drawing/2014/main" id="{8E226299-89D1-4139-8FA9-677B8C9CB37D}"/>
              </a:ext>
            </a:extLst>
          </p:cNvPr>
          <p:cNvSpPr/>
          <p:nvPr>
            <p:custDataLst>
              <p:tags r:id="rId4"/>
            </p:custDataLst>
          </p:nvPr>
        </p:nvSpPr>
        <p:spPr>
          <a:xfrm rot="18879412">
            <a:off x="3726434" y="3297850"/>
            <a:ext cx="3222322" cy="702002"/>
          </a:xfrm>
          <a:prstGeom prst="rect">
            <a:avLst/>
          </a:prstGeom>
          <a:solidFill>
            <a:schemeClr val="accent1"/>
          </a:solidFill>
        </p:spPr>
        <p:txBody>
          <a:bodyPr rot="0" spcFirstLastPara="0" vertOverflow="overflow" horzOverflow="overflow" vert="horz" wrap="square" lIns="36000" tIns="45720" rIns="36000" bIns="45720" numCol="1" spcCol="0" rtlCol="0" fromWordArt="0" anchor="ctr" anchorCtr="0" forceAA="0" compatLnSpc="1">
            <a:normAutofit fontScale="77500" lnSpcReduction="20000"/>
          </a:bodyPr>
          <a:lstStyle/>
          <a:p>
            <a:pPr>
              <a:lnSpc>
                <a:spcPct val="110000"/>
              </a:lnSpc>
            </a:pPr>
            <a:r>
              <a:rPr lang="zh-CN" altLang="en-US" dirty="0">
                <a:solidFill>
                  <a:srgbClr val="FFFFFF"/>
                </a:solidFill>
              </a:rPr>
              <a:t>精神苦闷，情绪低落，以吸毒麻醉自己，以求解脱苦恼，结果旧的苦恼未解脱，又添新的苦恼；</a:t>
            </a:r>
          </a:p>
        </p:txBody>
      </p:sp>
      <p:sp>
        <p:nvSpPr>
          <p:cNvPr id="9" name="MH_SubTitle_4">
            <a:extLst>
              <a:ext uri="{FF2B5EF4-FFF2-40B4-BE49-F238E27FC236}">
                <a16:creationId xmlns="" xmlns:a16="http://schemas.microsoft.com/office/drawing/2014/main" id="{64FA31A5-A2AB-4A99-BEAF-5ECDDAABC467}"/>
              </a:ext>
            </a:extLst>
          </p:cNvPr>
          <p:cNvSpPr/>
          <p:nvPr>
            <p:custDataLst>
              <p:tags r:id="rId5"/>
            </p:custDataLst>
          </p:nvPr>
        </p:nvSpPr>
        <p:spPr>
          <a:xfrm rot="18879412">
            <a:off x="5352632" y="3297850"/>
            <a:ext cx="3222322" cy="702002"/>
          </a:xfrm>
          <a:prstGeom prst="rect">
            <a:avLst/>
          </a:prstGeom>
          <a:solidFill>
            <a:schemeClr val="accent1"/>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nSpc>
                <a:spcPct val="110000"/>
              </a:lnSpc>
            </a:pPr>
            <a:r>
              <a:rPr lang="zh-CN" altLang="en-US" dirty="0">
                <a:solidFill>
                  <a:srgbClr val="FFFFFF"/>
                </a:solidFill>
              </a:rPr>
              <a:t>不相信吸毒会上瘾或戒不了，结果不能自拔；</a:t>
            </a:r>
          </a:p>
        </p:txBody>
      </p:sp>
      <p:sp>
        <p:nvSpPr>
          <p:cNvPr id="10" name="MH_SubTitle_5">
            <a:extLst>
              <a:ext uri="{FF2B5EF4-FFF2-40B4-BE49-F238E27FC236}">
                <a16:creationId xmlns="" xmlns:a16="http://schemas.microsoft.com/office/drawing/2014/main" id="{5D0C1154-33E3-48C0-9943-6A41FA165CA6}"/>
              </a:ext>
            </a:extLst>
          </p:cNvPr>
          <p:cNvSpPr/>
          <p:nvPr>
            <p:custDataLst>
              <p:tags r:id="rId6"/>
            </p:custDataLst>
          </p:nvPr>
        </p:nvSpPr>
        <p:spPr>
          <a:xfrm rot="18879412">
            <a:off x="6978830" y="3297850"/>
            <a:ext cx="3222322" cy="702002"/>
          </a:xfrm>
          <a:prstGeom prst="rect">
            <a:avLst/>
          </a:prstGeom>
          <a:solidFill>
            <a:schemeClr val="accent1"/>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亲友的不良影响；</a:t>
            </a:r>
          </a:p>
        </p:txBody>
      </p:sp>
      <p:sp>
        <p:nvSpPr>
          <p:cNvPr id="11" name="MH_SubTitle_6">
            <a:extLst>
              <a:ext uri="{FF2B5EF4-FFF2-40B4-BE49-F238E27FC236}">
                <a16:creationId xmlns="" xmlns:a16="http://schemas.microsoft.com/office/drawing/2014/main" id="{13E7335D-56BA-4E3A-B7DC-B0595B08F7A6}"/>
              </a:ext>
            </a:extLst>
          </p:cNvPr>
          <p:cNvSpPr/>
          <p:nvPr>
            <p:custDataLst>
              <p:tags r:id="rId7"/>
            </p:custDataLst>
          </p:nvPr>
        </p:nvSpPr>
        <p:spPr>
          <a:xfrm rot="18879412">
            <a:off x="8605024" y="3297850"/>
            <a:ext cx="3222322" cy="702002"/>
          </a:xfrm>
          <a:prstGeom prst="rect">
            <a:avLst/>
          </a:prstGeom>
          <a:solidFill>
            <a:schemeClr val="accent1"/>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因不知情被欺骗、引诱吸毒。</a:t>
            </a:r>
          </a:p>
        </p:txBody>
      </p:sp>
      <p:sp>
        <p:nvSpPr>
          <p:cNvPr id="12" name="任意多边形 11">
            <a:extLst>
              <a:ext uri="{FF2B5EF4-FFF2-40B4-BE49-F238E27FC236}">
                <a16:creationId xmlns="" xmlns:a16="http://schemas.microsoft.com/office/drawing/2014/main" id="{5CBA7513-F7F6-4FF4-9A1B-BEB28868AFDB}"/>
              </a:ext>
            </a:extLst>
          </p:cNvPr>
          <p:cNvSpPr/>
          <p:nvPr>
            <p:custDataLst>
              <p:tags r:id="rId8"/>
            </p:custDataLst>
          </p:nvPr>
        </p:nvSpPr>
        <p:spPr>
          <a:xfrm rot="19496456">
            <a:off x="715364" y="3481006"/>
            <a:ext cx="4365869" cy="329976"/>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30000"/>
              </a:lnSpc>
            </a:pPr>
            <a:endParaRPr lang="zh-CN" altLang="en-US" dirty="0" err="1">
              <a:solidFill>
                <a:srgbClr val="FFFFFF"/>
              </a:solidFill>
            </a:endParaRPr>
          </a:p>
        </p:txBody>
      </p:sp>
      <p:sp>
        <p:nvSpPr>
          <p:cNvPr id="13" name="任意多边形 12">
            <a:extLst>
              <a:ext uri="{FF2B5EF4-FFF2-40B4-BE49-F238E27FC236}">
                <a16:creationId xmlns="" xmlns:a16="http://schemas.microsoft.com/office/drawing/2014/main" id="{97406641-5B80-4824-AA95-A2476A0117FB}"/>
              </a:ext>
            </a:extLst>
          </p:cNvPr>
          <p:cNvSpPr/>
          <p:nvPr>
            <p:custDataLst>
              <p:tags r:id="rId9"/>
            </p:custDataLst>
          </p:nvPr>
        </p:nvSpPr>
        <p:spPr>
          <a:xfrm rot="19496456">
            <a:off x="2341562" y="3481006"/>
            <a:ext cx="4365869" cy="329976"/>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30000"/>
              </a:lnSpc>
            </a:pPr>
            <a:endParaRPr lang="zh-CN" altLang="en-US" dirty="0" err="1">
              <a:solidFill>
                <a:srgbClr val="FFFFFF"/>
              </a:solidFill>
            </a:endParaRPr>
          </a:p>
        </p:txBody>
      </p:sp>
      <p:sp>
        <p:nvSpPr>
          <p:cNvPr id="14" name="任意多边形 13">
            <a:extLst>
              <a:ext uri="{FF2B5EF4-FFF2-40B4-BE49-F238E27FC236}">
                <a16:creationId xmlns="" xmlns:a16="http://schemas.microsoft.com/office/drawing/2014/main" id="{0E509144-7C78-4EF4-A3ED-B45CDF86F298}"/>
              </a:ext>
            </a:extLst>
          </p:cNvPr>
          <p:cNvSpPr/>
          <p:nvPr>
            <p:custDataLst>
              <p:tags r:id="rId10"/>
            </p:custDataLst>
          </p:nvPr>
        </p:nvSpPr>
        <p:spPr>
          <a:xfrm rot="19496456">
            <a:off x="3967760" y="3481007"/>
            <a:ext cx="4365869" cy="329976"/>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30000"/>
              </a:lnSpc>
            </a:pPr>
            <a:endParaRPr lang="zh-CN" altLang="en-US" dirty="0" err="1">
              <a:solidFill>
                <a:srgbClr val="FFFFFF"/>
              </a:solidFill>
            </a:endParaRPr>
          </a:p>
        </p:txBody>
      </p:sp>
      <p:sp>
        <p:nvSpPr>
          <p:cNvPr id="15" name="任意多边形 14">
            <a:extLst>
              <a:ext uri="{FF2B5EF4-FFF2-40B4-BE49-F238E27FC236}">
                <a16:creationId xmlns="" xmlns:a16="http://schemas.microsoft.com/office/drawing/2014/main" id="{BC78E833-8543-4C45-9226-0E47A9D19BAB}"/>
              </a:ext>
            </a:extLst>
          </p:cNvPr>
          <p:cNvSpPr/>
          <p:nvPr>
            <p:custDataLst>
              <p:tags r:id="rId11"/>
            </p:custDataLst>
          </p:nvPr>
        </p:nvSpPr>
        <p:spPr>
          <a:xfrm rot="19496456">
            <a:off x="5593958" y="3481007"/>
            <a:ext cx="4365869" cy="329976"/>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30000"/>
              </a:lnSpc>
            </a:pPr>
            <a:endParaRPr lang="zh-CN" altLang="en-US" dirty="0" err="1">
              <a:solidFill>
                <a:srgbClr val="FFFFFF"/>
              </a:solidFill>
            </a:endParaRPr>
          </a:p>
        </p:txBody>
      </p:sp>
      <p:sp>
        <p:nvSpPr>
          <p:cNvPr id="16" name="任意多边形 15">
            <a:extLst>
              <a:ext uri="{FF2B5EF4-FFF2-40B4-BE49-F238E27FC236}">
                <a16:creationId xmlns="" xmlns:a16="http://schemas.microsoft.com/office/drawing/2014/main" id="{35780D2E-F6B5-4338-86BE-B143EB0586A2}"/>
              </a:ext>
            </a:extLst>
          </p:cNvPr>
          <p:cNvSpPr/>
          <p:nvPr>
            <p:custDataLst>
              <p:tags r:id="rId12"/>
            </p:custDataLst>
          </p:nvPr>
        </p:nvSpPr>
        <p:spPr>
          <a:xfrm rot="19496456">
            <a:off x="7220156" y="3481007"/>
            <a:ext cx="4365869" cy="329976"/>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30000"/>
              </a:lnSpc>
            </a:pPr>
            <a:endParaRPr lang="zh-CN" altLang="en-US" dirty="0" err="1">
              <a:solidFill>
                <a:srgbClr val="FFFFFF"/>
              </a:solidFill>
            </a:endParaRPr>
          </a:p>
        </p:txBody>
      </p:sp>
    </p:spTree>
    <p:custDataLst>
      <p:tags r:id="rId1"/>
    </p:custDataLst>
    <p:extLst>
      <p:ext uri="{BB962C8B-B14F-4D97-AF65-F5344CB8AC3E}">
        <p14:creationId xmlns:p14="http://schemas.microsoft.com/office/powerpoint/2010/main" val="26082884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up)">
                                      <p:cBhvr>
                                        <p:cTn id="38" dur="500"/>
                                        <p:tgtEl>
                                          <p:spTgt spid="9"/>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par>
                          <p:cTn id="43" fill="hold">
                            <p:stCondLst>
                              <p:cond delay="4500"/>
                            </p:stCondLst>
                            <p:childTnLst>
                              <p:par>
                                <p:cTn id="44" presetID="22" presetClass="entr" presetSubtype="1"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500"/>
                                        <p:tgtEl>
                                          <p:spTgt spid="10"/>
                                        </p:tgtEl>
                                      </p:cBhvr>
                                    </p:animEffect>
                                  </p:childTnLst>
                                </p:cTn>
                              </p:par>
                            </p:childTnLst>
                          </p:cTn>
                        </p:par>
                        <p:par>
                          <p:cTn id="47" fill="hold">
                            <p:stCondLst>
                              <p:cond delay="5000"/>
                            </p:stCondLst>
                            <p:childTnLst>
                              <p:par>
                                <p:cTn id="48" presetID="22" presetClass="entr" presetSubtype="4"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吸毒者的表现</a:t>
            </a:r>
          </a:p>
        </p:txBody>
      </p:sp>
      <p:sp>
        <p:nvSpPr>
          <p:cNvPr id="5" name="矩形 4">
            <a:extLst>
              <a:ext uri="{FF2B5EF4-FFF2-40B4-BE49-F238E27FC236}">
                <a16:creationId xmlns="" xmlns:a16="http://schemas.microsoft.com/office/drawing/2014/main" id="{C3031A00-F16B-452F-A45B-9482E1F1FC54}"/>
              </a:ext>
            </a:extLst>
          </p:cNvPr>
          <p:cNvSpPr/>
          <p:nvPr/>
        </p:nvSpPr>
        <p:spPr>
          <a:xfrm>
            <a:off x="706475" y="1655143"/>
            <a:ext cx="9887183" cy="4182363"/>
          </a:xfrm>
          <a:prstGeom prst="rect">
            <a:avLst/>
          </a:prstGeom>
        </p:spPr>
        <p:txBody>
          <a:bodyPr wrap="square">
            <a:spAutoFit/>
          </a:bodyPr>
          <a:lstStyle/>
          <a:p>
            <a:pPr marL="342900" indent="-342900">
              <a:lnSpc>
                <a:spcPct val="150000"/>
              </a:lnSpc>
              <a:buFont typeface="+mj-lt"/>
              <a:buAutoNum type="arabicPeriod"/>
            </a:pPr>
            <a:r>
              <a:rPr lang="zh-CN" altLang="en-US" dirty="0">
                <a:latin typeface="+mn-ea"/>
              </a:rPr>
              <a:t>面色灰暗，眼睛无神，食欲不振，身体消瘦；</a:t>
            </a:r>
          </a:p>
          <a:p>
            <a:pPr marL="342900" indent="-342900">
              <a:lnSpc>
                <a:spcPct val="150000"/>
              </a:lnSpc>
              <a:buFont typeface="+mj-lt"/>
              <a:buAutoNum type="arabicPeriod"/>
            </a:pPr>
            <a:r>
              <a:rPr lang="zh-CN" altLang="en-US" dirty="0">
                <a:latin typeface="+mn-ea"/>
              </a:rPr>
              <a:t>情绪不稳定，心不安，睡眠差，易发怒，发脾气；</a:t>
            </a:r>
          </a:p>
          <a:p>
            <a:pPr marL="342900" indent="-342900">
              <a:lnSpc>
                <a:spcPct val="150000"/>
              </a:lnSpc>
              <a:buFont typeface="+mj-lt"/>
              <a:buAutoNum type="arabicPeriod"/>
            </a:pPr>
            <a:r>
              <a:rPr lang="zh-CN" altLang="en-US" dirty="0">
                <a:latin typeface="+mn-ea"/>
              </a:rPr>
              <a:t>在不适当的场合佩戴太阳眼镜，以遮掩收缩的瞳孔；</a:t>
            </a:r>
          </a:p>
          <a:p>
            <a:pPr marL="342900" indent="-342900">
              <a:lnSpc>
                <a:spcPct val="150000"/>
              </a:lnSpc>
              <a:buFont typeface="+mj-lt"/>
              <a:buAutoNum type="arabicPeriod"/>
            </a:pPr>
            <a:r>
              <a:rPr lang="zh-CN" altLang="en-US" dirty="0">
                <a:latin typeface="+mn-ea"/>
              </a:rPr>
              <a:t>夏天穿长袖衬衣，以掩盖臂上注射的针孔；</a:t>
            </a:r>
          </a:p>
          <a:p>
            <a:pPr marL="342900" indent="-342900">
              <a:lnSpc>
                <a:spcPct val="150000"/>
              </a:lnSpc>
              <a:buFont typeface="+mj-lt"/>
              <a:buAutoNum type="arabicPeriod"/>
            </a:pPr>
            <a:r>
              <a:rPr lang="zh-CN" altLang="en-US" dirty="0">
                <a:latin typeface="+mn-ea"/>
              </a:rPr>
              <a:t>长期躲在自己房间或远离家人、他人，不愿意见人；</a:t>
            </a:r>
          </a:p>
          <a:p>
            <a:pPr marL="342900" indent="-342900">
              <a:lnSpc>
                <a:spcPct val="150000"/>
              </a:lnSpc>
              <a:buFont typeface="+mj-lt"/>
              <a:buAutoNum type="arabicPeriod"/>
            </a:pPr>
            <a:r>
              <a:rPr lang="zh-CN" altLang="en-US" dirty="0">
                <a:latin typeface="+mn-ea"/>
              </a:rPr>
              <a:t>外出行动神秘鬼祟；</a:t>
            </a:r>
          </a:p>
          <a:p>
            <a:pPr marL="342900" indent="-342900">
              <a:lnSpc>
                <a:spcPct val="150000"/>
              </a:lnSpc>
              <a:buFont typeface="+mj-lt"/>
              <a:buAutoNum type="arabicPeriod"/>
            </a:pPr>
            <a:r>
              <a:rPr lang="zh-CN" altLang="en-US" dirty="0">
                <a:latin typeface="+mn-ea"/>
              </a:rPr>
              <a:t>无故旷工、旷课，学习成绩下降，工作表现和纪律作风突然变坏；</a:t>
            </a:r>
          </a:p>
          <a:p>
            <a:pPr marL="342900" indent="-342900">
              <a:lnSpc>
                <a:spcPct val="150000"/>
              </a:lnSpc>
              <a:buFont typeface="+mj-lt"/>
              <a:buAutoNum type="arabicPeriod"/>
            </a:pPr>
            <a:r>
              <a:rPr lang="zh-CN" altLang="en-US" dirty="0">
                <a:latin typeface="+mn-ea"/>
              </a:rPr>
              <a:t>经常无故出入偏僻的地方，与吸、贩毒人员交往；</a:t>
            </a:r>
          </a:p>
          <a:p>
            <a:pPr marL="342900" indent="-342900">
              <a:lnSpc>
                <a:spcPct val="150000"/>
              </a:lnSpc>
              <a:buFont typeface="+mj-lt"/>
              <a:buAutoNum type="arabicPeriod"/>
            </a:pPr>
            <a:r>
              <a:rPr lang="zh-CN" altLang="en-US" dirty="0">
                <a:latin typeface="+mn-ea"/>
              </a:rPr>
              <a:t>在家中或工作单位藏有毒品及吸毒工具，如注射器、吸管、羹匙、烟斗、锡纸等；</a:t>
            </a:r>
          </a:p>
          <a:p>
            <a:pPr marL="342900" indent="-342900">
              <a:lnSpc>
                <a:spcPct val="150000"/>
              </a:lnSpc>
              <a:buFont typeface="+mj-lt"/>
              <a:buAutoNum type="arabicPeriod"/>
            </a:pPr>
            <a:r>
              <a:rPr lang="zh-CN" altLang="en-US" dirty="0">
                <a:latin typeface="+mn-ea"/>
              </a:rPr>
              <a:t>经常向父母或朋友索要或借钱，甚至偷窃家里或单位的钱财物品。</a:t>
            </a:r>
          </a:p>
        </p:txBody>
      </p:sp>
      <p:pic>
        <p:nvPicPr>
          <p:cNvPr id="7" name="图片 6">
            <a:extLst>
              <a:ext uri="{FF2B5EF4-FFF2-40B4-BE49-F238E27FC236}">
                <a16:creationId xmlns="" xmlns:a16="http://schemas.microsoft.com/office/drawing/2014/main" id="{8D6FD1AC-980E-4E3E-A423-B746426EB5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0940" y="1097522"/>
            <a:ext cx="4168698" cy="4168698"/>
          </a:xfrm>
          <a:prstGeom prst="rect">
            <a:avLst/>
          </a:prstGeom>
        </p:spPr>
      </p:pic>
    </p:spTree>
    <p:custDataLst>
      <p:tags r:id="rId1"/>
    </p:custDataLst>
    <p:extLst>
      <p:ext uri="{BB962C8B-B14F-4D97-AF65-F5344CB8AC3E}">
        <p14:creationId xmlns:p14="http://schemas.microsoft.com/office/powerpoint/2010/main" val="19641931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wipe(left)">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wipe(left)">
                                      <p:cBhvr>
                                        <p:cTn id="25" dur="500"/>
                                        <p:tgtEl>
                                          <p:spTgt spid="5">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wipe(left)">
                                      <p:cBhvr>
                                        <p:cTn id="30" dur="5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wipe(left)">
                                      <p:cBhvr>
                                        <p:cTn id="35" dur="500"/>
                                        <p:tgtEl>
                                          <p:spTgt spid="5">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Effect transition="in" filter="wipe(left)">
                                      <p:cBhvr>
                                        <p:cTn id="40" dur="500"/>
                                        <p:tgtEl>
                                          <p:spTgt spid="5">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
                                            <p:txEl>
                                              <p:pRg st="5" end="5"/>
                                            </p:txEl>
                                          </p:spTgt>
                                        </p:tgtEl>
                                        <p:attrNameLst>
                                          <p:attrName>style.visibility</p:attrName>
                                        </p:attrNameLst>
                                      </p:cBhvr>
                                      <p:to>
                                        <p:strVal val="visible"/>
                                      </p:to>
                                    </p:set>
                                    <p:animEffect transition="in" filter="wipe(left)">
                                      <p:cBhvr>
                                        <p:cTn id="45" dur="500"/>
                                        <p:tgtEl>
                                          <p:spTgt spid="5">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5">
                                            <p:txEl>
                                              <p:pRg st="6" end="6"/>
                                            </p:txEl>
                                          </p:spTgt>
                                        </p:tgtEl>
                                        <p:attrNameLst>
                                          <p:attrName>style.visibility</p:attrName>
                                        </p:attrNameLst>
                                      </p:cBhvr>
                                      <p:to>
                                        <p:strVal val="visible"/>
                                      </p:to>
                                    </p:set>
                                    <p:animEffect transition="in" filter="wipe(left)">
                                      <p:cBhvr>
                                        <p:cTn id="50" dur="500"/>
                                        <p:tgtEl>
                                          <p:spTgt spid="5">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5">
                                            <p:txEl>
                                              <p:pRg st="7" end="7"/>
                                            </p:txEl>
                                          </p:spTgt>
                                        </p:tgtEl>
                                        <p:attrNameLst>
                                          <p:attrName>style.visibility</p:attrName>
                                        </p:attrNameLst>
                                      </p:cBhvr>
                                      <p:to>
                                        <p:strVal val="visible"/>
                                      </p:to>
                                    </p:set>
                                    <p:animEffect transition="in" filter="wipe(left)">
                                      <p:cBhvr>
                                        <p:cTn id="55" dur="500"/>
                                        <p:tgtEl>
                                          <p:spTgt spid="5">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5">
                                            <p:txEl>
                                              <p:pRg st="8" end="8"/>
                                            </p:txEl>
                                          </p:spTgt>
                                        </p:tgtEl>
                                        <p:attrNameLst>
                                          <p:attrName>style.visibility</p:attrName>
                                        </p:attrNameLst>
                                      </p:cBhvr>
                                      <p:to>
                                        <p:strVal val="visible"/>
                                      </p:to>
                                    </p:set>
                                    <p:animEffect transition="in" filter="wipe(left)">
                                      <p:cBhvr>
                                        <p:cTn id="60" dur="500"/>
                                        <p:tgtEl>
                                          <p:spTgt spid="5">
                                            <p:txEl>
                                              <p:pRg st="8" end="8"/>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
                                            <p:txEl>
                                              <p:pRg st="9" end="9"/>
                                            </p:txEl>
                                          </p:spTgt>
                                        </p:tgtEl>
                                        <p:attrNameLst>
                                          <p:attrName>style.visibility</p:attrName>
                                        </p:attrNameLst>
                                      </p:cBhvr>
                                      <p:to>
                                        <p:strVal val="visible"/>
                                      </p:to>
                                    </p:set>
                                    <p:animEffect transition="in" filter="wipe(left)">
                                      <p:cBhvr>
                                        <p:cTn id="65"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吸毒对身体的损害</a:t>
            </a:r>
          </a:p>
        </p:txBody>
      </p:sp>
      <p:grpSp>
        <p:nvGrpSpPr>
          <p:cNvPr id="5" name="组合 4">
            <a:extLst>
              <a:ext uri="{FF2B5EF4-FFF2-40B4-BE49-F238E27FC236}">
                <a16:creationId xmlns="" xmlns:a16="http://schemas.microsoft.com/office/drawing/2014/main" id="{090F037E-7C83-4C32-9AF6-50EBAC2F25CE}"/>
              </a:ext>
            </a:extLst>
          </p:cNvPr>
          <p:cNvGrpSpPr/>
          <p:nvPr/>
        </p:nvGrpSpPr>
        <p:grpSpPr>
          <a:xfrm>
            <a:off x="803248" y="1676401"/>
            <a:ext cx="10658502" cy="4078288"/>
            <a:chOff x="2366963" y="2109789"/>
            <a:chExt cx="7464426" cy="3492499"/>
          </a:xfrm>
        </p:grpSpPr>
        <p:sp>
          <p:nvSpPr>
            <p:cNvPr id="6" name="MH_SubTitle_1">
              <a:extLst>
                <a:ext uri="{FF2B5EF4-FFF2-40B4-BE49-F238E27FC236}">
                  <a16:creationId xmlns="" xmlns:a16="http://schemas.microsoft.com/office/drawing/2014/main" id="{15FCE067-F120-481C-8ED9-CD42F9BC5C9F}"/>
                </a:ext>
              </a:extLst>
            </p:cNvPr>
            <p:cNvSpPr/>
            <p:nvPr>
              <p:custDataLst>
                <p:tags r:id="rId2"/>
              </p:custDataLst>
            </p:nvPr>
          </p:nvSpPr>
          <p:spPr bwMode="auto">
            <a:xfrm>
              <a:off x="2366963" y="2259014"/>
              <a:ext cx="2309812" cy="1474787"/>
            </a:xfrm>
            <a:prstGeom prst="rect">
              <a:avLst/>
            </a:prstGeom>
            <a:solidFill>
              <a:srgbClr val="FFFFFF"/>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sz="1200" dirty="0">
                  <a:solidFill>
                    <a:schemeClr val="tx1"/>
                  </a:solidFill>
                  <a:latin typeface="+mn-ea"/>
                </a:rPr>
                <a:t>营养不良。吸毒可引发呕吐、食欲下降，抑制胃、胆、胰消化腺体的分泌，从而影响食物的消化吸收。时间一长，造成吸毒者营养不良和体重下降，特别是经济困难的吸毒者，吸毒时间越长越骨瘦如柴。</a:t>
              </a:r>
            </a:p>
          </p:txBody>
        </p:sp>
        <p:sp>
          <p:nvSpPr>
            <p:cNvPr id="7" name="MH_SubTitle_2">
              <a:extLst>
                <a:ext uri="{FF2B5EF4-FFF2-40B4-BE49-F238E27FC236}">
                  <a16:creationId xmlns="" xmlns:a16="http://schemas.microsoft.com/office/drawing/2014/main" id="{15D12351-611D-498B-AA53-847D87C321D7}"/>
                </a:ext>
              </a:extLst>
            </p:cNvPr>
            <p:cNvSpPr/>
            <p:nvPr>
              <p:custDataLst>
                <p:tags r:id="rId3"/>
              </p:custDataLst>
            </p:nvPr>
          </p:nvSpPr>
          <p:spPr bwMode="auto">
            <a:xfrm>
              <a:off x="4945063" y="2259014"/>
              <a:ext cx="2309812" cy="1474787"/>
            </a:xfrm>
            <a:prstGeom prst="rect">
              <a:avLst/>
            </a:prstGeom>
            <a:solidFill>
              <a:srgbClr val="FFFFFF"/>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sz="1200" dirty="0">
                  <a:solidFill>
                    <a:schemeClr val="tx1"/>
                  </a:solidFill>
                  <a:latin typeface="+mn-ea"/>
                </a:rPr>
                <a:t>损害呼吸道，毒品中大都掺入滑石粉、淀粉等粉状杂物，吸食后往往引发肺梗塞，肺气肿、肺结核等肺部疾病；损害免疫系统，引发许多疾病的传播和感染。</a:t>
              </a:r>
              <a:endParaRPr lang="ko-KR" altLang="en-US" sz="1200" dirty="0">
                <a:solidFill>
                  <a:schemeClr val="tx1"/>
                </a:solidFill>
                <a:latin typeface="+mn-ea"/>
              </a:endParaRPr>
            </a:p>
          </p:txBody>
        </p:sp>
        <p:sp>
          <p:nvSpPr>
            <p:cNvPr id="8" name="MH_SubTitle_3">
              <a:extLst>
                <a:ext uri="{FF2B5EF4-FFF2-40B4-BE49-F238E27FC236}">
                  <a16:creationId xmlns="" xmlns:a16="http://schemas.microsoft.com/office/drawing/2014/main" id="{E17CBF94-95CC-4CCF-9E44-EE8D4328D6C4}"/>
                </a:ext>
              </a:extLst>
            </p:cNvPr>
            <p:cNvSpPr/>
            <p:nvPr>
              <p:custDataLst>
                <p:tags r:id="rId4"/>
              </p:custDataLst>
            </p:nvPr>
          </p:nvSpPr>
          <p:spPr bwMode="auto">
            <a:xfrm>
              <a:off x="7523164" y="2259014"/>
              <a:ext cx="2308225" cy="1474787"/>
            </a:xfrm>
            <a:prstGeom prst="rect">
              <a:avLst/>
            </a:prstGeom>
            <a:solidFill>
              <a:srgbClr val="FFFFFF"/>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sz="1200" dirty="0">
                  <a:solidFill>
                    <a:schemeClr val="tx1"/>
                  </a:solidFill>
                  <a:latin typeface="+mn-ea"/>
                </a:rPr>
                <a:t>损伤血管。静脉注射毒品，可引起局部动脉梗塞、静脉炎、坏死性血管火和霉菌性动脉瘤等。</a:t>
              </a:r>
            </a:p>
          </p:txBody>
        </p:sp>
        <p:sp>
          <p:nvSpPr>
            <p:cNvPr id="9" name="MH_SubTitle_4">
              <a:extLst>
                <a:ext uri="{FF2B5EF4-FFF2-40B4-BE49-F238E27FC236}">
                  <a16:creationId xmlns="" xmlns:a16="http://schemas.microsoft.com/office/drawing/2014/main" id="{4C6A4CDB-1A4F-4B87-8661-0957A6384E4C}"/>
                </a:ext>
              </a:extLst>
            </p:cNvPr>
            <p:cNvSpPr/>
            <p:nvPr>
              <p:custDataLst>
                <p:tags r:id="rId5"/>
              </p:custDataLst>
            </p:nvPr>
          </p:nvSpPr>
          <p:spPr bwMode="auto">
            <a:xfrm>
              <a:off x="2366963" y="4127500"/>
              <a:ext cx="2309812" cy="1474788"/>
            </a:xfrm>
            <a:prstGeom prst="rect">
              <a:avLst/>
            </a:prstGeom>
            <a:solidFill>
              <a:srgbClr val="FFFFFF"/>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sz="1200" dirty="0">
                  <a:solidFill>
                    <a:schemeClr val="tx1"/>
                  </a:solidFill>
                  <a:latin typeface="+mn-ea"/>
                </a:rPr>
                <a:t>损害神经系统。如急性感染性神经火，细菌性脑膜火等。</a:t>
              </a:r>
            </a:p>
          </p:txBody>
        </p:sp>
        <p:sp>
          <p:nvSpPr>
            <p:cNvPr id="10" name="MH_SubTitle_5">
              <a:extLst>
                <a:ext uri="{FF2B5EF4-FFF2-40B4-BE49-F238E27FC236}">
                  <a16:creationId xmlns="" xmlns:a16="http://schemas.microsoft.com/office/drawing/2014/main" id="{3D4739C3-CD50-4654-AC7B-5DE055F1E5EC}"/>
                </a:ext>
              </a:extLst>
            </p:cNvPr>
            <p:cNvSpPr/>
            <p:nvPr>
              <p:custDataLst>
                <p:tags r:id="rId6"/>
              </p:custDataLst>
            </p:nvPr>
          </p:nvSpPr>
          <p:spPr bwMode="auto">
            <a:xfrm>
              <a:off x="4945063" y="4127500"/>
              <a:ext cx="2309812" cy="1474788"/>
            </a:xfrm>
            <a:prstGeom prst="rect">
              <a:avLst/>
            </a:prstGeom>
            <a:solidFill>
              <a:srgbClr val="FFFFFF"/>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sz="1200" dirty="0">
                  <a:solidFill>
                    <a:schemeClr val="tx1"/>
                  </a:solidFill>
                  <a:latin typeface="+mn-ea"/>
                </a:rPr>
                <a:t>造成性功能障碍，男性多表现为阳萎、早泄、射精困难；女性多表现为闭经、痛经、性欲缺乏和不孕。吸毒孕妇分娩婴儿死亡率高。</a:t>
              </a:r>
            </a:p>
          </p:txBody>
        </p:sp>
        <p:sp>
          <p:nvSpPr>
            <p:cNvPr id="11" name="MH_SubTitle_6">
              <a:extLst>
                <a:ext uri="{FF2B5EF4-FFF2-40B4-BE49-F238E27FC236}">
                  <a16:creationId xmlns="" xmlns:a16="http://schemas.microsoft.com/office/drawing/2014/main" id="{71FC1CC7-183D-4AB0-900A-46788E1C0D51}"/>
                </a:ext>
              </a:extLst>
            </p:cNvPr>
            <p:cNvSpPr/>
            <p:nvPr>
              <p:custDataLst>
                <p:tags r:id="rId7"/>
              </p:custDataLst>
            </p:nvPr>
          </p:nvSpPr>
          <p:spPr bwMode="auto">
            <a:xfrm>
              <a:off x="7523164" y="4127500"/>
              <a:ext cx="2308225" cy="1474788"/>
            </a:xfrm>
            <a:prstGeom prst="rect">
              <a:avLst/>
            </a:prstGeom>
            <a:solidFill>
              <a:srgbClr val="FFFFFF"/>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sz="1200" dirty="0">
                  <a:solidFill>
                    <a:schemeClr val="tx1"/>
                  </a:solidFill>
                  <a:latin typeface="+mn-ea"/>
                </a:rPr>
                <a:t>引发多种精神病症状。如自私、冷淡、社会公德意识差，有时出现幻觉冲动，导致自残、自杀和伤人。</a:t>
              </a:r>
              <a:r>
                <a:rPr lang="en-US" altLang="zh-CN" sz="1200" dirty="0">
                  <a:solidFill>
                    <a:schemeClr val="tx1"/>
                  </a:solidFill>
                  <a:latin typeface="+mn-ea"/>
                </a:rPr>
                <a:t>92</a:t>
              </a:r>
              <a:r>
                <a:rPr lang="zh-CN" altLang="en-US" sz="1200" dirty="0">
                  <a:solidFill>
                    <a:schemeClr val="tx1"/>
                  </a:solidFill>
                  <a:latin typeface="+mn-ea"/>
                </a:rPr>
                <a:t>年郴州市刘某毒瘾发作，感觉自己手臂内有数条虫子在爬，便操起菜刀，将自己左臂砍断。</a:t>
              </a:r>
              <a:endParaRPr lang="ko-KR" altLang="en-US" sz="1200" dirty="0">
                <a:solidFill>
                  <a:schemeClr val="tx1"/>
                </a:solidFill>
                <a:latin typeface="+mn-ea"/>
              </a:endParaRPr>
            </a:p>
          </p:txBody>
        </p:sp>
        <p:sp>
          <p:nvSpPr>
            <p:cNvPr id="12" name="MH_Other_1">
              <a:extLst>
                <a:ext uri="{FF2B5EF4-FFF2-40B4-BE49-F238E27FC236}">
                  <a16:creationId xmlns="" xmlns:a16="http://schemas.microsoft.com/office/drawing/2014/main" id="{24C4C910-2BF1-40CA-B0D5-E43ABC49E038}"/>
                </a:ext>
              </a:extLst>
            </p:cNvPr>
            <p:cNvSpPr/>
            <p:nvPr>
              <p:custDataLst>
                <p:tags r:id="rId8"/>
              </p:custDataLst>
            </p:nvPr>
          </p:nvSpPr>
          <p:spPr>
            <a:xfrm>
              <a:off x="3975100" y="2109789"/>
              <a:ext cx="509588" cy="460375"/>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dirty="0">
                  <a:solidFill>
                    <a:srgbClr val="FFFFFF"/>
                  </a:solidFill>
                  <a:latin typeface="+mn-ea"/>
                </a:rPr>
                <a:t>01</a:t>
              </a:r>
              <a:endParaRPr lang="zh-CN" altLang="en-US" sz="2000" dirty="0">
                <a:solidFill>
                  <a:srgbClr val="FFFFFF"/>
                </a:solidFill>
                <a:latin typeface="+mn-ea"/>
              </a:endParaRPr>
            </a:p>
          </p:txBody>
        </p:sp>
        <p:sp>
          <p:nvSpPr>
            <p:cNvPr id="13" name="MH_Other_2">
              <a:extLst>
                <a:ext uri="{FF2B5EF4-FFF2-40B4-BE49-F238E27FC236}">
                  <a16:creationId xmlns="" xmlns:a16="http://schemas.microsoft.com/office/drawing/2014/main" id="{59B929CC-808C-443F-BA62-5EF5E64A6A0C}"/>
                </a:ext>
              </a:extLst>
            </p:cNvPr>
            <p:cNvSpPr/>
            <p:nvPr>
              <p:custDataLst>
                <p:tags r:id="rId9"/>
              </p:custDataLst>
            </p:nvPr>
          </p:nvSpPr>
          <p:spPr>
            <a:xfrm>
              <a:off x="6553200" y="2109789"/>
              <a:ext cx="509588" cy="460375"/>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dirty="0">
                  <a:solidFill>
                    <a:srgbClr val="FFFFFF"/>
                  </a:solidFill>
                  <a:latin typeface="+mn-ea"/>
                </a:rPr>
                <a:t>02</a:t>
              </a:r>
              <a:endParaRPr lang="zh-CN" altLang="en-US" sz="2000" dirty="0">
                <a:solidFill>
                  <a:srgbClr val="FFFFFF"/>
                </a:solidFill>
                <a:latin typeface="+mn-ea"/>
              </a:endParaRPr>
            </a:p>
          </p:txBody>
        </p:sp>
        <p:sp>
          <p:nvSpPr>
            <p:cNvPr id="14" name="MH_Other_3">
              <a:extLst>
                <a:ext uri="{FF2B5EF4-FFF2-40B4-BE49-F238E27FC236}">
                  <a16:creationId xmlns="" xmlns:a16="http://schemas.microsoft.com/office/drawing/2014/main" id="{6E0B8E9D-E970-46BB-9B8C-B6E6F03A0EC1}"/>
                </a:ext>
              </a:extLst>
            </p:cNvPr>
            <p:cNvSpPr/>
            <p:nvPr>
              <p:custDataLst>
                <p:tags r:id="rId10"/>
              </p:custDataLst>
            </p:nvPr>
          </p:nvSpPr>
          <p:spPr>
            <a:xfrm>
              <a:off x="9131300" y="2109789"/>
              <a:ext cx="509588" cy="460375"/>
            </a:xfrm>
            <a:custGeom>
              <a:avLst/>
              <a:gdLst>
                <a:gd name="connsiteX0" fmla="*/ 28344 w 509451"/>
                <a:gd name="connsiteY0" fmla="*/ 0 h 459661"/>
                <a:gd name="connsiteX1" fmla="*/ 481108 w 509451"/>
                <a:gd name="connsiteY1" fmla="*/ 0 h 459661"/>
                <a:gd name="connsiteX2" fmla="*/ 509451 w 509451"/>
                <a:gd name="connsiteY2" fmla="*/ 28344 h 459661"/>
                <a:gd name="connsiteX3" fmla="*/ 509451 w 509451"/>
                <a:gd name="connsiteY3" fmla="*/ 332765 h 459661"/>
                <a:gd name="connsiteX4" fmla="*/ 481108 w 509451"/>
                <a:gd name="connsiteY4" fmla="*/ 361109 h 459661"/>
                <a:gd name="connsiteX5" fmla="*/ 313285 w 509451"/>
                <a:gd name="connsiteY5" fmla="*/ 361109 h 459661"/>
                <a:gd name="connsiteX6" fmla="*/ 256124 w 509451"/>
                <a:gd name="connsiteY6" fmla="*/ 459661 h 459661"/>
                <a:gd name="connsiteX7" fmla="*/ 198965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8" y="0"/>
                  </a:lnTo>
                  <a:cubicBezTo>
                    <a:pt x="496761" y="0"/>
                    <a:pt x="509451" y="12690"/>
                    <a:pt x="509451" y="28344"/>
                  </a:cubicBezTo>
                  <a:lnTo>
                    <a:pt x="509451" y="332765"/>
                  </a:lnTo>
                  <a:cubicBezTo>
                    <a:pt x="509451" y="348419"/>
                    <a:pt x="496761" y="361109"/>
                    <a:pt x="481108" y="361109"/>
                  </a:cubicBezTo>
                  <a:lnTo>
                    <a:pt x="313285" y="361109"/>
                  </a:lnTo>
                  <a:lnTo>
                    <a:pt x="256124" y="459661"/>
                  </a:lnTo>
                  <a:lnTo>
                    <a:pt x="198965" y="361109"/>
                  </a:lnTo>
                  <a:lnTo>
                    <a:pt x="28344" y="361109"/>
                  </a:lnTo>
                  <a:cubicBezTo>
                    <a:pt x="12690" y="361109"/>
                    <a:pt x="0" y="348419"/>
                    <a:pt x="0" y="332765"/>
                  </a:cubicBezTo>
                  <a:lnTo>
                    <a:pt x="0" y="28344"/>
                  </a:lnTo>
                  <a:cubicBezTo>
                    <a:pt x="0" y="12690"/>
                    <a:pt x="12690" y="0"/>
                    <a:pt x="283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latin typeface="+mn-ea"/>
                </a:rPr>
                <a:t>03</a:t>
              </a:r>
              <a:endParaRPr lang="zh-CN" altLang="en-US" sz="2000">
                <a:solidFill>
                  <a:srgbClr val="FFFFFF"/>
                </a:solidFill>
                <a:latin typeface="+mn-ea"/>
              </a:endParaRPr>
            </a:p>
          </p:txBody>
        </p:sp>
        <p:sp>
          <p:nvSpPr>
            <p:cNvPr id="15" name="MH_Other_4">
              <a:extLst>
                <a:ext uri="{FF2B5EF4-FFF2-40B4-BE49-F238E27FC236}">
                  <a16:creationId xmlns="" xmlns:a16="http://schemas.microsoft.com/office/drawing/2014/main" id="{3C24D5FD-4F16-4ABD-AB93-AED6FCCBC51E}"/>
                </a:ext>
              </a:extLst>
            </p:cNvPr>
            <p:cNvSpPr/>
            <p:nvPr>
              <p:custDataLst>
                <p:tags r:id="rId11"/>
              </p:custDataLst>
            </p:nvPr>
          </p:nvSpPr>
          <p:spPr>
            <a:xfrm>
              <a:off x="3975100" y="3979864"/>
              <a:ext cx="509588" cy="458787"/>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latin typeface="+mn-ea"/>
                </a:rPr>
                <a:t>04</a:t>
              </a:r>
              <a:endParaRPr lang="zh-CN" altLang="en-US" sz="2000">
                <a:solidFill>
                  <a:srgbClr val="FFFFFF"/>
                </a:solidFill>
                <a:latin typeface="+mn-ea"/>
              </a:endParaRPr>
            </a:p>
          </p:txBody>
        </p:sp>
        <p:sp>
          <p:nvSpPr>
            <p:cNvPr id="16" name="MH_Other_5">
              <a:extLst>
                <a:ext uri="{FF2B5EF4-FFF2-40B4-BE49-F238E27FC236}">
                  <a16:creationId xmlns="" xmlns:a16="http://schemas.microsoft.com/office/drawing/2014/main" id="{9A5EAC56-2040-41D3-A38F-9DFA7598B60E}"/>
                </a:ext>
              </a:extLst>
            </p:cNvPr>
            <p:cNvSpPr/>
            <p:nvPr>
              <p:custDataLst>
                <p:tags r:id="rId12"/>
              </p:custDataLst>
            </p:nvPr>
          </p:nvSpPr>
          <p:spPr>
            <a:xfrm>
              <a:off x="6553200" y="3979864"/>
              <a:ext cx="509588" cy="458787"/>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latin typeface="+mn-ea"/>
                </a:rPr>
                <a:t>05</a:t>
              </a:r>
              <a:endParaRPr lang="zh-CN" altLang="en-US" sz="2000">
                <a:solidFill>
                  <a:srgbClr val="FFFFFF"/>
                </a:solidFill>
                <a:latin typeface="+mn-ea"/>
              </a:endParaRPr>
            </a:p>
          </p:txBody>
        </p:sp>
        <p:sp>
          <p:nvSpPr>
            <p:cNvPr id="17" name="MH_Other_6">
              <a:extLst>
                <a:ext uri="{FF2B5EF4-FFF2-40B4-BE49-F238E27FC236}">
                  <a16:creationId xmlns="" xmlns:a16="http://schemas.microsoft.com/office/drawing/2014/main" id="{8F45957F-7892-48C6-9E85-39991AD75488}"/>
                </a:ext>
              </a:extLst>
            </p:cNvPr>
            <p:cNvSpPr/>
            <p:nvPr>
              <p:custDataLst>
                <p:tags r:id="rId13"/>
              </p:custDataLst>
            </p:nvPr>
          </p:nvSpPr>
          <p:spPr>
            <a:xfrm>
              <a:off x="9131300" y="3979864"/>
              <a:ext cx="509588" cy="458787"/>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latin typeface="+mn-ea"/>
                </a:rPr>
                <a:t>06</a:t>
              </a:r>
              <a:endParaRPr lang="zh-CN" altLang="en-US" sz="2000">
                <a:solidFill>
                  <a:srgbClr val="FFFFFF"/>
                </a:solidFill>
                <a:latin typeface="+mn-ea"/>
              </a:endParaRPr>
            </a:p>
          </p:txBody>
        </p:sp>
      </p:grpSp>
    </p:spTree>
    <p:custDataLst>
      <p:tags r:id="rId1"/>
    </p:custDataLst>
    <p:extLst>
      <p:ext uri="{BB962C8B-B14F-4D97-AF65-F5344CB8AC3E}">
        <p14:creationId xmlns:p14="http://schemas.microsoft.com/office/powerpoint/2010/main" val="41524629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1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吸毒会引起哪些疾病的感染和传播</a:t>
            </a:r>
          </a:p>
        </p:txBody>
      </p:sp>
      <p:pic>
        <p:nvPicPr>
          <p:cNvPr id="3" name="图片 2">
            <a:extLst>
              <a:ext uri="{FF2B5EF4-FFF2-40B4-BE49-F238E27FC236}">
                <a16:creationId xmlns="" xmlns:a16="http://schemas.microsoft.com/office/drawing/2014/main" id="{93EBF405-A60C-484C-9548-55C38369C6D3}"/>
              </a:ext>
            </a:extLst>
          </p:cNvPr>
          <p:cNvPicPr>
            <a:picLocks noChangeAspect="1"/>
          </p:cNvPicPr>
          <p:nvPr/>
        </p:nvPicPr>
        <p:blipFill>
          <a:blip r:embed="rId4"/>
          <a:stretch>
            <a:fillRect/>
          </a:stretch>
        </p:blipFill>
        <p:spPr>
          <a:xfrm>
            <a:off x="441298" y="268568"/>
            <a:ext cx="548134" cy="548134"/>
          </a:xfrm>
          <a:prstGeom prst="rect">
            <a:avLst/>
          </a:prstGeom>
        </p:spPr>
      </p:pic>
      <p:sp>
        <p:nvSpPr>
          <p:cNvPr id="4" name="矩形 3">
            <a:extLst>
              <a:ext uri="{FF2B5EF4-FFF2-40B4-BE49-F238E27FC236}">
                <a16:creationId xmlns="" xmlns:a16="http://schemas.microsoft.com/office/drawing/2014/main" id="{E5B3ACAF-2F46-42EF-804E-2458AB12317F}"/>
              </a:ext>
            </a:extLst>
          </p:cNvPr>
          <p:cNvSpPr/>
          <p:nvPr/>
        </p:nvSpPr>
        <p:spPr>
          <a:xfrm>
            <a:off x="695325" y="1383039"/>
            <a:ext cx="10404475" cy="481863"/>
          </a:xfrm>
          <a:prstGeom prst="rect">
            <a:avLst/>
          </a:prstGeom>
        </p:spPr>
        <p:txBody>
          <a:bodyPr wrap="square">
            <a:spAutoFit/>
          </a:bodyPr>
          <a:lstStyle/>
          <a:p>
            <a:pPr indent="457200" algn="just">
              <a:lnSpc>
                <a:spcPct val="150000"/>
              </a:lnSpc>
            </a:pPr>
            <a:r>
              <a:rPr lang="zh-CN" altLang="en-US" sz="2000" dirty="0">
                <a:latin typeface="黑体" panose="02010609060101010101" pitchFamily="49" charset="-122"/>
                <a:ea typeface="黑体" panose="02010609060101010101" pitchFamily="49" charset="-122"/>
              </a:rPr>
              <a:t>肌肉、皮下静脉注射毒品，容易导致各种皮肤病、肝炎、性病、艾滋病的感染和传播。</a:t>
            </a:r>
          </a:p>
        </p:txBody>
      </p:sp>
      <p:graphicFrame>
        <p:nvGraphicFramePr>
          <p:cNvPr id="8" name="图表 7">
            <a:extLst>
              <a:ext uri="{FF2B5EF4-FFF2-40B4-BE49-F238E27FC236}">
                <a16:creationId xmlns="" xmlns:a16="http://schemas.microsoft.com/office/drawing/2014/main" id="{F16A65E5-8DF3-4EEC-953F-E07321BD7815}"/>
              </a:ext>
            </a:extLst>
          </p:cNvPr>
          <p:cNvGraphicFramePr/>
          <p:nvPr>
            <p:extLst>
              <p:ext uri="{D42A27DB-BD31-4B8C-83A1-F6EECF244321}">
                <p14:modId xmlns:p14="http://schemas.microsoft.com/office/powerpoint/2010/main" val="2334066576"/>
              </p:ext>
            </p:extLst>
          </p:nvPr>
        </p:nvGraphicFramePr>
        <p:xfrm>
          <a:off x="-1790701" y="1998725"/>
          <a:ext cx="10008081" cy="4672436"/>
        </p:xfrm>
        <a:graphic>
          <a:graphicData uri="http://schemas.openxmlformats.org/drawingml/2006/chart">
            <c:chart xmlns:c="http://schemas.openxmlformats.org/drawingml/2006/chart" xmlns:r="http://schemas.openxmlformats.org/officeDocument/2006/relationships" r:id="rId5"/>
          </a:graphicData>
        </a:graphic>
      </p:graphicFrame>
      <p:sp>
        <p:nvSpPr>
          <p:cNvPr id="9" name="矩形 8">
            <a:extLst>
              <a:ext uri="{FF2B5EF4-FFF2-40B4-BE49-F238E27FC236}">
                <a16:creationId xmlns="" xmlns:a16="http://schemas.microsoft.com/office/drawing/2014/main" id="{1F94A9C7-DB9C-4CC1-85CF-55E93F374621}"/>
              </a:ext>
            </a:extLst>
          </p:cNvPr>
          <p:cNvSpPr/>
          <p:nvPr/>
        </p:nvSpPr>
        <p:spPr>
          <a:xfrm>
            <a:off x="6350034" y="3095625"/>
            <a:ext cx="4967287" cy="2585323"/>
          </a:xfrm>
          <a:prstGeom prst="rect">
            <a:avLst/>
          </a:prstGeom>
        </p:spPr>
        <p:txBody>
          <a:bodyPr wrap="square">
            <a:spAutoFit/>
          </a:bodyPr>
          <a:lstStyle/>
          <a:p>
            <a:pPr indent="457200" algn="just">
              <a:lnSpc>
                <a:spcPct val="150000"/>
              </a:lnSpc>
            </a:pPr>
            <a:r>
              <a:rPr lang="zh-CN" altLang="en-US" dirty="0">
                <a:latin typeface="黑体" panose="02010609060101010101" pitchFamily="49" charset="-122"/>
                <a:ea typeface="黑体" panose="02010609060101010101" pitchFamily="49" charset="-122"/>
              </a:rPr>
              <a:t>据权威部门的统计。吸毒者使用不洁注射器而被感染乙肝、丙肝的比率达</a:t>
            </a:r>
            <a:r>
              <a:rPr lang="en-US" altLang="zh-CN" dirty="0">
                <a:latin typeface="黑体" panose="02010609060101010101" pitchFamily="49" charset="-122"/>
                <a:ea typeface="黑体" panose="02010609060101010101" pitchFamily="49" charset="-122"/>
              </a:rPr>
              <a:t>72%</a:t>
            </a:r>
            <a:r>
              <a:rPr lang="zh-CN" altLang="en-US" dirty="0">
                <a:latin typeface="黑体" panose="02010609060101010101" pitchFamily="49" charset="-122"/>
                <a:ea typeface="黑体" panose="02010609060101010101" pitchFamily="49" charset="-122"/>
              </a:rPr>
              <a:t>和</a:t>
            </a:r>
            <a:r>
              <a:rPr lang="en-US" altLang="zh-CN" dirty="0">
                <a:latin typeface="黑体" panose="02010609060101010101" pitchFamily="49" charset="-122"/>
                <a:ea typeface="黑体" panose="02010609060101010101" pitchFamily="49" charset="-122"/>
              </a:rPr>
              <a:t>86%</a:t>
            </a:r>
            <a:r>
              <a:rPr lang="zh-CN" altLang="en-US" dirty="0">
                <a:latin typeface="黑体" panose="02010609060101010101" pitchFamily="49" charset="-122"/>
                <a:ea typeface="黑体" panose="02010609060101010101" pitchFamily="49" charset="-122"/>
              </a:rPr>
              <a:t>。吸毒者吸毒后获得短暂欣快感的同时，淫欲也更加强烈，他们大多是性乱者。尤其是女性吸毒者，大多滥交、卖淫、极易交叉感染多种性病。吸毒者感染性病的比率较正常人要高出几十倍。</a:t>
            </a:r>
          </a:p>
        </p:txBody>
      </p:sp>
    </p:spTree>
    <p:custDataLst>
      <p:tags r:id="rId1"/>
    </p:custDataLst>
    <p:extLst>
      <p:ext uri="{BB962C8B-B14F-4D97-AF65-F5344CB8AC3E}">
        <p14:creationId xmlns:p14="http://schemas.microsoft.com/office/powerpoint/2010/main" val="13129730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iterate type="lt">
                                    <p:tmPct val="4865"/>
                                  </p:iterate>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900"/>
                            </p:stCondLst>
                            <p:childTnLst>
                              <p:par>
                                <p:cTn id="16" presetID="21"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900"/>
                                        <p:tgtEl>
                                          <p:spTgt spid="8"/>
                                        </p:tgtEl>
                                      </p:cBhvr>
                                    </p:animEffect>
                                  </p:childTnLst>
                                </p:cTn>
                              </p:par>
                            </p:childTnLst>
                          </p:cTn>
                        </p:par>
                        <p:par>
                          <p:cTn id="19" fill="hold">
                            <p:stCondLst>
                              <p:cond delay="2800"/>
                            </p:stCondLst>
                            <p:childTnLst>
                              <p:par>
                                <p:cTn id="20" presetID="2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1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Graphic spid="8" grpId="0">
        <p:bldAsOne/>
      </p:bldGraphic>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ḷîḓè">
            <a:extLst>
              <a:ext uri="{FF2B5EF4-FFF2-40B4-BE49-F238E27FC236}">
                <a16:creationId xmlns="" xmlns:a16="http://schemas.microsoft.com/office/drawing/2014/main" id="{4941D8A5-B5FE-4EB9-8DC9-4204F6D4BBB9}"/>
              </a:ext>
            </a:extLst>
          </p:cNvPr>
          <p:cNvSpPr/>
          <p:nvPr/>
        </p:nvSpPr>
        <p:spPr>
          <a:xfrm>
            <a:off x="3516922" y="1733550"/>
            <a:ext cx="4407878" cy="1944804"/>
          </a:xfrm>
          <a:prstGeom prst="rect">
            <a:avLst/>
          </a:prstGeom>
        </p:spPr>
        <p:txBody>
          <a:bodyPr wrap="none" lIns="0" tIns="0" rIns="0" bIns="0" anchor="ctr" anchorCtr="0">
            <a:normAutofit/>
          </a:bodyPr>
          <a:lstStyle/>
          <a:p>
            <a:pPr lvl="0" defTabSz="914378">
              <a:defRPr/>
            </a:pPr>
            <a:r>
              <a:rPr lang="zh-CN" altLang="en-US" sz="6600" b="1" dirty="0">
                <a:solidFill>
                  <a:schemeClr val="accent1"/>
                </a:solidFill>
                <a:latin typeface="+mj-ea"/>
                <a:ea typeface="+mj-ea"/>
              </a:rPr>
              <a:t>什么叫戒毒</a:t>
            </a:r>
          </a:p>
        </p:txBody>
      </p:sp>
      <p:sp>
        <p:nvSpPr>
          <p:cNvPr id="10" name="矩形 9">
            <a:extLst>
              <a:ext uri="{FF2B5EF4-FFF2-40B4-BE49-F238E27FC236}">
                <a16:creationId xmlns="" xmlns:a16="http://schemas.microsoft.com/office/drawing/2014/main" id="{40497FBE-1D0E-4E4E-BCD4-37DF77465F99}"/>
              </a:ext>
            </a:extLst>
          </p:cNvPr>
          <p:cNvSpPr/>
          <p:nvPr/>
        </p:nvSpPr>
        <p:spPr>
          <a:xfrm>
            <a:off x="3410857" y="3127630"/>
            <a:ext cx="5485493" cy="1307602"/>
          </a:xfrm>
          <a:prstGeom prst="rect">
            <a:avLst/>
          </a:prstGeom>
        </p:spPr>
        <p:txBody>
          <a:bodyPr wrap="square">
            <a:spAutoFit/>
          </a:bodyPr>
          <a:lstStyle/>
          <a:p>
            <a:pPr algn="just">
              <a:lnSpc>
                <a:spcPct val="200000"/>
              </a:lnSpc>
            </a:pPr>
            <a:r>
              <a:rPr lang="zh-CN" altLang="en-US" sz="1400" dirty="0">
                <a:latin typeface="黑体" panose="02010609060101010101" pitchFamily="49" charset="-122"/>
                <a:ea typeface="黑体" panose="02010609060101010101" pitchFamily="49" charset="-122"/>
              </a:rPr>
              <a:t>戒毒是指吸毒人员戒除吸食、注射毒品的恶习及毒瘾。我国对吸毒者进行戒毒治疗一般分为三个阶段：脱毒治疗</a:t>
            </a:r>
            <a:r>
              <a:rPr lang="en-US" altLang="zh-CN" sz="1400" dirty="0">
                <a:latin typeface="黑体" panose="02010609060101010101" pitchFamily="49" charset="-122"/>
                <a:ea typeface="黑体" panose="02010609060101010101" pitchFamily="49" charset="-122"/>
              </a:rPr>
              <a:t>——</a:t>
            </a:r>
            <a:r>
              <a:rPr lang="zh-CN" altLang="en-US" sz="1400" dirty="0">
                <a:latin typeface="黑体" panose="02010609060101010101" pitchFamily="49" charset="-122"/>
                <a:ea typeface="黑体" panose="02010609060101010101" pitchFamily="49" charset="-122"/>
              </a:rPr>
              <a:t>康复治疗</a:t>
            </a:r>
            <a:r>
              <a:rPr lang="en-US" altLang="zh-CN" sz="1400" dirty="0">
                <a:latin typeface="黑体" panose="02010609060101010101" pitchFamily="49" charset="-122"/>
                <a:ea typeface="黑体" panose="02010609060101010101" pitchFamily="49" charset="-122"/>
              </a:rPr>
              <a:t>——</a:t>
            </a:r>
            <a:r>
              <a:rPr lang="zh-CN" altLang="en-US" sz="1400" dirty="0">
                <a:latin typeface="黑体" panose="02010609060101010101" pitchFamily="49" charset="-122"/>
                <a:ea typeface="黑体" panose="02010609060101010101" pitchFamily="49" charset="-122"/>
              </a:rPr>
              <a:t>重新步入社会的辅导。</a:t>
            </a:r>
          </a:p>
        </p:txBody>
      </p:sp>
      <p:pic>
        <p:nvPicPr>
          <p:cNvPr id="7" name="图片 6">
            <a:extLst>
              <a:ext uri="{FF2B5EF4-FFF2-40B4-BE49-F238E27FC236}">
                <a16:creationId xmlns="" xmlns:a16="http://schemas.microsoft.com/office/drawing/2014/main" id="{9A4E01D5-9FA8-41DC-A504-336BF9AC7D33}"/>
              </a:ext>
            </a:extLst>
          </p:cNvPr>
          <p:cNvPicPr>
            <a:picLocks noChangeAspect="1"/>
          </p:cNvPicPr>
          <p:nvPr/>
        </p:nvPicPr>
        <p:blipFill>
          <a:blip r:embed="rId4"/>
          <a:stretch>
            <a:fillRect/>
          </a:stretch>
        </p:blipFill>
        <p:spPr>
          <a:xfrm>
            <a:off x="8089698" y="2351760"/>
            <a:ext cx="654679" cy="654679"/>
          </a:xfrm>
          <a:prstGeom prst="rect">
            <a:avLst/>
          </a:prstGeom>
        </p:spPr>
      </p:pic>
      <p:sp>
        <p:nvSpPr>
          <p:cNvPr id="28" name="isļïḓé">
            <a:extLst>
              <a:ext uri="{FF2B5EF4-FFF2-40B4-BE49-F238E27FC236}">
                <a16:creationId xmlns="" xmlns:a16="http://schemas.microsoft.com/office/drawing/2014/main" id="{3E3ED7C5-26F1-409E-8FED-1A7AE198754E}"/>
              </a:ext>
            </a:extLst>
          </p:cNvPr>
          <p:cNvSpPr/>
          <p:nvPr/>
        </p:nvSpPr>
        <p:spPr bwMode="auto">
          <a:xfrm>
            <a:off x="0" y="2609909"/>
            <a:ext cx="1091444" cy="409545"/>
          </a:xfrm>
          <a:prstGeom prst="rect">
            <a:avLst/>
          </a:prstGeom>
          <a:solidFill>
            <a:schemeClr val="accent2"/>
          </a:solidFill>
          <a:ln w="19050">
            <a:noFill/>
            <a:round/>
            <a:headEnd/>
            <a:tailEnd/>
          </a:ln>
        </p:spPr>
        <p:txBody>
          <a:bodyPr anchor="ctr"/>
          <a:lstStyle/>
          <a:p>
            <a:pPr algn="ctr"/>
            <a:endParaRPr/>
          </a:p>
        </p:txBody>
      </p:sp>
      <p:sp>
        <p:nvSpPr>
          <p:cNvPr id="29" name="íş1ídè">
            <a:extLst>
              <a:ext uri="{FF2B5EF4-FFF2-40B4-BE49-F238E27FC236}">
                <a16:creationId xmlns="" xmlns:a16="http://schemas.microsoft.com/office/drawing/2014/main" id="{CAD7D518-9B21-4B2C-BABD-AED360F5FD58}"/>
              </a:ext>
            </a:extLst>
          </p:cNvPr>
          <p:cNvSpPr/>
          <p:nvPr/>
        </p:nvSpPr>
        <p:spPr bwMode="auto">
          <a:xfrm>
            <a:off x="0" y="301945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0" name="işļïḓe">
            <a:extLst>
              <a:ext uri="{FF2B5EF4-FFF2-40B4-BE49-F238E27FC236}">
                <a16:creationId xmlns="" xmlns:a16="http://schemas.microsoft.com/office/drawing/2014/main" id="{80C65927-024E-45B8-A469-999FA5051E49}"/>
              </a:ext>
            </a:extLst>
          </p:cNvPr>
          <p:cNvSpPr/>
          <p:nvPr/>
        </p:nvSpPr>
        <p:spPr bwMode="auto">
          <a:xfrm>
            <a:off x="0" y="3428999"/>
            <a:ext cx="1091444" cy="409545"/>
          </a:xfrm>
          <a:prstGeom prst="rect">
            <a:avLst/>
          </a:prstGeom>
          <a:solidFill>
            <a:schemeClr val="accent4"/>
          </a:solidFill>
          <a:ln w="19050">
            <a:noFill/>
            <a:round/>
            <a:headEnd/>
            <a:tailEnd/>
          </a:ln>
        </p:spPr>
        <p:txBody>
          <a:bodyPr anchor="ctr"/>
          <a:lstStyle/>
          <a:p>
            <a:pPr algn="ctr"/>
            <a:endParaRPr/>
          </a:p>
        </p:txBody>
      </p:sp>
      <p:sp>
        <p:nvSpPr>
          <p:cNvPr id="31" name="îṡľíḍê">
            <a:extLst>
              <a:ext uri="{FF2B5EF4-FFF2-40B4-BE49-F238E27FC236}">
                <a16:creationId xmlns="" xmlns:a16="http://schemas.microsoft.com/office/drawing/2014/main" id="{7CF9F83B-FCEF-426F-B468-9BE9F65A1B96}"/>
              </a:ext>
            </a:extLst>
          </p:cNvPr>
          <p:cNvSpPr/>
          <p:nvPr/>
        </p:nvSpPr>
        <p:spPr bwMode="auto">
          <a:xfrm>
            <a:off x="0" y="3838544"/>
            <a:ext cx="1091444" cy="409545"/>
          </a:xfrm>
          <a:prstGeom prst="rect">
            <a:avLst/>
          </a:prstGeom>
          <a:solidFill>
            <a:schemeClr val="accent5"/>
          </a:solidFill>
          <a:ln w="19050">
            <a:noFill/>
            <a:round/>
            <a:headEnd/>
            <a:tailEnd/>
          </a:ln>
        </p:spPr>
        <p:txBody>
          <a:bodyPr anchor="ctr"/>
          <a:lstStyle/>
          <a:p>
            <a:pPr algn="ctr"/>
            <a:endParaRPr/>
          </a:p>
        </p:txBody>
      </p:sp>
      <p:sp>
        <p:nvSpPr>
          <p:cNvPr id="32" name="isļïḓé">
            <a:extLst>
              <a:ext uri="{FF2B5EF4-FFF2-40B4-BE49-F238E27FC236}">
                <a16:creationId xmlns="" xmlns:a16="http://schemas.microsoft.com/office/drawing/2014/main" id="{7E6AAC12-4F13-4585-A928-2DDC9408FF98}"/>
              </a:ext>
            </a:extLst>
          </p:cNvPr>
          <p:cNvSpPr/>
          <p:nvPr/>
        </p:nvSpPr>
        <p:spPr bwMode="auto">
          <a:xfrm>
            <a:off x="0" y="2208931"/>
            <a:ext cx="1091444" cy="409545"/>
          </a:xfrm>
          <a:prstGeom prst="rect">
            <a:avLst/>
          </a:prstGeom>
          <a:solidFill>
            <a:schemeClr val="accent1"/>
          </a:solidFill>
          <a:ln w="19050">
            <a:noFill/>
            <a:round/>
            <a:headEnd/>
            <a:tailEnd/>
          </a:ln>
        </p:spPr>
        <p:txBody>
          <a:bodyPr anchor="ctr"/>
          <a:lstStyle/>
          <a:p>
            <a:pPr algn="ctr"/>
            <a:endParaRPr/>
          </a:p>
        </p:txBody>
      </p:sp>
      <p:sp>
        <p:nvSpPr>
          <p:cNvPr id="33" name="isļïḓé">
            <a:extLst>
              <a:ext uri="{FF2B5EF4-FFF2-40B4-BE49-F238E27FC236}">
                <a16:creationId xmlns="" xmlns:a16="http://schemas.microsoft.com/office/drawing/2014/main" id="{9023CE4B-A787-4ABD-A66B-595F36279090}"/>
              </a:ext>
            </a:extLst>
          </p:cNvPr>
          <p:cNvSpPr/>
          <p:nvPr/>
        </p:nvSpPr>
        <p:spPr bwMode="auto">
          <a:xfrm>
            <a:off x="11100556" y="2637569"/>
            <a:ext cx="1091444" cy="409545"/>
          </a:xfrm>
          <a:prstGeom prst="rect">
            <a:avLst/>
          </a:prstGeom>
          <a:solidFill>
            <a:schemeClr val="accent2"/>
          </a:solidFill>
          <a:ln w="19050">
            <a:noFill/>
            <a:round/>
            <a:headEnd/>
            <a:tailEnd/>
          </a:ln>
        </p:spPr>
        <p:txBody>
          <a:bodyPr anchor="ctr"/>
          <a:lstStyle/>
          <a:p>
            <a:pPr algn="ctr"/>
            <a:endParaRPr/>
          </a:p>
        </p:txBody>
      </p:sp>
      <p:sp>
        <p:nvSpPr>
          <p:cNvPr id="34" name="íş1ídè">
            <a:extLst>
              <a:ext uri="{FF2B5EF4-FFF2-40B4-BE49-F238E27FC236}">
                <a16:creationId xmlns="" xmlns:a16="http://schemas.microsoft.com/office/drawing/2014/main" id="{ED332337-6D95-4013-A0C5-75E5EC50B954}"/>
              </a:ext>
            </a:extLst>
          </p:cNvPr>
          <p:cNvSpPr/>
          <p:nvPr/>
        </p:nvSpPr>
        <p:spPr bwMode="auto">
          <a:xfrm>
            <a:off x="11100556" y="304711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5" name="işļïḓe">
            <a:extLst>
              <a:ext uri="{FF2B5EF4-FFF2-40B4-BE49-F238E27FC236}">
                <a16:creationId xmlns="" xmlns:a16="http://schemas.microsoft.com/office/drawing/2014/main" id="{F3E61424-116A-443D-8B3F-968FCE1F9EAB}"/>
              </a:ext>
            </a:extLst>
          </p:cNvPr>
          <p:cNvSpPr/>
          <p:nvPr/>
        </p:nvSpPr>
        <p:spPr bwMode="auto">
          <a:xfrm>
            <a:off x="11100556" y="3456659"/>
            <a:ext cx="1091444" cy="409545"/>
          </a:xfrm>
          <a:prstGeom prst="rect">
            <a:avLst/>
          </a:prstGeom>
          <a:solidFill>
            <a:schemeClr val="accent4"/>
          </a:solidFill>
          <a:ln w="19050">
            <a:noFill/>
            <a:round/>
            <a:headEnd/>
            <a:tailEnd/>
          </a:ln>
        </p:spPr>
        <p:txBody>
          <a:bodyPr anchor="ctr"/>
          <a:lstStyle/>
          <a:p>
            <a:pPr algn="ctr"/>
            <a:endParaRPr/>
          </a:p>
        </p:txBody>
      </p:sp>
      <p:sp>
        <p:nvSpPr>
          <p:cNvPr id="36" name="îṡľíḍê">
            <a:extLst>
              <a:ext uri="{FF2B5EF4-FFF2-40B4-BE49-F238E27FC236}">
                <a16:creationId xmlns="" xmlns:a16="http://schemas.microsoft.com/office/drawing/2014/main" id="{FB15ED9D-3033-4EB9-BC1A-5C74875C8106}"/>
              </a:ext>
            </a:extLst>
          </p:cNvPr>
          <p:cNvSpPr/>
          <p:nvPr/>
        </p:nvSpPr>
        <p:spPr bwMode="auto">
          <a:xfrm>
            <a:off x="11100556" y="3866204"/>
            <a:ext cx="1091444" cy="409545"/>
          </a:xfrm>
          <a:prstGeom prst="rect">
            <a:avLst/>
          </a:prstGeom>
          <a:solidFill>
            <a:schemeClr val="accent5"/>
          </a:solidFill>
          <a:ln w="19050">
            <a:noFill/>
            <a:round/>
            <a:headEnd/>
            <a:tailEnd/>
          </a:ln>
        </p:spPr>
        <p:txBody>
          <a:bodyPr anchor="ctr"/>
          <a:lstStyle/>
          <a:p>
            <a:pPr algn="ctr"/>
            <a:endParaRPr/>
          </a:p>
        </p:txBody>
      </p:sp>
      <p:sp>
        <p:nvSpPr>
          <p:cNvPr id="37" name="isļïḓé">
            <a:extLst>
              <a:ext uri="{FF2B5EF4-FFF2-40B4-BE49-F238E27FC236}">
                <a16:creationId xmlns="" xmlns:a16="http://schemas.microsoft.com/office/drawing/2014/main" id="{F579B3E4-8795-4061-BD7E-08EC20F6F347}"/>
              </a:ext>
            </a:extLst>
          </p:cNvPr>
          <p:cNvSpPr/>
          <p:nvPr/>
        </p:nvSpPr>
        <p:spPr bwMode="auto">
          <a:xfrm>
            <a:off x="11100556" y="2236591"/>
            <a:ext cx="1091444" cy="409545"/>
          </a:xfrm>
          <a:prstGeom prst="rect">
            <a:avLst/>
          </a:prstGeom>
          <a:solidFill>
            <a:schemeClr val="accent1"/>
          </a:solidFill>
          <a:ln w="19050">
            <a:noFill/>
            <a:round/>
            <a:headEnd/>
            <a:tailEnd/>
          </a:ln>
        </p:spPr>
        <p:txBody>
          <a:bodyPr anchor="ctr"/>
          <a:lstStyle/>
          <a:p>
            <a:pPr algn="ctr"/>
            <a:endParaRPr/>
          </a:p>
        </p:txBody>
      </p:sp>
    </p:spTree>
    <p:custDataLst>
      <p:tags r:id="rId1"/>
    </p:custDataLst>
    <p:extLst>
      <p:ext uri="{BB962C8B-B14F-4D97-AF65-F5344CB8AC3E}">
        <p14:creationId xmlns:p14="http://schemas.microsoft.com/office/powerpoint/2010/main" val="34986451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25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75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1500"/>
                            </p:stCondLst>
                            <p:childTnLst>
                              <p:par>
                                <p:cTn id="46" presetID="53" presetClass="entr" presetSubtype="52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anim calcmode="lin" valueType="num">
                                      <p:cBhvr>
                                        <p:cTn id="51" dur="500" fill="hold"/>
                                        <p:tgtEl>
                                          <p:spTgt spid="7"/>
                                        </p:tgtEl>
                                        <p:attrNameLst>
                                          <p:attrName>ppt_x</p:attrName>
                                        </p:attrNameLst>
                                      </p:cBhvr>
                                      <p:tavLst>
                                        <p:tav tm="0">
                                          <p:val>
                                            <p:fltVal val="0.5"/>
                                          </p:val>
                                        </p:tav>
                                        <p:tav tm="100000">
                                          <p:val>
                                            <p:strVal val="#ppt_x"/>
                                          </p:val>
                                        </p:tav>
                                      </p:tavLst>
                                    </p:anim>
                                    <p:anim calcmode="lin" valueType="num">
                                      <p:cBhvr>
                                        <p:cTn id="52" dur="5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2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anim calcmode="lin" valueType="num">
                                      <p:cBhvr>
                                        <p:cTn id="5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6"/>
                                        </p:tgtEl>
                                      </p:cBhvr>
                                    </p:animEffect>
                                  </p:childTnLst>
                                </p:cTn>
                              </p:par>
                            </p:childTnLst>
                          </p:cTn>
                        </p:par>
                        <p:par>
                          <p:cTn id="61" fill="hold">
                            <p:stCondLst>
                              <p:cond delay="2700"/>
                            </p:stCondLst>
                            <p:childTnLst>
                              <p:par>
                                <p:cTn id="62" presetID="22" presetClass="entr" presetSubtype="4" fill="hold" grpId="0" nodeType="afterEffect">
                                  <p:stCondLst>
                                    <p:cond delay="0"/>
                                  </p:stCondLst>
                                  <p:iterate type="lt">
                                    <p:tmPct val="2750"/>
                                  </p:iterate>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什么叫戒毒</a:t>
            </a:r>
          </a:p>
        </p:txBody>
      </p:sp>
      <p:sp>
        <p:nvSpPr>
          <p:cNvPr id="4" name="矩形 3">
            <a:extLst>
              <a:ext uri="{FF2B5EF4-FFF2-40B4-BE49-F238E27FC236}">
                <a16:creationId xmlns="" xmlns:a16="http://schemas.microsoft.com/office/drawing/2014/main" id="{B5E99559-2FE1-4110-BE75-AD29354E2863}"/>
              </a:ext>
            </a:extLst>
          </p:cNvPr>
          <p:cNvSpPr/>
          <p:nvPr/>
        </p:nvSpPr>
        <p:spPr>
          <a:xfrm>
            <a:off x="714375" y="1382713"/>
            <a:ext cx="10818813" cy="1015663"/>
          </a:xfrm>
          <a:prstGeom prst="rect">
            <a:avLst/>
          </a:prstGeom>
        </p:spPr>
        <p:txBody>
          <a:bodyPr wrap="square">
            <a:spAutoFit/>
          </a:bodyPr>
          <a:lstStyle/>
          <a:p>
            <a:pPr indent="457200">
              <a:lnSpc>
                <a:spcPct val="150000"/>
              </a:lnSpc>
            </a:pPr>
            <a:r>
              <a:rPr lang="zh-CN" altLang="en-US" sz="2000" dirty="0">
                <a:latin typeface="黑体" panose="02010609060101010101" pitchFamily="49" charset="-122"/>
                <a:ea typeface="黑体" panose="02010609060101010101" pitchFamily="49" charset="-122"/>
              </a:rPr>
              <a:t>戒毒是指吸毒人员戒除吸食、注射毒品的恶习及毒瘾。我国对吸毒者进行戒毒治疗一般分为三个阶段：脱毒治疗</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康复治疗</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重新步入社会的辅导。</a:t>
            </a:r>
          </a:p>
        </p:txBody>
      </p:sp>
      <p:sp>
        <p:nvSpPr>
          <p:cNvPr id="8" name="矩形 7">
            <a:extLst>
              <a:ext uri="{FF2B5EF4-FFF2-40B4-BE49-F238E27FC236}">
                <a16:creationId xmlns="" xmlns:a16="http://schemas.microsoft.com/office/drawing/2014/main" id="{C2C5B722-0659-4A5C-BB2E-BD6B118602E3}"/>
              </a:ext>
            </a:extLst>
          </p:cNvPr>
          <p:cNvSpPr/>
          <p:nvPr/>
        </p:nvSpPr>
        <p:spPr>
          <a:xfrm>
            <a:off x="1103970" y="2534112"/>
            <a:ext cx="2170539" cy="451648"/>
          </a:xfrm>
          <a:prstGeom prst="rect">
            <a:avLst/>
          </a:prstGeom>
          <a:solidFill>
            <a:schemeClr val="accent2"/>
          </a:solidFill>
        </p:spPr>
        <p:txBody>
          <a:bodyPr vert="horz" wrap="square" anchor="ctr">
            <a:noAutofit/>
          </a:bodyPr>
          <a:lstStyle/>
          <a:p>
            <a:pPr algn="ctr"/>
            <a:r>
              <a:rPr lang="zh-CN" altLang="en-US" sz="2800" dirty="0">
                <a:solidFill>
                  <a:schemeClr val="bg1"/>
                </a:solidFill>
                <a:latin typeface="华文隶书" panose="02010800040101010101" pitchFamily="2" charset="-122"/>
                <a:ea typeface="华文隶书" panose="02010800040101010101" pitchFamily="2" charset="-122"/>
              </a:rPr>
              <a:t>常见方法</a:t>
            </a:r>
          </a:p>
        </p:txBody>
      </p:sp>
      <p:sp>
        <p:nvSpPr>
          <p:cNvPr id="10" name="MH_Other_1">
            <a:extLst>
              <a:ext uri="{FF2B5EF4-FFF2-40B4-BE49-F238E27FC236}">
                <a16:creationId xmlns="" xmlns:a16="http://schemas.microsoft.com/office/drawing/2014/main" id="{C2DA7397-CFC9-4873-B032-6C76FB58A966}"/>
              </a:ext>
            </a:extLst>
          </p:cNvPr>
          <p:cNvSpPr/>
          <p:nvPr>
            <p:custDataLst>
              <p:tags r:id="rId2"/>
            </p:custDataLst>
          </p:nvPr>
        </p:nvSpPr>
        <p:spPr>
          <a:xfrm>
            <a:off x="1577975" y="3443287"/>
            <a:ext cx="357188" cy="355600"/>
          </a:xfrm>
          <a:prstGeom prst="diamond">
            <a:avLst/>
          </a:prstGeom>
          <a:solidFill>
            <a:schemeClr val="accent1">
              <a:lumMod val="20000"/>
              <a:lumOff val="80000"/>
            </a:schemeClr>
          </a:solidFill>
        </p:spPr>
        <p:txBody>
          <a:bodyPr anchor="ctr"/>
          <a:lstStyle/>
          <a:p>
            <a:pPr algn="just">
              <a:lnSpc>
                <a:spcPct val="130000"/>
              </a:lnSpc>
              <a:defRPr/>
            </a:pPr>
            <a:endParaRPr lang="zh-CN" altLang="en-US" dirty="0" err="1">
              <a:solidFill>
                <a:srgbClr val="FFFFFF"/>
              </a:solidFill>
            </a:endParaRPr>
          </a:p>
        </p:txBody>
      </p:sp>
      <p:sp>
        <p:nvSpPr>
          <p:cNvPr id="11" name="MH_Other_2">
            <a:extLst>
              <a:ext uri="{FF2B5EF4-FFF2-40B4-BE49-F238E27FC236}">
                <a16:creationId xmlns="" xmlns:a16="http://schemas.microsoft.com/office/drawing/2014/main" id="{99349B7E-A921-47A4-872D-2F5987CA4C5A}"/>
              </a:ext>
            </a:extLst>
          </p:cNvPr>
          <p:cNvSpPr/>
          <p:nvPr>
            <p:custDataLst>
              <p:tags r:id="rId3"/>
            </p:custDataLst>
          </p:nvPr>
        </p:nvSpPr>
        <p:spPr>
          <a:xfrm>
            <a:off x="1577975" y="3848101"/>
            <a:ext cx="357188" cy="357187"/>
          </a:xfrm>
          <a:prstGeom prst="diamond">
            <a:avLst/>
          </a:prstGeom>
          <a:solidFill>
            <a:schemeClr val="accent1">
              <a:lumMod val="20000"/>
              <a:lumOff val="80000"/>
            </a:schemeClr>
          </a:solidFill>
        </p:spPr>
        <p:txBody>
          <a:bodyPr anchor="ctr"/>
          <a:lstStyle/>
          <a:p>
            <a:pPr algn="just">
              <a:lnSpc>
                <a:spcPct val="130000"/>
              </a:lnSpc>
              <a:defRPr/>
            </a:pPr>
            <a:endParaRPr lang="zh-CN" altLang="en-US" dirty="0" err="1">
              <a:solidFill>
                <a:srgbClr val="FFFFFF"/>
              </a:solidFill>
            </a:endParaRPr>
          </a:p>
        </p:txBody>
      </p:sp>
      <p:sp>
        <p:nvSpPr>
          <p:cNvPr id="12" name="MH_Other_3">
            <a:extLst>
              <a:ext uri="{FF2B5EF4-FFF2-40B4-BE49-F238E27FC236}">
                <a16:creationId xmlns="" xmlns:a16="http://schemas.microsoft.com/office/drawing/2014/main" id="{2B70CB2B-190F-4539-9BD5-7C679A17BF3D}"/>
              </a:ext>
            </a:extLst>
          </p:cNvPr>
          <p:cNvSpPr/>
          <p:nvPr>
            <p:custDataLst>
              <p:tags r:id="rId4"/>
            </p:custDataLst>
          </p:nvPr>
        </p:nvSpPr>
        <p:spPr>
          <a:xfrm>
            <a:off x="1784350" y="3646487"/>
            <a:ext cx="355600" cy="355600"/>
          </a:xfrm>
          <a:prstGeom prst="diamond">
            <a:avLst/>
          </a:prstGeom>
          <a:solidFill>
            <a:schemeClr val="accent1">
              <a:lumMod val="60000"/>
              <a:lumOff val="40000"/>
            </a:schemeClr>
          </a:solidFill>
        </p:spPr>
        <p:txBody>
          <a:bodyPr anchor="ctr"/>
          <a:lstStyle/>
          <a:p>
            <a:pPr algn="just">
              <a:lnSpc>
                <a:spcPct val="130000"/>
              </a:lnSpc>
              <a:defRPr/>
            </a:pPr>
            <a:endParaRPr lang="zh-CN" altLang="en-US" dirty="0" err="1">
              <a:solidFill>
                <a:srgbClr val="FFFFFF"/>
              </a:solidFill>
            </a:endParaRPr>
          </a:p>
        </p:txBody>
      </p:sp>
      <p:sp>
        <p:nvSpPr>
          <p:cNvPr id="14" name="MH_Other_5">
            <a:extLst>
              <a:ext uri="{FF2B5EF4-FFF2-40B4-BE49-F238E27FC236}">
                <a16:creationId xmlns="" xmlns:a16="http://schemas.microsoft.com/office/drawing/2014/main" id="{C44A1927-5DE2-4BCC-BC9C-765C20C33F44}"/>
              </a:ext>
            </a:extLst>
          </p:cNvPr>
          <p:cNvSpPr>
            <a:spLocks/>
          </p:cNvSpPr>
          <p:nvPr>
            <p:custDataLst>
              <p:tags r:id="rId5"/>
            </p:custDataLst>
          </p:nvPr>
        </p:nvSpPr>
        <p:spPr bwMode="auto">
          <a:xfrm>
            <a:off x="1089720" y="3528684"/>
            <a:ext cx="582171" cy="582171"/>
          </a:xfrm>
          <a:prstGeom prst="diamond">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FFFFFF"/>
                </a:solidFill>
              </a:rPr>
              <a:t>A</a:t>
            </a:r>
            <a:endParaRPr lang="zh-CN" altLang="en-US" sz="2400" b="1" dirty="0">
              <a:solidFill>
                <a:srgbClr val="FFFFFF"/>
              </a:solidFill>
            </a:endParaRPr>
          </a:p>
        </p:txBody>
      </p:sp>
      <p:sp>
        <p:nvSpPr>
          <p:cNvPr id="15" name="MH_Text_1">
            <a:extLst>
              <a:ext uri="{FF2B5EF4-FFF2-40B4-BE49-F238E27FC236}">
                <a16:creationId xmlns="" xmlns:a16="http://schemas.microsoft.com/office/drawing/2014/main" id="{EF5E683C-4BC4-4F41-838A-5C2735DE45C6}"/>
              </a:ext>
            </a:extLst>
          </p:cNvPr>
          <p:cNvSpPr/>
          <p:nvPr>
            <p:custDataLst>
              <p:tags r:id="rId6"/>
            </p:custDataLst>
          </p:nvPr>
        </p:nvSpPr>
        <p:spPr>
          <a:xfrm>
            <a:off x="2139950" y="3798887"/>
            <a:ext cx="3879850" cy="1322388"/>
          </a:xfrm>
          <a:prstGeom prst="rect">
            <a:avLst/>
          </a:prstGeom>
        </p:spPr>
        <p:txBody>
          <a:bodyPr>
            <a:normAutofit/>
          </a:bodyPr>
          <a:lstStyle/>
          <a:p>
            <a:pPr>
              <a:lnSpc>
                <a:spcPct val="120000"/>
              </a:lnSpc>
              <a:defRPr/>
            </a:pPr>
            <a:r>
              <a:rPr lang="zh-CN" altLang="en-US" sz="1200" dirty="0"/>
              <a:t>从身体、心理、家庭和社会等多个角度进行系统化综合化干预，针对不同成瘾疾病再进行优化。</a:t>
            </a:r>
          </a:p>
        </p:txBody>
      </p:sp>
      <p:sp>
        <p:nvSpPr>
          <p:cNvPr id="16" name="MH_SubTitle_1">
            <a:extLst>
              <a:ext uri="{FF2B5EF4-FFF2-40B4-BE49-F238E27FC236}">
                <a16:creationId xmlns="" xmlns:a16="http://schemas.microsoft.com/office/drawing/2014/main" id="{4E570C4A-EED7-4277-A8D1-E35FD45DDD1C}"/>
              </a:ext>
            </a:extLst>
          </p:cNvPr>
          <p:cNvSpPr/>
          <p:nvPr>
            <p:custDataLst>
              <p:tags r:id="rId7"/>
            </p:custDataLst>
          </p:nvPr>
        </p:nvSpPr>
        <p:spPr>
          <a:xfrm>
            <a:off x="2139950" y="2959100"/>
            <a:ext cx="2578100" cy="893762"/>
          </a:xfrm>
          <a:prstGeom prst="rect">
            <a:avLst/>
          </a:prstGeom>
        </p:spPr>
        <p:txBody>
          <a:bodyPr anchor="b">
            <a:normAutofit/>
          </a:bodyPr>
          <a:lstStyle/>
          <a:p>
            <a:pPr>
              <a:defRPr/>
            </a:pPr>
            <a:r>
              <a:rPr lang="zh-CN" altLang="en-US" sz="2400" b="1" kern="0" dirty="0">
                <a:solidFill>
                  <a:schemeClr val="accent1"/>
                </a:solidFill>
                <a:cs typeface="宋体" panose="02010600030101010101" pitchFamily="2" charset="-122"/>
              </a:rPr>
              <a:t>心瘾消除</a:t>
            </a:r>
          </a:p>
        </p:txBody>
      </p:sp>
      <p:sp>
        <p:nvSpPr>
          <p:cNvPr id="17" name="MH_Other_6">
            <a:extLst>
              <a:ext uri="{FF2B5EF4-FFF2-40B4-BE49-F238E27FC236}">
                <a16:creationId xmlns="" xmlns:a16="http://schemas.microsoft.com/office/drawing/2014/main" id="{0B6B65BC-7829-4EF5-BCE0-FCB6C6D6CB18}"/>
              </a:ext>
            </a:extLst>
          </p:cNvPr>
          <p:cNvSpPr/>
          <p:nvPr>
            <p:custDataLst>
              <p:tags r:id="rId8"/>
            </p:custDataLst>
          </p:nvPr>
        </p:nvSpPr>
        <p:spPr>
          <a:xfrm>
            <a:off x="1577975" y="4940300"/>
            <a:ext cx="357188" cy="355600"/>
          </a:xfrm>
          <a:prstGeom prst="diamond">
            <a:avLst/>
          </a:prstGeom>
          <a:solidFill>
            <a:schemeClr val="accent3">
              <a:lumMod val="20000"/>
              <a:lumOff val="80000"/>
            </a:schemeClr>
          </a:solidFill>
        </p:spPr>
        <p:txBody>
          <a:bodyPr anchor="ctr"/>
          <a:lstStyle/>
          <a:p>
            <a:pPr algn="just">
              <a:lnSpc>
                <a:spcPct val="130000"/>
              </a:lnSpc>
              <a:defRPr/>
            </a:pPr>
            <a:endParaRPr lang="zh-CN" altLang="en-US" dirty="0" err="1">
              <a:solidFill>
                <a:srgbClr val="FFFFFF"/>
              </a:solidFill>
            </a:endParaRPr>
          </a:p>
        </p:txBody>
      </p:sp>
      <p:sp>
        <p:nvSpPr>
          <p:cNvPr id="18" name="MH_Other_7">
            <a:extLst>
              <a:ext uri="{FF2B5EF4-FFF2-40B4-BE49-F238E27FC236}">
                <a16:creationId xmlns="" xmlns:a16="http://schemas.microsoft.com/office/drawing/2014/main" id="{ED16170F-5FB4-494F-A61A-56D3E3EF226A}"/>
              </a:ext>
            </a:extLst>
          </p:cNvPr>
          <p:cNvSpPr/>
          <p:nvPr>
            <p:custDataLst>
              <p:tags r:id="rId9"/>
            </p:custDataLst>
          </p:nvPr>
        </p:nvSpPr>
        <p:spPr>
          <a:xfrm>
            <a:off x="1577975" y="5346700"/>
            <a:ext cx="357188" cy="355600"/>
          </a:xfrm>
          <a:prstGeom prst="diamond">
            <a:avLst/>
          </a:prstGeom>
          <a:solidFill>
            <a:schemeClr val="accent3">
              <a:lumMod val="20000"/>
              <a:lumOff val="80000"/>
            </a:schemeClr>
          </a:solidFill>
        </p:spPr>
        <p:txBody>
          <a:bodyPr anchor="ctr"/>
          <a:lstStyle/>
          <a:p>
            <a:pPr algn="just">
              <a:lnSpc>
                <a:spcPct val="130000"/>
              </a:lnSpc>
              <a:defRPr/>
            </a:pPr>
            <a:endParaRPr lang="zh-CN" altLang="en-US" dirty="0" err="1">
              <a:solidFill>
                <a:srgbClr val="FFFFFF"/>
              </a:solidFill>
            </a:endParaRPr>
          </a:p>
        </p:txBody>
      </p:sp>
      <p:sp>
        <p:nvSpPr>
          <p:cNvPr id="19" name="MH_Other_8">
            <a:extLst>
              <a:ext uri="{FF2B5EF4-FFF2-40B4-BE49-F238E27FC236}">
                <a16:creationId xmlns="" xmlns:a16="http://schemas.microsoft.com/office/drawing/2014/main" id="{50A88517-9EE2-477F-9E26-05C439613B3C}"/>
              </a:ext>
            </a:extLst>
          </p:cNvPr>
          <p:cNvSpPr/>
          <p:nvPr>
            <p:custDataLst>
              <p:tags r:id="rId10"/>
            </p:custDataLst>
          </p:nvPr>
        </p:nvSpPr>
        <p:spPr>
          <a:xfrm>
            <a:off x="1784350" y="5143500"/>
            <a:ext cx="355600" cy="355600"/>
          </a:xfrm>
          <a:prstGeom prst="diamond">
            <a:avLst/>
          </a:prstGeom>
          <a:solidFill>
            <a:schemeClr val="accent3">
              <a:lumMod val="60000"/>
              <a:lumOff val="40000"/>
            </a:schemeClr>
          </a:solidFill>
        </p:spPr>
        <p:txBody>
          <a:bodyPr anchor="ctr"/>
          <a:lstStyle/>
          <a:p>
            <a:pPr algn="just">
              <a:lnSpc>
                <a:spcPct val="130000"/>
              </a:lnSpc>
              <a:defRPr/>
            </a:pPr>
            <a:endParaRPr lang="zh-CN" altLang="en-US" dirty="0" err="1">
              <a:solidFill>
                <a:srgbClr val="FFFFFF"/>
              </a:solidFill>
            </a:endParaRPr>
          </a:p>
        </p:txBody>
      </p:sp>
      <p:sp>
        <p:nvSpPr>
          <p:cNvPr id="21" name="MH_Other_10">
            <a:extLst>
              <a:ext uri="{FF2B5EF4-FFF2-40B4-BE49-F238E27FC236}">
                <a16:creationId xmlns="" xmlns:a16="http://schemas.microsoft.com/office/drawing/2014/main" id="{294B6D7E-EA23-4697-A24E-E64586CDEE89}"/>
              </a:ext>
            </a:extLst>
          </p:cNvPr>
          <p:cNvSpPr/>
          <p:nvPr>
            <p:custDataLst>
              <p:tags r:id="rId11"/>
            </p:custDataLst>
          </p:nvPr>
        </p:nvSpPr>
        <p:spPr>
          <a:xfrm>
            <a:off x="1089720" y="5026703"/>
            <a:ext cx="582171" cy="582171"/>
          </a:xfrm>
          <a:prstGeom prst="diamond">
            <a:avLst/>
          </a:prstGeom>
          <a:solidFill>
            <a:schemeClr val="accent3"/>
          </a:solidFill>
        </p:spPr>
        <p:txBody>
          <a:bodyPr lIns="0" tIns="0" rIns="144000" bIns="0" anchor="ctr">
            <a:normAutofit fontScale="92500" lnSpcReduction="20000"/>
          </a:bodyPr>
          <a:lstStyle/>
          <a:p>
            <a:pPr algn="r">
              <a:defRPr/>
            </a:pPr>
            <a:r>
              <a:rPr lang="en-US" altLang="zh-CN" sz="2400" b="1" dirty="0">
                <a:solidFill>
                  <a:srgbClr val="FFFFFF"/>
                </a:solidFill>
              </a:rPr>
              <a:t>C</a:t>
            </a:r>
            <a:endParaRPr lang="zh-CN" altLang="en-US" sz="2400" b="1" dirty="0" err="1">
              <a:solidFill>
                <a:srgbClr val="FFFFFF"/>
              </a:solidFill>
            </a:endParaRPr>
          </a:p>
        </p:txBody>
      </p:sp>
      <p:sp>
        <p:nvSpPr>
          <p:cNvPr id="22" name="MH_Text_3">
            <a:extLst>
              <a:ext uri="{FF2B5EF4-FFF2-40B4-BE49-F238E27FC236}">
                <a16:creationId xmlns="" xmlns:a16="http://schemas.microsoft.com/office/drawing/2014/main" id="{0D5F86CA-AB14-4938-957C-583E4E0F4A9B}"/>
              </a:ext>
            </a:extLst>
          </p:cNvPr>
          <p:cNvSpPr/>
          <p:nvPr>
            <p:custDataLst>
              <p:tags r:id="rId12"/>
            </p:custDataLst>
          </p:nvPr>
        </p:nvSpPr>
        <p:spPr>
          <a:xfrm>
            <a:off x="2139950" y="5295901"/>
            <a:ext cx="3879850" cy="1322387"/>
          </a:xfrm>
          <a:prstGeom prst="rect">
            <a:avLst/>
          </a:prstGeom>
        </p:spPr>
        <p:txBody>
          <a:bodyPr>
            <a:normAutofit/>
          </a:bodyPr>
          <a:lstStyle/>
          <a:p>
            <a:pPr>
              <a:lnSpc>
                <a:spcPct val="120000"/>
              </a:lnSpc>
              <a:defRPr/>
            </a:pPr>
            <a:r>
              <a:rPr lang="zh-CN" altLang="en-US" sz="1200" dirty="0"/>
              <a:t>药物戒断法，又称药物脱毒治疗。是指给吸毒者服用戒断药物，以替代、递减的方法，减缓、减轻吸毒者戒断症状的痛苦，逐渐达到脱毒的戒毒的方法。其特点是使用药物脱毒，减轻患者痛苦。</a:t>
            </a:r>
          </a:p>
        </p:txBody>
      </p:sp>
      <p:sp>
        <p:nvSpPr>
          <p:cNvPr id="23" name="MH_SubTitle_3">
            <a:extLst>
              <a:ext uri="{FF2B5EF4-FFF2-40B4-BE49-F238E27FC236}">
                <a16:creationId xmlns="" xmlns:a16="http://schemas.microsoft.com/office/drawing/2014/main" id="{7C943135-E162-49FB-9B9D-6DCBA078F55E}"/>
              </a:ext>
            </a:extLst>
          </p:cNvPr>
          <p:cNvSpPr/>
          <p:nvPr>
            <p:custDataLst>
              <p:tags r:id="rId13"/>
            </p:custDataLst>
          </p:nvPr>
        </p:nvSpPr>
        <p:spPr>
          <a:xfrm>
            <a:off x="2139950" y="4456113"/>
            <a:ext cx="2578100" cy="893763"/>
          </a:xfrm>
          <a:prstGeom prst="rect">
            <a:avLst/>
          </a:prstGeom>
        </p:spPr>
        <p:txBody>
          <a:bodyPr anchor="b">
            <a:normAutofit/>
          </a:bodyPr>
          <a:lstStyle/>
          <a:p>
            <a:pPr>
              <a:defRPr/>
            </a:pPr>
            <a:r>
              <a:rPr lang="zh-CN" altLang="en-US" sz="2400" b="1" kern="0" dirty="0">
                <a:solidFill>
                  <a:schemeClr val="accent3"/>
                </a:solidFill>
                <a:cs typeface="宋体" panose="02010600030101010101" pitchFamily="2" charset="-122"/>
              </a:rPr>
              <a:t>药物戒断</a:t>
            </a:r>
          </a:p>
        </p:txBody>
      </p:sp>
      <p:sp>
        <p:nvSpPr>
          <p:cNvPr id="24" name="MH_Other_11">
            <a:extLst>
              <a:ext uri="{FF2B5EF4-FFF2-40B4-BE49-F238E27FC236}">
                <a16:creationId xmlns="" xmlns:a16="http://schemas.microsoft.com/office/drawing/2014/main" id="{8F21BB25-DCCF-4270-AD5B-89AABB90EC89}"/>
              </a:ext>
            </a:extLst>
          </p:cNvPr>
          <p:cNvSpPr/>
          <p:nvPr>
            <p:custDataLst>
              <p:tags r:id="rId14"/>
            </p:custDataLst>
          </p:nvPr>
        </p:nvSpPr>
        <p:spPr>
          <a:xfrm>
            <a:off x="7067550" y="3443287"/>
            <a:ext cx="357188" cy="355600"/>
          </a:xfrm>
          <a:prstGeom prst="diamond">
            <a:avLst/>
          </a:prstGeom>
          <a:solidFill>
            <a:schemeClr val="accent2">
              <a:lumMod val="20000"/>
              <a:lumOff val="80000"/>
            </a:schemeClr>
          </a:solidFill>
        </p:spPr>
        <p:txBody>
          <a:bodyPr anchor="ctr"/>
          <a:lstStyle/>
          <a:p>
            <a:pPr algn="just">
              <a:lnSpc>
                <a:spcPct val="130000"/>
              </a:lnSpc>
              <a:defRPr/>
            </a:pPr>
            <a:endParaRPr lang="zh-CN" altLang="en-US" dirty="0" err="1">
              <a:solidFill>
                <a:srgbClr val="FFFFFF"/>
              </a:solidFill>
            </a:endParaRPr>
          </a:p>
        </p:txBody>
      </p:sp>
      <p:sp>
        <p:nvSpPr>
          <p:cNvPr id="25" name="MH_Other_12">
            <a:extLst>
              <a:ext uri="{FF2B5EF4-FFF2-40B4-BE49-F238E27FC236}">
                <a16:creationId xmlns="" xmlns:a16="http://schemas.microsoft.com/office/drawing/2014/main" id="{B4536D88-16EE-4CE4-962A-2477BCF5697E}"/>
              </a:ext>
            </a:extLst>
          </p:cNvPr>
          <p:cNvSpPr/>
          <p:nvPr>
            <p:custDataLst>
              <p:tags r:id="rId15"/>
            </p:custDataLst>
          </p:nvPr>
        </p:nvSpPr>
        <p:spPr>
          <a:xfrm>
            <a:off x="7067550" y="3848101"/>
            <a:ext cx="357188" cy="357187"/>
          </a:xfrm>
          <a:prstGeom prst="diamond">
            <a:avLst/>
          </a:prstGeom>
          <a:solidFill>
            <a:schemeClr val="accent2">
              <a:lumMod val="20000"/>
              <a:lumOff val="80000"/>
            </a:schemeClr>
          </a:solidFill>
        </p:spPr>
        <p:txBody>
          <a:bodyPr anchor="ctr"/>
          <a:lstStyle/>
          <a:p>
            <a:pPr algn="just">
              <a:lnSpc>
                <a:spcPct val="130000"/>
              </a:lnSpc>
              <a:defRPr/>
            </a:pPr>
            <a:endParaRPr lang="zh-CN" altLang="en-US" dirty="0" err="1">
              <a:solidFill>
                <a:srgbClr val="FFFFFF"/>
              </a:solidFill>
            </a:endParaRPr>
          </a:p>
        </p:txBody>
      </p:sp>
      <p:sp>
        <p:nvSpPr>
          <p:cNvPr id="26" name="MH_Other_13">
            <a:extLst>
              <a:ext uri="{FF2B5EF4-FFF2-40B4-BE49-F238E27FC236}">
                <a16:creationId xmlns="" xmlns:a16="http://schemas.microsoft.com/office/drawing/2014/main" id="{C001C494-6B48-45A4-B7C0-6D3768D897D9}"/>
              </a:ext>
            </a:extLst>
          </p:cNvPr>
          <p:cNvSpPr/>
          <p:nvPr>
            <p:custDataLst>
              <p:tags r:id="rId16"/>
            </p:custDataLst>
          </p:nvPr>
        </p:nvSpPr>
        <p:spPr>
          <a:xfrm>
            <a:off x="7273925" y="3646487"/>
            <a:ext cx="355600" cy="355600"/>
          </a:xfrm>
          <a:prstGeom prst="diamond">
            <a:avLst/>
          </a:prstGeom>
          <a:solidFill>
            <a:schemeClr val="accent2">
              <a:lumMod val="60000"/>
              <a:lumOff val="40000"/>
            </a:schemeClr>
          </a:solidFill>
        </p:spPr>
        <p:txBody>
          <a:bodyPr anchor="ctr"/>
          <a:lstStyle/>
          <a:p>
            <a:pPr algn="just">
              <a:lnSpc>
                <a:spcPct val="130000"/>
              </a:lnSpc>
              <a:defRPr/>
            </a:pPr>
            <a:endParaRPr lang="zh-CN" altLang="en-US" dirty="0" err="1">
              <a:solidFill>
                <a:srgbClr val="FFFFFF"/>
              </a:solidFill>
            </a:endParaRPr>
          </a:p>
        </p:txBody>
      </p:sp>
      <p:sp>
        <p:nvSpPr>
          <p:cNvPr id="28" name="MH_Other_15">
            <a:extLst>
              <a:ext uri="{FF2B5EF4-FFF2-40B4-BE49-F238E27FC236}">
                <a16:creationId xmlns="" xmlns:a16="http://schemas.microsoft.com/office/drawing/2014/main" id="{4207A5ED-6EC3-43FF-B8FA-A0ADFAC1D361}"/>
              </a:ext>
            </a:extLst>
          </p:cNvPr>
          <p:cNvSpPr>
            <a:spLocks/>
          </p:cNvSpPr>
          <p:nvPr>
            <p:custDataLst>
              <p:tags r:id="rId17"/>
            </p:custDataLst>
          </p:nvPr>
        </p:nvSpPr>
        <p:spPr bwMode="auto">
          <a:xfrm>
            <a:off x="6579295" y="3528684"/>
            <a:ext cx="582171" cy="582171"/>
          </a:xfrm>
          <a:prstGeom prst="diamond">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FFFFFF"/>
                </a:solidFill>
              </a:rPr>
              <a:t>B</a:t>
            </a:r>
            <a:endParaRPr lang="zh-CN" altLang="en-US" sz="2400" b="1" dirty="0">
              <a:solidFill>
                <a:srgbClr val="FFFFFF"/>
              </a:solidFill>
            </a:endParaRPr>
          </a:p>
        </p:txBody>
      </p:sp>
      <p:sp>
        <p:nvSpPr>
          <p:cNvPr id="29" name="MH_Text_2">
            <a:extLst>
              <a:ext uri="{FF2B5EF4-FFF2-40B4-BE49-F238E27FC236}">
                <a16:creationId xmlns="" xmlns:a16="http://schemas.microsoft.com/office/drawing/2014/main" id="{3DFE2939-D817-43EA-9FC0-A615DAED9F2F}"/>
              </a:ext>
            </a:extLst>
          </p:cNvPr>
          <p:cNvSpPr/>
          <p:nvPr>
            <p:custDataLst>
              <p:tags r:id="rId18"/>
            </p:custDataLst>
          </p:nvPr>
        </p:nvSpPr>
        <p:spPr>
          <a:xfrm>
            <a:off x="7629524" y="3798887"/>
            <a:ext cx="3609976" cy="1282700"/>
          </a:xfrm>
          <a:prstGeom prst="rect">
            <a:avLst/>
          </a:prstGeom>
        </p:spPr>
        <p:txBody>
          <a:bodyPr>
            <a:noAutofit/>
          </a:bodyPr>
          <a:lstStyle/>
          <a:p>
            <a:pPr>
              <a:lnSpc>
                <a:spcPct val="120000"/>
              </a:lnSpc>
              <a:defRPr/>
            </a:pPr>
            <a:r>
              <a:rPr lang="zh-CN" altLang="en-US" sz="1200" dirty="0">
                <a:latin typeface="+mn-ea"/>
              </a:rPr>
              <a:t>自然戒断法，又称冷火鸡法或干戒法。是指强制中断吸毒者的毒品供给，仅提供饮食与一般性照顾，使其戒断症状自然消退而达到脱毒目的一种戒毒方法。其特点是不给药，缺点是较痛苦。</a:t>
            </a:r>
          </a:p>
        </p:txBody>
      </p:sp>
      <p:sp>
        <p:nvSpPr>
          <p:cNvPr id="30" name="MH_SubTitle_2">
            <a:extLst>
              <a:ext uri="{FF2B5EF4-FFF2-40B4-BE49-F238E27FC236}">
                <a16:creationId xmlns="" xmlns:a16="http://schemas.microsoft.com/office/drawing/2014/main" id="{5BACA61E-516E-4133-BF33-573C2730DCD3}"/>
              </a:ext>
            </a:extLst>
          </p:cNvPr>
          <p:cNvSpPr/>
          <p:nvPr>
            <p:custDataLst>
              <p:tags r:id="rId19"/>
            </p:custDataLst>
          </p:nvPr>
        </p:nvSpPr>
        <p:spPr>
          <a:xfrm>
            <a:off x="7629525" y="2959100"/>
            <a:ext cx="2578100" cy="893762"/>
          </a:xfrm>
          <a:prstGeom prst="rect">
            <a:avLst/>
          </a:prstGeom>
        </p:spPr>
        <p:txBody>
          <a:bodyPr anchor="b">
            <a:normAutofit/>
          </a:bodyPr>
          <a:lstStyle/>
          <a:p>
            <a:pPr>
              <a:defRPr/>
            </a:pPr>
            <a:r>
              <a:rPr lang="zh-CN" altLang="en-US" sz="2400" b="1" kern="0" dirty="0">
                <a:solidFill>
                  <a:schemeClr val="accent2"/>
                </a:solidFill>
                <a:cs typeface="宋体" panose="02010600030101010101" pitchFamily="2" charset="-122"/>
              </a:rPr>
              <a:t>自然戒断</a:t>
            </a:r>
          </a:p>
        </p:txBody>
      </p:sp>
      <p:sp>
        <p:nvSpPr>
          <p:cNvPr id="31" name="MH_Other_16">
            <a:extLst>
              <a:ext uri="{FF2B5EF4-FFF2-40B4-BE49-F238E27FC236}">
                <a16:creationId xmlns="" xmlns:a16="http://schemas.microsoft.com/office/drawing/2014/main" id="{4202256B-4367-4C01-AB4D-1FD0160D228E}"/>
              </a:ext>
            </a:extLst>
          </p:cNvPr>
          <p:cNvSpPr/>
          <p:nvPr>
            <p:custDataLst>
              <p:tags r:id="rId20"/>
            </p:custDataLst>
          </p:nvPr>
        </p:nvSpPr>
        <p:spPr>
          <a:xfrm>
            <a:off x="7067550" y="4940300"/>
            <a:ext cx="357188" cy="355600"/>
          </a:xfrm>
          <a:prstGeom prst="diamond">
            <a:avLst/>
          </a:prstGeom>
          <a:solidFill>
            <a:schemeClr val="accent4">
              <a:lumMod val="20000"/>
              <a:lumOff val="80000"/>
            </a:schemeClr>
          </a:solidFill>
        </p:spPr>
        <p:txBody>
          <a:bodyPr anchor="ctr"/>
          <a:lstStyle/>
          <a:p>
            <a:pPr algn="just">
              <a:lnSpc>
                <a:spcPct val="130000"/>
              </a:lnSpc>
              <a:defRPr/>
            </a:pPr>
            <a:endParaRPr lang="zh-CN" altLang="en-US" dirty="0" err="1">
              <a:solidFill>
                <a:srgbClr val="FFFFFF"/>
              </a:solidFill>
            </a:endParaRPr>
          </a:p>
        </p:txBody>
      </p:sp>
      <p:sp>
        <p:nvSpPr>
          <p:cNvPr id="32" name="MH_Other_17">
            <a:extLst>
              <a:ext uri="{FF2B5EF4-FFF2-40B4-BE49-F238E27FC236}">
                <a16:creationId xmlns="" xmlns:a16="http://schemas.microsoft.com/office/drawing/2014/main" id="{70FBB4C6-F602-4043-B11C-E8241793F4DA}"/>
              </a:ext>
            </a:extLst>
          </p:cNvPr>
          <p:cNvSpPr/>
          <p:nvPr>
            <p:custDataLst>
              <p:tags r:id="rId21"/>
            </p:custDataLst>
          </p:nvPr>
        </p:nvSpPr>
        <p:spPr>
          <a:xfrm>
            <a:off x="7067550" y="5346700"/>
            <a:ext cx="357188" cy="355600"/>
          </a:xfrm>
          <a:prstGeom prst="diamond">
            <a:avLst/>
          </a:prstGeom>
          <a:solidFill>
            <a:schemeClr val="accent4">
              <a:lumMod val="20000"/>
              <a:lumOff val="80000"/>
            </a:schemeClr>
          </a:solidFill>
        </p:spPr>
        <p:txBody>
          <a:bodyPr anchor="ctr"/>
          <a:lstStyle/>
          <a:p>
            <a:pPr algn="just">
              <a:lnSpc>
                <a:spcPct val="130000"/>
              </a:lnSpc>
              <a:defRPr/>
            </a:pPr>
            <a:endParaRPr lang="zh-CN" altLang="en-US" dirty="0" err="1">
              <a:solidFill>
                <a:srgbClr val="FFFFFF"/>
              </a:solidFill>
            </a:endParaRPr>
          </a:p>
        </p:txBody>
      </p:sp>
      <p:sp>
        <p:nvSpPr>
          <p:cNvPr id="33" name="MH_Other_18">
            <a:extLst>
              <a:ext uri="{FF2B5EF4-FFF2-40B4-BE49-F238E27FC236}">
                <a16:creationId xmlns="" xmlns:a16="http://schemas.microsoft.com/office/drawing/2014/main" id="{F65572D7-9CA5-46AD-A5ED-5863CB136C9E}"/>
              </a:ext>
            </a:extLst>
          </p:cNvPr>
          <p:cNvSpPr/>
          <p:nvPr>
            <p:custDataLst>
              <p:tags r:id="rId22"/>
            </p:custDataLst>
          </p:nvPr>
        </p:nvSpPr>
        <p:spPr>
          <a:xfrm>
            <a:off x="7273925" y="5143500"/>
            <a:ext cx="355600" cy="355600"/>
          </a:xfrm>
          <a:prstGeom prst="diamond">
            <a:avLst/>
          </a:prstGeom>
          <a:solidFill>
            <a:schemeClr val="accent4">
              <a:lumMod val="60000"/>
              <a:lumOff val="40000"/>
            </a:schemeClr>
          </a:solidFill>
        </p:spPr>
        <p:txBody>
          <a:bodyPr anchor="ctr"/>
          <a:lstStyle/>
          <a:p>
            <a:pPr algn="just">
              <a:lnSpc>
                <a:spcPct val="130000"/>
              </a:lnSpc>
              <a:defRPr/>
            </a:pPr>
            <a:endParaRPr lang="zh-CN" altLang="en-US" dirty="0" err="1">
              <a:solidFill>
                <a:srgbClr val="FFFFFF"/>
              </a:solidFill>
            </a:endParaRPr>
          </a:p>
        </p:txBody>
      </p:sp>
      <p:sp>
        <p:nvSpPr>
          <p:cNvPr id="35" name="MH_Other_20">
            <a:extLst>
              <a:ext uri="{FF2B5EF4-FFF2-40B4-BE49-F238E27FC236}">
                <a16:creationId xmlns="" xmlns:a16="http://schemas.microsoft.com/office/drawing/2014/main" id="{C3E3B025-D110-485A-AFB2-485A1FB4FD36}"/>
              </a:ext>
            </a:extLst>
          </p:cNvPr>
          <p:cNvSpPr/>
          <p:nvPr>
            <p:custDataLst>
              <p:tags r:id="rId23"/>
            </p:custDataLst>
          </p:nvPr>
        </p:nvSpPr>
        <p:spPr>
          <a:xfrm>
            <a:off x="6579295" y="5026703"/>
            <a:ext cx="582171" cy="582171"/>
          </a:xfrm>
          <a:prstGeom prst="diamond">
            <a:avLst/>
          </a:prstGeom>
          <a:solidFill>
            <a:schemeClr val="accent4"/>
          </a:solidFill>
        </p:spPr>
        <p:txBody>
          <a:bodyPr lIns="0" tIns="0" rIns="144000" bIns="0" anchor="ctr">
            <a:normAutofit fontScale="92500" lnSpcReduction="20000"/>
          </a:bodyPr>
          <a:lstStyle/>
          <a:p>
            <a:pPr algn="r">
              <a:defRPr/>
            </a:pPr>
            <a:r>
              <a:rPr lang="en-US" altLang="zh-CN" sz="2400" b="1" dirty="0">
                <a:solidFill>
                  <a:srgbClr val="FFFFFF"/>
                </a:solidFill>
              </a:rPr>
              <a:t>D</a:t>
            </a:r>
            <a:endParaRPr lang="zh-CN" altLang="en-US" sz="2400" b="1" dirty="0" err="1">
              <a:solidFill>
                <a:srgbClr val="FFFFFF"/>
              </a:solidFill>
            </a:endParaRPr>
          </a:p>
        </p:txBody>
      </p:sp>
      <p:sp>
        <p:nvSpPr>
          <p:cNvPr id="36" name="MH_Text_4">
            <a:extLst>
              <a:ext uri="{FF2B5EF4-FFF2-40B4-BE49-F238E27FC236}">
                <a16:creationId xmlns="" xmlns:a16="http://schemas.microsoft.com/office/drawing/2014/main" id="{BE63C95B-B58B-4B62-AB22-99ACE442B332}"/>
              </a:ext>
            </a:extLst>
          </p:cNvPr>
          <p:cNvSpPr/>
          <p:nvPr>
            <p:custDataLst>
              <p:tags r:id="rId24"/>
            </p:custDataLst>
          </p:nvPr>
        </p:nvSpPr>
        <p:spPr>
          <a:xfrm>
            <a:off x="7629524" y="5295901"/>
            <a:ext cx="3609976" cy="1322387"/>
          </a:xfrm>
          <a:prstGeom prst="rect">
            <a:avLst/>
          </a:prstGeom>
        </p:spPr>
        <p:txBody>
          <a:bodyPr>
            <a:normAutofit/>
          </a:bodyPr>
          <a:lstStyle/>
          <a:p>
            <a:pPr>
              <a:lnSpc>
                <a:spcPct val="120000"/>
              </a:lnSpc>
              <a:defRPr/>
            </a:pPr>
            <a:r>
              <a:rPr lang="zh-CN" altLang="en-US" sz="1200" dirty="0">
                <a:latin typeface="+mn-ea"/>
              </a:rPr>
              <a:t>非药物戒断法。是指用针灸、理疗仪等，减轻吸毒者戒断症状反应的一种戒毒方法。其特点是通过辅助手段和</a:t>
            </a:r>
            <a:r>
              <a:rPr lang="en-US" altLang="zh-CN" sz="1200" dirty="0">
                <a:latin typeface="+mn-ea"/>
              </a:rPr>
              <a:t>"</a:t>
            </a:r>
            <a:r>
              <a:rPr lang="zh-CN" altLang="en-US" sz="1200" dirty="0">
                <a:latin typeface="+mn-ea"/>
              </a:rPr>
              <a:t>心理暗示</a:t>
            </a:r>
            <a:r>
              <a:rPr lang="en-US" altLang="zh-CN" sz="1200" dirty="0">
                <a:latin typeface="+mn-ea"/>
              </a:rPr>
              <a:t>"</a:t>
            </a:r>
            <a:r>
              <a:rPr lang="zh-CN" altLang="en-US" sz="1200" dirty="0">
                <a:latin typeface="+mn-ea"/>
              </a:rPr>
              <a:t>的方法减轻吸毒者戒断症状痛苦达到脱毒目的。缺点是时间长，巩固不彻底。</a:t>
            </a:r>
          </a:p>
        </p:txBody>
      </p:sp>
      <p:sp>
        <p:nvSpPr>
          <p:cNvPr id="37" name="MH_SubTitle_4">
            <a:extLst>
              <a:ext uri="{FF2B5EF4-FFF2-40B4-BE49-F238E27FC236}">
                <a16:creationId xmlns="" xmlns:a16="http://schemas.microsoft.com/office/drawing/2014/main" id="{2BE8CE74-4618-475D-B175-997423DAE804}"/>
              </a:ext>
            </a:extLst>
          </p:cNvPr>
          <p:cNvSpPr/>
          <p:nvPr>
            <p:custDataLst>
              <p:tags r:id="rId25"/>
            </p:custDataLst>
          </p:nvPr>
        </p:nvSpPr>
        <p:spPr>
          <a:xfrm>
            <a:off x="7629525" y="4456113"/>
            <a:ext cx="2578100" cy="893763"/>
          </a:xfrm>
          <a:prstGeom prst="rect">
            <a:avLst/>
          </a:prstGeom>
        </p:spPr>
        <p:txBody>
          <a:bodyPr anchor="b">
            <a:normAutofit/>
          </a:bodyPr>
          <a:lstStyle/>
          <a:p>
            <a:pPr>
              <a:defRPr/>
            </a:pPr>
            <a:r>
              <a:rPr lang="zh-CN" altLang="en-US" sz="2400" b="1" kern="0" dirty="0">
                <a:solidFill>
                  <a:schemeClr val="accent4"/>
                </a:solidFill>
                <a:cs typeface="宋体" panose="02010600030101010101" pitchFamily="2" charset="-122"/>
              </a:rPr>
              <a:t>非药戒断</a:t>
            </a:r>
          </a:p>
        </p:txBody>
      </p:sp>
    </p:spTree>
    <p:custDataLst>
      <p:tags r:id="rId1"/>
    </p:custDataLst>
    <p:extLst>
      <p:ext uri="{BB962C8B-B14F-4D97-AF65-F5344CB8AC3E}">
        <p14:creationId xmlns:p14="http://schemas.microsoft.com/office/powerpoint/2010/main" val="6481490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iterate type="lt">
                                    <p:tmPct val="4865"/>
                                  </p:iterate>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2605"/>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par>
                          <p:cTn id="20" fill="hold">
                            <p:stCondLst>
                              <p:cond delay="3105"/>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3605"/>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4105"/>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par>
                          <p:cTn id="35" fill="hold">
                            <p:stCondLst>
                              <p:cond delay="4605"/>
                            </p:stCondLst>
                            <p:childTnLst>
                              <p:par>
                                <p:cTn id="36" presetID="16" presetClass="entr" presetSubtype="21"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arn(inVertical)">
                                      <p:cBhvr>
                                        <p:cTn id="38" dur="500"/>
                                        <p:tgtEl>
                                          <p:spTgt spid="16"/>
                                        </p:tgtEl>
                                      </p:cBhvr>
                                    </p:animEffect>
                                  </p:childTnLst>
                                </p:cTn>
                              </p:par>
                            </p:childTnLst>
                          </p:cTn>
                        </p:par>
                        <p:par>
                          <p:cTn id="39" fill="hold">
                            <p:stCondLst>
                              <p:cond delay="5105"/>
                            </p:stCondLst>
                            <p:childTnLst>
                              <p:par>
                                <p:cTn id="40" presetID="22" presetClass="entr" presetSubtype="8"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par>
                          <p:cTn id="43" fill="hold">
                            <p:stCondLst>
                              <p:cond delay="5605"/>
                            </p:stCondLst>
                            <p:childTnLst>
                              <p:par>
                                <p:cTn id="44" presetID="2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par>
                          <p:cTn id="50" fill="hold">
                            <p:stCondLst>
                              <p:cond delay="6105"/>
                            </p:stCondLst>
                            <p:childTnLst>
                              <p:par>
                                <p:cTn id="51" presetID="2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par>
                          <p:cTn id="54" fill="hold">
                            <p:stCondLst>
                              <p:cond delay="6605"/>
                            </p:stCondLst>
                            <p:childTnLst>
                              <p:par>
                                <p:cTn id="55" presetID="16" presetClass="entr" presetSubtype="21"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barn(inVertical)">
                                      <p:cBhvr>
                                        <p:cTn id="57" dur="500"/>
                                        <p:tgtEl>
                                          <p:spTgt spid="30"/>
                                        </p:tgtEl>
                                      </p:cBhvr>
                                    </p:animEffect>
                                  </p:childTnLst>
                                </p:cTn>
                              </p:par>
                            </p:childTnLst>
                          </p:cTn>
                        </p:par>
                        <p:par>
                          <p:cTn id="58" fill="hold">
                            <p:stCondLst>
                              <p:cond delay="7105"/>
                            </p:stCondLst>
                            <p:childTnLst>
                              <p:par>
                                <p:cTn id="59" presetID="22" presetClass="entr" presetSubtype="8"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childTnLst>
                          </p:cTn>
                        </p:par>
                        <p:par>
                          <p:cTn id="62" fill="hold">
                            <p:stCondLst>
                              <p:cond delay="7605"/>
                            </p:stCondLst>
                            <p:childTnLst>
                              <p:par>
                                <p:cTn id="63" presetID="22" presetClass="entr" presetSubtype="8"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childTnLst>
                          </p:cTn>
                        </p:par>
                        <p:par>
                          <p:cTn id="69" fill="hold">
                            <p:stCondLst>
                              <p:cond delay="8105"/>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par>
                          <p:cTn id="73" fill="hold">
                            <p:stCondLst>
                              <p:cond delay="8605"/>
                            </p:stCondLst>
                            <p:childTnLst>
                              <p:par>
                                <p:cTn id="74" presetID="16" presetClass="entr" presetSubtype="21"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barn(inVertical)">
                                      <p:cBhvr>
                                        <p:cTn id="76" dur="500"/>
                                        <p:tgtEl>
                                          <p:spTgt spid="23"/>
                                        </p:tgtEl>
                                      </p:cBhvr>
                                    </p:animEffect>
                                  </p:childTnLst>
                                </p:cTn>
                              </p:par>
                            </p:childTnLst>
                          </p:cTn>
                        </p:par>
                        <p:par>
                          <p:cTn id="77" fill="hold">
                            <p:stCondLst>
                              <p:cond delay="9105"/>
                            </p:stCondLst>
                            <p:childTnLst>
                              <p:par>
                                <p:cTn id="78" presetID="22" presetClass="entr" presetSubtype="8"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left)">
                                      <p:cBhvr>
                                        <p:cTn id="80" dur="500"/>
                                        <p:tgtEl>
                                          <p:spTgt spid="32"/>
                                        </p:tgtEl>
                                      </p:cBhvr>
                                    </p:animEffect>
                                  </p:childTnLst>
                                </p:cTn>
                              </p:par>
                            </p:childTnLst>
                          </p:cTn>
                        </p:par>
                        <p:par>
                          <p:cTn id="81" fill="hold">
                            <p:stCondLst>
                              <p:cond delay="9605"/>
                            </p:stCondLst>
                            <p:childTnLst>
                              <p:par>
                                <p:cTn id="82" presetID="22" presetClass="entr" presetSubtype="8"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wipe(left)">
                                      <p:cBhvr>
                                        <p:cTn id="84" dur="500"/>
                                        <p:tgtEl>
                                          <p:spTgt spid="3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wipe(left)">
                                      <p:cBhvr>
                                        <p:cTn id="87" dur="500"/>
                                        <p:tgtEl>
                                          <p:spTgt spid="33"/>
                                        </p:tgtEl>
                                      </p:cBhvr>
                                    </p:animEffect>
                                  </p:childTnLst>
                                </p:cTn>
                              </p:par>
                            </p:childTnLst>
                          </p:cTn>
                        </p:par>
                        <p:par>
                          <p:cTn id="88" fill="hold">
                            <p:stCondLst>
                              <p:cond delay="10105"/>
                            </p:stCondLst>
                            <p:childTnLst>
                              <p:par>
                                <p:cTn id="89" presetID="22" presetClass="entr" presetSubtype="8"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left)">
                                      <p:cBhvr>
                                        <p:cTn id="91" dur="500"/>
                                        <p:tgtEl>
                                          <p:spTgt spid="31"/>
                                        </p:tgtEl>
                                      </p:cBhvr>
                                    </p:animEffect>
                                  </p:childTnLst>
                                </p:cTn>
                              </p:par>
                            </p:childTnLst>
                          </p:cTn>
                        </p:par>
                        <p:par>
                          <p:cTn id="92" fill="hold">
                            <p:stCondLst>
                              <p:cond delay="10605"/>
                            </p:stCondLst>
                            <p:childTnLst>
                              <p:par>
                                <p:cTn id="93" presetID="16" presetClass="entr" presetSubtype="21" fill="hold" grpId="0" nodeType="after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barn(inVertical)">
                                      <p:cBhvr>
                                        <p:cTn id="95" dur="500"/>
                                        <p:tgtEl>
                                          <p:spTgt spid="37"/>
                                        </p:tgtEl>
                                      </p:cBhvr>
                                    </p:animEffect>
                                  </p:childTnLst>
                                </p:cTn>
                              </p:par>
                            </p:childTnLst>
                          </p:cTn>
                        </p:par>
                        <p:par>
                          <p:cTn id="96" fill="hold">
                            <p:stCondLst>
                              <p:cond delay="11105"/>
                            </p:stCondLst>
                            <p:childTnLst>
                              <p:par>
                                <p:cTn id="97" presetID="42" presetClass="entr" presetSubtype="0" fill="hold" grpId="0" nodeType="after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1000"/>
                                        <p:tgtEl>
                                          <p:spTgt spid="15"/>
                                        </p:tgtEl>
                                      </p:cBhvr>
                                    </p:animEffect>
                                    <p:anim calcmode="lin" valueType="num">
                                      <p:cBhvr>
                                        <p:cTn id="100" dur="1000" fill="hold"/>
                                        <p:tgtEl>
                                          <p:spTgt spid="15"/>
                                        </p:tgtEl>
                                        <p:attrNameLst>
                                          <p:attrName>ppt_x</p:attrName>
                                        </p:attrNameLst>
                                      </p:cBhvr>
                                      <p:tavLst>
                                        <p:tav tm="0">
                                          <p:val>
                                            <p:strVal val="#ppt_x"/>
                                          </p:val>
                                        </p:tav>
                                        <p:tav tm="100000">
                                          <p:val>
                                            <p:strVal val="#ppt_x"/>
                                          </p:val>
                                        </p:tav>
                                      </p:tavLst>
                                    </p:anim>
                                    <p:anim calcmode="lin" valueType="num">
                                      <p:cBhvr>
                                        <p:cTn id="101" dur="1000" fill="hold"/>
                                        <p:tgtEl>
                                          <p:spTgt spid="15"/>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anim calcmode="lin" valueType="num">
                                      <p:cBhvr>
                                        <p:cTn id="105" dur="1000" fill="hold"/>
                                        <p:tgtEl>
                                          <p:spTgt spid="29"/>
                                        </p:tgtEl>
                                        <p:attrNameLst>
                                          <p:attrName>ppt_x</p:attrName>
                                        </p:attrNameLst>
                                      </p:cBhvr>
                                      <p:tavLst>
                                        <p:tav tm="0">
                                          <p:val>
                                            <p:strVal val="#ppt_x"/>
                                          </p:val>
                                        </p:tav>
                                        <p:tav tm="100000">
                                          <p:val>
                                            <p:strVal val="#ppt_x"/>
                                          </p:val>
                                        </p:tav>
                                      </p:tavLst>
                                    </p:anim>
                                    <p:anim calcmode="lin" valueType="num">
                                      <p:cBhvr>
                                        <p:cTn id="106" dur="1000" fill="hold"/>
                                        <p:tgtEl>
                                          <p:spTgt spid="2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Effect transition="in" filter="fade">
                                      <p:cBhvr>
                                        <p:cTn id="109" dur="1000"/>
                                        <p:tgtEl>
                                          <p:spTgt spid="22"/>
                                        </p:tgtEl>
                                      </p:cBhvr>
                                    </p:animEffect>
                                    <p:anim calcmode="lin" valueType="num">
                                      <p:cBhvr>
                                        <p:cTn id="110" dur="1000" fill="hold"/>
                                        <p:tgtEl>
                                          <p:spTgt spid="22"/>
                                        </p:tgtEl>
                                        <p:attrNameLst>
                                          <p:attrName>ppt_x</p:attrName>
                                        </p:attrNameLst>
                                      </p:cBhvr>
                                      <p:tavLst>
                                        <p:tav tm="0">
                                          <p:val>
                                            <p:strVal val="#ppt_x"/>
                                          </p:val>
                                        </p:tav>
                                        <p:tav tm="100000">
                                          <p:val>
                                            <p:strVal val="#ppt_x"/>
                                          </p:val>
                                        </p:tav>
                                      </p:tavLst>
                                    </p:anim>
                                    <p:anim calcmode="lin" valueType="num">
                                      <p:cBhvr>
                                        <p:cTn id="111" dur="1000" fill="hold"/>
                                        <p:tgtEl>
                                          <p:spTgt spid="22"/>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1000"/>
                                        <p:tgtEl>
                                          <p:spTgt spid="36"/>
                                        </p:tgtEl>
                                      </p:cBhvr>
                                    </p:animEffect>
                                    <p:anim calcmode="lin" valueType="num">
                                      <p:cBhvr>
                                        <p:cTn id="115" dur="1000" fill="hold"/>
                                        <p:tgtEl>
                                          <p:spTgt spid="36"/>
                                        </p:tgtEl>
                                        <p:attrNameLst>
                                          <p:attrName>ppt_x</p:attrName>
                                        </p:attrNameLst>
                                      </p:cBhvr>
                                      <p:tavLst>
                                        <p:tav tm="0">
                                          <p:val>
                                            <p:strVal val="#ppt_x"/>
                                          </p:val>
                                        </p:tav>
                                        <p:tav tm="100000">
                                          <p:val>
                                            <p:strVal val="#ppt_x"/>
                                          </p:val>
                                        </p:tav>
                                      </p:tavLst>
                                    </p:anim>
                                    <p:anim calcmode="lin" valueType="num">
                                      <p:cBhvr>
                                        <p:cTn id="11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animBg="1"/>
      <p:bldP spid="10" grpId="0" animBg="1"/>
      <p:bldP spid="11" grpId="0" animBg="1"/>
      <p:bldP spid="12" grpId="0" animBg="1"/>
      <p:bldP spid="14" grpId="0" animBg="1"/>
      <p:bldP spid="15" grpId="0"/>
      <p:bldP spid="16" grpId="0"/>
      <p:bldP spid="17" grpId="0" animBg="1"/>
      <p:bldP spid="18" grpId="0" animBg="1"/>
      <p:bldP spid="19" grpId="0" animBg="1"/>
      <p:bldP spid="21" grpId="0" animBg="1"/>
      <p:bldP spid="22" grpId="0"/>
      <p:bldP spid="23" grpId="0"/>
      <p:bldP spid="24" grpId="0" animBg="1"/>
      <p:bldP spid="25" grpId="0" animBg="1"/>
      <p:bldP spid="26" grpId="0" animBg="1"/>
      <p:bldP spid="28" grpId="0" animBg="1"/>
      <p:bldP spid="29" grpId="0"/>
      <p:bldP spid="30" grpId="0"/>
      <p:bldP spid="31" grpId="0" animBg="1"/>
      <p:bldP spid="32" grpId="0" animBg="1"/>
      <p:bldP spid="33" grpId="0" animBg="1"/>
      <p:bldP spid="35" grpId="0" animBg="1"/>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我国目前的戒毒体系主要有哪些？</a:t>
            </a:r>
          </a:p>
        </p:txBody>
      </p:sp>
      <p:sp>
        <p:nvSpPr>
          <p:cNvPr id="4" name="矩形 3">
            <a:extLst>
              <a:ext uri="{FF2B5EF4-FFF2-40B4-BE49-F238E27FC236}">
                <a16:creationId xmlns="" xmlns:a16="http://schemas.microsoft.com/office/drawing/2014/main" id="{F70A8C8F-F11E-4BDA-B6D7-E407F6E66A41}"/>
              </a:ext>
            </a:extLst>
          </p:cNvPr>
          <p:cNvSpPr/>
          <p:nvPr/>
        </p:nvSpPr>
        <p:spPr>
          <a:xfrm>
            <a:off x="695324" y="1379835"/>
            <a:ext cx="10837864" cy="1015663"/>
          </a:xfrm>
          <a:prstGeom prst="rect">
            <a:avLst/>
          </a:prstGeom>
        </p:spPr>
        <p:txBody>
          <a:bodyPr wrap="square">
            <a:spAutoFit/>
          </a:bodyPr>
          <a:lstStyle/>
          <a:p>
            <a:pPr indent="457200">
              <a:lnSpc>
                <a:spcPct val="150000"/>
              </a:lnSpc>
            </a:pPr>
            <a:r>
              <a:rPr lang="zh-CN" altLang="en-US" sz="2000" dirty="0">
                <a:latin typeface="黑体" panose="02010609060101010101" pitchFamily="49" charset="-122"/>
                <a:ea typeface="黑体" panose="02010609060101010101" pitchFamily="49" charset="-122"/>
              </a:rPr>
              <a:t>我国目前的戒毒体系主要有：强制戒毒、劳教戒毒和自愿戒毒。强制戒毒由公安机关主管、劳教戒毒由司法机关主管、自愿戒毒由卫生部门开办。</a:t>
            </a:r>
          </a:p>
        </p:txBody>
      </p:sp>
      <p:pic>
        <p:nvPicPr>
          <p:cNvPr id="5" name="Picture 4" descr="QQ截图20131012172905">
            <a:extLst>
              <a:ext uri="{FF2B5EF4-FFF2-40B4-BE49-F238E27FC236}">
                <a16:creationId xmlns="" xmlns:a16="http://schemas.microsoft.com/office/drawing/2014/main" id="{0C28C004-8859-4DE2-8C02-AD9887AFA9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4700" y="2779283"/>
            <a:ext cx="3022600" cy="2057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xin_18090124092089003478">
            <a:extLst>
              <a:ext uri="{FF2B5EF4-FFF2-40B4-BE49-F238E27FC236}">
                <a16:creationId xmlns="" xmlns:a16="http://schemas.microsoft.com/office/drawing/2014/main" id="{3DC7260D-FF1B-4887-8926-A27FF1BADE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0588" y="4428874"/>
            <a:ext cx="3022600" cy="2057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 xmlns:a16="http://schemas.microsoft.com/office/drawing/2014/main" id="{C79B582E-014B-43FD-ADE6-23C200FD3E91}"/>
              </a:ext>
            </a:extLst>
          </p:cNvPr>
          <p:cNvSpPr/>
          <p:nvPr/>
        </p:nvSpPr>
        <p:spPr>
          <a:xfrm>
            <a:off x="1115557" y="3454400"/>
            <a:ext cx="1114408" cy="369332"/>
          </a:xfrm>
          <a:prstGeom prst="rect">
            <a:avLst/>
          </a:prstGeom>
          <a:ln>
            <a:solidFill>
              <a:schemeClr val="accent1"/>
            </a:solidFill>
            <a:prstDash val="dash"/>
          </a:ln>
        </p:spPr>
        <p:txBody>
          <a:bodyPr wrap="none">
            <a:spAutoFit/>
          </a:bodyPr>
          <a:lstStyle/>
          <a:p>
            <a:pPr algn="ctr"/>
            <a:r>
              <a:rPr lang="zh-CN" altLang="en-US" b="1" dirty="0"/>
              <a:t>不失信心</a:t>
            </a:r>
          </a:p>
        </p:txBody>
      </p:sp>
      <p:sp>
        <p:nvSpPr>
          <p:cNvPr id="10" name="矩形 9">
            <a:extLst>
              <a:ext uri="{FF2B5EF4-FFF2-40B4-BE49-F238E27FC236}">
                <a16:creationId xmlns="" xmlns:a16="http://schemas.microsoft.com/office/drawing/2014/main" id="{B2B8799E-3FE5-4557-AF11-FF541364972A}"/>
              </a:ext>
            </a:extLst>
          </p:cNvPr>
          <p:cNvSpPr/>
          <p:nvPr/>
        </p:nvSpPr>
        <p:spPr>
          <a:xfrm>
            <a:off x="1102421" y="2779283"/>
            <a:ext cx="1423330" cy="451648"/>
          </a:xfrm>
          <a:prstGeom prst="rect">
            <a:avLst/>
          </a:prstGeom>
          <a:solidFill>
            <a:schemeClr val="accent2"/>
          </a:solidFill>
        </p:spPr>
        <p:txBody>
          <a:bodyPr vert="horz" wrap="square" anchor="ctr">
            <a:noAutofit/>
          </a:bodyPr>
          <a:lstStyle/>
          <a:p>
            <a:pPr algn="ctr"/>
            <a:r>
              <a:rPr lang="zh-CN" altLang="en-US" sz="2800" dirty="0">
                <a:solidFill>
                  <a:schemeClr val="bg1"/>
                </a:solidFill>
                <a:latin typeface="华文隶书" panose="02010800040101010101" pitchFamily="2" charset="-122"/>
                <a:ea typeface="华文隶书" panose="02010800040101010101" pitchFamily="2" charset="-122"/>
              </a:rPr>
              <a:t>九不要</a:t>
            </a:r>
          </a:p>
        </p:txBody>
      </p:sp>
      <p:sp>
        <p:nvSpPr>
          <p:cNvPr id="11" name="矩形 10">
            <a:extLst>
              <a:ext uri="{FF2B5EF4-FFF2-40B4-BE49-F238E27FC236}">
                <a16:creationId xmlns="" xmlns:a16="http://schemas.microsoft.com/office/drawing/2014/main" id="{CA2FC8C4-38FF-4D22-96E9-88697DCE0C99}"/>
              </a:ext>
            </a:extLst>
          </p:cNvPr>
          <p:cNvSpPr/>
          <p:nvPr/>
        </p:nvSpPr>
        <p:spPr>
          <a:xfrm>
            <a:off x="1108413" y="4334949"/>
            <a:ext cx="1114408" cy="369332"/>
          </a:xfrm>
          <a:prstGeom prst="rect">
            <a:avLst/>
          </a:prstGeom>
          <a:ln>
            <a:solidFill>
              <a:schemeClr val="accent1"/>
            </a:solidFill>
            <a:prstDash val="dash"/>
          </a:ln>
        </p:spPr>
        <p:txBody>
          <a:bodyPr wrap="none">
            <a:spAutoFit/>
          </a:bodyPr>
          <a:lstStyle/>
          <a:p>
            <a:pPr algn="ctr"/>
            <a:r>
              <a:rPr lang="zh-CN" altLang="en-US" b="1" dirty="0"/>
              <a:t>不信特效</a:t>
            </a:r>
          </a:p>
        </p:txBody>
      </p:sp>
      <p:sp>
        <p:nvSpPr>
          <p:cNvPr id="14" name="矩形 13">
            <a:extLst>
              <a:ext uri="{FF2B5EF4-FFF2-40B4-BE49-F238E27FC236}">
                <a16:creationId xmlns="" xmlns:a16="http://schemas.microsoft.com/office/drawing/2014/main" id="{AAFE0C70-6581-4E04-96E2-529E499851C8}"/>
              </a:ext>
            </a:extLst>
          </p:cNvPr>
          <p:cNvSpPr/>
          <p:nvPr/>
        </p:nvSpPr>
        <p:spPr>
          <a:xfrm>
            <a:off x="3033404" y="4334949"/>
            <a:ext cx="1114408" cy="369332"/>
          </a:xfrm>
          <a:prstGeom prst="rect">
            <a:avLst/>
          </a:prstGeom>
          <a:ln>
            <a:solidFill>
              <a:schemeClr val="accent1"/>
            </a:solidFill>
            <a:prstDash val="dash"/>
          </a:ln>
        </p:spPr>
        <p:txBody>
          <a:bodyPr wrap="none">
            <a:spAutoFit/>
          </a:bodyPr>
          <a:lstStyle/>
          <a:p>
            <a:pPr algn="ctr"/>
            <a:r>
              <a:rPr lang="zh-CN" altLang="en-US" b="1" dirty="0"/>
              <a:t>不信传说</a:t>
            </a:r>
          </a:p>
        </p:txBody>
      </p:sp>
      <p:sp>
        <p:nvSpPr>
          <p:cNvPr id="15" name="矩形 14">
            <a:extLst>
              <a:ext uri="{FF2B5EF4-FFF2-40B4-BE49-F238E27FC236}">
                <a16:creationId xmlns="" xmlns:a16="http://schemas.microsoft.com/office/drawing/2014/main" id="{3BA484DA-6B6D-4D18-9291-5B39762597AE}"/>
              </a:ext>
            </a:extLst>
          </p:cNvPr>
          <p:cNvSpPr/>
          <p:nvPr/>
        </p:nvSpPr>
        <p:spPr>
          <a:xfrm>
            <a:off x="3033404" y="5088066"/>
            <a:ext cx="1114408" cy="369332"/>
          </a:xfrm>
          <a:prstGeom prst="rect">
            <a:avLst/>
          </a:prstGeom>
          <a:ln>
            <a:solidFill>
              <a:schemeClr val="accent1"/>
            </a:solidFill>
            <a:prstDash val="dash"/>
          </a:ln>
        </p:spPr>
        <p:txBody>
          <a:bodyPr wrap="square">
            <a:spAutoFit/>
          </a:bodyPr>
          <a:lstStyle/>
          <a:p>
            <a:pPr algn="ctr"/>
            <a:r>
              <a:rPr lang="zh-CN" altLang="en-US" b="1" dirty="0"/>
              <a:t>不放纵</a:t>
            </a:r>
          </a:p>
        </p:txBody>
      </p:sp>
      <p:sp>
        <p:nvSpPr>
          <p:cNvPr id="16" name="矩形 15">
            <a:extLst>
              <a:ext uri="{FF2B5EF4-FFF2-40B4-BE49-F238E27FC236}">
                <a16:creationId xmlns="" xmlns:a16="http://schemas.microsoft.com/office/drawing/2014/main" id="{0C194BC0-05AA-454A-86B6-477C7AB29154}"/>
              </a:ext>
            </a:extLst>
          </p:cNvPr>
          <p:cNvSpPr/>
          <p:nvPr/>
        </p:nvSpPr>
        <p:spPr>
          <a:xfrm>
            <a:off x="1123858" y="5088066"/>
            <a:ext cx="1114408" cy="369332"/>
          </a:xfrm>
          <a:prstGeom prst="rect">
            <a:avLst/>
          </a:prstGeom>
          <a:ln>
            <a:solidFill>
              <a:schemeClr val="accent1"/>
            </a:solidFill>
            <a:prstDash val="dash"/>
          </a:ln>
        </p:spPr>
        <p:txBody>
          <a:bodyPr wrap="none">
            <a:spAutoFit/>
          </a:bodyPr>
          <a:lstStyle/>
          <a:p>
            <a:pPr algn="ctr"/>
            <a:r>
              <a:rPr lang="zh-CN" altLang="en-US" b="1" dirty="0"/>
              <a:t>不乱投医</a:t>
            </a:r>
          </a:p>
        </p:txBody>
      </p:sp>
      <p:sp>
        <p:nvSpPr>
          <p:cNvPr id="17" name="矩形 16">
            <a:extLst>
              <a:ext uri="{FF2B5EF4-FFF2-40B4-BE49-F238E27FC236}">
                <a16:creationId xmlns="" xmlns:a16="http://schemas.microsoft.com/office/drawing/2014/main" id="{6E8C8871-1442-4D81-9D4F-B4F013C4983D}"/>
              </a:ext>
            </a:extLst>
          </p:cNvPr>
          <p:cNvSpPr/>
          <p:nvPr/>
        </p:nvSpPr>
        <p:spPr>
          <a:xfrm>
            <a:off x="4955745" y="5088066"/>
            <a:ext cx="1114408" cy="369332"/>
          </a:xfrm>
          <a:prstGeom prst="rect">
            <a:avLst/>
          </a:prstGeom>
          <a:ln>
            <a:solidFill>
              <a:schemeClr val="accent1"/>
            </a:solidFill>
            <a:prstDash val="dash"/>
          </a:ln>
        </p:spPr>
        <p:txBody>
          <a:bodyPr wrap="square">
            <a:spAutoFit/>
          </a:bodyPr>
          <a:lstStyle/>
          <a:p>
            <a:pPr algn="ctr"/>
            <a:r>
              <a:rPr lang="zh-CN" altLang="en-US" b="1" dirty="0"/>
              <a:t>不逃避</a:t>
            </a:r>
          </a:p>
        </p:txBody>
      </p:sp>
      <p:sp>
        <p:nvSpPr>
          <p:cNvPr id="18" name="矩形 17">
            <a:extLst>
              <a:ext uri="{FF2B5EF4-FFF2-40B4-BE49-F238E27FC236}">
                <a16:creationId xmlns="" xmlns:a16="http://schemas.microsoft.com/office/drawing/2014/main" id="{691BF295-BFED-4AA6-80E3-0017D32F2574}"/>
              </a:ext>
            </a:extLst>
          </p:cNvPr>
          <p:cNvSpPr/>
          <p:nvPr/>
        </p:nvSpPr>
        <p:spPr>
          <a:xfrm>
            <a:off x="4955745" y="3454400"/>
            <a:ext cx="1114408" cy="369332"/>
          </a:xfrm>
          <a:prstGeom prst="rect">
            <a:avLst/>
          </a:prstGeom>
          <a:ln>
            <a:solidFill>
              <a:schemeClr val="accent1"/>
            </a:solidFill>
            <a:prstDash val="dash"/>
          </a:ln>
        </p:spPr>
        <p:txBody>
          <a:bodyPr wrap="none">
            <a:spAutoFit/>
          </a:bodyPr>
          <a:lstStyle/>
          <a:p>
            <a:pPr algn="ctr"/>
            <a:r>
              <a:rPr lang="zh-CN" altLang="en-US" b="1" dirty="0"/>
              <a:t>不要怀孕</a:t>
            </a:r>
          </a:p>
        </p:txBody>
      </p:sp>
      <p:sp>
        <p:nvSpPr>
          <p:cNvPr id="19" name="矩形 18">
            <a:extLst>
              <a:ext uri="{FF2B5EF4-FFF2-40B4-BE49-F238E27FC236}">
                <a16:creationId xmlns="" xmlns:a16="http://schemas.microsoft.com/office/drawing/2014/main" id="{434D5360-3670-49F5-8B03-AE4A480854A0}"/>
              </a:ext>
            </a:extLst>
          </p:cNvPr>
          <p:cNvSpPr/>
          <p:nvPr/>
        </p:nvSpPr>
        <p:spPr>
          <a:xfrm>
            <a:off x="3035651" y="3454400"/>
            <a:ext cx="1114408" cy="369332"/>
          </a:xfrm>
          <a:prstGeom prst="rect">
            <a:avLst/>
          </a:prstGeom>
          <a:ln>
            <a:solidFill>
              <a:schemeClr val="accent1"/>
            </a:solidFill>
            <a:prstDash val="dash"/>
          </a:ln>
        </p:spPr>
        <p:txBody>
          <a:bodyPr wrap="none">
            <a:spAutoFit/>
          </a:bodyPr>
          <a:lstStyle/>
          <a:p>
            <a:pPr algn="ctr"/>
            <a:r>
              <a:rPr lang="zh-CN" altLang="en-US" b="1" dirty="0"/>
              <a:t>不要三弃</a:t>
            </a:r>
          </a:p>
        </p:txBody>
      </p:sp>
      <p:sp>
        <p:nvSpPr>
          <p:cNvPr id="20" name="矩形 19">
            <a:extLst>
              <a:ext uri="{FF2B5EF4-FFF2-40B4-BE49-F238E27FC236}">
                <a16:creationId xmlns="" xmlns:a16="http://schemas.microsoft.com/office/drawing/2014/main" id="{48FBE0F5-7D45-46EB-8F2A-95E5C7600D89}"/>
              </a:ext>
            </a:extLst>
          </p:cNvPr>
          <p:cNvSpPr/>
          <p:nvPr/>
        </p:nvSpPr>
        <p:spPr>
          <a:xfrm>
            <a:off x="4958395" y="4334949"/>
            <a:ext cx="1111758" cy="369332"/>
          </a:xfrm>
          <a:prstGeom prst="rect">
            <a:avLst/>
          </a:prstGeom>
          <a:ln>
            <a:solidFill>
              <a:schemeClr val="accent1"/>
            </a:solidFill>
            <a:prstDash val="dash"/>
          </a:ln>
        </p:spPr>
        <p:txBody>
          <a:bodyPr wrap="square">
            <a:spAutoFit/>
          </a:bodyPr>
          <a:lstStyle/>
          <a:p>
            <a:pPr algn="ctr"/>
            <a:r>
              <a:rPr lang="zh-CN" altLang="en-US" b="1" dirty="0"/>
              <a:t>不注射</a:t>
            </a:r>
          </a:p>
        </p:txBody>
      </p:sp>
    </p:spTree>
    <p:custDataLst>
      <p:tags r:id="rId1"/>
    </p:custDataLst>
    <p:extLst>
      <p:ext uri="{BB962C8B-B14F-4D97-AF65-F5344CB8AC3E}">
        <p14:creationId xmlns:p14="http://schemas.microsoft.com/office/powerpoint/2010/main" val="17124295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iterate type="lt">
                                    <p:tmPct val="4865"/>
                                  </p:iterate>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2532"/>
                            </p:stCondLst>
                            <p:childTnLst>
                              <p:par>
                                <p:cTn id="16" presetID="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3032"/>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3532"/>
                            </p:stCondLst>
                            <p:childTnLst>
                              <p:par>
                                <p:cTn id="32" presetID="2" presetClass="entr" presetSubtype="4"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ppt_x"/>
                                          </p:val>
                                        </p:tav>
                                        <p:tav tm="100000">
                                          <p:val>
                                            <p:strVal val="#ppt_x"/>
                                          </p:val>
                                        </p:tav>
                                      </p:tavLst>
                                    </p:anim>
                                    <p:anim calcmode="lin" valueType="num">
                                      <p:cBhvr additive="base">
                                        <p:cTn id="39" dur="500" fill="hold"/>
                                        <p:tgtEl>
                                          <p:spTgt spid="1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par>
                          <p:cTn id="44" fill="hold">
                            <p:stCondLst>
                              <p:cond delay="4032"/>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4532"/>
                            </p:stCondLst>
                            <p:childTnLst>
                              <p:par>
                                <p:cTn id="55" presetID="42"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animBg="1"/>
      <p:bldP spid="10" grpId="0" animBg="1"/>
      <p:bldP spid="11" grpId="0" animBg="1"/>
      <p:bldP spid="14" grpId="0" animBg="1"/>
      <p:bldP spid="15" grpId="0" animBg="1"/>
      <p:bldP spid="16" grpId="0" animBg="1"/>
      <p:bldP spid="17" grpId="0" animBg="1"/>
      <p:bldP spid="18" grpId="0" animBg="1"/>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ḷîḓè">
            <a:extLst>
              <a:ext uri="{FF2B5EF4-FFF2-40B4-BE49-F238E27FC236}">
                <a16:creationId xmlns="" xmlns:a16="http://schemas.microsoft.com/office/drawing/2014/main" id="{4941D8A5-B5FE-4EB9-8DC9-4204F6D4BBB9}"/>
              </a:ext>
            </a:extLst>
          </p:cNvPr>
          <p:cNvSpPr/>
          <p:nvPr/>
        </p:nvSpPr>
        <p:spPr>
          <a:xfrm>
            <a:off x="2386632" y="1836627"/>
            <a:ext cx="4407878" cy="1944804"/>
          </a:xfrm>
          <a:prstGeom prst="rect">
            <a:avLst/>
          </a:prstGeom>
        </p:spPr>
        <p:txBody>
          <a:bodyPr wrap="none" lIns="0" tIns="0" rIns="0" bIns="0" anchor="ctr" anchorCtr="0">
            <a:normAutofit/>
          </a:bodyPr>
          <a:lstStyle/>
          <a:p>
            <a:pPr lvl="0" defTabSz="914378">
              <a:defRPr/>
            </a:pPr>
            <a:r>
              <a:rPr lang="zh-CN" altLang="en-US" sz="6600" b="1" dirty="0">
                <a:solidFill>
                  <a:schemeClr val="accent1"/>
                </a:solidFill>
                <a:latin typeface="+mj-ea"/>
                <a:ea typeface="+mj-ea"/>
              </a:rPr>
              <a:t>什么是毒品犯罪</a:t>
            </a:r>
          </a:p>
        </p:txBody>
      </p:sp>
      <p:sp>
        <p:nvSpPr>
          <p:cNvPr id="10" name="矩形 9">
            <a:extLst>
              <a:ext uri="{FF2B5EF4-FFF2-40B4-BE49-F238E27FC236}">
                <a16:creationId xmlns="" xmlns:a16="http://schemas.microsoft.com/office/drawing/2014/main" id="{40497FBE-1D0E-4E4E-BCD4-37DF77465F99}"/>
              </a:ext>
            </a:extLst>
          </p:cNvPr>
          <p:cNvSpPr/>
          <p:nvPr/>
        </p:nvSpPr>
        <p:spPr>
          <a:xfrm>
            <a:off x="2424733" y="3127630"/>
            <a:ext cx="6837056" cy="2169376"/>
          </a:xfrm>
          <a:prstGeom prst="rect">
            <a:avLst/>
          </a:prstGeom>
        </p:spPr>
        <p:txBody>
          <a:bodyPr wrap="square">
            <a:spAutoFit/>
          </a:bodyPr>
          <a:lstStyle/>
          <a:p>
            <a:pPr algn="just">
              <a:lnSpc>
                <a:spcPct val="200000"/>
              </a:lnSpc>
            </a:pPr>
            <a:r>
              <a:rPr lang="zh-CN" altLang="en-US" sz="1400" dirty="0">
                <a:latin typeface="黑体" panose="02010609060101010101" pitchFamily="49" charset="-122"/>
                <a:ea typeface="黑体" panose="02010609060101010101" pitchFamily="49" charset="-122"/>
              </a:rPr>
              <a:t>毒品犯罪是指违反国家和国际有关禁毒法律、法规，破坏毒品管制活动，应该受到刑罚处罚的犯罪行为。</a:t>
            </a:r>
            <a:r>
              <a:rPr lang="en-US" altLang="zh-CN" sz="1400" dirty="0">
                <a:latin typeface="黑体" panose="02010609060101010101" pitchFamily="49" charset="-122"/>
                <a:ea typeface="黑体" panose="02010609060101010101" pitchFamily="49" charset="-122"/>
              </a:rPr>
              <a:t>《</a:t>
            </a:r>
            <a:r>
              <a:rPr lang="zh-CN" altLang="en-US" sz="1400" dirty="0">
                <a:latin typeface="黑体" panose="02010609060101010101" pitchFamily="49" charset="-122"/>
                <a:ea typeface="黑体" panose="02010609060101010101" pitchFamily="49" charset="-122"/>
              </a:rPr>
              <a:t>联合国禁止非法贩运麻醉药品和精神药品公约</a:t>
            </a:r>
            <a:r>
              <a:rPr lang="en-US" altLang="zh-CN" sz="1400" dirty="0">
                <a:latin typeface="黑体" panose="02010609060101010101" pitchFamily="49" charset="-122"/>
                <a:ea typeface="黑体" panose="02010609060101010101" pitchFamily="49" charset="-122"/>
              </a:rPr>
              <a:t>》</a:t>
            </a:r>
            <a:r>
              <a:rPr lang="zh-CN" altLang="en-US" sz="1400" dirty="0">
                <a:latin typeface="黑体" panose="02010609060101010101" pitchFamily="49" charset="-122"/>
                <a:ea typeface="黑体" panose="02010609060101010101" pitchFamily="49" charset="-122"/>
              </a:rPr>
              <a:t>规定：毒品犯罪是指非法生产、制造、提炼、配售、兜售、分销、出售、交售、经纪、发送、过境发送、运输、进品或出口麻醉药品和精神药品、种植毒品原植物以及进行上述活动的预备行为和与之相关的危害行为。</a:t>
            </a:r>
          </a:p>
        </p:txBody>
      </p:sp>
      <p:pic>
        <p:nvPicPr>
          <p:cNvPr id="7" name="图片 6">
            <a:extLst>
              <a:ext uri="{FF2B5EF4-FFF2-40B4-BE49-F238E27FC236}">
                <a16:creationId xmlns="" xmlns:a16="http://schemas.microsoft.com/office/drawing/2014/main" id="{9A4E01D5-9FA8-41DC-A504-336BF9AC7D33}"/>
              </a:ext>
            </a:extLst>
          </p:cNvPr>
          <p:cNvPicPr>
            <a:picLocks noChangeAspect="1"/>
          </p:cNvPicPr>
          <p:nvPr/>
        </p:nvPicPr>
        <p:blipFill>
          <a:blip r:embed="rId4"/>
          <a:stretch>
            <a:fillRect/>
          </a:stretch>
        </p:blipFill>
        <p:spPr>
          <a:xfrm>
            <a:off x="8569010" y="2515001"/>
            <a:ext cx="654679" cy="654679"/>
          </a:xfrm>
          <a:prstGeom prst="rect">
            <a:avLst/>
          </a:prstGeom>
        </p:spPr>
      </p:pic>
      <p:sp>
        <p:nvSpPr>
          <p:cNvPr id="28" name="isļïḓé">
            <a:extLst>
              <a:ext uri="{FF2B5EF4-FFF2-40B4-BE49-F238E27FC236}">
                <a16:creationId xmlns="" xmlns:a16="http://schemas.microsoft.com/office/drawing/2014/main" id="{3E3ED7C5-26F1-409E-8FED-1A7AE198754E}"/>
              </a:ext>
            </a:extLst>
          </p:cNvPr>
          <p:cNvSpPr/>
          <p:nvPr/>
        </p:nvSpPr>
        <p:spPr bwMode="auto">
          <a:xfrm>
            <a:off x="0" y="2609909"/>
            <a:ext cx="1091444" cy="409545"/>
          </a:xfrm>
          <a:prstGeom prst="rect">
            <a:avLst/>
          </a:prstGeom>
          <a:solidFill>
            <a:schemeClr val="accent2"/>
          </a:solidFill>
          <a:ln w="19050">
            <a:noFill/>
            <a:round/>
            <a:headEnd/>
            <a:tailEnd/>
          </a:ln>
        </p:spPr>
        <p:txBody>
          <a:bodyPr anchor="ctr"/>
          <a:lstStyle/>
          <a:p>
            <a:pPr algn="ctr"/>
            <a:endParaRPr/>
          </a:p>
        </p:txBody>
      </p:sp>
      <p:sp>
        <p:nvSpPr>
          <p:cNvPr id="29" name="íş1ídè">
            <a:extLst>
              <a:ext uri="{FF2B5EF4-FFF2-40B4-BE49-F238E27FC236}">
                <a16:creationId xmlns="" xmlns:a16="http://schemas.microsoft.com/office/drawing/2014/main" id="{CAD7D518-9B21-4B2C-BABD-AED360F5FD58}"/>
              </a:ext>
            </a:extLst>
          </p:cNvPr>
          <p:cNvSpPr/>
          <p:nvPr/>
        </p:nvSpPr>
        <p:spPr bwMode="auto">
          <a:xfrm>
            <a:off x="0" y="301945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0" name="işļïḓe">
            <a:extLst>
              <a:ext uri="{FF2B5EF4-FFF2-40B4-BE49-F238E27FC236}">
                <a16:creationId xmlns="" xmlns:a16="http://schemas.microsoft.com/office/drawing/2014/main" id="{80C65927-024E-45B8-A469-999FA5051E49}"/>
              </a:ext>
            </a:extLst>
          </p:cNvPr>
          <p:cNvSpPr/>
          <p:nvPr/>
        </p:nvSpPr>
        <p:spPr bwMode="auto">
          <a:xfrm>
            <a:off x="0" y="3428999"/>
            <a:ext cx="1091444" cy="409545"/>
          </a:xfrm>
          <a:prstGeom prst="rect">
            <a:avLst/>
          </a:prstGeom>
          <a:solidFill>
            <a:schemeClr val="accent4"/>
          </a:solidFill>
          <a:ln w="19050">
            <a:noFill/>
            <a:round/>
            <a:headEnd/>
            <a:tailEnd/>
          </a:ln>
        </p:spPr>
        <p:txBody>
          <a:bodyPr anchor="ctr"/>
          <a:lstStyle/>
          <a:p>
            <a:pPr algn="ctr"/>
            <a:endParaRPr/>
          </a:p>
        </p:txBody>
      </p:sp>
      <p:sp>
        <p:nvSpPr>
          <p:cNvPr id="31" name="îṡľíḍê">
            <a:extLst>
              <a:ext uri="{FF2B5EF4-FFF2-40B4-BE49-F238E27FC236}">
                <a16:creationId xmlns="" xmlns:a16="http://schemas.microsoft.com/office/drawing/2014/main" id="{7CF9F83B-FCEF-426F-B468-9BE9F65A1B96}"/>
              </a:ext>
            </a:extLst>
          </p:cNvPr>
          <p:cNvSpPr/>
          <p:nvPr/>
        </p:nvSpPr>
        <p:spPr bwMode="auto">
          <a:xfrm>
            <a:off x="0" y="3838544"/>
            <a:ext cx="1091444" cy="409545"/>
          </a:xfrm>
          <a:prstGeom prst="rect">
            <a:avLst/>
          </a:prstGeom>
          <a:solidFill>
            <a:schemeClr val="accent5"/>
          </a:solidFill>
          <a:ln w="19050">
            <a:noFill/>
            <a:round/>
            <a:headEnd/>
            <a:tailEnd/>
          </a:ln>
        </p:spPr>
        <p:txBody>
          <a:bodyPr anchor="ctr"/>
          <a:lstStyle/>
          <a:p>
            <a:pPr algn="ctr"/>
            <a:endParaRPr/>
          </a:p>
        </p:txBody>
      </p:sp>
      <p:sp>
        <p:nvSpPr>
          <p:cNvPr id="32" name="isļïḓé">
            <a:extLst>
              <a:ext uri="{FF2B5EF4-FFF2-40B4-BE49-F238E27FC236}">
                <a16:creationId xmlns="" xmlns:a16="http://schemas.microsoft.com/office/drawing/2014/main" id="{7E6AAC12-4F13-4585-A928-2DDC9408FF98}"/>
              </a:ext>
            </a:extLst>
          </p:cNvPr>
          <p:cNvSpPr/>
          <p:nvPr/>
        </p:nvSpPr>
        <p:spPr bwMode="auto">
          <a:xfrm>
            <a:off x="0" y="2208931"/>
            <a:ext cx="1091444" cy="409545"/>
          </a:xfrm>
          <a:prstGeom prst="rect">
            <a:avLst/>
          </a:prstGeom>
          <a:solidFill>
            <a:schemeClr val="accent1"/>
          </a:solidFill>
          <a:ln w="19050">
            <a:noFill/>
            <a:round/>
            <a:headEnd/>
            <a:tailEnd/>
          </a:ln>
        </p:spPr>
        <p:txBody>
          <a:bodyPr anchor="ctr"/>
          <a:lstStyle/>
          <a:p>
            <a:pPr algn="ctr"/>
            <a:endParaRPr/>
          </a:p>
        </p:txBody>
      </p:sp>
      <p:sp>
        <p:nvSpPr>
          <p:cNvPr id="33" name="isļïḓé">
            <a:extLst>
              <a:ext uri="{FF2B5EF4-FFF2-40B4-BE49-F238E27FC236}">
                <a16:creationId xmlns="" xmlns:a16="http://schemas.microsoft.com/office/drawing/2014/main" id="{9023CE4B-A787-4ABD-A66B-595F36279090}"/>
              </a:ext>
            </a:extLst>
          </p:cNvPr>
          <p:cNvSpPr/>
          <p:nvPr/>
        </p:nvSpPr>
        <p:spPr bwMode="auto">
          <a:xfrm>
            <a:off x="11100556" y="2637569"/>
            <a:ext cx="1091444" cy="409545"/>
          </a:xfrm>
          <a:prstGeom prst="rect">
            <a:avLst/>
          </a:prstGeom>
          <a:solidFill>
            <a:schemeClr val="accent2"/>
          </a:solidFill>
          <a:ln w="19050">
            <a:noFill/>
            <a:round/>
            <a:headEnd/>
            <a:tailEnd/>
          </a:ln>
        </p:spPr>
        <p:txBody>
          <a:bodyPr anchor="ctr"/>
          <a:lstStyle/>
          <a:p>
            <a:pPr algn="ctr"/>
            <a:endParaRPr/>
          </a:p>
        </p:txBody>
      </p:sp>
      <p:sp>
        <p:nvSpPr>
          <p:cNvPr id="34" name="íş1ídè">
            <a:extLst>
              <a:ext uri="{FF2B5EF4-FFF2-40B4-BE49-F238E27FC236}">
                <a16:creationId xmlns="" xmlns:a16="http://schemas.microsoft.com/office/drawing/2014/main" id="{ED332337-6D95-4013-A0C5-75E5EC50B954}"/>
              </a:ext>
            </a:extLst>
          </p:cNvPr>
          <p:cNvSpPr/>
          <p:nvPr/>
        </p:nvSpPr>
        <p:spPr bwMode="auto">
          <a:xfrm>
            <a:off x="11100556" y="304711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5" name="işļïḓe">
            <a:extLst>
              <a:ext uri="{FF2B5EF4-FFF2-40B4-BE49-F238E27FC236}">
                <a16:creationId xmlns="" xmlns:a16="http://schemas.microsoft.com/office/drawing/2014/main" id="{F3E61424-116A-443D-8B3F-968FCE1F9EAB}"/>
              </a:ext>
            </a:extLst>
          </p:cNvPr>
          <p:cNvSpPr/>
          <p:nvPr/>
        </p:nvSpPr>
        <p:spPr bwMode="auto">
          <a:xfrm>
            <a:off x="11100556" y="3456659"/>
            <a:ext cx="1091444" cy="409545"/>
          </a:xfrm>
          <a:prstGeom prst="rect">
            <a:avLst/>
          </a:prstGeom>
          <a:solidFill>
            <a:schemeClr val="accent4"/>
          </a:solidFill>
          <a:ln w="19050">
            <a:noFill/>
            <a:round/>
            <a:headEnd/>
            <a:tailEnd/>
          </a:ln>
        </p:spPr>
        <p:txBody>
          <a:bodyPr anchor="ctr"/>
          <a:lstStyle/>
          <a:p>
            <a:pPr algn="ctr"/>
            <a:endParaRPr/>
          </a:p>
        </p:txBody>
      </p:sp>
      <p:sp>
        <p:nvSpPr>
          <p:cNvPr id="36" name="îṡľíḍê">
            <a:extLst>
              <a:ext uri="{FF2B5EF4-FFF2-40B4-BE49-F238E27FC236}">
                <a16:creationId xmlns="" xmlns:a16="http://schemas.microsoft.com/office/drawing/2014/main" id="{FB15ED9D-3033-4EB9-BC1A-5C74875C8106}"/>
              </a:ext>
            </a:extLst>
          </p:cNvPr>
          <p:cNvSpPr/>
          <p:nvPr/>
        </p:nvSpPr>
        <p:spPr bwMode="auto">
          <a:xfrm>
            <a:off x="11100556" y="3866204"/>
            <a:ext cx="1091444" cy="409545"/>
          </a:xfrm>
          <a:prstGeom prst="rect">
            <a:avLst/>
          </a:prstGeom>
          <a:solidFill>
            <a:schemeClr val="accent5"/>
          </a:solidFill>
          <a:ln w="19050">
            <a:noFill/>
            <a:round/>
            <a:headEnd/>
            <a:tailEnd/>
          </a:ln>
        </p:spPr>
        <p:txBody>
          <a:bodyPr anchor="ctr"/>
          <a:lstStyle/>
          <a:p>
            <a:pPr algn="ctr"/>
            <a:endParaRPr/>
          </a:p>
        </p:txBody>
      </p:sp>
      <p:sp>
        <p:nvSpPr>
          <p:cNvPr id="37" name="isļïḓé">
            <a:extLst>
              <a:ext uri="{FF2B5EF4-FFF2-40B4-BE49-F238E27FC236}">
                <a16:creationId xmlns="" xmlns:a16="http://schemas.microsoft.com/office/drawing/2014/main" id="{F579B3E4-8795-4061-BD7E-08EC20F6F347}"/>
              </a:ext>
            </a:extLst>
          </p:cNvPr>
          <p:cNvSpPr/>
          <p:nvPr/>
        </p:nvSpPr>
        <p:spPr bwMode="auto">
          <a:xfrm>
            <a:off x="11100556" y="2236591"/>
            <a:ext cx="1091444" cy="409545"/>
          </a:xfrm>
          <a:prstGeom prst="rect">
            <a:avLst/>
          </a:prstGeom>
          <a:solidFill>
            <a:schemeClr val="accent1"/>
          </a:solidFill>
          <a:ln w="19050">
            <a:noFill/>
            <a:round/>
            <a:headEnd/>
            <a:tailEnd/>
          </a:ln>
        </p:spPr>
        <p:txBody>
          <a:bodyPr anchor="ctr"/>
          <a:lstStyle/>
          <a:p>
            <a:pPr algn="ctr"/>
            <a:endParaRPr/>
          </a:p>
        </p:txBody>
      </p:sp>
    </p:spTree>
    <p:custDataLst>
      <p:tags r:id="rId1"/>
    </p:custDataLst>
    <p:extLst>
      <p:ext uri="{BB962C8B-B14F-4D97-AF65-F5344CB8AC3E}">
        <p14:creationId xmlns:p14="http://schemas.microsoft.com/office/powerpoint/2010/main" val="35615316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25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75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1500"/>
                            </p:stCondLst>
                            <p:childTnLst>
                              <p:par>
                                <p:cTn id="46" presetID="53" presetClass="entr" presetSubtype="52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anim calcmode="lin" valueType="num">
                                      <p:cBhvr>
                                        <p:cTn id="51" dur="500" fill="hold"/>
                                        <p:tgtEl>
                                          <p:spTgt spid="7"/>
                                        </p:tgtEl>
                                        <p:attrNameLst>
                                          <p:attrName>ppt_x</p:attrName>
                                        </p:attrNameLst>
                                      </p:cBhvr>
                                      <p:tavLst>
                                        <p:tav tm="0">
                                          <p:val>
                                            <p:fltVal val="0.5"/>
                                          </p:val>
                                        </p:tav>
                                        <p:tav tm="100000">
                                          <p:val>
                                            <p:strVal val="#ppt_x"/>
                                          </p:val>
                                        </p:tav>
                                      </p:tavLst>
                                    </p:anim>
                                    <p:anim calcmode="lin" valueType="num">
                                      <p:cBhvr>
                                        <p:cTn id="52" dur="5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2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anim calcmode="lin" valueType="num">
                                      <p:cBhvr>
                                        <p:cTn id="5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6"/>
                                        </p:tgtEl>
                                      </p:cBhvr>
                                    </p:animEffect>
                                  </p:childTnLst>
                                </p:cTn>
                              </p:par>
                            </p:childTnLst>
                          </p:cTn>
                        </p:par>
                        <p:par>
                          <p:cTn id="61" fill="hold">
                            <p:stCondLst>
                              <p:cond delay="2800"/>
                            </p:stCondLst>
                            <p:childTnLst>
                              <p:par>
                                <p:cTn id="62" presetID="22" presetClass="entr" presetSubtype="4" fill="hold" grpId="0" nodeType="afterEffect">
                                  <p:stCondLst>
                                    <p:cond delay="0"/>
                                  </p:stCondLst>
                                  <p:iterate type="lt">
                                    <p:tmPct val="2750"/>
                                  </p:iterate>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什么是毒品犯罪？</a:t>
            </a:r>
          </a:p>
        </p:txBody>
      </p:sp>
      <p:sp>
        <p:nvSpPr>
          <p:cNvPr id="4" name="矩形 3">
            <a:extLst>
              <a:ext uri="{FF2B5EF4-FFF2-40B4-BE49-F238E27FC236}">
                <a16:creationId xmlns="" xmlns:a16="http://schemas.microsoft.com/office/drawing/2014/main" id="{105C906A-A5A7-462E-914A-7CEF29FE8D26}"/>
              </a:ext>
            </a:extLst>
          </p:cNvPr>
          <p:cNvSpPr/>
          <p:nvPr/>
        </p:nvSpPr>
        <p:spPr>
          <a:xfrm>
            <a:off x="708024" y="1389063"/>
            <a:ext cx="10825163" cy="1938992"/>
          </a:xfrm>
          <a:prstGeom prst="rect">
            <a:avLst/>
          </a:prstGeom>
        </p:spPr>
        <p:txBody>
          <a:bodyPr wrap="square">
            <a:spAutoFit/>
          </a:bodyPr>
          <a:lstStyle/>
          <a:p>
            <a:pPr indent="457200" algn="just">
              <a:lnSpc>
                <a:spcPct val="150000"/>
              </a:lnSpc>
            </a:pPr>
            <a:r>
              <a:rPr lang="zh-CN" altLang="en-US" sz="2000" dirty="0">
                <a:latin typeface="黑体" panose="02010609060101010101" pitchFamily="49" charset="-122"/>
                <a:ea typeface="黑体" panose="02010609060101010101" pitchFamily="49" charset="-122"/>
              </a:rPr>
              <a:t>毒品犯罪是指违反国家和国际有关禁毒法律、法规，破坏毒品管制活动，应该受到刑罚处罚的犯罪行为。</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联合国禁止非法贩运麻醉药品和精神药品公约</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规定：毒品犯罪是指非法生产、制造、提炼、配售、兜售、分销、出售、交售、经纪、发送、过境发送、运输、进品或出口麻醉药品和精神药品、种植毒品原植物以及进行上述活动的预备行为和与之相关的危害行为。</a:t>
            </a:r>
          </a:p>
        </p:txBody>
      </p:sp>
      <p:pic>
        <p:nvPicPr>
          <p:cNvPr id="5" name="Picture 9" descr="14917097504370152603">
            <a:extLst>
              <a:ext uri="{FF2B5EF4-FFF2-40B4-BE49-F238E27FC236}">
                <a16:creationId xmlns="" xmlns:a16="http://schemas.microsoft.com/office/drawing/2014/main" id="{56B57542-9D99-49B8-9CFB-947DBB3933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719138" y="3995155"/>
            <a:ext cx="2519362" cy="18277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10" descr="2571855319116193514">
            <a:extLst>
              <a:ext uri="{FF2B5EF4-FFF2-40B4-BE49-F238E27FC236}">
                <a16:creationId xmlns="" xmlns:a16="http://schemas.microsoft.com/office/drawing/2014/main" id="{A453710E-C09D-4573-8EEF-58C91853C0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3593449" y="3995155"/>
            <a:ext cx="2327191" cy="179642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11" descr="6143612959436143975">
            <a:extLst>
              <a:ext uri="{FF2B5EF4-FFF2-40B4-BE49-F238E27FC236}">
                <a16:creationId xmlns="" xmlns:a16="http://schemas.microsoft.com/office/drawing/2014/main" id="{F2915618-E070-4222-BB1E-85800E61AD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9158638" y="3995155"/>
            <a:ext cx="2374550" cy="17541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12" descr="7730638868174956749">
            <a:extLst>
              <a:ext uri="{FF2B5EF4-FFF2-40B4-BE49-F238E27FC236}">
                <a16:creationId xmlns="" xmlns:a16="http://schemas.microsoft.com/office/drawing/2014/main" id="{92666F12-D7F7-441E-B278-00051465BE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6275589" y="3995155"/>
            <a:ext cx="2528101" cy="17541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2535243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300"/>
                                        <p:tgtEl>
                                          <p:spTgt spid="4"/>
                                        </p:tgtEl>
                                      </p:cBhvr>
                                    </p:animEffect>
                                  </p:childTnLst>
                                </p:cTn>
                              </p:par>
                            </p:childTnLst>
                          </p:cTn>
                        </p:par>
                        <p:par>
                          <p:cTn id="15" fill="hold">
                            <p:stCondLst>
                              <p:cond delay="18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我国有关禁毒的刑事法律有哪些？</a:t>
            </a:r>
          </a:p>
        </p:txBody>
      </p:sp>
      <p:sp>
        <p:nvSpPr>
          <p:cNvPr id="4" name="矩形 3">
            <a:extLst>
              <a:ext uri="{FF2B5EF4-FFF2-40B4-BE49-F238E27FC236}">
                <a16:creationId xmlns="" xmlns:a16="http://schemas.microsoft.com/office/drawing/2014/main" id="{3336A204-2026-4E8D-9D8C-342C527E90AE}"/>
              </a:ext>
            </a:extLst>
          </p:cNvPr>
          <p:cNvSpPr/>
          <p:nvPr/>
        </p:nvSpPr>
        <p:spPr>
          <a:xfrm>
            <a:off x="715364" y="2279650"/>
            <a:ext cx="6055323" cy="3238500"/>
          </a:xfrm>
          <a:prstGeom prst="rect">
            <a:avLst/>
          </a:prstGeom>
          <a:solidFill>
            <a:schemeClr val="bg1"/>
          </a:solidFill>
        </p:spPr>
        <p:txBody>
          <a:bodyPr wrap="square" anchor="ctr">
            <a:noAutofit/>
          </a:bodyPr>
          <a:lstStyle/>
          <a:p>
            <a:pPr indent="457200">
              <a:lnSpc>
                <a:spcPct val="150000"/>
              </a:lnSpc>
            </a:pPr>
            <a:r>
              <a:rPr lang="en-US" altLang="zh-CN" sz="2000" dirty="0">
                <a:latin typeface="黑体" panose="02010609060101010101" pitchFamily="49" charset="-122"/>
                <a:ea typeface="黑体" panose="02010609060101010101" pitchFamily="49" charset="-122"/>
              </a:rPr>
              <a:t>1997</a:t>
            </a:r>
            <a:r>
              <a:rPr lang="zh-CN" altLang="en-US" sz="2000" dirty="0">
                <a:latin typeface="黑体" panose="02010609060101010101" pitchFamily="49" charset="-122"/>
                <a:ea typeface="黑体" panose="02010609060101010101" pitchFamily="49" charset="-122"/>
              </a:rPr>
              <a:t>年</a:t>
            </a:r>
            <a:r>
              <a:rPr lang="en-US" altLang="zh-CN" sz="2000" dirty="0">
                <a:latin typeface="黑体" panose="02010609060101010101" pitchFamily="49" charset="-122"/>
                <a:ea typeface="黑体" panose="02010609060101010101" pitchFamily="49" charset="-122"/>
              </a:rPr>
              <a:t>3</a:t>
            </a:r>
            <a:r>
              <a:rPr lang="zh-CN" altLang="en-US" sz="2000" dirty="0">
                <a:latin typeface="黑体" panose="02010609060101010101" pitchFamily="49" charset="-122"/>
                <a:ea typeface="黑体" panose="02010609060101010101" pitchFamily="49" charset="-122"/>
              </a:rPr>
              <a:t>月</a:t>
            </a:r>
            <a:r>
              <a:rPr lang="en-US" altLang="zh-CN" sz="2000" dirty="0">
                <a:latin typeface="黑体" panose="02010609060101010101" pitchFamily="49" charset="-122"/>
                <a:ea typeface="黑体" panose="02010609060101010101" pitchFamily="49" charset="-122"/>
              </a:rPr>
              <a:t>14</a:t>
            </a:r>
            <a:r>
              <a:rPr lang="zh-CN" altLang="en-US" sz="2000" dirty="0">
                <a:latin typeface="黑体" panose="02010609060101010101" pitchFamily="49" charset="-122"/>
                <a:ea typeface="黑体" panose="02010609060101010101" pitchFamily="49" charset="-122"/>
              </a:rPr>
              <a:t>日，经第八届全国人民代表大会第五次会议修订的</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刑法</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，对</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全国人大常委会关于禁毒的决定</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中有关毒品犯罪作了进一步规范，是目前我国现行的惩治毒品犯罪最完善的刑事立法。</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刑法</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第</a:t>
            </a:r>
            <a:r>
              <a:rPr lang="en-US" altLang="zh-CN" sz="2000" dirty="0">
                <a:latin typeface="黑体" panose="02010609060101010101" pitchFamily="49" charset="-122"/>
                <a:ea typeface="黑体" panose="02010609060101010101" pitchFamily="49" charset="-122"/>
              </a:rPr>
              <a:t>6</a:t>
            </a:r>
            <a:r>
              <a:rPr lang="zh-CN" altLang="en-US" sz="2000" dirty="0">
                <a:latin typeface="黑体" panose="02010609060101010101" pitchFamily="49" charset="-122"/>
                <a:ea typeface="黑体" panose="02010609060101010101" pitchFamily="49" charset="-122"/>
              </a:rPr>
              <a:t>章第</a:t>
            </a:r>
            <a:r>
              <a:rPr lang="en-US" altLang="zh-CN" sz="2000" dirty="0">
                <a:latin typeface="黑体" panose="02010609060101010101" pitchFamily="49" charset="-122"/>
                <a:ea typeface="黑体" panose="02010609060101010101" pitchFamily="49" charset="-122"/>
              </a:rPr>
              <a:t>7</a:t>
            </a:r>
            <a:r>
              <a:rPr lang="zh-CN" altLang="en-US" sz="2000" dirty="0">
                <a:latin typeface="黑体" panose="02010609060101010101" pitchFamily="49" charset="-122"/>
                <a:ea typeface="黑体" panose="02010609060101010101" pitchFamily="49" charset="-122"/>
              </a:rPr>
              <a:t>节共</a:t>
            </a:r>
            <a:r>
              <a:rPr lang="en-US" altLang="zh-CN" sz="2000" dirty="0">
                <a:latin typeface="黑体" panose="02010609060101010101" pitchFamily="49" charset="-122"/>
                <a:ea typeface="黑体" panose="02010609060101010101" pitchFamily="49" charset="-122"/>
              </a:rPr>
              <a:t>11</a:t>
            </a:r>
            <a:r>
              <a:rPr lang="zh-CN" altLang="en-US" sz="2000" dirty="0">
                <a:latin typeface="黑体" panose="02010609060101010101" pitchFamily="49" charset="-122"/>
                <a:ea typeface="黑体" panose="02010609060101010101" pitchFamily="49" charset="-122"/>
              </a:rPr>
              <a:t>条</a:t>
            </a:r>
            <a:r>
              <a:rPr lang="en-US" altLang="zh-CN" sz="2000" dirty="0">
                <a:latin typeface="黑体" panose="02010609060101010101" pitchFamily="49" charset="-122"/>
                <a:ea typeface="黑体" panose="02010609060101010101" pitchFamily="49" charset="-122"/>
              </a:rPr>
              <a:t>27</a:t>
            </a:r>
            <a:r>
              <a:rPr lang="zh-CN" altLang="en-US" sz="2000" dirty="0">
                <a:latin typeface="黑体" panose="02010609060101010101" pitchFamily="49" charset="-122"/>
                <a:ea typeface="黑体" panose="02010609060101010101" pitchFamily="49" charset="-122"/>
              </a:rPr>
              <a:t>款专门规定了有关毒品犯罪的罪名和处罚。</a:t>
            </a:r>
          </a:p>
        </p:txBody>
      </p:sp>
      <p:pic>
        <p:nvPicPr>
          <p:cNvPr id="14" name="图片 13">
            <a:extLst>
              <a:ext uri="{FF2B5EF4-FFF2-40B4-BE49-F238E27FC236}">
                <a16:creationId xmlns="" xmlns:a16="http://schemas.microsoft.com/office/drawing/2014/main" id="{384B203C-099E-4473-B62A-E6D09A5A95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0688" y="2279650"/>
            <a:ext cx="4762500" cy="3238500"/>
          </a:xfrm>
          <a:prstGeom prst="rect">
            <a:avLst/>
          </a:prstGeom>
        </p:spPr>
      </p:pic>
    </p:spTree>
    <p:custDataLst>
      <p:tags r:id="rId1"/>
    </p:custDataLst>
    <p:extLst>
      <p:ext uri="{BB962C8B-B14F-4D97-AF65-F5344CB8AC3E}">
        <p14:creationId xmlns:p14="http://schemas.microsoft.com/office/powerpoint/2010/main" val="1641160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1" presetClass="entr" presetSubtype="1"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heel(1)">
                                      <p:cBhvr>
                                        <p:cTn id="14" dur="1100"/>
                                        <p:tgtEl>
                                          <p:spTgt spid="14"/>
                                        </p:tgtEl>
                                      </p:cBhvr>
                                    </p:animEffect>
                                  </p:childTnLst>
                                </p:cTn>
                              </p:par>
                            </p:childTnLst>
                          </p:cTn>
                        </p:par>
                        <p:par>
                          <p:cTn id="15" fill="hold">
                            <p:stCondLst>
                              <p:cond delay="1600"/>
                            </p:stCondLst>
                            <p:childTnLst>
                              <p:par>
                                <p:cTn id="16" presetID="22" presetClass="entr" presetSubtype="4" fill="hold" grpId="0" nodeType="afterEffect">
                                  <p:stCondLst>
                                    <p:cond delay="0"/>
                                  </p:stCondLst>
                                  <p:iterate type="lt">
                                    <p:tmPct val="3040"/>
                                  </p:iterate>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毒品犯罪的罪名有哪些？</a:t>
            </a:r>
          </a:p>
        </p:txBody>
      </p:sp>
      <p:sp>
        <p:nvSpPr>
          <p:cNvPr id="7" name="矩形 6">
            <a:extLst>
              <a:ext uri="{FF2B5EF4-FFF2-40B4-BE49-F238E27FC236}">
                <a16:creationId xmlns="" xmlns:a16="http://schemas.microsoft.com/office/drawing/2014/main" id="{E3D2E808-C757-49F6-9942-2A269568DA64}"/>
              </a:ext>
            </a:extLst>
          </p:cNvPr>
          <p:cNvSpPr/>
          <p:nvPr/>
        </p:nvSpPr>
        <p:spPr>
          <a:xfrm>
            <a:off x="695325" y="1376363"/>
            <a:ext cx="7572376" cy="5078313"/>
          </a:xfrm>
          <a:prstGeom prst="rect">
            <a:avLst/>
          </a:prstGeom>
        </p:spPr>
        <p:txBody>
          <a:bodyPr wrap="square">
            <a:spAutoFit/>
          </a:bodyPr>
          <a:lstStyle/>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走私、贩卖、运输、制造毒品罪（第</a:t>
            </a:r>
            <a:r>
              <a:rPr lang="en-US" altLang="zh-CN" dirty="0">
                <a:latin typeface="黑体" panose="02010609060101010101" pitchFamily="49" charset="-122"/>
                <a:ea typeface="黑体" panose="02010609060101010101" pitchFamily="49" charset="-122"/>
              </a:rPr>
              <a:t>347</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非法持有毒品罪（第</a:t>
            </a:r>
            <a:r>
              <a:rPr lang="en-US" altLang="zh-CN" dirty="0">
                <a:latin typeface="黑体" panose="02010609060101010101" pitchFamily="49" charset="-122"/>
                <a:ea typeface="黑体" panose="02010609060101010101" pitchFamily="49" charset="-122"/>
              </a:rPr>
              <a:t>348</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包庇毒品犯罪分子罪（第</a:t>
            </a:r>
            <a:r>
              <a:rPr lang="en-US" altLang="zh-CN" dirty="0">
                <a:latin typeface="黑体" panose="02010609060101010101" pitchFamily="49" charset="-122"/>
                <a:ea typeface="黑体" panose="02010609060101010101" pitchFamily="49" charset="-122"/>
              </a:rPr>
              <a:t>349</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窝藏、转移、隐瞒毒品、毒赃罪（第</a:t>
            </a:r>
            <a:r>
              <a:rPr lang="en-US" altLang="zh-CN" dirty="0">
                <a:latin typeface="黑体" panose="02010609060101010101" pitchFamily="49" charset="-122"/>
                <a:ea typeface="黑体" panose="02010609060101010101" pitchFamily="49" charset="-122"/>
              </a:rPr>
              <a:t>349</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走私制毒物品罪（</a:t>
            </a:r>
            <a:r>
              <a:rPr lang="en-US" altLang="zh-CN" dirty="0">
                <a:latin typeface="黑体" panose="02010609060101010101" pitchFamily="49" charset="-122"/>
                <a:ea typeface="黑体" panose="02010609060101010101" pitchFamily="49" charset="-122"/>
              </a:rPr>
              <a:t>350</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非法买卖制制品罪（</a:t>
            </a:r>
            <a:r>
              <a:rPr lang="en-US" altLang="zh-CN" dirty="0">
                <a:latin typeface="黑体" panose="02010609060101010101" pitchFamily="49" charset="-122"/>
                <a:ea typeface="黑体" panose="02010609060101010101" pitchFamily="49" charset="-122"/>
              </a:rPr>
              <a:t>350</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非法种植毒品原植物罪（</a:t>
            </a:r>
            <a:r>
              <a:rPr lang="en-US" altLang="zh-CN" dirty="0">
                <a:latin typeface="黑体" panose="02010609060101010101" pitchFamily="49" charset="-122"/>
                <a:ea typeface="黑体" panose="02010609060101010101" pitchFamily="49" charset="-122"/>
              </a:rPr>
              <a:t>351</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非法买卖、运输、携带、持有毒品原植物种子、幼苗罪（</a:t>
            </a:r>
            <a:r>
              <a:rPr lang="en-US" altLang="zh-CN" dirty="0">
                <a:latin typeface="黑体" panose="02010609060101010101" pitchFamily="49" charset="-122"/>
                <a:ea typeface="黑体" panose="02010609060101010101" pitchFamily="49" charset="-122"/>
              </a:rPr>
              <a:t>352</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引诱、教唆、欺骗他人吸毒罪（</a:t>
            </a:r>
            <a:r>
              <a:rPr lang="en-US" altLang="zh-CN" dirty="0">
                <a:latin typeface="黑体" panose="02010609060101010101" pitchFamily="49" charset="-122"/>
                <a:ea typeface="黑体" panose="02010609060101010101" pitchFamily="49" charset="-122"/>
              </a:rPr>
              <a:t>353</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zh-CN" altLang="en-US" dirty="0">
                <a:latin typeface="黑体" panose="02010609060101010101" pitchFamily="49" charset="-122"/>
                <a:ea typeface="黑体" panose="02010609060101010101" pitchFamily="49" charset="-122"/>
              </a:rPr>
              <a:t>强迫他人吸毒罪（</a:t>
            </a:r>
            <a:r>
              <a:rPr lang="en-US" altLang="zh-CN" dirty="0">
                <a:latin typeface="黑体" panose="02010609060101010101" pitchFamily="49" charset="-122"/>
                <a:ea typeface="黑体" panose="02010609060101010101" pitchFamily="49" charset="-122"/>
              </a:rPr>
              <a:t>353</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en-US" altLang="zh-CN" dirty="0">
                <a:latin typeface="黑体" panose="02010609060101010101" pitchFamily="49" charset="-122"/>
                <a:ea typeface="黑体" panose="02010609060101010101" pitchFamily="49" charset="-122"/>
              </a:rPr>
              <a:t>11</a:t>
            </a:r>
            <a:r>
              <a:rPr lang="zh-CN" altLang="en-US" dirty="0">
                <a:latin typeface="黑体" panose="02010609060101010101" pitchFamily="49" charset="-122"/>
                <a:ea typeface="黑体" panose="02010609060101010101" pitchFamily="49" charset="-122"/>
              </a:rPr>
              <a:t>．容留他人吸毒罪（</a:t>
            </a:r>
            <a:r>
              <a:rPr lang="en-US" altLang="zh-CN" dirty="0">
                <a:latin typeface="黑体" panose="02010609060101010101" pitchFamily="49" charset="-122"/>
                <a:ea typeface="黑体" panose="02010609060101010101" pitchFamily="49" charset="-122"/>
              </a:rPr>
              <a:t>354</a:t>
            </a:r>
            <a:r>
              <a:rPr lang="zh-CN" altLang="en-US" dirty="0">
                <a:latin typeface="黑体" panose="02010609060101010101" pitchFamily="49" charset="-122"/>
                <a:ea typeface="黑体" panose="02010609060101010101" pitchFamily="49" charset="-122"/>
              </a:rPr>
              <a:t>条）；</a:t>
            </a:r>
          </a:p>
          <a:p>
            <a:pPr marL="457200" indent="-457200">
              <a:lnSpc>
                <a:spcPct val="150000"/>
              </a:lnSpc>
              <a:buFont typeface="+mj-lt"/>
              <a:buAutoNum type="arabicPeriod"/>
            </a:pPr>
            <a:r>
              <a:rPr lang="en-US" altLang="zh-CN" dirty="0">
                <a:latin typeface="黑体" panose="02010609060101010101" pitchFamily="49" charset="-122"/>
                <a:ea typeface="黑体" panose="02010609060101010101" pitchFamily="49" charset="-122"/>
              </a:rPr>
              <a:t>12</a:t>
            </a:r>
            <a:r>
              <a:rPr lang="zh-CN" altLang="en-US" dirty="0">
                <a:latin typeface="黑体" panose="02010609060101010101" pitchFamily="49" charset="-122"/>
                <a:ea typeface="黑体" panose="02010609060101010101" pitchFamily="49" charset="-122"/>
              </a:rPr>
              <a:t>．非法提供麻醉药品、精神药品罪（</a:t>
            </a:r>
            <a:r>
              <a:rPr lang="en-US" altLang="zh-CN" dirty="0">
                <a:latin typeface="黑体" panose="02010609060101010101" pitchFamily="49" charset="-122"/>
                <a:ea typeface="黑体" panose="02010609060101010101" pitchFamily="49" charset="-122"/>
              </a:rPr>
              <a:t>355</a:t>
            </a:r>
            <a:r>
              <a:rPr lang="zh-CN" altLang="en-US" dirty="0">
                <a:latin typeface="黑体" panose="02010609060101010101" pitchFamily="49" charset="-122"/>
                <a:ea typeface="黑体" panose="02010609060101010101" pitchFamily="49" charset="-122"/>
              </a:rPr>
              <a:t>条）。</a:t>
            </a:r>
          </a:p>
        </p:txBody>
      </p:sp>
      <p:pic>
        <p:nvPicPr>
          <p:cNvPr id="9" name="图片 8">
            <a:extLst>
              <a:ext uri="{FF2B5EF4-FFF2-40B4-BE49-F238E27FC236}">
                <a16:creationId xmlns="" xmlns:a16="http://schemas.microsoft.com/office/drawing/2014/main" id="{71AF056D-4732-47F3-884D-A2BC4354BC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1113" y="1376363"/>
            <a:ext cx="3228687" cy="4859337"/>
          </a:xfrm>
          <a:prstGeom prst="rect">
            <a:avLst/>
          </a:prstGeom>
        </p:spPr>
      </p:pic>
    </p:spTree>
    <p:custDataLst>
      <p:tags r:id="rId1"/>
    </p:custDataLst>
    <p:extLst>
      <p:ext uri="{BB962C8B-B14F-4D97-AF65-F5344CB8AC3E}">
        <p14:creationId xmlns:p14="http://schemas.microsoft.com/office/powerpoint/2010/main" val="3916813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1000"/>
                                        <p:tgtEl>
                                          <p:spTgt spid="9"/>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down)">
                                      <p:cBhvr>
                                        <p:cTn id="18" dur="500"/>
                                        <p:tgtEl>
                                          <p:spTgt spid="7">
                                            <p:txEl>
                                              <p:pRg st="0" end="0"/>
                                            </p:txEl>
                                          </p:spTgt>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wipe(down)">
                                      <p:cBhvr>
                                        <p:cTn id="22" dur="500"/>
                                        <p:tgtEl>
                                          <p:spTgt spid="7">
                                            <p:txEl>
                                              <p:pRg st="1" end="1"/>
                                            </p:txEl>
                                          </p:spTgt>
                                        </p:tgtEl>
                                      </p:cBhvr>
                                    </p:animEffect>
                                  </p:childTnLst>
                                </p:cTn>
                              </p:par>
                            </p:childTnLst>
                          </p:cTn>
                        </p:par>
                        <p:par>
                          <p:cTn id="23" fill="hold">
                            <p:stCondLst>
                              <p:cond delay="2500"/>
                            </p:stCondLst>
                            <p:childTnLst>
                              <p:par>
                                <p:cTn id="24" presetID="22" presetClass="entr" presetSubtype="4" fill="hold" grpId="0" nodeType="after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wipe(down)">
                                      <p:cBhvr>
                                        <p:cTn id="26" dur="500"/>
                                        <p:tgtEl>
                                          <p:spTgt spid="7">
                                            <p:txEl>
                                              <p:pRg st="2" end="2"/>
                                            </p:txEl>
                                          </p:spTgt>
                                        </p:tgtEl>
                                      </p:cBhvr>
                                    </p:animEffect>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wipe(down)">
                                      <p:cBhvr>
                                        <p:cTn id="30" dur="500"/>
                                        <p:tgtEl>
                                          <p:spTgt spid="7">
                                            <p:txEl>
                                              <p:pRg st="3" end="3"/>
                                            </p:txEl>
                                          </p:spTgt>
                                        </p:tgtEl>
                                      </p:cBhvr>
                                    </p:animEffect>
                                  </p:childTnLst>
                                </p:cTn>
                              </p:par>
                            </p:childTnLst>
                          </p:cTn>
                        </p:par>
                        <p:par>
                          <p:cTn id="31" fill="hold">
                            <p:stCondLst>
                              <p:cond delay="3500"/>
                            </p:stCondLst>
                            <p:childTnLst>
                              <p:par>
                                <p:cTn id="32" presetID="22" presetClass="entr" presetSubtype="4" fill="hold" grpId="0" nodeType="afterEffect">
                                  <p:stCondLst>
                                    <p:cond delay="0"/>
                                  </p:stCondLst>
                                  <p:childTnLst>
                                    <p:set>
                                      <p:cBhvr>
                                        <p:cTn id="33" dur="1" fill="hold">
                                          <p:stCondLst>
                                            <p:cond delay="0"/>
                                          </p:stCondLst>
                                        </p:cTn>
                                        <p:tgtEl>
                                          <p:spTgt spid="7">
                                            <p:txEl>
                                              <p:pRg st="4" end="4"/>
                                            </p:txEl>
                                          </p:spTgt>
                                        </p:tgtEl>
                                        <p:attrNameLst>
                                          <p:attrName>style.visibility</p:attrName>
                                        </p:attrNameLst>
                                      </p:cBhvr>
                                      <p:to>
                                        <p:strVal val="visible"/>
                                      </p:to>
                                    </p:set>
                                    <p:animEffect transition="in" filter="wipe(down)">
                                      <p:cBhvr>
                                        <p:cTn id="34" dur="500"/>
                                        <p:tgtEl>
                                          <p:spTgt spid="7">
                                            <p:txEl>
                                              <p:pRg st="4" end="4"/>
                                            </p:txEl>
                                          </p:spTgt>
                                        </p:tgtEl>
                                      </p:cBhvr>
                                    </p:animEffect>
                                  </p:childTnLst>
                                </p:cTn>
                              </p:par>
                            </p:childTnLst>
                          </p:cTn>
                        </p:par>
                        <p:par>
                          <p:cTn id="35" fill="hold">
                            <p:stCondLst>
                              <p:cond delay="4000"/>
                            </p:stCondLst>
                            <p:childTnLst>
                              <p:par>
                                <p:cTn id="36" presetID="22" presetClass="entr" presetSubtype="4" fill="hold" grpId="0" nodeType="afterEffect">
                                  <p:stCondLst>
                                    <p:cond delay="0"/>
                                  </p:stCondLst>
                                  <p:childTnLst>
                                    <p:set>
                                      <p:cBhvr>
                                        <p:cTn id="37" dur="1" fill="hold">
                                          <p:stCondLst>
                                            <p:cond delay="0"/>
                                          </p:stCondLst>
                                        </p:cTn>
                                        <p:tgtEl>
                                          <p:spTgt spid="7">
                                            <p:txEl>
                                              <p:pRg st="5" end="5"/>
                                            </p:txEl>
                                          </p:spTgt>
                                        </p:tgtEl>
                                        <p:attrNameLst>
                                          <p:attrName>style.visibility</p:attrName>
                                        </p:attrNameLst>
                                      </p:cBhvr>
                                      <p:to>
                                        <p:strVal val="visible"/>
                                      </p:to>
                                    </p:set>
                                    <p:animEffect transition="in" filter="wipe(down)">
                                      <p:cBhvr>
                                        <p:cTn id="38" dur="500"/>
                                        <p:tgtEl>
                                          <p:spTgt spid="7">
                                            <p:txEl>
                                              <p:pRg st="5" end="5"/>
                                            </p:txEl>
                                          </p:spTgt>
                                        </p:tgtEl>
                                      </p:cBhvr>
                                    </p:animEffect>
                                  </p:childTnLst>
                                </p:cTn>
                              </p:par>
                            </p:childTnLst>
                          </p:cTn>
                        </p:par>
                        <p:par>
                          <p:cTn id="39" fill="hold">
                            <p:stCondLst>
                              <p:cond delay="4500"/>
                            </p:stCondLst>
                            <p:childTnLst>
                              <p:par>
                                <p:cTn id="40" presetID="22" presetClass="entr" presetSubtype="4" fill="hold" grpId="0" nodeType="after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wipe(down)">
                                      <p:cBhvr>
                                        <p:cTn id="42" dur="500"/>
                                        <p:tgtEl>
                                          <p:spTgt spid="7">
                                            <p:txEl>
                                              <p:pRg st="6" end="6"/>
                                            </p:txEl>
                                          </p:spTgt>
                                        </p:tgtEl>
                                      </p:cBhvr>
                                    </p:animEffect>
                                  </p:childTnLst>
                                </p:cTn>
                              </p:par>
                            </p:childTnLst>
                          </p:cTn>
                        </p:par>
                        <p:par>
                          <p:cTn id="43" fill="hold">
                            <p:stCondLst>
                              <p:cond delay="5000"/>
                            </p:stCondLst>
                            <p:childTnLst>
                              <p:par>
                                <p:cTn id="44" presetID="22" presetClass="entr" presetSubtype="4" fill="hold" grpId="0" nodeType="afterEffect">
                                  <p:stCondLst>
                                    <p:cond delay="0"/>
                                  </p:stCondLst>
                                  <p:childTnLst>
                                    <p:set>
                                      <p:cBhvr>
                                        <p:cTn id="45" dur="1" fill="hold">
                                          <p:stCondLst>
                                            <p:cond delay="0"/>
                                          </p:stCondLst>
                                        </p:cTn>
                                        <p:tgtEl>
                                          <p:spTgt spid="7">
                                            <p:txEl>
                                              <p:pRg st="7" end="7"/>
                                            </p:txEl>
                                          </p:spTgt>
                                        </p:tgtEl>
                                        <p:attrNameLst>
                                          <p:attrName>style.visibility</p:attrName>
                                        </p:attrNameLst>
                                      </p:cBhvr>
                                      <p:to>
                                        <p:strVal val="visible"/>
                                      </p:to>
                                    </p:set>
                                    <p:animEffect transition="in" filter="wipe(down)">
                                      <p:cBhvr>
                                        <p:cTn id="46" dur="500"/>
                                        <p:tgtEl>
                                          <p:spTgt spid="7">
                                            <p:txEl>
                                              <p:pRg st="7" end="7"/>
                                            </p:txEl>
                                          </p:spTgt>
                                        </p:tgtEl>
                                      </p:cBhvr>
                                    </p:animEffect>
                                  </p:childTnLst>
                                </p:cTn>
                              </p:par>
                            </p:childTnLst>
                          </p:cTn>
                        </p:par>
                        <p:par>
                          <p:cTn id="47" fill="hold">
                            <p:stCondLst>
                              <p:cond delay="5500"/>
                            </p:stCondLst>
                            <p:childTnLst>
                              <p:par>
                                <p:cTn id="48" presetID="22" presetClass="entr" presetSubtype="4" fill="hold" grpId="0" nodeType="afterEffect">
                                  <p:stCondLst>
                                    <p:cond delay="0"/>
                                  </p:stCondLst>
                                  <p:childTnLst>
                                    <p:set>
                                      <p:cBhvr>
                                        <p:cTn id="49" dur="1" fill="hold">
                                          <p:stCondLst>
                                            <p:cond delay="0"/>
                                          </p:stCondLst>
                                        </p:cTn>
                                        <p:tgtEl>
                                          <p:spTgt spid="7">
                                            <p:txEl>
                                              <p:pRg st="8" end="8"/>
                                            </p:txEl>
                                          </p:spTgt>
                                        </p:tgtEl>
                                        <p:attrNameLst>
                                          <p:attrName>style.visibility</p:attrName>
                                        </p:attrNameLst>
                                      </p:cBhvr>
                                      <p:to>
                                        <p:strVal val="visible"/>
                                      </p:to>
                                    </p:set>
                                    <p:animEffect transition="in" filter="wipe(down)">
                                      <p:cBhvr>
                                        <p:cTn id="50" dur="500"/>
                                        <p:tgtEl>
                                          <p:spTgt spid="7">
                                            <p:txEl>
                                              <p:pRg st="8" end="8"/>
                                            </p:txEl>
                                          </p:spTgt>
                                        </p:tgtEl>
                                      </p:cBhvr>
                                    </p:animEffect>
                                  </p:childTnLst>
                                </p:cTn>
                              </p:par>
                            </p:childTnLst>
                          </p:cTn>
                        </p:par>
                        <p:par>
                          <p:cTn id="51" fill="hold">
                            <p:stCondLst>
                              <p:cond delay="6000"/>
                            </p:stCondLst>
                            <p:childTnLst>
                              <p:par>
                                <p:cTn id="52" presetID="22" presetClass="entr" presetSubtype="4" fill="hold" grpId="0" nodeType="afterEffect">
                                  <p:stCondLst>
                                    <p:cond delay="0"/>
                                  </p:stCondLst>
                                  <p:childTnLst>
                                    <p:set>
                                      <p:cBhvr>
                                        <p:cTn id="53" dur="1" fill="hold">
                                          <p:stCondLst>
                                            <p:cond delay="0"/>
                                          </p:stCondLst>
                                        </p:cTn>
                                        <p:tgtEl>
                                          <p:spTgt spid="7">
                                            <p:txEl>
                                              <p:pRg st="9" end="9"/>
                                            </p:txEl>
                                          </p:spTgt>
                                        </p:tgtEl>
                                        <p:attrNameLst>
                                          <p:attrName>style.visibility</p:attrName>
                                        </p:attrNameLst>
                                      </p:cBhvr>
                                      <p:to>
                                        <p:strVal val="visible"/>
                                      </p:to>
                                    </p:set>
                                    <p:animEffect transition="in" filter="wipe(down)">
                                      <p:cBhvr>
                                        <p:cTn id="54" dur="500"/>
                                        <p:tgtEl>
                                          <p:spTgt spid="7">
                                            <p:txEl>
                                              <p:pRg st="9" end="9"/>
                                            </p:txEl>
                                          </p:spTgt>
                                        </p:tgtEl>
                                      </p:cBhvr>
                                    </p:animEffect>
                                  </p:childTnLst>
                                </p:cTn>
                              </p:par>
                            </p:childTnLst>
                          </p:cTn>
                        </p:par>
                        <p:par>
                          <p:cTn id="55" fill="hold">
                            <p:stCondLst>
                              <p:cond delay="6500"/>
                            </p:stCondLst>
                            <p:childTnLst>
                              <p:par>
                                <p:cTn id="56" presetID="22" presetClass="entr" presetSubtype="4" fill="hold" grpId="0" nodeType="afterEffect">
                                  <p:stCondLst>
                                    <p:cond delay="0"/>
                                  </p:stCondLst>
                                  <p:childTnLst>
                                    <p:set>
                                      <p:cBhvr>
                                        <p:cTn id="57" dur="1" fill="hold">
                                          <p:stCondLst>
                                            <p:cond delay="0"/>
                                          </p:stCondLst>
                                        </p:cTn>
                                        <p:tgtEl>
                                          <p:spTgt spid="7">
                                            <p:txEl>
                                              <p:pRg st="10" end="10"/>
                                            </p:txEl>
                                          </p:spTgt>
                                        </p:tgtEl>
                                        <p:attrNameLst>
                                          <p:attrName>style.visibility</p:attrName>
                                        </p:attrNameLst>
                                      </p:cBhvr>
                                      <p:to>
                                        <p:strVal val="visible"/>
                                      </p:to>
                                    </p:set>
                                    <p:animEffect transition="in" filter="wipe(down)">
                                      <p:cBhvr>
                                        <p:cTn id="58" dur="500"/>
                                        <p:tgtEl>
                                          <p:spTgt spid="7">
                                            <p:txEl>
                                              <p:pRg st="10" end="10"/>
                                            </p:txEl>
                                          </p:spTgt>
                                        </p:tgtEl>
                                      </p:cBhvr>
                                    </p:animEffect>
                                  </p:childTnLst>
                                </p:cTn>
                              </p:par>
                            </p:childTnLst>
                          </p:cTn>
                        </p:par>
                        <p:par>
                          <p:cTn id="59" fill="hold">
                            <p:stCondLst>
                              <p:cond delay="7000"/>
                            </p:stCondLst>
                            <p:childTnLst>
                              <p:par>
                                <p:cTn id="60" presetID="22" presetClass="entr" presetSubtype="4" fill="hold" grpId="0" nodeType="afterEffect">
                                  <p:stCondLst>
                                    <p:cond delay="0"/>
                                  </p:stCondLst>
                                  <p:childTnLst>
                                    <p:set>
                                      <p:cBhvr>
                                        <p:cTn id="61" dur="1" fill="hold">
                                          <p:stCondLst>
                                            <p:cond delay="0"/>
                                          </p:stCondLst>
                                        </p:cTn>
                                        <p:tgtEl>
                                          <p:spTgt spid="7">
                                            <p:txEl>
                                              <p:pRg st="11" end="11"/>
                                            </p:txEl>
                                          </p:spTgt>
                                        </p:tgtEl>
                                        <p:attrNameLst>
                                          <p:attrName>style.visibility</p:attrName>
                                        </p:attrNameLst>
                                      </p:cBhvr>
                                      <p:to>
                                        <p:strVal val="visible"/>
                                      </p:to>
                                    </p:set>
                                    <p:animEffect transition="in" filter="wipe(down)">
                                      <p:cBhvr>
                                        <p:cTn id="62" dur="5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毒品犯罪的罪名有哪些？</a:t>
            </a:r>
          </a:p>
        </p:txBody>
      </p:sp>
      <p:sp>
        <p:nvSpPr>
          <p:cNvPr id="6" name="矩形 5">
            <a:extLst>
              <a:ext uri="{FF2B5EF4-FFF2-40B4-BE49-F238E27FC236}">
                <a16:creationId xmlns="" xmlns:a16="http://schemas.microsoft.com/office/drawing/2014/main" id="{C95C6AAF-1955-492A-B912-7C405B72B8FE}"/>
              </a:ext>
            </a:extLst>
          </p:cNvPr>
          <p:cNvSpPr/>
          <p:nvPr/>
        </p:nvSpPr>
        <p:spPr>
          <a:xfrm>
            <a:off x="708024" y="1389063"/>
            <a:ext cx="10825163" cy="1938992"/>
          </a:xfrm>
          <a:prstGeom prst="rect">
            <a:avLst/>
          </a:prstGeom>
        </p:spPr>
        <p:txBody>
          <a:bodyPr wrap="square">
            <a:spAutoFit/>
          </a:bodyPr>
          <a:lstStyle/>
          <a:p>
            <a:pPr indent="457200" algn="just">
              <a:lnSpc>
                <a:spcPct val="150000"/>
              </a:lnSpc>
            </a:pPr>
            <a:r>
              <a:rPr lang="zh-CN" altLang="en-US" sz="2000" dirty="0">
                <a:latin typeface="黑体" panose="02010609060101010101" pitchFamily="49" charset="-122"/>
                <a:ea typeface="黑体" panose="02010609060101010101" pitchFamily="49" charset="-122"/>
              </a:rPr>
              <a:t>毒品犯罪刑事责任责任年龄，是指法律所规定的自然人对自己所实施的毒品犯罪行为应负刑事责任必须达到的年龄。</a:t>
            </a:r>
          </a:p>
          <a:p>
            <a:pPr indent="457200" algn="just">
              <a:lnSpc>
                <a:spcPct val="150000"/>
              </a:lnSpc>
            </a:pPr>
            <a:r>
              <a:rPr lang="zh-CN" altLang="en-US" sz="2000" dirty="0">
                <a:latin typeface="黑体" panose="02010609060101010101" pitchFamily="49" charset="-122"/>
                <a:ea typeface="黑体" panose="02010609060101010101" pitchFamily="49" charset="-122"/>
              </a:rPr>
              <a:t>毒品犯罪刑事责任能力，是指毒品犯罪行为人能够正确辩认自己行为的社会性质及其意义，并能够控制和支配自己行为的能力。</a:t>
            </a:r>
          </a:p>
        </p:txBody>
      </p:sp>
      <p:grpSp>
        <p:nvGrpSpPr>
          <p:cNvPr id="22" name="组合 21">
            <a:extLst>
              <a:ext uri="{FF2B5EF4-FFF2-40B4-BE49-F238E27FC236}">
                <a16:creationId xmlns="" xmlns:a16="http://schemas.microsoft.com/office/drawing/2014/main" id="{7190EF2B-1392-42D2-B28A-00C9F36CD9D8}"/>
              </a:ext>
            </a:extLst>
          </p:cNvPr>
          <p:cNvGrpSpPr/>
          <p:nvPr/>
        </p:nvGrpSpPr>
        <p:grpSpPr>
          <a:xfrm>
            <a:off x="1115121" y="3962400"/>
            <a:ext cx="2491679" cy="1146808"/>
            <a:chOff x="1115121" y="3429000"/>
            <a:chExt cx="2491679" cy="1146808"/>
          </a:xfrm>
        </p:grpSpPr>
        <p:sp>
          <p:nvSpPr>
            <p:cNvPr id="11" name="MH_SubTitle_1">
              <a:extLst>
                <a:ext uri="{FF2B5EF4-FFF2-40B4-BE49-F238E27FC236}">
                  <a16:creationId xmlns="" xmlns:a16="http://schemas.microsoft.com/office/drawing/2014/main" id="{CBD373C4-EFC5-4F24-BB23-BBF045517982}"/>
                </a:ext>
              </a:extLst>
            </p:cNvPr>
            <p:cNvSpPr/>
            <p:nvPr>
              <p:custDataLst>
                <p:tags r:id="rId4"/>
              </p:custDataLst>
            </p:nvPr>
          </p:nvSpPr>
          <p:spPr>
            <a:xfrm>
              <a:off x="1115121" y="3429000"/>
              <a:ext cx="2491679" cy="1146808"/>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bIns="360000" rtlCol="0" anchor="ctr">
              <a:normAutofit/>
            </a:bodyPr>
            <a:lstStyle/>
            <a:p>
              <a:pPr algn="ctr"/>
              <a:endParaRPr lang="zh-CN" altLang="en-US" sz="1400" dirty="0">
                <a:solidFill>
                  <a:schemeClr val="tx1"/>
                </a:solidFill>
              </a:endParaRPr>
            </a:p>
          </p:txBody>
        </p:sp>
        <p:sp>
          <p:nvSpPr>
            <p:cNvPr id="8" name="矩形 7">
              <a:extLst>
                <a:ext uri="{FF2B5EF4-FFF2-40B4-BE49-F238E27FC236}">
                  <a16:creationId xmlns="" xmlns:a16="http://schemas.microsoft.com/office/drawing/2014/main" id="{AB9EDBF9-249E-4CF3-B5AB-366049474C74}"/>
                </a:ext>
              </a:extLst>
            </p:cNvPr>
            <p:cNvSpPr/>
            <p:nvPr/>
          </p:nvSpPr>
          <p:spPr>
            <a:xfrm>
              <a:off x="1310080" y="3594972"/>
              <a:ext cx="2106220" cy="830997"/>
            </a:xfrm>
            <a:prstGeom prst="rect">
              <a:avLst/>
            </a:prstGeom>
          </p:spPr>
          <p:txBody>
            <a:bodyPr wrap="square">
              <a:spAutoFit/>
            </a:bodyPr>
            <a:lstStyle/>
            <a:p>
              <a:r>
                <a:rPr lang="zh-CN" altLang="en-US" sz="1600" dirty="0"/>
                <a:t>已满</a:t>
              </a:r>
              <a:r>
                <a:rPr lang="en-US" altLang="zh-CN" sz="1600" dirty="0"/>
                <a:t>16</a:t>
              </a:r>
              <a:r>
                <a:rPr lang="zh-CN" altLang="en-US" sz="1600" dirty="0"/>
                <a:t>周岁的人实施毒品犯罪，应当负刑事责任；</a:t>
              </a:r>
            </a:p>
          </p:txBody>
        </p:sp>
      </p:grpSp>
      <p:grpSp>
        <p:nvGrpSpPr>
          <p:cNvPr id="21" name="组合 20">
            <a:extLst>
              <a:ext uri="{FF2B5EF4-FFF2-40B4-BE49-F238E27FC236}">
                <a16:creationId xmlns="" xmlns:a16="http://schemas.microsoft.com/office/drawing/2014/main" id="{B357D088-15C3-4070-B49F-01CAC458ED24}"/>
              </a:ext>
            </a:extLst>
          </p:cNvPr>
          <p:cNvGrpSpPr/>
          <p:nvPr/>
        </p:nvGrpSpPr>
        <p:grpSpPr>
          <a:xfrm>
            <a:off x="4851476" y="3962400"/>
            <a:ext cx="2491679" cy="1146808"/>
            <a:chOff x="4851476" y="3429000"/>
            <a:chExt cx="2491679" cy="1146808"/>
          </a:xfrm>
        </p:grpSpPr>
        <p:sp>
          <p:nvSpPr>
            <p:cNvPr id="16" name="MH_SubTitle_1">
              <a:extLst>
                <a:ext uri="{FF2B5EF4-FFF2-40B4-BE49-F238E27FC236}">
                  <a16:creationId xmlns="" xmlns:a16="http://schemas.microsoft.com/office/drawing/2014/main" id="{7CFC54C6-57AA-4DFD-8A15-B7F851951A23}"/>
                </a:ext>
              </a:extLst>
            </p:cNvPr>
            <p:cNvSpPr/>
            <p:nvPr>
              <p:custDataLst>
                <p:tags r:id="rId3"/>
              </p:custDataLst>
            </p:nvPr>
          </p:nvSpPr>
          <p:spPr>
            <a:xfrm>
              <a:off x="4851476" y="3429000"/>
              <a:ext cx="2491679" cy="1146808"/>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bIns="360000" rtlCol="0" anchor="ctr">
              <a:normAutofit/>
            </a:bodyPr>
            <a:lstStyle/>
            <a:p>
              <a:pPr algn="ctr"/>
              <a:endParaRPr lang="zh-CN" altLang="en-US" sz="1400" dirty="0">
                <a:solidFill>
                  <a:schemeClr val="tx1"/>
                </a:solidFill>
              </a:endParaRPr>
            </a:p>
          </p:txBody>
        </p:sp>
        <p:sp>
          <p:nvSpPr>
            <p:cNvPr id="17" name="矩形 16">
              <a:extLst>
                <a:ext uri="{FF2B5EF4-FFF2-40B4-BE49-F238E27FC236}">
                  <a16:creationId xmlns="" xmlns:a16="http://schemas.microsoft.com/office/drawing/2014/main" id="{6E0FBCEE-427A-4839-AFB8-808BA88C4D90}"/>
                </a:ext>
              </a:extLst>
            </p:cNvPr>
            <p:cNvSpPr/>
            <p:nvPr/>
          </p:nvSpPr>
          <p:spPr>
            <a:xfrm>
              <a:off x="4963830" y="3586905"/>
              <a:ext cx="2313550" cy="830997"/>
            </a:xfrm>
            <a:prstGeom prst="rect">
              <a:avLst/>
            </a:prstGeom>
          </p:spPr>
          <p:txBody>
            <a:bodyPr wrap="square">
              <a:spAutoFit/>
            </a:bodyPr>
            <a:lstStyle/>
            <a:p>
              <a:r>
                <a:rPr lang="zh-CN" altLang="en-US" sz="1600" dirty="0"/>
                <a:t>已满</a:t>
              </a:r>
              <a:r>
                <a:rPr lang="en-US" altLang="zh-CN" sz="1600" dirty="0"/>
                <a:t>14</a:t>
              </a:r>
              <a:r>
                <a:rPr lang="zh-CN" altLang="en-US" sz="1600" dirty="0"/>
                <a:t>周岁不满</a:t>
              </a:r>
              <a:r>
                <a:rPr lang="en-US" altLang="zh-CN" sz="1600" dirty="0"/>
                <a:t>16</a:t>
              </a:r>
              <a:r>
                <a:rPr lang="zh-CN" altLang="en-US" sz="1600" dirty="0"/>
                <a:t>周岁的人，犯贩卖毒品罪的，应当负刑事责任；</a:t>
              </a:r>
            </a:p>
          </p:txBody>
        </p:sp>
      </p:grpSp>
      <p:grpSp>
        <p:nvGrpSpPr>
          <p:cNvPr id="20" name="组合 19">
            <a:extLst>
              <a:ext uri="{FF2B5EF4-FFF2-40B4-BE49-F238E27FC236}">
                <a16:creationId xmlns="" xmlns:a16="http://schemas.microsoft.com/office/drawing/2014/main" id="{18D73A12-3A5E-46B1-BD89-83BD65D5F075}"/>
              </a:ext>
            </a:extLst>
          </p:cNvPr>
          <p:cNvGrpSpPr/>
          <p:nvPr/>
        </p:nvGrpSpPr>
        <p:grpSpPr>
          <a:xfrm>
            <a:off x="8587831" y="3962400"/>
            <a:ext cx="2491679" cy="1146808"/>
            <a:chOff x="8587831" y="3429000"/>
            <a:chExt cx="2491679" cy="1146808"/>
          </a:xfrm>
        </p:grpSpPr>
        <p:sp>
          <p:nvSpPr>
            <p:cNvPr id="18" name="MH_SubTitle_1">
              <a:extLst>
                <a:ext uri="{FF2B5EF4-FFF2-40B4-BE49-F238E27FC236}">
                  <a16:creationId xmlns="" xmlns:a16="http://schemas.microsoft.com/office/drawing/2014/main" id="{666F35E7-4E45-4BCE-92B6-6E9597744D7E}"/>
                </a:ext>
              </a:extLst>
            </p:cNvPr>
            <p:cNvSpPr/>
            <p:nvPr>
              <p:custDataLst>
                <p:tags r:id="rId2"/>
              </p:custDataLst>
            </p:nvPr>
          </p:nvSpPr>
          <p:spPr>
            <a:xfrm>
              <a:off x="8587831" y="3429000"/>
              <a:ext cx="2491679" cy="1146808"/>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bIns="360000" rtlCol="0" anchor="ctr">
              <a:normAutofit/>
            </a:bodyPr>
            <a:lstStyle/>
            <a:p>
              <a:pPr algn="ctr"/>
              <a:endParaRPr lang="zh-CN" altLang="en-US" sz="1400" dirty="0">
                <a:solidFill>
                  <a:schemeClr val="tx1"/>
                </a:solidFill>
              </a:endParaRPr>
            </a:p>
          </p:txBody>
        </p:sp>
        <p:sp>
          <p:nvSpPr>
            <p:cNvPr id="19" name="矩形 18">
              <a:extLst>
                <a:ext uri="{FF2B5EF4-FFF2-40B4-BE49-F238E27FC236}">
                  <a16:creationId xmlns="" xmlns:a16="http://schemas.microsoft.com/office/drawing/2014/main" id="{F9EED4D8-C4EC-4284-842B-A30FC2897B4A}"/>
                </a:ext>
              </a:extLst>
            </p:cNvPr>
            <p:cNvSpPr/>
            <p:nvPr/>
          </p:nvSpPr>
          <p:spPr>
            <a:xfrm>
              <a:off x="8714107" y="3594971"/>
              <a:ext cx="2289925" cy="830997"/>
            </a:xfrm>
            <a:prstGeom prst="rect">
              <a:avLst/>
            </a:prstGeom>
          </p:spPr>
          <p:txBody>
            <a:bodyPr wrap="square">
              <a:spAutoFit/>
            </a:bodyPr>
            <a:lstStyle/>
            <a:p>
              <a:r>
                <a:rPr lang="zh-CN" altLang="en-US" sz="1600" dirty="0"/>
                <a:t>已满</a:t>
              </a:r>
              <a:r>
                <a:rPr lang="en-US" altLang="zh-CN" sz="1600" dirty="0"/>
                <a:t>14</a:t>
              </a:r>
              <a:r>
                <a:rPr lang="zh-CN" altLang="en-US" sz="1600" dirty="0"/>
                <a:t>周岁不满</a:t>
              </a:r>
              <a:r>
                <a:rPr lang="en-US" altLang="zh-CN" sz="1600" dirty="0"/>
                <a:t>18</a:t>
              </a:r>
              <a:r>
                <a:rPr lang="zh-CN" altLang="en-US" sz="1600" dirty="0"/>
                <a:t>周岁的人实施毒品犯罪，应当从轻或减轻处罚。</a:t>
              </a:r>
            </a:p>
          </p:txBody>
        </p:sp>
      </p:grpSp>
    </p:spTree>
    <p:custDataLst>
      <p:tags r:id="rId1"/>
    </p:custDataLst>
    <p:extLst>
      <p:ext uri="{BB962C8B-B14F-4D97-AF65-F5344CB8AC3E}">
        <p14:creationId xmlns:p14="http://schemas.microsoft.com/office/powerpoint/2010/main" val="34006324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iterate type="lt">
                                    <p:tmPct val="4865"/>
                                  </p:iterate>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3578"/>
                            </p:stCondLst>
                            <p:childTnLst>
                              <p:par>
                                <p:cTn id="16" presetID="10"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par>
                          <p:cTn id="19" fill="hold">
                            <p:stCondLst>
                              <p:cond delay="4078"/>
                            </p:stCondLst>
                            <p:childTnLst>
                              <p:par>
                                <p:cTn id="20" presetID="10"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4578"/>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ḷîḓè">
            <a:extLst>
              <a:ext uri="{FF2B5EF4-FFF2-40B4-BE49-F238E27FC236}">
                <a16:creationId xmlns="" xmlns:a16="http://schemas.microsoft.com/office/drawing/2014/main" id="{4941D8A5-B5FE-4EB9-8DC9-4204F6D4BBB9}"/>
              </a:ext>
            </a:extLst>
          </p:cNvPr>
          <p:cNvSpPr/>
          <p:nvPr/>
        </p:nvSpPr>
        <p:spPr>
          <a:xfrm>
            <a:off x="3516922" y="1733550"/>
            <a:ext cx="4407878" cy="1944804"/>
          </a:xfrm>
          <a:prstGeom prst="rect">
            <a:avLst/>
          </a:prstGeom>
        </p:spPr>
        <p:txBody>
          <a:bodyPr wrap="none" lIns="0" tIns="0" rIns="0" bIns="0" anchor="ctr" anchorCtr="0">
            <a:normAutofit/>
          </a:bodyPr>
          <a:lstStyle/>
          <a:p>
            <a:pPr lvl="0" defTabSz="914378">
              <a:defRPr/>
            </a:pPr>
            <a:r>
              <a:rPr lang="zh-CN" altLang="en-US" sz="6600" b="1" dirty="0">
                <a:solidFill>
                  <a:schemeClr val="accent1"/>
                </a:solidFill>
                <a:latin typeface="+mj-ea"/>
                <a:ea typeface="+mj-ea"/>
              </a:rPr>
              <a:t>禁毒小知识</a:t>
            </a:r>
          </a:p>
        </p:txBody>
      </p:sp>
      <p:sp>
        <p:nvSpPr>
          <p:cNvPr id="10" name="矩形 9">
            <a:extLst>
              <a:ext uri="{FF2B5EF4-FFF2-40B4-BE49-F238E27FC236}">
                <a16:creationId xmlns="" xmlns:a16="http://schemas.microsoft.com/office/drawing/2014/main" id="{40497FBE-1D0E-4E4E-BCD4-37DF77465F99}"/>
              </a:ext>
            </a:extLst>
          </p:cNvPr>
          <p:cNvSpPr/>
          <p:nvPr/>
        </p:nvSpPr>
        <p:spPr>
          <a:xfrm>
            <a:off x="3516922" y="3127630"/>
            <a:ext cx="5379428" cy="738664"/>
          </a:xfrm>
          <a:prstGeom prst="rect">
            <a:avLst/>
          </a:prstGeom>
        </p:spPr>
        <p:txBody>
          <a:bodyPr wrap="square">
            <a:spAutoFit/>
          </a:bodyPr>
          <a:lstStyle/>
          <a:p>
            <a:pPr>
              <a:lnSpc>
                <a:spcPct val="150000"/>
              </a:lnSpc>
            </a:pPr>
            <a:r>
              <a:rPr lang="zh-CN" altLang="en-US" sz="1400" dirty="0">
                <a:solidFill>
                  <a:srgbClr val="000000"/>
                </a:solidFill>
                <a:latin typeface="黑体" panose="02010609060101010101" pitchFamily="49" charset="-122"/>
                <a:ea typeface="黑体" panose="02010609060101010101" pitchFamily="49" charset="-122"/>
              </a:rPr>
              <a:t>兴奋剂的种类繁多，大多通过人工合成，常见的有：苯丙胺类（冰毒）、苯丙胺类衍生物</a:t>
            </a:r>
            <a:r>
              <a:rPr lang="en-US" altLang="zh-CN" sz="1400" dirty="0">
                <a:solidFill>
                  <a:srgbClr val="000000"/>
                </a:solidFill>
                <a:latin typeface="黑体" panose="02010609060101010101" pitchFamily="49" charset="-122"/>
                <a:ea typeface="黑体" panose="02010609060101010101" pitchFamily="49" charset="-122"/>
              </a:rPr>
              <a:t>MDMA</a:t>
            </a:r>
            <a:r>
              <a:rPr lang="zh-CN" altLang="en-US" sz="1400" dirty="0">
                <a:solidFill>
                  <a:srgbClr val="000000"/>
                </a:solidFill>
                <a:latin typeface="黑体" panose="02010609060101010101" pitchFamily="49" charset="-122"/>
                <a:ea typeface="黑体" panose="02010609060101010101" pitchFamily="49" charset="-122"/>
              </a:rPr>
              <a:t>、</a:t>
            </a:r>
            <a:r>
              <a:rPr lang="en-US" altLang="zh-CN" sz="1400" dirty="0">
                <a:solidFill>
                  <a:srgbClr val="000000"/>
                </a:solidFill>
                <a:latin typeface="黑体" panose="02010609060101010101" pitchFamily="49" charset="-122"/>
                <a:ea typeface="黑体" panose="02010609060101010101" pitchFamily="49" charset="-122"/>
              </a:rPr>
              <a:t>MDA(</a:t>
            </a:r>
            <a:r>
              <a:rPr lang="zh-CN" altLang="en-US" sz="1400" dirty="0">
                <a:solidFill>
                  <a:srgbClr val="000000"/>
                </a:solidFill>
                <a:latin typeface="黑体" panose="02010609060101010101" pitchFamily="49" charset="-122"/>
                <a:ea typeface="黑体" panose="02010609060101010101" pitchFamily="49" charset="-122"/>
              </a:rPr>
              <a:t>摇头丸</a:t>
            </a:r>
            <a:r>
              <a:rPr lang="en-US" altLang="zh-CN" sz="1400" dirty="0">
                <a:solidFill>
                  <a:srgbClr val="000000"/>
                </a:solidFill>
                <a:latin typeface="黑体" panose="02010609060101010101" pitchFamily="49" charset="-122"/>
                <a:ea typeface="黑体" panose="02010609060101010101" pitchFamily="49" charset="-122"/>
              </a:rPr>
              <a:t>)</a:t>
            </a:r>
            <a:r>
              <a:rPr lang="zh-CN" altLang="en-US" sz="1400" dirty="0">
                <a:solidFill>
                  <a:srgbClr val="000000"/>
                </a:solidFill>
                <a:latin typeface="黑体" panose="02010609060101010101" pitchFamily="49" charset="-122"/>
                <a:ea typeface="黑体" panose="02010609060101010101" pitchFamily="49" charset="-122"/>
              </a:rPr>
              <a:t>、可卡因、咖啡因等。</a:t>
            </a:r>
            <a:endParaRPr lang="zh-CN" altLang="en-US" sz="1400" dirty="0"/>
          </a:p>
        </p:txBody>
      </p:sp>
      <p:pic>
        <p:nvPicPr>
          <p:cNvPr id="7" name="图片 6">
            <a:extLst>
              <a:ext uri="{FF2B5EF4-FFF2-40B4-BE49-F238E27FC236}">
                <a16:creationId xmlns="" xmlns:a16="http://schemas.microsoft.com/office/drawing/2014/main" id="{9A4E01D5-9FA8-41DC-A504-336BF9AC7D33}"/>
              </a:ext>
            </a:extLst>
          </p:cNvPr>
          <p:cNvPicPr>
            <a:picLocks noChangeAspect="1"/>
          </p:cNvPicPr>
          <p:nvPr/>
        </p:nvPicPr>
        <p:blipFill>
          <a:blip r:embed="rId4"/>
          <a:stretch>
            <a:fillRect/>
          </a:stretch>
        </p:blipFill>
        <p:spPr>
          <a:xfrm>
            <a:off x="8089698" y="2351760"/>
            <a:ext cx="654679" cy="654679"/>
          </a:xfrm>
          <a:prstGeom prst="rect">
            <a:avLst/>
          </a:prstGeom>
        </p:spPr>
      </p:pic>
      <p:sp>
        <p:nvSpPr>
          <p:cNvPr id="28" name="isļïḓé">
            <a:extLst>
              <a:ext uri="{FF2B5EF4-FFF2-40B4-BE49-F238E27FC236}">
                <a16:creationId xmlns="" xmlns:a16="http://schemas.microsoft.com/office/drawing/2014/main" id="{3E3ED7C5-26F1-409E-8FED-1A7AE198754E}"/>
              </a:ext>
            </a:extLst>
          </p:cNvPr>
          <p:cNvSpPr/>
          <p:nvPr/>
        </p:nvSpPr>
        <p:spPr bwMode="auto">
          <a:xfrm>
            <a:off x="0" y="2609909"/>
            <a:ext cx="1091444" cy="409545"/>
          </a:xfrm>
          <a:prstGeom prst="rect">
            <a:avLst/>
          </a:prstGeom>
          <a:solidFill>
            <a:schemeClr val="accent2"/>
          </a:solidFill>
          <a:ln w="19050">
            <a:noFill/>
            <a:round/>
            <a:headEnd/>
            <a:tailEnd/>
          </a:ln>
        </p:spPr>
        <p:txBody>
          <a:bodyPr anchor="ctr"/>
          <a:lstStyle/>
          <a:p>
            <a:pPr algn="ctr"/>
            <a:endParaRPr/>
          </a:p>
        </p:txBody>
      </p:sp>
      <p:sp>
        <p:nvSpPr>
          <p:cNvPr id="29" name="íş1ídè">
            <a:extLst>
              <a:ext uri="{FF2B5EF4-FFF2-40B4-BE49-F238E27FC236}">
                <a16:creationId xmlns="" xmlns:a16="http://schemas.microsoft.com/office/drawing/2014/main" id="{CAD7D518-9B21-4B2C-BABD-AED360F5FD58}"/>
              </a:ext>
            </a:extLst>
          </p:cNvPr>
          <p:cNvSpPr/>
          <p:nvPr/>
        </p:nvSpPr>
        <p:spPr bwMode="auto">
          <a:xfrm>
            <a:off x="0" y="301945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0" name="işļïḓe">
            <a:extLst>
              <a:ext uri="{FF2B5EF4-FFF2-40B4-BE49-F238E27FC236}">
                <a16:creationId xmlns="" xmlns:a16="http://schemas.microsoft.com/office/drawing/2014/main" id="{80C65927-024E-45B8-A469-999FA5051E49}"/>
              </a:ext>
            </a:extLst>
          </p:cNvPr>
          <p:cNvSpPr/>
          <p:nvPr/>
        </p:nvSpPr>
        <p:spPr bwMode="auto">
          <a:xfrm>
            <a:off x="0" y="3428999"/>
            <a:ext cx="1091444" cy="409545"/>
          </a:xfrm>
          <a:prstGeom prst="rect">
            <a:avLst/>
          </a:prstGeom>
          <a:solidFill>
            <a:schemeClr val="accent4"/>
          </a:solidFill>
          <a:ln w="19050">
            <a:noFill/>
            <a:round/>
            <a:headEnd/>
            <a:tailEnd/>
          </a:ln>
        </p:spPr>
        <p:txBody>
          <a:bodyPr anchor="ctr"/>
          <a:lstStyle/>
          <a:p>
            <a:pPr algn="ctr"/>
            <a:endParaRPr/>
          </a:p>
        </p:txBody>
      </p:sp>
      <p:sp>
        <p:nvSpPr>
          <p:cNvPr id="31" name="îṡľíḍê">
            <a:extLst>
              <a:ext uri="{FF2B5EF4-FFF2-40B4-BE49-F238E27FC236}">
                <a16:creationId xmlns="" xmlns:a16="http://schemas.microsoft.com/office/drawing/2014/main" id="{7CF9F83B-FCEF-426F-B468-9BE9F65A1B96}"/>
              </a:ext>
            </a:extLst>
          </p:cNvPr>
          <p:cNvSpPr/>
          <p:nvPr/>
        </p:nvSpPr>
        <p:spPr bwMode="auto">
          <a:xfrm>
            <a:off x="0" y="3838544"/>
            <a:ext cx="1091444" cy="409545"/>
          </a:xfrm>
          <a:prstGeom prst="rect">
            <a:avLst/>
          </a:prstGeom>
          <a:solidFill>
            <a:schemeClr val="accent5"/>
          </a:solidFill>
          <a:ln w="19050">
            <a:noFill/>
            <a:round/>
            <a:headEnd/>
            <a:tailEnd/>
          </a:ln>
        </p:spPr>
        <p:txBody>
          <a:bodyPr anchor="ctr"/>
          <a:lstStyle/>
          <a:p>
            <a:pPr algn="ctr"/>
            <a:endParaRPr/>
          </a:p>
        </p:txBody>
      </p:sp>
      <p:sp>
        <p:nvSpPr>
          <p:cNvPr id="32" name="isļïḓé">
            <a:extLst>
              <a:ext uri="{FF2B5EF4-FFF2-40B4-BE49-F238E27FC236}">
                <a16:creationId xmlns="" xmlns:a16="http://schemas.microsoft.com/office/drawing/2014/main" id="{7E6AAC12-4F13-4585-A928-2DDC9408FF98}"/>
              </a:ext>
            </a:extLst>
          </p:cNvPr>
          <p:cNvSpPr/>
          <p:nvPr/>
        </p:nvSpPr>
        <p:spPr bwMode="auto">
          <a:xfrm>
            <a:off x="0" y="2208931"/>
            <a:ext cx="1091444" cy="409545"/>
          </a:xfrm>
          <a:prstGeom prst="rect">
            <a:avLst/>
          </a:prstGeom>
          <a:solidFill>
            <a:schemeClr val="accent1"/>
          </a:solidFill>
          <a:ln w="19050">
            <a:noFill/>
            <a:round/>
            <a:headEnd/>
            <a:tailEnd/>
          </a:ln>
        </p:spPr>
        <p:txBody>
          <a:bodyPr anchor="ctr"/>
          <a:lstStyle/>
          <a:p>
            <a:pPr algn="ctr"/>
            <a:endParaRPr/>
          </a:p>
        </p:txBody>
      </p:sp>
      <p:sp>
        <p:nvSpPr>
          <p:cNvPr id="33" name="isļïḓé">
            <a:extLst>
              <a:ext uri="{FF2B5EF4-FFF2-40B4-BE49-F238E27FC236}">
                <a16:creationId xmlns="" xmlns:a16="http://schemas.microsoft.com/office/drawing/2014/main" id="{9023CE4B-A787-4ABD-A66B-595F36279090}"/>
              </a:ext>
            </a:extLst>
          </p:cNvPr>
          <p:cNvSpPr/>
          <p:nvPr/>
        </p:nvSpPr>
        <p:spPr bwMode="auto">
          <a:xfrm>
            <a:off x="11100556" y="2637569"/>
            <a:ext cx="1091444" cy="409545"/>
          </a:xfrm>
          <a:prstGeom prst="rect">
            <a:avLst/>
          </a:prstGeom>
          <a:solidFill>
            <a:schemeClr val="accent2"/>
          </a:solidFill>
          <a:ln w="19050">
            <a:noFill/>
            <a:round/>
            <a:headEnd/>
            <a:tailEnd/>
          </a:ln>
        </p:spPr>
        <p:txBody>
          <a:bodyPr anchor="ctr"/>
          <a:lstStyle/>
          <a:p>
            <a:pPr algn="ctr"/>
            <a:endParaRPr/>
          </a:p>
        </p:txBody>
      </p:sp>
      <p:sp>
        <p:nvSpPr>
          <p:cNvPr id="34" name="íş1ídè">
            <a:extLst>
              <a:ext uri="{FF2B5EF4-FFF2-40B4-BE49-F238E27FC236}">
                <a16:creationId xmlns="" xmlns:a16="http://schemas.microsoft.com/office/drawing/2014/main" id="{ED332337-6D95-4013-A0C5-75E5EC50B954}"/>
              </a:ext>
            </a:extLst>
          </p:cNvPr>
          <p:cNvSpPr/>
          <p:nvPr/>
        </p:nvSpPr>
        <p:spPr bwMode="auto">
          <a:xfrm>
            <a:off x="11100556" y="3047114"/>
            <a:ext cx="1091444" cy="409545"/>
          </a:xfrm>
          <a:prstGeom prst="rect">
            <a:avLst/>
          </a:prstGeom>
          <a:solidFill>
            <a:schemeClr val="accent4">
              <a:lumMod val="75000"/>
            </a:schemeClr>
          </a:solidFill>
          <a:ln w="19050">
            <a:noFill/>
            <a:round/>
            <a:headEnd/>
            <a:tailEnd/>
          </a:ln>
        </p:spPr>
        <p:txBody>
          <a:bodyPr anchor="ctr"/>
          <a:lstStyle/>
          <a:p>
            <a:pPr algn="ctr"/>
            <a:endParaRPr/>
          </a:p>
        </p:txBody>
      </p:sp>
      <p:sp>
        <p:nvSpPr>
          <p:cNvPr id="35" name="işļïḓe">
            <a:extLst>
              <a:ext uri="{FF2B5EF4-FFF2-40B4-BE49-F238E27FC236}">
                <a16:creationId xmlns="" xmlns:a16="http://schemas.microsoft.com/office/drawing/2014/main" id="{F3E61424-116A-443D-8B3F-968FCE1F9EAB}"/>
              </a:ext>
            </a:extLst>
          </p:cNvPr>
          <p:cNvSpPr/>
          <p:nvPr/>
        </p:nvSpPr>
        <p:spPr bwMode="auto">
          <a:xfrm>
            <a:off x="11100556" y="3456659"/>
            <a:ext cx="1091444" cy="409545"/>
          </a:xfrm>
          <a:prstGeom prst="rect">
            <a:avLst/>
          </a:prstGeom>
          <a:solidFill>
            <a:schemeClr val="accent4"/>
          </a:solidFill>
          <a:ln w="19050">
            <a:noFill/>
            <a:round/>
            <a:headEnd/>
            <a:tailEnd/>
          </a:ln>
        </p:spPr>
        <p:txBody>
          <a:bodyPr anchor="ctr"/>
          <a:lstStyle/>
          <a:p>
            <a:pPr algn="ctr"/>
            <a:endParaRPr/>
          </a:p>
        </p:txBody>
      </p:sp>
      <p:sp>
        <p:nvSpPr>
          <p:cNvPr id="36" name="îṡľíḍê">
            <a:extLst>
              <a:ext uri="{FF2B5EF4-FFF2-40B4-BE49-F238E27FC236}">
                <a16:creationId xmlns="" xmlns:a16="http://schemas.microsoft.com/office/drawing/2014/main" id="{FB15ED9D-3033-4EB9-BC1A-5C74875C8106}"/>
              </a:ext>
            </a:extLst>
          </p:cNvPr>
          <p:cNvSpPr/>
          <p:nvPr/>
        </p:nvSpPr>
        <p:spPr bwMode="auto">
          <a:xfrm>
            <a:off x="11100556" y="3866204"/>
            <a:ext cx="1091444" cy="409545"/>
          </a:xfrm>
          <a:prstGeom prst="rect">
            <a:avLst/>
          </a:prstGeom>
          <a:solidFill>
            <a:schemeClr val="accent5"/>
          </a:solidFill>
          <a:ln w="19050">
            <a:noFill/>
            <a:round/>
            <a:headEnd/>
            <a:tailEnd/>
          </a:ln>
        </p:spPr>
        <p:txBody>
          <a:bodyPr anchor="ctr"/>
          <a:lstStyle/>
          <a:p>
            <a:pPr algn="ctr"/>
            <a:endParaRPr/>
          </a:p>
        </p:txBody>
      </p:sp>
      <p:sp>
        <p:nvSpPr>
          <p:cNvPr id="37" name="isļïḓé">
            <a:extLst>
              <a:ext uri="{FF2B5EF4-FFF2-40B4-BE49-F238E27FC236}">
                <a16:creationId xmlns="" xmlns:a16="http://schemas.microsoft.com/office/drawing/2014/main" id="{F579B3E4-8795-4061-BD7E-08EC20F6F347}"/>
              </a:ext>
            </a:extLst>
          </p:cNvPr>
          <p:cNvSpPr/>
          <p:nvPr/>
        </p:nvSpPr>
        <p:spPr bwMode="auto">
          <a:xfrm>
            <a:off x="11100556" y="2236591"/>
            <a:ext cx="1091444" cy="409545"/>
          </a:xfrm>
          <a:prstGeom prst="rect">
            <a:avLst/>
          </a:prstGeom>
          <a:solidFill>
            <a:schemeClr val="accent1"/>
          </a:solidFill>
          <a:ln w="19050">
            <a:noFill/>
            <a:round/>
            <a:headEnd/>
            <a:tailEnd/>
          </a:ln>
        </p:spPr>
        <p:txBody>
          <a:bodyPr anchor="ctr"/>
          <a:lstStyle/>
          <a:p>
            <a:pPr algn="ctr"/>
            <a:endParaRPr/>
          </a:p>
        </p:txBody>
      </p:sp>
    </p:spTree>
    <p:custDataLst>
      <p:tags r:id="rId1"/>
    </p:custDataLst>
    <p:extLst>
      <p:ext uri="{BB962C8B-B14F-4D97-AF65-F5344CB8AC3E}">
        <p14:creationId xmlns:p14="http://schemas.microsoft.com/office/powerpoint/2010/main" val="36147531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25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75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1500"/>
                            </p:stCondLst>
                            <p:childTnLst>
                              <p:par>
                                <p:cTn id="46" presetID="53" presetClass="entr" presetSubtype="52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anim calcmode="lin" valueType="num">
                                      <p:cBhvr>
                                        <p:cTn id="51" dur="500" fill="hold"/>
                                        <p:tgtEl>
                                          <p:spTgt spid="7"/>
                                        </p:tgtEl>
                                        <p:attrNameLst>
                                          <p:attrName>ppt_x</p:attrName>
                                        </p:attrNameLst>
                                      </p:cBhvr>
                                      <p:tavLst>
                                        <p:tav tm="0">
                                          <p:val>
                                            <p:fltVal val="0.5"/>
                                          </p:val>
                                        </p:tav>
                                        <p:tav tm="100000">
                                          <p:val>
                                            <p:strVal val="#ppt_x"/>
                                          </p:val>
                                        </p:tav>
                                      </p:tavLst>
                                    </p:anim>
                                    <p:anim calcmode="lin" valueType="num">
                                      <p:cBhvr>
                                        <p:cTn id="52" dur="5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2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6"/>
                                        </p:tgtEl>
                                        <p:attrNameLst>
                                          <p:attrName>ppt_y</p:attrName>
                                        </p:attrNameLst>
                                      </p:cBhvr>
                                      <p:tavLst>
                                        <p:tav tm="0">
                                          <p:val>
                                            <p:strVal val="#ppt_y"/>
                                          </p:val>
                                        </p:tav>
                                        <p:tav tm="100000">
                                          <p:val>
                                            <p:strVal val="#ppt_y"/>
                                          </p:val>
                                        </p:tav>
                                      </p:tavLst>
                                    </p:anim>
                                    <p:anim calcmode="lin" valueType="num">
                                      <p:cBhvr>
                                        <p:cTn id="5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6"/>
                                        </p:tgtEl>
                                      </p:cBhvr>
                                    </p:animEffect>
                                  </p:childTnLst>
                                </p:cTn>
                              </p:par>
                            </p:childTnLst>
                          </p:cTn>
                        </p:par>
                        <p:par>
                          <p:cTn id="61" fill="hold">
                            <p:stCondLst>
                              <p:cond delay="2700"/>
                            </p:stCondLst>
                            <p:childTnLst>
                              <p:par>
                                <p:cTn id="62" presetID="22" presetClass="entr" presetSubtype="4" fill="hold" grpId="0" nodeType="afterEffect">
                                  <p:stCondLst>
                                    <p:cond delay="0"/>
                                  </p:stCondLst>
                                  <p:iterate type="lt">
                                    <p:tmPct val="2750"/>
                                  </p:iterate>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什么是兴奋剂？</a:t>
            </a:r>
          </a:p>
        </p:txBody>
      </p:sp>
      <p:sp>
        <p:nvSpPr>
          <p:cNvPr id="4" name="矩形 3">
            <a:extLst>
              <a:ext uri="{FF2B5EF4-FFF2-40B4-BE49-F238E27FC236}">
                <a16:creationId xmlns="" xmlns:a16="http://schemas.microsoft.com/office/drawing/2014/main" id="{DD0F0E2B-3C24-4293-A8A6-CE7D861FCAC9}"/>
              </a:ext>
            </a:extLst>
          </p:cNvPr>
          <p:cNvSpPr/>
          <p:nvPr/>
        </p:nvSpPr>
        <p:spPr>
          <a:xfrm>
            <a:off x="711200" y="1389063"/>
            <a:ext cx="10821988" cy="481863"/>
          </a:xfrm>
          <a:prstGeom prst="rect">
            <a:avLst/>
          </a:prstGeom>
        </p:spPr>
        <p:txBody>
          <a:bodyPr wrap="square">
            <a:spAutoFit/>
          </a:bodyPr>
          <a:lstStyle/>
          <a:p>
            <a:pPr indent="457200">
              <a:lnSpc>
                <a:spcPct val="150000"/>
              </a:lnSpc>
            </a:pPr>
            <a:r>
              <a:rPr lang="zh-CN" altLang="en-US" sz="2000" dirty="0">
                <a:latin typeface="黑体" panose="02010609060101010101" pitchFamily="49" charset="-122"/>
                <a:ea typeface="黑体" panose="02010609060101010101" pitchFamily="49" charset="-122"/>
              </a:rPr>
              <a:t>兴奋剂是加速和增强中枢神经系统活动，使人处于强烈兴奋具有成瘾性的精神药品。</a:t>
            </a:r>
          </a:p>
        </p:txBody>
      </p:sp>
      <p:sp>
        <p:nvSpPr>
          <p:cNvPr id="6" name="矩形 5">
            <a:extLst>
              <a:ext uri="{FF2B5EF4-FFF2-40B4-BE49-F238E27FC236}">
                <a16:creationId xmlns="" xmlns:a16="http://schemas.microsoft.com/office/drawing/2014/main" id="{1B0D7D4D-EF44-42F4-B2F8-CEFB7AD0A0BF}"/>
              </a:ext>
            </a:extLst>
          </p:cNvPr>
          <p:cNvSpPr/>
          <p:nvPr/>
        </p:nvSpPr>
        <p:spPr>
          <a:xfrm>
            <a:off x="1092200" y="2806869"/>
            <a:ext cx="10007600" cy="963597"/>
          </a:xfrm>
          <a:prstGeom prst="rect">
            <a:avLst/>
          </a:prstGeom>
        </p:spPr>
        <p:txBody>
          <a:bodyPr wrap="square">
            <a:spAutoFit/>
          </a:bodyPr>
          <a:lstStyle/>
          <a:p>
            <a:pPr>
              <a:lnSpc>
                <a:spcPct val="150000"/>
              </a:lnSpc>
            </a:pPr>
            <a:r>
              <a:rPr lang="zh-CN" altLang="en-US" sz="2000" dirty="0">
                <a:solidFill>
                  <a:srgbClr val="000000"/>
                </a:solidFill>
                <a:latin typeface="黑体" panose="02010609060101010101" pitchFamily="49" charset="-122"/>
                <a:ea typeface="黑体" panose="02010609060101010101" pitchFamily="49" charset="-122"/>
              </a:rPr>
              <a:t>兴奋剂的种类繁多，大多通过人工合成，常见的有：苯丙胺类（冰毒）、苯丙胺类衍生物</a:t>
            </a:r>
            <a:r>
              <a:rPr lang="en-US" altLang="zh-CN" sz="2000" dirty="0">
                <a:solidFill>
                  <a:srgbClr val="000000"/>
                </a:solidFill>
                <a:latin typeface="黑体" panose="02010609060101010101" pitchFamily="49" charset="-122"/>
                <a:ea typeface="黑体" panose="02010609060101010101" pitchFamily="49" charset="-122"/>
              </a:rPr>
              <a:t>MDMA</a:t>
            </a:r>
            <a:r>
              <a:rPr lang="zh-CN" altLang="en-US" sz="2000" dirty="0">
                <a:solidFill>
                  <a:srgbClr val="000000"/>
                </a:solidFill>
                <a:latin typeface="黑体" panose="02010609060101010101" pitchFamily="49" charset="-122"/>
                <a:ea typeface="黑体" panose="02010609060101010101" pitchFamily="49" charset="-122"/>
              </a:rPr>
              <a:t>、</a:t>
            </a:r>
            <a:r>
              <a:rPr lang="en-US" altLang="zh-CN" sz="2000" dirty="0">
                <a:solidFill>
                  <a:srgbClr val="000000"/>
                </a:solidFill>
                <a:latin typeface="黑体" panose="02010609060101010101" pitchFamily="49" charset="-122"/>
                <a:ea typeface="黑体" panose="02010609060101010101" pitchFamily="49" charset="-122"/>
              </a:rPr>
              <a:t>MDA(</a:t>
            </a:r>
            <a:r>
              <a:rPr lang="zh-CN" altLang="en-US" sz="2000" dirty="0">
                <a:solidFill>
                  <a:srgbClr val="000000"/>
                </a:solidFill>
                <a:latin typeface="黑体" panose="02010609060101010101" pitchFamily="49" charset="-122"/>
                <a:ea typeface="黑体" panose="02010609060101010101" pitchFamily="49" charset="-122"/>
              </a:rPr>
              <a:t>摇头丸</a:t>
            </a:r>
            <a:r>
              <a:rPr lang="en-US" altLang="zh-CN" sz="2000" dirty="0">
                <a:solidFill>
                  <a:srgbClr val="000000"/>
                </a:solidFill>
                <a:latin typeface="黑体" panose="02010609060101010101" pitchFamily="49" charset="-122"/>
                <a:ea typeface="黑体" panose="02010609060101010101" pitchFamily="49" charset="-122"/>
              </a:rPr>
              <a:t>)</a:t>
            </a:r>
            <a:r>
              <a:rPr lang="zh-CN" altLang="en-US" sz="2000" dirty="0">
                <a:solidFill>
                  <a:srgbClr val="000000"/>
                </a:solidFill>
                <a:latin typeface="黑体" panose="02010609060101010101" pitchFamily="49" charset="-122"/>
                <a:ea typeface="黑体" panose="02010609060101010101" pitchFamily="49" charset="-122"/>
              </a:rPr>
              <a:t>、可卡因、咖啡因等。</a:t>
            </a:r>
            <a:endParaRPr lang="zh-CN" altLang="en-US" dirty="0"/>
          </a:p>
        </p:txBody>
      </p:sp>
      <p:sp>
        <p:nvSpPr>
          <p:cNvPr id="7" name="矩形 6">
            <a:extLst>
              <a:ext uri="{FF2B5EF4-FFF2-40B4-BE49-F238E27FC236}">
                <a16:creationId xmlns="" xmlns:a16="http://schemas.microsoft.com/office/drawing/2014/main" id="{1CFBD238-864D-4476-ACDC-7F542DFB2F55}"/>
              </a:ext>
            </a:extLst>
          </p:cNvPr>
          <p:cNvSpPr/>
          <p:nvPr/>
        </p:nvSpPr>
        <p:spPr>
          <a:xfrm>
            <a:off x="1102420" y="2296683"/>
            <a:ext cx="2732979" cy="451648"/>
          </a:xfrm>
          <a:prstGeom prst="rect">
            <a:avLst/>
          </a:prstGeom>
          <a:solidFill>
            <a:schemeClr val="accent2"/>
          </a:solidFill>
        </p:spPr>
        <p:txBody>
          <a:bodyPr vert="horz" wrap="square" anchor="ctr">
            <a:noAutofit/>
          </a:bodyPr>
          <a:lstStyle/>
          <a:p>
            <a:pPr algn="ctr"/>
            <a:r>
              <a:rPr lang="zh-CN" altLang="en-US" sz="2800" dirty="0">
                <a:solidFill>
                  <a:schemeClr val="bg1"/>
                </a:solidFill>
                <a:latin typeface="华文隶书" panose="02010800040101010101" pitchFamily="2" charset="-122"/>
                <a:ea typeface="华文隶书" panose="02010800040101010101" pitchFamily="2" charset="-122"/>
              </a:rPr>
              <a:t>兴奋剂的种类</a:t>
            </a:r>
          </a:p>
        </p:txBody>
      </p:sp>
      <p:pic>
        <p:nvPicPr>
          <p:cNvPr id="8" name="图片 7">
            <a:extLst>
              <a:ext uri="{FF2B5EF4-FFF2-40B4-BE49-F238E27FC236}">
                <a16:creationId xmlns="" xmlns:a16="http://schemas.microsoft.com/office/drawing/2014/main" id="{17557CC9-75D9-48CD-8622-C841C3D65E4F}"/>
              </a:ext>
            </a:extLst>
          </p:cNvPr>
          <p:cNvPicPr>
            <a:picLocks noChangeAspect="1"/>
          </p:cNvPicPr>
          <p:nvPr/>
        </p:nvPicPr>
        <p:blipFill>
          <a:blip r:embed="rId4"/>
          <a:stretch>
            <a:fillRect/>
          </a:stretch>
        </p:blipFill>
        <p:spPr>
          <a:xfrm>
            <a:off x="1115121" y="4052886"/>
            <a:ext cx="1950466" cy="1476375"/>
          </a:xfrm>
          <a:prstGeom prst="rect">
            <a:avLst/>
          </a:prstGeom>
        </p:spPr>
      </p:pic>
      <p:pic>
        <p:nvPicPr>
          <p:cNvPr id="9" name="图片 8">
            <a:extLst>
              <a:ext uri="{FF2B5EF4-FFF2-40B4-BE49-F238E27FC236}">
                <a16:creationId xmlns="" xmlns:a16="http://schemas.microsoft.com/office/drawing/2014/main" id="{9DE33497-CAA9-4C38-B74A-C1D357CACA7C}"/>
              </a:ext>
            </a:extLst>
          </p:cNvPr>
          <p:cNvPicPr>
            <a:picLocks noChangeAspect="1"/>
          </p:cNvPicPr>
          <p:nvPr/>
        </p:nvPicPr>
        <p:blipFill>
          <a:blip r:embed="rId5"/>
          <a:stretch>
            <a:fillRect/>
          </a:stretch>
        </p:blipFill>
        <p:spPr>
          <a:xfrm>
            <a:off x="3638674" y="4052886"/>
            <a:ext cx="2112391" cy="1514476"/>
          </a:xfrm>
          <a:prstGeom prst="rect">
            <a:avLst/>
          </a:prstGeom>
        </p:spPr>
      </p:pic>
      <p:pic>
        <p:nvPicPr>
          <p:cNvPr id="10" name="图片 9">
            <a:extLst>
              <a:ext uri="{FF2B5EF4-FFF2-40B4-BE49-F238E27FC236}">
                <a16:creationId xmlns="" xmlns:a16="http://schemas.microsoft.com/office/drawing/2014/main" id="{8AD94195-2494-4AA2-A7C5-E6E83D9A8D2B}"/>
              </a:ext>
            </a:extLst>
          </p:cNvPr>
          <p:cNvPicPr>
            <a:picLocks noChangeAspect="1"/>
          </p:cNvPicPr>
          <p:nvPr/>
        </p:nvPicPr>
        <p:blipFill>
          <a:blip r:embed="rId6"/>
          <a:stretch>
            <a:fillRect/>
          </a:stretch>
        </p:blipFill>
        <p:spPr>
          <a:xfrm>
            <a:off x="6324154" y="4052886"/>
            <a:ext cx="2105025" cy="1476375"/>
          </a:xfrm>
          <a:prstGeom prst="rect">
            <a:avLst/>
          </a:prstGeom>
        </p:spPr>
      </p:pic>
      <p:pic>
        <p:nvPicPr>
          <p:cNvPr id="11" name="图片 10">
            <a:extLst>
              <a:ext uri="{FF2B5EF4-FFF2-40B4-BE49-F238E27FC236}">
                <a16:creationId xmlns="" xmlns:a16="http://schemas.microsoft.com/office/drawing/2014/main" id="{02D618D5-EB67-4FFF-BAB4-AC36AC1C1606}"/>
              </a:ext>
            </a:extLst>
          </p:cNvPr>
          <p:cNvPicPr>
            <a:picLocks noChangeAspect="1"/>
          </p:cNvPicPr>
          <p:nvPr/>
        </p:nvPicPr>
        <p:blipFill>
          <a:blip r:embed="rId7"/>
          <a:stretch>
            <a:fillRect/>
          </a:stretch>
        </p:blipFill>
        <p:spPr>
          <a:xfrm>
            <a:off x="9002267" y="4052886"/>
            <a:ext cx="2114550" cy="1476375"/>
          </a:xfrm>
          <a:prstGeom prst="rect">
            <a:avLst/>
          </a:prstGeom>
        </p:spPr>
      </p:pic>
    </p:spTree>
    <p:custDataLst>
      <p:tags r:id="rId1"/>
    </p:custDataLst>
    <p:extLst>
      <p:ext uri="{BB962C8B-B14F-4D97-AF65-F5344CB8AC3E}">
        <p14:creationId xmlns:p14="http://schemas.microsoft.com/office/powerpoint/2010/main" val="15172473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iterate type="lt">
                                    <p:tmPct val="4865"/>
                                  </p:iterate>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876"/>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2376"/>
                            </p:stCondLst>
                            <p:childTnLst>
                              <p:par>
                                <p:cTn id="20" presetID="16" presetClass="entr" presetSubtype="2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2876"/>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3376"/>
                            </p:stCondLst>
                            <p:childTnLst>
                              <p:par>
                                <p:cTn id="29" presetID="2" presetClass="entr" presetSubtype="4"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par>
                          <p:cTn id="33" fill="hold">
                            <p:stCondLst>
                              <p:cond delay="3876"/>
                            </p:stCondLst>
                            <p:childTnLst>
                              <p:par>
                                <p:cTn id="34" presetID="2" presetClass="entr" presetSubtype="4"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par>
                          <p:cTn id="38" fill="hold">
                            <p:stCondLst>
                              <p:cond delay="4376"/>
                            </p:stCondLst>
                            <p:childTnLst>
                              <p:par>
                                <p:cTn id="39" presetID="2" presetClass="entr" presetSubtype="4"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小测试</a:t>
            </a:r>
          </a:p>
        </p:txBody>
      </p:sp>
      <p:sp>
        <p:nvSpPr>
          <p:cNvPr id="4" name="Rectangle 14">
            <a:extLst>
              <a:ext uri="{FF2B5EF4-FFF2-40B4-BE49-F238E27FC236}">
                <a16:creationId xmlns="" xmlns:a16="http://schemas.microsoft.com/office/drawing/2014/main" id="{2B16D70D-B7DC-4266-9551-6B74C39EDE3B}"/>
              </a:ext>
            </a:extLst>
          </p:cNvPr>
          <p:cNvSpPr txBox="1">
            <a:spLocks noChangeArrowheads="1"/>
          </p:cNvSpPr>
          <p:nvPr/>
        </p:nvSpPr>
        <p:spPr>
          <a:xfrm>
            <a:off x="695325" y="1295400"/>
            <a:ext cx="10210800" cy="426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pPr>
            <a:r>
              <a:rPr lang="zh-CN" altLang="en-US" b="1" dirty="0"/>
              <a:t>①冰毒就是有毒的冰块，</a:t>
            </a:r>
          </a:p>
          <a:p>
            <a:pPr marL="0" indent="0">
              <a:lnSpc>
                <a:spcPct val="200000"/>
              </a:lnSpc>
              <a:buNone/>
            </a:pPr>
            <a:r>
              <a:rPr lang="zh-CN" altLang="en-US" b="1" dirty="0"/>
              <a:t>②“摇头丸”不是毒品</a:t>
            </a:r>
          </a:p>
          <a:p>
            <a:pPr marL="0" indent="0">
              <a:lnSpc>
                <a:spcPct val="200000"/>
              </a:lnSpc>
              <a:buNone/>
            </a:pPr>
            <a:r>
              <a:rPr lang="zh-CN" altLang="en-US" b="1" dirty="0"/>
              <a:t>③吸毒人员虽然是受害者，但也是违犯了法规；</a:t>
            </a:r>
          </a:p>
          <a:p>
            <a:pPr marL="0" indent="0">
              <a:lnSpc>
                <a:spcPct val="200000"/>
              </a:lnSpc>
              <a:buNone/>
            </a:pPr>
            <a:r>
              <a:rPr lang="zh-CN" altLang="en-US" b="1" dirty="0"/>
              <a:t>④吸毒是自己的事，政府不应该管；</a:t>
            </a:r>
          </a:p>
          <a:p>
            <a:pPr marL="0" indent="0">
              <a:lnSpc>
                <a:spcPct val="200000"/>
              </a:lnSpc>
              <a:buNone/>
            </a:pPr>
            <a:r>
              <a:rPr lang="zh-CN" altLang="en-US" b="1" dirty="0"/>
              <a:t>⑤贩卖毒品都应该判处死刑；</a:t>
            </a:r>
          </a:p>
        </p:txBody>
      </p:sp>
      <p:sp>
        <p:nvSpPr>
          <p:cNvPr id="5" name="AutoShape 20">
            <a:extLst>
              <a:ext uri="{FF2B5EF4-FFF2-40B4-BE49-F238E27FC236}">
                <a16:creationId xmlns="" xmlns:a16="http://schemas.microsoft.com/office/drawing/2014/main" id="{F692BB47-5D55-4428-B48B-96096EF659ED}"/>
              </a:ext>
            </a:extLst>
          </p:cNvPr>
          <p:cNvSpPr>
            <a:spLocks noChangeArrowheads="1"/>
          </p:cNvSpPr>
          <p:nvPr/>
        </p:nvSpPr>
        <p:spPr bwMode="auto">
          <a:xfrm>
            <a:off x="4605338" y="1436832"/>
            <a:ext cx="1143000" cy="481263"/>
          </a:xfrm>
          <a:prstGeom prst="wedgeRoundRectCallout">
            <a:avLst>
              <a:gd name="adj1" fmla="val -43750"/>
              <a:gd name="adj2" fmla="val 70000"/>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dirty="0">
                <a:solidFill>
                  <a:schemeClr val="bg1"/>
                </a:solidFill>
                <a:latin typeface="黑体" panose="02010609060101010101" pitchFamily="49" charset="-122"/>
                <a:ea typeface="黑体" panose="02010609060101010101" pitchFamily="49" charset="-122"/>
              </a:rPr>
              <a:t>错误</a:t>
            </a:r>
          </a:p>
        </p:txBody>
      </p:sp>
      <p:sp>
        <p:nvSpPr>
          <p:cNvPr id="6" name="AutoShape 22">
            <a:extLst>
              <a:ext uri="{FF2B5EF4-FFF2-40B4-BE49-F238E27FC236}">
                <a16:creationId xmlns="" xmlns:a16="http://schemas.microsoft.com/office/drawing/2014/main" id="{982B411C-5BBA-4606-A766-056215FA169D}"/>
              </a:ext>
            </a:extLst>
          </p:cNvPr>
          <p:cNvSpPr>
            <a:spLocks noChangeArrowheads="1"/>
          </p:cNvSpPr>
          <p:nvPr/>
        </p:nvSpPr>
        <p:spPr bwMode="auto">
          <a:xfrm>
            <a:off x="4605338" y="2451523"/>
            <a:ext cx="1143000" cy="481263"/>
          </a:xfrm>
          <a:prstGeom prst="wedgeRoundRectCallout">
            <a:avLst>
              <a:gd name="adj1" fmla="val -43750"/>
              <a:gd name="adj2" fmla="val 70000"/>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dirty="0">
                <a:solidFill>
                  <a:schemeClr val="bg1"/>
                </a:solidFill>
                <a:latin typeface="黑体" panose="02010609060101010101" pitchFamily="49" charset="-122"/>
                <a:ea typeface="黑体" panose="02010609060101010101" pitchFamily="49" charset="-122"/>
              </a:rPr>
              <a:t>错误</a:t>
            </a:r>
          </a:p>
        </p:txBody>
      </p:sp>
      <p:sp>
        <p:nvSpPr>
          <p:cNvPr id="7" name="AutoShape 23">
            <a:extLst>
              <a:ext uri="{FF2B5EF4-FFF2-40B4-BE49-F238E27FC236}">
                <a16:creationId xmlns="" xmlns:a16="http://schemas.microsoft.com/office/drawing/2014/main" id="{A49F1AA7-C8EC-4BF1-B523-7464B48EC4FE}"/>
              </a:ext>
            </a:extLst>
          </p:cNvPr>
          <p:cNvSpPr>
            <a:spLocks noChangeArrowheads="1"/>
          </p:cNvSpPr>
          <p:nvPr/>
        </p:nvSpPr>
        <p:spPr bwMode="auto">
          <a:xfrm>
            <a:off x="8267700" y="3458196"/>
            <a:ext cx="1143000" cy="481263"/>
          </a:xfrm>
          <a:prstGeom prst="wedgeRoundRectCallout">
            <a:avLst>
              <a:gd name="adj1" fmla="val -43750"/>
              <a:gd name="adj2" fmla="val 70000"/>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a:solidFill>
                  <a:schemeClr val="bg1"/>
                </a:solidFill>
                <a:latin typeface="黑体" panose="02010609060101010101" pitchFamily="49" charset="-122"/>
                <a:ea typeface="黑体" panose="02010609060101010101" pitchFamily="49" charset="-122"/>
              </a:rPr>
              <a:t>正确</a:t>
            </a:r>
          </a:p>
        </p:txBody>
      </p:sp>
      <p:sp>
        <p:nvSpPr>
          <p:cNvPr id="8" name="AutoShape 24">
            <a:extLst>
              <a:ext uri="{FF2B5EF4-FFF2-40B4-BE49-F238E27FC236}">
                <a16:creationId xmlns="" xmlns:a16="http://schemas.microsoft.com/office/drawing/2014/main" id="{073E8A18-D427-4C61-8AB9-376CC66A0791}"/>
              </a:ext>
            </a:extLst>
          </p:cNvPr>
          <p:cNvSpPr>
            <a:spLocks noChangeArrowheads="1"/>
          </p:cNvSpPr>
          <p:nvPr/>
        </p:nvSpPr>
        <p:spPr bwMode="auto">
          <a:xfrm>
            <a:off x="6515100" y="4360062"/>
            <a:ext cx="1143000" cy="481263"/>
          </a:xfrm>
          <a:prstGeom prst="wedgeRoundRectCallout">
            <a:avLst>
              <a:gd name="adj1" fmla="val -41449"/>
              <a:gd name="adj2" fmla="val 79426"/>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dirty="0">
                <a:solidFill>
                  <a:schemeClr val="bg1"/>
                </a:solidFill>
                <a:latin typeface="黑体" panose="02010609060101010101" pitchFamily="49" charset="-122"/>
                <a:ea typeface="黑体" panose="02010609060101010101" pitchFamily="49" charset="-122"/>
              </a:rPr>
              <a:t>错误</a:t>
            </a:r>
          </a:p>
        </p:txBody>
      </p:sp>
      <p:sp>
        <p:nvSpPr>
          <p:cNvPr id="9" name="AutoShape 25">
            <a:extLst>
              <a:ext uri="{FF2B5EF4-FFF2-40B4-BE49-F238E27FC236}">
                <a16:creationId xmlns="" xmlns:a16="http://schemas.microsoft.com/office/drawing/2014/main" id="{C5385709-4C5D-4606-9177-CB5F90570694}"/>
              </a:ext>
            </a:extLst>
          </p:cNvPr>
          <p:cNvSpPr>
            <a:spLocks noChangeArrowheads="1"/>
          </p:cNvSpPr>
          <p:nvPr/>
        </p:nvSpPr>
        <p:spPr bwMode="auto">
          <a:xfrm>
            <a:off x="5372100" y="5413589"/>
            <a:ext cx="1143000" cy="481263"/>
          </a:xfrm>
          <a:prstGeom prst="wedgeRoundRectCallout">
            <a:avLst>
              <a:gd name="adj1" fmla="val -43750"/>
              <a:gd name="adj2" fmla="val 70000"/>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dirty="0">
                <a:solidFill>
                  <a:schemeClr val="bg1"/>
                </a:solidFill>
                <a:latin typeface="黑体" panose="02010609060101010101" pitchFamily="49" charset="-122"/>
                <a:ea typeface="黑体" panose="02010609060101010101" pitchFamily="49" charset="-122"/>
              </a:rPr>
              <a:t>错误</a:t>
            </a:r>
          </a:p>
        </p:txBody>
      </p:sp>
    </p:spTree>
    <p:custDataLst>
      <p:tags r:id="rId1"/>
    </p:custDataLst>
    <p:extLst>
      <p:ext uri="{BB962C8B-B14F-4D97-AF65-F5344CB8AC3E}">
        <p14:creationId xmlns:p14="http://schemas.microsoft.com/office/powerpoint/2010/main" val="25670186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down)">
                                      <p:cBhvr>
                                        <p:cTn id="14" dur="500"/>
                                        <p:tgtEl>
                                          <p:spTgt spid="4">
                                            <p:txEl>
                                              <p:pRg st="0" end="0"/>
                                            </p:txEl>
                                          </p:spTgt>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wipe(down)">
                                      <p:cBhvr>
                                        <p:cTn id="18" dur="500"/>
                                        <p:tgtEl>
                                          <p:spTgt spid="4">
                                            <p:txEl>
                                              <p:pRg st="1" end="1"/>
                                            </p:txEl>
                                          </p:spTgt>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wipe(down)">
                                      <p:cBhvr>
                                        <p:cTn id="22" dur="500"/>
                                        <p:tgtEl>
                                          <p:spTgt spid="4">
                                            <p:txEl>
                                              <p:pRg st="2" end="2"/>
                                            </p:txEl>
                                          </p:spTgt>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wipe(down)">
                                      <p:cBhvr>
                                        <p:cTn id="26" dur="500"/>
                                        <p:tgtEl>
                                          <p:spTgt spid="4">
                                            <p:txEl>
                                              <p:pRg st="3" end="3"/>
                                            </p:txEl>
                                          </p:spTgt>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wipe(down)">
                                      <p:cBhvr>
                                        <p:cTn id="30" dur="500"/>
                                        <p:tgtEl>
                                          <p:spTgt spid="4">
                                            <p:txEl>
                                              <p:pRg st="4" end="4"/>
                                            </p:txEl>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animBg="1"/>
      <p:bldP spid="6" grpId="0" animBg="1"/>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小测试</a:t>
            </a:r>
          </a:p>
        </p:txBody>
      </p:sp>
      <p:sp>
        <p:nvSpPr>
          <p:cNvPr id="4" name="Rectangle 14">
            <a:extLst>
              <a:ext uri="{FF2B5EF4-FFF2-40B4-BE49-F238E27FC236}">
                <a16:creationId xmlns="" xmlns:a16="http://schemas.microsoft.com/office/drawing/2014/main" id="{2B16D70D-B7DC-4266-9551-6B74C39EDE3B}"/>
              </a:ext>
            </a:extLst>
          </p:cNvPr>
          <p:cNvSpPr txBox="1">
            <a:spLocks noChangeArrowheads="1"/>
          </p:cNvSpPr>
          <p:nvPr/>
        </p:nvSpPr>
        <p:spPr>
          <a:xfrm>
            <a:off x="695325" y="1295400"/>
            <a:ext cx="10210800" cy="4267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pPr>
            <a:r>
              <a:rPr lang="zh-CN" altLang="en-US" b="1" dirty="0"/>
              <a:t>⑥吸毒对个人有危害，但对家庭和社会影响不大；</a:t>
            </a:r>
          </a:p>
          <a:p>
            <a:pPr marL="0" indent="0">
              <a:lnSpc>
                <a:spcPct val="200000"/>
              </a:lnSpc>
              <a:buNone/>
            </a:pPr>
            <a:r>
              <a:rPr lang="zh-CN" altLang="en-US" b="1" dirty="0"/>
              <a:t>⑦禁毒工作是一门社会性工作，应该全民动员，人人动手；</a:t>
            </a:r>
          </a:p>
          <a:p>
            <a:pPr marL="0" indent="0">
              <a:lnSpc>
                <a:spcPct val="200000"/>
              </a:lnSpc>
              <a:buNone/>
            </a:pPr>
            <a:r>
              <a:rPr lang="zh-CN" altLang="en-US" b="1" dirty="0"/>
              <a:t>⑧学校主要任务是教书育人，进行禁毒教育意义不大；</a:t>
            </a:r>
          </a:p>
          <a:p>
            <a:pPr marL="0" indent="0">
              <a:lnSpc>
                <a:spcPct val="200000"/>
              </a:lnSpc>
              <a:buNone/>
            </a:pPr>
            <a:r>
              <a:rPr lang="zh-CN" altLang="en-US" b="1" dirty="0"/>
              <a:t>⑨告诉别人吸毒方法，没有犯罪；</a:t>
            </a:r>
          </a:p>
          <a:p>
            <a:pPr marL="0" indent="0">
              <a:lnSpc>
                <a:spcPct val="200000"/>
              </a:lnSpc>
              <a:buNone/>
            </a:pPr>
            <a:r>
              <a:rPr lang="zh-CN" altLang="en-US" b="1" dirty="0"/>
              <a:t>⑩帮别人保管毒品不违法。</a:t>
            </a:r>
          </a:p>
        </p:txBody>
      </p:sp>
      <p:sp>
        <p:nvSpPr>
          <p:cNvPr id="5" name="AutoShape 20">
            <a:extLst>
              <a:ext uri="{FF2B5EF4-FFF2-40B4-BE49-F238E27FC236}">
                <a16:creationId xmlns="" xmlns:a16="http://schemas.microsoft.com/office/drawing/2014/main" id="{F692BB47-5D55-4428-B48B-96096EF659ED}"/>
              </a:ext>
            </a:extLst>
          </p:cNvPr>
          <p:cNvSpPr>
            <a:spLocks noChangeArrowheads="1"/>
          </p:cNvSpPr>
          <p:nvPr/>
        </p:nvSpPr>
        <p:spPr bwMode="auto">
          <a:xfrm>
            <a:off x="8591550" y="1365395"/>
            <a:ext cx="1143000" cy="481263"/>
          </a:xfrm>
          <a:prstGeom prst="wedgeRoundRectCallout">
            <a:avLst>
              <a:gd name="adj1" fmla="val -43750"/>
              <a:gd name="adj2" fmla="val 70000"/>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a:solidFill>
                  <a:schemeClr val="bg1"/>
                </a:solidFill>
                <a:latin typeface="黑体" panose="02010609060101010101" pitchFamily="49" charset="-122"/>
                <a:ea typeface="黑体" panose="02010609060101010101" pitchFamily="49" charset="-122"/>
              </a:rPr>
              <a:t>错误</a:t>
            </a:r>
          </a:p>
        </p:txBody>
      </p:sp>
      <p:sp>
        <p:nvSpPr>
          <p:cNvPr id="6" name="AutoShape 22">
            <a:extLst>
              <a:ext uri="{FF2B5EF4-FFF2-40B4-BE49-F238E27FC236}">
                <a16:creationId xmlns="" xmlns:a16="http://schemas.microsoft.com/office/drawing/2014/main" id="{982B411C-5BBA-4606-A766-056215FA169D}"/>
              </a:ext>
            </a:extLst>
          </p:cNvPr>
          <p:cNvSpPr>
            <a:spLocks noChangeArrowheads="1"/>
          </p:cNvSpPr>
          <p:nvPr/>
        </p:nvSpPr>
        <p:spPr bwMode="auto">
          <a:xfrm>
            <a:off x="9358313" y="3438585"/>
            <a:ext cx="1143000" cy="481263"/>
          </a:xfrm>
          <a:prstGeom prst="wedgeRoundRectCallout">
            <a:avLst>
              <a:gd name="adj1" fmla="val -43750"/>
              <a:gd name="adj2" fmla="val 70000"/>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a:solidFill>
                  <a:schemeClr val="bg1"/>
                </a:solidFill>
                <a:latin typeface="黑体" panose="02010609060101010101" pitchFamily="49" charset="-122"/>
                <a:ea typeface="黑体" panose="02010609060101010101" pitchFamily="49" charset="-122"/>
              </a:rPr>
              <a:t>错误</a:t>
            </a:r>
          </a:p>
        </p:txBody>
      </p:sp>
      <p:sp>
        <p:nvSpPr>
          <p:cNvPr id="7" name="AutoShape 23">
            <a:extLst>
              <a:ext uri="{FF2B5EF4-FFF2-40B4-BE49-F238E27FC236}">
                <a16:creationId xmlns="" xmlns:a16="http://schemas.microsoft.com/office/drawing/2014/main" id="{A49F1AA7-C8EC-4BF1-B523-7464B48EC4FE}"/>
              </a:ext>
            </a:extLst>
          </p:cNvPr>
          <p:cNvSpPr>
            <a:spLocks noChangeArrowheads="1"/>
          </p:cNvSpPr>
          <p:nvPr/>
        </p:nvSpPr>
        <p:spPr bwMode="auto">
          <a:xfrm>
            <a:off x="10134600" y="2353296"/>
            <a:ext cx="1143000" cy="481263"/>
          </a:xfrm>
          <a:prstGeom prst="wedgeRoundRectCallout">
            <a:avLst>
              <a:gd name="adj1" fmla="val -43750"/>
              <a:gd name="adj2" fmla="val 70000"/>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a:solidFill>
                  <a:schemeClr val="bg1"/>
                </a:solidFill>
                <a:latin typeface="黑体" panose="02010609060101010101" pitchFamily="49" charset="-122"/>
                <a:ea typeface="黑体" panose="02010609060101010101" pitchFamily="49" charset="-122"/>
              </a:rPr>
              <a:t>正确</a:t>
            </a:r>
          </a:p>
        </p:txBody>
      </p:sp>
      <p:sp>
        <p:nvSpPr>
          <p:cNvPr id="8" name="AutoShape 24">
            <a:extLst>
              <a:ext uri="{FF2B5EF4-FFF2-40B4-BE49-F238E27FC236}">
                <a16:creationId xmlns="" xmlns:a16="http://schemas.microsoft.com/office/drawing/2014/main" id="{073E8A18-D427-4C61-8AB9-376CC66A0791}"/>
              </a:ext>
            </a:extLst>
          </p:cNvPr>
          <p:cNvSpPr>
            <a:spLocks noChangeArrowheads="1"/>
          </p:cNvSpPr>
          <p:nvPr/>
        </p:nvSpPr>
        <p:spPr bwMode="auto">
          <a:xfrm>
            <a:off x="6324154" y="4303103"/>
            <a:ext cx="1143000" cy="481263"/>
          </a:xfrm>
          <a:prstGeom prst="wedgeRoundRectCallout">
            <a:avLst>
              <a:gd name="adj1" fmla="val -41449"/>
              <a:gd name="adj2" fmla="val 79426"/>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dirty="0">
                <a:solidFill>
                  <a:schemeClr val="bg1"/>
                </a:solidFill>
                <a:latin typeface="黑体" panose="02010609060101010101" pitchFamily="49" charset="-122"/>
                <a:ea typeface="黑体" panose="02010609060101010101" pitchFamily="49" charset="-122"/>
              </a:rPr>
              <a:t>错误</a:t>
            </a:r>
          </a:p>
        </p:txBody>
      </p:sp>
      <p:sp>
        <p:nvSpPr>
          <p:cNvPr id="9" name="AutoShape 25">
            <a:extLst>
              <a:ext uri="{FF2B5EF4-FFF2-40B4-BE49-F238E27FC236}">
                <a16:creationId xmlns="" xmlns:a16="http://schemas.microsoft.com/office/drawing/2014/main" id="{C5385709-4C5D-4606-9177-CB5F90570694}"/>
              </a:ext>
            </a:extLst>
          </p:cNvPr>
          <p:cNvSpPr>
            <a:spLocks noChangeArrowheads="1"/>
          </p:cNvSpPr>
          <p:nvPr/>
        </p:nvSpPr>
        <p:spPr bwMode="auto">
          <a:xfrm>
            <a:off x="5372100" y="5309936"/>
            <a:ext cx="1143000" cy="481263"/>
          </a:xfrm>
          <a:prstGeom prst="wedgeRoundRectCallout">
            <a:avLst>
              <a:gd name="adj1" fmla="val -43750"/>
              <a:gd name="adj2" fmla="val 70000"/>
              <a:gd name="adj3" fmla="val 16667"/>
            </a:avLst>
          </a:prstGeom>
          <a:solidFill>
            <a:schemeClr val="accent3"/>
          </a:solidFill>
          <a:ln w="9525">
            <a:noFill/>
            <a:miter lim="800000"/>
            <a:headEnd/>
            <a:tailEnd/>
          </a:ln>
          <a:effectLst/>
        </p:spPr>
        <p:txBody>
          <a:bodyPr anchor="t"/>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zh-CN" altLang="en-US" sz="2400" b="1" dirty="0">
                <a:solidFill>
                  <a:schemeClr val="bg1"/>
                </a:solidFill>
                <a:latin typeface="黑体" panose="02010609060101010101" pitchFamily="49" charset="-122"/>
                <a:ea typeface="黑体" panose="02010609060101010101" pitchFamily="49" charset="-122"/>
              </a:rPr>
              <a:t>错误</a:t>
            </a:r>
          </a:p>
        </p:txBody>
      </p:sp>
    </p:spTree>
    <p:custDataLst>
      <p:tags r:id="rId1"/>
    </p:custDataLst>
    <p:extLst>
      <p:ext uri="{BB962C8B-B14F-4D97-AF65-F5344CB8AC3E}">
        <p14:creationId xmlns:p14="http://schemas.microsoft.com/office/powerpoint/2010/main" val="22171578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down)">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wipe(down)">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wipe(down)">
                                      <p:cBhvr>
                                        <p:cTn id="24" dur="500"/>
                                        <p:tgtEl>
                                          <p:spTgt spid="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wipe(down)">
                                      <p:cBhvr>
                                        <p:cTn id="29" dur="500"/>
                                        <p:tgtEl>
                                          <p:spTgt spid="4">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wipe(down)">
                                      <p:cBhvr>
                                        <p:cTn id="34" dur="500"/>
                                        <p:tgtEl>
                                          <p:spTgt spid="4">
                                            <p:txEl>
                                              <p:pRg st="4" end="4"/>
                                            </p:txEl>
                                          </p:spTgt>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animBg="1"/>
      <p:bldP spid="6" grpId="0" animBg="1"/>
      <p:bldP spid="7"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427F606C-35B5-4CF1-8FD4-673D7C70F5A5}"/>
              </a:ext>
            </a:extLst>
          </p:cNvPr>
          <p:cNvGrpSpPr/>
          <p:nvPr/>
        </p:nvGrpSpPr>
        <p:grpSpPr>
          <a:xfrm>
            <a:off x="253832" y="1376363"/>
            <a:ext cx="11684336" cy="4763154"/>
            <a:chOff x="1990348" y="1698625"/>
            <a:chExt cx="10434265" cy="4253559"/>
          </a:xfrm>
        </p:grpSpPr>
        <p:sp>
          <p:nvSpPr>
            <p:cNvPr id="10" name="MH_Other_1">
              <a:extLst>
                <a:ext uri="{FF2B5EF4-FFF2-40B4-BE49-F238E27FC236}">
                  <a16:creationId xmlns="" xmlns:a16="http://schemas.microsoft.com/office/drawing/2014/main" id="{9CBE625B-3176-4D45-A278-16FF377DA021}"/>
                </a:ext>
              </a:extLst>
            </p:cNvPr>
            <p:cNvSpPr>
              <a:spLocks noChangeArrowheads="1"/>
            </p:cNvSpPr>
            <p:nvPr>
              <p:custDataLst>
                <p:tags r:id="rId2"/>
              </p:custDataLst>
            </p:nvPr>
          </p:nvSpPr>
          <p:spPr bwMode="auto">
            <a:xfrm>
              <a:off x="1990348" y="1698625"/>
              <a:ext cx="1481892" cy="166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500" dirty="0">
                  <a:solidFill>
                    <a:schemeClr val="accent3"/>
                  </a:solidFill>
                  <a:latin typeface="方正姚体" panose="02010601030101010101" pitchFamily="2" charset="-122"/>
                  <a:ea typeface="方正姚体" panose="02010601030101010101" pitchFamily="2" charset="-122"/>
                </a:rPr>
                <a:t>“</a:t>
              </a:r>
            </a:p>
          </p:txBody>
        </p:sp>
        <p:sp>
          <p:nvSpPr>
            <p:cNvPr id="11" name="MH_Other_2">
              <a:extLst>
                <a:ext uri="{FF2B5EF4-FFF2-40B4-BE49-F238E27FC236}">
                  <a16:creationId xmlns="" xmlns:a16="http://schemas.microsoft.com/office/drawing/2014/main" id="{D2F214CE-8B85-46DF-AF55-0F5D2C2AD1A4}"/>
                </a:ext>
              </a:extLst>
            </p:cNvPr>
            <p:cNvSpPr>
              <a:spLocks noChangeArrowheads="1"/>
            </p:cNvSpPr>
            <p:nvPr>
              <p:custDataLst>
                <p:tags r:id="rId3"/>
              </p:custDataLst>
            </p:nvPr>
          </p:nvSpPr>
          <p:spPr bwMode="auto">
            <a:xfrm>
              <a:off x="10942721" y="4289351"/>
              <a:ext cx="1481892" cy="166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500" dirty="0">
                  <a:solidFill>
                    <a:schemeClr val="accent3"/>
                  </a:solidFill>
                  <a:latin typeface="方正姚体" panose="02010601030101010101" pitchFamily="2" charset="-122"/>
                  <a:ea typeface="方正姚体" panose="02010601030101010101" pitchFamily="2" charset="-122"/>
                </a:rPr>
                <a:t>”</a:t>
              </a:r>
            </a:p>
          </p:txBody>
        </p:sp>
        <p:sp>
          <p:nvSpPr>
            <p:cNvPr id="13" name="MH_Desc_1">
              <a:extLst>
                <a:ext uri="{FF2B5EF4-FFF2-40B4-BE49-F238E27FC236}">
                  <a16:creationId xmlns="" xmlns:a16="http://schemas.microsoft.com/office/drawing/2014/main" id="{3A360EC1-EE91-497D-B709-EE29BF50BDCD}"/>
                </a:ext>
              </a:extLst>
            </p:cNvPr>
            <p:cNvSpPr>
              <a:spLocks noChangeArrowheads="1"/>
            </p:cNvSpPr>
            <p:nvPr>
              <p:custDataLst>
                <p:tags r:id="rId4"/>
              </p:custDataLst>
            </p:nvPr>
          </p:nvSpPr>
          <p:spPr bwMode="auto">
            <a:xfrm>
              <a:off x="3472240" y="2331652"/>
              <a:ext cx="7328750" cy="2601913"/>
            </a:xfrm>
            <a:prstGeom prst="roundRect">
              <a:avLst>
                <a:gd name="adj" fmla="val 8912"/>
              </a:avLst>
            </a:prstGeom>
            <a:solidFill>
              <a:schemeClr val="accent3"/>
            </a:solidFill>
            <a:ln>
              <a:noFill/>
            </a:ln>
            <a:extLst/>
          </p:spPr>
          <p:txBody>
            <a:bodyPr anchor="ctr">
              <a:normAutofit fontScale="92500" lnSpcReduction="20000"/>
            </a:bodyPr>
            <a:lstStyle/>
            <a:p>
              <a:pPr algn="ctr">
                <a:lnSpc>
                  <a:spcPct val="150000"/>
                </a:lnSpc>
                <a:spcBef>
                  <a:spcPts val="600"/>
                </a:spcBef>
                <a:spcAft>
                  <a:spcPts val="600"/>
                </a:spcAft>
                <a:defRPr/>
              </a:pPr>
              <a:r>
                <a:rPr lang="en-US" altLang="zh-CN" sz="2800" dirty="0">
                  <a:solidFill>
                    <a:srgbClr val="FFFFFF"/>
                  </a:solidFill>
                </a:rPr>
                <a:t>http://626.cpd.com.cn/ </a:t>
              </a:r>
              <a:r>
                <a:rPr lang="zh-CN" altLang="en-US" sz="2800" dirty="0">
                  <a:solidFill>
                    <a:srgbClr val="FFFFFF"/>
                  </a:solidFill>
                </a:rPr>
                <a:t>中国禁毒网</a:t>
              </a:r>
            </a:p>
            <a:p>
              <a:pPr algn="ctr">
                <a:lnSpc>
                  <a:spcPct val="150000"/>
                </a:lnSpc>
                <a:spcBef>
                  <a:spcPts val="600"/>
                </a:spcBef>
                <a:spcAft>
                  <a:spcPts val="600"/>
                </a:spcAft>
                <a:defRPr/>
              </a:pPr>
              <a:r>
                <a:rPr lang="en-US" altLang="zh-CN" sz="2800" dirty="0">
                  <a:solidFill>
                    <a:srgbClr val="FFFFFF"/>
                  </a:solidFill>
                </a:rPr>
                <a:t>http://www.zjjd.org/     </a:t>
              </a:r>
              <a:r>
                <a:rPr lang="zh-CN" altLang="en-US" sz="2800" dirty="0">
                  <a:solidFill>
                    <a:srgbClr val="FFFFFF"/>
                  </a:solidFill>
                </a:rPr>
                <a:t>浙江禁毒网</a:t>
              </a:r>
            </a:p>
            <a:p>
              <a:pPr algn="ctr">
                <a:lnSpc>
                  <a:spcPct val="150000"/>
                </a:lnSpc>
                <a:spcBef>
                  <a:spcPts val="600"/>
                </a:spcBef>
                <a:spcAft>
                  <a:spcPts val="600"/>
                </a:spcAft>
                <a:defRPr/>
              </a:pPr>
              <a:r>
                <a:rPr lang="en-US" altLang="zh-CN" sz="2800" dirty="0">
                  <a:solidFill>
                    <a:srgbClr val="FFFFFF"/>
                  </a:solidFill>
                </a:rPr>
                <a:t>http://jhak.com/       </a:t>
              </a:r>
              <a:r>
                <a:rPr lang="zh-CN" altLang="en-US" sz="2800" dirty="0">
                  <a:solidFill>
                    <a:srgbClr val="FFFFFF"/>
                  </a:solidFill>
                </a:rPr>
                <a:t>杜新忠禁毒网</a:t>
              </a:r>
            </a:p>
            <a:p>
              <a:pPr algn="ctr">
                <a:lnSpc>
                  <a:spcPct val="150000"/>
                </a:lnSpc>
                <a:spcBef>
                  <a:spcPts val="600"/>
                </a:spcBef>
                <a:spcAft>
                  <a:spcPts val="600"/>
                </a:spcAft>
                <a:defRPr/>
              </a:pPr>
              <a:r>
                <a:rPr lang="en-US" altLang="zh-CN" sz="2800" dirty="0">
                  <a:solidFill>
                    <a:srgbClr val="FFFFFF"/>
                  </a:solidFill>
                </a:rPr>
                <a:t>http://www.scncc.org   </a:t>
              </a:r>
              <a:r>
                <a:rPr lang="zh-CN" altLang="en-US" sz="2800" dirty="0">
                  <a:solidFill>
                    <a:srgbClr val="FFFFFF"/>
                  </a:solidFill>
                </a:rPr>
                <a:t>四川禁毒网</a:t>
              </a:r>
            </a:p>
          </p:txBody>
        </p:sp>
      </p:grpSp>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禁毒网址</a:t>
            </a:r>
          </a:p>
        </p:txBody>
      </p:sp>
    </p:spTree>
    <p:custDataLst>
      <p:tags r:id="rId1"/>
    </p:custDataLst>
    <p:extLst>
      <p:ext uri="{BB962C8B-B14F-4D97-AF65-F5344CB8AC3E}">
        <p14:creationId xmlns:p14="http://schemas.microsoft.com/office/powerpoint/2010/main" val="9370451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427F606C-35B5-4CF1-8FD4-673D7C70F5A5}"/>
              </a:ext>
            </a:extLst>
          </p:cNvPr>
          <p:cNvGrpSpPr/>
          <p:nvPr/>
        </p:nvGrpSpPr>
        <p:grpSpPr>
          <a:xfrm>
            <a:off x="253832" y="1376363"/>
            <a:ext cx="11684336" cy="4763154"/>
            <a:chOff x="1990348" y="1698625"/>
            <a:chExt cx="10434265" cy="4253559"/>
          </a:xfrm>
        </p:grpSpPr>
        <p:sp>
          <p:nvSpPr>
            <p:cNvPr id="10" name="MH_Other_1">
              <a:extLst>
                <a:ext uri="{FF2B5EF4-FFF2-40B4-BE49-F238E27FC236}">
                  <a16:creationId xmlns="" xmlns:a16="http://schemas.microsoft.com/office/drawing/2014/main" id="{9CBE625B-3176-4D45-A278-16FF377DA021}"/>
                </a:ext>
              </a:extLst>
            </p:cNvPr>
            <p:cNvSpPr>
              <a:spLocks noChangeArrowheads="1"/>
            </p:cNvSpPr>
            <p:nvPr>
              <p:custDataLst>
                <p:tags r:id="rId2"/>
              </p:custDataLst>
            </p:nvPr>
          </p:nvSpPr>
          <p:spPr bwMode="auto">
            <a:xfrm>
              <a:off x="1990348" y="1698625"/>
              <a:ext cx="1481892" cy="166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500" dirty="0">
                  <a:solidFill>
                    <a:schemeClr val="accent3"/>
                  </a:solidFill>
                  <a:latin typeface="方正姚体" panose="02010601030101010101" pitchFamily="2" charset="-122"/>
                  <a:ea typeface="方正姚体" panose="02010601030101010101" pitchFamily="2" charset="-122"/>
                </a:rPr>
                <a:t>“</a:t>
              </a:r>
            </a:p>
          </p:txBody>
        </p:sp>
        <p:sp>
          <p:nvSpPr>
            <p:cNvPr id="11" name="MH_Other_2">
              <a:extLst>
                <a:ext uri="{FF2B5EF4-FFF2-40B4-BE49-F238E27FC236}">
                  <a16:creationId xmlns="" xmlns:a16="http://schemas.microsoft.com/office/drawing/2014/main" id="{D2F214CE-8B85-46DF-AF55-0F5D2C2AD1A4}"/>
                </a:ext>
              </a:extLst>
            </p:cNvPr>
            <p:cNvSpPr>
              <a:spLocks noChangeArrowheads="1"/>
            </p:cNvSpPr>
            <p:nvPr>
              <p:custDataLst>
                <p:tags r:id="rId3"/>
              </p:custDataLst>
            </p:nvPr>
          </p:nvSpPr>
          <p:spPr bwMode="auto">
            <a:xfrm>
              <a:off x="10942721" y="4289351"/>
              <a:ext cx="1481892" cy="166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500" dirty="0">
                  <a:solidFill>
                    <a:schemeClr val="accent3"/>
                  </a:solidFill>
                  <a:latin typeface="方正姚体" panose="02010601030101010101" pitchFamily="2" charset="-122"/>
                  <a:ea typeface="方正姚体" panose="02010601030101010101" pitchFamily="2" charset="-122"/>
                </a:rPr>
                <a:t>”</a:t>
              </a:r>
            </a:p>
          </p:txBody>
        </p:sp>
        <p:sp>
          <p:nvSpPr>
            <p:cNvPr id="13" name="MH_Desc_1">
              <a:extLst>
                <a:ext uri="{FF2B5EF4-FFF2-40B4-BE49-F238E27FC236}">
                  <a16:creationId xmlns="" xmlns:a16="http://schemas.microsoft.com/office/drawing/2014/main" id="{3A360EC1-EE91-497D-B709-EE29BF50BDCD}"/>
                </a:ext>
              </a:extLst>
            </p:cNvPr>
            <p:cNvSpPr>
              <a:spLocks noChangeArrowheads="1"/>
            </p:cNvSpPr>
            <p:nvPr>
              <p:custDataLst>
                <p:tags r:id="rId4"/>
              </p:custDataLst>
            </p:nvPr>
          </p:nvSpPr>
          <p:spPr bwMode="auto">
            <a:xfrm>
              <a:off x="3472240" y="2331652"/>
              <a:ext cx="7328750" cy="2601913"/>
            </a:xfrm>
            <a:prstGeom prst="roundRect">
              <a:avLst>
                <a:gd name="adj" fmla="val 8912"/>
              </a:avLst>
            </a:prstGeom>
            <a:solidFill>
              <a:schemeClr val="accent3"/>
            </a:solidFill>
            <a:ln>
              <a:noFill/>
            </a:ln>
            <a:extLst/>
          </p:spPr>
          <p:txBody>
            <a:bodyPr anchor="ctr">
              <a:normAutofit fontScale="92500"/>
            </a:bodyPr>
            <a:lstStyle/>
            <a:p>
              <a:pPr>
                <a:lnSpc>
                  <a:spcPct val="150000"/>
                </a:lnSpc>
                <a:spcBef>
                  <a:spcPts val="600"/>
                </a:spcBef>
                <a:spcAft>
                  <a:spcPts val="600"/>
                </a:spcAft>
                <a:defRPr/>
              </a:pPr>
              <a:r>
                <a:rPr lang="en-US" altLang="zh-CN" sz="2800" dirty="0">
                  <a:solidFill>
                    <a:srgbClr val="FFFFFF"/>
                  </a:solidFill>
                </a:rPr>
                <a:t>http://v.youku.com/v_show/id_XNTUwNjM1Ng==.html</a:t>
              </a:r>
            </a:p>
            <a:p>
              <a:pPr>
                <a:lnSpc>
                  <a:spcPct val="150000"/>
                </a:lnSpc>
                <a:spcBef>
                  <a:spcPts val="600"/>
                </a:spcBef>
                <a:spcAft>
                  <a:spcPts val="600"/>
                </a:spcAft>
                <a:defRPr/>
              </a:pPr>
              <a:r>
                <a:rPr lang="en-US" altLang="zh-CN" sz="2800" dirty="0">
                  <a:solidFill>
                    <a:srgbClr val="FFFFFF"/>
                  </a:solidFill>
                </a:rPr>
                <a:t>http://v.youku.com/v_show/id_XNTc0NzExODY4.html </a:t>
              </a:r>
            </a:p>
            <a:p>
              <a:pPr>
                <a:lnSpc>
                  <a:spcPct val="150000"/>
                </a:lnSpc>
                <a:spcBef>
                  <a:spcPts val="600"/>
                </a:spcBef>
                <a:spcAft>
                  <a:spcPts val="600"/>
                </a:spcAft>
                <a:defRPr/>
              </a:pPr>
              <a:r>
                <a:rPr lang="en-US" altLang="zh-CN" sz="2800" dirty="0">
                  <a:solidFill>
                    <a:srgbClr val="FFFFFF"/>
                  </a:solidFill>
                </a:rPr>
                <a:t>http://www.tudou.com/programs/view/hjEiUua_FEU/ </a:t>
              </a:r>
            </a:p>
          </p:txBody>
        </p:sp>
      </p:grpSp>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禁毒视频</a:t>
            </a:r>
          </a:p>
        </p:txBody>
      </p:sp>
    </p:spTree>
    <p:custDataLst>
      <p:tags r:id="rId1"/>
    </p:custDataLst>
    <p:extLst>
      <p:ext uri="{BB962C8B-B14F-4D97-AF65-F5344CB8AC3E}">
        <p14:creationId xmlns:p14="http://schemas.microsoft.com/office/powerpoint/2010/main" val="26671439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禁毒工作</a:t>
            </a:r>
          </a:p>
        </p:txBody>
      </p:sp>
      <p:sp>
        <p:nvSpPr>
          <p:cNvPr id="7" name="MH_SubTitle_1">
            <a:extLst>
              <a:ext uri="{FF2B5EF4-FFF2-40B4-BE49-F238E27FC236}">
                <a16:creationId xmlns="" xmlns:a16="http://schemas.microsoft.com/office/drawing/2014/main" id="{D82D6D3E-3909-4EBD-B6C0-D0BC6C2E5DCE}"/>
              </a:ext>
            </a:extLst>
          </p:cNvPr>
          <p:cNvSpPr txBox="1">
            <a:spLocks noChangeArrowheads="1"/>
          </p:cNvSpPr>
          <p:nvPr>
            <p:custDataLst>
              <p:tags r:id="rId2"/>
            </p:custDataLst>
          </p:nvPr>
        </p:nvSpPr>
        <p:spPr bwMode="auto">
          <a:xfrm>
            <a:off x="2009257" y="2033153"/>
            <a:ext cx="2942382" cy="720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400" b="1" dirty="0">
                <a:solidFill>
                  <a:schemeClr val="accent1"/>
                </a:solidFill>
                <a:latin typeface="+mn-ea"/>
                <a:ea typeface="+mn-ea"/>
              </a:rPr>
              <a:t>预防为主</a:t>
            </a:r>
          </a:p>
        </p:txBody>
      </p:sp>
      <p:sp>
        <p:nvSpPr>
          <p:cNvPr id="8" name="MH_Text_1">
            <a:extLst>
              <a:ext uri="{FF2B5EF4-FFF2-40B4-BE49-F238E27FC236}">
                <a16:creationId xmlns="" xmlns:a16="http://schemas.microsoft.com/office/drawing/2014/main" id="{522C6B55-4E70-46BA-8CE7-348B409118E5}"/>
              </a:ext>
            </a:extLst>
          </p:cNvPr>
          <p:cNvSpPr/>
          <p:nvPr>
            <p:custDataLst>
              <p:tags r:id="rId3"/>
            </p:custDataLst>
          </p:nvPr>
        </p:nvSpPr>
        <p:spPr>
          <a:xfrm>
            <a:off x="5046888" y="2033153"/>
            <a:ext cx="5277636" cy="7916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zh-CN" altLang="en-US" dirty="0">
                <a:latin typeface="+mn-ea"/>
              </a:rPr>
              <a:t>禁毒工作实行预防为主，综合治理，禁种、禁制、禁贩、禁吸并举的方针。</a:t>
            </a:r>
          </a:p>
        </p:txBody>
      </p:sp>
      <p:sp>
        <p:nvSpPr>
          <p:cNvPr id="9" name="MH_Other_1">
            <a:extLst>
              <a:ext uri="{FF2B5EF4-FFF2-40B4-BE49-F238E27FC236}">
                <a16:creationId xmlns="" xmlns:a16="http://schemas.microsoft.com/office/drawing/2014/main" id="{6AAF4B36-A669-4301-A13F-6BF60BB0E57B}"/>
              </a:ext>
            </a:extLst>
          </p:cNvPr>
          <p:cNvSpPr/>
          <p:nvPr>
            <p:custDataLst>
              <p:tags r:id="rId4"/>
            </p:custDataLst>
          </p:nvPr>
        </p:nvSpPr>
        <p:spPr>
          <a:xfrm>
            <a:off x="10511028" y="1793081"/>
            <a:ext cx="210312" cy="21031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0" name="MH_SubTitle_2">
            <a:extLst>
              <a:ext uri="{FF2B5EF4-FFF2-40B4-BE49-F238E27FC236}">
                <a16:creationId xmlns="" xmlns:a16="http://schemas.microsoft.com/office/drawing/2014/main" id="{1AB436AA-8579-4057-A55A-50CF012538CC}"/>
              </a:ext>
            </a:extLst>
          </p:cNvPr>
          <p:cNvSpPr txBox="1">
            <a:spLocks noChangeArrowheads="1"/>
          </p:cNvSpPr>
          <p:nvPr>
            <p:custDataLst>
              <p:tags r:id="rId5"/>
            </p:custDataLst>
          </p:nvPr>
        </p:nvSpPr>
        <p:spPr bwMode="auto">
          <a:xfrm>
            <a:off x="2009257" y="3105674"/>
            <a:ext cx="2942382" cy="72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400" b="1" dirty="0">
                <a:solidFill>
                  <a:schemeClr val="accent2"/>
                </a:solidFill>
                <a:latin typeface="+mn-ea"/>
                <a:ea typeface="+mn-ea"/>
              </a:rPr>
              <a:t>政府统一领导</a:t>
            </a:r>
          </a:p>
        </p:txBody>
      </p:sp>
      <p:sp>
        <p:nvSpPr>
          <p:cNvPr id="11" name="MH_Text_2">
            <a:extLst>
              <a:ext uri="{FF2B5EF4-FFF2-40B4-BE49-F238E27FC236}">
                <a16:creationId xmlns="" xmlns:a16="http://schemas.microsoft.com/office/drawing/2014/main" id="{FC80222A-A517-41BC-94F2-EB32396497FD}"/>
              </a:ext>
            </a:extLst>
          </p:cNvPr>
          <p:cNvSpPr/>
          <p:nvPr>
            <p:custDataLst>
              <p:tags r:id="rId6"/>
            </p:custDataLst>
          </p:nvPr>
        </p:nvSpPr>
        <p:spPr>
          <a:xfrm>
            <a:off x="5046888" y="3105674"/>
            <a:ext cx="5277636" cy="7916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solidFill>
                  <a:srgbClr val="FFFFFF"/>
                </a:solidFill>
                <a:latin typeface="+mn-ea"/>
              </a:rPr>
              <a:t>禁毒工作实行政府统一领导，有关部门各负其责，社会广泛参与的工作机制。</a:t>
            </a:r>
          </a:p>
        </p:txBody>
      </p:sp>
      <p:sp>
        <p:nvSpPr>
          <p:cNvPr id="12" name="MH_Other_2">
            <a:extLst>
              <a:ext uri="{FF2B5EF4-FFF2-40B4-BE49-F238E27FC236}">
                <a16:creationId xmlns="" xmlns:a16="http://schemas.microsoft.com/office/drawing/2014/main" id="{61048F32-14D8-43BD-B351-7DFE835245C9}"/>
              </a:ext>
            </a:extLst>
          </p:cNvPr>
          <p:cNvSpPr/>
          <p:nvPr>
            <p:custDataLst>
              <p:tags r:id="rId7"/>
            </p:custDataLst>
          </p:nvPr>
        </p:nvSpPr>
        <p:spPr>
          <a:xfrm>
            <a:off x="10511028" y="2865600"/>
            <a:ext cx="210312" cy="20832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3" name="MH_SubTitle_3">
            <a:extLst>
              <a:ext uri="{FF2B5EF4-FFF2-40B4-BE49-F238E27FC236}">
                <a16:creationId xmlns="" xmlns:a16="http://schemas.microsoft.com/office/drawing/2014/main" id="{FA25104E-FD9E-458F-82A3-24452E2D3ABE}"/>
              </a:ext>
            </a:extLst>
          </p:cNvPr>
          <p:cNvSpPr txBox="1"/>
          <p:nvPr>
            <p:custDataLst>
              <p:tags r:id="rId8"/>
            </p:custDataLst>
          </p:nvPr>
        </p:nvSpPr>
        <p:spPr>
          <a:xfrm>
            <a:off x="2009257" y="4197246"/>
            <a:ext cx="2942382" cy="789661"/>
          </a:xfrm>
          <a:prstGeom prst="rect">
            <a:avLst/>
          </a:prstGeom>
          <a:noFill/>
        </p:spPr>
        <p:txBody>
          <a:bodyPr anchor="ctr">
            <a:normAutofit/>
          </a:bodyPr>
          <a:lstStyle/>
          <a:p>
            <a:pPr>
              <a:defRPr/>
            </a:pPr>
            <a:r>
              <a:rPr lang="zh-CN" altLang="en-US" sz="2400" b="1" dirty="0">
                <a:solidFill>
                  <a:schemeClr val="accent3"/>
                </a:solidFill>
                <a:latin typeface="+mn-ea"/>
              </a:rPr>
              <a:t>设立国家禁毒委员会</a:t>
            </a:r>
          </a:p>
        </p:txBody>
      </p:sp>
      <p:sp>
        <p:nvSpPr>
          <p:cNvPr id="14" name="MH_Text_3">
            <a:extLst>
              <a:ext uri="{FF2B5EF4-FFF2-40B4-BE49-F238E27FC236}">
                <a16:creationId xmlns="" xmlns:a16="http://schemas.microsoft.com/office/drawing/2014/main" id="{058328D9-FBE2-4F86-9719-0C30AB90C328}"/>
              </a:ext>
            </a:extLst>
          </p:cNvPr>
          <p:cNvSpPr/>
          <p:nvPr>
            <p:custDataLst>
              <p:tags r:id="rId9"/>
            </p:custDataLst>
          </p:nvPr>
        </p:nvSpPr>
        <p:spPr>
          <a:xfrm>
            <a:off x="5046888" y="4197246"/>
            <a:ext cx="5277636" cy="7896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solidFill>
                  <a:srgbClr val="FFFFFF"/>
                </a:solidFill>
                <a:latin typeface="+mn-ea"/>
              </a:rPr>
              <a:t>国务院设立国家禁毒委员会，负责组织、协调、指导全国的禁毒工作。</a:t>
            </a:r>
          </a:p>
        </p:txBody>
      </p:sp>
      <p:sp>
        <p:nvSpPr>
          <p:cNvPr id="15" name="MH_Other_3">
            <a:extLst>
              <a:ext uri="{FF2B5EF4-FFF2-40B4-BE49-F238E27FC236}">
                <a16:creationId xmlns="" xmlns:a16="http://schemas.microsoft.com/office/drawing/2014/main" id="{B0070BC5-23BF-4C16-BF86-3EE5AF2038A9}"/>
              </a:ext>
            </a:extLst>
          </p:cNvPr>
          <p:cNvSpPr/>
          <p:nvPr>
            <p:custDataLst>
              <p:tags r:id="rId10"/>
            </p:custDataLst>
          </p:nvPr>
        </p:nvSpPr>
        <p:spPr>
          <a:xfrm>
            <a:off x="10511028" y="3957173"/>
            <a:ext cx="210312" cy="20832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6" name="MH_Other_4">
            <a:extLst>
              <a:ext uri="{FF2B5EF4-FFF2-40B4-BE49-F238E27FC236}">
                <a16:creationId xmlns="" xmlns:a16="http://schemas.microsoft.com/office/drawing/2014/main" id="{82BBF893-D449-4A24-986F-6D542FF336D3}"/>
              </a:ext>
            </a:extLst>
          </p:cNvPr>
          <p:cNvSpPr>
            <a:spLocks noEditPoints="1"/>
          </p:cNvSpPr>
          <p:nvPr>
            <p:custDataLst>
              <p:tags r:id="rId11"/>
            </p:custDataLst>
          </p:nvPr>
        </p:nvSpPr>
        <p:spPr bwMode="auto">
          <a:xfrm rot="5400000">
            <a:off x="1277147" y="2227593"/>
            <a:ext cx="442449" cy="402766"/>
          </a:xfrm>
          <a:custGeom>
            <a:avLst/>
            <a:gdLst>
              <a:gd name="T0" fmla="*/ 85221703 w 115"/>
              <a:gd name="T1" fmla="*/ 839050551 h 105"/>
              <a:gd name="T2" fmla="*/ 994256285 w 115"/>
              <a:gd name="T3" fmla="*/ 839050551 h 105"/>
              <a:gd name="T4" fmla="*/ 1060539832 w 115"/>
              <a:gd name="T5" fmla="*/ 744775104 h 105"/>
              <a:gd name="T6" fmla="*/ 596555002 w 115"/>
              <a:gd name="T7" fmla="*/ 28282327 h 105"/>
              <a:gd name="T8" fmla="*/ 482922986 w 115"/>
              <a:gd name="T9" fmla="*/ 28282327 h 105"/>
              <a:gd name="T10" fmla="*/ 18938156 w 115"/>
              <a:gd name="T11" fmla="*/ 744775104 h 105"/>
              <a:gd name="T12" fmla="*/ 85221703 w 115"/>
              <a:gd name="T13" fmla="*/ 839050551 h 105"/>
              <a:gd name="T14" fmla="*/ 539737455 w 115"/>
              <a:gd name="T15" fmla="*/ 113129308 h 105"/>
              <a:gd name="T16" fmla="*/ 965849050 w 115"/>
              <a:gd name="T17" fmla="*/ 763628966 h 105"/>
              <a:gd name="T18" fmla="*/ 113628938 w 115"/>
              <a:gd name="T19" fmla="*/ 763628966 h 105"/>
              <a:gd name="T20" fmla="*/ 539737455 w 115"/>
              <a:gd name="T21" fmla="*/ 113129308 h 105"/>
              <a:gd name="T22" fmla="*/ 1032132597 w 115"/>
              <a:gd name="T23" fmla="*/ 914469066 h 105"/>
              <a:gd name="T24" fmla="*/ 47345391 w 115"/>
              <a:gd name="T25" fmla="*/ 914469066 h 105"/>
              <a:gd name="T26" fmla="*/ 9469078 w 115"/>
              <a:gd name="T27" fmla="*/ 952179858 h 105"/>
              <a:gd name="T28" fmla="*/ 47345391 w 115"/>
              <a:gd name="T29" fmla="*/ 989890651 h 105"/>
              <a:gd name="T30" fmla="*/ 1032132597 w 115"/>
              <a:gd name="T31" fmla="*/ 989890651 h 105"/>
              <a:gd name="T32" fmla="*/ 1070008910 w 115"/>
              <a:gd name="T33" fmla="*/ 952179858 h 105"/>
              <a:gd name="T34" fmla="*/ 1032132597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MH_Other_5">
            <a:extLst>
              <a:ext uri="{FF2B5EF4-FFF2-40B4-BE49-F238E27FC236}">
                <a16:creationId xmlns="" xmlns:a16="http://schemas.microsoft.com/office/drawing/2014/main" id="{51A3B439-A3F8-41BF-BB20-0D60CA90B152}"/>
              </a:ext>
            </a:extLst>
          </p:cNvPr>
          <p:cNvSpPr>
            <a:spLocks noEditPoints="1"/>
          </p:cNvSpPr>
          <p:nvPr>
            <p:custDataLst>
              <p:tags r:id="rId12"/>
            </p:custDataLst>
          </p:nvPr>
        </p:nvSpPr>
        <p:spPr bwMode="auto">
          <a:xfrm rot="5400000">
            <a:off x="1277147" y="3300113"/>
            <a:ext cx="442448" cy="402766"/>
          </a:xfrm>
          <a:custGeom>
            <a:avLst/>
            <a:gdLst>
              <a:gd name="T0" fmla="*/ 85221463 w 115"/>
              <a:gd name="T1" fmla="*/ 839050551 h 105"/>
              <a:gd name="T2" fmla="*/ 994253476 w 115"/>
              <a:gd name="T3" fmla="*/ 839050551 h 105"/>
              <a:gd name="T4" fmla="*/ 1060536836 w 115"/>
              <a:gd name="T5" fmla="*/ 744775104 h 105"/>
              <a:gd name="T6" fmla="*/ 596553317 w 115"/>
              <a:gd name="T7" fmla="*/ 28282327 h 105"/>
              <a:gd name="T8" fmla="*/ 482921622 w 115"/>
              <a:gd name="T9" fmla="*/ 28282327 h 105"/>
              <a:gd name="T10" fmla="*/ 18938103 w 115"/>
              <a:gd name="T11" fmla="*/ 744775104 h 105"/>
              <a:gd name="T12" fmla="*/ 85221463 w 115"/>
              <a:gd name="T13" fmla="*/ 839050551 h 105"/>
              <a:gd name="T14" fmla="*/ 539735930 w 115"/>
              <a:gd name="T15" fmla="*/ 113129308 h 105"/>
              <a:gd name="T16" fmla="*/ 965846322 w 115"/>
              <a:gd name="T17" fmla="*/ 763628966 h 105"/>
              <a:gd name="T18" fmla="*/ 113628617 w 115"/>
              <a:gd name="T19" fmla="*/ 763628966 h 105"/>
              <a:gd name="T20" fmla="*/ 539735930 w 115"/>
              <a:gd name="T21" fmla="*/ 113129308 h 105"/>
              <a:gd name="T22" fmla="*/ 1032129682 w 115"/>
              <a:gd name="T23" fmla="*/ 914469066 h 105"/>
              <a:gd name="T24" fmla="*/ 47345257 w 115"/>
              <a:gd name="T25" fmla="*/ 914469066 h 105"/>
              <a:gd name="T26" fmla="*/ 9469051 w 115"/>
              <a:gd name="T27" fmla="*/ 952179858 h 105"/>
              <a:gd name="T28" fmla="*/ 47345257 w 115"/>
              <a:gd name="T29" fmla="*/ 989890651 h 105"/>
              <a:gd name="T30" fmla="*/ 1032129682 w 115"/>
              <a:gd name="T31" fmla="*/ 989890651 h 105"/>
              <a:gd name="T32" fmla="*/ 1070005888 w 115"/>
              <a:gd name="T33" fmla="*/ 952179858 h 105"/>
              <a:gd name="T34" fmla="*/ 1032129682 w 115"/>
              <a:gd name="T35" fmla="*/ 914469066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MH_Other_6">
            <a:extLst>
              <a:ext uri="{FF2B5EF4-FFF2-40B4-BE49-F238E27FC236}">
                <a16:creationId xmlns="" xmlns:a16="http://schemas.microsoft.com/office/drawing/2014/main" id="{2E88FEB3-285A-42CB-90F2-8C13006253C2}"/>
              </a:ext>
            </a:extLst>
          </p:cNvPr>
          <p:cNvSpPr>
            <a:spLocks noEditPoints="1"/>
          </p:cNvSpPr>
          <p:nvPr>
            <p:custDataLst>
              <p:tags r:id="rId13"/>
            </p:custDataLst>
          </p:nvPr>
        </p:nvSpPr>
        <p:spPr bwMode="auto">
          <a:xfrm rot="5400000">
            <a:off x="1277147" y="4391685"/>
            <a:ext cx="442449" cy="402766"/>
          </a:xfrm>
          <a:custGeom>
            <a:avLst/>
            <a:gdLst>
              <a:gd name="T0" fmla="*/ 9 w 115"/>
              <a:gd name="T1" fmla="*/ 89 h 105"/>
              <a:gd name="T2" fmla="*/ 105 w 115"/>
              <a:gd name="T3" fmla="*/ 89 h 105"/>
              <a:gd name="T4" fmla="*/ 112 w 115"/>
              <a:gd name="T5" fmla="*/ 79 h 105"/>
              <a:gd name="T6" fmla="*/ 63 w 115"/>
              <a:gd name="T7" fmla="*/ 3 h 105"/>
              <a:gd name="T8" fmla="*/ 51 w 115"/>
              <a:gd name="T9" fmla="*/ 3 h 105"/>
              <a:gd name="T10" fmla="*/ 2 w 115"/>
              <a:gd name="T11" fmla="*/ 79 h 105"/>
              <a:gd name="T12" fmla="*/ 9 w 115"/>
              <a:gd name="T13" fmla="*/ 89 h 105"/>
              <a:gd name="T14" fmla="*/ 57 w 115"/>
              <a:gd name="T15" fmla="*/ 12 h 105"/>
              <a:gd name="T16" fmla="*/ 102 w 115"/>
              <a:gd name="T17" fmla="*/ 81 h 105"/>
              <a:gd name="T18" fmla="*/ 12 w 115"/>
              <a:gd name="T19" fmla="*/ 81 h 105"/>
              <a:gd name="T20" fmla="*/ 57 w 115"/>
              <a:gd name="T21" fmla="*/ 12 h 105"/>
              <a:gd name="T22" fmla="*/ 109 w 115"/>
              <a:gd name="T23" fmla="*/ 97 h 105"/>
              <a:gd name="T24" fmla="*/ 5 w 115"/>
              <a:gd name="T25" fmla="*/ 97 h 105"/>
              <a:gd name="T26" fmla="*/ 1 w 115"/>
              <a:gd name="T27" fmla="*/ 101 h 105"/>
              <a:gd name="T28" fmla="*/ 5 w 115"/>
              <a:gd name="T29" fmla="*/ 105 h 105"/>
              <a:gd name="T30" fmla="*/ 109 w 115"/>
              <a:gd name="T31" fmla="*/ 105 h 105"/>
              <a:gd name="T32" fmla="*/ 113 w 115"/>
              <a:gd name="T33" fmla="*/ 101 h 105"/>
              <a:gd name="T34" fmla="*/ 109 w 115"/>
              <a:gd name="T3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05">
                <a:moveTo>
                  <a:pt x="9" y="89"/>
                </a:moveTo>
                <a:cubicBezTo>
                  <a:pt x="105" y="89"/>
                  <a:pt x="105" y="89"/>
                  <a:pt x="105" y="89"/>
                </a:cubicBezTo>
                <a:cubicBezTo>
                  <a:pt x="115" y="89"/>
                  <a:pt x="114" y="83"/>
                  <a:pt x="112" y="79"/>
                </a:cubicBezTo>
                <a:cubicBezTo>
                  <a:pt x="63" y="3"/>
                  <a:pt x="63" y="3"/>
                  <a:pt x="63" y="3"/>
                </a:cubicBezTo>
                <a:cubicBezTo>
                  <a:pt x="61" y="0"/>
                  <a:pt x="54" y="0"/>
                  <a:pt x="51" y="3"/>
                </a:cubicBezTo>
                <a:cubicBezTo>
                  <a:pt x="2" y="79"/>
                  <a:pt x="2" y="79"/>
                  <a:pt x="2" y="79"/>
                </a:cubicBezTo>
                <a:cubicBezTo>
                  <a:pt x="0" y="84"/>
                  <a:pt x="0" y="89"/>
                  <a:pt x="9" y="89"/>
                </a:cubicBezTo>
                <a:close/>
                <a:moveTo>
                  <a:pt x="57" y="12"/>
                </a:moveTo>
                <a:cubicBezTo>
                  <a:pt x="102" y="81"/>
                  <a:pt x="102" y="81"/>
                  <a:pt x="102" y="81"/>
                </a:cubicBezTo>
                <a:cubicBezTo>
                  <a:pt x="100" y="81"/>
                  <a:pt x="19" y="81"/>
                  <a:pt x="12" y="81"/>
                </a:cubicBezTo>
                <a:lnTo>
                  <a:pt x="57" y="12"/>
                </a:lnTo>
                <a:close/>
                <a:moveTo>
                  <a:pt x="109" y="97"/>
                </a:moveTo>
                <a:cubicBezTo>
                  <a:pt x="5" y="97"/>
                  <a:pt x="5" y="97"/>
                  <a:pt x="5" y="97"/>
                </a:cubicBezTo>
                <a:cubicBezTo>
                  <a:pt x="3" y="97"/>
                  <a:pt x="1" y="99"/>
                  <a:pt x="1" y="101"/>
                </a:cubicBezTo>
                <a:cubicBezTo>
                  <a:pt x="1" y="103"/>
                  <a:pt x="3" y="105"/>
                  <a:pt x="5" y="105"/>
                </a:cubicBezTo>
                <a:cubicBezTo>
                  <a:pt x="109" y="105"/>
                  <a:pt x="109" y="105"/>
                  <a:pt x="109" y="105"/>
                </a:cubicBezTo>
                <a:cubicBezTo>
                  <a:pt x="111" y="105"/>
                  <a:pt x="113" y="103"/>
                  <a:pt x="113" y="101"/>
                </a:cubicBezTo>
                <a:cubicBezTo>
                  <a:pt x="113" y="99"/>
                  <a:pt x="111" y="97"/>
                  <a:pt x="109" y="97"/>
                </a:cubicBezTo>
                <a:close/>
              </a:path>
            </a:pathLst>
          </a:custGeom>
          <a:solidFill>
            <a:schemeClr val="accent3"/>
          </a:solidFill>
          <a:ln>
            <a:noFill/>
          </a:ln>
        </p:spPr>
        <p:txBody>
          <a:bodyPr/>
          <a:lstStyle/>
          <a:p>
            <a:pPr>
              <a:defRPr/>
            </a:pPr>
            <a:endParaRPr lang="zh-CN" altLang="en-US"/>
          </a:p>
        </p:txBody>
      </p:sp>
    </p:spTree>
    <p:custDataLst>
      <p:tags r:id="rId1"/>
    </p:custDataLst>
    <p:extLst>
      <p:ext uri="{BB962C8B-B14F-4D97-AF65-F5344CB8AC3E}">
        <p14:creationId xmlns:p14="http://schemas.microsoft.com/office/powerpoint/2010/main" val="9381036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P spid="9" grpId="0" animBg="1"/>
      <p:bldP spid="10" grpId="0"/>
      <p:bldP spid="11" grpId="0" animBg="1"/>
      <p:bldP spid="12" grpId="0" animBg="1"/>
      <p:bldP spid="13" grpId="0"/>
      <p:bldP spid="14" grpId="0" animBg="1"/>
      <p:bldP spid="15" grpId="0" animBg="1"/>
      <p:bldP spid="16" grpId="0" animBg="1"/>
      <p:bldP spid="17"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禁毒进展</a:t>
            </a:r>
          </a:p>
        </p:txBody>
      </p:sp>
      <p:sp>
        <p:nvSpPr>
          <p:cNvPr id="6" name="矩形 5">
            <a:extLst>
              <a:ext uri="{FF2B5EF4-FFF2-40B4-BE49-F238E27FC236}">
                <a16:creationId xmlns="" xmlns:a16="http://schemas.microsoft.com/office/drawing/2014/main" id="{D9F34940-6B54-4B03-8DF1-3E0D8B51D66C}"/>
              </a:ext>
            </a:extLst>
          </p:cNvPr>
          <p:cNvSpPr/>
          <p:nvPr/>
        </p:nvSpPr>
        <p:spPr>
          <a:xfrm>
            <a:off x="708972" y="1393074"/>
            <a:ext cx="10824215" cy="553998"/>
          </a:xfrm>
          <a:prstGeom prst="rect">
            <a:avLst/>
          </a:prstGeom>
        </p:spPr>
        <p:txBody>
          <a:bodyPr wrap="square">
            <a:spAutoFit/>
          </a:bodyPr>
          <a:lstStyle/>
          <a:p>
            <a:pPr lvl="0" algn="just">
              <a:lnSpc>
                <a:spcPct val="150000"/>
              </a:lnSpc>
            </a:pPr>
            <a:r>
              <a:rPr lang="zh-CN" altLang="en-US" sz="2000" b="1" dirty="0">
                <a:solidFill>
                  <a:srgbClr val="000000"/>
                </a:solidFill>
                <a:latin typeface="黑体" panose="02010609060101010101" pitchFamily="49" charset="-122"/>
                <a:ea typeface="黑体" panose="02010609060101010101" pitchFamily="49" charset="-122"/>
              </a:rPr>
              <a:t>从</a:t>
            </a:r>
            <a:r>
              <a:rPr lang="en-US" altLang="zh-CN" sz="2000" b="1" dirty="0">
                <a:solidFill>
                  <a:srgbClr val="000000"/>
                </a:solidFill>
                <a:latin typeface="黑体" panose="02010609060101010101" pitchFamily="49" charset="-122"/>
                <a:ea typeface="黑体" panose="02010609060101010101" pitchFamily="49" charset="-122"/>
              </a:rPr>
              <a:t>1992</a:t>
            </a:r>
            <a:r>
              <a:rPr lang="zh-CN" altLang="en-US" sz="2000" b="1" dirty="0">
                <a:solidFill>
                  <a:srgbClr val="000000"/>
                </a:solidFill>
                <a:latin typeface="黑体" panose="02010609060101010101" pitchFamily="49" charset="-122"/>
                <a:ea typeface="黑体" panose="02010609060101010101" pitchFamily="49" charset="-122"/>
              </a:rPr>
              <a:t>年起，国际禁毒日都确定有一个主题口号，以达到国际社会关注和共同参与的效果。如：</a:t>
            </a:r>
          </a:p>
        </p:txBody>
      </p:sp>
      <p:sp>
        <p:nvSpPr>
          <p:cNvPr id="8" name="MH_Other_1">
            <a:extLst>
              <a:ext uri="{FF2B5EF4-FFF2-40B4-BE49-F238E27FC236}">
                <a16:creationId xmlns="" xmlns:a16="http://schemas.microsoft.com/office/drawing/2014/main" id="{A50B106B-02CA-4832-931A-705180ED3704}"/>
              </a:ext>
            </a:extLst>
          </p:cNvPr>
          <p:cNvSpPr/>
          <p:nvPr>
            <p:custDataLst>
              <p:tags r:id="rId2"/>
            </p:custDataLst>
          </p:nvPr>
        </p:nvSpPr>
        <p:spPr>
          <a:xfrm>
            <a:off x="-2" y="3566625"/>
            <a:ext cx="12204000" cy="992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400">
              <a:ea typeface="黑体" panose="02010609060101010101" pitchFamily="49" charset="-122"/>
            </a:endParaRPr>
          </a:p>
        </p:txBody>
      </p:sp>
      <p:grpSp>
        <p:nvGrpSpPr>
          <p:cNvPr id="3" name="组合 2">
            <a:extLst>
              <a:ext uri="{FF2B5EF4-FFF2-40B4-BE49-F238E27FC236}">
                <a16:creationId xmlns="" xmlns:a16="http://schemas.microsoft.com/office/drawing/2014/main" id="{F3A84FAC-9EDB-426C-B82E-04B2C6551D74}"/>
              </a:ext>
            </a:extLst>
          </p:cNvPr>
          <p:cNvGrpSpPr/>
          <p:nvPr/>
        </p:nvGrpSpPr>
        <p:grpSpPr>
          <a:xfrm>
            <a:off x="1626068" y="3403227"/>
            <a:ext cx="410437" cy="412382"/>
            <a:chOff x="1626068" y="3403227"/>
            <a:chExt cx="410437" cy="412382"/>
          </a:xfrm>
        </p:grpSpPr>
        <p:sp>
          <p:nvSpPr>
            <p:cNvPr id="9" name="MH_Other_2">
              <a:extLst>
                <a:ext uri="{FF2B5EF4-FFF2-40B4-BE49-F238E27FC236}">
                  <a16:creationId xmlns="" xmlns:a16="http://schemas.microsoft.com/office/drawing/2014/main" id="{ACCAB897-7EC8-4508-92E4-7DD1C6056CE8}"/>
                </a:ext>
              </a:extLst>
            </p:cNvPr>
            <p:cNvSpPr/>
            <p:nvPr>
              <p:custDataLst>
                <p:tags r:id="rId21"/>
              </p:custDataLst>
            </p:nvPr>
          </p:nvSpPr>
          <p:spPr bwMode="auto">
            <a:xfrm>
              <a:off x="1626068"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10" name="MH_Other_3">
              <a:extLst>
                <a:ext uri="{FF2B5EF4-FFF2-40B4-BE49-F238E27FC236}">
                  <a16:creationId xmlns="" xmlns:a16="http://schemas.microsoft.com/office/drawing/2014/main" id="{9B961F0A-8A7B-490E-BA4E-5690099FBA67}"/>
                </a:ext>
              </a:extLst>
            </p:cNvPr>
            <p:cNvSpPr/>
            <p:nvPr>
              <p:custDataLst>
                <p:tags r:id="rId22"/>
              </p:custDataLst>
            </p:nvPr>
          </p:nvSpPr>
          <p:spPr bwMode="auto">
            <a:xfrm>
              <a:off x="1696095"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11" name="MH_Other_4">
            <a:extLst>
              <a:ext uri="{FF2B5EF4-FFF2-40B4-BE49-F238E27FC236}">
                <a16:creationId xmlns="" xmlns:a16="http://schemas.microsoft.com/office/drawing/2014/main" id="{602849E1-4D30-4650-85DF-E773F787DD24}"/>
              </a:ext>
            </a:extLst>
          </p:cNvPr>
          <p:cNvSpPr txBox="1"/>
          <p:nvPr>
            <p:custDataLst>
              <p:tags r:id="rId3"/>
            </p:custDataLst>
          </p:nvPr>
        </p:nvSpPr>
        <p:spPr bwMode="auto">
          <a:xfrm>
            <a:off x="1240917"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1992</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12" name="MH_SubTitle_1">
            <a:extLst>
              <a:ext uri="{FF2B5EF4-FFF2-40B4-BE49-F238E27FC236}">
                <a16:creationId xmlns="" xmlns:a16="http://schemas.microsoft.com/office/drawing/2014/main" id="{7B833CAD-382A-46D7-90EC-B73074B140BF}"/>
              </a:ext>
            </a:extLst>
          </p:cNvPr>
          <p:cNvSpPr txBox="1"/>
          <p:nvPr>
            <p:custDataLst>
              <p:tags r:id="rId4"/>
            </p:custDataLst>
          </p:nvPr>
        </p:nvSpPr>
        <p:spPr bwMode="auto">
          <a:xfrm>
            <a:off x="962756" y="3910925"/>
            <a:ext cx="1737061" cy="995941"/>
          </a:xfrm>
          <a:prstGeom prst="rect">
            <a:avLst/>
          </a:prstGeom>
          <a:noFill/>
        </p:spPr>
        <p:txBody>
          <a:bodyPr lIns="0" tIns="0" rIns="0" bIns="0" anchor="ctr">
            <a:normAutofit fontScale="92500" lnSpcReduction="20000"/>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毒品，全球问题，需要全球解决</a:t>
            </a:r>
          </a:p>
        </p:txBody>
      </p:sp>
      <p:grpSp>
        <p:nvGrpSpPr>
          <p:cNvPr id="4" name="组合 3">
            <a:extLst>
              <a:ext uri="{FF2B5EF4-FFF2-40B4-BE49-F238E27FC236}">
                <a16:creationId xmlns="" xmlns:a16="http://schemas.microsoft.com/office/drawing/2014/main" id="{BE77D7C3-69DE-4935-B70A-1C06602B4EA4}"/>
              </a:ext>
            </a:extLst>
          </p:cNvPr>
          <p:cNvGrpSpPr/>
          <p:nvPr/>
        </p:nvGrpSpPr>
        <p:grpSpPr>
          <a:xfrm>
            <a:off x="3742443" y="3403227"/>
            <a:ext cx="410437" cy="412382"/>
            <a:chOff x="3742443" y="3403227"/>
            <a:chExt cx="410437" cy="412382"/>
          </a:xfrm>
        </p:grpSpPr>
        <p:sp>
          <p:nvSpPr>
            <p:cNvPr id="13" name="MH_Other_5">
              <a:extLst>
                <a:ext uri="{FF2B5EF4-FFF2-40B4-BE49-F238E27FC236}">
                  <a16:creationId xmlns="" xmlns:a16="http://schemas.microsoft.com/office/drawing/2014/main" id="{DB34B8E8-6A16-4FF6-B947-D68C1C0F1695}"/>
                </a:ext>
              </a:extLst>
            </p:cNvPr>
            <p:cNvSpPr/>
            <p:nvPr>
              <p:custDataLst>
                <p:tags r:id="rId19"/>
              </p:custDataLst>
            </p:nvPr>
          </p:nvSpPr>
          <p:spPr bwMode="auto">
            <a:xfrm>
              <a:off x="3742443"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14" name="MH_Other_6">
              <a:extLst>
                <a:ext uri="{FF2B5EF4-FFF2-40B4-BE49-F238E27FC236}">
                  <a16:creationId xmlns="" xmlns:a16="http://schemas.microsoft.com/office/drawing/2014/main" id="{E2AE3DA1-D3E1-427B-8E6C-7D33F1BDBE62}"/>
                </a:ext>
              </a:extLst>
            </p:cNvPr>
            <p:cNvSpPr/>
            <p:nvPr>
              <p:custDataLst>
                <p:tags r:id="rId20"/>
              </p:custDataLst>
            </p:nvPr>
          </p:nvSpPr>
          <p:spPr bwMode="auto">
            <a:xfrm>
              <a:off x="3812470"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15" name="MH_Other_7">
            <a:extLst>
              <a:ext uri="{FF2B5EF4-FFF2-40B4-BE49-F238E27FC236}">
                <a16:creationId xmlns="" xmlns:a16="http://schemas.microsoft.com/office/drawing/2014/main" id="{3173FB16-A150-4BD4-9B27-5DE5C738B90E}"/>
              </a:ext>
            </a:extLst>
          </p:cNvPr>
          <p:cNvSpPr txBox="1"/>
          <p:nvPr>
            <p:custDataLst>
              <p:tags r:id="rId5"/>
            </p:custDataLst>
          </p:nvPr>
        </p:nvSpPr>
        <p:spPr bwMode="auto">
          <a:xfrm>
            <a:off x="3351459" y="2582354"/>
            <a:ext cx="1192406"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1993</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16" name="MH_SubTitle_2">
            <a:extLst>
              <a:ext uri="{FF2B5EF4-FFF2-40B4-BE49-F238E27FC236}">
                <a16:creationId xmlns="" xmlns:a16="http://schemas.microsoft.com/office/drawing/2014/main" id="{A077F0AD-893D-4A73-B266-10AB02D6259E}"/>
              </a:ext>
            </a:extLst>
          </p:cNvPr>
          <p:cNvSpPr txBox="1"/>
          <p:nvPr>
            <p:custDataLst>
              <p:tags r:id="rId6"/>
            </p:custDataLst>
          </p:nvPr>
        </p:nvSpPr>
        <p:spPr bwMode="auto">
          <a:xfrm>
            <a:off x="3079131" y="3910925"/>
            <a:ext cx="1737061"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实施教育，抵制毒品</a:t>
            </a:r>
          </a:p>
        </p:txBody>
      </p:sp>
      <p:grpSp>
        <p:nvGrpSpPr>
          <p:cNvPr id="5" name="组合 4">
            <a:extLst>
              <a:ext uri="{FF2B5EF4-FFF2-40B4-BE49-F238E27FC236}">
                <a16:creationId xmlns="" xmlns:a16="http://schemas.microsoft.com/office/drawing/2014/main" id="{5B6D4C61-5770-4322-A416-DA2D1E762008}"/>
              </a:ext>
            </a:extLst>
          </p:cNvPr>
          <p:cNvGrpSpPr/>
          <p:nvPr/>
        </p:nvGrpSpPr>
        <p:grpSpPr>
          <a:xfrm>
            <a:off x="5858818" y="3403227"/>
            <a:ext cx="410437" cy="412382"/>
            <a:chOff x="5858818" y="3403227"/>
            <a:chExt cx="410437" cy="412382"/>
          </a:xfrm>
        </p:grpSpPr>
        <p:sp>
          <p:nvSpPr>
            <p:cNvPr id="17" name="MH_Other_8">
              <a:extLst>
                <a:ext uri="{FF2B5EF4-FFF2-40B4-BE49-F238E27FC236}">
                  <a16:creationId xmlns="" xmlns:a16="http://schemas.microsoft.com/office/drawing/2014/main" id="{18A463FA-F4D2-418A-A614-DDDA93F8A7EA}"/>
                </a:ext>
              </a:extLst>
            </p:cNvPr>
            <p:cNvSpPr/>
            <p:nvPr>
              <p:custDataLst>
                <p:tags r:id="rId17"/>
              </p:custDataLst>
            </p:nvPr>
          </p:nvSpPr>
          <p:spPr bwMode="auto">
            <a:xfrm>
              <a:off x="5858818"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18" name="MH_Other_9">
              <a:extLst>
                <a:ext uri="{FF2B5EF4-FFF2-40B4-BE49-F238E27FC236}">
                  <a16:creationId xmlns="" xmlns:a16="http://schemas.microsoft.com/office/drawing/2014/main" id="{5708A7E7-A0AD-46A6-B15D-F586FE85D0E5}"/>
                </a:ext>
              </a:extLst>
            </p:cNvPr>
            <p:cNvSpPr/>
            <p:nvPr>
              <p:custDataLst>
                <p:tags r:id="rId18"/>
              </p:custDataLst>
            </p:nvPr>
          </p:nvSpPr>
          <p:spPr bwMode="auto">
            <a:xfrm>
              <a:off x="5928845"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19" name="MH_Other_10">
            <a:extLst>
              <a:ext uri="{FF2B5EF4-FFF2-40B4-BE49-F238E27FC236}">
                <a16:creationId xmlns="" xmlns:a16="http://schemas.microsoft.com/office/drawing/2014/main" id="{2C583604-2417-4B57-A698-CD3054E4A6D8}"/>
              </a:ext>
            </a:extLst>
          </p:cNvPr>
          <p:cNvSpPr txBox="1"/>
          <p:nvPr>
            <p:custDataLst>
              <p:tags r:id="rId7"/>
            </p:custDataLst>
          </p:nvPr>
        </p:nvSpPr>
        <p:spPr bwMode="auto">
          <a:xfrm>
            <a:off x="5461997"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1994</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20" name="MH_SubTitle_3">
            <a:extLst>
              <a:ext uri="{FF2B5EF4-FFF2-40B4-BE49-F238E27FC236}">
                <a16:creationId xmlns="" xmlns:a16="http://schemas.microsoft.com/office/drawing/2014/main" id="{FEAFDEA6-2360-4A18-94A9-2917D4271970}"/>
              </a:ext>
            </a:extLst>
          </p:cNvPr>
          <p:cNvSpPr txBox="1"/>
          <p:nvPr>
            <p:custDataLst>
              <p:tags r:id="rId8"/>
            </p:custDataLst>
          </p:nvPr>
        </p:nvSpPr>
        <p:spPr bwMode="auto">
          <a:xfrm>
            <a:off x="5195506" y="3910925"/>
            <a:ext cx="1737061"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女性，吸毒，抵制毒品</a:t>
            </a:r>
          </a:p>
        </p:txBody>
      </p:sp>
      <p:grpSp>
        <p:nvGrpSpPr>
          <p:cNvPr id="7" name="组合 6">
            <a:extLst>
              <a:ext uri="{FF2B5EF4-FFF2-40B4-BE49-F238E27FC236}">
                <a16:creationId xmlns="" xmlns:a16="http://schemas.microsoft.com/office/drawing/2014/main" id="{D0DD0A6B-63B4-46B4-84FF-BFB9E764D366}"/>
              </a:ext>
            </a:extLst>
          </p:cNvPr>
          <p:cNvGrpSpPr/>
          <p:nvPr/>
        </p:nvGrpSpPr>
        <p:grpSpPr>
          <a:xfrm>
            <a:off x="7973248" y="3403227"/>
            <a:ext cx="410436" cy="412382"/>
            <a:chOff x="7973248" y="3403227"/>
            <a:chExt cx="410436" cy="412382"/>
          </a:xfrm>
        </p:grpSpPr>
        <p:sp>
          <p:nvSpPr>
            <p:cNvPr id="21" name="MH_Other_11">
              <a:extLst>
                <a:ext uri="{FF2B5EF4-FFF2-40B4-BE49-F238E27FC236}">
                  <a16:creationId xmlns="" xmlns:a16="http://schemas.microsoft.com/office/drawing/2014/main" id="{2FBC4524-CCB2-4B57-BEB2-52EFF93E9EEE}"/>
                </a:ext>
              </a:extLst>
            </p:cNvPr>
            <p:cNvSpPr/>
            <p:nvPr>
              <p:custDataLst>
                <p:tags r:id="rId15"/>
              </p:custDataLst>
            </p:nvPr>
          </p:nvSpPr>
          <p:spPr bwMode="auto">
            <a:xfrm>
              <a:off x="7973248" y="3403227"/>
              <a:ext cx="410436"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22" name="MH_Other_12">
              <a:extLst>
                <a:ext uri="{FF2B5EF4-FFF2-40B4-BE49-F238E27FC236}">
                  <a16:creationId xmlns="" xmlns:a16="http://schemas.microsoft.com/office/drawing/2014/main" id="{4B93D48C-1B38-491B-944D-097F8B0A1B56}"/>
                </a:ext>
              </a:extLst>
            </p:cNvPr>
            <p:cNvSpPr/>
            <p:nvPr>
              <p:custDataLst>
                <p:tags r:id="rId16"/>
              </p:custDataLst>
            </p:nvPr>
          </p:nvSpPr>
          <p:spPr bwMode="auto">
            <a:xfrm>
              <a:off x="8043275" y="3475200"/>
              <a:ext cx="270382"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23" name="MH_Other_13">
            <a:extLst>
              <a:ext uri="{FF2B5EF4-FFF2-40B4-BE49-F238E27FC236}">
                <a16:creationId xmlns="" xmlns:a16="http://schemas.microsoft.com/office/drawing/2014/main" id="{3C1ED2A6-9FFC-450C-8D70-F2C7295D8177}"/>
              </a:ext>
            </a:extLst>
          </p:cNvPr>
          <p:cNvSpPr txBox="1"/>
          <p:nvPr>
            <p:custDataLst>
              <p:tags r:id="rId9"/>
            </p:custDataLst>
          </p:nvPr>
        </p:nvSpPr>
        <p:spPr bwMode="auto">
          <a:xfrm>
            <a:off x="7570591"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1995</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24" name="MH_SubTitle_4">
            <a:extLst>
              <a:ext uri="{FF2B5EF4-FFF2-40B4-BE49-F238E27FC236}">
                <a16:creationId xmlns="" xmlns:a16="http://schemas.microsoft.com/office/drawing/2014/main" id="{3085D8D2-501B-4881-9BAD-9DB4FEAB7229}"/>
              </a:ext>
            </a:extLst>
          </p:cNvPr>
          <p:cNvSpPr txBox="1"/>
          <p:nvPr>
            <p:custDataLst>
              <p:tags r:id="rId10"/>
            </p:custDataLst>
          </p:nvPr>
        </p:nvSpPr>
        <p:spPr bwMode="auto">
          <a:xfrm>
            <a:off x="7309935" y="3910925"/>
            <a:ext cx="1737062" cy="995941"/>
          </a:xfrm>
          <a:prstGeom prst="rect">
            <a:avLst/>
          </a:prstGeom>
          <a:noFill/>
        </p:spPr>
        <p:txBody>
          <a:bodyPr lIns="0" tIns="0" rIns="0" bIns="0" anchor="ctr">
            <a:normAutofit fontScale="92500" lnSpcReduction="20000"/>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国际合作禁毒，联合国</a:t>
            </a:r>
            <a:r>
              <a:rPr lang="en-US" altLang="zh-CN" b="1" dirty="0">
                <a:latin typeface="+mn-ea"/>
                <a:ea typeface="+mn-ea"/>
              </a:rPr>
              <a:t>90</a:t>
            </a:r>
            <a:r>
              <a:rPr lang="zh-CN" altLang="en-US" b="1" dirty="0">
                <a:latin typeface="+mn-ea"/>
                <a:ea typeface="+mn-ea"/>
              </a:rPr>
              <a:t>年代中禁毒回顾</a:t>
            </a:r>
          </a:p>
        </p:txBody>
      </p:sp>
      <p:grpSp>
        <p:nvGrpSpPr>
          <p:cNvPr id="25" name="组合 24">
            <a:extLst>
              <a:ext uri="{FF2B5EF4-FFF2-40B4-BE49-F238E27FC236}">
                <a16:creationId xmlns="" xmlns:a16="http://schemas.microsoft.com/office/drawing/2014/main" id="{BC1A10FA-C79A-4C85-B4F0-3B0B383454EF}"/>
              </a:ext>
            </a:extLst>
          </p:cNvPr>
          <p:cNvGrpSpPr/>
          <p:nvPr/>
        </p:nvGrpSpPr>
        <p:grpSpPr>
          <a:xfrm>
            <a:off x="10240150" y="3403227"/>
            <a:ext cx="410436" cy="412382"/>
            <a:chOff x="10240150" y="3403227"/>
            <a:chExt cx="410436" cy="412382"/>
          </a:xfrm>
        </p:grpSpPr>
        <p:sp>
          <p:nvSpPr>
            <p:cNvPr id="43" name="MH_Other_11">
              <a:extLst>
                <a:ext uri="{FF2B5EF4-FFF2-40B4-BE49-F238E27FC236}">
                  <a16:creationId xmlns="" xmlns:a16="http://schemas.microsoft.com/office/drawing/2014/main" id="{9421A1D4-F119-48AE-9FD1-A6AFF56E6DC5}"/>
                </a:ext>
              </a:extLst>
            </p:cNvPr>
            <p:cNvSpPr/>
            <p:nvPr>
              <p:custDataLst>
                <p:tags r:id="rId13"/>
              </p:custDataLst>
            </p:nvPr>
          </p:nvSpPr>
          <p:spPr bwMode="auto">
            <a:xfrm>
              <a:off x="10240150" y="3403227"/>
              <a:ext cx="410436"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44" name="MH_Other_12">
              <a:extLst>
                <a:ext uri="{FF2B5EF4-FFF2-40B4-BE49-F238E27FC236}">
                  <a16:creationId xmlns="" xmlns:a16="http://schemas.microsoft.com/office/drawing/2014/main" id="{DB872D36-C2DC-45BC-AE26-8AEC01209CC1}"/>
                </a:ext>
              </a:extLst>
            </p:cNvPr>
            <p:cNvSpPr/>
            <p:nvPr>
              <p:custDataLst>
                <p:tags r:id="rId14"/>
              </p:custDataLst>
            </p:nvPr>
          </p:nvSpPr>
          <p:spPr bwMode="auto">
            <a:xfrm>
              <a:off x="10310177" y="3475200"/>
              <a:ext cx="270382"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45" name="MH_Other_13">
            <a:extLst>
              <a:ext uri="{FF2B5EF4-FFF2-40B4-BE49-F238E27FC236}">
                <a16:creationId xmlns="" xmlns:a16="http://schemas.microsoft.com/office/drawing/2014/main" id="{5F624081-DB18-4574-8862-19D1C2B7507F}"/>
              </a:ext>
            </a:extLst>
          </p:cNvPr>
          <p:cNvSpPr txBox="1"/>
          <p:nvPr>
            <p:custDataLst>
              <p:tags r:id="rId11"/>
            </p:custDataLst>
          </p:nvPr>
        </p:nvSpPr>
        <p:spPr bwMode="auto">
          <a:xfrm>
            <a:off x="9837493"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1996</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46" name="MH_SubTitle_4">
            <a:extLst>
              <a:ext uri="{FF2B5EF4-FFF2-40B4-BE49-F238E27FC236}">
                <a16:creationId xmlns="" xmlns:a16="http://schemas.microsoft.com/office/drawing/2014/main" id="{FCDE097F-4D8F-4E0E-B1FB-AFDAA3441F15}"/>
              </a:ext>
            </a:extLst>
          </p:cNvPr>
          <p:cNvSpPr txBox="1"/>
          <p:nvPr>
            <p:custDataLst>
              <p:tags r:id="rId12"/>
            </p:custDataLst>
          </p:nvPr>
        </p:nvSpPr>
        <p:spPr bwMode="auto">
          <a:xfrm>
            <a:off x="9576837" y="3910925"/>
            <a:ext cx="1737062" cy="995941"/>
          </a:xfrm>
          <a:prstGeom prst="rect">
            <a:avLst/>
          </a:prstGeom>
          <a:noFill/>
        </p:spPr>
        <p:txBody>
          <a:bodyPr lIns="0" tIns="0" rIns="0" bIns="0" anchor="ctr">
            <a:normAutofit fontScale="92500" lnSpcReduction="20000"/>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黑体" panose="02010609060101010101" pitchFamily="49" charset="-122"/>
              </a:rPr>
              <a:t>滥用毒品与非法贩运带来的社会和经济后果</a:t>
            </a:r>
            <a:endParaRPr lang="zh-CN" altLang="en-US" dirty="0">
              <a:latin typeface="+mn-ea"/>
              <a:ea typeface="+mn-ea"/>
            </a:endParaRPr>
          </a:p>
        </p:txBody>
      </p:sp>
    </p:spTree>
    <p:custDataLst>
      <p:tags r:id="rId1"/>
    </p:custDataLst>
    <p:extLst>
      <p:ext uri="{BB962C8B-B14F-4D97-AF65-F5344CB8AC3E}">
        <p14:creationId xmlns:p14="http://schemas.microsoft.com/office/powerpoint/2010/main" val="1640601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iterate type="lt">
                                    <p:tmPct val="4865"/>
                                  </p:iterate>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2046"/>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546"/>
                            </p:stCondLst>
                            <p:childTnLst>
                              <p:par>
                                <p:cTn id="20" presetID="2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3046"/>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3546"/>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4046"/>
                            </p:stCondLst>
                            <p:childTnLst>
                              <p:par>
                                <p:cTn id="32" presetID="22" presetClass="entr" presetSubtype="8"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500"/>
                                        <p:tgtEl>
                                          <p:spTgt spid="4"/>
                                        </p:tgtEl>
                                      </p:cBhvr>
                                    </p:animEffect>
                                  </p:childTnLst>
                                </p:cTn>
                              </p:par>
                            </p:childTnLst>
                          </p:cTn>
                        </p:par>
                        <p:par>
                          <p:cTn id="35" fill="hold">
                            <p:stCondLst>
                              <p:cond delay="4546"/>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par>
                          <p:cTn id="39" fill="hold">
                            <p:stCondLst>
                              <p:cond delay="5046"/>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5546"/>
                            </p:stCondLst>
                            <p:childTnLst>
                              <p:par>
                                <p:cTn id="44" presetID="22" presetClass="entr" presetSubtype="8"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left)">
                                      <p:cBhvr>
                                        <p:cTn id="46" dur="500"/>
                                        <p:tgtEl>
                                          <p:spTgt spid="5"/>
                                        </p:tgtEl>
                                      </p:cBhvr>
                                    </p:animEffect>
                                  </p:childTnLst>
                                </p:cTn>
                              </p:par>
                            </p:childTnLst>
                          </p:cTn>
                        </p:par>
                        <p:par>
                          <p:cTn id="47" fill="hold">
                            <p:stCondLst>
                              <p:cond delay="6046"/>
                            </p:stCondLst>
                            <p:childTnLst>
                              <p:par>
                                <p:cTn id="48" presetID="2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par>
                          <p:cTn id="51" fill="hold">
                            <p:stCondLst>
                              <p:cond delay="6546"/>
                            </p:stCondLst>
                            <p:childTnLst>
                              <p:par>
                                <p:cTn id="52" presetID="22" presetClass="entr" presetSubtype="8"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left)">
                                      <p:cBhvr>
                                        <p:cTn id="54" dur="500"/>
                                        <p:tgtEl>
                                          <p:spTgt spid="20"/>
                                        </p:tgtEl>
                                      </p:cBhvr>
                                    </p:animEffect>
                                  </p:childTnLst>
                                </p:cTn>
                              </p:par>
                            </p:childTnLst>
                          </p:cTn>
                        </p:par>
                        <p:par>
                          <p:cTn id="55" fill="hold">
                            <p:stCondLst>
                              <p:cond delay="7046"/>
                            </p:stCondLst>
                            <p:childTnLst>
                              <p:par>
                                <p:cTn id="56" presetID="22" presetClass="entr" presetSubtype="8"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7546"/>
                            </p:stCondLst>
                            <p:childTnLst>
                              <p:par>
                                <p:cTn id="60" presetID="22" presetClass="entr" presetSubtype="8"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left)">
                                      <p:cBhvr>
                                        <p:cTn id="62" dur="500"/>
                                        <p:tgtEl>
                                          <p:spTgt spid="23"/>
                                        </p:tgtEl>
                                      </p:cBhvr>
                                    </p:animEffect>
                                  </p:childTnLst>
                                </p:cTn>
                              </p:par>
                            </p:childTnLst>
                          </p:cTn>
                        </p:par>
                        <p:par>
                          <p:cTn id="63" fill="hold">
                            <p:stCondLst>
                              <p:cond delay="8046"/>
                            </p:stCondLst>
                            <p:childTnLst>
                              <p:par>
                                <p:cTn id="64" presetID="22" presetClass="entr" presetSubtype="8"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left)">
                                      <p:cBhvr>
                                        <p:cTn id="66" dur="500"/>
                                        <p:tgtEl>
                                          <p:spTgt spid="24"/>
                                        </p:tgtEl>
                                      </p:cBhvr>
                                    </p:animEffect>
                                  </p:childTnLst>
                                </p:cTn>
                              </p:par>
                            </p:childTnLst>
                          </p:cTn>
                        </p:par>
                        <p:par>
                          <p:cTn id="67" fill="hold">
                            <p:stCondLst>
                              <p:cond delay="8546"/>
                            </p:stCondLst>
                            <p:childTnLst>
                              <p:par>
                                <p:cTn id="68" presetID="22" presetClass="entr" presetSubtype="8"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childTnLst>
                          </p:cTn>
                        </p:par>
                        <p:par>
                          <p:cTn id="71" fill="hold">
                            <p:stCondLst>
                              <p:cond delay="9046"/>
                            </p:stCondLst>
                            <p:childTnLst>
                              <p:par>
                                <p:cTn id="72" presetID="22" presetClass="entr" presetSubtype="8" fill="hold" grpId="0" nodeType="after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left)">
                                      <p:cBhvr>
                                        <p:cTn id="74" dur="500"/>
                                        <p:tgtEl>
                                          <p:spTgt spid="45"/>
                                        </p:tgtEl>
                                      </p:cBhvr>
                                    </p:animEffect>
                                  </p:childTnLst>
                                </p:cTn>
                              </p:par>
                            </p:childTnLst>
                          </p:cTn>
                        </p:par>
                        <p:par>
                          <p:cTn id="75" fill="hold">
                            <p:stCondLst>
                              <p:cond delay="9546"/>
                            </p:stCondLst>
                            <p:childTnLst>
                              <p:par>
                                <p:cTn id="76" presetID="22" presetClass="entr" presetSubtype="8"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wipe(left)">
                                      <p:cBhvr>
                                        <p:cTn id="7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animBg="1"/>
      <p:bldP spid="11" grpId="0"/>
      <p:bldP spid="12" grpId="0"/>
      <p:bldP spid="15" grpId="0"/>
      <p:bldP spid="16" grpId="0"/>
      <p:bldP spid="19" grpId="0"/>
      <p:bldP spid="20" grpId="0"/>
      <p:bldP spid="23" grpId="0"/>
      <p:bldP spid="24" grpId="0"/>
      <p:bldP spid="45" grpId="0"/>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禁毒进展</a:t>
            </a:r>
          </a:p>
        </p:txBody>
      </p:sp>
      <p:sp>
        <p:nvSpPr>
          <p:cNvPr id="8" name="MH_Other_1">
            <a:extLst>
              <a:ext uri="{FF2B5EF4-FFF2-40B4-BE49-F238E27FC236}">
                <a16:creationId xmlns="" xmlns:a16="http://schemas.microsoft.com/office/drawing/2014/main" id="{A50B106B-02CA-4832-931A-705180ED3704}"/>
              </a:ext>
            </a:extLst>
          </p:cNvPr>
          <p:cNvSpPr/>
          <p:nvPr>
            <p:custDataLst>
              <p:tags r:id="rId2"/>
            </p:custDataLst>
          </p:nvPr>
        </p:nvSpPr>
        <p:spPr>
          <a:xfrm>
            <a:off x="-2" y="3566625"/>
            <a:ext cx="12204000" cy="992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400">
              <a:ea typeface="黑体" panose="02010609060101010101" pitchFamily="49" charset="-122"/>
            </a:endParaRPr>
          </a:p>
        </p:txBody>
      </p:sp>
      <p:grpSp>
        <p:nvGrpSpPr>
          <p:cNvPr id="3" name="组合 2">
            <a:extLst>
              <a:ext uri="{FF2B5EF4-FFF2-40B4-BE49-F238E27FC236}">
                <a16:creationId xmlns="" xmlns:a16="http://schemas.microsoft.com/office/drawing/2014/main" id="{E4B01A05-9B1A-455F-AB9D-7ECBD1C65F57}"/>
              </a:ext>
            </a:extLst>
          </p:cNvPr>
          <p:cNvGrpSpPr/>
          <p:nvPr/>
        </p:nvGrpSpPr>
        <p:grpSpPr>
          <a:xfrm>
            <a:off x="1626068" y="3403227"/>
            <a:ext cx="410437" cy="412382"/>
            <a:chOff x="1626068" y="3403227"/>
            <a:chExt cx="410437" cy="412382"/>
          </a:xfrm>
        </p:grpSpPr>
        <p:sp>
          <p:nvSpPr>
            <p:cNvPr id="9" name="MH_Other_2">
              <a:extLst>
                <a:ext uri="{FF2B5EF4-FFF2-40B4-BE49-F238E27FC236}">
                  <a16:creationId xmlns="" xmlns:a16="http://schemas.microsoft.com/office/drawing/2014/main" id="{ACCAB897-7EC8-4508-92E4-7DD1C6056CE8}"/>
                </a:ext>
              </a:extLst>
            </p:cNvPr>
            <p:cNvSpPr/>
            <p:nvPr>
              <p:custDataLst>
                <p:tags r:id="rId21"/>
              </p:custDataLst>
            </p:nvPr>
          </p:nvSpPr>
          <p:spPr bwMode="auto">
            <a:xfrm>
              <a:off x="1626068"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10" name="MH_Other_3">
              <a:extLst>
                <a:ext uri="{FF2B5EF4-FFF2-40B4-BE49-F238E27FC236}">
                  <a16:creationId xmlns="" xmlns:a16="http://schemas.microsoft.com/office/drawing/2014/main" id="{9B961F0A-8A7B-490E-BA4E-5690099FBA67}"/>
                </a:ext>
              </a:extLst>
            </p:cNvPr>
            <p:cNvSpPr/>
            <p:nvPr>
              <p:custDataLst>
                <p:tags r:id="rId22"/>
              </p:custDataLst>
            </p:nvPr>
          </p:nvSpPr>
          <p:spPr bwMode="auto">
            <a:xfrm>
              <a:off x="1696095"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11" name="MH_Other_4">
            <a:extLst>
              <a:ext uri="{FF2B5EF4-FFF2-40B4-BE49-F238E27FC236}">
                <a16:creationId xmlns="" xmlns:a16="http://schemas.microsoft.com/office/drawing/2014/main" id="{602849E1-4D30-4650-85DF-E773F787DD24}"/>
              </a:ext>
            </a:extLst>
          </p:cNvPr>
          <p:cNvSpPr txBox="1"/>
          <p:nvPr>
            <p:custDataLst>
              <p:tags r:id="rId3"/>
            </p:custDataLst>
          </p:nvPr>
        </p:nvSpPr>
        <p:spPr bwMode="auto">
          <a:xfrm>
            <a:off x="1240917"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1997</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12" name="MH_SubTitle_1">
            <a:extLst>
              <a:ext uri="{FF2B5EF4-FFF2-40B4-BE49-F238E27FC236}">
                <a16:creationId xmlns="" xmlns:a16="http://schemas.microsoft.com/office/drawing/2014/main" id="{7B833CAD-382A-46D7-90EC-B73074B140BF}"/>
              </a:ext>
            </a:extLst>
          </p:cNvPr>
          <p:cNvSpPr txBox="1"/>
          <p:nvPr>
            <p:custDataLst>
              <p:tags r:id="rId4"/>
            </p:custDataLst>
          </p:nvPr>
        </p:nvSpPr>
        <p:spPr bwMode="auto">
          <a:xfrm>
            <a:off x="962756" y="3910925"/>
            <a:ext cx="1737061"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让大众远离毒品</a:t>
            </a:r>
          </a:p>
        </p:txBody>
      </p:sp>
      <p:grpSp>
        <p:nvGrpSpPr>
          <p:cNvPr id="4" name="组合 3">
            <a:extLst>
              <a:ext uri="{FF2B5EF4-FFF2-40B4-BE49-F238E27FC236}">
                <a16:creationId xmlns="" xmlns:a16="http://schemas.microsoft.com/office/drawing/2014/main" id="{C70AC497-2117-452D-B34C-FC39BE71CA2F}"/>
              </a:ext>
            </a:extLst>
          </p:cNvPr>
          <p:cNvGrpSpPr/>
          <p:nvPr/>
        </p:nvGrpSpPr>
        <p:grpSpPr>
          <a:xfrm>
            <a:off x="3742443" y="3403227"/>
            <a:ext cx="410437" cy="412382"/>
            <a:chOff x="3742443" y="3403227"/>
            <a:chExt cx="410437" cy="412382"/>
          </a:xfrm>
        </p:grpSpPr>
        <p:sp>
          <p:nvSpPr>
            <p:cNvPr id="13" name="MH_Other_5">
              <a:extLst>
                <a:ext uri="{FF2B5EF4-FFF2-40B4-BE49-F238E27FC236}">
                  <a16:creationId xmlns="" xmlns:a16="http://schemas.microsoft.com/office/drawing/2014/main" id="{DB34B8E8-6A16-4FF6-B947-D68C1C0F1695}"/>
                </a:ext>
              </a:extLst>
            </p:cNvPr>
            <p:cNvSpPr/>
            <p:nvPr>
              <p:custDataLst>
                <p:tags r:id="rId19"/>
              </p:custDataLst>
            </p:nvPr>
          </p:nvSpPr>
          <p:spPr bwMode="auto">
            <a:xfrm>
              <a:off x="3742443"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14" name="MH_Other_6">
              <a:extLst>
                <a:ext uri="{FF2B5EF4-FFF2-40B4-BE49-F238E27FC236}">
                  <a16:creationId xmlns="" xmlns:a16="http://schemas.microsoft.com/office/drawing/2014/main" id="{E2AE3DA1-D3E1-427B-8E6C-7D33F1BDBE62}"/>
                </a:ext>
              </a:extLst>
            </p:cNvPr>
            <p:cNvSpPr/>
            <p:nvPr>
              <p:custDataLst>
                <p:tags r:id="rId20"/>
              </p:custDataLst>
            </p:nvPr>
          </p:nvSpPr>
          <p:spPr bwMode="auto">
            <a:xfrm>
              <a:off x="3812470"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15" name="MH_Other_7">
            <a:extLst>
              <a:ext uri="{FF2B5EF4-FFF2-40B4-BE49-F238E27FC236}">
                <a16:creationId xmlns="" xmlns:a16="http://schemas.microsoft.com/office/drawing/2014/main" id="{3173FB16-A150-4BD4-9B27-5DE5C738B90E}"/>
              </a:ext>
            </a:extLst>
          </p:cNvPr>
          <p:cNvSpPr txBox="1"/>
          <p:nvPr>
            <p:custDataLst>
              <p:tags r:id="rId5"/>
            </p:custDataLst>
          </p:nvPr>
        </p:nvSpPr>
        <p:spPr bwMode="auto">
          <a:xfrm>
            <a:off x="3351459" y="2582354"/>
            <a:ext cx="1192406"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1998</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16" name="MH_SubTitle_2">
            <a:extLst>
              <a:ext uri="{FF2B5EF4-FFF2-40B4-BE49-F238E27FC236}">
                <a16:creationId xmlns="" xmlns:a16="http://schemas.microsoft.com/office/drawing/2014/main" id="{A077F0AD-893D-4A73-B266-10AB02D6259E}"/>
              </a:ext>
            </a:extLst>
          </p:cNvPr>
          <p:cNvSpPr txBox="1"/>
          <p:nvPr>
            <p:custDataLst>
              <p:tags r:id="rId6"/>
            </p:custDataLst>
          </p:nvPr>
        </p:nvSpPr>
        <p:spPr bwMode="auto">
          <a:xfrm>
            <a:off x="3079131" y="3910925"/>
            <a:ext cx="1737061"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无毒世界我们能做到</a:t>
            </a:r>
          </a:p>
        </p:txBody>
      </p:sp>
      <p:grpSp>
        <p:nvGrpSpPr>
          <p:cNvPr id="5" name="组合 4">
            <a:extLst>
              <a:ext uri="{FF2B5EF4-FFF2-40B4-BE49-F238E27FC236}">
                <a16:creationId xmlns="" xmlns:a16="http://schemas.microsoft.com/office/drawing/2014/main" id="{B8FD2A09-2F6A-48D4-A49B-FE24A34239A7}"/>
              </a:ext>
            </a:extLst>
          </p:cNvPr>
          <p:cNvGrpSpPr/>
          <p:nvPr/>
        </p:nvGrpSpPr>
        <p:grpSpPr>
          <a:xfrm>
            <a:off x="5858818" y="3403227"/>
            <a:ext cx="410437" cy="412382"/>
            <a:chOff x="5858818" y="3403227"/>
            <a:chExt cx="410437" cy="412382"/>
          </a:xfrm>
        </p:grpSpPr>
        <p:sp>
          <p:nvSpPr>
            <p:cNvPr id="17" name="MH_Other_8">
              <a:extLst>
                <a:ext uri="{FF2B5EF4-FFF2-40B4-BE49-F238E27FC236}">
                  <a16:creationId xmlns="" xmlns:a16="http://schemas.microsoft.com/office/drawing/2014/main" id="{18A463FA-F4D2-418A-A614-DDDA93F8A7EA}"/>
                </a:ext>
              </a:extLst>
            </p:cNvPr>
            <p:cNvSpPr/>
            <p:nvPr>
              <p:custDataLst>
                <p:tags r:id="rId17"/>
              </p:custDataLst>
            </p:nvPr>
          </p:nvSpPr>
          <p:spPr bwMode="auto">
            <a:xfrm>
              <a:off x="5858818"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18" name="MH_Other_9">
              <a:extLst>
                <a:ext uri="{FF2B5EF4-FFF2-40B4-BE49-F238E27FC236}">
                  <a16:creationId xmlns="" xmlns:a16="http://schemas.microsoft.com/office/drawing/2014/main" id="{5708A7E7-A0AD-46A6-B15D-F586FE85D0E5}"/>
                </a:ext>
              </a:extLst>
            </p:cNvPr>
            <p:cNvSpPr/>
            <p:nvPr>
              <p:custDataLst>
                <p:tags r:id="rId18"/>
              </p:custDataLst>
            </p:nvPr>
          </p:nvSpPr>
          <p:spPr bwMode="auto">
            <a:xfrm>
              <a:off x="5928845"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19" name="MH_Other_10">
            <a:extLst>
              <a:ext uri="{FF2B5EF4-FFF2-40B4-BE49-F238E27FC236}">
                <a16:creationId xmlns="" xmlns:a16="http://schemas.microsoft.com/office/drawing/2014/main" id="{2C583604-2417-4B57-A698-CD3054E4A6D8}"/>
              </a:ext>
            </a:extLst>
          </p:cNvPr>
          <p:cNvSpPr txBox="1"/>
          <p:nvPr>
            <p:custDataLst>
              <p:tags r:id="rId7"/>
            </p:custDataLst>
          </p:nvPr>
        </p:nvSpPr>
        <p:spPr bwMode="auto">
          <a:xfrm>
            <a:off x="5461997"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1999</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20" name="MH_SubTitle_3">
            <a:extLst>
              <a:ext uri="{FF2B5EF4-FFF2-40B4-BE49-F238E27FC236}">
                <a16:creationId xmlns="" xmlns:a16="http://schemas.microsoft.com/office/drawing/2014/main" id="{FEAFDEA6-2360-4A18-94A9-2917D4271970}"/>
              </a:ext>
            </a:extLst>
          </p:cNvPr>
          <p:cNvSpPr txBox="1"/>
          <p:nvPr>
            <p:custDataLst>
              <p:tags r:id="rId8"/>
            </p:custDataLst>
          </p:nvPr>
        </p:nvSpPr>
        <p:spPr bwMode="auto">
          <a:xfrm>
            <a:off x="5195506" y="3910925"/>
            <a:ext cx="1737061"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亲近音乐，远离毒品</a:t>
            </a:r>
          </a:p>
        </p:txBody>
      </p:sp>
      <p:grpSp>
        <p:nvGrpSpPr>
          <p:cNvPr id="6" name="组合 5">
            <a:extLst>
              <a:ext uri="{FF2B5EF4-FFF2-40B4-BE49-F238E27FC236}">
                <a16:creationId xmlns="" xmlns:a16="http://schemas.microsoft.com/office/drawing/2014/main" id="{997B1B0A-26C8-46EA-A0C0-CC12B07324AF}"/>
              </a:ext>
            </a:extLst>
          </p:cNvPr>
          <p:cNvGrpSpPr/>
          <p:nvPr/>
        </p:nvGrpSpPr>
        <p:grpSpPr>
          <a:xfrm>
            <a:off x="7973248" y="3403227"/>
            <a:ext cx="410436" cy="412382"/>
            <a:chOff x="7973248" y="3403227"/>
            <a:chExt cx="410436" cy="412382"/>
          </a:xfrm>
        </p:grpSpPr>
        <p:sp>
          <p:nvSpPr>
            <p:cNvPr id="21" name="MH_Other_11">
              <a:extLst>
                <a:ext uri="{FF2B5EF4-FFF2-40B4-BE49-F238E27FC236}">
                  <a16:creationId xmlns="" xmlns:a16="http://schemas.microsoft.com/office/drawing/2014/main" id="{2FBC4524-CCB2-4B57-BEB2-52EFF93E9EEE}"/>
                </a:ext>
              </a:extLst>
            </p:cNvPr>
            <p:cNvSpPr/>
            <p:nvPr>
              <p:custDataLst>
                <p:tags r:id="rId15"/>
              </p:custDataLst>
            </p:nvPr>
          </p:nvSpPr>
          <p:spPr bwMode="auto">
            <a:xfrm>
              <a:off x="7973248" y="3403227"/>
              <a:ext cx="410436"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22" name="MH_Other_12">
              <a:extLst>
                <a:ext uri="{FF2B5EF4-FFF2-40B4-BE49-F238E27FC236}">
                  <a16:creationId xmlns="" xmlns:a16="http://schemas.microsoft.com/office/drawing/2014/main" id="{4B93D48C-1B38-491B-944D-097F8B0A1B56}"/>
                </a:ext>
              </a:extLst>
            </p:cNvPr>
            <p:cNvSpPr/>
            <p:nvPr>
              <p:custDataLst>
                <p:tags r:id="rId16"/>
              </p:custDataLst>
            </p:nvPr>
          </p:nvSpPr>
          <p:spPr bwMode="auto">
            <a:xfrm>
              <a:off x="8043275" y="3475200"/>
              <a:ext cx="270382"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23" name="MH_Other_13">
            <a:extLst>
              <a:ext uri="{FF2B5EF4-FFF2-40B4-BE49-F238E27FC236}">
                <a16:creationId xmlns="" xmlns:a16="http://schemas.microsoft.com/office/drawing/2014/main" id="{3C1ED2A6-9FFC-450C-8D70-F2C7295D8177}"/>
              </a:ext>
            </a:extLst>
          </p:cNvPr>
          <p:cNvSpPr txBox="1"/>
          <p:nvPr>
            <p:custDataLst>
              <p:tags r:id="rId9"/>
            </p:custDataLst>
          </p:nvPr>
        </p:nvSpPr>
        <p:spPr bwMode="auto">
          <a:xfrm>
            <a:off x="7570591"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2000</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24" name="MH_SubTitle_4">
            <a:extLst>
              <a:ext uri="{FF2B5EF4-FFF2-40B4-BE49-F238E27FC236}">
                <a16:creationId xmlns="" xmlns:a16="http://schemas.microsoft.com/office/drawing/2014/main" id="{3085D8D2-501B-4881-9BAD-9DB4FEAB7229}"/>
              </a:ext>
            </a:extLst>
          </p:cNvPr>
          <p:cNvSpPr txBox="1"/>
          <p:nvPr>
            <p:custDataLst>
              <p:tags r:id="rId10"/>
            </p:custDataLst>
          </p:nvPr>
        </p:nvSpPr>
        <p:spPr bwMode="auto">
          <a:xfrm>
            <a:off x="7309935" y="3910925"/>
            <a:ext cx="1737062"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面对现实，拒绝堕落和暴力</a:t>
            </a:r>
          </a:p>
        </p:txBody>
      </p:sp>
      <p:grpSp>
        <p:nvGrpSpPr>
          <p:cNvPr id="7" name="组合 6">
            <a:extLst>
              <a:ext uri="{FF2B5EF4-FFF2-40B4-BE49-F238E27FC236}">
                <a16:creationId xmlns="" xmlns:a16="http://schemas.microsoft.com/office/drawing/2014/main" id="{D672D213-D1D5-4A38-98BB-0F6B6CDEAF51}"/>
              </a:ext>
            </a:extLst>
          </p:cNvPr>
          <p:cNvGrpSpPr/>
          <p:nvPr/>
        </p:nvGrpSpPr>
        <p:grpSpPr>
          <a:xfrm>
            <a:off x="10240150" y="3403227"/>
            <a:ext cx="410436" cy="412382"/>
            <a:chOff x="10240150" y="3403227"/>
            <a:chExt cx="410436" cy="412382"/>
          </a:xfrm>
        </p:grpSpPr>
        <p:sp>
          <p:nvSpPr>
            <p:cNvPr id="43" name="MH_Other_11">
              <a:extLst>
                <a:ext uri="{FF2B5EF4-FFF2-40B4-BE49-F238E27FC236}">
                  <a16:creationId xmlns="" xmlns:a16="http://schemas.microsoft.com/office/drawing/2014/main" id="{9421A1D4-F119-48AE-9FD1-A6AFF56E6DC5}"/>
                </a:ext>
              </a:extLst>
            </p:cNvPr>
            <p:cNvSpPr/>
            <p:nvPr>
              <p:custDataLst>
                <p:tags r:id="rId13"/>
              </p:custDataLst>
            </p:nvPr>
          </p:nvSpPr>
          <p:spPr bwMode="auto">
            <a:xfrm>
              <a:off x="10240150" y="3403227"/>
              <a:ext cx="410436"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44" name="MH_Other_12">
              <a:extLst>
                <a:ext uri="{FF2B5EF4-FFF2-40B4-BE49-F238E27FC236}">
                  <a16:creationId xmlns="" xmlns:a16="http://schemas.microsoft.com/office/drawing/2014/main" id="{DB872D36-C2DC-45BC-AE26-8AEC01209CC1}"/>
                </a:ext>
              </a:extLst>
            </p:cNvPr>
            <p:cNvSpPr/>
            <p:nvPr>
              <p:custDataLst>
                <p:tags r:id="rId14"/>
              </p:custDataLst>
            </p:nvPr>
          </p:nvSpPr>
          <p:spPr bwMode="auto">
            <a:xfrm>
              <a:off x="10310177" y="3475200"/>
              <a:ext cx="270382"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45" name="MH_Other_13">
            <a:extLst>
              <a:ext uri="{FF2B5EF4-FFF2-40B4-BE49-F238E27FC236}">
                <a16:creationId xmlns="" xmlns:a16="http://schemas.microsoft.com/office/drawing/2014/main" id="{5F624081-DB18-4574-8862-19D1C2B7507F}"/>
              </a:ext>
            </a:extLst>
          </p:cNvPr>
          <p:cNvSpPr txBox="1"/>
          <p:nvPr>
            <p:custDataLst>
              <p:tags r:id="rId11"/>
            </p:custDataLst>
          </p:nvPr>
        </p:nvSpPr>
        <p:spPr bwMode="auto">
          <a:xfrm>
            <a:off x="9837493"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2001</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46" name="MH_SubTitle_4">
            <a:extLst>
              <a:ext uri="{FF2B5EF4-FFF2-40B4-BE49-F238E27FC236}">
                <a16:creationId xmlns="" xmlns:a16="http://schemas.microsoft.com/office/drawing/2014/main" id="{FCDE097F-4D8F-4E0E-B1FB-AFDAA3441F15}"/>
              </a:ext>
            </a:extLst>
          </p:cNvPr>
          <p:cNvSpPr txBox="1"/>
          <p:nvPr>
            <p:custDataLst>
              <p:tags r:id="rId12"/>
            </p:custDataLst>
          </p:nvPr>
        </p:nvSpPr>
        <p:spPr bwMode="auto">
          <a:xfrm>
            <a:off x="9576837" y="3910925"/>
            <a:ext cx="1737062"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黑体" panose="02010609060101010101" pitchFamily="49" charset="-122"/>
              </a:rPr>
              <a:t>体育拒绝毒品</a:t>
            </a:r>
            <a:endParaRPr lang="zh-CN" altLang="en-US" dirty="0">
              <a:latin typeface="+mn-ea"/>
              <a:ea typeface="+mn-ea"/>
            </a:endParaRPr>
          </a:p>
        </p:txBody>
      </p:sp>
    </p:spTree>
    <p:custDataLst>
      <p:tags r:id="rId1"/>
    </p:custDataLst>
    <p:extLst>
      <p:ext uri="{BB962C8B-B14F-4D97-AF65-F5344CB8AC3E}">
        <p14:creationId xmlns:p14="http://schemas.microsoft.com/office/powerpoint/2010/main" val="19789660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5500"/>
                            </p:stCondLst>
                            <p:childTnLst>
                              <p:par>
                                <p:cTn id="52" presetID="22" presetClass="entr" presetSubtype="8"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left)">
                                      <p:cBhvr>
                                        <p:cTn id="54" dur="500"/>
                                        <p:tgtEl>
                                          <p:spTgt spid="6"/>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childTnLst>
                          </p:cTn>
                        </p:par>
                        <p:par>
                          <p:cTn id="59" fill="hold">
                            <p:stCondLst>
                              <p:cond delay="6500"/>
                            </p:stCondLst>
                            <p:childTnLst>
                              <p:par>
                                <p:cTn id="60" presetID="22" presetClass="entr" presetSubtype="8"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500"/>
                                        <p:tgtEl>
                                          <p:spTgt spid="24"/>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500"/>
                                        <p:tgtEl>
                                          <p:spTgt spid="7"/>
                                        </p:tgtEl>
                                      </p:cBhvr>
                                    </p:animEffect>
                                  </p:childTnLst>
                                </p:cTn>
                              </p:par>
                            </p:childTnLst>
                          </p:cTn>
                        </p:par>
                        <p:par>
                          <p:cTn id="67" fill="hold">
                            <p:stCondLst>
                              <p:cond delay="7500"/>
                            </p:stCondLst>
                            <p:childTnLst>
                              <p:par>
                                <p:cTn id="68" presetID="22" presetClass="entr" presetSubtype="8"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wipe(left)">
                                      <p:cBhvr>
                                        <p:cTn id="70" dur="500"/>
                                        <p:tgtEl>
                                          <p:spTgt spid="45"/>
                                        </p:tgtEl>
                                      </p:cBhvr>
                                    </p:animEffect>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1" grpId="0"/>
      <p:bldP spid="12" grpId="0"/>
      <p:bldP spid="15" grpId="0"/>
      <p:bldP spid="16" grpId="0"/>
      <p:bldP spid="19" grpId="0"/>
      <p:bldP spid="20" grpId="0"/>
      <p:bldP spid="23" grpId="0"/>
      <p:bldP spid="24" grpId="0"/>
      <p:bldP spid="45"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禁毒进展</a:t>
            </a:r>
          </a:p>
        </p:txBody>
      </p:sp>
      <p:sp>
        <p:nvSpPr>
          <p:cNvPr id="27" name="MH_Other_1">
            <a:extLst>
              <a:ext uri="{FF2B5EF4-FFF2-40B4-BE49-F238E27FC236}">
                <a16:creationId xmlns="" xmlns:a16="http://schemas.microsoft.com/office/drawing/2014/main" id="{7B412BE6-5EBF-4BF6-9803-1D291E22FDBE}"/>
              </a:ext>
            </a:extLst>
          </p:cNvPr>
          <p:cNvSpPr/>
          <p:nvPr>
            <p:custDataLst>
              <p:tags r:id="rId2"/>
            </p:custDataLst>
          </p:nvPr>
        </p:nvSpPr>
        <p:spPr>
          <a:xfrm>
            <a:off x="-2" y="3566625"/>
            <a:ext cx="12204000" cy="992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400">
              <a:ea typeface="黑体" panose="02010609060101010101" pitchFamily="49" charset="-122"/>
            </a:endParaRPr>
          </a:p>
        </p:txBody>
      </p:sp>
      <p:grpSp>
        <p:nvGrpSpPr>
          <p:cNvPr id="3" name="组合 2">
            <a:extLst>
              <a:ext uri="{FF2B5EF4-FFF2-40B4-BE49-F238E27FC236}">
                <a16:creationId xmlns="" xmlns:a16="http://schemas.microsoft.com/office/drawing/2014/main" id="{2B08FBA6-0904-4767-9784-715077985E0A}"/>
              </a:ext>
            </a:extLst>
          </p:cNvPr>
          <p:cNvGrpSpPr/>
          <p:nvPr/>
        </p:nvGrpSpPr>
        <p:grpSpPr>
          <a:xfrm>
            <a:off x="1626068" y="3403227"/>
            <a:ext cx="410437" cy="412382"/>
            <a:chOff x="1626068" y="3403227"/>
            <a:chExt cx="410437" cy="412382"/>
          </a:xfrm>
        </p:grpSpPr>
        <p:sp>
          <p:nvSpPr>
            <p:cNvPr id="28" name="MH_Other_2">
              <a:extLst>
                <a:ext uri="{FF2B5EF4-FFF2-40B4-BE49-F238E27FC236}">
                  <a16:creationId xmlns="" xmlns:a16="http://schemas.microsoft.com/office/drawing/2014/main" id="{90E0DD05-AC7C-488E-B22B-408435479702}"/>
                </a:ext>
              </a:extLst>
            </p:cNvPr>
            <p:cNvSpPr/>
            <p:nvPr>
              <p:custDataLst>
                <p:tags r:id="rId21"/>
              </p:custDataLst>
            </p:nvPr>
          </p:nvSpPr>
          <p:spPr bwMode="auto">
            <a:xfrm>
              <a:off x="1626068"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29" name="MH_Other_3">
              <a:extLst>
                <a:ext uri="{FF2B5EF4-FFF2-40B4-BE49-F238E27FC236}">
                  <a16:creationId xmlns="" xmlns:a16="http://schemas.microsoft.com/office/drawing/2014/main" id="{83E2EA96-CAE1-4A49-8D1E-05A17928CAA2}"/>
                </a:ext>
              </a:extLst>
            </p:cNvPr>
            <p:cNvSpPr/>
            <p:nvPr>
              <p:custDataLst>
                <p:tags r:id="rId22"/>
              </p:custDataLst>
            </p:nvPr>
          </p:nvSpPr>
          <p:spPr bwMode="auto">
            <a:xfrm>
              <a:off x="1696095"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30" name="MH_Other_4">
            <a:extLst>
              <a:ext uri="{FF2B5EF4-FFF2-40B4-BE49-F238E27FC236}">
                <a16:creationId xmlns="" xmlns:a16="http://schemas.microsoft.com/office/drawing/2014/main" id="{E31EA981-EF77-4722-94DB-1A90ACD42056}"/>
              </a:ext>
            </a:extLst>
          </p:cNvPr>
          <p:cNvSpPr txBox="1"/>
          <p:nvPr>
            <p:custDataLst>
              <p:tags r:id="rId3"/>
            </p:custDataLst>
          </p:nvPr>
        </p:nvSpPr>
        <p:spPr bwMode="auto">
          <a:xfrm>
            <a:off x="1240917"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2002</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31" name="MH_SubTitle_1">
            <a:extLst>
              <a:ext uri="{FF2B5EF4-FFF2-40B4-BE49-F238E27FC236}">
                <a16:creationId xmlns="" xmlns:a16="http://schemas.microsoft.com/office/drawing/2014/main" id="{0265F1FB-9EDF-4B1D-9ACB-8E024AD63234}"/>
              </a:ext>
            </a:extLst>
          </p:cNvPr>
          <p:cNvSpPr txBox="1"/>
          <p:nvPr>
            <p:custDataLst>
              <p:tags r:id="rId4"/>
            </p:custDataLst>
          </p:nvPr>
        </p:nvSpPr>
        <p:spPr bwMode="auto">
          <a:xfrm>
            <a:off x="962756" y="3910925"/>
            <a:ext cx="1737061"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吸毒与艾滋病</a:t>
            </a:r>
          </a:p>
        </p:txBody>
      </p:sp>
      <p:grpSp>
        <p:nvGrpSpPr>
          <p:cNvPr id="4" name="组合 3">
            <a:extLst>
              <a:ext uri="{FF2B5EF4-FFF2-40B4-BE49-F238E27FC236}">
                <a16:creationId xmlns="" xmlns:a16="http://schemas.microsoft.com/office/drawing/2014/main" id="{46677022-B325-4101-945D-55881D2639F3}"/>
              </a:ext>
            </a:extLst>
          </p:cNvPr>
          <p:cNvGrpSpPr/>
          <p:nvPr/>
        </p:nvGrpSpPr>
        <p:grpSpPr>
          <a:xfrm>
            <a:off x="3742443" y="3403227"/>
            <a:ext cx="410437" cy="412382"/>
            <a:chOff x="3742443" y="3403227"/>
            <a:chExt cx="410437" cy="412382"/>
          </a:xfrm>
        </p:grpSpPr>
        <p:sp>
          <p:nvSpPr>
            <p:cNvPr id="32" name="MH_Other_5">
              <a:extLst>
                <a:ext uri="{FF2B5EF4-FFF2-40B4-BE49-F238E27FC236}">
                  <a16:creationId xmlns="" xmlns:a16="http://schemas.microsoft.com/office/drawing/2014/main" id="{CB430D3C-77BA-4EF4-BB15-3AF674F4024B}"/>
                </a:ext>
              </a:extLst>
            </p:cNvPr>
            <p:cNvSpPr/>
            <p:nvPr>
              <p:custDataLst>
                <p:tags r:id="rId19"/>
              </p:custDataLst>
            </p:nvPr>
          </p:nvSpPr>
          <p:spPr bwMode="auto">
            <a:xfrm>
              <a:off x="3742443"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33" name="MH_Other_6">
              <a:extLst>
                <a:ext uri="{FF2B5EF4-FFF2-40B4-BE49-F238E27FC236}">
                  <a16:creationId xmlns="" xmlns:a16="http://schemas.microsoft.com/office/drawing/2014/main" id="{BB11F6D6-DF87-4346-9D25-998E1FC175CD}"/>
                </a:ext>
              </a:extLst>
            </p:cNvPr>
            <p:cNvSpPr/>
            <p:nvPr>
              <p:custDataLst>
                <p:tags r:id="rId20"/>
              </p:custDataLst>
            </p:nvPr>
          </p:nvSpPr>
          <p:spPr bwMode="auto">
            <a:xfrm>
              <a:off x="3812470"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34" name="MH_Other_7">
            <a:extLst>
              <a:ext uri="{FF2B5EF4-FFF2-40B4-BE49-F238E27FC236}">
                <a16:creationId xmlns="" xmlns:a16="http://schemas.microsoft.com/office/drawing/2014/main" id="{0765E17B-74DB-4EF1-A389-7E9D23E19AFC}"/>
              </a:ext>
            </a:extLst>
          </p:cNvPr>
          <p:cNvSpPr txBox="1"/>
          <p:nvPr>
            <p:custDataLst>
              <p:tags r:id="rId5"/>
            </p:custDataLst>
          </p:nvPr>
        </p:nvSpPr>
        <p:spPr bwMode="auto">
          <a:xfrm>
            <a:off x="3351459" y="2582354"/>
            <a:ext cx="1192406"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2003</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35" name="MH_SubTitle_2">
            <a:extLst>
              <a:ext uri="{FF2B5EF4-FFF2-40B4-BE49-F238E27FC236}">
                <a16:creationId xmlns="" xmlns:a16="http://schemas.microsoft.com/office/drawing/2014/main" id="{683D8D68-EDEC-4FED-A616-5E3B66C17217}"/>
              </a:ext>
            </a:extLst>
          </p:cNvPr>
          <p:cNvSpPr txBox="1"/>
          <p:nvPr>
            <p:custDataLst>
              <p:tags r:id="rId6"/>
            </p:custDataLst>
          </p:nvPr>
        </p:nvSpPr>
        <p:spPr bwMode="auto">
          <a:xfrm>
            <a:off x="3079131" y="3910925"/>
            <a:ext cx="1737061"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让我们讨论毒品问题</a:t>
            </a:r>
          </a:p>
        </p:txBody>
      </p:sp>
      <p:grpSp>
        <p:nvGrpSpPr>
          <p:cNvPr id="5" name="组合 4">
            <a:extLst>
              <a:ext uri="{FF2B5EF4-FFF2-40B4-BE49-F238E27FC236}">
                <a16:creationId xmlns="" xmlns:a16="http://schemas.microsoft.com/office/drawing/2014/main" id="{DCE6C94A-F6AF-47E7-8AF8-9595F09FCCC6}"/>
              </a:ext>
            </a:extLst>
          </p:cNvPr>
          <p:cNvGrpSpPr/>
          <p:nvPr/>
        </p:nvGrpSpPr>
        <p:grpSpPr>
          <a:xfrm>
            <a:off x="5858818" y="3403227"/>
            <a:ext cx="410437" cy="412382"/>
            <a:chOff x="5858818" y="3403227"/>
            <a:chExt cx="410437" cy="412382"/>
          </a:xfrm>
        </p:grpSpPr>
        <p:sp>
          <p:nvSpPr>
            <p:cNvPr id="36" name="MH_Other_8">
              <a:extLst>
                <a:ext uri="{FF2B5EF4-FFF2-40B4-BE49-F238E27FC236}">
                  <a16:creationId xmlns="" xmlns:a16="http://schemas.microsoft.com/office/drawing/2014/main" id="{9EDBFA8C-93E7-4670-A9BD-EB03CAA7DE23}"/>
                </a:ext>
              </a:extLst>
            </p:cNvPr>
            <p:cNvSpPr/>
            <p:nvPr>
              <p:custDataLst>
                <p:tags r:id="rId17"/>
              </p:custDataLst>
            </p:nvPr>
          </p:nvSpPr>
          <p:spPr bwMode="auto">
            <a:xfrm>
              <a:off x="5858818" y="3403227"/>
              <a:ext cx="410437"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37" name="MH_Other_9">
              <a:extLst>
                <a:ext uri="{FF2B5EF4-FFF2-40B4-BE49-F238E27FC236}">
                  <a16:creationId xmlns="" xmlns:a16="http://schemas.microsoft.com/office/drawing/2014/main" id="{B15EA100-CA6C-49AE-8F10-0C0034CBBA9E}"/>
                </a:ext>
              </a:extLst>
            </p:cNvPr>
            <p:cNvSpPr/>
            <p:nvPr>
              <p:custDataLst>
                <p:tags r:id="rId18"/>
              </p:custDataLst>
            </p:nvPr>
          </p:nvSpPr>
          <p:spPr bwMode="auto">
            <a:xfrm>
              <a:off x="5928845" y="3475200"/>
              <a:ext cx="270383"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38" name="MH_Other_10">
            <a:extLst>
              <a:ext uri="{FF2B5EF4-FFF2-40B4-BE49-F238E27FC236}">
                <a16:creationId xmlns="" xmlns:a16="http://schemas.microsoft.com/office/drawing/2014/main" id="{D0122F13-2EC9-45D3-B71D-482ADF01E6C1}"/>
              </a:ext>
            </a:extLst>
          </p:cNvPr>
          <p:cNvSpPr txBox="1"/>
          <p:nvPr>
            <p:custDataLst>
              <p:tags r:id="rId7"/>
            </p:custDataLst>
          </p:nvPr>
        </p:nvSpPr>
        <p:spPr bwMode="auto">
          <a:xfrm>
            <a:off x="5461997"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2004</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39" name="MH_SubTitle_3">
            <a:extLst>
              <a:ext uri="{FF2B5EF4-FFF2-40B4-BE49-F238E27FC236}">
                <a16:creationId xmlns="" xmlns:a16="http://schemas.microsoft.com/office/drawing/2014/main" id="{0623EA03-12E8-499A-B89C-D9DB63312C62}"/>
              </a:ext>
            </a:extLst>
          </p:cNvPr>
          <p:cNvSpPr txBox="1"/>
          <p:nvPr>
            <p:custDataLst>
              <p:tags r:id="rId8"/>
            </p:custDataLst>
          </p:nvPr>
        </p:nvSpPr>
        <p:spPr bwMode="auto">
          <a:xfrm>
            <a:off x="5195506" y="3910925"/>
            <a:ext cx="1737061"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抵制毒品，参与禁毒</a:t>
            </a:r>
          </a:p>
        </p:txBody>
      </p:sp>
      <p:grpSp>
        <p:nvGrpSpPr>
          <p:cNvPr id="6" name="组合 5">
            <a:extLst>
              <a:ext uri="{FF2B5EF4-FFF2-40B4-BE49-F238E27FC236}">
                <a16:creationId xmlns="" xmlns:a16="http://schemas.microsoft.com/office/drawing/2014/main" id="{879815EE-0DF1-42C1-8C80-5F390FD32198}"/>
              </a:ext>
            </a:extLst>
          </p:cNvPr>
          <p:cNvGrpSpPr/>
          <p:nvPr/>
        </p:nvGrpSpPr>
        <p:grpSpPr>
          <a:xfrm>
            <a:off x="7973248" y="3403227"/>
            <a:ext cx="410436" cy="412382"/>
            <a:chOff x="7973248" y="3403227"/>
            <a:chExt cx="410436" cy="412382"/>
          </a:xfrm>
        </p:grpSpPr>
        <p:sp>
          <p:nvSpPr>
            <p:cNvPr id="40" name="MH_Other_11">
              <a:extLst>
                <a:ext uri="{FF2B5EF4-FFF2-40B4-BE49-F238E27FC236}">
                  <a16:creationId xmlns="" xmlns:a16="http://schemas.microsoft.com/office/drawing/2014/main" id="{6F3C5941-2BF0-4DBE-98B2-FA61018322E0}"/>
                </a:ext>
              </a:extLst>
            </p:cNvPr>
            <p:cNvSpPr/>
            <p:nvPr>
              <p:custDataLst>
                <p:tags r:id="rId15"/>
              </p:custDataLst>
            </p:nvPr>
          </p:nvSpPr>
          <p:spPr bwMode="auto">
            <a:xfrm>
              <a:off x="7973248" y="3403227"/>
              <a:ext cx="410436"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41" name="MH_Other_12">
              <a:extLst>
                <a:ext uri="{FF2B5EF4-FFF2-40B4-BE49-F238E27FC236}">
                  <a16:creationId xmlns="" xmlns:a16="http://schemas.microsoft.com/office/drawing/2014/main" id="{906285A6-E74B-4997-A461-2DA07658684D}"/>
                </a:ext>
              </a:extLst>
            </p:cNvPr>
            <p:cNvSpPr/>
            <p:nvPr>
              <p:custDataLst>
                <p:tags r:id="rId16"/>
              </p:custDataLst>
            </p:nvPr>
          </p:nvSpPr>
          <p:spPr bwMode="auto">
            <a:xfrm>
              <a:off x="8043275" y="3475200"/>
              <a:ext cx="270382"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42" name="MH_Other_13">
            <a:extLst>
              <a:ext uri="{FF2B5EF4-FFF2-40B4-BE49-F238E27FC236}">
                <a16:creationId xmlns="" xmlns:a16="http://schemas.microsoft.com/office/drawing/2014/main" id="{FAD233E1-D0A2-4104-B5B7-1C65575CE326}"/>
              </a:ext>
            </a:extLst>
          </p:cNvPr>
          <p:cNvSpPr txBox="1"/>
          <p:nvPr>
            <p:custDataLst>
              <p:tags r:id="rId9"/>
            </p:custDataLst>
          </p:nvPr>
        </p:nvSpPr>
        <p:spPr bwMode="auto">
          <a:xfrm>
            <a:off x="7570591"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2005</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48" name="MH_SubTitle_4">
            <a:extLst>
              <a:ext uri="{FF2B5EF4-FFF2-40B4-BE49-F238E27FC236}">
                <a16:creationId xmlns="" xmlns:a16="http://schemas.microsoft.com/office/drawing/2014/main" id="{E4DF5465-48FA-44B8-AD72-F577AE019901}"/>
              </a:ext>
            </a:extLst>
          </p:cNvPr>
          <p:cNvSpPr txBox="1"/>
          <p:nvPr>
            <p:custDataLst>
              <p:tags r:id="rId10"/>
            </p:custDataLst>
          </p:nvPr>
        </p:nvSpPr>
        <p:spPr bwMode="auto">
          <a:xfrm>
            <a:off x="7309935" y="3910925"/>
            <a:ext cx="1737062"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mn-ea"/>
                <a:ea typeface="+mn-ea"/>
              </a:rPr>
              <a:t>珍惜自我，健康抉择</a:t>
            </a:r>
          </a:p>
        </p:txBody>
      </p:sp>
      <p:grpSp>
        <p:nvGrpSpPr>
          <p:cNvPr id="7" name="组合 6">
            <a:extLst>
              <a:ext uri="{FF2B5EF4-FFF2-40B4-BE49-F238E27FC236}">
                <a16:creationId xmlns="" xmlns:a16="http://schemas.microsoft.com/office/drawing/2014/main" id="{428C26FE-08B6-4D58-A89D-89F6D44042F8}"/>
              </a:ext>
            </a:extLst>
          </p:cNvPr>
          <p:cNvGrpSpPr/>
          <p:nvPr/>
        </p:nvGrpSpPr>
        <p:grpSpPr>
          <a:xfrm>
            <a:off x="10240150" y="3403227"/>
            <a:ext cx="410436" cy="412382"/>
            <a:chOff x="10240150" y="3403227"/>
            <a:chExt cx="410436" cy="412382"/>
          </a:xfrm>
        </p:grpSpPr>
        <p:sp>
          <p:nvSpPr>
            <p:cNvPr id="49" name="MH_Other_11">
              <a:extLst>
                <a:ext uri="{FF2B5EF4-FFF2-40B4-BE49-F238E27FC236}">
                  <a16:creationId xmlns="" xmlns:a16="http://schemas.microsoft.com/office/drawing/2014/main" id="{1FACC223-1BAF-4A27-99E5-B22D71E98683}"/>
                </a:ext>
              </a:extLst>
            </p:cNvPr>
            <p:cNvSpPr/>
            <p:nvPr>
              <p:custDataLst>
                <p:tags r:id="rId13"/>
              </p:custDataLst>
            </p:nvPr>
          </p:nvSpPr>
          <p:spPr bwMode="auto">
            <a:xfrm>
              <a:off x="10240150" y="3403227"/>
              <a:ext cx="410436" cy="41238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zh-CN" altLang="en-US" sz="1400">
                <a:ea typeface="黑体" panose="02010609060101010101" pitchFamily="49" charset="-122"/>
              </a:endParaRPr>
            </a:p>
          </p:txBody>
        </p:sp>
        <p:sp>
          <p:nvSpPr>
            <p:cNvPr id="50" name="MH_Other_12">
              <a:extLst>
                <a:ext uri="{FF2B5EF4-FFF2-40B4-BE49-F238E27FC236}">
                  <a16:creationId xmlns="" xmlns:a16="http://schemas.microsoft.com/office/drawing/2014/main" id="{7C129C0A-DF92-46EF-885F-36A9D893369C}"/>
                </a:ext>
              </a:extLst>
            </p:cNvPr>
            <p:cNvSpPr/>
            <p:nvPr>
              <p:custDataLst>
                <p:tags r:id="rId14"/>
              </p:custDataLst>
            </p:nvPr>
          </p:nvSpPr>
          <p:spPr bwMode="auto">
            <a:xfrm>
              <a:off x="10310177" y="3475200"/>
              <a:ext cx="270382" cy="2703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ea typeface="黑体" panose="02010609060101010101" pitchFamily="49" charset="-122"/>
              </a:endParaRPr>
            </a:p>
          </p:txBody>
        </p:sp>
      </p:grpSp>
      <p:sp>
        <p:nvSpPr>
          <p:cNvPr id="51" name="MH_Other_13">
            <a:extLst>
              <a:ext uri="{FF2B5EF4-FFF2-40B4-BE49-F238E27FC236}">
                <a16:creationId xmlns="" xmlns:a16="http://schemas.microsoft.com/office/drawing/2014/main" id="{ECA8E886-757E-4A90-87BF-6C8B61275FEC}"/>
              </a:ext>
            </a:extLst>
          </p:cNvPr>
          <p:cNvSpPr txBox="1"/>
          <p:nvPr>
            <p:custDataLst>
              <p:tags r:id="rId11"/>
            </p:custDataLst>
          </p:nvPr>
        </p:nvSpPr>
        <p:spPr bwMode="auto">
          <a:xfrm>
            <a:off x="9837493" y="2582354"/>
            <a:ext cx="1192407" cy="638025"/>
          </a:xfrm>
          <a:prstGeom prst="rect">
            <a:avLst/>
          </a:prstGeom>
          <a:noFill/>
        </p:spPr>
        <p:txBody>
          <a:bodyPr anchor="ctr">
            <a:normAutofit fontScale="85000" lnSpcReduction="10000"/>
          </a:bodyPr>
          <a:lstStyle/>
          <a:p>
            <a:pPr algn="ctr">
              <a:defRPr/>
            </a:pPr>
            <a:r>
              <a:rPr lang="en-US" altLang="zh-CN" sz="2800" b="1" dirty="0">
                <a:solidFill>
                  <a:schemeClr val="accent1">
                    <a:lumMod val="75000"/>
                  </a:schemeClr>
                </a:solidFill>
                <a:ea typeface="黑体" panose="02010609060101010101" pitchFamily="49" charset="-122"/>
                <a:cs typeface="Times New Roman" panose="02020603050405020304" pitchFamily="18" charset="0"/>
              </a:rPr>
              <a:t>2006</a:t>
            </a:r>
            <a:r>
              <a:rPr lang="zh-CN" altLang="en-US" sz="2800" b="1" dirty="0">
                <a:solidFill>
                  <a:schemeClr val="accent1">
                    <a:lumMod val="75000"/>
                  </a:schemeClr>
                </a:solidFill>
                <a:ea typeface="黑体" panose="02010609060101010101" pitchFamily="49" charset="-122"/>
                <a:cs typeface="Times New Roman" panose="02020603050405020304" pitchFamily="18" charset="0"/>
              </a:rPr>
              <a:t>年</a:t>
            </a:r>
          </a:p>
        </p:txBody>
      </p:sp>
      <p:sp>
        <p:nvSpPr>
          <p:cNvPr id="52" name="MH_SubTitle_4">
            <a:extLst>
              <a:ext uri="{FF2B5EF4-FFF2-40B4-BE49-F238E27FC236}">
                <a16:creationId xmlns="" xmlns:a16="http://schemas.microsoft.com/office/drawing/2014/main" id="{4CEEA894-76F7-4A40-BA24-6E07E4F80406}"/>
              </a:ext>
            </a:extLst>
          </p:cNvPr>
          <p:cNvSpPr txBox="1"/>
          <p:nvPr>
            <p:custDataLst>
              <p:tags r:id="rId12"/>
            </p:custDataLst>
          </p:nvPr>
        </p:nvSpPr>
        <p:spPr bwMode="auto">
          <a:xfrm>
            <a:off x="9576837" y="3910925"/>
            <a:ext cx="1737062" cy="995941"/>
          </a:xfrm>
          <a:prstGeom prst="rect">
            <a:avLst/>
          </a:prstGeom>
          <a:noFill/>
        </p:spPr>
        <p:txBody>
          <a:bodyPr lIns="0" tIns="0" rIns="0" bIns="0" anchor="ctr">
            <a:normAutofit/>
          </a:bodyPr>
          <a:lstStyle>
            <a:defPPr>
              <a:defRPr lang="zh-CN"/>
            </a:defPPr>
            <a:lvl1pPr algn="ctr">
              <a:lnSpc>
                <a:spcPct val="140000"/>
              </a:lnSpc>
              <a:defRPr>
                <a:solidFill>
                  <a:schemeClr val="accent1">
                    <a:lumMod val="75000"/>
                  </a:schemeClr>
                </a:solidFill>
                <a:latin typeface="Arial" panose="020B0604020202020204" pitchFamily="34" charset="0"/>
                <a:ea typeface="黑体" panose="02010609060101010101" pitchFamily="49" charset="-122"/>
              </a:defRPr>
            </a:lvl1pPr>
          </a:lstStyle>
          <a:p>
            <a:pPr algn="l">
              <a:defRPr/>
            </a:pPr>
            <a:r>
              <a:rPr lang="zh-CN" altLang="en-US" b="1" dirty="0">
                <a:latin typeface="黑体" panose="02010609060101010101" pitchFamily="49" charset="-122"/>
              </a:rPr>
              <a:t>毒品不是儿戏</a:t>
            </a:r>
          </a:p>
        </p:txBody>
      </p:sp>
    </p:spTree>
    <p:custDataLst>
      <p:tags r:id="rId1"/>
    </p:custDataLst>
    <p:extLst>
      <p:ext uri="{BB962C8B-B14F-4D97-AF65-F5344CB8AC3E}">
        <p14:creationId xmlns:p14="http://schemas.microsoft.com/office/powerpoint/2010/main" val="225160254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left)">
                                      <p:cBhvr>
                                        <p:cTn id="34" dur="500"/>
                                        <p:tgtEl>
                                          <p:spTgt spid="34"/>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left)">
                                      <p:cBhvr>
                                        <p:cTn id="46" dur="500"/>
                                        <p:tgtEl>
                                          <p:spTgt spid="38"/>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left)">
                                      <p:cBhvr>
                                        <p:cTn id="50" dur="500"/>
                                        <p:tgtEl>
                                          <p:spTgt spid="39"/>
                                        </p:tgtEl>
                                      </p:cBhvr>
                                    </p:animEffect>
                                  </p:childTnLst>
                                </p:cTn>
                              </p:par>
                            </p:childTnLst>
                          </p:cTn>
                        </p:par>
                        <p:par>
                          <p:cTn id="51" fill="hold">
                            <p:stCondLst>
                              <p:cond delay="5500"/>
                            </p:stCondLst>
                            <p:childTnLst>
                              <p:par>
                                <p:cTn id="52" presetID="22" presetClass="entr" presetSubtype="8"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left)">
                                      <p:cBhvr>
                                        <p:cTn id="54" dur="500"/>
                                        <p:tgtEl>
                                          <p:spTgt spid="6"/>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left)">
                                      <p:cBhvr>
                                        <p:cTn id="58" dur="500"/>
                                        <p:tgtEl>
                                          <p:spTgt spid="42"/>
                                        </p:tgtEl>
                                      </p:cBhvr>
                                    </p:animEffect>
                                  </p:childTnLst>
                                </p:cTn>
                              </p:par>
                            </p:childTnLst>
                          </p:cTn>
                        </p:par>
                        <p:par>
                          <p:cTn id="59" fill="hold">
                            <p:stCondLst>
                              <p:cond delay="6500"/>
                            </p:stCondLst>
                            <p:childTnLst>
                              <p:par>
                                <p:cTn id="60" presetID="22" presetClass="entr" presetSubtype="8"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500"/>
                                        <p:tgtEl>
                                          <p:spTgt spid="48"/>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500"/>
                                        <p:tgtEl>
                                          <p:spTgt spid="7"/>
                                        </p:tgtEl>
                                      </p:cBhvr>
                                    </p:animEffect>
                                  </p:childTnLst>
                                </p:cTn>
                              </p:par>
                            </p:childTnLst>
                          </p:cTn>
                        </p:par>
                        <p:par>
                          <p:cTn id="67" fill="hold">
                            <p:stCondLst>
                              <p:cond delay="7500"/>
                            </p:stCondLst>
                            <p:childTnLst>
                              <p:par>
                                <p:cTn id="68" presetID="22" presetClass="entr" presetSubtype="8"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left)">
                                      <p:cBhvr>
                                        <p:cTn id="70" dur="500"/>
                                        <p:tgtEl>
                                          <p:spTgt spid="51"/>
                                        </p:tgtEl>
                                      </p:cBhvr>
                                    </p:animEffect>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wipe(left)">
                                      <p:cBhvr>
                                        <p:cTn id="7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30" grpId="0"/>
      <p:bldP spid="31" grpId="0"/>
      <p:bldP spid="34" grpId="0"/>
      <p:bldP spid="35" grpId="0"/>
      <p:bldP spid="38" grpId="0"/>
      <p:bldP spid="39" grpId="0"/>
      <p:bldP spid="42" grpId="0"/>
      <p:bldP spid="48" grpId="0"/>
      <p:bldP spid="51" grpId="0"/>
      <p:bldP spid="5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禁毒实例（一）</a:t>
            </a:r>
          </a:p>
        </p:txBody>
      </p:sp>
      <p:sp>
        <p:nvSpPr>
          <p:cNvPr id="4" name="矩形 3">
            <a:extLst>
              <a:ext uri="{FF2B5EF4-FFF2-40B4-BE49-F238E27FC236}">
                <a16:creationId xmlns="" xmlns:a16="http://schemas.microsoft.com/office/drawing/2014/main" id="{70D3E409-2FC7-4F81-B224-89D9943DF591}"/>
              </a:ext>
            </a:extLst>
          </p:cNvPr>
          <p:cNvSpPr/>
          <p:nvPr/>
        </p:nvSpPr>
        <p:spPr>
          <a:xfrm>
            <a:off x="658813" y="2283649"/>
            <a:ext cx="5652778" cy="1569660"/>
          </a:xfrm>
          <a:prstGeom prst="rect">
            <a:avLst/>
          </a:prstGeom>
        </p:spPr>
        <p:txBody>
          <a:bodyPr wrap="square">
            <a:spAutoFit/>
          </a:bodyPr>
          <a:lstStyle/>
          <a:p>
            <a:pPr algn="just">
              <a:lnSpc>
                <a:spcPct val="150000"/>
              </a:lnSpc>
            </a:pPr>
            <a:r>
              <a:rPr lang="en-US" altLang="zh-CN" sz="1600" b="1" dirty="0">
                <a:latin typeface="黑体" panose="02010609060101010101" pitchFamily="49" charset="-122"/>
                <a:ea typeface="黑体" panose="02010609060101010101" pitchFamily="49" charset="-122"/>
              </a:rPr>
              <a:t>5</a:t>
            </a:r>
            <a:r>
              <a:rPr lang="zh-CN" altLang="en-US" sz="1600" b="1" dirty="0">
                <a:latin typeface="黑体" panose="02010609060101010101" pitchFamily="49" charset="-122"/>
                <a:ea typeface="黑体" panose="02010609060101010101" pitchFamily="49" charset="-122"/>
              </a:rPr>
              <a:t>月</a:t>
            </a:r>
            <a:r>
              <a:rPr lang="en-US" altLang="zh-CN" sz="1600" b="1" dirty="0">
                <a:latin typeface="黑体" panose="02010609060101010101" pitchFamily="49" charset="-122"/>
                <a:ea typeface="黑体" panose="02010609060101010101" pitchFamily="49" charset="-122"/>
              </a:rPr>
              <a:t>20</a:t>
            </a:r>
            <a:r>
              <a:rPr lang="zh-CN" altLang="en-US" sz="1600" b="1" dirty="0">
                <a:latin typeface="黑体" panose="02010609060101010101" pitchFamily="49" charset="-122"/>
                <a:ea typeface="黑体" panose="02010609060101010101" pitchFamily="49" charset="-122"/>
              </a:rPr>
              <a:t>日，在墨西哥首都墨西哥城，警察在扫毒行动中逮捕一名贩毒嫌疑人。据墨官方的报告，墨西哥在今年</a:t>
            </a:r>
            <a:r>
              <a:rPr lang="en-US" altLang="zh-CN" sz="1600" b="1" dirty="0">
                <a:latin typeface="黑体" panose="02010609060101010101" pitchFamily="49" charset="-122"/>
                <a:ea typeface="黑体" panose="02010609060101010101" pitchFamily="49" charset="-122"/>
              </a:rPr>
              <a:t>4</a:t>
            </a:r>
            <a:r>
              <a:rPr lang="zh-CN" altLang="en-US" sz="1600" b="1" dirty="0">
                <a:latin typeface="黑体" panose="02010609060101010101" pitchFamily="49" charset="-122"/>
                <a:ea typeface="黑体" panose="02010609060101010101" pitchFamily="49" charset="-122"/>
              </a:rPr>
              <a:t>个多月的扫毒行动中已经查获</a:t>
            </a:r>
            <a:r>
              <a:rPr lang="en-US" altLang="zh-CN" sz="1600" b="1" dirty="0">
                <a:latin typeface="黑体" panose="02010609060101010101" pitchFamily="49" charset="-122"/>
                <a:ea typeface="黑体" panose="02010609060101010101" pitchFamily="49" charset="-122"/>
              </a:rPr>
              <a:t>4</a:t>
            </a:r>
            <a:r>
              <a:rPr lang="zh-CN" altLang="en-US" sz="1600" b="1" dirty="0">
                <a:latin typeface="黑体" panose="02010609060101010101" pitchFamily="49" charset="-122"/>
                <a:ea typeface="黑体" panose="02010609060101010101" pitchFamily="49" charset="-122"/>
              </a:rPr>
              <a:t>万余吨大麻、</a:t>
            </a:r>
            <a:r>
              <a:rPr lang="en-US" altLang="zh-CN" sz="1600" b="1" dirty="0">
                <a:latin typeface="黑体" panose="02010609060101010101" pitchFamily="49" charset="-122"/>
                <a:ea typeface="黑体" panose="02010609060101010101" pitchFamily="49" charset="-122"/>
              </a:rPr>
              <a:t>262</a:t>
            </a:r>
            <a:r>
              <a:rPr lang="zh-CN" altLang="en-US" sz="1600" b="1" dirty="0">
                <a:latin typeface="黑体" panose="02010609060101010101" pitchFamily="49" charset="-122"/>
                <a:ea typeface="黑体" panose="02010609060101010101" pitchFamily="49" charset="-122"/>
              </a:rPr>
              <a:t>吨可卡因，抓获</a:t>
            </a:r>
            <a:r>
              <a:rPr lang="en-US" altLang="zh-CN" sz="1600" b="1" dirty="0">
                <a:latin typeface="黑体" panose="02010609060101010101" pitchFamily="49" charset="-122"/>
                <a:ea typeface="黑体" panose="02010609060101010101" pitchFamily="49" charset="-122"/>
              </a:rPr>
              <a:t>127</a:t>
            </a:r>
            <a:r>
              <a:rPr lang="zh-CN" altLang="en-US" sz="1600" b="1" dirty="0">
                <a:latin typeface="黑体" panose="02010609060101010101" pitchFamily="49" charset="-122"/>
                <a:ea typeface="黑体" panose="02010609060101010101" pitchFamily="49" charset="-122"/>
              </a:rPr>
              <a:t>名贩毒分子。</a:t>
            </a:r>
          </a:p>
        </p:txBody>
      </p:sp>
      <p:pic>
        <p:nvPicPr>
          <p:cNvPr id="5" name="Picture 7" descr="e1abf21e458b600a8c60f370b4efa896">
            <a:extLst>
              <a:ext uri="{FF2B5EF4-FFF2-40B4-BE49-F238E27FC236}">
                <a16:creationId xmlns="" xmlns:a16="http://schemas.microsoft.com/office/drawing/2014/main" id="{E7D146C8-C228-4328-8EAE-2CCE988B3E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0957"/>
          <a:stretch/>
        </p:blipFill>
        <p:spPr>
          <a:xfrm>
            <a:off x="6501161" y="2321749"/>
            <a:ext cx="5032027" cy="36254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矩形 6">
            <a:extLst>
              <a:ext uri="{FF2B5EF4-FFF2-40B4-BE49-F238E27FC236}">
                <a16:creationId xmlns="" xmlns:a16="http://schemas.microsoft.com/office/drawing/2014/main" id="{C98116C6-D8A0-4F18-BC26-31F0559B51EC}"/>
              </a:ext>
            </a:extLst>
          </p:cNvPr>
          <p:cNvSpPr/>
          <p:nvPr/>
        </p:nvSpPr>
        <p:spPr>
          <a:xfrm>
            <a:off x="699443" y="1399010"/>
            <a:ext cx="10564513" cy="481863"/>
          </a:xfrm>
          <a:prstGeom prst="rect">
            <a:avLst/>
          </a:prstGeom>
        </p:spPr>
        <p:txBody>
          <a:bodyPr wrap="square">
            <a:spAutoFit/>
          </a:bodyPr>
          <a:lstStyle/>
          <a:p>
            <a:pPr algn="just">
              <a:lnSpc>
                <a:spcPct val="150000"/>
              </a:lnSpc>
            </a:pPr>
            <a:r>
              <a:rPr lang="zh-CN" altLang="en-US" sz="2000" b="1" dirty="0">
                <a:latin typeface="黑体" panose="02010609060101010101" pitchFamily="49" charset="-122"/>
                <a:ea typeface="黑体" panose="02010609060101010101" pitchFamily="49" charset="-122"/>
              </a:rPr>
              <a:t>自</a:t>
            </a:r>
            <a:r>
              <a:rPr lang="en-US" altLang="zh-CN" sz="2000" b="1" dirty="0">
                <a:latin typeface="黑体" panose="02010609060101010101" pitchFamily="49" charset="-122"/>
                <a:ea typeface="黑体" panose="02010609060101010101" pitchFamily="49" charset="-122"/>
              </a:rPr>
              <a:t>1987</a:t>
            </a:r>
            <a:r>
              <a:rPr lang="zh-CN" altLang="en-US" sz="2000" b="1" dirty="0">
                <a:latin typeface="黑体" panose="02010609060101010101" pitchFamily="49" charset="-122"/>
                <a:ea typeface="黑体" panose="02010609060101010101" pitchFamily="49" charset="-122"/>
              </a:rPr>
              <a:t>年以后，各国在每年的</a:t>
            </a:r>
            <a:r>
              <a:rPr lang="en-US" altLang="zh-CN" sz="2000" b="1" dirty="0">
                <a:latin typeface="黑体" panose="02010609060101010101" pitchFamily="49" charset="-122"/>
                <a:ea typeface="黑体" panose="02010609060101010101" pitchFamily="49" charset="-122"/>
              </a:rPr>
              <a:t>6</a:t>
            </a:r>
            <a:r>
              <a:rPr lang="zh-CN" altLang="en-US" sz="2000" b="1" dirty="0">
                <a:latin typeface="黑体" panose="02010609060101010101" pitchFamily="49" charset="-122"/>
                <a:ea typeface="黑体" panose="02010609060101010101" pitchFamily="49" charset="-122"/>
              </a:rPr>
              <a:t>月</a:t>
            </a:r>
            <a:r>
              <a:rPr lang="en-US" altLang="zh-CN" sz="2000" b="1" dirty="0">
                <a:latin typeface="黑体" panose="02010609060101010101" pitchFamily="49" charset="-122"/>
                <a:ea typeface="黑体" panose="02010609060101010101" pitchFamily="49" charset="-122"/>
              </a:rPr>
              <a:t>26</a:t>
            </a:r>
            <a:r>
              <a:rPr lang="zh-CN" altLang="en-US" sz="2000" b="1" dirty="0">
                <a:latin typeface="黑体" panose="02010609060101010101" pitchFamily="49" charset="-122"/>
                <a:ea typeface="黑体" panose="02010609060101010101" pitchFamily="49" charset="-122"/>
              </a:rPr>
              <a:t>日前后都要集中开展大规模的禁毒活动</a:t>
            </a:r>
            <a:r>
              <a:rPr lang="en-US" altLang="zh-CN" sz="2000" b="1" dirty="0">
                <a:latin typeface="黑体" panose="02010609060101010101" pitchFamily="49" charset="-122"/>
                <a:ea typeface="黑体" panose="02010609060101010101" pitchFamily="49" charset="-122"/>
              </a:rPr>
              <a:t>.</a:t>
            </a:r>
            <a:endParaRPr lang="zh-CN" altLang="en-US" sz="2000" b="1" dirty="0">
              <a:latin typeface="黑体" panose="02010609060101010101" pitchFamily="49" charset="-122"/>
              <a:ea typeface="黑体" panose="02010609060101010101" pitchFamily="49" charset="-122"/>
            </a:endParaRPr>
          </a:p>
        </p:txBody>
      </p:sp>
      <p:sp>
        <p:nvSpPr>
          <p:cNvPr id="8" name="矩形 7">
            <a:extLst>
              <a:ext uri="{FF2B5EF4-FFF2-40B4-BE49-F238E27FC236}">
                <a16:creationId xmlns="" xmlns:a16="http://schemas.microsoft.com/office/drawing/2014/main" id="{1AD8426D-664A-42AE-BBB2-EFEE157F6936}"/>
              </a:ext>
            </a:extLst>
          </p:cNvPr>
          <p:cNvSpPr/>
          <p:nvPr/>
        </p:nvSpPr>
        <p:spPr>
          <a:xfrm>
            <a:off x="658813" y="4008254"/>
            <a:ext cx="5652778" cy="1938992"/>
          </a:xfrm>
          <a:prstGeom prst="rect">
            <a:avLst/>
          </a:prstGeom>
        </p:spPr>
        <p:txBody>
          <a:bodyPr wrap="square">
            <a:spAutoFit/>
          </a:bodyPr>
          <a:lstStyle/>
          <a:p>
            <a:pPr algn="just">
              <a:lnSpc>
                <a:spcPct val="150000"/>
              </a:lnSpc>
            </a:pPr>
            <a:r>
              <a:rPr lang="zh-CN" altLang="en-US" sz="1600" b="1" dirty="0">
                <a:latin typeface="黑体" panose="02010609060101010101" pitchFamily="49" charset="-122"/>
                <a:ea typeface="黑体" panose="02010609060101010101" pitchFamily="49" charset="-122"/>
              </a:rPr>
              <a:t>目前，世界上有四大“毒窟”，分别是位于东南亚老挝、泰国、缅甸三国接壤地区的“金三角”；位于中、西亚的阿富汗、巴基斯坦、伊朗三国接壤地区的“金新月”；位于南美洲哥伦比亚的“银三角”和黎巴嫩的“第四产地”。世界四大毒品产区和主要转运地及运输路线。</a:t>
            </a:r>
          </a:p>
        </p:txBody>
      </p:sp>
    </p:spTree>
    <p:custDataLst>
      <p:tags r:id="rId1"/>
    </p:custDataLst>
    <p:extLst>
      <p:ext uri="{BB962C8B-B14F-4D97-AF65-F5344CB8AC3E}">
        <p14:creationId xmlns:p14="http://schemas.microsoft.com/office/powerpoint/2010/main" val="22868657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8D202A9-AA0F-42F5-AFC8-B5F88E3F5917}"/>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禁毒实例（二）</a:t>
            </a:r>
          </a:p>
        </p:txBody>
      </p:sp>
      <p:sp>
        <p:nvSpPr>
          <p:cNvPr id="9" name="矩形 8">
            <a:extLst>
              <a:ext uri="{FF2B5EF4-FFF2-40B4-BE49-F238E27FC236}">
                <a16:creationId xmlns="" xmlns:a16="http://schemas.microsoft.com/office/drawing/2014/main" id="{C8858E5F-5761-42BE-83AD-F4D718143D32}"/>
              </a:ext>
            </a:extLst>
          </p:cNvPr>
          <p:cNvSpPr/>
          <p:nvPr/>
        </p:nvSpPr>
        <p:spPr>
          <a:xfrm>
            <a:off x="695325" y="1959905"/>
            <a:ext cx="5991225" cy="3766865"/>
          </a:xfrm>
          <a:prstGeom prst="rect">
            <a:avLst/>
          </a:prstGeom>
        </p:spPr>
        <p:txBody>
          <a:bodyPr wrap="square">
            <a:spAutoFit/>
          </a:bodyPr>
          <a:lstStyle/>
          <a:p>
            <a:pPr algn="just">
              <a:lnSpc>
                <a:spcPct val="150000"/>
              </a:lnSpc>
            </a:pPr>
            <a:r>
              <a:rPr lang="en-US" altLang="zh-CN" b="1" dirty="0">
                <a:latin typeface="黑体" panose="02010609060101010101" pitchFamily="49" charset="-122"/>
                <a:ea typeface="黑体" panose="02010609060101010101" pitchFamily="49" charset="-122"/>
              </a:rPr>
              <a:t>“6·26”</a:t>
            </a:r>
            <a:r>
              <a:rPr lang="zh-CN" altLang="en-US" b="1" dirty="0">
                <a:latin typeface="黑体" panose="02010609060101010101" pitchFamily="49" charset="-122"/>
                <a:ea typeface="黑体" panose="02010609060101010101" pitchFamily="49" charset="-122"/>
              </a:rPr>
              <a:t>国际禁毒日过去了，鹤山籍贩毒嫌疑人罗某以为“严打期过去了”，</a:t>
            </a:r>
            <a:r>
              <a:rPr lang="en-US" altLang="zh-CN" b="1" dirty="0">
                <a:latin typeface="黑体" panose="02010609060101010101" pitchFamily="49" charset="-122"/>
                <a:ea typeface="黑体" panose="02010609060101010101" pitchFamily="49" charset="-122"/>
              </a:rPr>
              <a:t>7</a:t>
            </a:r>
            <a:r>
              <a:rPr lang="zh-CN" altLang="en-US" b="1" dirty="0">
                <a:latin typeface="黑体" panose="02010609060101010101" pitchFamily="49" charset="-122"/>
                <a:ea typeface="黑体" panose="02010609060101010101" pitchFamily="49" charset="-122"/>
              </a:rPr>
              <a:t>月</a:t>
            </a:r>
            <a:r>
              <a:rPr lang="en-US" altLang="zh-CN" b="1" dirty="0">
                <a:latin typeface="黑体" panose="02010609060101010101" pitchFamily="49" charset="-122"/>
                <a:ea typeface="黑体" panose="02010609060101010101" pitchFamily="49" charset="-122"/>
              </a:rPr>
              <a:t>4</a:t>
            </a:r>
            <a:r>
              <a:rPr lang="zh-CN" altLang="en-US" b="1" dirty="0">
                <a:latin typeface="黑体" panose="02010609060101010101" pitchFamily="49" charset="-122"/>
                <a:ea typeface="黑体" panose="02010609060101010101" pitchFamily="49" charset="-122"/>
              </a:rPr>
              <a:t>日晚，他在某宾馆停车场贩毒，被民警抓获。由于罗某每次出货不少，鹤山、江门警方顺藤摸瓜，</a:t>
            </a:r>
            <a:r>
              <a:rPr lang="en-US" altLang="zh-CN" b="1" dirty="0">
                <a:latin typeface="黑体" panose="02010609060101010101" pitchFamily="49" charset="-122"/>
                <a:ea typeface="黑体" panose="02010609060101010101" pitchFamily="49" charset="-122"/>
              </a:rPr>
              <a:t>7</a:t>
            </a:r>
            <a:r>
              <a:rPr lang="zh-CN" altLang="en-US" b="1" dirty="0">
                <a:latin typeface="黑体" panose="02010609060101010101" pitchFamily="49" charset="-122"/>
                <a:ea typeface="黑体" panose="02010609060101010101" pitchFamily="49" charset="-122"/>
              </a:rPr>
              <a:t>月</a:t>
            </a:r>
            <a:r>
              <a:rPr lang="en-US" altLang="zh-CN" b="1" dirty="0">
                <a:latin typeface="黑体" panose="02010609060101010101" pitchFamily="49" charset="-122"/>
                <a:ea typeface="黑体" panose="02010609060101010101" pitchFamily="49" charset="-122"/>
              </a:rPr>
              <a:t>5</a:t>
            </a:r>
            <a:r>
              <a:rPr lang="zh-CN" altLang="en-US" b="1" dirty="0">
                <a:latin typeface="黑体" panose="02010609060101010101" pitchFamily="49" charset="-122"/>
                <a:ea typeface="黑体" panose="02010609060101010101" pitchFamily="49" charset="-122"/>
              </a:rPr>
              <a:t>日凌晨，在江门市区抓获“毒枭”，缴获冰毒一公斤多，破获了今年鹤山首宗特大贩毒案，令民警震惊的是，这名“毒枭”竟是一名年仅</a:t>
            </a:r>
            <a:r>
              <a:rPr lang="en-US" altLang="zh-CN" b="1" dirty="0">
                <a:latin typeface="黑体" panose="02010609060101010101" pitchFamily="49" charset="-122"/>
                <a:ea typeface="黑体" panose="02010609060101010101" pitchFamily="49" charset="-122"/>
              </a:rPr>
              <a:t>23</a:t>
            </a:r>
            <a:r>
              <a:rPr lang="zh-CN" altLang="en-US" b="1" dirty="0">
                <a:latin typeface="黑体" panose="02010609060101010101" pitchFamily="49" charset="-122"/>
                <a:ea typeface="黑体" panose="02010609060101010101" pitchFamily="49" charset="-122"/>
              </a:rPr>
              <a:t>岁的女子。昨日，鹤山警方向南都通报这宗案件。警方审讯得知，湖南女子左某早年辍学南下打工，因误交损友，染上赌品，最终走上“以贩</a:t>
            </a:r>
            <a:r>
              <a:rPr lang="en-US" altLang="zh-CN" b="1" dirty="0">
                <a:latin typeface="黑体" panose="02010609060101010101" pitchFamily="49" charset="-122"/>
                <a:ea typeface="黑体" panose="02010609060101010101" pitchFamily="49" charset="-122"/>
              </a:rPr>
              <a:t>(</a:t>
            </a:r>
            <a:r>
              <a:rPr lang="zh-CN" altLang="en-US" b="1" dirty="0">
                <a:latin typeface="黑体" panose="02010609060101010101" pitchFamily="49" charset="-122"/>
                <a:ea typeface="黑体" panose="02010609060101010101" pitchFamily="49" charset="-122"/>
              </a:rPr>
              <a:t>毒</a:t>
            </a:r>
            <a:r>
              <a:rPr lang="en-US" altLang="zh-CN" b="1" dirty="0">
                <a:latin typeface="黑体" panose="02010609060101010101" pitchFamily="49" charset="-122"/>
                <a:ea typeface="黑体" panose="02010609060101010101" pitchFamily="49" charset="-122"/>
              </a:rPr>
              <a:t>)</a:t>
            </a:r>
            <a:r>
              <a:rPr lang="zh-CN" altLang="en-US" b="1" dirty="0">
                <a:latin typeface="黑体" panose="02010609060101010101" pitchFamily="49" charset="-122"/>
                <a:ea typeface="黑体" panose="02010609060101010101" pitchFamily="49" charset="-122"/>
              </a:rPr>
              <a:t>养吸</a:t>
            </a:r>
            <a:r>
              <a:rPr lang="en-US" altLang="zh-CN" b="1" dirty="0">
                <a:latin typeface="黑体" panose="02010609060101010101" pitchFamily="49" charset="-122"/>
                <a:ea typeface="黑体" panose="02010609060101010101" pitchFamily="49" charset="-122"/>
              </a:rPr>
              <a:t>(</a:t>
            </a:r>
            <a:r>
              <a:rPr lang="zh-CN" altLang="en-US" b="1" dirty="0">
                <a:latin typeface="黑体" panose="02010609060101010101" pitchFamily="49" charset="-122"/>
                <a:ea typeface="黑体" panose="02010609060101010101" pitchFamily="49" charset="-122"/>
              </a:rPr>
              <a:t>毒</a:t>
            </a:r>
            <a:r>
              <a:rPr lang="en-US" altLang="zh-CN" b="1" dirty="0">
                <a:latin typeface="黑体" panose="02010609060101010101" pitchFamily="49" charset="-122"/>
                <a:ea typeface="黑体" panose="02010609060101010101" pitchFamily="49" charset="-122"/>
              </a:rPr>
              <a:t>)”</a:t>
            </a:r>
            <a:r>
              <a:rPr lang="zh-CN" altLang="en-US" b="1" dirty="0">
                <a:latin typeface="黑体" panose="02010609060101010101" pitchFamily="49" charset="-122"/>
                <a:ea typeface="黑体" panose="02010609060101010101" pitchFamily="49" charset="-122"/>
              </a:rPr>
              <a:t>的不归路。 </a:t>
            </a:r>
          </a:p>
        </p:txBody>
      </p:sp>
      <p:pic>
        <p:nvPicPr>
          <p:cNvPr id="10" name="Picture 4" descr="QQ截图20131012203948">
            <a:extLst>
              <a:ext uri="{FF2B5EF4-FFF2-40B4-BE49-F238E27FC236}">
                <a16:creationId xmlns="" xmlns:a16="http://schemas.microsoft.com/office/drawing/2014/main" id="{5EDA8557-D427-40C8-8C96-B79878383D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5909"/>
          <a:stretch/>
        </p:blipFill>
        <p:spPr bwMode="auto">
          <a:xfrm>
            <a:off x="7048500" y="1376363"/>
            <a:ext cx="4478338"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169763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3F35FFE3-ABE6-4DA2-AE06-AB843E3979BF}"/>
              </a:ext>
            </a:extLst>
          </p:cNvPr>
          <p:cNvSpPr txBox="1"/>
          <p:nvPr/>
        </p:nvSpPr>
        <p:spPr>
          <a:xfrm>
            <a:off x="1115121" y="127137"/>
            <a:ext cx="10418067" cy="830997"/>
          </a:xfrm>
          <a:prstGeom prst="rect">
            <a:avLst/>
          </a:prstGeom>
          <a:noFill/>
        </p:spPr>
        <p:txBody>
          <a:bodyPr wrap="square" rtlCol="0">
            <a:spAutoFit/>
          </a:bodyPr>
          <a:lstStyle/>
          <a:p>
            <a:r>
              <a:rPr lang="zh-CN" altLang="en-US" sz="4800" dirty="0">
                <a:latin typeface="华文隶书" panose="02010800040101010101" pitchFamily="2" charset="-122"/>
                <a:ea typeface="华文隶书" panose="02010800040101010101" pitchFamily="2" charset="-122"/>
              </a:rPr>
              <a:t>禁毒实例（三）</a:t>
            </a:r>
          </a:p>
        </p:txBody>
      </p:sp>
      <p:sp>
        <p:nvSpPr>
          <p:cNvPr id="8" name="矩形 7">
            <a:extLst>
              <a:ext uri="{FF2B5EF4-FFF2-40B4-BE49-F238E27FC236}">
                <a16:creationId xmlns="" xmlns:a16="http://schemas.microsoft.com/office/drawing/2014/main" id="{321BD8D7-4934-4972-B363-4B77D750EF0A}"/>
              </a:ext>
            </a:extLst>
          </p:cNvPr>
          <p:cNvSpPr/>
          <p:nvPr/>
        </p:nvSpPr>
        <p:spPr>
          <a:xfrm>
            <a:off x="658812" y="2228671"/>
            <a:ext cx="5437188" cy="2400657"/>
          </a:xfrm>
          <a:prstGeom prst="rect">
            <a:avLst/>
          </a:prstGeom>
        </p:spPr>
        <p:txBody>
          <a:bodyPr wrap="square">
            <a:spAutoFit/>
          </a:bodyPr>
          <a:lstStyle/>
          <a:p>
            <a:pPr algn="just">
              <a:lnSpc>
                <a:spcPct val="150000"/>
              </a:lnSpc>
            </a:pPr>
            <a:r>
              <a:rPr lang="zh-CN" altLang="en-US" sz="2000" b="1" dirty="0">
                <a:latin typeface="黑体" panose="02010609060101010101" pitchFamily="49" charset="-122"/>
                <a:ea typeface="黑体" panose="02010609060101010101" pitchFamily="49" charset="-122"/>
              </a:rPr>
              <a:t>茂南公安分局禁毒大队再接再厉 ，于近日接连抓获</a:t>
            </a:r>
            <a:r>
              <a:rPr lang="en-US" altLang="zh-CN" sz="2000" b="1" dirty="0">
                <a:latin typeface="黑体" panose="02010609060101010101" pitchFamily="49" charset="-122"/>
                <a:ea typeface="黑体" panose="02010609060101010101" pitchFamily="49" charset="-122"/>
              </a:rPr>
              <a:t>2</a:t>
            </a:r>
            <a:r>
              <a:rPr lang="zh-CN" altLang="en-US" sz="2000" b="1" dirty="0">
                <a:latin typeface="黑体" panose="02010609060101010101" pitchFamily="49" charset="-122"/>
                <a:ea typeface="黑体" panose="02010609060101010101" pitchFamily="49" charset="-122"/>
              </a:rPr>
              <a:t>名网上在逃犯。国庆期间，该大队全体民警放弃休息，日夜在辖区摸查毒情，坚持露头就打。由于民警工作到位，先后发现</a:t>
            </a:r>
            <a:r>
              <a:rPr lang="en-US" altLang="zh-CN" sz="2000" b="1" dirty="0">
                <a:latin typeface="黑体" panose="02010609060101010101" pitchFamily="49" charset="-122"/>
                <a:ea typeface="黑体" panose="02010609060101010101" pitchFamily="49" charset="-122"/>
              </a:rPr>
              <a:t>2</a:t>
            </a:r>
            <a:r>
              <a:rPr lang="zh-CN" altLang="en-US" sz="2000" b="1" dirty="0">
                <a:latin typeface="黑体" panose="02010609060101010101" pitchFamily="49" charset="-122"/>
                <a:ea typeface="黑体" panose="02010609060101010101" pitchFamily="49" charset="-122"/>
              </a:rPr>
              <a:t>名网上在逃犯行踪，于是抓紧缉捕这</a:t>
            </a:r>
            <a:r>
              <a:rPr lang="en-US" altLang="zh-CN" sz="2000" b="1" dirty="0">
                <a:latin typeface="黑体" panose="02010609060101010101" pitchFamily="49" charset="-122"/>
                <a:ea typeface="黑体" panose="02010609060101010101" pitchFamily="49" charset="-122"/>
              </a:rPr>
              <a:t>2</a:t>
            </a:r>
            <a:r>
              <a:rPr lang="zh-CN" altLang="en-US" sz="2000" b="1" dirty="0">
                <a:latin typeface="黑体" panose="02010609060101010101" pitchFamily="49" charset="-122"/>
                <a:ea typeface="黑体" panose="02010609060101010101" pitchFamily="49" charset="-122"/>
              </a:rPr>
              <a:t>名逃犯归案。 </a:t>
            </a:r>
          </a:p>
        </p:txBody>
      </p:sp>
      <p:pic>
        <p:nvPicPr>
          <p:cNvPr id="10" name="Picture 4" descr="7a0e73b8gw1e9iginprwfj205g0460sq">
            <a:extLst>
              <a:ext uri="{FF2B5EF4-FFF2-40B4-BE49-F238E27FC236}">
                <a16:creationId xmlns="" xmlns:a16="http://schemas.microsoft.com/office/drawing/2014/main" id="{80A9027C-3740-42AF-B90F-1D4266D779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5400" y="1923871"/>
            <a:ext cx="4724400"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7468624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A_图片 27">
            <a:extLst>
              <a:ext uri="{FF2B5EF4-FFF2-40B4-BE49-F238E27FC236}">
                <a16:creationId xmlns="" xmlns:a16="http://schemas.microsoft.com/office/drawing/2014/main" id="{58302EE3-AA6C-4BEF-8807-57A8B1D0CEAC}"/>
              </a:ext>
            </a:extLst>
          </p:cNvPr>
          <p:cNvPicPr>
            <a:picLocks noChangeAspect="1"/>
          </p:cNvPicPr>
          <p:nvPr>
            <p:custDataLst>
              <p:tags r:id="rId2"/>
            </p:custDataLst>
          </p:nvPr>
        </p:nvPicPr>
        <p:blipFill>
          <a:blip r:embed="rId12" cstate="print">
            <a:extLst>
              <a:ext uri="{28A0092B-C50C-407E-A947-70E740481C1C}">
                <a14:useLocalDpi xmlns:a14="http://schemas.microsoft.com/office/drawing/2010/main" val="0"/>
              </a:ext>
            </a:extLst>
          </a:blip>
          <a:stretch>
            <a:fillRect/>
          </a:stretch>
        </p:blipFill>
        <p:spPr>
          <a:xfrm flipH="1">
            <a:off x="3859573" y="4606139"/>
            <a:ext cx="5832303" cy="2307616"/>
          </a:xfrm>
          <a:prstGeom prst="rect">
            <a:avLst/>
          </a:prstGeom>
        </p:spPr>
      </p:pic>
      <p:pic>
        <p:nvPicPr>
          <p:cNvPr id="7" name="PA_图片 6">
            <a:extLst>
              <a:ext uri="{FF2B5EF4-FFF2-40B4-BE49-F238E27FC236}">
                <a16:creationId xmlns="" xmlns:a16="http://schemas.microsoft.com/office/drawing/2014/main" id="{04B8D12A-7260-4D73-9A6D-1FBCBFA77255}"/>
              </a:ext>
            </a:extLst>
          </p:cNvPr>
          <p:cNvPicPr>
            <a:picLocks noChangeAspect="1"/>
          </p:cNvPicPr>
          <p:nvPr>
            <p:custDataLst>
              <p:tags r:id="rId3"/>
            </p:custDataLst>
          </p:nvPr>
        </p:nvPicPr>
        <p:blipFill>
          <a:blip r:embed="rId13" cstate="print">
            <a:extLst>
              <a:ext uri="{28A0092B-C50C-407E-A947-70E740481C1C}">
                <a14:useLocalDpi xmlns:a14="http://schemas.microsoft.com/office/drawing/2010/main" val="0"/>
              </a:ext>
            </a:extLst>
          </a:blip>
          <a:stretch>
            <a:fillRect/>
          </a:stretch>
        </p:blipFill>
        <p:spPr>
          <a:xfrm>
            <a:off x="154309" y="378665"/>
            <a:ext cx="7191753" cy="6072587"/>
          </a:xfrm>
          <a:prstGeom prst="rect">
            <a:avLst/>
          </a:prstGeom>
        </p:spPr>
      </p:pic>
      <p:pic>
        <p:nvPicPr>
          <p:cNvPr id="11" name="PA_图片 10">
            <a:extLst>
              <a:ext uri="{FF2B5EF4-FFF2-40B4-BE49-F238E27FC236}">
                <a16:creationId xmlns="" xmlns:a16="http://schemas.microsoft.com/office/drawing/2014/main" id="{7309E387-3B26-4B65-A2B0-729791D2CDFC}"/>
              </a:ext>
            </a:extLst>
          </p:cNvPr>
          <p:cNvPicPr>
            <a:picLocks noChangeAspect="1"/>
          </p:cNvPicPr>
          <p:nvPr>
            <p:custDataLst>
              <p:tags r:id="rId4"/>
            </p:custDataLst>
          </p:nvPr>
        </p:nvPicPr>
        <p:blipFill>
          <a:blip r:embed="rId14" cstate="print">
            <a:extLst>
              <a:ext uri="{28A0092B-C50C-407E-A947-70E740481C1C}">
                <a14:useLocalDpi xmlns:a14="http://schemas.microsoft.com/office/drawing/2010/main" val="0"/>
              </a:ext>
            </a:extLst>
          </a:blip>
          <a:stretch>
            <a:fillRect/>
          </a:stretch>
        </p:blipFill>
        <p:spPr>
          <a:xfrm>
            <a:off x="1358225" y="1686699"/>
            <a:ext cx="2034998" cy="1558562"/>
          </a:xfrm>
          <a:prstGeom prst="rect">
            <a:avLst/>
          </a:prstGeom>
        </p:spPr>
      </p:pic>
      <p:sp>
        <p:nvSpPr>
          <p:cNvPr id="14" name="PA_文本框 13">
            <a:extLst>
              <a:ext uri="{FF2B5EF4-FFF2-40B4-BE49-F238E27FC236}">
                <a16:creationId xmlns="" xmlns:a16="http://schemas.microsoft.com/office/drawing/2014/main" id="{1CC0A554-D80C-4922-9837-57396A4AF22E}"/>
              </a:ext>
            </a:extLst>
          </p:cNvPr>
          <p:cNvSpPr txBox="1"/>
          <p:nvPr>
            <p:custDataLst>
              <p:tags r:id="rId5"/>
            </p:custDataLst>
          </p:nvPr>
        </p:nvSpPr>
        <p:spPr>
          <a:xfrm>
            <a:off x="6642093" y="3489180"/>
            <a:ext cx="529262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造字工房尚雅体演示版常规体" pitchFamily="50" charset="-122"/>
                <a:ea typeface="造字工房尚雅体演示版常规体" pitchFamily="50" charset="-122"/>
              </a:rPr>
              <a:t>禁毒教育主题宣传活动</a:t>
            </a:r>
            <a:r>
              <a:rPr lang="en-US" altLang="zh-CN" sz="3200" b="1" dirty="0">
                <a:solidFill>
                  <a:schemeClr val="tx1">
                    <a:lumMod val="85000"/>
                    <a:lumOff val="15000"/>
                  </a:schemeClr>
                </a:solidFill>
                <a:latin typeface="造字工房尚雅体演示版常规体" pitchFamily="50" charset="-122"/>
                <a:ea typeface="造字工房尚雅体演示版常规体" pitchFamily="50" charset="-122"/>
              </a:rPr>
              <a:t>PPT</a:t>
            </a:r>
            <a:endParaRPr lang="zh-CN" altLang="en-US" sz="3200" b="1" dirty="0">
              <a:solidFill>
                <a:schemeClr val="tx1">
                  <a:lumMod val="85000"/>
                  <a:lumOff val="15000"/>
                </a:schemeClr>
              </a:solidFill>
              <a:latin typeface="造字工房尚雅体演示版常规体" pitchFamily="50" charset="-122"/>
              <a:ea typeface="造字工房尚雅体演示版常规体" pitchFamily="50" charset="-122"/>
            </a:endParaRPr>
          </a:p>
        </p:txBody>
      </p:sp>
      <p:grpSp>
        <p:nvGrpSpPr>
          <p:cNvPr id="24" name="PA_组合 23">
            <a:extLst>
              <a:ext uri="{FF2B5EF4-FFF2-40B4-BE49-F238E27FC236}">
                <a16:creationId xmlns="" xmlns:a16="http://schemas.microsoft.com/office/drawing/2014/main" id="{03B4BF1D-8076-4C49-B993-0272D0B24C70}"/>
              </a:ext>
            </a:extLst>
          </p:cNvPr>
          <p:cNvGrpSpPr/>
          <p:nvPr>
            <p:custDataLst>
              <p:tags r:id="rId6"/>
            </p:custDataLst>
          </p:nvPr>
        </p:nvGrpSpPr>
        <p:grpSpPr>
          <a:xfrm>
            <a:off x="5305436" y="3459284"/>
            <a:ext cx="1714481" cy="461665"/>
            <a:chOff x="5598130" y="3365694"/>
            <a:chExt cx="2158367" cy="461665"/>
          </a:xfrm>
        </p:grpSpPr>
        <p:sp>
          <p:nvSpPr>
            <p:cNvPr id="18" name="矩形 17">
              <a:extLst>
                <a:ext uri="{FF2B5EF4-FFF2-40B4-BE49-F238E27FC236}">
                  <a16:creationId xmlns="" xmlns:a16="http://schemas.microsoft.com/office/drawing/2014/main" id="{64B9AC14-DA19-4BE8-AC5C-D5F97FD9C7CC}"/>
                </a:ext>
              </a:extLst>
            </p:cNvPr>
            <p:cNvSpPr/>
            <p:nvPr/>
          </p:nvSpPr>
          <p:spPr>
            <a:xfrm>
              <a:off x="5598130" y="3365694"/>
              <a:ext cx="2158367" cy="461665"/>
            </a:xfrm>
            <a:prstGeom prst="rect">
              <a:avLst/>
            </a:prstGeom>
          </p:spPr>
          <p:txBody>
            <a:bodyPr wrap="square">
              <a:spAutoFit/>
            </a:bodyPr>
            <a:lstStyle/>
            <a:p>
              <a:pPr algn="ctr"/>
              <a:r>
                <a:rPr lang="zh-CN" altLang="en-US" sz="2400" b="1" dirty="0">
                  <a:solidFill>
                    <a:schemeClr val="tx1">
                      <a:lumMod val="85000"/>
                      <a:lumOff val="15000"/>
                    </a:schemeClr>
                  </a:solidFill>
                </a:rPr>
                <a:t>[           ]</a:t>
              </a:r>
            </a:p>
          </p:txBody>
        </p:sp>
        <p:sp>
          <p:nvSpPr>
            <p:cNvPr id="19" name="矩形 18">
              <a:extLst>
                <a:ext uri="{FF2B5EF4-FFF2-40B4-BE49-F238E27FC236}">
                  <a16:creationId xmlns="" xmlns:a16="http://schemas.microsoft.com/office/drawing/2014/main" id="{2F1C6D52-C730-46DC-9C5A-0569AA119C10}"/>
                </a:ext>
              </a:extLst>
            </p:cNvPr>
            <p:cNvSpPr/>
            <p:nvPr/>
          </p:nvSpPr>
          <p:spPr>
            <a:xfrm>
              <a:off x="5729815" y="3430850"/>
              <a:ext cx="1874285" cy="384721"/>
            </a:xfrm>
            <a:prstGeom prst="rect">
              <a:avLst/>
            </a:prstGeom>
          </p:spPr>
          <p:txBody>
            <a:bodyPr wrap="square">
              <a:spAutoFit/>
            </a:bodyPr>
            <a:lstStyle/>
            <a:p>
              <a:pPr algn="ctr"/>
              <a:r>
                <a:rPr lang="en-US" altLang="zh-CN" sz="1000" b="1" dirty="0">
                  <a:solidFill>
                    <a:schemeClr val="tx1">
                      <a:lumMod val="75000"/>
                      <a:lumOff val="25000"/>
                    </a:schemeClr>
                  </a:solidFill>
                  <a:latin typeface="造字工房尚雅体演示版常规体" pitchFamily="50" charset="-122"/>
                  <a:ea typeface="造字工房尚雅体演示版常规体" pitchFamily="50" charset="-122"/>
                </a:rPr>
                <a:t>Cherish</a:t>
              </a:r>
            </a:p>
            <a:p>
              <a:pPr algn="ctr"/>
              <a:r>
                <a:rPr lang="en-US" altLang="zh-CN" sz="900" b="1" dirty="0">
                  <a:solidFill>
                    <a:schemeClr val="tx1">
                      <a:lumMod val="75000"/>
                      <a:lumOff val="25000"/>
                    </a:schemeClr>
                  </a:solidFill>
                  <a:latin typeface="造字工房尚雅体演示版常规体" pitchFamily="50" charset="-122"/>
                  <a:ea typeface="造字工房尚雅体演示版常规体" pitchFamily="50" charset="-122"/>
                </a:rPr>
                <a:t> Life From Drugs</a:t>
              </a:r>
              <a:endParaRPr lang="zh-CN" altLang="en-US" sz="900" b="1" dirty="0">
                <a:solidFill>
                  <a:schemeClr val="tx1">
                    <a:lumMod val="75000"/>
                    <a:lumOff val="25000"/>
                  </a:schemeClr>
                </a:solidFill>
                <a:latin typeface="造字工房尚雅体演示版常规体" pitchFamily="50" charset="-122"/>
                <a:ea typeface="造字工房尚雅体演示版常规体" pitchFamily="50" charset="-122"/>
              </a:endParaRPr>
            </a:p>
          </p:txBody>
        </p:sp>
      </p:grpSp>
      <p:grpSp>
        <p:nvGrpSpPr>
          <p:cNvPr id="26" name="PA_组合 25">
            <a:extLst>
              <a:ext uri="{FF2B5EF4-FFF2-40B4-BE49-F238E27FC236}">
                <a16:creationId xmlns="" xmlns:a16="http://schemas.microsoft.com/office/drawing/2014/main" id="{62459430-70A3-4834-B893-B0CCA1BDB8D7}"/>
              </a:ext>
            </a:extLst>
          </p:cNvPr>
          <p:cNvGrpSpPr/>
          <p:nvPr>
            <p:custDataLst>
              <p:tags r:id="rId7"/>
            </p:custDataLst>
          </p:nvPr>
        </p:nvGrpSpPr>
        <p:grpSpPr>
          <a:xfrm>
            <a:off x="4924110" y="3432157"/>
            <a:ext cx="661639" cy="584775"/>
            <a:chOff x="5047471" y="3421006"/>
            <a:chExt cx="661639" cy="584775"/>
          </a:xfrm>
        </p:grpSpPr>
        <p:pic>
          <p:nvPicPr>
            <p:cNvPr id="23" name="图片 22">
              <a:extLst>
                <a:ext uri="{FF2B5EF4-FFF2-40B4-BE49-F238E27FC236}">
                  <a16:creationId xmlns="" xmlns:a16="http://schemas.microsoft.com/office/drawing/2014/main" id="{5EDE75B9-9F7F-4C11-A3A7-9B00A758302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120054" y="3461466"/>
              <a:ext cx="514508" cy="520808"/>
            </a:xfrm>
            <a:prstGeom prst="rect">
              <a:avLst/>
            </a:prstGeom>
          </p:spPr>
        </p:pic>
        <p:sp>
          <p:nvSpPr>
            <p:cNvPr id="25" name="文本框 24">
              <a:extLst>
                <a:ext uri="{FF2B5EF4-FFF2-40B4-BE49-F238E27FC236}">
                  <a16:creationId xmlns="" xmlns:a16="http://schemas.microsoft.com/office/drawing/2014/main" id="{33F3D64F-DDE4-4E8C-93BB-F272F62884C7}"/>
                </a:ext>
              </a:extLst>
            </p:cNvPr>
            <p:cNvSpPr txBox="1"/>
            <p:nvPr/>
          </p:nvSpPr>
          <p:spPr>
            <a:xfrm>
              <a:off x="5047471" y="3421006"/>
              <a:ext cx="661639" cy="584775"/>
            </a:xfrm>
            <a:prstGeom prst="rect">
              <a:avLst/>
            </a:prstGeom>
            <a:noFill/>
          </p:spPr>
          <p:txBody>
            <a:bodyPr wrap="square" rtlCol="0">
              <a:spAutoFit/>
            </a:bodyPr>
            <a:lstStyle/>
            <a:p>
              <a:pPr algn="ctr"/>
              <a:r>
                <a:rPr lang="zh-CN" altLang="en-US" sz="1600" dirty="0">
                  <a:solidFill>
                    <a:schemeClr val="bg1"/>
                  </a:solidFill>
                  <a:effectLst>
                    <a:innerShdw blurRad="63500" dist="50800" dir="13500000">
                      <a:prstClr val="black">
                        <a:alpha val="50000"/>
                      </a:prstClr>
                    </a:innerShdw>
                  </a:effectLst>
                </a:rPr>
                <a:t>珍爱生命</a:t>
              </a:r>
            </a:p>
          </p:txBody>
        </p:sp>
      </p:grpSp>
      <p:sp>
        <p:nvSpPr>
          <p:cNvPr id="4" name="PA_矩形 3">
            <a:extLst>
              <a:ext uri="{FF2B5EF4-FFF2-40B4-BE49-F238E27FC236}">
                <a16:creationId xmlns="" xmlns:a16="http://schemas.microsoft.com/office/drawing/2014/main" id="{84772246-EE21-421C-B4F4-072204D516A3}"/>
              </a:ext>
            </a:extLst>
          </p:cNvPr>
          <p:cNvSpPr/>
          <p:nvPr>
            <p:custDataLst>
              <p:tags r:id="rId8"/>
            </p:custDataLst>
          </p:nvPr>
        </p:nvSpPr>
        <p:spPr>
          <a:xfrm>
            <a:off x="9057809" y="101666"/>
            <a:ext cx="3134191" cy="553998"/>
          </a:xfrm>
          <a:prstGeom prst="rect">
            <a:avLst/>
          </a:prstGeom>
        </p:spPr>
        <p:txBody>
          <a:bodyPr wrap="none">
            <a:spAutoFit/>
          </a:bodyPr>
          <a:lstStyle/>
          <a:p>
            <a:pPr algn="r"/>
            <a:r>
              <a:rPr lang="zh-CN" altLang="en-US" dirty="0">
                <a:solidFill>
                  <a:schemeClr val="accent1"/>
                </a:solidFill>
                <a:latin typeface="造字工房尚雅体演示版常规体" pitchFamily="50" charset="-122"/>
                <a:ea typeface="造字工房尚雅体演示版常规体" pitchFamily="50" charset="-122"/>
              </a:rPr>
              <a:t>无毒青春 健康生活</a:t>
            </a:r>
            <a:endParaRPr lang="en-US" altLang="zh-CN" dirty="0">
              <a:solidFill>
                <a:schemeClr val="accent1"/>
              </a:solidFill>
              <a:latin typeface="造字工房尚雅体演示版常规体" pitchFamily="50" charset="-122"/>
              <a:ea typeface="造字工房尚雅体演示版常规体" pitchFamily="50" charset="-122"/>
            </a:endParaRPr>
          </a:p>
          <a:p>
            <a:pPr algn="r"/>
            <a:r>
              <a:rPr lang="en-US" altLang="zh-CN" sz="1200" b="1" dirty="0">
                <a:solidFill>
                  <a:schemeClr val="tx1">
                    <a:lumMod val="65000"/>
                    <a:lumOff val="35000"/>
                  </a:schemeClr>
                </a:solidFill>
                <a:latin typeface="华文宋体" panose="02010600040101010101" pitchFamily="2" charset="-122"/>
                <a:ea typeface="华文宋体" panose="02010600040101010101" pitchFamily="2" charset="-122"/>
              </a:rPr>
              <a:t>International Day Against Drug Abuse and Illicit </a:t>
            </a:r>
            <a:endParaRPr lang="zh-CN" altLang="en-US" sz="1200" b="1" dirty="0">
              <a:solidFill>
                <a:schemeClr val="tx1">
                  <a:lumMod val="65000"/>
                  <a:lumOff val="35000"/>
                </a:schemeClr>
              </a:solidFill>
              <a:latin typeface="华文宋体" panose="02010600040101010101" pitchFamily="2" charset="-122"/>
              <a:ea typeface="华文宋体" panose="02010600040101010101" pitchFamily="2" charset="-122"/>
            </a:endParaRPr>
          </a:p>
        </p:txBody>
      </p:sp>
      <p:sp>
        <p:nvSpPr>
          <p:cNvPr id="2" name="文本框 1">
            <a:extLst>
              <a:ext uri="{FF2B5EF4-FFF2-40B4-BE49-F238E27FC236}">
                <a16:creationId xmlns="" xmlns:a16="http://schemas.microsoft.com/office/drawing/2014/main" id="{FA6B3818-27BA-4B9F-8E20-66019BDEB60E}"/>
              </a:ext>
            </a:extLst>
          </p:cNvPr>
          <p:cNvSpPr txBox="1"/>
          <p:nvPr/>
        </p:nvSpPr>
        <p:spPr>
          <a:xfrm>
            <a:off x="4762239" y="1357985"/>
            <a:ext cx="7290061" cy="2215991"/>
          </a:xfrm>
          <a:prstGeom prst="rect">
            <a:avLst/>
          </a:prstGeom>
          <a:noFill/>
        </p:spPr>
        <p:txBody>
          <a:bodyPr wrap="square" rtlCol="0">
            <a:spAutoFit/>
          </a:bodyPr>
          <a:lstStyle/>
          <a:p>
            <a:pPr algn="ctr"/>
            <a:r>
              <a:rPr lang="zh-CN" altLang="en-US" sz="13800" b="1" spc="-300" dirty="0">
                <a:ln w="28575">
                  <a:solidFill>
                    <a:schemeClr val="bg1"/>
                  </a:solidFill>
                </a:ln>
                <a:blipFill dpi="0" rotWithShape="1">
                  <a:blip r:embed="rId16"/>
                  <a:srcRect/>
                  <a:stretch>
                    <a:fillRect/>
                  </a:stretch>
                </a:blipFill>
                <a:effectLst>
                  <a:outerShdw blurRad="38100" dist="38100" dir="2700000" algn="tl">
                    <a:srgbClr val="000000">
                      <a:alpha val="43137"/>
                    </a:srgbClr>
                  </a:outerShdw>
                </a:effectLst>
                <a:latin typeface="汉仪行楷简" panose="02010609000101010101" pitchFamily="49" charset="-122"/>
                <a:ea typeface="汉仪行楷简" panose="02010609000101010101" pitchFamily="49" charset="-122"/>
              </a:rPr>
              <a:t>拒绝毒品</a:t>
            </a:r>
          </a:p>
        </p:txBody>
      </p:sp>
      <p:pic>
        <p:nvPicPr>
          <p:cNvPr id="9" name="PA_图片 8">
            <a:extLst>
              <a:ext uri="{FF2B5EF4-FFF2-40B4-BE49-F238E27FC236}">
                <a16:creationId xmlns="" xmlns:a16="http://schemas.microsoft.com/office/drawing/2014/main" id="{41546501-52D7-4E66-ACC2-65CA8065AC52}"/>
              </a:ext>
            </a:extLst>
          </p:cNvPr>
          <p:cNvPicPr>
            <a:picLocks noChangeAspect="1"/>
          </p:cNvPicPr>
          <p:nvPr>
            <p:custDataLst>
              <p:tags r:id="rId9"/>
            </p:custDataLst>
          </p:nvPr>
        </p:nvPicPr>
        <p:blipFill>
          <a:blip r:embed="rId17" cstate="print">
            <a:extLst>
              <a:ext uri="{28A0092B-C50C-407E-A947-70E740481C1C}">
                <a14:useLocalDpi xmlns:a14="http://schemas.microsoft.com/office/drawing/2010/main" val="0"/>
              </a:ext>
            </a:extLst>
          </a:blip>
          <a:stretch>
            <a:fillRect/>
          </a:stretch>
        </p:blipFill>
        <p:spPr>
          <a:xfrm>
            <a:off x="0" y="5412920"/>
            <a:ext cx="12192000" cy="1445080"/>
          </a:xfrm>
          <a:prstGeom prst="rect">
            <a:avLst/>
          </a:prstGeom>
        </p:spPr>
      </p:pic>
    </p:spTree>
    <p:extLst>
      <p:ext uri="{BB962C8B-B14F-4D97-AF65-F5344CB8AC3E}">
        <p14:creationId xmlns:p14="http://schemas.microsoft.com/office/powerpoint/2010/main" val="17651455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75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750"/>
                                        <p:tgtEl>
                                          <p:spTgt spid="28"/>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2000"/>
                            </p:stCondLst>
                            <p:childTnLst>
                              <p:par>
                                <p:cTn id="22" presetID="30" presetClass="entr" presetSubtype="0" fill="hold" grpId="0" nodeType="afterEffect">
                                  <p:stCondLst>
                                    <p:cond delay="0"/>
                                  </p:stCondLst>
                                  <p:iterate type="lt">
                                    <p:tmPct val="10000"/>
                                  </p:iterate>
                                  <p:childTnLst>
                                    <p:set>
                                      <p:cBhvr>
                                        <p:cTn id="23" dur="1" fill="hold">
                                          <p:stCondLst>
                                            <p:cond delay="0"/>
                                          </p:stCondLst>
                                        </p:cTn>
                                        <p:tgtEl>
                                          <p:spTgt spid="2"/>
                                        </p:tgtEl>
                                        <p:attrNameLst>
                                          <p:attrName>style.visibility</p:attrName>
                                        </p:attrNameLst>
                                      </p:cBhvr>
                                      <p:to>
                                        <p:strVal val="visible"/>
                                      </p:to>
                                    </p:set>
                                    <p:animEffect transition="in" filter="fade">
                                      <p:cBhvr>
                                        <p:cTn id="24" dur="800" decel="100000"/>
                                        <p:tgtEl>
                                          <p:spTgt spid="2"/>
                                        </p:tgtEl>
                                      </p:cBhvr>
                                    </p:animEffect>
                                    <p:anim calcmode="lin" valueType="num">
                                      <p:cBhvr>
                                        <p:cTn id="25" dur="800" decel="100000" fill="hold"/>
                                        <p:tgtEl>
                                          <p:spTgt spid="2"/>
                                        </p:tgtEl>
                                        <p:attrNameLst>
                                          <p:attrName>style.rotation</p:attrName>
                                        </p:attrNameLst>
                                      </p:cBhvr>
                                      <p:tavLst>
                                        <p:tav tm="0">
                                          <p:val>
                                            <p:fltVal val="-90"/>
                                          </p:val>
                                        </p:tav>
                                        <p:tav tm="100000">
                                          <p:val>
                                            <p:fltVal val="0"/>
                                          </p:val>
                                        </p:tav>
                                      </p:tavLst>
                                    </p:anim>
                                    <p:anim calcmode="lin" valueType="num">
                                      <p:cBhvr>
                                        <p:cTn id="26" dur="800" decel="100000" fill="hold"/>
                                        <p:tgtEl>
                                          <p:spTgt spid="2"/>
                                        </p:tgtEl>
                                        <p:attrNameLst>
                                          <p:attrName>ppt_x</p:attrName>
                                        </p:attrNameLst>
                                      </p:cBhvr>
                                      <p:tavLst>
                                        <p:tav tm="0">
                                          <p:val>
                                            <p:strVal val="#ppt_x+0.4"/>
                                          </p:val>
                                        </p:tav>
                                        <p:tav tm="100000">
                                          <p:val>
                                            <p:strVal val="#ppt_x-0.05"/>
                                          </p:val>
                                        </p:tav>
                                      </p:tavLst>
                                    </p:anim>
                                    <p:anim calcmode="lin" valueType="num">
                                      <p:cBhvr>
                                        <p:cTn id="27" dur="800" decel="100000" fill="hold"/>
                                        <p:tgtEl>
                                          <p:spTgt spid="2"/>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30" fill="hold">
                            <p:stCondLst>
                              <p:cond delay="3300"/>
                            </p:stCondLst>
                            <p:childTnLst>
                              <p:par>
                                <p:cTn id="31" presetID="53" presetClass="entr" presetSubtype="16"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3800"/>
                            </p:stCondLst>
                            <p:childTnLst>
                              <p:par>
                                <p:cTn id="37" presetID="16" presetClass="entr" presetSubtype="21"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par>
                          <p:cTn id="40" fill="hold">
                            <p:stCondLst>
                              <p:cond delay="4300"/>
                            </p:stCondLst>
                            <p:childTnLst>
                              <p:par>
                                <p:cTn id="41" presetID="23" presetClass="entr" presetSubtype="32" fill="hold" grpId="0" nodeType="after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strVal val="4*#ppt_w"/>
                                          </p:val>
                                        </p:tav>
                                        <p:tav tm="100000">
                                          <p:val>
                                            <p:strVal val="#ppt_w"/>
                                          </p:val>
                                        </p:tav>
                                      </p:tavLst>
                                    </p:anim>
                                    <p:anim calcmode="lin" valueType="num">
                                      <p:cBhvr>
                                        <p:cTn id="44" dur="500" fill="hold"/>
                                        <p:tgtEl>
                                          <p:spTgt spid="14"/>
                                        </p:tgtEl>
                                        <p:attrNameLst>
                                          <p:attrName>ppt_h</p:attrName>
                                        </p:attrNameLst>
                                      </p:cBhvr>
                                      <p:tavLst>
                                        <p:tav tm="0">
                                          <p:val>
                                            <p:strVal val="4*#ppt_h"/>
                                          </p:val>
                                        </p:tav>
                                        <p:tav tm="100000">
                                          <p:val>
                                            <p:strVal val="#ppt_h"/>
                                          </p:val>
                                        </p:tav>
                                      </p:tavLst>
                                    </p:anim>
                                  </p:childTnLst>
                                </p:cTn>
                              </p:par>
                            </p:childTnLst>
                          </p:cTn>
                        </p:par>
                        <p:par>
                          <p:cTn id="45" fill="hold">
                            <p:stCondLst>
                              <p:cond delay="5400"/>
                            </p:stCondLst>
                            <p:childTnLst>
                              <p:par>
                                <p:cTn id="46" presetID="47" presetClass="entr" presetSubtype="0" fill="hold" grpId="0" nodeType="afterEffect">
                                  <p:stCondLst>
                                    <p:cond delay="0"/>
                                  </p:stCondLst>
                                  <p:iterate type="lt">
                                    <p:tmPct val="3061"/>
                                  </p:iterate>
                                  <p:childTnLst>
                                    <p:set>
                                      <p:cBhvr>
                                        <p:cTn id="47" dur="1" fill="hold">
                                          <p:stCondLst>
                                            <p:cond delay="0"/>
                                          </p:stCondLst>
                                        </p:cTn>
                                        <p:tgtEl>
                                          <p:spTgt spid="4"/>
                                        </p:tgtEl>
                                        <p:attrNameLst>
                                          <p:attrName>style.visibility</p:attrName>
                                        </p:attrNameLst>
                                      </p:cBhvr>
                                      <p:to>
                                        <p:strVal val="visible"/>
                                      </p:to>
                                    </p:set>
                                    <p:animEffect transition="in" filter="fade">
                                      <p:cBhvr>
                                        <p:cTn id="48" dur="500"/>
                                        <p:tgtEl>
                                          <p:spTgt spid="4"/>
                                        </p:tgtEl>
                                      </p:cBhvr>
                                    </p:animEffect>
                                    <p:anim calcmode="lin" valueType="num">
                                      <p:cBhvr>
                                        <p:cTn id="49" dur="500" fill="hold"/>
                                        <p:tgtEl>
                                          <p:spTgt spid="4"/>
                                        </p:tgtEl>
                                        <p:attrNameLst>
                                          <p:attrName>ppt_x</p:attrName>
                                        </p:attrNameLst>
                                      </p:cBhvr>
                                      <p:tavLst>
                                        <p:tav tm="0">
                                          <p:val>
                                            <p:strVal val="#ppt_x"/>
                                          </p:val>
                                        </p:tav>
                                        <p:tav tm="100000">
                                          <p:val>
                                            <p:strVal val="#ppt_x"/>
                                          </p:val>
                                        </p:tav>
                                      </p:tavLst>
                                    </p:anim>
                                    <p:anim calcmode="lin" valueType="num">
                                      <p:cBhvr>
                                        <p:cTn id="50"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5CCE3A8-0A7A-4F9A-A31D-BB8A8F2CBC63"/>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禁毒宣传"/>
  <p:tag name="ISPRING_SCORM_ENDPOINT" val="&lt;endpoint&gt;&lt;enable&gt;0&lt;/enable&gt;&lt;lrs&gt;http://&lt;/lrs&gt;&lt;auth&gt;0&lt;/auth&gt;&lt;login&gt;&lt;/login&gt;&lt;password&gt;&lt;/password&gt;&lt;key&gt;&lt;/key&gt;&lt;name&gt;&lt;/name&gt;&lt;email&gt;&lt;/email&gt;&lt;/endpoint&gt;&#10;"/>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MH" val="20171102143443"/>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Sub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SubTitle"/>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Other"/>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Other"/>
  <p:tag name="MH_ORDER" val="5"/>
</p:tagLst>
</file>

<file path=ppt/tags/tag21.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SubTitle"/>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71102151332"/>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SubTitle"/>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Other"/>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Other"/>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Other"/>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Sub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SubTitle"/>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SubTitle"/>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Other"/>
  <p:tag name="MH_ORDER" val="5"/>
</p:tagLst>
</file>

<file path=ppt/tags/tag33.xml><?xml version="1.0" encoding="utf-8"?>
<p:tagLst xmlns:a="http://schemas.openxmlformats.org/drawingml/2006/main" xmlns:r="http://schemas.openxmlformats.org/officeDocument/2006/relationships" xmlns:p="http://schemas.openxmlformats.org/presentationml/2006/main">
  <p:tag name="MH" val="20171102151757"/>
  <p:tag name="MH_LIBRARY" val="GRAPHIC"/>
  <p:tag name="MH_TYPE" val="Title"/>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71102143443"/>
  <p:tag name="MH_LIBRARY" val="GRAPHIC"/>
</p:tagLst>
</file>

<file path=ppt/tags/tag35.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36.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37.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TYPE" val="SubTitle"/>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TYPE" val="SubTitl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TYPE" val="SubTitle"/>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TYPE" val="SubTitle"/>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TYPE" val="SubTitle"/>
  <p:tag name="MH_ORDER" val="5"/>
</p:tagLst>
</file>

<file path=ppt/tags/tag42.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TYPE" val="SubTitle"/>
  <p:tag name="MH_ORDER" val="6"/>
</p:tagLst>
</file>

<file path=ppt/tags/tag43.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ORDER" val="任意多边形 11"/>
</p:tagLst>
</file>

<file path=ppt/tags/tag44.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ORDER" val="任意多边形 12"/>
</p:tagLst>
</file>

<file path=ppt/tags/tag45.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ORDER" val="任意多边形 13"/>
</p:tagLst>
</file>

<file path=ppt/tags/tag46.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ORDER" val="任意多边形 14"/>
</p:tagLst>
</file>

<file path=ppt/tags/tag47.xml><?xml version="1.0" encoding="utf-8"?>
<p:tagLst xmlns:a="http://schemas.openxmlformats.org/drawingml/2006/main" xmlns:r="http://schemas.openxmlformats.org/officeDocument/2006/relationships" xmlns:p="http://schemas.openxmlformats.org/presentationml/2006/main">
  <p:tag name="MH" val="20171102165752"/>
  <p:tag name="MH_LIBRARY" val="GRAPHIC"/>
  <p:tag name="MH_ORDER" val="任意多边形 15"/>
</p:tagLst>
</file>

<file path=ppt/tags/tag48.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49.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50.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SubTitl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SubTitle"/>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SubTitle"/>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SubTitle"/>
  <p:tag name="MH_ORDER" val="4"/>
</p:tagLst>
</file>

<file path=ppt/tags/tag54.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SubTitle"/>
  <p:tag name="MH_ORDER" val="5"/>
</p:tagLst>
</file>

<file path=ppt/tags/tag55.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SubTitle"/>
  <p:tag name="MH_ORDER" val="6"/>
</p:tagLst>
</file>

<file path=ppt/tags/tag56.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Other"/>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Other"/>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Other"/>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Other"/>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Other"/>
  <p:tag name="MH_ORDER" val="5"/>
</p:tagLst>
</file>

<file path=ppt/tags/tag61.xml><?xml version="1.0" encoding="utf-8"?>
<p:tagLst xmlns:a="http://schemas.openxmlformats.org/drawingml/2006/main" xmlns:r="http://schemas.openxmlformats.org/officeDocument/2006/relationships" xmlns:p="http://schemas.openxmlformats.org/presentationml/2006/main">
  <p:tag name="MH" val="20171102160401"/>
  <p:tag name="MH_LIBRARY" val="GRAPHIC"/>
  <p:tag name="MH_TYPE" val="Other"/>
  <p:tag name="MH_ORDER" val="6"/>
</p:tagLst>
</file>

<file path=ppt/tags/tag62.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63.xml><?xml version="1.0" encoding="utf-8"?>
<p:tagLst xmlns:a="http://schemas.openxmlformats.org/drawingml/2006/main" xmlns:r="http://schemas.openxmlformats.org/officeDocument/2006/relationships" xmlns:p="http://schemas.openxmlformats.org/presentationml/2006/main">
  <p:tag name="MH" val="20171102143443"/>
  <p:tag name="MH_LIBRARY" val="GRAPHIC"/>
</p:tagLst>
</file>

<file path=ppt/tags/tag64.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65.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2"/>
</p:tagLst>
</file>

<file path=ppt/tags/tag67.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3"/>
</p:tagLst>
</file>

<file path=ppt/tags/tag68.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5"/>
</p:tagLst>
</file>

<file path=ppt/tags/tag69.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Text"/>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SubTitle"/>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6"/>
</p:tagLst>
</file>

<file path=ppt/tags/tag72.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7"/>
</p:tagLst>
</file>

<file path=ppt/tags/tag73.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8"/>
</p:tagLst>
</file>

<file path=ppt/tags/tag74.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0"/>
</p:tagLst>
</file>

<file path=ppt/tags/tag75.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Text"/>
  <p:tag name="MH_ORDER" val="3"/>
</p:tagLst>
</file>

<file path=ppt/tags/tag76.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SubTitle"/>
  <p:tag name="MH_ORDER" val="3"/>
</p:tagLst>
</file>

<file path=ppt/tags/tag77.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1"/>
</p:tagLst>
</file>

<file path=ppt/tags/tag78.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2"/>
</p:tagLst>
</file>

<file path=ppt/tags/tag79.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3"/>
</p:tagLst>
</file>

<file path=ppt/tags/tag80.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5"/>
</p:tagLst>
</file>

<file path=ppt/tags/tag81.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Text"/>
  <p:tag name="MH_ORDER" val="2"/>
</p:tagLst>
</file>

<file path=ppt/tags/tag82.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SubTitle"/>
  <p:tag name="MH_ORDER" val="2"/>
</p:tagLst>
</file>

<file path=ppt/tags/tag83.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6"/>
</p:tagLst>
</file>

<file path=ppt/tags/tag84.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7"/>
</p:tagLst>
</file>

<file path=ppt/tags/tag85.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18"/>
</p:tagLst>
</file>

<file path=ppt/tags/tag86.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Other"/>
  <p:tag name="MH_ORDER" val="20"/>
</p:tagLst>
</file>

<file path=ppt/tags/tag87.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Text"/>
  <p:tag name="MH_ORDER" val="4"/>
</p:tagLst>
</file>

<file path=ppt/tags/tag88.xml><?xml version="1.0" encoding="utf-8"?>
<p:tagLst xmlns:a="http://schemas.openxmlformats.org/drawingml/2006/main" xmlns:r="http://schemas.openxmlformats.org/officeDocument/2006/relationships" xmlns:p="http://schemas.openxmlformats.org/presentationml/2006/main">
  <p:tag name="MH" val="20171102163205"/>
  <p:tag name="MH_LIBRARY" val="GRAPHIC"/>
  <p:tag name="MH_TYPE" val="SubTitle"/>
  <p:tag name="MH_ORDER" val="4"/>
</p:tagLst>
</file>

<file path=ppt/tags/tag89.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90.xml><?xml version="1.0" encoding="utf-8"?>
<p:tagLst xmlns:a="http://schemas.openxmlformats.org/drawingml/2006/main" xmlns:r="http://schemas.openxmlformats.org/officeDocument/2006/relationships" xmlns:p="http://schemas.openxmlformats.org/presentationml/2006/main">
  <p:tag name="MH" val="20171102143443"/>
  <p:tag name="MH_LIBRARY" val="GRAPHIC"/>
</p:tagLst>
</file>

<file path=ppt/tags/tag91.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92.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93.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94.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95.xml><?xml version="1.0" encoding="utf-8"?>
<p:tagLst xmlns:a="http://schemas.openxmlformats.org/drawingml/2006/main" xmlns:r="http://schemas.openxmlformats.org/officeDocument/2006/relationships" xmlns:p="http://schemas.openxmlformats.org/presentationml/2006/main">
  <p:tag name="MH" val="20171102165249"/>
  <p:tag name="MH_LIBRARY" val="GRAPHIC"/>
  <p:tag name="MH_TYPE" val="SubTitle"/>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71102165249"/>
  <p:tag name="MH_LIBRARY" val="GRAPHIC"/>
  <p:tag name="MH_TYPE" val="SubTitle"/>
  <p:tag name="MH_ORDER" val="1"/>
</p:tagLst>
</file>

<file path=ppt/tags/tag97.xml><?xml version="1.0" encoding="utf-8"?>
<p:tagLst xmlns:a="http://schemas.openxmlformats.org/drawingml/2006/main" xmlns:r="http://schemas.openxmlformats.org/officeDocument/2006/relationships" xmlns:p="http://schemas.openxmlformats.org/presentationml/2006/main">
  <p:tag name="MH" val="20171102165249"/>
  <p:tag name="MH_LIBRARY" val="GRAPHIC"/>
  <p:tag name="MH_TYPE" val="SubTitle"/>
  <p:tag name="MH_ORDER" val="1"/>
</p:tagLst>
</file>

<file path=ppt/tags/tag98.xml><?xml version="1.0" encoding="utf-8"?>
<p:tagLst xmlns:a="http://schemas.openxmlformats.org/drawingml/2006/main" xmlns:r="http://schemas.openxmlformats.org/officeDocument/2006/relationships" xmlns:p="http://schemas.openxmlformats.org/presentationml/2006/main">
  <p:tag name="MH" val="20171102143443"/>
  <p:tag name="MH_LIBRARY" val="GRAPHIC"/>
</p:tagLst>
</file>

<file path=ppt/tags/tag99.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00.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01.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02.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03.xml><?xml version="1.0" encoding="utf-8"?>
<p:tagLst xmlns:a="http://schemas.openxmlformats.org/drawingml/2006/main" xmlns:r="http://schemas.openxmlformats.org/officeDocument/2006/relationships" xmlns:p="http://schemas.openxmlformats.org/presentationml/2006/main">
  <p:tag name="MH" val="20171102185831"/>
  <p:tag name="MH_LIBRARY" val="GRAPHIC"/>
  <p:tag name="MH_TYPE" val="Other"/>
  <p:tag name="MH_ORDER" val="1"/>
</p:tagLst>
</file>

<file path=ppt/tags/tag104.xml><?xml version="1.0" encoding="utf-8"?>
<p:tagLst xmlns:a="http://schemas.openxmlformats.org/drawingml/2006/main" xmlns:r="http://schemas.openxmlformats.org/officeDocument/2006/relationships" xmlns:p="http://schemas.openxmlformats.org/presentationml/2006/main">
  <p:tag name="MH" val="20171102185831"/>
  <p:tag name="MH_LIBRARY" val="GRAPHIC"/>
  <p:tag name="MH_TYPE" val="Other"/>
  <p:tag name="MH_ORDER" val="2"/>
</p:tagLst>
</file>

<file path=ppt/tags/tag105.xml><?xml version="1.0" encoding="utf-8"?>
<p:tagLst xmlns:a="http://schemas.openxmlformats.org/drawingml/2006/main" xmlns:r="http://schemas.openxmlformats.org/officeDocument/2006/relationships" xmlns:p="http://schemas.openxmlformats.org/presentationml/2006/main">
  <p:tag name="MH" val="20171102185831"/>
  <p:tag name="MH_LIBRARY" val="GRAPHIC"/>
  <p:tag name="MH_TYPE" val="Desc"/>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07.xml><?xml version="1.0" encoding="utf-8"?>
<p:tagLst xmlns:a="http://schemas.openxmlformats.org/drawingml/2006/main" xmlns:r="http://schemas.openxmlformats.org/officeDocument/2006/relationships" xmlns:p="http://schemas.openxmlformats.org/presentationml/2006/main">
  <p:tag name="MH" val="20171102185831"/>
  <p:tag name="MH_LIBRARY" val="GRAPHIC"/>
  <p:tag name="MH_TYPE" val="Other"/>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 val="20171102185831"/>
  <p:tag name="MH_LIBRARY" val="GRAPHIC"/>
  <p:tag name="MH_TYPE" val="Other"/>
  <p:tag name="MH_ORDER" val="2"/>
</p:tagLst>
</file>

<file path=ppt/tags/tag109.xml><?xml version="1.0" encoding="utf-8"?>
<p:tagLst xmlns:a="http://schemas.openxmlformats.org/drawingml/2006/main" xmlns:r="http://schemas.openxmlformats.org/officeDocument/2006/relationships" xmlns:p="http://schemas.openxmlformats.org/presentationml/2006/main">
  <p:tag name="MH" val="20171102185831"/>
  <p:tag name="MH_LIBRARY" val="GRAPHIC"/>
  <p:tag name="MH_TYPE" val="Desc"/>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11.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SubTitle"/>
  <p:tag name="MH_ORDER" val="1"/>
</p:tagLst>
</file>

<file path=ppt/tags/tag112.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Text"/>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Other"/>
  <p:tag name="MH_ORDER" val="1"/>
</p:tagLst>
</file>

<file path=ppt/tags/tag114.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SubTitle"/>
  <p:tag name="MH_ORDER" val="2"/>
</p:tagLst>
</file>

<file path=ppt/tags/tag115.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Text"/>
  <p:tag name="MH_ORDER" val="2"/>
</p:tagLst>
</file>

<file path=ppt/tags/tag116.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Other"/>
  <p:tag name="MH_ORDER" val="2"/>
</p:tagLst>
</file>

<file path=ppt/tags/tag117.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SubTitle"/>
  <p:tag name="MH_ORDER" val="3"/>
</p:tagLst>
</file>

<file path=ppt/tags/tag118.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Text"/>
  <p:tag name="MH_ORDER" val="3"/>
</p:tagLst>
</file>

<file path=ppt/tags/tag119.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Other"/>
  <p:tag name="MH_ORDER" val="3"/>
</p:tagLst>
</file>

<file path=ppt/tags/tag120.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Other"/>
  <p:tag name="MH_ORDER" val="4"/>
</p:tagLst>
</file>

<file path=ppt/tags/tag121.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Other"/>
  <p:tag name="MH_ORDER" val="5"/>
</p:tagLst>
</file>

<file path=ppt/tags/tag122.xml><?xml version="1.0" encoding="utf-8"?>
<p:tagLst xmlns:a="http://schemas.openxmlformats.org/drawingml/2006/main" xmlns:r="http://schemas.openxmlformats.org/officeDocument/2006/relationships" xmlns:p="http://schemas.openxmlformats.org/presentationml/2006/main">
  <p:tag name="MH" val="20171102171633"/>
  <p:tag name="MH_LIBRARY" val="GRAPHIC"/>
  <p:tag name="MH_TYPE" val="Other"/>
  <p:tag name="MH_ORDER" val="6"/>
</p:tagLst>
</file>

<file path=ppt/tags/tag123.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24.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
</p:tagLst>
</file>

<file path=ppt/tags/tag125.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4"/>
</p:tagLst>
</file>

<file path=ppt/tags/tag126.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7"/>
</p:tagLst>
</file>

<file path=ppt/tags/tag128.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2"/>
</p:tagLst>
</file>

<file path=ppt/tags/tag129.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0"/>
</p:tagLst>
</file>

<file path=ppt/tags/tag130.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3"/>
</p:tagLst>
</file>

<file path=ppt/tags/tag131.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3"/>
</p:tagLst>
</file>

<file path=ppt/tags/tag132.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4"/>
</p:tagLst>
</file>

<file path=ppt/tags/tag133.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3"/>
</p:tagLst>
</file>

<file path=ppt/tags/tag134.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4"/>
</p:tagLst>
</file>

<file path=ppt/tags/tag135.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1"/>
</p:tagLst>
</file>

<file path=ppt/tags/tag136.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2"/>
</p:tagLst>
</file>

<file path=ppt/tags/tag137.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1"/>
</p:tagLst>
</file>

<file path=ppt/tags/tag138.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2"/>
</p:tagLst>
</file>

<file path=ppt/tags/tag139.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8"/>
</p:tagLst>
</file>

<file path=ppt/tags/tag140.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9"/>
</p:tagLst>
</file>

<file path=ppt/tags/tag141.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5"/>
</p:tagLst>
</file>

<file path=ppt/tags/tag142.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6"/>
</p:tagLst>
</file>

<file path=ppt/tags/tag143.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2"/>
</p:tagLst>
</file>

<file path=ppt/tags/tag144.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3"/>
</p:tagLst>
</file>

<file path=ppt/tags/tag145.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46.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
</p:tagLst>
</file>

<file path=ppt/tags/tag147.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1"/>
</p:tagLst>
</file>

<file path=ppt/tags/tag149.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7"/>
</p:tagLst>
</file>

<file path=ppt/tags/tag150.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2"/>
</p:tagLst>
</file>

<file path=ppt/tags/tag151.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0"/>
</p:tagLst>
</file>

<file path=ppt/tags/tag152.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3"/>
</p:tagLst>
</file>

<file path=ppt/tags/tag153.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3"/>
</p:tagLst>
</file>

<file path=ppt/tags/tag154.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4"/>
</p:tagLst>
</file>

<file path=ppt/tags/tag155.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3"/>
</p:tagLst>
</file>

<file path=ppt/tags/tag156.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4"/>
</p:tagLst>
</file>

<file path=ppt/tags/tag157.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1"/>
</p:tagLst>
</file>

<file path=ppt/tags/tag158.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2"/>
</p:tagLst>
</file>

<file path=ppt/tags/tag159.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1"/>
</p:tagLst>
</file>

<file path=ppt/tags/tag160.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2"/>
</p:tagLst>
</file>

<file path=ppt/tags/tag161.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8"/>
</p:tagLst>
</file>

<file path=ppt/tags/tag162.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9"/>
</p:tagLst>
</file>

<file path=ppt/tags/tag163.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5"/>
</p:tagLst>
</file>

<file path=ppt/tags/tag164.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6"/>
</p:tagLst>
</file>

<file path=ppt/tags/tag165.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2"/>
</p:tagLst>
</file>

<file path=ppt/tags/tag166.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3"/>
</p:tagLst>
</file>

<file path=ppt/tags/tag167.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68.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
</p:tagLst>
</file>

<file path=ppt/tags/tag169.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4"/>
</p:tagLst>
</file>

<file path=ppt/tags/tag170.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1"/>
</p:tagLst>
</file>

<file path=ppt/tags/tag171.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7"/>
</p:tagLst>
</file>

<file path=ppt/tags/tag172.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2"/>
</p:tagLst>
</file>

<file path=ppt/tags/tag173.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0"/>
</p:tagLst>
</file>

<file path=ppt/tags/tag174.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3"/>
</p:tagLst>
</file>

<file path=ppt/tags/tag175.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3"/>
</p:tagLst>
</file>

<file path=ppt/tags/tag176.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4"/>
</p:tagLst>
</file>

<file path=ppt/tags/tag177.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3"/>
</p:tagLst>
</file>

<file path=ppt/tags/tag178.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SubTitle"/>
  <p:tag name="MH_ORDER" val="4"/>
</p:tagLst>
</file>

<file path=ppt/tags/tag179.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1"/>
</p:tagLst>
</file>

<file path=ppt/tags/tag180.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2"/>
</p:tagLst>
</file>

<file path=ppt/tags/tag181.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1"/>
</p:tagLst>
</file>

<file path=ppt/tags/tag182.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12"/>
</p:tagLst>
</file>

<file path=ppt/tags/tag183.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8"/>
</p:tagLst>
</file>

<file path=ppt/tags/tag184.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9"/>
</p:tagLst>
</file>

<file path=ppt/tags/tag185.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5"/>
</p:tagLst>
</file>

<file path=ppt/tags/tag186.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6"/>
</p:tagLst>
</file>

<file path=ppt/tags/tag187.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2"/>
</p:tagLst>
</file>

<file path=ppt/tags/tag188.xml><?xml version="1.0" encoding="utf-8"?>
<p:tagLst xmlns:a="http://schemas.openxmlformats.org/drawingml/2006/main" xmlns:r="http://schemas.openxmlformats.org/officeDocument/2006/relationships" xmlns:p="http://schemas.openxmlformats.org/presentationml/2006/main">
  <p:tag name="MH" val="20171102182949"/>
  <p:tag name="MH_LIBRARY" val="GRAPHIC"/>
  <p:tag name="MH_TYPE" val="Other"/>
  <p:tag name="MH_ORDER" val="3"/>
</p:tagLst>
</file>

<file path=ppt/tags/tag189.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90.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91.xml><?xml version="1.0" encoding="utf-8"?>
<p:tagLst xmlns:a="http://schemas.openxmlformats.org/drawingml/2006/main" xmlns:r="http://schemas.openxmlformats.org/officeDocument/2006/relationships" xmlns:p="http://schemas.openxmlformats.org/presentationml/2006/main">
  <p:tag name="MH" val="20171102143031"/>
  <p:tag name="MH_LIBRARY" val="GRAPHIC"/>
</p:tagLst>
</file>

<file path=ppt/tags/tag192.xml><?xml version="1.0" encoding="utf-8"?>
<p:tagLst xmlns:a="http://schemas.openxmlformats.org/drawingml/2006/main" xmlns:r="http://schemas.openxmlformats.org/officeDocument/2006/relationships" xmlns:p="http://schemas.openxmlformats.org/presentationml/2006/main">
  <p:tag name="PA" val="v3.0.0"/>
</p:tagLst>
</file>

<file path=ppt/tags/tag193.xml><?xml version="1.0" encoding="utf-8"?>
<p:tagLst xmlns:a="http://schemas.openxmlformats.org/drawingml/2006/main" xmlns:r="http://schemas.openxmlformats.org/officeDocument/2006/relationships" xmlns:p="http://schemas.openxmlformats.org/presentationml/2006/main">
  <p:tag name="PA" val="v3.0.0"/>
</p:tagLst>
</file>

<file path=ppt/tags/tag194.xml><?xml version="1.0" encoding="utf-8"?>
<p:tagLst xmlns:a="http://schemas.openxmlformats.org/drawingml/2006/main" xmlns:r="http://schemas.openxmlformats.org/officeDocument/2006/relationships" xmlns:p="http://schemas.openxmlformats.org/presentationml/2006/main">
  <p:tag name="PA" val="v3.0.0"/>
</p:tagLst>
</file>

<file path=ppt/tags/tag195.xml><?xml version="1.0" encoding="utf-8"?>
<p:tagLst xmlns:a="http://schemas.openxmlformats.org/drawingml/2006/main" xmlns:r="http://schemas.openxmlformats.org/officeDocument/2006/relationships" xmlns:p="http://schemas.openxmlformats.org/presentationml/2006/main">
  <p:tag name="PA" val="v3.0.0"/>
</p:tagLst>
</file>

<file path=ppt/tags/tag196.xml><?xml version="1.0" encoding="utf-8"?>
<p:tagLst xmlns:a="http://schemas.openxmlformats.org/drawingml/2006/main" xmlns:r="http://schemas.openxmlformats.org/officeDocument/2006/relationships" xmlns:p="http://schemas.openxmlformats.org/presentationml/2006/main">
  <p:tag name="PA" val="v3.0.0"/>
</p:tagLst>
</file>

<file path=ppt/tags/tag197.xml><?xml version="1.0" encoding="utf-8"?>
<p:tagLst xmlns:a="http://schemas.openxmlformats.org/drawingml/2006/main" xmlns:r="http://schemas.openxmlformats.org/officeDocument/2006/relationships" xmlns:p="http://schemas.openxmlformats.org/presentationml/2006/main">
  <p:tag name="PA" val="v3.0.0"/>
</p:tagLst>
</file>

<file path=ppt/tags/tag198.xml><?xml version="1.0" encoding="utf-8"?>
<p:tagLst xmlns:a="http://schemas.openxmlformats.org/drawingml/2006/main" xmlns:r="http://schemas.openxmlformats.org/officeDocument/2006/relationships" xmlns:p="http://schemas.openxmlformats.org/presentationml/2006/main">
  <p:tag name="PA" val="v3.0.0"/>
</p:tagLst>
</file>

<file path=ppt/tags/tag19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781033"/>
      </a:accent1>
      <a:accent2>
        <a:srgbClr val="981441"/>
      </a:accent2>
      <a:accent3>
        <a:srgbClr val="BA1A51"/>
      </a:accent3>
      <a:accent4>
        <a:srgbClr val="DC1E60"/>
      </a:accent4>
      <a:accent5>
        <a:srgbClr val="F8236F"/>
      </a:accent5>
      <a:accent6>
        <a:srgbClr val="445469"/>
      </a:accent6>
      <a:hlink>
        <a:srgbClr val="781033"/>
      </a:hlink>
      <a:folHlink>
        <a:srgbClr val="BFBFBF"/>
      </a:folHlink>
    </a:clrScheme>
    <a:fontScheme name="自定义 2">
      <a:majorFont>
        <a:latin typeface="等线 Light"/>
        <a:ea typeface="华文隶书"/>
        <a:cs typeface=""/>
      </a:majorFont>
      <a:minorFont>
        <a:latin typeface="等线"/>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781033"/>
    </a:accent1>
    <a:accent2>
      <a:srgbClr val="981441"/>
    </a:accent2>
    <a:accent3>
      <a:srgbClr val="BA1A51"/>
    </a:accent3>
    <a:accent4>
      <a:srgbClr val="DC1E60"/>
    </a:accent4>
    <a:accent5>
      <a:srgbClr val="F8236F"/>
    </a:accent5>
    <a:accent6>
      <a:srgbClr val="445469"/>
    </a:accent6>
    <a:hlink>
      <a:srgbClr val="781033"/>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781033"/>
    </a:accent1>
    <a:accent2>
      <a:srgbClr val="981441"/>
    </a:accent2>
    <a:accent3>
      <a:srgbClr val="BA1A51"/>
    </a:accent3>
    <a:accent4>
      <a:srgbClr val="DC1E60"/>
    </a:accent4>
    <a:accent5>
      <a:srgbClr val="F8236F"/>
    </a:accent5>
    <a:accent6>
      <a:srgbClr val="445469"/>
    </a:accent6>
    <a:hlink>
      <a:srgbClr val="781033"/>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781033"/>
    </a:accent1>
    <a:accent2>
      <a:srgbClr val="981441"/>
    </a:accent2>
    <a:accent3>
      <a:srgbClr val="BA1A51"/>
    </a:accent3>
    <a:accent4>
      <a:srgbClr val="DC1E60"/>
    </a:accent4>
    <a:accent5>
      <a:srgbClr val="F8236F"/>
    </a:accent5>
    <a:accent6>
      <a:srgbClr val="445469"/>
    </a:accent6>
    <a:hlink>
      <a:srgbClr val="781033"/>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645</TotalTime>
  <Words>2822</Words>
  <Application>Microsoft Office PowerPoint</Application>
  <PresentationFormat>宽屏</PresentationFormat>
  <Paragraphs>261</Paragraphs>
  <Slides>34</Slides>
  <Notes>34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34</vt:i4>
      </vt:variant>
    </vt:vector>
  </HeadingPairs>
  <TitlesOfParts>
    <vt:vector size="47" baseType="lpstr">
      <vt:lpstr>等线</vt:lpstr>
      <vt:lpstr>等线 Light</vt:lpstr>
      <vt:lpstr>方正姚体</vt:lpstr>
      <vt:lpstr>汉仪行楷简</vt:lpstr>
      <vt:lpstr>黑体</vt:lpstr>
      <vt:lpstr>华文隶书</vt:lpstr>
      <vt:lpstr>华文宋体</vt:lpstr>
      <vt:lpstr>宋体</vt:lpstr>
      <vt:lpstr>造字工房尚雅体演示版常规体</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禁毒宣传</dc:title>
  <dc:creator>Administrator</dc:creator>
  <cp:lastModifiedBy>faith123</cp:lastModifiedBy>
  <cp:revision>59</cp:revision>
  <dcterms:created xsi:type="dcterms:W3CDTF">2017-10-31T09:10:37Z</dcterms:created>
  <dcterms:modified xsi:type="dcterms:W3CDTF">2018-07-02T02:01:39Z</dcterms:modified>
</cp:coreProperties>
</file>