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67" r:id="rId9"/>
    <p:sldId id="259" r:id="rId10"/>
    <p:sldId id="268" r:id="rId11"/>
    <p:sldId id="269" r:id="rId12"/>
    <p:sldId id="270" r:id="rId13"/>
    <p:sldId id="271" r:id="rId14"/>
    <p:sldId id="272" r:id="rId15"/>
    <p:sldId id="260" r:id="rId16"/>
    <p:sldId id="273" r:id="rId17"/>
    <p:sldId id="274" r:id="rId18"/>
    <p:sldId id="275" r:id="rId19"/>
    <p:sldId id="276" r:id="rId20"/>
    <p:sldId id="261" r:id="rId21"/>
    <p:sldId id="277" r:id="rId22"/>
    <p:sldId id="278" r:id="rId23"/>
    <p:sldId id="279" r:id="rId24"/>
    <p:sldId id="280" r:id="rId25"/>
    <p:sldId id="262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5B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9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0912A-4898-4740-A9DF-8F713B4355E3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4A3EA4-775A-4AF5-9011-C8F56EF7CD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724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133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7371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468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51397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3998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30792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150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15777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8108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94627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49564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709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01740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18775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0420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6138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2380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6955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964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7891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9961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1328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7566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7604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A3EA4-775A-4AF5-9011-C8F56EF7CD7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3282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E5723-D879-4717-8B1E-A2CEDEA12C01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2D7E0-CAF1-47D2-BEC9-AA1014B4F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351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E5723-D879-4717-8B1E-A2CEDEA12C01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2D7E0-CAF1-47D2-BEC9-AA1014B4F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008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E5723-D879-4717-8B1E-A2CEDEA12C01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2D7E0-CAF1-47D2-BEC9-AA1014B4F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965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E5723-D879-4717-8B1E-A2CEDEA12C01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2D7E0-CAF1-47D2-BEC9-AA1014B4F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562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E5723-D879-4717-8B1E-A2CEDEA12C01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2D7E0-CAF1-47D2-BEC9-AA1014B4F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811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E5723-D879-4717-8B1E-A2CEDEA12C01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2D7E0-CAF1-47D2-BEC9-AA1014B4F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304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E5723-D879-4717-8B1E-A2CEDEA12C01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2D7E0-CAF1-47D2-BEC9-AA1014B4F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646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E5723-D879-4717-8B1E-A2CEDEA12C01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2D7E0-CAF1-47D2-BEC9-AA1014B4F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3016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E5723-D879-4717-8B1E-A2CEDEA12C01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2D7E0-CAF1-47D2-BEC9-AA1014B4F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8678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E5723-D879-4717-8B1E-A2CEDEA12C01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2D7E0-CAF1-47D2-BEC9-AA1014B4F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523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E5723-D879-4717-8B1E-A2CEDEA12C01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2D7E0-CAF1-47D2-BEC9-AA1014B4F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11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E5723-D879-4717-8B1E-A2CEDEA12C01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2D7E0-CAF1-47D2-BEC9-AA1014B4F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469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13" Type="http://schemas.openxmlformats.org/officeDocument/2006/relationships/image" Target="../media/image2.png"/><Relationship Id="rId3" Type="http://schemas.microsoft.com/office/2007/relationships/media" Target="../media/media1.mp3"/><Relationship Id="rId7" Type="http://schemas.openxmlformats.org/officeDocument/2006/relationships/tags" Target="../tags/tag6.xml"/><Relationship Id="rId12" Type="http://schemas.microsoft.com/office/2007/relationships/hdphoto" Target="../media/hdphoto1.wdp"/><Relationship Id="rId2" Type="http://schemas.openxmlformats.org/officeDocument/2006/relationships/audio" Target="NULL" TargetMode="External"/><Relationship Id="rId1" Type="http://schemas.openxmlformats.org/officeDocument/2006/relationships/tags" Target="../tags/tag2.xml"/><Relationship Id="rId6" Type="http://schemas.openxmlformats.org/officeDocument/2006/relationships/tags" Target="../tags/tag5.xml"/><Relationship Id="rId11" Type="http://schemas.openxmlformats.org/officeDocument/2006/relationships/image" Target="../media/image1.png"/><Relationship Id="rId5" Type="http://schemas.openxmlformats.org/officeDocument/2006/relationships/tags" Target="../tags/tag4.xml"/><Relationship Id="rId10" Type="http://schemas.openxmlformats.org/officeDocument/2006/relationships/notesSlide" Target="../notesSlides/notesSlide1.xml"/><Relationship Id="rId4" Type="http://schemas.openxmlformats.org/officeDocument/2006/relationships/tags" Target="../tags/tag3.xml"/><Relationship Id="rId9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3" Type="http://schemas.openxmlformats.org/officeDocument/2006/relationships/tags" Target="../tags/tag20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10" Type="http://schemas.microsoft.com/office/2007/relationships/hdphoto" Target="../media/hdphoto1.wdp"/><Relationship Id="rId4" Type="http://schemas.openxmlformats.org/officeDocument/2006/relationships/tags" Target="../tags/tag21.xml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PA_组合 17"/>
          <p:cNvGrpSpPr/>
          <p:nvPr>
            <p:custDataLst>
              <p:tags r:id="rId1"/>
            </p:custDataLst>
          </p:nvPr>
        </p:nvGrpSpPr>
        <p:grpSpPr>
          <a:xfrm>
            <a:off x="1169222" y="0"/>
            <a:ext cx="1104218" cy="949569"/>
            <a:chOff x="1169222" y="0"/>
            <a:chExt cx="1104218" cy="949569"/>
          </a:xfrm>
        </p:grpSpPr>
        <p:sp>
          <p:nvSpPr>
            <p:cNvPr id="12" name="PA_矩形 7"/>
            <p:cNvSpPr/>
            <p:nvPr>
              <p:custDataLst>
                <p:tags r:id="rId7"/>
              </p:custDataLst>
            </p:nvPr>
          </p:nvSpPr>
          <p:spPr>
            <a:xfrm>
              <a:off x="1195755" y="0"/>
              <a:ext cx="914400" cy="949569"/>
            </a:xfrm>
            <a:prstGeom prst="rect">
              <a:avLst/>
            </a:prstGeom>
            <a:solidFill>
              <a:schemeClr val="bg1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PA_文本框 14"/>
            <p:cNvSpPr txBox="1"/>
            <p:nvPr>
              <p:custDataLst>
                <p:tags r:id="rId8"/>
              </p:custDataLst>
            </p:nvPr>
          </p:nvSpPr>
          <p:spPr>
            <a:xfrm>
              <a:off x="1169222" y="289556"/>
              <a:ext cx="11042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400" b="1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2000" dirty="0">
                  <a:solidFill>
                    <a:schemeClr val="bg1"/>
                  </a:solidFill>
                </a:rPr>
                <a:t>LOGO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70255" y="2055604"/>
            <a:ext cx="10899190" cy="2212589"/>
            <a:chOff x="1096052" y="3298446"/>
            <a:chExt cx="8796914" cy="1785817"/>
          </a:xfrm>
        </p:grpSpPr>
        <p:sp>
          <p:nvSpPr>
            <p:cNvPr id="7" name="PA_文本框 9"/>
            <p:cNvSpPr txBox="1"/>
            <p:nvPr>
              <p:custDataLst>
                <p:tags r:id="rId4"/>
              </p:custDataLst>
            </p:nvPr>
          </p:nvSpPr>
          <p:spPr>
            <a:xfrm>
              <a:off x="1096052" y="3298446"/>
              <a:ext cx="8796914" cy="1167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dirty="0" smtClean="0">
                  <a:solidFill>
                    <a:schemeClr val="bg1"/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  <a:cs typeface="Arial" panose="020B0604020202020204" pitchFamily="34" charset="0"/>
                </a:rPr>
                <a:t>招商加盟商业计划书</a:t>
              </a:r>
              <a:endParaRPr lang="en-US" altLang="zh-CN" sz="8800" dirty="0" smtClean="0">
                <a:solidFill>
                  <a:schemeClr val="bg1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8" name="PA_矩形 9"/>
            <p:cNvSpPr/>
            <p:nvPr>
              <p:custDataLst>
                <p:tags r:id="rId5"/>
              </p:custDataLst>
            </p:nvPr>
          </p:nvSpPr>
          <p:spPr>
            <a:xfrm>
              <a:off x="1096052" y="3873618"/>
              <a:ext cx="149099" cy="521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PA_矩形 12"/>
            <p:cNvSpPr/>
            <p:nvPr>
              <p:custDataLst>
                <p:tags r:id="rId6"/>
              </p:custDataLst>
            </p:nvPr>
          </p:nvSpPr>
          <p:spPr>
            <a:xfrm>
              <a:off x="1163671" y="4612282"/>
              <a:ext cx="2637692" cy="4719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Ryan Farish - Colorton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end="102778.075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772885" y="3399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780513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391587" y="420920"/>
            <a:ext cx="7385885" cy="5998168"/>
          </a:xfrm>
          <a:prstGeom prst="rect">
            <a:avLst/>
          </a:prstGeom>
          <a:solidFill>
            <a:schemeClr val="bg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38912" y="1025175"/>
            <a:ext cx="11287268" cy="5374173"/>
            <a:chOff x="438912" y="1025175"/>
            <a:chExt cx="11287268" cy="5374173"/>
          </a:xfrm>
        </p:grpSpPr>
        <p:sp>
          <p:nvSpPr>
            <p:cNvPr id="9" name="文本框 8"/>
            <p:cNvSpPr txBox="1"/>
            <p:nvPr/>
          </p:nvSpPr>
          <p:spPr>
            <a:xfrm>
              <a:off x="438912" y="4398802"/>
              <a:ext cx="26613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0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200" dirty="0">
                  <a:solidFill>
                    <a:schemeClr val="bg1"/>
                  </a:solidFill>
                </a:rPr>
                <a:t>CONTENT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38912" y="4985506"/>
              <a:ext cx="29260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438912" y="5799184"/>
              <a:ext cx="379332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Choose six words from 1a and write a sentence for each one. </a:t>
              </a: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5779704" y="1025175"/>
              <a:ext cx="5946476" cy="1053075"/>
              <a:chOff x="5252085" y="622643"/>
              <a:chExt cx="5946476" cy="1053075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5996274" y="668110"/>
                <a:ext cx="520228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项目概况</a:t>
                </a:r>
                <a:endParaRPr lang="zh-CN" altLang="en-US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252085" y="622643"/>
                <a:ext cx="7095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480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bg1"/>
                    </a:solidFill>
                  </a:rPr>
                  <a:t>01</a:t>
                </a:r>
                <a:endParaRPr lang="zh-CN" altLang="en-US" sz="3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5983393" y="1152498"/>
                <a:ext cx="415309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Choose six words from 1a and write a sentence for each one. 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5779704" y="2346370"/>
              <a:ext cx="5946476" cy="1053075"/>
              <a:chOff x="5252085" y="622643"/>
              <a:chExt cx="5946476" cy="105307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5996274" y="668110"/>
                <a:ext cx="520228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市场透视</a:t>
                </a:r>
                <a:endParaRPr lang="zh-CN" altLang="en-US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5252085" y="622643"/>
                <a:ext cx="7095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480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bg1"/>
                    </a:solidFill>
                  </a:rPr>
                  <a:t>02</a:t>
                </a:r>
                <a:endParaRPr lang="zh-CN" altLang="en-US" sz="3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5983393" y="1152498"/>
                <a:ext cx="415309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Choose six words from 1a and write a sentence for each one. </a:t>
                </a: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5779704" y="3667565"/>
              <a:ext cx="5946476" cy="1053075"/>
              <a:chOff x="5252085" y="622643"/>
              <a:chExt cx="5946476" cy="1053075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5996274" y="668110"/>
                <a:ext cx="520228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整体规划</a:t>
                </a:r>
                <a:endParaRPr lang="zh-CN" altLang="en-US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5252085" y="622643"/>
                <a:ext cx="7095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480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bg1"/>
                    </a:solidFill>
                  </a:rPr>
                  <a:t>03</a:t>
                </a:r>
                <a:endParaRPr lang="zh-CN" altLang="en-US" sz="3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5983393" y="1152498"/>
                <a:ext cx="415309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Choose six words from 1a and write a sentence for each one. </a:t>
                </a: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5779704" y="4988760"/>
              <a:ext cx="5946476" cy="1053075"/>
              <a:chOff x="5252085" y="622643"/>
              <a:chExt cx="5946476" cy="1053075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5996274" y="668110"/>
                <a:ext cx="520228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财务分析</a:t>
                </a:r>
                <a:endParaRPr lang="zh-CN" altLang="en-US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5252085" y="622643"/>
                <a:ext cx="7095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480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bg1"/>
                    </a:solidFill>
                  </a:rPr>
                  <a:t>04</a:t>
                </a:r>
                <a:endParaRPr lang="zh-CN" altLang="en-US" sz="3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5983393" y="1152498"/>
                <a:ext cx="415309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Choose six words from 1a and write a sentence for each one. </a:t>
                </a: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10012569" y="0"/>
            <a:ext cx="1104218" cy="949569"/>
            <a:chOff x="1169222" y="0"/>
            <a:chExt cx="1104218" cy="949569"/>
          </a:xfrm>
        </p:grpSpPr>
        <p:sp>
          <p:nvSpPr>
            <p:cNvPr id="32" name="PA_矩形 7"/>
            <p:cNvSpPr/>
            <p:nvPr>
              <p:custDataLst>
                <p:tags r:id="rId1"/>
              </p:custDataLst>
            </p:nvPr>
          </p:nvSpPr>
          <p:spPr>
            <a:xfrm>
              <a:off x="1195755" y="0"/>
              <a:ext cx="914400" cy="949569"/>
            </a:xfrm>
            <a:prstGeom prst="rect">
              <a:avLst/>
            </a:prstGeom>
            <a:solidFill>
              <a:schemeClr val="bg1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PA_文本框 14"/>
            <p:cNvSpPr txBox="1"/>
            <p:nvPr>
              <p:custDataLst>
                <p:tags r:id="rId2"/>
              </p:custDataLst>
            </p:nvPr>
          </p:nvSpPr>
          <p:spPr>
            <a:xfrm>
              <a:off x="1169222" y="289556"/>
              <a:ext cx="11042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400" b="1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2000" dirty="0">
                  <a:solidFill>
                    <a:schemeClr val="bg1"/>
                  </a:solidFill>
                </a:rPr>
                <a:t>LOGO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491474" y="420920"/>
            <a:ext cx="4680107" cy="3853395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6000" r="-2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857118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2676353" y="2126780"/>
            <a:ext cx="6839295" cy="2604441"/>
            <a:chOff x="1694155" y="2497976"/>
            <a:chExt cx="6839295" cy="2604441"/>
          </a:xfrm>
        </p:grpSpPr>
        <p:grpSp>
          <p:nvGrpSpPr>
            <p:cNvPr id="5" name="组合 4"/>
            <p:cNvGrpSpPr/>
            <p:nvPr/>
          </p:nvGrpSpPr>
          <p:grpSpPr>
            <a:xfrm>
              <a:off x="2035281" y="2497976"/>
              <a:ext cx="1830095" cy="1862048"/>
              <a:chOff x="1096052" y="3289851"/>
              <a:chExt cx="8871463" cy="1502889"/>
            </a:xfrm>
          </p:grpSpPr>
          <p:sp>
            <p:nvSpPr>
              <p:cNvPr id="6" name="PA_文本框 9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170602" y="3289851"/>
                <a:ext cx="8796913" cy="1502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1500" dirty="0" smtClean="0">
                    <a:solidFill>
                      <a:schemeClr val="bg1"/>
                    </a:solidFill>
                    <a:latin typeface="叶根友刀锋黑草" panose="02010601030101010101" pitchFamily="2" charset="-122"/>
                    <a:ea typeface="叶根友刀锋黑草" panose="02010601030101010101" pitchFamily="2" charset="-122"/>
                    <a:cs typeface="Arial" panose="020B0604020202020204" pitchFamily="34" charset="0"/>
                  </a:rPr>
                  <a:t>壹</a:t>
                </a:r>
                <a:endParaRPr lang="en-US" altLang="zh-CN" sz="11500" dirty="0" smtClean="0">
                  <a:solidFill>
                    <a:schemeClr val="bg1"/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" name="PA_矩形 9"/>
              <p:cNvSpPr/>
              <p:nvPr>
                <p:custDataLst>
                  <p:tags r:id="rId2"/>
                </p:custDataLst>
              </p:nvPr>
            </p:nvSpPr>
            <p:spPr>
              <a:xfrm>
                <a:off x="1096052" y="3873618"/>
                <a:ext cx="149099" cy="5216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endParaRPr lang="en-US" altLang="zh-CN" sz="3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文本占位符 2"/>
            <p:cNvSpPr txBox="1">
              <a:spLocks/>
            </p:cNvSpPr>
            <p:nvPr/>
          </p:nvSpPr>
          <p:spPr>
            <a:xfrm>
              <a:off x="1694155" y="4536688"/>
              <a:ext cx="6839295" cy="49244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>
              <a:spAutoFit/>
            </a:bodyPr>
            <a:lstStyle>
              <a:lvl1pPr marL="228600" indent="-22860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zh-CN" altLang="en-US" sz="1800" b="1" i="0" kern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l">
                <a:lnSpc>
                  <a:spcPct val="130000"/>
                </a:lnSpc>
                <a:buNone/>
              </a:pP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Lorem ipsum dolor sit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er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elit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lamet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,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consectetaur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cillium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adipisicing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pecu,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sed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do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eiusmod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tempor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incididunt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ut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labore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et </a:t>
              </a:r>
              <a:r>
                <a:rPr lang="en-US" sz="1000" b="0" dirty="0" err="1" smtClean="0">
                  <a:effectLst/>
                  <a:latin typeface="+mj-ea"/>
                  <a:ea typeface="+mj-ea"/>
                  <a:sym typeface="+mn-lt"/>
                </a:rPr>
                <a:t>dolore</a:t>
              </a:r>
              <a:r>
                <a:rPr lang="en-US" altLang="zh-CN" sz="1000" noProof="1"/>
                <a:t>Lorem ipsum dolor sit er elit lamet, consectetaur cillium adipisicing pecu, sed do eiusmod tempor </a:t>
              </a:r>
              <a:r>
                <a:rPr lang="en-US" altLang="zh-CN" sz="1000" noProof="1" smtClean="0"/>
                <a:t>i</a:t>
              </a:r>
              <a:endParaRPr lang="en-US" sz="1000" b="0" dirty="0">
                <a:effectLst/>
                <a:latin typeface="+mj-ea"/>
                <a:ea typeface="+mj-ea"/>
                <a:sym typeface="+mn-lt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4277369" y="3071091"/>
              <a:ext cx="3313908" cy="2031326"/>
              <a:chOff x="5744219" y="3204441"/>
              <a:chExt cx="3313908" cy="2031326"/>
            </a:xfrm>
          </p:grpSpPr>
          <p:sp>
            <p:nvSpPr>
              <p:cNvPr id="11" name="Textfeld 78"/>
              <p:cNvSpPr txBox="1"/>
              <p:nvPr/>
            </p:nvSpPr>
            <p:spPr>
              <a:xfrm>
                <a:off x="5744219" y="3204442"/>
                <a:ext cx="1690621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228600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1.1 </a:t>
                </a:r>
                <a:r>
                  <a:rPr lang="zh-CN" altLang="en-US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项目</a:t>
                </a:r>
                <a:r>
                  <a:rPr lang="zh-CN" altLang="en-US" sz="14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介绍</a:t>
                </a:r>
                <a:endPara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defTabSz="228600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1.2 </a:t>
                </a:r>
                <a:r>
                  <a:rPr lang="zh-CN" altLang="en-US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商业</a:t>
                </a:r>
                <a:r>
                  <a:rPr lang="zh-CN" altLang="en-US" sz="14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模式</a:t>
                </a:r>
                <a:endPara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defTabSz="228600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1.3 </a:t>
                </a:r>
                <a:r>
                  <a:rPr lang="zh-CN" altLang="en-US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团队介绍</a:t>
                </a:r>
              </a:p>
              <a:p>
                <a:pPr defTabSz="228600">
                  <a:lnSpc>
                    <a:spcPct val="150000"/>
                  </a:lnSpc>
                </a:pPr>
                <a:endParaRPr lang="zh-CN" altLang="en-US" sz="1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defTabSz="228600">
                  <a:lnSpc>
                    <a:spcPct val="150000"/>
                  </a:lnSpc>
                </a:pPr>
                <a:endPara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defTabSz="228600">
                  <a:lnSpc>
                    <a:spcPct val="150000"/>
                  </a:lnSpc>
                </a:pPr>
                <a:endParaRPr lang="zh-CN" altLang="en-US" sz="1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Textfeld 78"/>
              <p:cNvSpPr txBox="1"/>
              <p:nvPr/>
            </p:nvSpPr>
            <p:spPr>
              <a:xfrm>
                <a:off x="7367506" y="3204441"/>
                <a:ext cx="1690621" cy="17081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228600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1.4 </a:t>
                </a:r>
                <a:r>
                  <a:rPr lang="zh-CN" altLang="en-US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项目愿景</a:t>
                </a:r>
              </a:p>
              <a:p>
                <a:pPr defTabSz="228600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1.5 </a:t>
                </a:r>
                <a:r>
                  <a:rPr lang="zh-CN" altLang="en-US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公司简介</a:t>
                </a:r>
              </a:p>
              <a:p>
                <a:pPr defTabSz="228600">
                  <a:lnSpc>
                    <a:spcPct val="150000"/>
                  </a:lnSpc>
                </a:pPr>
                <a:endParaRPr lang="zh-CN" altLang="en-US" sz="1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defTabSz="228600">
                  <a:lnSpc>
                    <a:spcPct val="150000"/>
                  </a:lnSpc>
                </a:pPr>
                <a:endPara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defTabSz="228600">
                  <a:lnSpc>
                    <a:spcPct val="150000"/>
                  </a:lnSpc>
                </a:pPr>
                <a:endParaRPr lang="zh-CN" altLang="en-US" sz="1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16" name="直接连接符 15"/>
          <p:cNvCxnSpPr/>
          <p:nvPr/>
        </p:nvCxnSpPr>
        <p:spPr>
          <a:xfrm>
            <a:off x="2533650" y="1866900"/>
            <a:ext cx="0" cy="3448050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038350" y="2126780"/>
            <a:ext cx="8534400" cy="0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279847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矩形 1"/>
          <p:cNvSpPr/>
          <p:nvPr/>
        </p:nvSpPr>
        <p:spPr>
          <a:xfrm>
            <a:off x="580251" y="333411"/>
            <a:ext cx="2746265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1.1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项目介绍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267183" y="2314575"/>
            <a:ext cx="7657635" cy="3513468"/>
            <a:chOff x="1486254" y="1542906"/>
            <a:chExt cx="9363716" cy="4296251"/>
          </a:xfrm>
        </p:grpSpPr>
        <p:sp>
          <p:nvSpPr>
            <p:cNvPr id="4" name="Freeform 471"/>
            <p:cNvSpPr>
              <a:spLocks noEditPoints="1"/>
            </p:cNvSpPr>
            <p:nvPr/>
          </p:nvSpPr>
          <p:spPr bwMode="auto">
            <a:xfrm>
              <a:off x="6655400" y="3923447"/>
              <a:ext cx="867386" cy="662682"/>
            </a:xfrm>
            <a:custGeom>
              <a:avLst/>
              <a:gdLst>
                <a:gd name="T0" fmla="*/ 103 w 106"/>
                <a:gd name="T1" fmla="*/ 44 h 81"/>
                <a:gd name="T2" fmla="*/ 85 w 106"/>
                <a:gd name="T3" fmla="*/ 26 h 81"/>
                <a:gd name="T4" fmla="*/ 66 w 106"/>
                <a:gd name="T5" fmla="*/ 7 h 81"/>
                <a:gd name="T6" fmla="*/ 47 w 106"/>
                <a:gd name="T7" fmla="*/ 26 h 81"/>
                <a:gd name="T8" fmla="*/ 29 w 106"/>
                <a:gd name="T9" fmla="*/ 44 h 81"/>
                <a:gd name="T10" fmla="*/ 4 w 106"/>
                <a:gd name="T11" fmla="*/ 44 h 81"/>
                <a:gd name="T12" fmla="*/ 4 w 106"/>
                <a:gd name="T13" fmla="*/ 81 h 81"/>
                <a:gd name="T14" fmla="*/ 66 w 106"/>
                <a:gd name="T15" fmla="*/ 81 h 81"/>
                <a:gd name="T16" fmla="*/ 66 w 106"/>
                <a:gd name="T17" fmla="*/ 53 h 81"/>
                <a:gd name="T18" fmla="*/ 84 w 106"/>
                <a:gd name="T19" fmla="*/ 53 h 81"/>
                <a:gd name="T20" fmla="*/ 84 w 106"/>
                <a:gd name="T21" fmla="*/ 81 h 81"/>
                <a:gd name="T22" fmla="*/ 103 w 106"/>
                <a:gd name="T23" fmla="*/ 81 h 81"/>
                <a:gd name="T24" fmla="*/ 103 w 106"/>
                <a:gd name="T25" fmla="*/ 44 h 81"/>
                <a:gd name="T26" fmla="*/ 25 w 106"/>
                <a:gd name="T27" fmla="*/ 66 h 81"/>
                <a:gd name="T28" fmla="*/ 11 w 106"/>
                <a:gd name="T29" fmla="*/ 66 h 81"/>
                <a:gd name="T30" fmla="*/ 11 w 106"/>
                <a:gd name="T31" fmla="*/ 52 h 81"/>
                <a:gd name="T32" fmla="*/ 25 w 106"/>
                <a:gd name="T33" fmla="*/ 52 h 81"/>
                <a:gd name="T34" fmla="*/ 25 w 106"/>
                <a:gd name="T35" fmla="*/ 66 h 81"/>
                <a:gd name="T36" fmla="*/ 47 w 106"/>
                <a:gd name="T37" fmla="*/ 66 h 81"/>
                <a:gd name="T38" fmla="*/ 33 w 106"/>
                <a:gd name="T39" fmla="*/ 66 h 81"/>
                <a:gd name="T40" fmla="*/ 33 w 106"/>
                <a:gd name="T41" fmla="*/ 52 h 81"/>
                <a:gd name="T42" fmla="*/ 47 w 106"/>
                <a:gd name="T43" fmla="*/ 52 h 81"/>
                <a:gd name="T44" fmla="*/ 47 w 106"/>
                <a:gd name="T45" fmla="*/ 66 h 81"/>
                <a:gd name="T46" fmla="*/ 63 w 106"/>
                <a:gd name="T47" fmla="*/ 38 h 81"/>
                <a:gd name="T48" fmla="*/ 56 w 106"/>
                <a:gd name="T49" fmla="*/ 31 h 81"/>
                <a:gd name="T50" fmla="*/ 63 w 106"/>
                <a:gd name="T51" fmla="*/ 25 h 81"/>
                <a:gd name="T52" fmla="*/ 70 w 106"/>
                <a:gd name="T53" fmla="*/ 31 h 81"/>
                <a:gd name="T54" fmla="*/ 63 w 106"/>
                <a:gd name="T55" fmla="*/ 38 h 81"/>
                <a:gd name="T56" fmla="*/ 106 w 106"/>
                <a:gd name="T57" fmla="*/ 40 h 81"/>
                <a:gd name="T58" fmla="*/ 104 w 106"/>
                <a:gd name="T59" fmla="*/ 42 h 81"/>
                <a:gd name="T60" fmla="*/ 66 w 106"/>
                <a:gd name="T61" fmla="*/ 3 h 81"/>
                <a:gd name="T62" fmla="*/ 28 w 106"/>
                <a:gd name="T63" fmla="*/ 41 h 81"/>
                <a:gd name="T64" fmla="*/ 28 w 106"/>
                <a:gd name="T65" fmla="*/ 42 h 81"/>
                <a:gd name="T66" fmla="*/ 0 w 106"/>
                <a:gd name="T67" fmla="*/ 42 h 81"/>
                <a:gd name="T68" fmla="*/ 21 w 106"/>
                <a:gd name="T69" fmla="*/ 20 h 81"/>
                <a:gd name="T70" fmla="*/ 47 w 106"/>
                <a:gd name="T71" fmla="*/ 20 h 81"/>
                <a:gd name="T72" fmla="*/ 66 w 106"/>
                <a:gd name="T73" fmla="*/ 0 h 81"/>
                <a:gd name="T74" fmla="*/ 87 w 106"/>
                <a:gd name="T75" fmla="*/ 21 h 81"/>
                <a:gd name="T76" fmla="*/ 87 w 106"/>
                <a:gd name="T77" fmla="*/ 9 h 81"/>
                <a:gd name="T78" fmla="*/ 95 w 106"/>
                <a:gd name="T79" fmla="*/ 9 h 81"/>
                <a:gd name="T80" fmla="*/ 95 w 106"/>
                <a:gd name="T81" fmla="*/ 30 h 81"/>
                <a:gd name="T82" fmla="*/ 106 w 106"/>
                <a:gd name="T8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6" h="81">
                  <a:moveTo>
                    <a:pt x="103" y="44"/>
                  </a:moveTo>
                  <a:cubicBezTo>
                    <a:pt x="85" y="26"/>
                    <a:pt x="85" y="26"/>
                    <a:pt x="85" y="26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103" y="81"/>
                    <a:pt x="103" y="81"/>
                    <a:pt x="103" y="81"/>
                  </a:cubicBezTo>
                  <a:cubicBezTo>
                    <a:pt x="103" y="44"/>
                    <a:pt x="103" y="44"/>
                    <a:pt x="103" y="44"/>
                  </a:cubicBezTo>
                  <a:close/>
                  <a:moveTo>
                    <a:pt x="25" y="66"/>
                  </a:moveTo>
                  <a:cubicBezTo>
                    <a:pt x="11" y="66"/>
                    <a:pt x="11" y="66"/>
                    <a:pt x="11" y="66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25" y="52"/>
                    <a:pt x="25" y="52"/>
                    <a:pt x="25" y="52"/>
                  </a:cubicBezTo>
                  <a:lnTo>
                    <a:pt x="25" y="66"/>
                  </a:lnTo>
                  <a:close/>
                  <a:moveTo>
                    <a:pt x="47" y="66"/>
                  </a:moveTo>
                  <a:cubicBezTo>
                    <a:pt x="33" y="66"/>
                    <a:pt x="33" y="66"/>
                    <a:pt x="33" y="66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47" y="52"/>
                    <a:pt x="47" y="52"/>
                    <a:pt x="47" y="52"/>
                  </a:cubicBezTo>
                  <a:lnTo>
                    <a:pt x="47" y="66"/>
                  </a:lnTo>
                  <a:close/>
                  <a:moveTo>
                    <a:pt x="63" y="38"/>
                  </a:moveTo>
                  <a:cubicBezTo>
                    <a:pt x="59" y="38"/>
                    <a:pt x="56" y="35"/>
                    <a:pt x="56" y="31"/>
                  </a:cubicBezTo>
                  <a:cubicBezTo>
                    <a:pt x="56" y="28"/>
                    <a:pt x="59" y="25"/>
                    <a:pt x="63" y="25"/>
                  </a:cubicBezTo>
                  <a:cubicBezTo>
                    <a:pt x="67" y="25"/>
                    <a:pt x="70" y="28"/>
                    <a:pt x="70" y="31"/>
                  </a:cubicBezTo>
                  <a:cubicBezTo>
                    <a:pt x="70" y="35"/>
                    <a:pt x="67" y="38"/>
                    <a:pt x="63" y="38"/>
                  </a:cubicBezTo>
                  <a:close/>
                  <a:moveTo>
                    <a:pt x="106" y="40"/>
                  </a:moveTo>
                  <a:cubicBezTo>
                    <a:pt x="104" y="42"/>
                    <a:pt x="104" y="42"/>
                    <a:pt x="104" y="42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95" y="30"/>
                    <a:pt x="95" y="30"/>
                    <a:pt x="95" y="30"/>
                  </a:cubicBezTo>
                  <a:lnTo>
                    <a:pt x="106" y="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Freeform 476"/>
            <p:cNvSpPr>
              <a:spLocks noEditPoints="1"/>
            </p:cNvSpPr>
            <p:nvPr/>
          </p:nvSpPr>
          <p:spPr bwMode="auto">
            <a:xfrm>
              <a:off x="1633091" y="1662919"/>
              <a:ext cx="875712" cy="634534"/>
            </a:xfrm>
            <a:custGeom>
              <a:avLst/>
              <a:gdLst>
                <a:gd name="T0" fmla="*/ 125 w 125"/>
                <a:gd name="T1" fmla="*/ 71 h 73"/>
                <a:gd name="T2" fmla="*/ 124 w 125"/>
                <a:gd name="T3" fmla="*/ 73 h 73"/>
                <a:gd name="T4" fmla="*/ 2 w 125"/>
                <a:gd name="T5" fmla="*/ 73 h 73"/>
                <a:gd name="T6" fmla="*/ 0 w 125"/>
                <a:gd name="T7" fmla="*/ 71 h 73"/>
                <a:gd name="T8" fmla="*/ 0 w 125"/>
                <a:gd name="T9" fmla="*/ 68 h 73"/>
                <a:gd name="T10" fmla="*/ 2 w 125"/>
                <a:gd name="T11" fmla="*/ 66 h 73"/>
                <a:gd name="T12" fmla="*/ 124 w 125"/>
                <a:gd name="T13" fmla="*/ 66 h 73"/>
                <a:gd name="T14" fmla="*/ 125 w 125"/>
                <a:gd name="T15" fmla="*/ 68 h 73"/>
                <a:gd name="T16" fmla="*/ 125 w 125"/>
                <a:gd name="T17" fmla="*/ 71 h 73"/>
                <a:gd name="T18" fmla="*/ 118 w 125"/>
                <a:gd name="T19" fmla="*/ 5 h 73"/>
                <a:gd name="T20" fmla="*/ 118 w 125"/>
                <a:gd name="T21" fmla="*/ 58 h 73"/>
                <a:gd name="T22" fmla="*/ 113 w 125"/>
                <a:gd name="T23" fmla="*/ 63 h 73"/>
                <a:gd name="T24" fmla="*/ 12 w 125"/>
                <a:gd name="T25" fmla="*/ 63 h 73"/>
                <a:gd name="T26" fmla="*/ 7 w 125"/>
                <a:gd name="T27" fmla="*/ 58 h 73"/>
                <a:gd name="T28" fmla="*/ 7 w 125"/>
                <a:gd name="T29" fmla="*/ 5 h 73"/>
                <a:gd name="T30" fmla="*/ 12 w 125"/>
                <a:gd name="T31" fmla="*/ 0 h 73"/>
                <a:gd name="T32" fmla="*/ 113 w 125"/>
                <a:gd name="T33" fmla="*/ 0 h 73"/>
                <a:gd name="T34" fmla="*/ 118 w 125"/>
                <a:gd name="T35" fmla="*/ 5 h 73"/>
                <a:gd name="T36" fmla="*/ 113 w 125"/>
                <a:gd name="T37" fmla="*/ 6 h 73"/>
                <a:gd name="T38" fmla="*/ 12 w 125"/>
                <a:gd name="T39" fmla="*/ 6 h 73"/>
                <a:gd name="T40" fmla="*/ 12 w 125"/>
                <a:gd name="T41" fmla="*/ 59 h 73"/>
                <a:gd name="T42" fmla="*/ 113 w 125"/>
                <a:gd name="T43" fmla="*/ 59 h 73"/>
                <a:gd name="T44" fmla="*/ 113 w 125"/>
                <a:gd name="T45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5" h="73">
                  <a:moveTo>
                    <a:pt x="125" y="71"/>
                  </a:moveTo>
                  <a:cubicBezTo>
                    <a:pt x="125" y="72"/>
                    <a:pt x="124" y="73"/>
                    <a:pt x="124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3"/>
                    <a:pt x="0" y="72"/>
                    <a:pt x="0" y="7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7"/>
                    <a:pt x="1" y="66"/>
                    <a:pt x="2" y="66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24" y="66"/>
                    <a:pt x="125" y="67"/>
                    <a:pt x="125" y="68"/>
                  </a:cubicBezTo>
                  <a:lnTo>
                    <a:pt x="125" y="71"/>
                  </a:lnTo>
                  <a:close/>
                  <a:moveTo>
                    <a:pt x="118" y="5"/>
                  </a:moveTo>
                  <a:cubicBezTo>
                    <a:pt x="118" y="58"/>
                    <a:pt x="118" y="58"/>
                    <a:pt x="118" y="58"/>
                  </a:cubicBezTo>
                  <a:cubicBezTo>
                    <a:pt x="118" y="61"/>
                    <a:pt x="116" y="63"/>
                    <a:pt x="113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9" y="63"/>
                    <a:pt x="7" y="61"/>
                    <a:pt x="7" y="58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2"/>
                    <a:pt x="9" y="0"/>
                    <a:pt x="12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6" y="0"/>
                    <a:pt x="118" y="2"/>
                    <a:pt x="118" y="5"/>
                  </a:cubicBezTo>
                  <a:close/>
                  <a:moveTo>
                    <a:pt x="113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13" y="59"/>
                    <a:pt x="113" y="59"/>
                    <a:pt x="113" y="59"/>
                  </a:cubicBezTo>
                  <a:lnTo>
                    <a:pt x="113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Oval 493"/>
            <p:cNvSpPr>
              <a:spLocks noChangeArrowheads="1"/>
            </p:cNvSpPr>
            <p:nvPr/>
          </p:nvSpPr>
          <p:spPr bwMode="auto">
            <a:xfrm>
              <a:off x="1611478" y="3923447"/>
              <a:ext cx="730404" cy="662682"/>
            </a:xfrm>
            <a:custGeom>
              <a:avLst/>
              <a:gdLst/>
              <a:ahLst/>
              <a:cxnLst/>
              <a:rect l="l" t="t" r="r" b="b"/>
              <a:pathLst>
                <a:path w="239713" h="217487">
                  <a:moveTo>
                    <a:pt x="67420" y="131762"/>
                  </a:moveTo>
                  <a:lnTo>
                    <a:pt x="71346" y="131762"/>
                  </a:lnTo>
                  <a:lnTo>
                    <a:pt x="80061" y="131762"/>
                  </a:lnTo>
                  <a:lnTo>
                    <a:pt x="80262" y="131762"/>
                  </a:lnTo>
                  <a:lnTo>
                    <a:pt x="97384" y="131762"/>
                  </a:lnTo>
                  <a:lnTo>
                    <a:pt x="100603" y="131762"/>
                  </a:lnTo>
                  <a:lnTo>
                    <a:pt x="101129" y="131762"/>
                  </a:lnTo>
                  <a:lnTo>
                    <a:pt x="102183" y="131762"/>
                  </a:lnTo>
                  <a:lnTo>
                    <a:pt x="109088" y="131762"/>
                  </a:lnTo>
                  <a:lnTo>
                    <a:pt x="109557" y="131762"/>
                  </a:lnTo>
                  <a:lnTo>
                    <a:pt x="129513" y="131762"/>
                  </a:lnTo>
                  <a:lnTo>
                    <a:pt x="129572" y="131762"/>
                  </a:lnTo>
                  <a:lnTo>
                    <a:pt x="168548" y="131762"/>
                  </a:lnTo>
                  <a:lnTo>
                    <a:pt x="195469" y="137003"/>
                  </a:lnTo>
                  <a:lnTo>
                    <a:pt x="218177" y="151330"/>
                  </a:lnTo>
                  <a:lnTo>
                    <a:pt x="233861" y="172645"/>
                  </a:lnTo>
                  <a:lnTo>
                    <a:pt x="239713" y="198851"/>
                  </a:lnTo>
                  <a:lnTo>
                    <a:pt x="239713" y="201181"/>
                  </a:lnTo>
                  <a:lnTo>
                    <a:pt x="239713" y="201181"/>
                  </a:lnTo>
                  <a:lnTo>
                    <a:pt x="239713" y="217487"/>
                  </a:lnTo>
                  <a:lnTo>
                    <a:pt x="0" y="217487"/>
                  </a:lnTo>
                  <a:cubicBezTo>
                    <a:pt x="0" y="217487"/>
                    <a:pt x="0" y="217487"/>
                    <a:pt x="0" y="215158"/>
                  </a:cubicBezTo>
                  <a:lnTo>
                    <a:pt x="0" y="198851"/>
                  </a:lnTo>
                  <a:cubicBezTo>
                    <a:pt x="0" y="161580"/>
                    <a:pt x="29964" y="131762"/>
                    <a:pt x="67420" y="131762"/>
                  </a:cubicBezTo>
                  <a:close/>
                  <a:moveTo>
                    <a:pt x="119063" y="0"/>
                  </a:moveTo>
                  <a:lnTo>
                    <a:pt x="142545" y="4741"/>
                  </a:lnTo>
                  <a:lnTo>
                    <a:pt x="161720" y="17669"/>
                  </a:lnTo>
                  <a:lnTo>
                    <a:pt x="174648" y="36844"/>
                  </a:lnTo>
                  <a:lnTo>
                    <a:pt x="179388" y="60325"/>
                  </a:lnTo>
                  <a:lnTo>
                    <a:pt x="174648" y="83807"/>
                  </a:lnTo>
                  <a:lnTo>
                    <a:pt x="161720" y="102981"/>
                  </a:lnTo>
                  <a:lnTo>
                    <a:pt x="142545" y="115910"/>
                  </a:lnTo>
                  <a:cubicBezTo>
                    <a:pt x="135327" y="118962"/>
                    <a:pt x="127393" y="120650"/>
                    <a:pt x="119063" y="120650"/>
                  </a:cubicBezTo>
                  <a:cubicBezTo>
                    <a:pt x="102405" y="120650"/>
                    <a:pt x="87323" y="113898"/>
                    <a:pt x="76407" y="102981"/>
                  </a:cubicBezTo>
                  <a:cubicBezTo>
                    <a:pt x="70949" y="97523"/>
                    <a:pt x="66531" y="91024"/>
                    <a:pt x="63479" y="83807"/>
                  </a:cubicBezTo>
                  <a:cubicBezTo>
                    <a:pt x="60426" y="76589"/>
                    <a:pt x="58738" y="68654"/>
                    <a:pt x="58738" y="60325"/>
                  </a:cubicBezTo>
                  <a:cubicBezTo>
                    <a:pt x="58738" y="43667"/>
                    <a:pt x="65490" y="28585"/>
                    <a:pt x="76407" y="17669"/>
                  </a:cubicBezTo>
                  <a:cubicBezTo>
                    <a:pt x="81865" y="12210"/>
                    <a:pt x="88365" y="7793"/>
                    <a:pt x="95582" y="4741"/>
                  </a:cubicBezTo>
                  <a:cubicBezTo>
                    <a:pt x="102799" y="1688"/>
                    <a:pt x="110734" y="0"/>
                    <a:pt x="1190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Freeform 497"/>
            <p:cNvSpPr>
              <a:spLocks noEditPoints="1"/>
            </p:cNvSpPr>
            <p:nvPr/>
          </p:nvSpPr>
          <p:spPr bwMode="auto">
            <a:xfrm>
              <a:off x="6655401" y="1542906"/>
              <a:ext cx="563836" cy="777833"/>
            </a:xfrm>
            <a:custGeom>
              <a:avLst/>
              <a:gdLst>
                <a:gd name="T0" fmla="*/ 125 w 128"/>
                <a:gd name="T1" fmla="*/ 83 h 177"/>
                <a:gd name="T2" fmla="*/ 64 w 128"/>
                <a:gd name="T3" fmla="*/ 177 h 177"/>
                <a:gd name="T4" fmla="*/ 0 w 128"/>
                <a:gd name="T5" fmla="*/ 71 h 177"/>
                <a:gd name="T6" fmla="*/ 0 w 128"/>
                <a:gd name="T7" fmla="*/ 70 h 177"/>
                <a:gd name="T8" fmla="*/ 0 w 128"/>
                <a:gd name="T9" fmla="*/ 64 h 177"/>
                <a:gd name="T10" fmla="*/ 64 w 128"/>
                <a:gd name="T11" fmla="*/ 0 h 177"/>
                <a:gd name="T12" fmla="*/ 128 w 128"/>
                <a:gd name="T13" fmla="*/ 64 h 177"/>
                <a:gd name="T14" fmla="*/ 127 w 128"/>
                <a:gd name="T15" fmla="*/ 68 h 177"/>
                <a:gd name="T16" fmla="*/ 125 w 128"/>
                <a:gd name="T17" fmla="*/ 83 h 177"/>
                <a:gd name="T18" fmla="*/ 64 w 128"/>
                <a:gd name="T19" fmla="*/ 20 h 177"/>
                <a:gd name="T20" fmla="*/ 22 w 128"/>
                <a:gd name="T21" fmla="*/ 62 h 177"/>
                <a:gd name="T22" fmla="*/ 64 w 128"/>
                <a:gd name="T23" fmla="*/ 104 h 177"/>
                <a:gd name="T24" fmla="*/ 106 w 128"/>
                <a:gd name="T25" fmla="*/ 62 h 177"/>
                <a:gd name="T26" fmla="*/ 64 w 128"/>
                <a:gd name="T27" fmla="*/ 20 h 177"/>
                <a:gd name="T28" fmla="*/ 64 w 128"/>
                <a:gd name="T29" fmla="*/ 40 h 177"/>
                <a:gd name="T30" fmla="*/ 44 w 128"/>
                <a:gd name="T31" fmla="*/ 60 h 177"/>
                <a:gd name="T32" fmla="*/ 64 w 128"/>
                <a:gd name="T33" fmla="*/ 80 h 177"/>
                <a:gd name="T34" fmla="*/ 84 w 128"/>
                <a:gd name="T35" fmla="*/ 60 h 177"/>
                <a:gd name="T36" fmla="*/ 64 w 128"/>
                <a:gd name="T37" fmla="*/ 4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177">
                  <a:moveTo>
                    <a:pt x="125" y="83"/>
                  </a:moveTo>
                  <a:cubicBezTo>
                    <a:pt x="120" y="104"/>
                    <a:pt x="105" y="138"/>
                    <a:pt x="64" y="177"/>
                  </a:cubicBezTo>
                  <a:cubicBezTo>
                    <a:pt x="64" y="177"/>
                    <a:pt x="5" y="122"/>
                    <a:pt x="0" y="71"/>
                  </a:cubicBezTo>
                  <a:cubicBezTo>
                    <a:pt x="0" y="71"/>
                    <a:pt x="0" y="70"/>
                    <a:pt x="0" y="70"/>
                  </a:cubicBezTo>
                  <a:cubicBezTo>
                    <a:pt x="0" y="68"/>
                    <a:pt x="0" y="66"/>
                    <a:pt x="0" y="64"/>
                  </a:cubicBezTo>
                  <a:cubicBezTo>
                    <a:pt x="0" y="29"/>
                    <a:pt x="28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64"/>
                    <a:pt x="128" y="65"/>
                    <a:pt x="127" y="68"/>
                  </a:cubicBezTo>
                  <a:cubicBezTo>
                    <a:pt x="127" y="73"/>
                    <a:pt x="126" y="78"/>
                    <a:pt x="125" y="83"/>
                  </a:cubicBezTo>
                  <a:close/>
                  <a:moveTo>
                    <a:pt x="64" y="20"/>
                  </a:moveTo>
                  <a:cubicBezTo>
                    <a:pt x="40" y="20"/>
                    <a:pt x="22" y="39"/>
                    <a:pt x="22" y="62"/>
                  </a:cubicBezTo>
                  <a:cubicBezTo>
                    <a:pt x="22" y="85"/>
                    <a:pt x="40" y="104"/>
                    <a:pt x="64" y="104"/>
                  </a:cubicBezTo>
                  <a:cubicBezTo>
                    <a:pt x="87" y="104"/>
                    <a:pt x="106" y="85"/>
                    <a:pt x="106" y="62"/>
                  </a:cubicBezTo>
                  <a:cubicBezTo>
                    <a:pt x="106" y="39"/>
                    <a:pt x="87" y="20"/>
                    <a:pt x="64" y="20"/>
                  </a:cubicBezTo>
                  <a:close/>
                  <a:moveTo>
                    <a:pt x="64" y="40"/>
                  </a:moveTo>
                  <a:cubicBezTo>
                    <a:pt x="53" y="40"/>
                    <a:pt x="44" y="49"/>
                    <a:pt x="44" y="60"/>
                  </a:cubicBezTo>
                  <a:cubicBezTo>
                    <a:pt x="44" y="71"/>
                    <a:pt x="53" y="80"/>
                    <a:pt x="64" y="80"/>
                  </a:cubicBezTo>
                  <a:cubicBezTo>
                    <a:pt x="75" y="80"/>
                    <a:pt x="84" y="71"/>
                    <a:pt x="84" y="60"/>
                  </a:cubicBezTo>
                  <a:cubicBezTo>
                    <a:pt x="84" y="49"/>
                    <a:pt x="75" y="40"/>
                    <a:pt x="64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611478" y="2389686"/>
              <a:ext cx="4032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6655400" y="2389686"/>
              <a:ext cx="4032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1611478" y="4745124"/>
              <a:ext cx="4032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655400" y="4745124"/>
              <a:ext cx="4032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498"/>
            <p:cNvSpPr txBox="1"/>
            <p:nvPr/>
          </p:nvSpPr>
          <p:spPr>
            <a:xfrm>
              <a:off x="4553022" y="1965278"/>
              <a:ext cx="1229402" cy="41398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项目介绍</a:t>
              </a:r>
            </a:p>
          </p:txBody>
        </p:sp>
        <p:sp>
          <p:nvSpPr>
            <p:cNvPr id="14" name="TextBox 499"/>
            <p:cNvSpPr txBox="1"/>
            <p:nvPr/>
          </p:nvSpPr>
          <p:spPr>
            <a:xfrm>
              <a:off x="9620568" y="1965280"/>
              <a:ext cx="1229402" cy="41398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项目介绍</a:t>
              </a:r>
            </a:p>
          </p:txBody>
        </p:sp>
        <p:sp>
          <p:nvSpPr>
            <p:cNvPr id="15" name="TextBox 500"/>
            <p:cNvSpPr txBox="1"/>
            <p:nvPr/>
          </p:nvSpPr>
          <p:spPr>
            <a:xfrm>
              <a:off x="4478536" y="4298880"/>
              <a:ext cx="1303888" cy="41398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项目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介绍 </a:t>
              </a:r>
              <a:endParaRPr lang="zh-CN" altLang="en-US" sz="16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16" name="TextBox 501"/>
            <p:cNvSpPr txBox="1"/>
            <p:nvPr/>
          </p:nvSpPr>
          <p:spPr>
            <a:xfrm>
              <a:off x="9620567" y="4301881"/>
              <a:ext cx="1229402" cy="41398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项目介绍</a:t>
              </a:r>
            </a:p>
          </p:txBody>
        </p:sp>
        <p:sp>
          <p:nvSpPr>
            <p:cNvPr id="17" name="TextBox 503"/>
            <p:cNvSpPr txBox="1"/>
            <p:nvPr/>
          </p:nvSpPr>
          <p:spPr>
            <a:xfrm>
              <a:off x="1486254" y="2479734"/>
              <a:ext cx="4296170" cy="790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Choose six words from 1a and write a sentence for each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sentence for each one.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. </a:t>
              </a:r>
              <a:endParaRPr lang="en-US" altLang="zh-CN" sz="12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18" name="TextBox 504"/>
            <p:cNvSpPr txBox="1"/>
            <p:nvPr/>
          </p:nvSpPr>
          <p:spPr>
            <a:xfrm>
              <a:off x="6553800" y="2479734"/>
              <a:ext cx="4296170" cy="993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r"/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Choose six words from 1a and write a sentence for each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one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six words from 1a and write a sentence for each one.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 </a:t>
              </a:r>
              <a:endParaRPr lang="en-US" altLang="zh-CN" sz="12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TextBox 505"/>
            <p:cNvSpPr txBox="1"/>
            <p:nvPr/>
          </p:nvSpPr>
          <p:spPr>
            <a:xfrm>
              <a:off x="1486254" y="4845599"/>
              <a:ext cx="4296170" cy="993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r"/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Choose six words from 1a and write a sentence for each one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Choose six words from 1a and write a sentence for each one.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endParaRPr lang="en-US" altLang="zh-CN" sz="12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TextBox 506"/>
            <p:cNvSpPr txBox="1"/>
            <p:nvPr/>
          </p:nvSpPr>
          <p:spPr>
            <a:xfrm>
              <a:off x="6553800" y="4845597"/>
              <a:ext cx="4296170" cy="993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r"/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Choose six words from 1a and write a sentence for each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one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six words from 1a and write a sentence for each one.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 </a:t>
              </a:r>
              <a:endParaRPr lang="en-US" altLang="zh-CN" sz="12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4096737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</p:pic>
      <p:sp>
        <p:nvSpPr>
          <p:cNvPr id="3" name="矩形 2"/>
          <p:cNvSpPr/>
          <p:nvPr/>
        </p:nvSpPr>
        <p:spPr>
          <a:xfrm>
            <a:off x="580251" y="333411"/>
            <a:ext cx="2746265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1.2 </a:t>
            </a:r>
            <a:r>
              <a:rPr lang="zh-CN" altLang="en-US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商业模式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55820" y="1879320"/>
            <a:ext cx="8680361" cy="3955573"/>
            <a:chOff x="1777107" y="1603548"/>
            <a:chExt cx="8680361" cy="3955573"/>
          </a:xfrm>
        </p:grpSpPr>
        <p:sp>
          <p:nvSpPr>
            <p:cNvPr id="4" name="矩形 3"/>
            <p:cNvSpPr/>
            <p:nvPr/>
          </p:nvSpPr>
          <p:spPr>
            <a:xfrm>
              <a:off x="7648023" y="1844824"/>
              <a:ext cx="1005385" cy="338546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/>
            <a:p>
              <a:pPr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6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商业模式</a:t>
              </a:r>
              <a:endParaRPr lang="zh-CN" altLang="en-US" sz="16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635059" y="4023926"/>
              <a:ext cx="1005385" cy="338546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/>
            <a:p>
              <a:pPr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商业模式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2970398" y="2918336"/>
              <a:ext cx="1005385" cy="338546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/>
            <a:p>
              <a:pPr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商业模式</a:t>
              </a:r>
            </a:p>
          </p:txBody>
        </p:sp>
        <p:sp>
          <p:nvSpPr>
            <p:cNvPr id="8" name="等腰三角形 7"/>
            <p:cNvSpPr>
              <a:spLocks noChangeAspect="1" noChangeArrowheads="1"/>
            </p:cNvSpPr>
            <p:nvPr/>
          </p:nvSpPr>
          <p:spPr bwMode="auto">
            <a:xfrm rot="5400000" flipV="1">
              <a:off x="7339678" y="2255403"/>
              <a:ext cx="239249" cy="206315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55000"/>
              </a:schemeClr>
            </a:solidFill>
            <a:ln>
              <a:noFill/>
            </a:ln>
            <a:extLst/>
          </p:spPr>
          <p:txBody>
            <a:bodyPr lIns="91431" tIns="45716" rIns="91431" bIns="45716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endParaRPr lang="zh-CN" altLang="zh-CN" sz="2000">
                <a:solidFill>
                  <a:schemeClr val="bg1"/>
                </a:solidFill>
                <a:sym typeface="微软雅黑" pitchFamily="34" charset="-122"/>
              </a:endParaRPr>
            </a:p>
          </p:txBody>
        </p:sp>
        <p:sp>
          <p:nvSpPr>
            <p:cNvPr id="9" name="矩形 47"/>
            <p:cNvSpPr>
              <a:spLocks noChangeArrowheads="1"/>
            </p:cNvSpPr>
            <p:nvPr/>
          </p:nvSpPr>
          <p:spPr bwMode="auto">
            <a:xfrm>
              <a:off x="7635061" y="2161206"/>
              <a:ext cx="2822407" cy="963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Choose six words from 1a and write a 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sentence for each one.</a:t>
              </a:r>
              <a:endParaRPr lang="zh-CN" altLang="en-US" sz="1200" dirty="0">
                <a:solidFill>
                  <a:schemeClr val="bg1"/>
                </a:solidFill>
                <a:sym typeface="微软雅黑" pitchFamily="34" charset="-122"/>
              </a:endParaRPr>
            </a:p>
          </p:txBody>
        </p:sp>
        <p:sp>
          <p:nvSpPr>
            <p:cNvPr id="10" name="等腰三角形 18"/>
            <p:cNvSpPr>
              <a:spLocks noChangeAspect="1" noChangeArrowheads="1"/>
            </p:cNvSpPr>
            <p:nvPr/>
          </p:nvSpPr>
          <p:spPr bwMode="auto">
            <a:xfrm rot="5400000" flipV="1">
              <a:off x="7339678" y="4438471"/>
              <a:ext cx="239249" cy="206315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55000"/>
              </a:schemeClr>
            </a:solidFill>
            <a:ln>
              <a:noFill/>
            </a:ln>
            <a:extLst/>
          </p:spPr>
          <p:txBody>
            <a:bodyPr lIns="91431" tIns="45716" rIns="91431" bIns="45716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endParaRPr lang="zh-CN" altLang="zh-CN" sz="2000">
                <a:solidFill>
                  <a:schemeClr val="bg1"/>
                </a:solidFill>
                <a:sym typeface="微软雅黑" pitchFamily="34" charset="-122"/>
              </a:endParaRPr>
            </a:p>
          </p:txBody>
        </p:sp>
        <p:sp>
          <p:nvSpPr>
            <p:cNvPr id="11" name="矩形 47"/>
            <p:cNvSpPr>
              <a:spLocks noChangeArrowheads="1"/>
            </p:cNvSpPr>
            <p:nvPr/>
          </p:nvSpPr>
          <p:spPr bwMode="auto">
            <a:xfrm>
              <a:off x="7635061" y="4344278"/>
              <a:ext cx="2822407" cy="963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Choose six words from 1a and write a 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sentence for each one.</a:t>
              </a:r>
              <a:endParaRPr lang="zh-CN" altLang="en-US" sz="1200" dirty="0">
                <a:solidFill>
                  <a:schemeClr val="bg1"/>
                </a:solidFill>
                <a:sym typeface="微软雅黑" pitchFamily="34" charset="-122"/>
              </a:endParaRPr>
            </a:p>
          </p:txBody>
        </p:sp>
        <p:sp>
          <p:nvSpPr>
            <p:cNvPr id="12" name="等腰三角形 18"/>
            <p:cNvSpPr>
              <a:spLocks noChangeAspect="1" noChangeArrowheads="1"/>
            </p:cNvSpPr>
            <p:nvPr/>
          </p:nvSpPr>
          <p:spPr bwMode="auto">
            <a:xfrm rot="16200000" flipH="1" flipV="1">
              <a:off x="4269367" y="3308515"/>
              <a:ext cx="239249" cy="206315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55000"/>
              </a:schemeClr>
            </a:solidFill>
            <a:ln>
              <a:noFill/>
            </a:ln>
            <a:extLst/>
          </p:spPr>
          <p:txBody>
            <a:bodyPr lIns="91431" tIns="45716" rIns="91431" bIns="45716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endParaRPr lang="zh-CN" altLang="zh-CN" sz="2000">
                <a:solidFill>
                  <a:schemeClr val="bg1"/>
                </a:solidFill>
                <a:sym typeface="微软雅黑" pitchFamily="34" charset="-122"/>
              </a:endParaRPr>
            </a:p>
          </p:txBody>
        </p:sp>
        <p:sp>
          <p:nvSpPr>
            <p:cNvPr id="13" name="矩形 47"/>
            <p:cNvSpPr>
              <a:spLocks noChangeArrowheads="1"/>
            </p:cNvSpPr>
            <p:nvPr/>
          </p:nvSpPr>
          <p:spPr bwMode="auto">
            <a:xfrm>
              <a:off x="1777107" y="3214314"/>
              <a:ext cx="2443253" cy="963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r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Choose six words from 1a and write a 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sentence for each one.</a:t>
              </a:r>
              <a:endParaRPr lang="zh-CN" altLang="en-US" sz="1200" dirty="0">
                <a:solidFill>
                  <a:schemeClr val="bg1"/>
                </a:solidFill>
                <a:sym typeface="微软雅黑" pitchFamily="34" charset="-122"/>
              </a:endParaRPr>
            </a:p>
          </p:txBody>
        </p:sp>
        <p:sp>
          <p:nvSpPr>
            <p:cNvPr id="14" name="形状 13"/>
            <p:cNvSpPr/>
            <p:nvPr/>
          </p:nvSpPr>
          <p:spPr>
            <a:xfrm>
              <a:off x="4635277" y="2731047"/>
              <a:ext cx="1867985" cy="1868267"/>
            </a:xfrm>
            <a:prstGeom prst="leftCircularArrow">
              <a:avLst>
                <a:gd name="adj1" fmla="val 8909"/>
                <a:gd name="adj2" fmla="val 1142322"/>
                <a:gd name="adj3" fmla="val 6293598"/>
                <a:gd name="adj4" fmla="val 18900002"/>
                <a:gd name="adj5" fmla="val 12500"/>
              </a:avLst>
            </a:prstGeom>
            <a:solidFill>
              <a:schemeClr val="bg1">
                <a:alpha val="5500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15" name="空心弧 14"/>
            <p:cNvSpPr/>
            <p:nvPr/>
          </p:nvSpPr>
          <p:spPr>
            <a:xfrm>
              <a:off x="5305528" y="3953591"/>
              <a:ext cx="1604887" cy="1605530"/>
            </a:xfrm>
            <a:prstGeom prst="blockArc">
              <a:avLst>
                <a:gd name="adj1" fmla="val 13624405"/>
                <a:gd name="adj2" fmla="val 17228224"/>
                <a:gd name="adj3" fmla="val 11481"/>
              </a:avLst>
            </a:prstGeom>
            <a:solidFill>
              <a:schemeClr val="bg1">
                <a:alpha val="5500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grpSp>
          <p:nvGrpSpPr>
            <p:cNvPr id="16" name="组合 15"/>
            <p:cNvGrpSpPr/>
            <p:nvPr/>
          </p:nvGrpSpPr>
          <p:grpSpPr>
            <a:xfrm rot="2736489">
              <a:off x="5853855" y="2268800"/>
              <a:ext cx="578227" cy="506765"/>
              <a:chOff x="4212441" y="1835306"/>
              <a:chExt cx="645570" cy="565784"/>
            </a:xfrm>
            <a:solidFill>
              <a:schemeClr val="bg1">
                <a:alpha val="55000"/>
              </a:schemeClr>
            </a:solidFill>
          </p:grpSpPr>
          <p:sp>
            <p:nvSpPr>
              <p:cNvPr id="17" name="Freeform 143"/>
              <p:cNvSpPr>
                <a:spLocks/>
              </p:cNvSpPr>
              <p:nvPr/>
            </p:nvSpPr>
            <p:spPr bwMode="auto">
              <a:xfrm>
                <a:off x="4386528" y="2100064"/>
                <a:ext cx="297398" cy="119685"/>
              </a:xfrm>
              <a:custGeom>
                <a:avLst/>
                <a:gdLst>
                  <a:gd name="T0" fmla="*/ 30 w 35"/>
                  <a:gd name="T1" fmla="*/ 13 h 14"/>
                  <a:gd name="T2" fmla="*/ 5 w 35"/>
                  <a:gd name="T3" fmla="*/ 13 h 14"/>
                  <a:gd name="T4" fmla="*/ 5 w 35"/>
                  <a:gd name="T5" fmla="*/ 13 h 14"/>
                  <a:gd name="T6" fmla="*/ 1 w 35"/>
                  <a:gd name="T7" fmla="*/ 13 h 14"/>
                  <a:gd name="T8" fmla="*/ 1 w 35"/>
                  <a:gd name="T9" fmla="*/ 13 h 14"/>
                  <a:gd name="T10" fmla="*/ 1 w 35"/>
                  <a:gd name="T11" fmla="*/ 9 h 14"/>
                  <a:gd name="T12" fmla="*/ 1 w 35"/>
                  <a:gd name="T13" fmla="*/ 9 h 14"/>
                  <a:gd name="T14" fmla="*/ 34 w 35"/>
                  <a:gd name="T15" fmla="*/ 9 h 14"/>
                  <a:gd name="T16" fmla="*/ 34 w 35"/>
                  <a:gd name="T17" fmla="*/ 9 h 14"/>
                  <a:gd name="T18" fmla="*/ 34 w 35"/>
                  <a:gd name="T19" fmla="*/ 13 h 14"/>
                  <a:gd name="T20" fmla="*/ 34 w 35"/>
                  <a:gd name="T21" fmla="*/ 13 h 14"/>
                  <a:gd name="T22" fmla="*/ 30 w 35"/>
                  <a:gd name="T23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" h="14">
                    <a:moveTo>
                      <a:pt x="30" y="13"/>
                    </a:moveTo>
                    <a:cubicBezTo>
                      <a:pt x="23" y="6"/>
                      <a:pt x="12" y="6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4" y="14"/>
                      <a:pt x="2" y="14"/>
                      <a:pt x="1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0" y="0"/>
                      <a:pt x="25" y="0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5" y="10"/>
                      <a:pt x="35" y="12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3" y="14"/>
                      <a:pt x="31" y="14"/>
                      <a:pt x="3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Freeform 144"/>
              <p:cNvSpPr>
                <a:spLocks/>
              </p:cNvSpPr>
              <p:nvPr/>
            </p:nvSpPr>
            <p:spPr bwMode="auto">
              <a:xfrm>
                <a:off x="4451810" y="2227003"/>
                <a:ext cx="174086" cy="174087"/>
              </a:xfrm>
              <a:custGeom>
                <a:avLst/>
                <a:gdLst>
                  <a:gd name="T0" fmla="*/ 3 w 20"/>
                  <a:gd name="T1" fmla="*/ 17 h 20"/>
                  <a:gd name="T2" fmla="*/ 3 w 20"/>
                  <a:gd name="T3" fmla="*/ 4 h 20"/>
                  <a:gd name="T4" fmla="*/ 16 w 20"/>
                  <a:gd name="T5" fmla="*/ 4 h 20"/>
                  <a:gd name="T6" fmla="*/ 16 w 20"/>
                  <a:gd name="T7" fmla="*/ 17 h 20"/>
                  <a:gd name="T8" fmla="*/ 3 w 20"/>
                  <a:gd name="T9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3" y="17"/>
                    </a:moveTo>
                    <a:cubicBezTo>
                      <a:pt x="0" y="13"/>
                      <a:pt x="0" y="7"/>
                      <a:pt x="3" y="4"/>
                    </a:cubicBezTo>
                    <a:cubicBezTo>
                      <a:pt x="7" y="0"/>
                      <a:pt x="12" y="0"/>
                      <a:pt x="16" y="4"/>
                    </a:cubicBezTo>
                    <a:cubicBezTo>
                      <a:pt x="20" y="7"/>
                      <a:pt x="20" y="13"/>
                      <a:pt x="16" y="17"/>
                    </a:cubicBezTo>
                    <a:cubicBezTo>
                      <a:pt x="12" y="20"/>
                      <a:pt x="7" y="20"/>
                      <a:pt x="3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 145"/>
              <p:cNvSpPr>
                <a:spLocks/>
              </p:cNvSpPr>
              <p:nvPr/>
            </p:nvSpPr>
            <p:spPr bwMode="auto">
              <a:xfrm>
                <a:off x="4299484" y="1962245"/>
                <a:ext cx="471484" cy="170461"/>
              </a:xfrm>
              <a:custGeom>
                <a:avLst/>
                <a:gdLst>
                  <a:gd name="T0" fmla="*/ 50 w 55"/>
                  <a:gd name="T1" fmla="*/ 19 h 20"/>
                  <a:gd name="T2" fmla="*/ 6 w 55"/>
                  <a:gd name="T3" fmla="*/ 19 h 20"/>
                  <a:gd name="T4" fmla="*/ 6 w 55"/>
                  <a:gd name="T5" fmla="*/ 19 h 20"/>
                  <a:gd name="T6" fmla="*/ 1 w 55"/>
                  <a:gd name="T7" fmla="*/ 19 h 20"/>
                  <a:gd name="T8" fmla="*/ 1 w 55"/>
                  <a:gd name="T9" fmla="*/ 19 h 20"/>
                  <a:gd name="T10" fmla="*/ 1 w 55"/>
                  <a:gd name="T11" fmla="*/ 15 h 20"/>
                  <a:gd name="T12" fmla="*/ 1 w 55"/>
                  <a:gd name="T13" fmla="*/ 15 h 20"/>
                  <a:gd name="T14" fmla="*/ 54 w 55"/>
                  <a:gd name="T15" fmla="*/ 15 h 20"/>
                  <a:gd name="T16" fmla="*/ 54 w 55"/>
                  <a:gd name="T17" fmla="*/ 15 h 20"/>
                  <a:gd name="T18" fmla="*/ 54 w 55"/>
                  <a:gd name="T19" fmla="*/ 19 h 20"/>
                  <a:gd name="T20" fmla="*/ 54 w 55"/>
                  <a:gd name="T21" fmla="*/ 19 h 20"/>
                  <a:gd name="T22" fmla="*/ 50 w 55"/>
                  <a:gd name="T23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" h="20">
                    <a:moveTo>
                      <a:pt x="50" y="19"/>
                    </a:moveTo>
                    <a:cubicBezTo>
                      <a:pt x="37" y="7"/>
                      <a:pt x="18" y="7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4" y="20"/>
                      <a:pt x="2" y="20"/>
                      <a:pt x="1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8"/>
                      <a:pt x="0" y="16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6" y="0"/>
                      <a:pt x="39" y="0"/>
                      <a:pt x="54" y="15"/>
                    </a:cubicBezTo>
                    <a:cubicBezTo>
                      <a:pt x="54" y="15"/>
                      <a:pt x="54" y="15"/>
                      <a:pt x="54" y="15"/>
                    </a:cubicBezTo>
                    <a:cubicBezTo>
                      <a:pt x="55" y="16"/>
                      <a:pt x="55" y="18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3" y="20"/>
                      <a:pt x="51" y="20"/>
                      <a:pt x="5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Freeform 146"/>
              <p:cNvSpPr>
                <a:spLocks/>
              </p:cNvSpPr>
              <p:nvPr/>
            </p:nvSpPr>
            <p:spPr bwMode="auto">
              <a:xfrm>
                <a:off x="4212441" y="1835306"/>
                <a:ext cx="645570" cy="213982"/>
              </a:xfrm>
              <a:custGeom>
                <a:avLst/>
                <a:gdLst>
                  <a:gd name="T0" fmla="*/ 70 w 75"/>
                  <a:gd name="T1" fmla="*/ 24 h 25"/>
                  <a:gd name="T2" fmla="*/ 6 w 75"/>
                  <a:gd name="T3" fmla="*/ 24 h 25"/>
                  <a:gd name="T4" fmla="*/ 6 w 75"/>
                  <a:gd name="T5" fmla="*/ 24 h 25"/>
                  <a:gd name="T6" fmla="*/ 2 w 75"/>
                  <a:gd name="T7" fmla="*/ 24 h 25"/>
                  <a:gd name="T8" fmla="*/ 2 w 75"/>
                  <a:gd name="T9" fmla="*/ 24 h 25"/>
                  <a:gd name="T10" fmla="*/ 2 w 75"/>
                  <a:gd name="T11" fmla="*/ 20 h 25"/>
                  <a:gd name="T12" fmla="*/ 2 w 75"/>
                  <a:gd name="T13" fmla="*/ 20 h 25"/>
                  <a:gd name="T14" fmla="*/ 74 w 75"/>
                  <a:gd name="T15" fmla="*/ 20 h 25"/>
                  <a:gd name="T16" fmla="*/ 74 w 75"/>
                  <a:gd name="T17" fmla="*/ 20 h 25"/>
                  <a:gd name="T18" fmla="*/ 74 w 75"/>
                  <a:gd name="T19" fmla="*/ 24 h 25"/>
                  <a:gd name="T20" fmla="*/ 74 w 75"/>
                  <a:gd name="T21" fmla="*/ 24 h 25"/>
                  <a:gd name="T22" fmla="*/ 70 w 75"/>
                  <a:gd name="T23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5" h="25">
                    <a:moveTo>
                      <a:pt x="70" y="24"/>
                    </a:moveTo>
                    <a:cubicBezTo>
                      <a:pt x="52" y="7"/>
                      <a:pt x="23" y="7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5" y="25"/>
                      <a:pt x="3" y="25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23"/>
                      <a:pt x="0" y="21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1" y="0"/>
                      <a:pt x="54" y="0"/>
                      <a:pt x="74" y="20"/>
                    </a:cubicBezTo>
                    <a:cubicBezTo>
                      <a:pt x="74" y="20"/>
                      <a:pt x="74" y="20"/>
                      <a:pt x="74" y="20"/>
                    </a:cubicBezTo>
                    <a:cubicBezTo>
                      <a:pt x="75" y="21"/>
                      <a:pt x="75" y="23"/>
                      <a:pt x="74" y="24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73" y="25"/>
                      <a:pt x="71" y="25"/>
                      <a:pt x="70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5277283" y="3424611"/>
              <a:ext cx="554403" cy="442165"/>
              <a:chOff x="3009633" y="2833220"/>
              <a:chExt cx="591168" cy="471487"/>
            </a:xfrm>
            <a:solidFill>
              <a:schemeClr val="bg1">
                <a:alpha val="55000"/>
              </a:schemeClr>
            </a:solidFill>
          </p:grpSpPr>
          <p:sp>
            <p:nvSpPr>
              <p:cNvPr id="22" name="Oval 214"/>
              <p:cNvSpPr>
                <a:spLocks noChangeArrowheads="1"/>
              </p:cNvSpPr>
              <p:nvPr/>
            </p:nvSpPr>
            <p:spPr bwMode="auto">
              <a:xfrm>
                <a:off x="3234494" y="3210410"/>
                <a:ext cx="94297" cy="9429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Oval 215"/>
              <p:cNvSpPr>
                <a:spLocks noChangeArrowheads="1"/>
              </p:cNvSpPr>
              <p:nvPr/>
            </p:nvSpPr>
            <p:spPr bwMode="auto">
              <a:xfrm>
                <a:off x="3404954" y="3210410"/>
                <a:ext cx="101550" cy="9429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Freeform 216"/>
              <p:cNvSpPr>
                <a:spLocks noEditPoints="1"/>
              </p:cNvSpPr>
              <p:nvPr/>
            </p:nvSpPr>
            <p:spPr bwMode="auto">
              <a:xfrm>
                <a:off x="3009633" y="2833220"/>
                <a:ext cx="591168" cy="340921"/>
              </a:xfrm>
              <a:custGeom>
                <a:avLst/>
                <a:gdLst>
                  <a:gd name="T0" fmla="*/ 66 w 69"/>
                  <a:gd name="T1" fmla="*/ 13 h 40"/>
                  <a:gd name="T2" fmla="*/ 26 w 69"/>
                  <a:gd name="T3" fmla="*/ 13 h 40"/>
                  <a:gd name="T4" fmla="*/ 22 w 69"/>
                  <a:gd name="T5" fmla="*/ 9 h 40"/>
                  <a:gd name="T6" fmla="*/ 22 w 69"/>
                  <a:gd name="T7" fmla="*/ 4 h 40"/>
                  <a:gd name="T8" fmla="*/ 17 w 69"/>
                  <a:gd name="T9" fmla="*/ 0 h 40"/>
                  <a:gd name="T10" fmla="*/ 4 w 69"/>
                  <a:gd name="T11" fmla="*/ 0 h 40"/>
                  <a:gd name="T12" fmla="*/ 0 w 69"/>
                  <a:gd name="T13" fmla="*/ 4 h 40"/>
                  <a:gd name="T14" fmla="*/ 4 w 69"/>
                  <a:gd name="T15" fmla="*/ 8 h 40"/>
                  <a:gd name="T16" fmla="*/ 9 w 69"/>
                  <a:gd name="T17" fmla="*/ 8 h 40"/>
                  <a:gd name="T18" fmla="*/ 14 w 69"/>
                  <a:gd name="T19" fmla="*/ 12 h 40"/>
                  <a:gd name="T20" fmla="*/ 24 w 69"/>
                  <a:gd name="T21" fmla="*/ 37 h 40"/>
                  <a:gd name="T22" fmla="*/ 30 w 69"/>
                  <a:gd name="T23" fmla="*/ 40 h 40"/>
                  <a:gd name="T24" fmla="*/ 54 w 69"/>
                  <a:gd name="T25" fmla="*/ 40 h 40"/>
                  <a:gd name="T26" fmla="*/ 60 w 69"/>
                  <a:gd name="T27" fmla="*/ 37 h 40"/>
                  <a:gd name="T28" fmla="*/ 68 w 69"/>
                  <a:gd name="T29" fmla="*/ 17 h 40"/>
                  <a:gd name="T30" fmla="*/ 66 w 69"/>
                  <a:gd name="T31" fmla="*/ 13 h 40"/>
                  <a:gd name="T32" fmla="*/ 53 w 69"/>
                  <a:gd name="T33" fmla="*/ 35 h 40"/>
                  <a:gd name="T34" fmla="*/ 32 w 69"/>
                  <a:gd name="T35" fmla="*/ 35 h 40"/>
                  <a:gd name="T36" fmla="*/ 26 w 69"/>
                  <a:gd name="T37" fmla="*/ 19 h 40"/>
                  <a:gd name="T38" fmla="*/ 59 w 69"/>
                  <a:gd name="T39" fmla="*/ 19 h 40"/>
                  <a:gd name="T40" fmla="*/ 53 w 69"/>
                  <a:gd name="T41" fmla="*/ 3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9" h="40">
                    <a:moveTo>
                      <a:pt x="66" y="13"/>
                    </a:moveTo>
                    <a:cubicBezTo>
                      <a:pt x="26" y="13"/>
                      <a:pt x="26" y="13"/>
                      <a:pt x="26" y="13"/>
                    </a:cubicBezTo>
                    <a:cubicBezTo>
                      <a:pt x="24" y="13"/>
                      <a:pt x="22" y="11"/>
                      <a:pt x="22" y="9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2"/>
                      <a:pt x="20" y="0"/>
                      <a:pt x="1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1" y="8"/>
                      <a:pt x="14" y="9"/>
                      <a:pt x="14" y="12"/>
                    </a:cubicBezTo>
                    <a:cubicBezTo>
                      <a:pt x="24" y="37"/>
                      <a:pt x="24" y="37"/>
                      <a:pt x="24" y="37"/>
                    </a:cubicBezTo>
                    <a:cubicBezTo>
                      <a:pt x="25" y="39"/>
                      <a:pt x="27" y="40"/>
                      <a:pt x="30" y="40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7" y="40"/>
                      <a:pt x="59" y="39"/>
                      <a:pt x="60" y="3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9" y="15"/>
                      <a:pt x="68" y="13"/>
                      <a:pt x="66" y="13"/>
                    </a:cubicBezTo>
                    <a:close/>
                    <a:moveTo>
                      <a:pt x="53" y="35"/>
                    </a:moveTo>
                    <a:cubicBezTo>
                      <a:pt x="32" y="35"/>
                      <a:pt x="32" y="35"/>
                      <a:pt x="32" y="35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59" y="19"/>
                      <a:pt x="59" y="19"/>
                      <a:pt x="59" y="19"/>
                    </a:cubicBezTo>
                    <a:lnTo>
                      <a:pt x="53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5864139" y="4479150"/>
              <a:ext cx="425157" cy="554407"/>
              <a:chOff x="6889388" y="2720789"/>
              <a:chExt cx="453350" cy="591172"/>
            </a:xfrm>
            <a:solidFill>
              <a:schemeClr val="bg1">
                <a:alpha val="55000"/>
              </a:schemeClr>
            </a:solidFill>
          </p:grpSpPr>
          <p:sp>
            <p:nvSpPr>
              <p:cNvPr id="26" name="Freeform 197"/>
              <p:cNvSpPr>
                <a:spLocks noEditPoints="1"/>
              </p:cNvSpPr>
              <p:nvPr/>
            </p:nvSpPr>
            <p:spPr bwMode="auto">
              <a:xfrm>
                <a:off x="7092489" y="2920264"/>
                <a:ext cx="250249" cy="391697"/>
              </a:xfrm>
              <a:custGeom>
                <a:avLst/>
                <a:gdLst>
                  <a:gd name="T0" fmla="*/ 18 w 29"/>
                  <a:gd name="T1" fmla="*/ 0 h 46"/>
                  <a:gd name="T2" fmla="*/ 18 w 29"/>
                  <a:gd name="T3" fmla="*/ 13 h 46"/>
                  <a:gd name="T4" fmla="*/ 29 w 29"/>
                  <a:gd name="T5" fmla="*/ 13 h 46"/>
                  <a:gd name="T6" fmla="*/ 29 w 29"/>
                  <a:gd name="T7" fmla="*/ 0 h 46"/>
                  <a:gd name="T8" fmla="*/ 18 w 29"/>
                  <a:gd name="T9" fmla="*/ 0 h 46"/>
                  <a:gd name="T10" fmla="*/ 0 w 29"/>
                  <a:gd name="T11" fmla="*/ 31 h 46"/>
                  <a:gd name="T12" fmla="*/ 14 w 29"/>
                  <a:gd name="T13" fmla="*/ 46 h 46"/>
                  <a:gd name="T14" fmla="*/ 29 w 29"/>
                  <a:gd name="T15" fmla="*/ 31 h 46"/>
                  <a:gd name="T16" fmla="*/ 29 w 29"/>
                  <a:gd name="T17" fmla="*/ 15 h 46"/>
                  <a:gd name="T18" fmla="*/ 0 w 29"/>
                  <a:gd name="T19" fmla="*/ 15 h 46"/>
                  <a:gd name="T20" fmla="*/ 0 w 29"/>
                  <a:gd name="T21" fmla="*/ 31 h 46"/>
                  <a:gd name="T22" fmla="*/ 15 w 29"/>
                  <a:gd name="T23" fmla="*/ 0 h 46"/>
                  <a:gd name="T24" fmla="*/ 0 w 29"/>
                  <a:gd name="T25" fmla="*/ 0 h 46"/>
                  <a:gd name="T26" fmla="*/ 0 w 29"/>
                  <a:gd name="T27" fmla="*/ 13 h 46"/>
                  <a:gd name="T28" fmla="*/ 15 w 29"/>
                  <a:gd name="T29" fmla="*/ 13 h 46"/>
                  <a:gd name="T30" fmla="*/ 15 w 29"/>
                  <a:gd name="T3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46">
                    <a:moveTo>
                      <a:pt x="18" y="0"/>
                    </a:moveTo>
                    <a:cubicBezTo>
                      <a:pt x="18" y="13"/>
                      <a:pt x="18" y="13"/>
                      <a:pt x="18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18" y="0"/>
                    </a:lnTo>
                    <a:close/>
                    <a:moveTo>
                      <a:pt x="0" y="31"/>
                    </a:moveTo>
                    <a:cubicBezTo>
                      <a:pt x="0" y="39"/>
                      <a:pt x="6" y="46"/>
                      <a:pt x="14" y="46"/>
                    </a:cubicBezTo>
                    <a:cubicBezTo>
                      <a:pt x="22" y="46"/>
                      <a:pt x="29" y="39"/>
                      <a:pt x="29" y="31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0" y="15"/>
                      <a:pt x="0" y="15"/>
                      <a:pt x="0" y="15"/>
                    </a:cubicBezTo>
                    <a:lnTo>
                      <a:pt x="0" y="31"/>
                    </a:lnTo>
                    <a:close/>
                    <a:moveTo>
                      <a:pt x="1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5" y="13"/>
                      <a:pt x="15" y="13"/>
                      <a:pt x="15" y="13"/>
                    </a:cubicBez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 198"/>
              <p:cNvSpPr>
                <a:spLocks/>
              </p:cNvSpPr>
              <p:nvPr/>
            </p:nvSpPr>
            <p:spPr bwMode="auto">
              <a:xfrm>
                <a:off x="6889388" y="2720789"/>
                <a:ext cx="333666" cy="301026"/>
              </a:xfrm>
              <a:custGeom>
                <a:avLst/>
                <a:gdLst>
                  <a:gd name="T0" fmla="*/ 0 w 39"/>
                  <a:gd name="T1" fmla="*/ 20 h 35"/>
                  <a:gd name="T2" fmla="*/ 19 w 39"/>
                  <a:gd name="T3" fmla="*/ 0 h 35"/>
                  <a:gd name="T4" fmla="*/ 19 w 39"/>
                  <a:gd name="T5" fmla="*/ 0 h 35"/>
                  <a:gd name="T6" fmla="*/ 39 w 39"/>
                  <a:gd name="T7" fmla="*/ 20 h 35"/>
                  <a:gd name="T8" fmla="*/ 39 w 39"/>
                  <a:gd name="T9" fmla="*/ 20 h 35"/>
                  <a:gd name="T10" fmla="*/ 36 w 39"/>
                  <a:gd name="T11" fmla="*/ 20 h 35"/>
                  <a:gd name="T12" fmla="*/ 31 w 39"/>
                  <a:gd name="T13" fmla="*/ 8 h 35"/>
                  <a:gd name="T14" fmla="*/ 31 w 39"/>
                  <a:gd name="T15" fmla="*/ 8 h 35"/>
                  <a:gd name="T16" fmla="*/ 19 w 39"/>
                  <a:gd name="T17" fmla="*/ 3 h 35"/>
                  <a:gd name="T18" fmla="*/ 19 w 39"/>
                  <a:gd name="T19" fmla="*/ 3 h 35"/>
                  <a:gd name="T20" fmla="*/ 7 w 39"/>
                  <a:gd name="T21" fmla="*/ 8 h 35"/>
                  <a:gd name="T22" fmla="*/ 7 w 39"/>
                  <a:gd name="T23" fmla="*/ 8 h 35"/>
                  <a:gd name="T24" fmla="*/ 3 w 39"/>
                  <a:gd name="T25" fmla="*/ 20 h 35"/>
                  <a:gd name="T26" fmla="*/ 3 w 39"/>
                  <a:gd name="T27" fmla="*/ 20 h 35"/>
                  <a:gd name="T28" fmla="*/ 8 w 39"/>
                  <a:gd name="T29" fmla="*/ 32 h 35"/>
                  <a:gd name="T30" fmla="*/ 8 w 39"/>
                  <a:gd name="T31" fmla="*/ 32 h 35"/>
                  <a:gd name="T32" fmla="*/ 6 w 39"/>
                  <a:gd name="T33" fmla="*/ 35 h 35"/>
                  <a:gd name="T34" fmla="*/ 0 w 39"/>
                  <a:gd name="T35" fmla="*/ 2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9" h="35">
                    <a:moveTo>
                      <a:pt x="0" y="20"/>
                    </a:moveTo>
                    <a:cubicBezTo>
                      <a:pt x="0" y="9"/>
                      <a:pt x="8" y="1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0" y="1"/>
                      <a:pt x="39" y="9"/>
                      <a:pt x="39" y="20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16"/>
                      <a:pt x="34" y="11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28" y="5"/>
                      <a:pt x="24" y="3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5" y="3"/>
                      <a:pt x="10" y="5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4" y="11"/>
                      <a:pt x="3" y="16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5"/>
                      <a:pt x="5" y="29"/>
                      <a:pt x="8" y="3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2" y="31"/>
                      <a:pt x="0" y="26"/>
                      <a:pt x="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8" name="空心弧 27"/>
            <p:cNvSpPr/>
            <p:nvPr/>
          </p:nvSpPr>
          <p:spPr>
            <a:xfrm>
              <a:off x="5305528" y="3953591"/>
              <a:ext cx="1604887" cy="1605530"/>
            </a:xfrm>
            <a:prstGeom prst="blockArc">
              <a:avLst>
                <a:gd name="adj1" fmla="val 17085111"/>
                <a:gd name="adj2" fmla="val 10799997"/>
                <a:gd name="adj3" fmla="val 11504"/>
              </a:avLst>
            </a:prstGeom>
            <a:solidFill>
              <a:schemeClr val="bg1">
                <a:alpha val="5500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29" name="任意多边形 28"/>
            <p:cNvSpPr/>
            <p:nvPr/>
          </p:nvSpPr>
          <p:spPr>
            <a:xfrm rot="17307692">
              <a:off x="5663027" y="2214108"/>
              <a:ext cx="1619267" cy="872432"/>
            </a:xfrm>
            <a:custGeom>
              <a:avLst/>
              <a:gdLst>
                <a:gd name="connsiteX0" fmla="*/ 4833930 w 4843779"/>
                <a:gd name="connsiteY0" fmla="*/ 0 h 2609741"/>
                <a:gd name="connsiteX1" fmla="*/ 4843489 w 4843779"/>
                <a:gd name="connsiteY1" fmla="*/ 152635 h 2609741"/>
                <a:gd name="connsiteX2" fmla="*/ 3517115 w 4843779"/>
                <a:gd name="connsiteY2" fmla="*/ 2348626 h 2609741"/>
                <a:gd name="connsiteX3" fmla="*/ 351244 w 4843779"/>
                <a:gd name="connsiteY3" fmla="*/ 1435790 h 2609741"/>
                <a:gd name="connsiteX4" fmla="*/ 0 w 4843779"/>
                <a:gd name="connsiteY4" fmla="*/ 1526124 h 2609741"/>
                <a:gd name="connsiteX5" fmla="*/ 380009 w 4843779"/>
                <a:gd name="connsiteY5" fmla="*/ 717222 h 2609741"/>
                <a:gd name="connsiteX6" fmla="*/ 1326890 w 4843779"/>
                <a:gd name="connsiteY6" fmla="*/ 1184874 h 2609741"/>
                <a:gd name="connsiteX7" fmla="*/ 981253 w 4843779"/>
                <a:gd name="connsiteY7" fmla="*/ 1273766 h 2609741"/>
                <a:gd name="connsiteX8" fmla="*/ 3348138 w 4843779"/>
                <a:gd name="connsiteY8" fmla="*/ 1741216 h 2609741"/>
                <a:gd name="connsiteX9" fmla="*/ 4226462 w 4843779"/>
                <a:gd name="connsiteY9" fmla="*/ 84448 h 2609741"/>
                <a:gd name="connsiteX10" fmla="*/ 4217585 w 4843779"/>
                <a:gd name="connsiteY10" fmla="*/ 0 h 2609741"/>
                <a:gd name="connsiteX11" fmla="*/ 4833930 w 4843779"/>
                <a:gd name="connsiteY11" fmla="*/ 0 h 2609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843779" h="2609741">
                  <a:moveTo>
                    <a:pt x="4833930" y="0"/>
                  </a:moveTo>
                  <a:lnTo>
                    <a:pt x="4843489" y="152635"/>
                  </a:lnTo>
                  <a:cubicBezTo>
                    <a:pt x="4857473" y="1052464"/>
                    <a:pt x="4365817" y="1918999"/>
                    <a:pt x="3517115" y="2348626"/>
                  </a:cubicBezTo>
                  <a:cubicBezTo>
                    <a:pt x="2385597" y="2921419"/>
                    <a:pt x="1003828" y="2523005"/>
                    <a:pt x="351244" y="1435790"/>
                  </a:cubicBezTo>
                  <a:lnTo>
                    <a:pt x="0" y="1526124"/>
                  </a:lnTo>
                  <a:lnTo>
                    <a:pt x="380009" y="717222"/>
                  </a:lnTo>
                  <a:lnTo>
                    <a:pt x="1326890" y="1184874"/>
                  </a:lnTo>
                  <a:lnTo>
                    <a:pt x="981253" y="1273766"/>
                  </a:lnTo>
                  <a:cubicBezTo>
                    <a:pt x="1534634" y="2011589"/>
                    <a:pt x="2555569" y="2213219"/>
                    <a:pt x="3348138" y="1741216"/>
                  </a:cubicBezTo>
                  <a:cubicBezTo>
                    <a:pt x="3942651" y="1387163"/>
                    <a:pt x="4265044" y="739620"/>
                    <a:pt x="4226462" y="84448"/>
                  </a:cubicBezTo>
                  <a:lnTo>
                    <a:pt x="4217585" y="0"/>
                  </a:lnTo>
                  <a:lnTo>
                    <a:pt x="4833930" y="0"/>
                  </a:lnTo>
                  <a:close/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/>
                </a:solidFill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 rot="17307692">
              <a:off x="5266953" y="1762962"/>
              <a:ext cx="1063396" cy="744568"/>
            </a:xfrm>
            <a:custGeom>
              <a:avLst/>
              <a:gdLst>
                <a:gd name="connsiteX0" fmla="*/ 3082922 w 3180980"/>
                <a:gd name="connsiteY0" fmla="*/ 1705085 h 2227258"/>
                <a:gd name="connsiteX1" fmla="*/ 3176423 w 3180980"/>
                <a:gd name="connsiteY1" fmla="*/ 2154476 h 2227258"/>
                <a:gd name="connsiteX2" fmla="*/ 3180980 w 3180980"/>
                <a:gd name="connsiteY2" fmla="*/ 2227258 h 2227258"/>
                <a:gd name="connsiteX3" fmla="*/ 2564635 w 3180980"/>
                <a:gd name="connsiteY3" fmla="*/ 2227258 h 2227258"/>
                <a:gd name="connsiteX4" fmla="*/ 2556295 w 3180980"/>
                <a:gd name="connsiteY4" fmla="*/ 2147919 h 2227258"/>
                <a:gd name="connsiteX5" fmla="*/ 2411315 w 3180980"/>
                <a:gd name="connsiteY5" fmla="*/ 1664578 h 2227258"/>
                <a:gd name="connsiteX6" fmla="*/ 196026 w 3180980"/>
                <a:gd name="connsiteY6" fmla="*/ 708959 h 2227258"/>
                <a:gd name="connsiteX7" fmla="*/ 0 w 3180980"/>
                <a:gd name="connsiteY7" fmla="*/ 127074 h 2227258"/>
                <a:gd name="connsiteX8" fmla="*/ 3002505 w 3180980"/>
                <a:gd name="connsiteY8" fmla="*/ 1483914 h 2227258"/>
                <a:gd name="connsiteX9" fmla="*/ 3082922 w 3180980"/>
                <a:gd name="connsiteY9" fmla="*/ 1705085 h 222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80980" h="2227258">
                  <a:moveTo>
                    <a:pt x="3082922" y="1705085"/>
                  </a:moveTo>
                  <a:cubicBezTo>
                    <a:pt x="3128937" y="1853627"/>
                    <a:pt x="3159875" y="2004047"/>
                    <a:pt x="3176423" y="2154476"/>
                  </a:cubicBezTo>
                  <a:lnTo>
                    <a:pt x="3180980" y="2227258"/>
                  </a:lnTo>
                  <a:lnTo>
                    <a:pt x="2564635" y="2227258"/>
                  </a:lnTo>
                  <a:lnTo>
                    <a:pt x="2556295" y="2147919"/>
                  </a:lnTo>
                  <a:cubicBezTo>
                    <a:pt x="2531455" y="1984304"/>
                    <a:pt x="2483591" y="1821702"/>
                    <a:pt x="2411315" y="1664578"/>
                  </a:cubicBezTo>
                  <a:cubicBezTo>
                    <a:pt x="2025870" y="826647"/>
                    <a:pt x="1070294" y="414436"/>
                    <a:pt x="196026" y="708959"/>
                  </a:cubicBezTo>
                  <a:lnTo>
                    <a:pt x="0" y="127074"/>
                  </a:lnTo>
                  <a:cubicBezTo>
                    <a:pt x="1201918" y="-277827"/>
                    <a:pt x="2512407" y="314386"/>
                    <a:pt x="3002505" y="1483914"/>
                  </a:cubicBezTo>
                  <a:cubicBezTo>
                    <a:pt x="3033137" y="1557012"/>
                    <a:pt x="3059914" y="1630814"/>
                    <a:pt x="3082922" y="1705085"/>
                  </a:cubicBezTo>
                  <a:close/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1311809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>
                <a:alpha val="55000"/>
              </a:schemeClr>
            </a:solidFill>
          </a:ln>
        </p:spPr>
      </p:pic>
      <p:sp>
        <p:nvSpPr>
          <p:cNvPr id="3" name="矩形 2"/>
          <p:cNvSpPr/>
          <p:nvPr/>
        </p:nvSpPr>
        <p:spPr>
          <a:xfrm>
            <a:off x="580251" y="333411"/>
            <a:ext cx="2746265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1.3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团队介绍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099556" y="2000848"/>
            <a:ext cx="7992888" cy="3600400"/>
            <a:chOff x="2065139" y="1700808"/>
            <a:chExt cx="7992888" cy="3600400"/>
          </a:xfrm>
        </p:grpSpPr>
        <p:sp>
          <p:nvSpPr>
            <p:cNvPr id="4" name="矩形 3"/>
            <p:cNvSpPr/>
            <p:nvPr/>
          </p:nvSpPr>
          <p:spPr>
            <a:xfrm>
              <a:off x="2209155" y="1700808"/>
              <a:ext cx="1368152" cy="1368152"/>
            </a:xfrm>
            <a:prstGeom prst="rect">
              <a:avLst/>
            </a:prstGeom>
            <a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-71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42072" t="-30254" r="-363113" b="-198656"/>
              </a:stretch>
            </a:blipFill>
            <a:ln w="57150">
              <a:solidFill>
                <a:schemeClr val="bg1">
                  <a:alpha val="55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文本框 9"/>
            <p:cNvSpPr txBox="1"/>
            <p:nvPr/>
          </p:nvSpPr>
          <p:spPr>
            <a:xfrm>
              <a:off x="2209155" y="3312781"/>
              <a:ext cx="1368152" cy="31547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zh-CN" altLang="en-US" sz="1600" dirty="0">
                  <a:solidFill>
                    <a:schemeClr val="bg1"/>
                  </a:solidFill>
                  <a:latin typeface="+mn-ea"/>
                </a:rPr>
                <a:t>代用名</a:t>
              </a:r>
            </a:p>
          </p:txBody>
        </p:sp>
        <p:sp>
          <p:nvSpPr>
            <p:cNvPr id="8" name="文本框 9"/>
            <p:cNvSpPr txBox="1"/>
            <p:nvPr/>
          </p:nvSpPr>
          <p:spPr>
            <a:xfrm>
              <a:off x="2065139" y="3838188"/>
              <a:ext cx="1656184" cy="102951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lamet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consectetaur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cillium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adipisicing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pecu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,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+mn-ea"/>
                  <a:sym typeface="+mn-lt"/>
                </a:rPr>
                <a:t>sed</a:t>
              </a:r>
              <a:endParaRPr lang="en-US" altLang="zh-CN" sz="1200" dirty="0">
                <a:solidFill>
                  <a:schemeClr val="bg1"/>
                </a:solidFill>
                <a:latin typeface="+mn-ea"/>
                <a:sym typeface="+mn-lt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2209155" y="5134332"/>
              <a:ext cx="1368152" cy="166876"/>
              <a:chOff x="1921123" y="5180051"/>
              <a:chExt cx="1368152" cy="166876"/>
            </a:xfrm>
            <a:solidFill>
              <a:schemeClr val="bg1">
                <a:alpha val="55000"/>
              </a:schemeClr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1921123" y="5301208"/>
                <a:ext cx="1368152" cy="45719"/>
              </a:xfrm>
              <a:prstGeom prst="rect">
                <a:avLst/>
              </a:prstGeom>
              <a:grpFill/>
              <a:ln>
                <a:solidFill>
                  <a:schemeClr val="bg1">
                    <a:alpha val="5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等腰三角形 10"/>
              <p:cNvSpPr/>
              <p:nvPr/>
            </p:nvSpPr>
            <p:spPr>
              <a:xfrm>
                <a:off x="2479185" y="5180051"/>
                <a:ext cx="252028" cy="144016"/>
              </a:xfrm>
              <a:prstGeom prst="triangle">
                <a:avLst/>
              </a:prstGeom>
              <a:grpFill/>
              <a:ln>
                <a:solidFill>
                  <a:schemeClr val="bg1">
                    <a:alpha val="5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4297387" y="1700808"/>
              <a:ext cx="1368152" cy="1368152"/>
            </a:xfrm>
            <a:prstGeom prst="rect">
              <a:avLst/>
            </a:prstGeom>
            <a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-71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334168" t="-13151" r="-292068" b="-213129"/>
              </a:stretch>
            </a:blipFill>
            <a:ln w="57150">
              <a:solidFill>
                <a:schemeClr val="bg1">
                  <a:alpha val="55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文本框 9"/>
            <p:cNvSpPr txBox="1"/>
            <p:nvPr/>
          </p:nvSpPr>
          <p:spPr>
            <a:xfrm>
              <a:off x="4297387" y="3312780"/>
              <a:ext cx="1368152" cy="31547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zh-CN" altLang="en-US" sz="1600" dirty="0">
                  <a:solidFill>
                    <a:schemeClr val="bg1"/>
                  </a:solidFill>
                  <a:latin typeface="+mn-ea"/>
                </a:rPr>
                <a:t>代用名</a:t>
              </a:r>
            </a:p>
          </p:txBody>
        </p:sp>
        <p:sp>
          <p:nvSpPr>
            <p:cNvPr id="15" name="文本框 9"/>
            <p:cNvSpPr txBox="1"/>
            <p:nvPr/>
          </p:nvSpPr>
          <p:spPr>
            <a:xfrm>
              <a:off x="4225379" y="3857103"/>
              <a:ext cx="1656184" cy="10105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lamet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consectetaur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cillium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adipisicing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pecu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sed</a:t>
              </a:r>
              <a:endParaRPr lang="en-US" altLang="zh-CN" sz="1200" dirty="0">
                <a:solidFill>
                  <a:schemeClr val="bg1"/>
                </a:solidFill>
                <a:latin typeface="+mn-ea"/>
                <a:sym typeface="+mn-lt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297387" y="5134332"/>
              <a:ext cx="1368152" cy="166876"/>
              <a:chOff x="1921123" y="5180051"/>
              <a:chExt cx="1368152" cy="166876"/>
            </a:xfrm>
            <a:solidFill>
              <a:schemeClr val="bg1">
                <a:alpha val="55000"/>
              </a:schemeClr>
            </a:solidFill>
          </p:grpSpPr>
          <p:sp>
            <p:nvSpPr>
              <p:cNvPr id="17" name="矩形 16"/>
              <p:cNvSpPr/>
              <p:nvPr/>
            </p:nvSpPr>
            <p:spPr>
              <a:xfrm>
                <a:off x="1921123" y="5301208"/>
                <a:ext cx="1368152" cy="45719"/>
              </a:xfrm>
              <a:prstGeom prst="rect">
                <a:avLst/>
              </a:prstGeom>
              <a:grpFill/>
              <a:ln>
                <a:solidFill>
                  <a:schemeClr val="bg1">
                    <a:alpha val="5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等腰三角形 17"/>
              <p:cNvSpPr/>
              <p:nvPr/>
            </p:nvSpPr>
            <p:spPr>
              <a:xfrm>
                <a:off x="2479185" y="5180051"/>
                <a:ext cx="252028" cy="144016"/>
              </a:xfrm>
              <a:prstGeom prst="triangle">
                <a:avLst/>
              </a:prstGeom>
              <a:grpFill/>
              <a:ln>
                <a:solidFill>
                  <a:schemeClr val="bg1">
                    <a:alpha val="5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6457627" y="1700808"/>
              <a:ext cx="1368152" cy="1368152"/>
            </a:xfrm>
            <a:prstGeom prst="rect">
              <a:avLst/>
            </a:prstGeom>
            <a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-71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65777" t="-43410" r="-539409" b="-185500"/>
              </a:stretch>
            </a:blipFill>
            <a:ln w="57150">
              <a:solidFill>
                <a:schemeClr val="bg1">
                  <a:alpha val="55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6457627" y="3312780"/>
              <a:ext cx="1368152" cy="31547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zh-CN" altLang="en-US" sz="1600" dirty="0">
                  <a:solidFill>
                    <a:schemeClr val="bg1"/>
                  </a:solidFill>
                  <a:latin typeface="+mn-ea"/>
                </a:rPr>
                <a:t>代用名</a:t>
              </a:r>
            </a:p>
          </p:txBody>
        </p:sp>
        <p:sp>
          <p:nvSpPr>
            <p:cNvPr id="22" name="文本框 9"/>
            <p:cNvSpPr txBox="1"/>
            <p:nvPr/>
          </p:nvSpPr>
          <p:spPr>
            <a:xfrm>
              <a:off x="6313611" y="3872071"/>
              <a:ext cx="1656184" cy="10105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lamet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consectetaur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cillium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adipisicing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pecu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sed</a:t>
              </a:r>
              <a:endParaRPr lang="en-US" altLang="zh-CN" sz="1200" dirty="0">
                <a:solidFill>
                  <a:schemeClr val="bg1"/>
                </a:solidFill>
                <a:latin typeface="+mn-ea"/>
                <a:sym typeface="+mn-lt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6457627" y="5134332"/>
              <a:ext cx="1368152" cy="166876"/>
              <a:chOff x="1921123" y="5180051"/>
              <a:chExt cx="1368152" cy="166876"/>
            </a:xfrm>
            <a:solidFill>
              <a:schemeClr val="bg1">
                <a:alpha val="55000"/>
              </a:schemeClr>
            </a:solidFill>
          </p:grpSpPr>
          <p:sp>
            <p:nvSpPr>
              <p:cNvPr id="24" name="矩形 23"/>
              <p:cNvSpPr/>
              <p:nvPr/>
            </p:nvSpPr>
            <p:spPr>
              <a:xfrm>
                <a:off x="1921123" y="5301208"/>
                <a:ext cx="1368152" cy="45719"/>
              </a:xfrm>
              <a:prstGeom prst="rect">
                <a:avLst/>
              </a:prstGeom>
              <a:grpFill/>
              <a:ln>
                <a:solidFill>
                  <a:schemeClr val="bg1">
                    <a:alpha val="5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>
                <a:off x="2479185" y="5180051"/>
                <a:ext cx="252028" cy="144016"/>
              </a:xfrm>
              <a:prstGeom prst="triangle">
                <a:avLst/>
              </a:prstGeom>
              <a:grpFill/>
              <a:ln>
                <a:solidFill>
                  <a:schemeClr val="bg1">
                    <a:alpha val="5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8545859" y="1700808"/>
              <a:ext cx="1368152" cy="1368152"/>
            </a:xfrm>
            <a:prstGeom prst="rect">
              <a:avLst/>
            </a:prstGeom>
            <a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-71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160504" t="-30254" r="-444681" b="-198656"/>
              </a:stretch>
            </a:blipFill>
            <a:ln w="57150">
              <a:solidFill>
                <a:schemeClr val="bg1">
                  <a:alpha val="55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文本框 9"/>
            <p:cNvSpPr txBox="1"/>
            <p:nvPr/>
          </p:nvSpPr>
          <p:spPr>
            <a:xfrm>
              <a:off x="8545859" y="3312494"/>
              <a:ext cx="1368152" cy="31547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zh-CN" altLang="en-US" sz="1600" dirty="0">
                  <a:solidFill>
                    <a:schemeClr val="bg1"/>
                  </a:solidFill>
                  <a:latin typeface="+mn-ea"/>
                </a:rPr>
                <a:t>代用名</a:t>
              </a:r>
            </a:p>
          </p:txBody>
        </p:sp>
        <p:sp>
          <p:nvSpPr>
            <p:cNvPr id="29" name="文本框 9"/>
            <p:cNvSpPr txBox="1"/>
            <p:nvPr/>
          </p:nvSpPr>
          <p:spPr>
            <a:xfrm>
              <a:off x="8401843" y="3854887"/>
              <a:ext cx="1656184" cy="10105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lamet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consectetaur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cillium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adipisicing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pecu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sed</a:t>
              </a:r>
              <a:endParaRPr lang="en-US" altLang="zh-CN" sz="1200" dirty="0">
                <a:solidFill>
                  <a:schemeClr val="bg1"/>
                </a:solidFill>
                <a:latin typeface="+mn-ea"/>
                <a:sym typeface="+mn-lt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8545859" y="5134332"/>
              <a:ext cx="1368152" cy="166876"/>
              <a:chOff x="1921123" y="5180051"/>
              <a:chExt cx="1368152" cy="166876"/>
            </a:xfrm>
            <a:solidFill>
              <a:schemeClr val="bg1">
                <a:alpha val="55000"/>
              </a:schemeClr>
            </a:solidFill>
          </p:grpSpPr>
          <p:sp>
            <p:nvSpPr>
              <p:cNvPr id="31" name="矩形 30"/>
              <p:cNvSpPr/>
              <p:nvPr/>
            </p:nvSpPr>
            <p:spPr>
              <a:xfrm>
                <a:off x="1921123" y="5301208"/>
                <a:ext cx="1368152" cy="45719"/>
              </a:xfrm>
              <a:prstGeom prst="rect">
                <a:avLst/>
              </a:prstGeom>
              <a:grpFill/>
              <a:ln>
                <a:solidFill>
                  <a:schemeClr val="bg1">
                    <a:alpha val="5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等腰三角形 31"/>
              <p:cNvSpPr/>
              <p:nvPr/>
            </p:nvSpPr>
            <p:spPr>
              <a:xfrm>
                <a:off x="2479185" y="5180051"/>
                <a:ext cx="252028" cy="144016"/>
              </a:xfrm>
              <a:prstGeom prst="triangle">
                <a:avLst/>
              </a:prstGeom>
              <a:grpFill/>
              <a:ln>
                <a:solidFill>
                  <a:schemeClr val="bg1">
                    <a:alpha val="5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0340813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80251" y="333411"/>
            <a:ext cx="2746265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1.4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项目愿景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26812" y="1802489"/>
            <a:ext cx="9938377" cy="4249964"/>
            <a:chOff x="304800" y="1047750"/>
            <a:chExt cx="8686800" cy="3714750"/>
          </a:xfrm>
        </p:grpSpPr>
        <p:grpSp>
          <p:nvGrpSpPr>
            <p:cNvPr id="4" name="Group 2"/>
            <p:cNvGrpSpPr/>
            <p:nvPr/>
          </p:nvGrpSpPr>
          <p:grpSpPr>
            <a:xfrm>
              <a:off x="304800" y="1352550"/>
              <a:ext cx="2637896" cy="604506"/>
              <a:chOff x="867304" y="2284758"/>
              <a:chExt cx="2637896" cy="604506"/>
            </a:xfrm>
          </p:grpSpPr>
          <p:sp>
            <p:nvSpPr>
              <p:cNvPr id="6" name="TextBox 14"/>
              <p:cNvSpPr txBox="1"/>
              <p:nvPr/>
            </p:nvSpPr>
            <p:spPr>
              <a:xfrm>
                <a:off x="867304" y="2284758"/>
                <a:ext cx="2561696" cy="325231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marL="257175" indent="-257175">
                  <a:lnSpc>
                    <a:spcPct val="123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</a:rPr>
                  <a:t>项目愿景</a:t>
                </a:r>
              </a:p>
            </p:txBody>
          </p:sp>
          <p:sp>
            <p:nvSpPr>
              <p:cNvPr id="7" name="TextBox 14"/>
              <p:cNvSpPr txBox="1"/>
              <p:nvPr/>
            </p:nvSpPr>
            <p:spPr>
              <a:xfrm>
                <a:off x="891704" y="2644738"/>
                <a:ext cx="2613496" cy="244526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marL="257175" indent="-257175">
                  <a:lnSpc>
                    <a:spcPct val="123000"/>
                  </a:lnSpc>
                </a:pP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writeasentence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for each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oneChoose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Group 5"/>
            <p:cNvGrpSpPr/>
            <p:nvPr/>
          </p:nvGrpSpPr>
          <p:grpSpPr>
            <a:xfrm>
              <a:off x="304800" y="2876550"/>
              <a:ext cx="2637896" cy="604506"/>
              <a:chOff x="867304" y="2284758"/>
              <a:chExt cx="2637896" cy="604506"/>
            </a:xfrm>
          </p:grpSpPr>
          <p:sp>
            <p:nvSpPr>
              <p:cNvPr id="9" name="TextBox 14"/>
              <p:cNvSpPr txBox="1"/>
              <p:nvPr/>
            </p:nvSpPr>
            <p:spPr>
              <a:xfrm>
                <a:off x="867304" y="2284758"/>
                <a:ext cx="2561696" cy="325231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marL="257175" indent="-257175">
                  <a:lnSpc>
                    <a:spcPct val="123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</a:rPr>
                  <a:t>项目愿景</a:t>
                </a:r>
              </a:p>
            </p:txBody>
          </p:sp>
          <p:sp>
            <p:nvSpPr>
              <p:cNvPr id="10" name="TextBox 14"/>
              <p:cNvSpPr txBox="1"/>
              <p:nvPr/>
            </p:nvSpPr>
            <p:spPr>
              <a:xfrm>
                <a:off x="891704" y="2644738"/>
                <a:ext cx="2613496" cy="244526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marL="257175" indent="-257175">
                  <a:lnSpc>
                    <a:spcPct val="123000"/>
                  </a:lnSpc>
                </a:pP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writeasentence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for each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oneChoose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Group 8"/>
            <p:cNvGrpSpPr/>
            <p:nvPr/>
          </p:nvGrpSpPr>
          <p:grpSpPr>
            <a:xfrm>
              <a:off x="6353704" y="1352550"/>
              <a:ext cx="2637896" cy="604506"/>
              <a:chOff x="867304" y="2284758"/>
              <a:chExt cx="2637896" cy="604506"/>
            </a:xfrm>
          </p:grpSpPr>
          <p:sp>
            <p:nvSpPr>
              <p:cNvPr id="12" name="TextBox 14"/>
              <p:cNvSpPr txBox="1"/>
              <p:nvPr/>
            </p:nvSpPr>
            <p:spPr>
              <a:xfrm>
                <a:off x="867304" y="2284758"/>
                <a:ext cx="2561696" cy="325231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marL="257175" indent="-257175">
                  <a:lnSpc>
                    <a:spcPct val="123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</a:rPr>
                  <a:t>项目愿景</a:t>
                </a:r>
              </a:p>
            </p:txBody>
          </p:sp>
          <p:sp>
            <p:nvSpPr>
              <p:cNvPr id="13" name="TextBox 14"/>
              <p:cNvSpPr txBox="1"/>
              <p:nvPr/>
            </p:nvSpPr>
            <p:spPr>
              <a:xfrm>
                <a:off x="891704" y="2644738"/>
                <a:ext cx="2613496" cy="244526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marL="257175" indent="-257175">
                  <a:lnSpc>
                    <a:spcPct val="123000"/>
                  </a:lnSpc>
                </a:pPr>
                <a:r>
                  <a:rPr lang="en-US" altLang="zh-CN" sz="1200" dirty="0" err="1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writeasentence</a:t>
                </a:r>
                <a:r>
                  <a:rPr lang="en-US" altLang="zh-CN" sz="12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for each </a:t>
                </a:r>
                <a:r>
                  <a:rPr lang="en-US" altLang="zh-CN" sz="1200" dirty="0" err="1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oneChoose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Group 11"/>
            <p:cNvGrpSpPr/>
            <p:nvPr/>
          </p:nvGrpSpPr>
          <p:grpSpPr>
            <a:xfrm>
              <a:off x="6353704" y="2906007"/>
              <a:ext cx="2637896" cy="604506"/>
              <a:chOff x="867304" y="2284758"/>
              <a:chExt cx="2637896" cy="604506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867304" y="2284758"/>
                <a:ext cx="2561696" cy="325231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marL="257175" indent="-257175">
                  <a:lnSpc>
                    <a:spcPct val="123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</a:rPr>
                  <a:t>项目愿景</a:t>
                </a:r>
              </a:p>
            </p:txBody>
          </p:sp>
          <p:sp>
            <p:nvSpPr>
              <p:cNvPr id="16" name="TextBox 14"/>
              <p:cNvSpPr txBox="1"/>
              <p:nvPr/>
            </p:nvSpPr>
            <p:spPr>
              <a:xfrm>
                <a:off x="891704" y="2644738"/>
                <a:ext cx="2613496" cy="244526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marL="257175" indent="-257175">
                  <a:lnSpc>
                    <a:spcPct val="123000"/>
                  </a:lnSpc>
                </a:pP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writeasentence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for each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oneChoose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17" name="Picture 2" descr="D:\cecy\PPT template download\演界网下载素材\图片素材-cecy\苹果产品png图片加高光渐变\苹果产品png图片加高光渐变\iPad竖.png"/>
            <p:cNvPicPr>
              <a:picLocks noChangeAspect="1" noChangeArrowheads="1"/>
            </p:cNvPicPr>
            <p:nvPr/>
          </p:nvPicPr>
          <p:blipFill>
            <a:blip r:embed="rId4" cstate="print"/>
            <a:srcRect l="26596" r="28723"/>
            <a:stretch>
              <a:fillRect/>
            </a:stretch>
          </p:blipFill>
          <p:spPr bwMode="auto">
            <a:xfrm>
              <a:off x="3352800" y="1047750"/>
              <a:ext cx="2381729" cy="3714750"/>
            </a:xfrm>
            <a:prstGeom prst="rect">
              <a:avLst/>
            </a:prstGeom>
            <a:noFill/>
          </p:spPr>
        </p:pic>
        <p:pic>
          <p:nvPicPr>
            <p:cNvPr id="18" name="Picture 2" descr="D:\cecy\PPT template download\PPT管理软件\picture for PPT\04-金融\xpic3952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81400" y="1428750"/>
              <a:ext cx="1889760" cy="2834640"/>
            </a:xfrm>
            <a:prstGeom prst="rect">
              <a:avLst/>
            </a:prstGeom>
            <a:noFill/>
          </p:spPr>
        </p:pic>
        <p:grpSp>
          <p:nvGrpSpPr>
            <p:cNvPr id="19" name="组合 20"/>
            <p:cNvGrpSpPr/>
            <p:nvPr/>
          </p:nvGrpSpPr>
          <p:grpSpPr>
            <a:xfrm>
              <a:off x="2895600" y="2952750"/>
              <a:ext cx="457200" cy="548640"/>
              <a:chOff x="7156451" y="4826087"/>
              <a:chExt cx="763588" cy="862012"/>
            </a:xfrm>
            <a:solidFill>
              <a:schemeClr val="accent5"/>
            </a:solidFill>
          </p:grpSpPr>
          <p:sp>
            <p:nvSpPr>
              <p:cNvPr id="20" name="Freeform 78"/>
              <p:cNvSpPr>
                <a:spLocks/>
              </p:cNvSpPr>
              <p:nvPr/>
            </p:nvSpPr>
            <p:spPr bwMode="auto">
              <a:xfrm>
                <a:off x="7375526" y="5242012"/>
                <a:ext cx="230188" cy="230187"/>
              </a:xfrm>
              <a:custGeom>
                <a:avLst/>
                <a:gdLst>
                  <a:gd name="T0" fmla="*/ 37 w 47"/>
                  <a:gd name="T1" fmla="*/ 25 h 47"/>
                  <a:gd name="T2" fmla="*/ 16 w 47"/>
                  <a:gd name="T3" fmla="*/ 27 h 47"/>
                  <a:gd name="T4" fmla="*/ 36 w 47"/>
                  <a:gd name="T5" fmla="*/ 3 h 47"/>
                  <a:gd name="T6" fmla="*/ 23 w 47"/>
                  <a:gd name="T7" fmla="*/ 0 h 47"/>
                  <a:gd name="T8" fmla="*/ 0 w 47"/>
                  <a:gd name="T9" fmla="*/ 23 h 47"/>
                  <a:gd name="T10" fmla="*/ 23 w 47"/>
                  <a:gd name="T11" fmla="*/ 47 h 47"/>
                  <a:gd name="T12" fmla="*/ 47 w 47"/>
                  <a:gd name="T13" fmla="*/ 23 h 47"/>
                  <a:gd name="T14" fmla="*/ 45 w 47"/>
                  <a:gd name="T15" fmla="*/ 16 h 47"/>
                  <a:gd name="T16" fmla="*/ 37 w 47"/>
                  <a:gd name="T17" fmla="*/ 2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47">
                    <a:moveTo>
                      <a:pt x="37" y="25"/>
                    </a:moveTo>
                    <a:cubicBezTo>
                      <a:pt x="16" y="27"/>
                      <a:pt x="16" y="27"/>
                      <a:pt x="16" y="27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2" y="1"/>
                      <a:pt x="28" y="0"/>
                      <a:pt x="23" y="0"/>
                    </a:cubicBezTo>
                    <a:cubicBezTo>
                      <a:pt x="10" y="0"/>
                      <a:pt x="0" y="10"/>
                      <a:pt x="0" y="23"/>
                    </a:cubicBezTo>
                    <a:cubicBezTo>
                      <a:pt x="0" y="36"/>
                      <a:pt x="10" y="47"/>
                      <a:pt x="23" y="47"/>
                    </a:cubicBezTo>
                    <a:cubicBezTo>
                      <a:pt x="36" y="47"/>
                      <a:pt x="47" y="36"/>
                      <a:pt x="47" y="23"/>
                    </a:cubicBezTo>
                    <a:cubicBezTo>
                      <a:pt x="47" y="21"/>
                      <a:pt x="46" y="18"/>
                      <a:pt x="45" y="16"/>
                    </a:cubicBezTo>
                    <a:lnTo>
                      <a:pt x="37" y="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 79"/>
              <p:cNvSpPr>
                <a:spLocks/>
              </p:cNvSpPr>
              <p:nvPr/>
            </p:nvSpPr>
            <p:spPr bwMode="auto">
              <a:xfrm>
                <a:off x="7156451" y="5022937"/>
                <a:ext cx="669925" cy="665162"/>
              </a:xfrm>
              <a:custGeom>
                <a:avLst/>
                <a:gdLst>
                  <a:gd name="T0" fmla="*/ 108 w 137"/>
                  <a:gd name="T1" fmla="*/ 43 h 136"/>
                  <a:gd name="T2" fmla="*/ 115 w 137"/>
                  <a:gd name="T3" fmla="*/ 68 h 136"/>
                  <a:gd name="T4" fmla="*/ 68 w 137"/>
                  <a:gd name="T5" fmla="*/ 115 h 136"/>
                  <a:gd name="T6" fmla="*/ 22 w 137"/>
                  <a:gd name="T7" fmla="*/ 68 h 136"/>
                  <a:gd name="T8" fmla="*/ 68 w 137"/>
                  <a:gd name="T9" fmla="*/ 22 h 136"/>
                  <a:gd name="T10" fmla="*/ 98 w 137"/>
                  <a:gd name="T11" fmla="*/ 32 h 136"/>
                  <a:gd name="T12" fmla="*/ 111 w 137"/>
                  <a:gd name="T13" fmla="*/ 15 h 136"/>
                  <a:gd name="T14" fmla="*/ 68 w 137"/>
                  <a:gd name="T15" fmla="*/ 0 h 136"/>
                  <a:gd name="T16" fmla="*/ 0 w 137"/>
                  <a:gd name="T17" fmla="*/ 68 h 136"/>
                  <a:gd name="T18" fmla="*/ 68 w 137"/>
                  <a:gd name="T19" fmla="*/ 136 h 136"/>
                  <a:gd name="T20" fmla="*/ 137 w 137"/>
                  <a:gd name="T21" fmla="*/ 68 h 136"/>
                  <a:gd name="T22" fmla="*/ 121 w 137"/>
                  <a:gd name="T23" fmla="*/ 26 h 136"/>
                  <a:gd name="T24" fmla="*/ 108 w 137"/>
                  <a:gd name="T25" fmla="*/ 43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" h="136">
                    <a:moveTo>
                      <a:pt x="108" y="43"/>
                    </a:moveTo>
                    <a:cubicBezTo>
                      <a:pt x="112" y="50"/>
                      <a:pt x="115" y="59"/>
                      <a:pt x="115" y="68"/>
                    </a:cubicBezTo>
                    <a:cubicBezTo>
                      <a:pt x="115" y="94"/>
                      <a:pt x="94" y="115"/>
                      <a:pt x="68" y="115"/>
                    </a:cubicBezTo>
                    <a:cubicBezTo>
                      <a:pt x="43" y="115"/>
                      <a:pt x="22" y="94"/>
                      <a:pt x="22" y="68"/>
                    </a:cubicBezTo>
                    <a:cubicBezTo>
                      <a:pt x="22" y="42"/>
                      <a:pt x="43" y="22"/>
                      <a:pt x="68" y="22"/>
                    </a:cubicBezTo>
                    <a:cubicBezTo>
                      <a:pt x="80" y="22"/>
                      <a:pt x="90" y="25"/>
                      <a:pt x="98" y="32"/>
                    </a:cubicBezTo>
                    <a:cubicBezTo>
                      <a:pt x="111" y="15"/>
                      <a:pt x="111" y="15"/>
                      <a:pt x="111" y="15"/>
                    </a:cubicBezTo>
                    <a:cubicBezTo>
                      <a:pt x="100" y="6"/>
                      <a:pt x="85" y="0"/>
                      <a:pt x="68" y="0"/>
                    </a:cubicBezTo>
                    <a:cubicBezTo>
                      <a:pt x="31" y="0"/>
                      <a:pt x="0" y="31"/>
                      <a:pt x="0" y="68"/>
                    </a:cubicBezTo>
                    <a:cubicBezTo>
                      <a:pt x="0" y="106"/>
                      <a:pt x="31" y="136"/>
                      <a:pt x="68" y="136"/>
                    </a:cubicBezTo>
                    <a:cubicBezTo>
                      <a:pt x="106" y="136"/>
                      <a:pt x="137" y="106"/>
                      <a:pt x="137" y="68"/>
                    </a:cubicBezTo>
                    <a:cubicBezTo>
                      <a:pt x="137" y="52"/>
                      <a:pt x="131" y="37"/>
                      <a:pt x="121" y="26"/>
                    </a:cubicBezTo>
                    <a:lnTo>
                      <a:pt x="108" y="4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Freeform 80"/>
              <p:cNvSpPr>
                <a:spLocks/>
              </p:cNvSpPr>
              <p:nvPr/>
            </p:nvSpPr>
            <p:spPr bwMode="auto">
              <a:xfrm>
                <a:off x="7454901" y="4826087"/>
                <a:ext cx="465138" cy="549275"/>
              </a:xfrm>
              <a:custGeom>
                <a:avLst/>
                <a:gdLst>
                  <a:gd name="T0" fmla="*/ 293 w 293"/>
                  <a:gd name="T1" fmla="*/ 59 h 346"/>
                  <a:gd name="T2" fmla="*/ 225 w 293"/>
                  <a:gd name="T3" fmla="*/ 65 h 346"/>
                  <a:gd name="T4" fmla="*/ 219 w 293"/>
                  <a:gd name="T5" fmla="*/ 0 h 346"/>
                  <a:gd name="T6" fmla="*/ 163 w 293"/>
                  <a:gd name="T7" fmla="*/ 65 h 346"/>
                  <a:gd name="T8" fmla="*/ 157 w 293"/>
                  <a:gd name="T9" fmla="*/ 114 h 346"/>
                  <a:gd name="T10" fmla="*/ 6 w 293"/>
                  <a:gd name="T11" fmla="*/ 306 h 346"/>
                  <a:gd name="T12" fmla="*/ 0 w 293"/>
                  <a:gd name="T13" fmla="*/ 346 h 346"/>
                  <a:gd name="T14" fmla="*/ 40 w 293"/>
                  <a:gd name="T15" fmla="*/ 333 h 346"/>
                  <a:gd name="T16" fmla="*/ 194 w 293"/>
                  <a:gd name="T17" fmla="*/ 142 h 346"/>
                  <a:gd name="T18" fmla="*/ 240 w 293"/>
                  <a:gd name="T19" fmla="*/ 127 h 346"/>
                  <a:gd name="T20" fmla="*/ 293 w 293"/>
                  <a:gd name="T21" fmla="*/ 59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3" h="346">
                    <a:moveTo>
                      <a:pt x="293" y="59"/>
                    </a:moveTo>
                    <a:lnTo>
                      <a:pt x="225" y="65"/>
                    </a:lnTo>
                    <a:lnTo>
                      <a:pt x="219" y="0"/>
                    </a:lnTo>
                    <a:lnTo>
                      <a:pt x="163" y="65"/>
                    </a:lnTo>
                    <a:lnTo>
                      <a:pt x="157" y="114"/>
                    </a:lnTo>
                    <a:lnTo>
                      <a:pt x="6" y="306"/>
                    </a:lnTo>
                    <a:lnTo>
                      <a:pt x="0" y="346"/>
                    </a:lnTo>
                    <a:lnTo>
                      <a:pt x="40" y="333"/>
                    </a:lnTo>
                    <a:lnTo>
                      <a:pt x="194" y="142"/>
                    </a:lnTo>
                    <a:lnTo>
                      <a:pt x="240" y="127"/>
                    </a:lnTo>
                    <a:lnTo>
                      <a:pt x="293" y="5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3" name="组合 24"/>
            <p:cNvGrpSpPr/>
            <p:nvPr/>
          </p:nvGrpSpPr>
          <p:grpSpPr>
            <a:xfrm>
              <a:off x="2971800" y="1352550"/>
              <a:ext cx="292160" cy="577913"/>
              <a:chOff x="8080376" y="1863812"/>
              <a:chExt cx="361950" cy="715962"/>
            </a:xfrm>
            <a:solidFill>
              <a:schemeClr val="accent5"/>
            </a:solidFill>
          </p:grpSpPr>
          <p:sp>
            <p:nvSpPr>
              <p:cNvPr id="24" name="Freeform 81"/>
              <p:cNvSpPr>
                <a:spLocks/>
              </p:cNvSpPr>
              <p:nvPr/>
            </p:nvSpPr>
            <p:spPr bwMode="auto">
              <a:xfrm>
                <a:off x="8159751" y="2500399"/>
                <a:ext cx="204788" cy="79375"/>
              </a:xfrm>
              <a:custGeom>
                <a:avLst/>
                <a:gdLst>
                  <a:gd name="T0" fmla="*/ 37 w 42"/>
                  <a:gd name="T1" fmla="*/ 0 h 16"/>
                  <a:gd name="T2" fmla="*/ 5 w 42"/>
                  <a:gd name="T3" fmla="*/ 0 h 16"/>
                  <a:gd name="T4" fmla="*/ 0 w 42"/>
                  <a:gd name="T5" fmla="*/ 4 h 16"/>
                  <a:gd name="T6" fmla="*/ 5 w 42"/>
                  <a:gd name="T7" fmla="*/ 9 h 16"/>
                  <a:gd name="T8" fmla="*/ 12 w 42"/>
                  <a:gd name="T9" fmla="*/ 9 h 16"/>
                  <a:gd name="T10" fmla="*/ 12 w 42"/>
                  <a:gd name="T11" fmla="*/ 9 h 16"/>
                  <a:gd name="T12" fmla="*/ 21 w 42"/>
                  <a:gd name="T13" fmla="*/ 16 h 16"/>
                  <a:gd name="T14" fmla="*/ 30 w 42"/>
                  <a:gd name="T15" fmla="*/ 9 h 16"/>
                  <a:gd name="T16" fmla="*/ 30 w 42"/>
                  <a:gd name="T17" fmla="*/ 9 h 16"/>
                  <a:gd name="T18" fmla="*/ 37 w 42"/>
                  <a:gd name="T19" fmla="*/ 9 h 16"/>
                  <a:gd name="T20" fmla="*/ 42 w 42"/>
                  <a:gd name="T21" fmla="*/ 4 h 16"/>
                  <a:gd name="T22" fmla="*/ 37 w 42"/>
                  <a:gd name="T2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16">
                    <a:moveTo>
                      <a:pt x="37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5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13"/>
                      <a:pt x="16" y="16"/>
                      <a:pt x="21" y="16"/>
                    </a:cubicBezTo>
                    <a:cubicBezTo>
                      <a:pt x="26" y="16"/>
                      <a:pt x="30" y="13"/>
                      <a:pt x="30" y="9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40" y="9"/>
                      <a:pt x="42" y="7"/>
                      <a:pt x="42" y="4"/>
                    </a:cubicBezTo>
                    <a:cubicBezTo>
                      <a:pt x="42" y="2"/>
                      <a:pt x="40" y="0"/>
                      <a:pt x="3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Freeform 82"/>
              <p:cNvSpPr>
                <a:spLocks noEditPoints="1"/>
              </p:cNvSpPr>
              <p:nvPr/>
            </p:nvSpPr>
            <p:spPr bwMode="auto">
              <a:xfrm>
                <a:off x="8080376" y="2040024"/>
                <a:ext cx="361950" cy="396875"/>
              </a:xfrm>
              <a:custGeom>
                <a:avLst/>
                <a:gdLst>
                  <a:gd name="T0" fmla="*/ 74 w 74"/>
                  <a:gd name="T1" fmla="*/ 36 h 81"/>
                  <a:gd name="T2" fmla="*/ 37 w 74"/>
                  <a:gd name="T3" fmla="*/ 0 h 81"/>
                  <a:gd name="T4" fmla="*/ 0 w 74"/>
                  <a:gd name="T5" fmla="*/ 36 h 81"/>
                  <a:gd name="T6" fmla="*/ 17 w 74"/>
                  <a:gd name="T7" fmla="*/ 81 h 81"/>
                  <a:gd name="T8" fmla="*/ 58 w 74"/>
                  <a:gd name="T9" fmla="*/ 81 h 81"/>
                  <a:gd name="T10" fmla="*/ 74 w 74"/>
                  <a:gd name="T11" fmla="*/ 36 h 81"/>
                  <a:gd name="T12" fmla="*/ 37 w 74"/>
                  <a:gd name="T13" fmla="*/ 9 h 81"/>
                  <a:gd name="T14" fmla="*/ 44 w 74"/>
                  <a:gd name="T15" fmla="*/ 16 h 81"/>
                  <a:gd name="T16" fmla="*/ 37 w 74"/>
                  <a:gd name="T17" fmla="*/ 24 h 81"/>
                  <a:gd name="T18" fmla="*/ 29 w 74"/>
                  <a:gd name="T19" fmla="*/ 16 h 81"/>
                  <a:gd name="T20" fmla="*/ 37 w 74"/>
                  <a:gd name="T21" fmla="*/ 9 h 81"/>
                  <a:gd name="T22" fmla="*/ 51 w 74"/>
                  <a:gd name="T23" fmla="*/ 46 h 81"/>
                  <a:gd name="T24" fmla="*/ 45 w 74"/>
                  <a:gd name="T25" fmla="*/ 52 h 81"/>
                  <a:gd name="T26" fmla="*/ 45 w 74"/>
                  <a:gd name="T27" fmla="*/ 52 h 81"/>
                  <a:gd name="T28" fmla="*/ 46 w 74"/>
                  <a:gd name="T29" fmla="*/ 53 h 81"/>
                  <a:gd name="T30" fmla="*/ 46 w 74"/>
                  <a:gd name="T31" fmla="*/ 75 h 81"/>
                  <a:gd name="T32" fmla="*/ 41 w 74"/>
                  <a:gd name="T33" fmla="*/ 79 h 81"/>
                  <a:gd name="T34" fmla="*/ 37 w 74"/>
                  <a:gd name="T35" fmla="*/ 75 h 81"/>
                  <a:gd name="T36" fmla="*/ 33 w 74"/>
                  <a:gd name="T37" fmla="*/ 79 h 81"/>
                  <a:gd name="T38" fmla="*/ 28 w 74"/>
                  <a:gd name="T39" fmla="*/ 75 h 81"/>
                  <a:gd name="T40" fmla="*/ 28 w 74"/>
                  <a:gd name="T41" fmla="*/ 53 h 81"/>
                  <a:gd name="T42" fmla="*/ 29 w 74"/>
                  <a:gd name="T43" fmla="*/ 52 h 81"/>
                  <a:gd name="T44" fmla="*/ 28 w 74"/>
                  <a:gd name="T45" fmla="*/ 52 h 81"/>
                  <a:gd name="T46" fmla="*/ 22 w 74"/>
                  <a:gd name="T47" fmla="*/ 46 h 81"/>
                  <a:gd name="T48" fmla="*/ 22 w 74"/>
                  <a:gd name="T49" fmla="*/ 32 h 81"/>
                  <a:gd name="T50" fmla="*/ 28 w 74"/>
                  <a:gd name="T51" fmla="*/ 26 h 81"/>
                  <a:gd name="T52" fmla="*/ 31 w 74"/>
                  <a:gd name="T53" fmla="*/ 26 h 81"/>
                  <a:gd name="T54" fmla="*/ 37 w 74"/>
                  <a:gd name="T55" fmla="*/ 33 h 81"/>
                  <a:gd name="T56" fmla="*/ 43 w 74"/>
                  <a:gd name="T57" fmla="*/ 26 h 81"/>
                  <a:gd name="T58" fmla="*/ 45 w 74"/>
                  <a:gd name="T59" fmla="*/ 26 h 81"/>
                  <a:gd name="T60" fmla="*/ 51 w 74"/>
                  <a:gd name="T61" fmla="*/ 32 h 81"/>
                  <a:gd name="T62" fmla="*/ 51 w 74"/>
                  <a:gd name="T63" fmla="*/ 4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4" h="81">
                    <a:moveTo>
                      <a:pt x="74" y="36"/>
                    </a:moveTo>
                    <a:cubicBezTo>
                      <a:pt x="74" y="16"/>
                      <a:pt x="57" y="0"/>
                      <a:pt x="37" y="0"/>
                    </a:cubicBezTo>
                    <a:cubicBezTo>
                      <a:pt x="17" y="0"/>
                      <a:pt x="0" y="16"/>
                      <a:pt x="0" y="36"/>
                    </a:cubicBezTo>
                    <a:cubicBezTo>
                      <a:pt x="0" y="54"/>
                      <a:pt x="17" y="64"/>
                      <a:pt x="17" y="81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8" y="63"/>
                      <a:pt x="74" y="54"/>
                      <a:pt x="74" y="36"/>
                    </a:cubicBezTo>
                    <a:close/>
                    <a:moveTo>
                      <a:pt x="37" y="9"/>
                    </a:moveTo>
                    <a:cubicBezTo>
                      <a:pt x="41" y="9"/>
                      <a:pt x="44" y="12"/>
                      <a:pt x="44" y="16"/>
                    </a:cubicBezTo>
                    <a:cubicBezTo>
                      <a:pt x="44" y="20"/>
                      <a:pt x="41" y="24"/>
                      <a:pt x="37" y="24"/>
                    </a:cubicBezTo>
                    <a:cubicBezTo>
                      <a:pt x="33" y="24"/>
                      <a:pt x="29" y="20"/>
                      <a:pt x="29" y="16"/>
                    </a:cubicBezTo>
                    <a:cubicBezTo>
                      <a:pt x="29" y="12"/>
                      <a:pt x="33" y="9"/>
                      <a:pt x="37" y="9"/>
                    </a:cubicBezTo>
                    <a:close/>
                    <a:moveTo>
                      <a:pt x="51" y="46"/>
                    </a:moveTo>
                    <a:cubicBezTo>
                      <a:pt x="51" y="49"/>
                      <a:pt x="49" y="52"/>
                      <a:pt x="45" y="52"/>
                    </a:cubicBezTo>
                    <a:cubicBezTo>
                      <a:pt x="45" y="52"/>
                      <a:pt x="45" y="52"/>
                      <a:pt x="45" y="52"/>
                    </a:cubicBezTo>
                    <a:cubicBezTo>
                      <a:pt x="46" y="52"/>
                      <a:pt x="46" y="53"/>
                      <a:pt x="46" y="53"/>
                    </a:cubicBezTo>
                    <a:cubicBezTo>
                      <a:pt x="46" y="75"/>
                      <a:pt x="46" y="75"/>
                      <a:pt x="46" y="75"/>
                    </a:cubicBezTo>
                    <a:cubicBezTo>
                      <a:pt x="46" y="77"/>
                      <a:pt x="44" y="79"/>
                      <a:pt x="41" y="79"/>
                    </a:cubicBezTo>
                    <a:cubicBezTo>
                      <a:pt x="39" y="79"/>
                      <a:pt x="37" y="77"/>
                      <a:pt x="37" y="75"/>
                    </a:cubicBezTo>
                    <a:cubicBezTo>
                      <a:pt x="37" y="77"/>
                      <a:pt x="35" y="79"/>
                      <a:pt x="33" y="79"/>
                    </a:cubicBezTo>
                    <a:cubicBezTo>
                      <a:pt x="30" y="79"/>
                      <a:pt x="28" y="77"/>
                      <a:pt x="28" y="75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53"/>
                      <a:pt x="28" y="52"/>
                      <a:pt x="29" y="52"/>
                    </a:cubicBezTo>
                    <a:cubicBezTo>
                      <a:pt x="28" y="52"/>
                      <a:pt x="28" y="52"/>
                      <a:pt x="28" y="52"/>
                    </a:cubicBezTo>
                    <a:cubicBezTo>
                      <a:pt x="25" y="52"/>
                      <a:pt x="22" y="49"/>
                      <a:pt x="22" y="46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2" y="29"/>
                      <a:pt x="25" y="26"/>
                      <a:pt x="28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9" y="26"/>
                      <a:pt x="51" y="29"/>
                      <a:pt x="51" y="32"/>
                    </a:cubicBezTo>
                    <a:lnTo>
                      <a:pt x="51" y="4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Freeform 83"/>
              <p:cNvSpPr>
                <a:spLocks/>
              </p:cNvSpPr>
              <p:nvPr/>
            </p:nvSpPr>
            <p:spPr bwMode="auto">
              <a:xfrm>
                <a:off x="8159751" y="2455949"/>
                <a:ext cx="204788" cy="30162"/>
              </a:xfrm>
              <a:custGeom>
                <a:avLst/>
                <a:gdLst>
                  <a:gd name="T0" fmla="*/ 42 w 42"/>
                  <a:gd name="T1" fmla="*/ 3 h 6"/>
                  <a:gd name="T2" fmla="*/ 39 w 42"/>
                  <a:gd name="T3" fmla="*/ 6 h 6"/>
                  <a:gd name="T4" fmla="*/ 3 w 42"/>
                  <a:gd name="T5" fmla="*/ 6 h 6"/>
                  <a:gd name="T6" fmla="*/ 0 w 42"/>
                  <a:gd name="T7" fmla="*/ 3 h 6"/>
                  <a:gd name="T8" fmla="*/ 0 w 42"/>
                  <a:gd name="T9" fmla="*/ 3 h 6"/>
                  <a:gd name="T10" fmla="*/ 3 w 42"/>
                  <a:gd name="T11" fmla="*/ 0 h 6"/>
                  <a:gd name="T12" fmla="*/ 39 w 42"/>
                  <a:gd name="T13" fmla="*/ 0 h 6"/>
                  <a:gd name="T14" fmla="*/ 42 w 42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6">
                    <a:moveTo>
                      <a:pt x="42" y="3"/>
                    </a:moveTo>
                    <a:cubicBezTo>
                      <a:pt x="42" y="4"/>
                      <a:pt x="40" y="6"/>
                      <a:pt x="39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0" y="0"/>
                      <a:pt x="42" y="1"/>
                      <a:pt x="42" y="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 84"/>
              <p:cNvSpPr>
                <a:spLocks/>
              </p:cNvSpPr>
              <p:nvPr/>
            </p:nvSpPr>
            <p:spPr bwMode="auto">
              <a:xfrm>
                <a:off x="8085138" y="1917787"/>
                <a:ext cx="84138" cy="77787"/>
              </a:xfrm>
              <a:custGeom>
                <a:avLst/>
                <a:gdLst>
                  <a:gd name="T0" fmla="*/ 13 w 17"/>
                  <a:gd name="T1" fmla="*/ 16 h 16"/>
                  <a:gd name="T2" fmla="*/ 10 w 17"/>
                  <a:gd name="T3" fmla="*/ 15 h 16"/>
                  <a:gd name="T4" fmla="*/ 2 w 17"/>
                  <a:gd name="T5" fmla="*/ 7 h 16"/>
                  <a:gd name="T6" fmla="*/ 2 w 17"/>
                  <a:gd name="T7" fmla="*/ 2 h 16"/>
                  <a:gd name="T8" fmla="*/ 7 w 17"/>
                  <a:gd name="T9" fmla="*/ 2 h 16"/>
                  <a:gd name="T10" fmla="*/ 15 w 17"/>
                  <a:gd name="T11" fmla="*/ 10 h 16"/>
                  <a:gd name="T12" fmla="*/ 15 w 17"/>
                  <a:gd name="T13" fmla="*/ 15 h 16"/>
                  <a:gd name="T14" fmla="*/ 13 w 17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16">
                    <a:moveTo>
                      <a:pt x="13" y="16"/>
                    </a:moveTo>
                    <a:cubicBezTo>
                      <a:pt x="12" y="16"/>
                      <a:pt x="11" y="16"/>
                      <a:pt x="10" y="1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5"/>
                      <a:pt x="0" y="3"/>
                      <a:pt x="2" y="2"/>
                    </a:cubicBezTo>
                    <a:cubicBezTo>
                      <a:pt x="3" y="0"/>
                      <a:pt x="5" y="0"/>
                      <a:pt x="7" y="2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7" y="12"/>
                      <a:pt x="17" y="14"/>
                      <a:pt x="15" y="15"/>
                    </a:cubicBezTo>
                    <a:cubicBezTo>
                      <a:pt x="15" y="16"/>
                      <a:pt x="14" y="16"/>
                      <a:pt x="13" y="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 85"/>
              <p:cNvSpPr>
                <a:spLocks/>
              </p:cNvSpPr>
              <p:nvPr/>
            </p:nvSpPr>
            <p:spPr bwMode="auto">
              <a:xfrm>
                <a:off x="8355013" y="1917787"/>
                <a:ext cx="82550" cy="84137"/>
              </a:xfrm>
              <a:custGeom>
                <a:avLst/>
                <a:gdLst>
                  <a:gd name="T0" fmla="*/ 4 w 17"/>
                  <a:gd name="T1" fmla="*/ 17 h 17"/>
                  <a:gd name="T2" fmla="*/ 2 w 17"/>
                  <a:gd name="T3" fmla="*/ 16 h 17"/>
                  <a:gd name="T4" fmla="*/ 2 w 17"/>
                  <a:gd name="T5" fmla="*/ 11 h 17"/>
                  <a:gd name="T6" fmla="*/ 10 w 17"/>
                  <a:gd name="T7" fmla="*/ 2 h 17"/>
                  <a:gd name="T8" fmla="*/ 15 w 17"/>
                  <a:gd name="T9" fmla="*/ 2 h 17"/>
                  <a:gd name="T10" fmla="*/ 15 w 17"/>
                  <a:gd name="T11" fmla="*/ 7 h 17"/>
                  <a:gd name="T12" fmla="*/ 7 w 17"/>
                  <a:gd name="T13" fmla="*/ 16 h 17"/>
                  <a:gd name="T14" fmla="*/ 4 w 17"/>
                  <a:gd name="T15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17">
                    <a:moveTo>
                      <a:pt x="4" y="17"/>
                    </a:moveTo>
                    <a:cubicBezTo>
                      <a:pt x="3" y="17"/>
                      <a:pt x="2" y="16"/>
                      <a:pt x="2" y="16"/>
                    </a:cubicBezTo>
                    <a:cubicBezTo>
                      <a:pt x="0" y="14"/>
                      <a:pt x="0" y="12"/>
                      <a:pt x="2" y="11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2" y="0"/>
                      <a:pt x="14" y="0"/>
                      <a:pt x="15" y="2"/>
                    </a:cubicBezTo>
                    <a:cubicBezTo>
                      <a:pt x="17" y="3"/>
                      <a:pt x="17" y="5"/>
                      <a:pt x="15" y="7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" y="16"/>
                      <a:pt x="5" y="17"/>
                      <a:pt x="4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 86"/>
              <p:cNvSpPr>
                <a:spLocks/>
              </p:cNvSpPr>
              <p:nvPr/>
            </p:nvSpPr>
            <p:spPr bwMode="auto">
              <a:xfrm>
                <a:off x="8242301" y="1863812"/>
                <a:ext cx="34925" cy="98425"/>
              </a:xfrm>
              <a:custGeom>
                <a:avLst/>
                <a:gdLst>
                  <a:gd name="T0" fmla="*/ 3 w 7"/>
                  <a:gd name="T1" fmla="*/ 20 h 20"/>
                  <a:gd name="T2" fmla="*/ 0 w 7"/>
                  <a:gd name="T3" fmla="*/ 16 h 20"/>
                  <a:gd name="T4" fmla="*/ 0 w 7"/>
                  <a:gd name="T5" fmla="*/ 4 h 20"/>
                  <a:gd name="T6" fmla="*/ 3 w 7"/>
                  <a:gd name="T7" fmla="*/ 0 h 20"/>
                  <a:gd name="T8" fmla="*/ 7 w 7"/>
                  <a:gd name="T9" fmla="*/ 4 h 20"/>
                  <a:gd name="T10" fmla="*/ 7 w 7"/>
                  <a:gd name="T11" fmla="*/ 16 h 20"/>
                  <a:gd name="T12" fmla="*/ 3 w 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20">
                    <a:moveTo>
                      <a:pt x="3" y="20"/>
                    </a:moveTo>
                    <a:cubicBezTo>
                      <a:pt x="1" y="20"/>
                      <a:pt x="0" y="18"/>
                      <a:pt x="0" y="1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5" y="0"/>
                      <a:pt x="7" y="2"/>
                      <a:pt x="7" y="4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8"/>
                      <a:pt x="5" y="20"/>
                      <a:pt x="3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0" name="组合 31"/>
            <p:cNvGrpSpPr/>
            <p:nvPr/>
          </p:nvGrpSpPr>
          <p:grpSpPr>
            <a:xfrm>
              <a:off x="5867400" y="2876550"/>
              <a:ext cx="500985" cy="720659"/>
              <a:chOff x="10885488" y="4680037"/>
              <a:chExt cx="503238" cy="723900"/>
            </a:xfrm>
            <a:solidFill>
              <a:schemeClr val="accent5"/>
            </a:solidFill>
          </p:grpSpPr>
          <p:sp>
            <p:nvSpPr>
              <p:cNvPr id="31" name="Freeform 87"/>
              <p:cNvSpPr>
                <a:spLocks/>
              </p:cNvSpPr>
              <p:nvPr/>
            </p:nvSpPr>
            <p:spPr bwMode="auto">
              <a:xfrm>
                <a:off x="11071226" y="4680037"/>
                <a:ext cx="317500" cy="303212"/>
              </a:xfrm>
              <a:custGeom>
                <a:avLst/>
                <a:gdLst>
                  <a:gd name="T0" fmla="*/ 179 w 200"/>
                  <a:gd name="T1" fmla="*/ 145 h 191"/>
                  <a:gd name="T2" fmla="*/ 157 w 200"/>
                  <a:gd name="T3" fmla="*/ 145 h 191"/>
                  <a:gd name="T4" fmla="*/ 175 w 200"/>
                  <a:gd name="T5" fmla="*/ 160 h 191"/>
                  <a:gd name="T6" fmla="*/ 31 w 200"/>
                  <a:gd name="T7" fmla="*/ 160 h 191"/>
                  <a:gd name="T8" fmla="*/ 31 w 200"/>
                  <a:gd name="T9" fmla="*/ 24 h 191"/>
                  <a:gd name="T10" fmla="*/ 46 w 200"/>
                  <a:gd name="T11" fmla="*/ 43 h 191"/>
                  <a:gd name="T12" fmla="*/ 46 w 200"/>
                  <a:gd name="T13" fmla="*/ 21 h 191"/>
                  <a:gd name="T14" fmla="*/ 24 w 200"/>
                  <a:gd name="T15" fmla="*/ 0 h 191"/>
                  <a:gd name="T16" fmla="*/ 0 w 200"/>
                  <a:gd name="T17" fmla="*/ 21 h 191"/>
                  <a:gd name="T18" fmla="*/ 0 w 200"/>
                  <a:gd name="T19" fmla="*/ 43 h 191"/>
                  <a:gd name="T20" fmla="*/ 18 w 200"/>
                  <a:gd name="T21" fmla="*/ 24 h 191"/>
                  <a:gd name="T22" fmla="*/ 18 w 200"/>
                  <a:gd name="T23" fmla="*/ 175 h 191"/>
                  <a:gd name="T24" fmla="*/ 175 w 200"/>
                  <a:gd name="T25" fmla="*/ 175 h 191"/>
                  <a:gd name="T26" fmla="*/ 157 w 200"/>
                  <a:gd name="T27" fmla="*/ 191 h 191"/>
                  <a:gd name="T28" fmla="*/ 179 w 200"/>
                  <a:gd name="T29" fmla="*/ 191 h 191"/>
                  <a:gd name="T30" fmla="*/ 200 w 200"/>
                  <a:gd name="T31" fmla="*/ 166 h 191"/>
                  <a:gd name="T32" fmla="*/ 179 w 200"/>
                  <a:gd name="T33" fmla="*/ 145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0" h="191">
                    <a:moveTo>
                      <a:pt x="179" y="145"/>
                    </a:moveTo>
                    <a:lnTo>
                      <a:pt x="157" y="145"/>
                    </a:lnTo>
                    <a:lnTo>
                      <a:pt x="175" y="160"/>
                    </a:lnTo>
                    <a:lnTo>
                      <a:pt x="31" y="160"/>
                    </a:lnTo>
                    <a:lnTo>
                      <a:pt x="31" y="24"/>
                    </a:lnTo>
                    <a:lnTo>
                      <a:pt x="46" y="43"/>
                    </a:lnTo>
                    <a:lnTo>
                      <a:pt x="46" y="21"/>
                    </a:lnTo>
                    <a:lnTo>
                      <a:pt x="24" y="0"/>
                    </a:lnTo>
                    <a:lnTo>
                      <a:pt x="0" y="21"/>
                    </a:lnTo>
                    <a:lnTo>
                      <a:pt x="0" y="43"/>
                    </a:lnTo>
                    <a:lnTo>
                      <a:pt x="18" y="24"/>
                    </a:lnTo>
                    <a:lnTo>
                      <a:pt x="18" y="175"/>
                    </a:lnTo>
                    <a:lnTo>
                      <a:pt x="175" y="175"/>
                    </a:lnTo>
                    <a:lnTo>
                      <a:pt x="157" y="191"/>
                    </a:lnTo>
                    <a:lnTo>
                      <a:pt x="179" y="191"/>
                    </a:lnTo>
                    <a:lnTo>
                      <a:pt x="200" y="166"/>
                    </a:lnTo>
                    <a:lnTo>
                      <a:pt x="179" y="14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 88"/>
              <p:cNvSpPr>
                <a:spLocks/>
              </p:cNvSpPr>
              <p:nvPr/>
            </p:nvSpPr>
            <p:spPr bwMode="auto">
              <a:xfrm>
                <a:off x="11134726" y="4699087"/>
                <a:ext cx="204788" cy="220662"/>
              </a:xfrm>
              <a:custGeom>
                <a:avLst/>
                <a:gdLst>
                  <a:gd name="T0" fmla="*/ 0 w 129"/>
                  <a:gd name="T1" fmla="*/ 93 h 139"/>
                  <a:gd name="T2" fmla="*/ 37 w 129"/>
                  <a:gd name="T3" fmla="*/ 59 h 139"/>
                  <a:gd name="T4" fmla="*/ 46 w 129"/>
                  <a:gd name="T5" fmla="*/ 68 h 139"/>
                  <a:gd name="T6" fmla="*/ 0 w 129"/>
                  <a:gd name="T7" fmla="*/ 108 h 139"/>
                  <a:gd name="T8" fmla="*/ 0 w 129"/>
                  <a:gd name="T9" fmla="*/ 117 h 139"/>
                  <a:gd name="T10" fmla="*/ 52 w 129"/>
                  <a:gd name="T11" fmla="*/ 71 h 139"/>
                  <a:gd name="T12" fmla="*/ 58 w 129"/>
                  <a:gd name="T13" fmla="*/ 77 h 139"/>
                  <a:gd name="T14" fmla="*/ 0 w 129"/>
                  <a:gd name="T15" fmla="*/ 133 h 139"/>
                  <a:gd name="T16" fmla="*/ 0 w 129"/>
                  <a:gd name="T17" fmla="*/ 139 h 139"/>
                  <a:gd name="T18" fmla="*/ 3 w 129"/>
                  <a:gd name="T19" fmla="*/ 139 h 139"/>
                  <a:gd name="T20" fmla="*/ 129 w 129"/>
                  <a:gd name="T21" fmla="*/ 22 h 139"/>
                  <a:gd name="T22" fmla="*/ 129 w 129"/>
                  <a:gd name="T23" fmla="*/ 0 h 139"/>
                  <a:gd name="T24" fmla="*/ 65 w 129"/>
                  <a:gd name="T25" fmla="*/ 65 h 139"/>
                  <a:gd name="T26" fmla="*/ 37 w 129"/>
                  <a:gd name="T27" fmla="*/ 43 h 139"/>
                  <a:gd name="T28" fmla="*/ 0 w 129"/>
                  <a:gd name="T29" fmla="*/ 74 h 139"/>
                  <a:gd name="T30" fmla="*/ 0 w 129"/>
                  <a:gd name="T31" fmla="*/ 93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9" h="139">
                    <a:moveTo>
                      <a:pt x="0" y="93"/>
                    </a:moveTo>
                    <a:lnTo>
                      <a:pt x="37" y="59"/>
                    </a:lnTo>
                    <a:lnTo>
                      <a:pt x="46" y="68"/>
                    </a:lnTo>
                    <a:lnTo>
                      <a:pt x="0" y="108"/>
                    </a:lnTo>
                    <a:lnTo>
                      <a:pt x="0" y="117"/>
                    </a:lnTo>
                    <a:lnTo>
                      <a:pt x="52" y="71"/>
                    </a:lnTo>
                    <a:lnTo>
                      <a:pt x="58" y="77"/>
                    </a:lnTo>
                    <a:lnTo>
                      <a:pt x="0" y="133"/>
                    </a:lnTo>
                    <a:lnTo>
                      <a:pt x="0" y="139"/>
                    </a:lnTo>
                    <a:lnTo>
                      <a:pt x="3" y="139"/>
                    </a:lnTo>
                    <a:lnTo>
                      <a:pt x="129" y="22"/>
                    </a:lnTo>
                    <a:lnTo>
                      <a:pt x="129" y="0"/>
                    </a:lnTo>
                    <a:lnTo>
                      <a:pt x="65" y="65"/>
                    </a:lnTo>
                    <a:lnTo>
                      <a:pt x="37" y="43"/>
                    </a:lnTo>
                    <a:lnTo>
                      <a:pt x="0" y="74"/>
                    </a:lnTo>
                    <a:lnTo>
                      <a:pt x="0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 89"/>
              <p:cNvSpPr>
                <a:spLocks/>
              </p:cNvSpPr>
              <p:nvPr/>
            </p:nvSpPr>
            <p:spPr bwMode="auto">
              <a:xfrm>
                <a:off x="11163301" y="4753062"/>
                <a:ext cx="176213" cy="166687"/>
              </a:xfrm>
              <a:custGeom>
                <a:avLst/>
                <a:gdLst>
                  <a:gd name="T0" fmla="*/ 111 w 111"/>
                  <a:gd name="T1" fmla="*/ 0 h 105"/>
                  <a:gd name="T2" fmla="*/ 0 w 111"/>
                  <a:gd name="T3" fmla="*/ 105 h 105"/>
                  <a:gd name="T4" fmla="*/ 10 w 111"/>
                  <a:gd name="T5" fmla="*/ 105 h 105"/>
                  <a:gd name="T6" fmla="*/ 111 w 111"/>
                  <a:gd name="T7" fmla="*/ 9 h 105"/>
                  <a:gd name="T8" fmla="*/ 111 w 111"/>
                  <a:gd name="T9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105">
                    <a:moveTo>
                      <a:pt x="111" y="0"/>
                    </a:moveTo>
                    <a:lnTo>
                      <a:pt x="0" y="105"/>
                    </a:lnTo>
                    <a:lnTo>
                      <a:pt x="10" y="105"/>
                    </a:lnTo>
                    <a:lnTo>
                      <a:pt x="111" y="9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 90"/>
              <p:cNvSpPr>
                <a:spLocks/>
              </p:cNvSpPr>
              <p:nvPr/>
            </p:nvSpPr>
            <p:spPr bwMode="auto">
              <a:xfrm>
                <a:off x="11202988" y="4792749"/>
                <a:ext cx="136525" cy="127000"/>
              </a:xfrm>
              <a:custGeom>
                <a:avLst/>
                <a:gdLst>
                  <a:gd name="T0" fmla="*/ 86 w 86"/>
                  <a:gd name="T1" fmla="*/ 0 h 80"/>
                  <a:gd name="T2" fmla="*/ 0 w 86"/>
                  <a:gd name="T3" fmla="*/ 80 h 80"/>
                  <a:gd name="T4" fmla="*/ 9 w 86"/>
                  <a:gd name="T5" fmla="*/ 80 h 80"/>
                  <a:gd name="T6" fmla="*/ 86 w 86"/>
                  <a:gd name="T7" fmla="*/ 9 h 80"/>
                  <a:gd name="T8" fmla="*/ 86 w 86"/>
                  <a:gd name="T9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80">
                    <a:moveTo>
                      <a:pt x="86" y="0"/>
                    </a:moveTo>
                    <a:lnTo>
                      <a:pt x="0" y="80"/>
                    </a:lnTo>
                    <a:lnTo>
                      <a:pt x="9" y="80"/>
                    </a:lnTo>
                    <a:lnTo>
                      <a:pt x="86" y="9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 91"/>
              <p:cNvSpPr>
                <a:spLocks/>
              </p:cNvSpPr>
              <p:nvPr/>
            </p:nvSpPr>
            <p:spPr bwMode="auto">
              <a:xfrm>
                <a:off x="11242676" y="4826087"/>
                <a:ext cx="96838" cy="93662"/>
              </a:xfrm>
              <a:custGeom>
                <a:avLst/>
                <a:gdLst>
                  <a:gd name="T0" fmla="*/ 61 w 61"/>
                  <a:gd name="T1" fmla="*/ 0 h 59"/>
                  <a:gd name="T2" fmla="*/ 0 w 61"/>
                  <a:gd name="T3" fmla="*/ 59 h 59"/>
                  <a:gd name="T4" fmla="*/ 9 w 61"/>
                  <a:gd name="T5" fmla="*/ 59 h 59"/>
                  <a:gd name="T6" fmla="*/ 61 w 61"/>
                  <a:gd name="T7" fmla="*/ 13 h 59"/>
                  <a:gd name="T8" fmla="*/ 61 w 61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9">
                    <a:moveTo>
                      <a:pt x="61" y="0"/>
                    </a:moveTo>
                    <a:lnTo>
                      <a:pt x="0" y="59"/>
                    </a:lnTo>
                    <a:lnTo>
                      <a:pt x="9" y="59"/>
                    </a:lnTo>
                    <a:lnTo>
                      <a:pt x="61" y="13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 92"/>
              <p:cNvSpPr>
                <a:spLocks/>
              </p:cNvSpPr>
              <p:nvPr/>
            </p:nvSpPr>
            <p:spPr bwMode="auto">
              <a:xfrm>
                <a:off x="11280776" y="4865774"/>
                <a:ext cx="58738" cy="53975"/>
              </a:xfrm>
              <a:custGeom>
                <a:avLst/>
                <a:gdLst>
                  <a:gd name="T0" fmla="*/ 37 w 37"/>
                  <a:gd name="T1" fmla="*/ 9 h 34"/>
                  <a:gd name="T2" fmla="*/ 37 w 37"/>
                  <a:gd name="T3" fmla="*/ 0 h 34"/>
                  <a:gd name="T4" fmla="*/ 0 w 37"/>
                  <a:gd name="T5" fmla="*/ 34 h 34"/>
                  <a:gd name="T6" fmla="*/ 10 w 37"/>
                  <a:gd name="T7" fmla="*/ 34 h 34"/>
                  <a:gd name="T8" fmla="*/ 37 w 37"/>
                  <a:gd name="T9" fmla="*/ 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4">
                    <a:moveTo>
                      <a:pt x="37" y="9"/>
                    </a:moveTo>
                    <a:lnTo>
                      <a:pt x="37" y="0"/>
                    </a:lnTo>
                    <a:lnTo>
                      <a:pt x="0" y="34"/>
                    </a:lnTo>
                    <a:lnTo>
                      <a:pt x="10" y="34"/>
                    </a:lnTo>
                    <a:lnTo>
                      <a:pt x="37" y="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Oval 93"/>
              <p:cNvSpPr>
                <a:spLocks noChangeArrowheads="1"/>
              </p:cNvSpPr>
              <p:nvPr/>
            </p:nvSpPr>
            <p:spPr bwMode="auto">
              <a:xfrm>
                <a:off x="10939463" y="4856249"/>
                <a:ext cx="117475" cy="1174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Freeform 94"/>
              <p:cNvSpPr>
                <a:spLocks/>
              </p:cNvSpPr>
              <p:nvPr/>
            </p:nvSpPr>
            <p:spPr bwMode="auto">
              <a:xfrm>
                <a:off x="10885488" y="4997537"/>
                <a:ext cx="336550" cy="406400"/>
              </a:xfrm>
              <a:custGeom>
                <a:avLst/>
                <a:gdLst>
                  <a:gd name="T0" fmla="*/ 69 w 69"/>
                  <a:gd name="T1" fmla="*/ 7 h 83"/>
                  <a:gd name="T2" fmla="*/ 61 w 69"/>
                  <a:gd name="T3" fmla="*/ 0 h 83"/>
                  <a:gd name="T4" fmla="*/ 33 w 69"/>
                  <a:gd name="T5" fmla="*/ 0 h 83"/>
                  <a:gd name="T6" fmla="*/ 23 w 69"/>
                  <a:gd name="T7" fmla="*/ 9 h 83"/>
                  <a:gd name="T8" fmla="*/ 23 w 69"/>
                  <a:gd name="T9" fmla="*/ 10 h 83"/>
                  <a:gd name="T10" fmla="*/ 13 w 69"/>
                  <a:gd name="T11" fmla="*/ 0 h 83"/>
                  <a:gd name="T12" fmla="*/ 10 w 69"/>
                  <a:gd name="T13" fmla="*/ 0 h 83"/>
                  <a:gd name="T14" fmla="*/ 0 w 69"/>
                  <a:gd name="T15" fmla="*/ 9 h 83"/>
                  <a:gd name="T16" fmla="*/ 0 w 69"/>
                  <a:gd name="T17" fmla="*/ 30 h 83"/>
                  <a:gd name="T18" fmla="*/ 10 w 69"/>
                  <a:gd name="T19" fmla="*/ 40 h 83"/>
                  <a:gd name="T20" fmla="*/ 10 w 69"/>
                  <a:gd name="T21" fmla="*/ 40 h 83"/>
                  <a:gd name="T22" fmla="*/ 9 w 69"/>
                  <a:gd name="T23" fmla="*/ 42 h 83"/>
                  <a:gd name="T24" fmla="*/ 9 w 69"/>
                  <a:gd name="T25" fmla="*/ 76 h 83"/>
                  <a:gd name="T26" fmla="*/ 16 w 69"/>
                  <a:gd name="T27" fmla="*/ 83 h 83"/>
                  <a:gd name="T28" fmla="*/ 23 w 69"/>
                  <a:gd name="T29" fmla="*/ 76 h 83"/>
                  <a:gd name="T30" fmla="*/ 30 w 69"/>
                  <a:gd name="T31" fmla="*/ 83 h 83"/>
                  <a:gd name="T32" fmla="*/ 37 w 69"/>
                  <a:gd name="T33" fmla="*/ 76 h 83"/>
                  <a:gd name="T34" fmla="*/ 37 w 69"/>
                  <a:gd name="T35" fmla="*/ 13 h 83"/>
                  <a:gd name="T36" fmla="*/ 61 w 69"/>
                  <a:gd name="T37" fmla="*/ 13 h 83"/>
                  <a:gd name="T38" fmla="*/ 69 w 69"/>
                  <a:gd name="T39" fmla="*/ 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9" h="83">
                    <a:moveTo>
                      <a:pt x="69" y="7"/>
                    </a:moveTo>
                    <a:cubicBezTo>
                      <a:pt x="69" y="2"/>
                      <a:pt x="65" y="0"/>
                      <a:pt x="61" y="0"/>
                    </a:cubicBezTo>
                    <a:cubicBezTo>
                      <a:pt x="57" y="0"/>
                      <a:pt x="33" y="0"/>
                      <a:pt x="33" y="0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6"/>
                      <a:pt x="4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9" y="41"/>
                      <a:pt x="9" y="42"/>
                      <a:pt x="9" y="42"/>
                    </a:cubicBezTo>
                    <a:cubicBezTo>
                      <a:pt x="9" y="76"/>
                      <a:pt x="9" y="76"/>
                      <a:pt x="9" y="76"/>
                    </a:cubicBezTo>
                    <a:cubicBezTo>
                      <a:pt x="9" y="80"/>
                      <a:pt x="12" y="83"/>
                      <a:pt x="16" y="83"/>
                    </a:cubicBezTo>
                    <a:cubicBezTo>
                      <a:pt x="20" y="83"/>
                      <a:pt x="23" y="80"/>
                      <a:pt x="23" y="76"/>
                    </a:cubicBezTo>
                    <a:cubicBezTo>
                      <a:pt x="23" y="80"/>
                      <a:pt x="26" y="83"/>
                      <a:pt x="30" y="83"/>
                    </a:cubicBezTo>
                    <a:cubicBezTo>
                      <a:pt x="34" y="83"/>
                      <a:pt x="37" y="80"/>
                      <a:pt x="37" y="76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58" y="13"/>
                      <a:pt x="61" y="13"/>
                    </a:cubicBezTo>
                    <a:cubicBezTo>
                      <a:pt x="64" y="13"/>
                      <a:pt x="69" y="12"/>
                      <a:pt x="69" y="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9" name="组合 40"/>
            <p:cNvGrpSpPr/>
            <p:nvPr/>
          </p:nvGrpSpPr>
          <p:grpSpPr>
            <a:xfrm>
              <a:off x="5867400" y="1352550"/>
              <a:ext cx="428625" cy="581816"/>
              <a:chOff x="10709276" y="1628862"/>
              <a:chExt cx="439738" cy="596900"/>
            </a:xfrm>
            <a:solidFill>
              <a:schemeClr val="accent5"/>
            </a:solidFill>
          </p:grpSpPr>
          <p:sp>
            <p:nvSpPr>
              <p:cNvPr id="40" name="Freeform 95"/>
              <p:cNvSpPr>
                <a:spLocks/>
              </p:cNvSpPr>
              <p:nvPr/>
            </p:nvSpPr>
            <p:spPr bwMode="auto">
              <a:xfrm>
                <a:off x="10709276" y="1809837"/>
                <a:ext cx="341313" cy="415925"/>
              </a:xfrm>
              <a:custGeom>
                <a:avLst/>
                <a:gdLst>
                  <a:gd name="T0" fmla="*/ 62 w 70"/>
                  <a:gd name="T1" fmla="*/ 0 h 85"/>
                  <a:gd name="T2" fmla="*/ 33 w 70"/>
                  <a:gd name="T3" fmla="*/ 0 h 85"/>
                  <a:gd name="T4" fmla="*/ 23 w 70"/>
                  <a:gd name="T5" fmla="*/ 9 h 85"/>
                  <a:gd name="T6" fmla="*/ 23 w 70"/>
                  <a:gd name="T7" fmla="*/ 10 h 85"/>
                  <a:gd name="T8" fmla="*/ 13 w 70"/>
                  <a:gd name="T9" fmla="*/ 0 h 85"/>
                  <a:gd name="T10" fmla="*/ 10 w 70"/>
                  <a:gd name="T11" fmla="*/ 0 h 85"/>
                  <a:gd name="T12" fmla="*/ 0 w 70"/>
                  <a:gd name="T13" fmla="*/ 9 h 85"/>
                  <a:gd name="T14" fmla="*/ 0 w 70"/>
                  <a:gd name="T15" fmla="*/ 31 h 85"/>
                  <a:gd name="T16" fmla="*/ 10 w 70"/>
                  <a:gd name="T17" fmla="*/ 41 h 85"/>
                  <a:gd name="T18" fmla="*/ 10 w 70"/>
                  <a:gd name="T19" fmla="*/ 41 h 85"/>
                  <a:gd name="T20" fmla="*/ 9 w 70"/>
                  <a:gd name="T21" fmla="*/ 43 h 85"/>
                  <a:gd name="T22" fmla="*/ 9 w 70"/>
                  <a:gd name="T23" fmla="*/ 78 h 85"/>
                  <a:gd name="T24" fmla="*/ 16 w 70"/>
                  <a:gd name="T25" fmla="*/ 85 h 85"/>
                  <a:gd name="T26" fmla="*/ 23 w 70"/>
                  <a:gd name="T27" fmla="*/ 78 h 85"/>
                  <a:gd name="T28" fmla="*/ 30 w 70"/>
                  <a:gd name="T29" fmla="*/ 85 h 85"/>
                  <a:gd name="T30" fmla="*/ 37 w 70"/>
                  <a:gd name="T31" fmla="*/ 78 h 85"/>
                  <a:gd name="T32" fmla="*/ 37 w 70"/>
                  <a:gd name="T33" fmla="*/ 13 h 85"/>
                  <a:gd name="T34" fmla="*/ 62 w 70"/>
                  <a:gd name="T35" fmla="*/ 13 h 85"/>
                  <a:gd name="T36" fmla="*/ 70 w 70"/>
                  <a:gd name="T37" fmla="*/ 7 h 85"/>
                  <a:gd name="T38" fmla="*/ 62 w 70"/>
                  <a:gd name="T3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0" h="85">
                    <a:moveTo>
                      <a:pt x="62" y="0"/>
                    </a:moveTo>
                    <a:cubicBezTo>
                      <a:pt x="58" y="0"/>
                      <a:pt x="33" y="0"/>
                      <a:pt x="33" y="0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4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1"/>
                      <a:pt x="9" y="42"/>
                      <a:pt x="9" y="43"/>
                    </a:cubicBezTo>
                    <a:cubicBezTo>
                      <a:pt x="9" y="78"/>
                      <a:pt x="9" y="78"/>
                      <a:pt x="9" y="78"/>
                    </a:cubicBezTo>
                    <a:cubicBezTo>
                      <a:pt x="9" y="82"/>
                      <a:pt x="13" y="85"/>
                      <a:pt x="16" y="85"/>
                    </a:cubicBezTo>
                    <a:cubicBezTo>
                      <a:pt x="20" y="85"/>
                      <a:pt x="23" y="82"/>
                      <a:pt x="23" y="78"/>
                    </a:cubicBezTo>
                    <a:cubicBezTo>
                      <a:pt x="23" y="82"/>
                      <a:pt x="27" y="85"/>
                      <a:pt x="30" y="85"/>
                    </a:cubicBezTo>
                    <a:cubicBezTo>
                      <a:pt x="34" y="85"/>
                      <a:pt x="37" y="82"/>
                      <a:pt x="37" y="78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59" y="13"/>
                      <a:pt x="62" y="13"/>
                    </a:cubicBezTo>
                    <a:cubicBezTo>
                      <a:pt x="66" y="13"/>
                      <a:pt x="70" y="12"/>
                      <a:pt x="70" y="7"/>
                    </a:cubicBezTo>
                    <a:cubicBezTo>
                      <a:pt x="70" y="2"/>
                      <a:pt x="66" y="0"/>
                      <a:pt x="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Freeform 96"/>
              <p:cNvSpPr>
                <a:spLocks noEditPoints="1"/>
              </p:cNvSpPr>
              <p:nvPr/>
            </p:nvSpPr>
            <p:spPr bwMode="auto">
              <a:xfrm>
                <a:off x="10763251" y="1628862"/>
                <a:ext cx="385763" cy="161925"/>
              </a:xfrm>
              <a:custGeom>
                <a:avLst/>
                <a:gdLst>
                  <a:gd name="T0" fmla="*/ 68 w 79"/>
                  <a:gd name="T1" fmla="*/ 1 h 33"/>
                  <a:gd name="T2" fmla="*/ 62 w 79"/>
                  <a:gd name="T3" fmla="*/ 4 h 33"/>
                  <a:gd name="T4" fmla="*/ 56 w 79"/>
                  <a:gd name="T5" fmla="*/ 8 h 33"/>
                  <a:gd name="T6" fmla="*/ 46 w 79"/>
                  <a:gd name="T7" fmla="*/ 0 h 33"/>
                  <a:gd name="T8" fmla="*/ 38 w 79"/>
                  <a:gd name="T9" fmla="*/ 4 h 33"/>
                  <a:gd name="T10" fmla="*/ 23 w 79"/>
                  <a:gd name="T11" fmla="*/ 14 h 33"/>
                  <a:gd name="T12" fmla="*/ 12 w 79"/>
                  <a:gd name="T13" fmla="*/ 8 h 33"/>
                  <a:gd name="T14" fmla="*/ 0 w 79"/>
                  <a:gd name="T15" fmla="*/ 20 h 33"/>
                  <a:gd name="T16" fmla="*/ 12 w 79"/>
                  <a:gd name="T17" fmla="*/ 32 h 33"/>
                  <a:gd name="T18" fmla="*/ 22 w 79"/>
                  <a:gd name="T19" fmla="*/ 27 h 33"/>
                  <a:gd name="T20" fmla="*/ 46 w 79"/>
                  <a:gd name="T21" fmla="*/ 33 h 33"/>
                  <a:gd name="T22" fmla="*/ 54 w 79"/>
                  <a:gd name="T23" fmla="*/ 29 h 33"/>
                  <a:gd name="T24" fmla="*/ 68 w 79"/>
                  <a:gd name="T25" fmla="*/ 33 h 33"/>
                  <a:gd name="T26" fmla="*/ 79 w 79"/>
                  <a:gd name="T27" fmla="*/ 17 h 33"/>
                  <a:gd name="T28" fmla="*/ 68 w 79"/>
                  <a:gd name="T29" fmla="*/ 1 h 33"/>
                  <a:gd name="T30" fmla="*/ 46 w 79"/>
                  <a:gd name="T31" fmla="*/ 27 h 33"/>
                  <a:gd name="T32" fmla="*/ 39 w 79"/>
                  <a:gd name="T33" fmla="*/ 17 h 33"/>
                  <a:gd name="T34" fmla="*/ 46 w 79"/>
                  <a:gd name="T35" fmla="*/ 6 h 33"/>
                  <a:gd name="T36" fmla="*/ 53 w 79"/>
                  <a:gd name="T37" fmla="*/ 17 h 33"/>
                  <a:gd name="T38" fmla="*/ 46 w 79"/>
                  <a:gd name="T39" fmla="*/ 27 h 33"/>
                  <a:gd name="T40" fmla="*/ 68 w 79"/>
                  <a:gd name="T41" fmla="*/ 28 h 33"/>
                  <a:gd name="T42" fmla="*/ 60 w 79"/>
                  <a:gd name="T43" fmla="*/ 17 h 33"/>
                  <a:gd name="T44" fmla="*/ 68 w 79"/>
                  <a:gd name="T45" fmla="*/ 7 h 33"/>
                  <a:gd name="T46" fmla="*/ 75 w 79"/>
                  <a:gd name="T47" fmla="*/ 17 h 33"/>
                  <a:gd name="T48" fmla="*/ 68 w 79"/>
                  <a:gd name="T49" fmla="*/ 2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9" h="33">
                    <a:moveTo>
                      <a:pt x="68" y="1"/>
                    </a:moveTo>
                    <a:cubicBezTo>
                      <a:pt x="66" y="1"/>
                      <a:pt x="64" y="2"/>
                      <a:pt x="62" y="4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4" y="3"/>
                      <a:pt x="50" y="0"/>
                      <a:pt x="46" y="0"/>
                    </a:cubicBezTo>
                    <a:cubicBezTo>
                      <a:pt x="44" y="0"/>
                      <a:pt x="41" y="3"/>
                      <a:pt x="38" y="4"/>
                    </a:cubicBezTo>
                    <a:cubicBezTo>
                      <a:pt x="36" y="6"/>
                      <a:pt x="26" y="12"/>
                      <a:pt x="23" y="14"/>
                    </a:cubicBezTo>
                    <a:cubicBezTo>
                      <a:pt x="21" y="10"/>
                      <a:pt x="17" y="8"/>
                      <a:pt x="12" y="8"/>
                    </a:cubicBezTo>
                    <a:cubicBezTo>
                      <a:pt x="6" y="8"/>
                      <a:pt x="0" y="13"/>
                      <a:pt x="0" y="20"/>
                    </a:cubicBezTo>
                    <a:cubicBezTo>
                      <a:pt x="0" y="27"/>
                      <a:pt x="6" y="32"/>
                      <a:pt x="12" y="32"/>
                    </a:cubicBezTo>
                    <a:cubicBezTo>
                      <a:pt x="16" y="32"/>
                      <a:pt x="20" y="30"/>
                      <a:pt x="22" y="27"/>
                    </a:cubicBezTo>
                    <a:cubicBezTo>
                      <a:pt x="26" y="28"/>
                      <a:pt x="45" y="33"/>
                      <a:pt x="46" y="33"/>
                    </a:cubicBezTo>
                    <a:cubicBezTo>
                      <a:pt x="49" y="33"/>
                      <a:pt x="52" y="32"/>
                      <a:pt x="54" y="29"/>
                    </a:cubicBezTo>
                    <a:cubicBezTo>
                      <a:pt x="54" y="29"/>
                      <a:pt x="64" y="33"/>
                      <a:pt x="68" y="33"/>
                    </a:cubicBezTo>
                    <a:cubicBezTo>
                      <a:pt x="74" y="33"/>
                      <a:pt x="79" y="26"/>
                      <a:pt x="79" y="17"/>
                    </a:cubicBezTo>
                    <a:cubicBezTo>
                      <a:pt x="79" y="8"/>
                      <a:pt x="74" y="1"/>
                      <a:pt x="68" y="1"/>
                    </a:cubicBezTo>
                    <a:close/>
                    <a:moveTo>
                      <a:pt x="46" y="27"/>
                    </a:moveTo>
                    <a:cubicBezTo>
                      <a:pt x="42" y="27"/>
                      <a:pt x="39" y="23"/>
                      <a:pt x="39" y="17"/>
                    </a:cubicBezTo>
                    <a:cubicBezTo>
                      <a:pt x="39" y="11"/>
                      <a:pt x="42" y="6"/>
                      <a:pt x="46" y="6"/>
                    </a:cubicBezTo>
                    <a:cubicBezTo>
                      <a:pt x="50" y="6"/>
                      <a:pt x="53" y="11"/>
                      <a:pt x="53" y="17"/>
                    </a:cubicBezTo>
                    <a:cubicBezTo>
                      <a:pt x="53" y="23"/>
                      <a:pt x="50" y="27"/>
                      <a:pt x="46" y="27"/>
                    </a:cubicBezTo>
                    <a:close/>
                    <a:moveTo>
                      <a:pt x="68" y="28"/>
                    </a:moveTo>
                    <a:cubicBezTo>
                      <a:pt x="64" y="28"/>
                      <a:pt x="60" y="23"/>
                      <a:pt x="60" y="17"/>
                    </a:cubicBezTo>
                    <a:cubicBezTo>
                      <a:pt x="60" y="12"/>
                      <a:pt x="64" y="7"/>
                      <a:pt x="68" y="7"/>
                    </a:cubicBezTo>
                    <a:cubicBezTo>
                      <a:pt x="72" y="7"/>
                      <a:pt x="75" y="12"/>
                      <a:pt x="75" y="17"/>
                    </a:cubicBezTo>
                    <a:cubicBezTo>
                      <a:pt x="75" y="23"/>
                      <a:pt x="72" y="28"/>
                      <a:pt x="68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1486804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80251" y="333411"/>
            <a:ext cx="2746265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1.5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公司简介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242455" y="2228857"/>
            <a:ext cx="7707090" cy="3601680"/>
            <a:chOff x="2220604" y="2228857"/>
            <a:chExt cx="7707090" cy="3601680"/>
          </a:xfrm>
        </p:grpSpPr>
        <p:sp>
          <p:nvSpPr>
            <p:cNvPr id="22" name="矩形 21"/>
            <p:cNvSpPr/>
            <p:nvPr/>
          </p:nvSpPr>
          <p:spPr>
            <a:xfrm>
              <a:off x="2220604" y="2228857"/>
              <a:ext cx="4395958" cy="2288042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7579440" y="2228857"/>
              <a:ext cx="2348254" cy="773116"/>
              <a:chOff x="7579440" y="2372135"/>
              <a:chExt cx="2348254" cy="773116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7580015" y="2372135"/>
                <a:ext cx="1910896" cy="338546"/>
              </a:xfrm>
              <a:prstGeom prst="rect">
                <a:avLst/>
              </a:prstGeom>
            </p:spPr>
            <p:txBody>
              <a:bodyPr wrap="square" lIns="91431" tIns="45716" rIns="91431" bIns="45716">
                <a:spAutoFit/>
              </a:bodyPr>
              <a:lstStyle/>
              <a:p>
                <a:pPr>
                  <a:spcBef>
                    <a:spcPct val="0"/>
                  </a:spcBef>
                  <a:buFont typeface="Arial" charset="0"/>
                  <a:buNone/>
                </a:pPr>
                <a:r>
                  <a:rPr lang="zh-CN" altLang="en-US" sz="16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公司简介</a:t>
                </a:r>
                <a:endParaRPr lang="zh-CN" altLang="en-US" sz="16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" name="矩形 47"/>
              <p:cNvSpPr>
                <a:spLocks noChangeArrowheads="1"/>
              </p:cNvSpPr>
              <p:nvPr/>
            </p:nvSpPr>
            <p:spPr bwMode="auto">
              <a:xfrm>
                <a:off x="7579440" y="2624026"/>
                <a:ext cx="2348254" cy="521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31" tIns="45716" rIns="91431" bIns="45716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  <a:buNone/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Lorem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elit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lamet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consectetaur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 </a:t>
                </a:r>
                <a:r>
                  <a:rPr lang="en-US" altLang="zh-CN" sz="1200" dirty="0" err="1" smtClean="0">
                    <a:solidFill>
                      <a:schemeClr val="bg1"/>
                    </a:solidFill>
                    <a:latin typeface="+mn-ea"/>
                    <a:sym typeface="+mn-lt"/>
                  </a:rPr>
                  <a:t>cillium</a:t>
                </a:r>
                <a:endParaRPr lang="en-US" altLang="zh-CN" sz="1200" dirty="0">
                  <a:solidFill>
                    <a:schemeClr val="bg1"/>
                  </a:solidFill>
                  <a:latin typeface="+mn-ea"/>
                  <a:sym typeface="+mn-lt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7579440" y="3067088"/>
              <a:ext cx="2348254" cy="805433"/>
              <a:chOff x="7579440" y="3154886"/>
              <a:chExt cx="2348254" cy="805433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7580015" y="3154886"/>
                <a:ext cx="1747941" cy="338546"/>
              </a:xfrm>
              <a:prstGeom prst="rect">
                <a:avLst/>
              </a:prstGeom>
            </p:spPr>
            <p:txBody>
              <a:bodyPr wrap="square" lIns="91431" tIns="45716" rIns="91431" bIns="45716">
                <a:spAutoFit/>
              </a:bodyPr>
              <a:lstStyle/>
              <a:p>
                <a:pPr>
                  <a:spcBef>
                    <a:spcPct val="0"/>
                  </a:spcBef>
                  <a:buFont typeface="Arial" charset="0"/>
                  <a:buNone/>
                </a:pP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公司简介</a:t>
                </a:r>
              </a:p>
            </p:txBody>
          </p:sp>
          <p:sp>
            <p:nvSpPr>
              <p:cNvPr id="13" name="矩形 47"/>
              <p:cNvSpPr>
                <a:spLocks noChangeArrowheads="1"/>
              </p:cNvSpPr>
              <p:nvPr/>
            </p:nvSpPr>
            <p:spPr bwMode="auto">
              <a:xfrm>
                <a:off x="7579440" y="3406778"/>
                <a:ext cx="2348254" cy="5535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31" tIns="45716" rIns="91431" bIns="45716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>
                  <a:lnSpc>
                    <a:spcPct val="130000"/>
                  </a:lnSpc>
                  <a:buNone/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Lorem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elit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lamet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consectetaur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cillium</a:t>
                </a:r>
                <a:endParaRPr lang="en-US" altLang="zh-CN" sz="1200" dirty="0">
                  <a:solidFill>
                    <a:schemeClr val="bg1"/>
                  </a:solidFill>
                  <a:latin typeface="+mn-ea"/>
                  <a:sym typeface="+mn-lt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7579440" y="3872521"/>
              <a:ext cx="2348254" cy="824348"/>
              <a:chOff x="7623142" y="3937637"/>
              <a:chExt cx="2348254" cy="824348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7623717" y="3937637"/>
                <a:ext cx="1966581" cy="338546"/>
              </a:xfrm>
              <a:prstGeom prst="rect">
                <a:avLst/>
              </a:prstGeom>
            </p:spPr>
            <p:txBody>
              <a:bodyPr wrap="square" lIns="91431" tIns="45716" rIns="91431" bIns="45716">
                <a:spAutoFit/>
              </a:bodyPr>
              <a:lstStyle/>
              <a:p>
                <a:pPr>
                  <a:spcBef>
                    <a:spcPct val="0"/>
                  </a:spcBef>
                  <a:buFont typeface="Arial" charset="0"/>
                  <a:buNone/>
                </a:pP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公司简介</a:t>
                </a:r>
              </a:p>
            </p:txBody>
          </p:sp>
          <p:sp>
            <p:nvSpPr>
              <p:cNvPr id="17" name="矩形 47"/>
              <p:cNvSpPr>
                <a:spLocks noChangeArrowheads="1"/>
              </p:cNvSpPr>
              <p:nvPr/>
            </p:nvSpPr>
            <p:spPr bwMode="auto">
              <a:xfrm>
                <a:off x="7623142" y="4189529"/>
                <a:ext cx="2348254" cy="5724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31" tIns="45716" rIns="91431" bIns="45716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>
                  <a:lnSpc>
                    <a:spcPct val="130000"/>
                  </a:lnSpc>
                  <a:buNone/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Lorem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elit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lamet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consectetaur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 </a:t>
                </a:r>
                <a:r>
                  <a:rPr lang="en-US" altLang="zh-CN" sz="1200" dirty="0" err="1" smtClean="0">
                    <a:solidFill>
                      <a:schemeClr val="bg1"/>
                    </a:solidFill>
                    <a:latin typeface="+mn-ea"/>
                    <a:sym typeface="+mn-lt"/>
                  </a:rPr>
                  <a:t>cillium</a:t>
                </a:r>
                <a:endParaRPr lang="en-US" altLang="zh-CN" sz="1200" dirty="0">
                  <a:solidFill>
                    <a:schemeClr val="bg1"/>
                  </a:solidFill>
                  <a:latin typeface="+mn-ea"/>
                  <a:sym typeface="+mn-lt"/>
                </a:endParaRPr>
              </a:p>
            </p:txBody>
          </p:sp>
        </p:grpSp>
        <p:sp>
          <p:nvSpPr>
            <p:cNvPr id="18" name="TextBox 25"/>
            <p:cNvSpPr txBox="1"/>
            <p:nvPr/>
          </p:nvSpPr>
          <p:spPr>
            <a:xfrm>
              <a:off x="2484598" y="5036922"/>
              <a:ext cx="7145356" cy="793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lamet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consectetaur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+mn-ea"/>
                  <a:sym typeface="+mn-lt"/>
                </a:rPr>
                <a:t>cillium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Lorem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lamet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consectetaur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+mn-ea"/>
                  <a:sym typeface="+mn-lt"/>
                </a:rPr>
                <a:t>cillium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Lorem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lamet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consectetaur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+mn-ea"/>
                  <a:sym typeface="+mn-lt"/>
                </a:rPr>
                <a:t>cillium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Lorem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lamet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consectetaur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+mn-ea"/>
                  <a:sym typeface="+mn-lt"/>
                </a:rPr>
                <a:t>cillium</a:t>
              </a:r>
              <a:endParaRPr lang="en-US" altLang="zh-CN" sz="1200" dirty="0">
                <a:solidFill>
                  <a:schemeClr val="bg1"/>
                </a:solidFill>
                <a:latin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0167242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6" name="直接连接符 15"/>
          <p:cNvCxnSpPr/>
          <p:nvPr/>
        </p:nvCxnSpPr>
        <p:spPr>
          <a:xfrm>
            <a:off x="2533650" y="1866900"/>
            <a:ext cx="0" cy="3448050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038350" y="2126780"/>
            <a:ext cx="8534400" cy="0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676353" y="2126780"/>
            <a:ext cx="6839295" cy="2614068"/>
            <a:chOff x="2676353" y="2126780"/>
            <a:chExt cx="6839295" cy="2614068"/>
          </a:xfrm>
        </p:grpSpPr>
        <p:grpSp>
          <p:nvGrpSpPr>
            <p:cNvPr id="14" name="组合 13"/>
            <p:cNvGrpSpPr/>
            <p:nvPr/>
          </p:nvGrpSpPr>
          <p:grpSpPr>
            <a:xfrm>
              <a:off x="2676353" y="2126780"/>
              <a:ext cx="6839295" cy="2531155"/>
              <a:chOff x="1694155" y="2497976"/>
              <a:chExt cx="6839295" cy="2531155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2035281" y="2497976"/>
                <a:ext cx="1830095" cy="1862048"/>
                <a:chOff x="1096052" y="3289851"/>
                <a:chExt cx="8871463" cy="1502889"/>
              </a:xfrm>
            </p:grpSpPr>
            <p:sp>
              <p:nvSpPr>
                <p:cNvPr id="6" name="PA_文本框 9"/>
                <p:cNvSpPr txBox="1"/>
                <p:nvPr>
                  <p:custDataLst>
                    <p:tags r:id="rId1"/>
                  </p:custDataLst>
                </p:nvPr>
              </p:nvSpPr>
              <p:spPr>
                <a:xfrm>
                  <a:off x="1170602" y="3289851"/>
                  <a:ext cx="8796913" cy="15028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1500" dirty="0" smtClean="0">
                      <a:solidFill>
                        <a:schemeClr val="bg1"/>
                      </a:solidFill>
                      <a:latin typeface="叶根友刀锋黑草" panose="02010601030101010101" pitchFamily="2" charset="-122"/>
                      <a:ea typeface="叶根友刀锋黑草" panose="02010601030101010101" pitchFamily="2" charset="-122"/>
                      <a:cs typeface="Arial" panose="020B0604020202020204" pitchFamily="34" charset="0"/>
                    </a:rPr>
                    <a:t>贰</a:t>
                  </a:r>
                  <a:endParaRPr lang="en-US" altLang="zh-CN" sz="11500" dirty="0" smtClean="0">
                    <a:solidFill>
                      <a:schemeClr val="bg1"/>
                    </a:solidFill>
                    <a:latin typeface="叶根友刀锋黑草" panose="02010601030101010101" pitchFamily="2" charset="-122"/>
                    <a:ea typeface="叶根友刀锋黑草" panose="02010601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" name="PA_矩形 9"/>
                <p:cNvSpPr/>
                <p:nvPr>
                  <p:custDataLst>
                    <p:tags r:id="rId2"/>
                  </p:custDataLst>
                </p:nvPr>
              </p:nvSpPr>
              <p:spPr>
                <a:xfrm>
                  <a:off x="1096052" y="3873618"/>
                  <a:ext cx="149099" cy="52166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endParaRPr lang="en-US" altLang="zh-CN" sz="3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0" name="文本占位符 2"/>
              <p:cNvSpPr txBox="1">
                <a:spLocks/>
              </p:cNvSpPr>
              <p:nvPr/>
            </p:nvSpPr>
            <p:spPr>
              <a:xfrm>
                <a:off x="1694155" y="4536688"/>
                <a:ext cx="6839295" cy="492443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 anchor="ctr">
                <a:spAutoFit/>
              </a:bodyPr>
              <a:lstStyle>
                <a:lvl1pPr marL="228600" indent="-22860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lang="zh-CN" altLang="en-US" sz="1800" b="1" i="0" kern="12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l">
                  <a:lnSpc>
                    <a:spcPct val="130000"/>
                  </a:lnSpc>
                  <a:buNone/>
                </a:pP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Lorem ipsum dolor sit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er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elit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lamet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,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consectetaur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cillium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adipisicing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pecu,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sed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do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eiusmod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tempor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incididunt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ut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labore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et </a:t>
                </a:r>
                <a:r>
                  <a:rPr lang="en-US" sz="1000" b="0" dirty="0" err="1" smtClean="0">
                    <a:effectLst/>
                    <a:latin typeface="+mj-ea"/>
                    <a:ea typeface="+mj-ea"/>
                    <a:sym typeface="+mn-lt"/>
                  </a:rPr>
                  <a:t>dolore</a:t>
                </a:r>
                <a:r>
                  <a:rPr lang="en-US" altLang="zh-CN" sz="1000" noProof="1"/>
                  <a:t>Lorem ipsum dolor sit er elit lamet, consectetaur cillium adipisicing pecu, sed do eiusmod tempor </a:t>
                </a:r>
                <a:r>
                  <a:rPr lang="en-US" altLang="zh-CN" sz="1000" noProof="1" smtClean="0"/>
                  <a:t>i</a:t>
                </a:r>
                <a:endParaRPr lang="en-US" sz="1000" b="0" dirty="0">
                  <a:effectLst/>
                  <a:latin typeface="+mj-ea"/>
                  <a:ea typeface="+mj-ea"/>
                  <a:sym typeface="+mn-lt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5277279" y="2709523"/>
              <a:ext cx="3163821" cy="2031325"/>
              <a:chOff x="4704494" y="5374873"/>
              <a:chExt cx="3163821" cy="2031325"/>
            </a:xfrm>
          </p:grpSpPr>
          <p:sp>
            <p:nvSpPr>
              <p:cNvPr id="17" name="Textfeld 78"/>
              <p:cNvSpPr txBox="1"/>
              <p:nvPr/>
            </p:nvSpPr>
            <p:spPr>
              <a:xfrm>
                <a:off x="4704494" y="5374873"/>
                <a:ext cx="1690621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228600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2.1 </a:t>
                </a:r>
                <a:r>
                  <a:rPr lang="zh-CN" altLang="en-US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市场潜力</a:t>
                </a:r>
              </a:p>
              <a:p>
                <a:pPr defTabSz="228600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2.2 </a:t>
                </a:r>
                <a:r>
                  <a:rPr lang="zh-CN" altLang="en-US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市场透析</a:t>
                </a:r>
              </a:p>
              <a:p>
                <a:pPr defTabSz="228600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2.3 </a:t>
                </a:r>
                <a:r>
                  <a:rPr lang="zh-CN" altLang="en-US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行业痛点</a:t>
                </a:r>
              </a:p>
              <a:p>
                <a:pPr defTabSz="228600">
                  <a:lnSpc>
                    <a:spcPct val="150000"/>
                  </a:lnSpc>
                </a:pPr>
                <a:endParaRPr lang="zh-CN" altLang="en-US" sz="1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defTabSz="228600">
                  <a:lnSpc>
                    <a:spcPct val="150000"/>
                  </a:lnSpc>
                </a:pPr>
                <a:endPara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defTabSz="228600">
                  <a:lnSpc>
                    <a:spcPct val="150000"/>
                  </a:lnSpc>
                </a:pPr>
                <a:endParaRPr lang="zh-CN" altLang="en-US" sz="1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Textfeld 78"/>
              <p:cNvSpPr txBox="1"/>
              <p:nvPr/>
            </p:nvSpPr>
            <p:spPr>
              <a:xfrm>
                <a:off x="6177694" y="5374873"/>
                <a:ext cx="1690621" cy="17081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228600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2.4 </a:t>
                </a:r>
                <a:r>
                  <a:rPr lang="zh-CN" altLang="en-US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解决方案</a:t>
                </a:r>
              </a:p>
              <a:p>
                <a:pPr defTabSz="228600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2.5 </a:t>
                </a:r>
                <a:r>
                  <a:rPr lang="zh-CN" altLang="en-US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竞争分析</a:t>
                </a:r>
              </a:p>
              <a:p>
                <a:pPr defTabSz="228600">
                  <a:lnSpc>
                    <a:spcPct val="150000"/>
                  </a:lnSpc>
                </a:pPr>
                <a:endParaRPr lang="zh-CN" altLang="en-US" sz="1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defTabSz="228600">
                  <a:lnSpc>
                    <a:spcPct val="150000"/>
                  </a:lnSpc>
                </a:pPr>
                <a:endParaRPr lang="en-US" altLang="zh-CN" sz="1400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defTabSz="228600">
                  <a:lnSpc>
                    <a:spcPct val="150000"/>
                  </a:lnSpc>
                </a:pPr>
                <a:endParaRPr lang="zh-CN" altLang="en-US" sz="14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9963442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80251" y="333411"/>
            <a:ext cx="2746265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2.1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市场潜力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33741" y="2257373"/>
            <a:ext cx="9324519" cy="3822836"/>
            <a:chOff x="966791" y="1803400"/>
            <a:chExt cx="10467234" cy="4291323"/>
          </a:xfrm>
        </p:grpSpPr>
        <p:sp>
          <p:nvSpPr>
            <p:cNvPr id="4" name="Freeform 22"/>
            <p:cNvSpPr>
              <a:spLocks/>
            </p:cNvSpPr>
            <p:nvPr/>
          </p:nvSpPr>
          <p:spPr bwMode="auto">
            <a:xfrm>
              <a:off x="4165778" y="4007159"/>
              <a:ext cx="2902897" cy="2087564"/>
            </a:xfrm>
            <a:custGeom>
              <a:avLst/>
              <a:gdLst>
                <a:gd name="T0" fmla="*/ 168 w 168"/>
                <a:gd name="T1" fmla="*/ 68 h 121"/>
                <a:gd name="T2" fmla="*/ 151 w 168"/>
                <a:gd name="T3" fmla="*/ 87 h 121"/>
                <a:gd name="T4" fmla="*/ 114 w 168"/>
                <a:gd name="T5" fmla="*/ 111 h 121"/>
                <a:gd name="T6" fmla="*/ 65 w 168"/>
                <a:gd name="T7" fmla="*/ 118 h 121"/>
                <a:gd name="T8" fmla="*/ 21 w 168"/>
                <a:gd name="T9" fmla="*/ 97 h 121"/>
                <a:gd name="T10" fmla="*/ 19 w 168"/>
                <a:gd name="T11" fmla="*/ 95 h 121"/>
                <a:gd name="T12" fmla="*/ 4 w 168"/>
                <a:gd name="T13" fmla="*/ 68 h 121"/>
                <a:gd name="T14" fmla="*/ 1 w 168"/>
                <a:gd name="T15" fmla="*/ 38 h 121"/>
                <a:gd name="T16" fmla="*/ 8 w 168"/>
                <a:gd name="T17" fmla="*/ 15 h 121"/>
                <a:gd name="T18" fmla="*/ 21 w 168"/>
                <a:gd name="T19" fmla="*/ 3 h 121"/>
                <a:gd name="T20" fmla="*/ 35 w 168"/>
                <a:gd name="T21" fmla="*/ 2 h 121"/>
                <a:gd name="T22" fmla="*/ 49 w 168"/>
                <a:gd name="T23" fmla="*/ 7 h 121"/>
                <a:gd name="T24" fmla="*/ 62 w 168"/>
                <a:gd name="T25" fmla="*/ 16 h 121"/>
                <a:gd name="T26" fmla="*/ 74 w 168"/>
                <a:gd name="T27" fmla="*/ 27 h 121"/>
                <a:gd name="T28" fmla="*/ 74 w 168"/>
                <a:gd name="T29" fmla="*/ 28 h 121"/>
                <a:gd name="T30" fmla="*/ 93 w 168"/>
                <a:gd name="T31" fmla="*/ 48 h 121"/>
                <a:gd name="T32" fmla="*/ 119 w 168"/>
                <a:gd name="T33" fmla="*/ 64 h 121"/>
                <a:gd name="T34" fmla="*/ 148 w 168"/>
                <a:gd name="T35" fmla="*/ 70 h 121"/>
                <a:gd name="T36" fmla="*/ 168 w 168"/>
                <a:gd name="T37" fmla="*/ 6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8" h="121">
                  <a:moveTo>
                    <a:pt x="168" y="68"/>
                  </a:moveTo>
                  <a:cubicBezTo>
                    <a:pt x="166" y="71"/>
                    <a:pt x="160" y="78"/>
                    <a:pt x="151" y="87"/>
                  </a:cubicBezTo>
                  <a:cubicBezTo>
                    <a:pt x="142" y="95"/>
                    <a:pt x="129" y="105"/>
                    <a:pt x="114" y="111"/>
                  </a:cubicBezTo>
                  <a:cubicBezTo>
                    <a:pt x="99" y="117"/>
                    <a:pt x="81" y="121"/>
                    <a:pt x="65" y="118"/>
                  </a:cubicBezTo>
                  <a:cubicBezTo>
                    <a:pt x="48" y="116"/>
                    <a:pt x="32" y="109"/>
                    <a:pt x="21" y="97"/>
                  </a:cubicBezTo>
                  <a:cubicBezTo>
                    <a:pt x="20" y="97"/>
                    <a:pt x="20" y="96"/>
                    <a:pt x="19" y="95"/>
                  </a:cubicBezTo>
                  <a:cubicBezTo>
                    <a:pt x="12" y="88"/>
                    <a:pt x="7" y="78"/>
                    <a:pt x="4" y="68"/>
                  </a:cubicBezTo>
                  <a:cubicBezTo>
                    <a:pt x="1" y="58"/>
                    <a:pt x="0" y="47"/>
                    <a:pt x="1" y="38"/>
                  </a:cubicBezTo>
                  <a:cubicBezTo>
                    <a:pt x="2" y="29"/>
                    <a:pt x="4" y="21"/>
                    <a:pt x="8" y="15"/>
                  </a:cubicBezTo>
                  <a:cubicBezTo>
                    <a:pt x="11" y="9"/>
                    <a:pt x="16" y="5"/>
                    <a:pt x="21" y="3"/>
                  </a:cubicBezTo>
                  <a:cubicBezTo>
                    <a:pt x="26" y="0"/>
                    <a:pt x="30" y="0"/>
                    <a:pt x="35" y="2"/>
                  </a:cubicBezTo>
                  <a:cubicBezTo>
                    <a:pt x="40" y="3"/>
                    <a:pt x="45" y="5"/>
                    <a:pt x="49" y="7"/>
                  </a:cubicBezTo>
                  <a:cubicBezTo>
                    <a:pt x="54" y="10"/>
                    <a:pt x="58" y="13"/>
                    <a:pt x="62" y="16"/>
                  </a:cubicBezTo>
                  <a:cubicBezTo>
                    <a:pt x="66" y="19"/>
                    <a:pt x="70" y="23"/>
                    <a:pt x="74" y="27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80" y="33"/>
                    <a:pt x="86" y="41"/>
                    <a:pt x="93" y="48"/>
                  </a:cubicBezTo>
                  <a:cubicBezTo>
                    <a:pt x="100" y="54"/>
                    <a:pt x="109" y="60"/>
                    <a:pt x="119" y="64"/>
                  </a:cubicBezTo>
                  <a:cubicBezTo>
                    <a:pt x="128" y="68"/>
                    <a:pt x="139" y="70"/>
                    <a:pt x="148" y="70"/>
                  </a:cubicBezTo>
                  <a:cubicBezTo>
                    <a:pt x="157" y="70"/>
                    <a:pt x="165" y="68"/>
                    <a:pt x="168" y="68"/>
                  </a:cubicBezTo>
                  <a:close/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Freeform 25"/>
            <p:cNvSpPr>
              <a:spLocks/>
            </p:cNvSpPr>
            <p:nvPr/>
          </p:nvSpPr>
          <p:spPr bwMode="auto">
            <a:xfrm>
              <a:off x="5525085" y="3211520"/>
              <a:ext cx="2501140" cy="1815785"/>
            </a:xfrm>
            <a:custGeom>
              <a:avLst/>
              <a:gdLst>
                <a:gd name="T0" fmla="*/ 0 w 145"/>
                <a:gd name="T1" fmla="*/ 59 h 105"/>
                <a:gd name="T2" fmla="*/ 15 w 145"/>
                <a:gd name="T3" fmla="*/ 75 h 105"/>
                <a:gd name="T4" fmla="*/ 47 w 145"/>
                <a:gd name="T5" fmla="*/ 96 h 105"/>
                <a:gd name="T6" fmla="*/ 90 w 145"/>
                <a:gd name="T7" fmla="*/ 103 h 105"/>
                <a:gd name="T8" fmla="*/ 128 w 145"/>
                <a:gd name="T9" fmla="*/ 84 h 105"/>
                <a:gd name="T10" fmla="*/ 129 w 145"/>
                <a:gd name="T11" fmla="*/ 83 h 105"/>
                <a:gd name="T12" fmla="*/ 142 w 145"/>
                <a:gd name="T13" fmla="*/ 59 h 105"/>
                <a:gd name="T14" fmla="*/ 145 w 145"/>
                <a:gd name="T15" fmla="*/ 33 h 105"/>
                <a:gd name="T16" fmla="*/ 139 w 145"/>
                <a:gd name="T17" fmla="*/ 13 h 105"/>
                <a:gd name="T18" fmla="*/ 128 w 145"/>
                <a:gd name="T19" fmla="*/ 2 h 105"/>
                <a:gd name="T20" fmla="*/ 115 w 145"/>
                <a:gd name="T21" fmla="*/ 1 h 105"/>
                <a:gd name="T22" fmla="*/ 103 w 145"/>
                <a:gd name="T23" fmla="*/ 6 h 105"/>
                <a:gd name="T24" fmla="*/ 92 w 145"/>
                <a:gd name="T25" fmla="*/ 14 h 105"/>
                <a:gd name="T26" fmla="*/ 82 w 145"/>
                <a:gd name="T27" fmla="*/ 23 h 105"/>
                <a:gd name="T28" fmla="*/ 81 w 145"/>
                <a:gd name="T29" fmla="*/ 24 h 105"/>
                <a:gd name="T30" fmla="*/ 65 w 145"/>
                <a:gd name="T31" fmla="*/ 41 h 105"/>
                <a:gd name="T32" fmla="*/ 43 w 145"/>
                <a:gd name="T33" fmla="*/ 56 h 105"/>
                <a:gd name="T34" fmla="*/ 17 w 145"/>
                <a:gd name="T35" fmla="*/ 61 h 105"/>
                <a:gd name="T36" fmla="*/ 0 w 145"/>
                <a:gd name="T37" fmla="*/ 5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5" h="105">
                  <a:moveTo>
                    <a:pt x="0" y="59"/>
                  </a:moveTo>
                  <a:cubicBezTo>
                    <a:pt x="2" y="62"/>
                    <a:pt x="7" y="68"/>
                    <a:pt x="15" y="75"/>
                  </a:cubicBezTo>
                  <a:cubicBezTo>
                    <a:pt x="23" y="83"/>
                    <a:pt x="34" y="91"/>
                    <a:pt x="47" y="96"/>
                  </a:cubicBezTo>
                  <a:cubicBezTo>
                    <a:pt x="60" y="102"/>
                    <a:pt x="75" y="105"/>
                    <a:pt x="90" y="103"/>
                  </a:cubicBezTo>
                  <a:cubicBezTo>
                    <a:pt x="104" y="101"/>
                    <a:pt x="118" y="94"/>
                    <a:pt x="128" y="84"/>
                  </a:cubicBezTo>
                  <a:cubicBezTo>
                    <a:pt x="128" y="84"/>
                    <a:pt x="128" y="83"/>
                    <a:pt x="129" y="83"/>
                  </a:cubicBezTo>
                  <a:cubicBezTo>
                    <a:pt x="135" y="76"/>
                    <a:pt x="140" y="67"/>
                    <a:pt x="142" y="59"/>
                  </a:cubicBezTo>
                  <a:cubicBezTo>
                    <a:pt x="145" y="50"/>
                    <a:pt x="145" y="41"/>
                    <a:pt x="145" y="33"/>
                  </a:cubicBezTo>
                  <a:cubicBezTo>
                    <a:pt x="144" y="25"/>
                    <a:pt x="142" y="18"/>
                    <a:pt x="139" y="13"/>
                  </a:cubicBezTo>
                  <a:cubicBezTo>
                    <a:pt x="136" y="8"/>
                    <a:pt x="132" y="4"/>
                    <a:pt x="128" y="2"/>
                  </a:cubicBezTo>
                  <a:cubicBezTo>
                    <a:pt x="124" y="0"/>
                    <a:pt x="119" y="0"/>
                    <a:pt x="115" y="1"/>
                  </a:cubicBezTo>
                  <a:cubicBezTo>
                    <a:pt x="111" y="2"/>
                    <a:pt x="107" y="4"/>
                    <a:pt x="103" y="6"/>
                  </a:cubicBezTo>
                  <a:cubicBezTo>
                    <a:pt x="99" y="8"/>
                    <a:pt x="95" y="11"/>
                    <a:pt x="92" y="14"/>
                  </a:cubicBezTo>
                  <a:cubicBezTo>
                    <a:pt x="88" y="16"/>
                    <a:pt x="85" y="20"/>
                    <a:pt x="82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6" y="29"/>
                    <a:pt x="71" y="35"/>
                    <a:pt x="65" y="41"/>
                  </a:cubicBezTo>
                  <a:cubicBezTo>
                    <a:pt x="59" y="47"/>
                    <a:pt x="51" y="52"/>
                    <a:pt x="43" y="56"/>
                  </a:cubicBezTo>
                  <a:cubicBezTo>
                    <a:pt x="34" y="59"/>
                    <a:pt x="25" y="61"/>
                    <a:pt x="17" y="61"/>
                  </a:cubicBezTo>
                  <a:cubicBezTo>
                    <a:pt x="9" y="61"/>
                    <a:pt x="3" y="59"/>
                    <a:pt x="0" y="59"/>
                  </a:cubicBezTo>
                  <a:close/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Freeform 28"/>
            <p:cNvSpPr>
              <a:spLocks/>
            </p:cNvSpPr>
            <p:nvPr/>
          </p:nvSpPr>
          <p:spPr bwMode="auto">
            <a:xfrm>
              <a:off x="4500299" y="2427699"/>
              <a:ext cx="2347525" cy="1673989"/>
            </a:xfrm>
            <a:custGeom>
              <a:avLst/>
              <a:gdLst>
                <a:gd name="T0" fmla="*/ 136 w 136"/>
                <a:gd name="T1" fmla="*/ 55 h 97"/>
                <a:gd name="T2" fmla="*/ 122 w 136"/>
                <a:gd name="T3" fmla="*/ 70 h 97"/>
                <a:gd name="T4" fmla="*/ 92 w 136"/>
                <a:gd name="T5" fmla="*/ 90 h 97"/>
                <a:gd name="T6" fmla="*/ 52 w 136"/>
                <a:gd name="T7" fmla="*/ 96 h 97"/>
                <a:gd name="T8" fmla="*/ 16 w 136"/>
                <a:gd name="T9" fmla="*/ 78 h 97"/>
                <a:gd name="T10" fmla="*/ 15 w 136"/>
                <a:gd name="T11" fmla="*/ 77 h 97"/>
                <a:gd name="T12" fmla="*/ 3 w 136"/>
                <a:gd name="T13" fmla="*/ 55 h 97"/>
                <a:gd name="T14" fmla="*/ 0 w 136"/>
                <a:gd name="T15" fmla="*/ 31 h 97"/>
                <a:gd name="T16" fmla="*/ 6 w 136"/>
                <a:gd name="T17" fmla="*/ 12 h 97"/>
                <a:gd name="T18" fmla="*/ 16 w 136"/>
                <a:gd name="T19" fmla="*/ 2 h 97"/>
                <a:gd name="T20" fmla="*/ 28 w 136"/>
                <a:gd name="T21" fmla="*/ 1 h 97"/>
                <a:gd name="T22" fmla="*/ 39 w 136"/>
                <a:gd name="T23" fmla="*/ 6 h 97"/>
                <a:gd name="T24" fmla="*/ 50 w 136"/>
                <a:gd name="T25" fmla="*/ 13 h 97"/>
                <a:gd name="T26" fmla="*/ 59 w 136"/>
                <a:gd name="T27" fmla="*/ 21 h 97"/>
                <a:gd name="T28" fmla="*/ 60 w 136"/>
                <a:gd name="T29" fmla="*/ 22 h 97"/>
                <a:gd name="T30" fmla="*/ 75 w 136"/>
                <a:gd name="T31" fmla="*/ 38 h 97"/>
                <a:gd name="T32" fmla="*/ 96 w 136"/>
                <a:gd name="T33" fmla="*/ 52 h 97"/>
                <a:gd name="T34" fmla="*/ 120 w 136"/>
                <a:gd name="T35" fmla="*/ 56 h 97"/>
                <a:gd name="T36" fmla="*/ 136 w 136"/>
                <a:gd name="T37" fmla="*/ 5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6" h="97">
                  <a:moveTo>
                    <a:pt x="136" y="55"/>
                  </a:moveTo>
                  <a:cubicBezTo>
                    <a:pt x="134" y="57"/>
                    <a:pt x="129" y="63"/>
                    <a:pt x="122" y="70"/>
                  </a:cubicBezTo>
                  <a:cubicBezTo>
                    <a:pt x="114" y="77"/>
                    <a:pt x="104" y="85"/>
                    <a:pt x="92" y="90"/>
                  </a:cubicBezTo>
                  <a:cubicBezTo>
                    <a:pt x="80" y="95"/>
                    <a:pt x="65" y="97"/>
                    <a:pt x="52" y="96"/>
                  </a:cubicBezTo>
                  <a:cubicBezTo>
                    <a:pt x="38" y="94"/>
                    <a:pt x="25" y="88"/>
                    <a:pt x="16" y="78"/>
                  </a:cubicBezTo>
                  <a:cubicBezTo>
                    <a:pt x="16" y="78"/>
                    <a:pt x="15" y="77"/>
                    <a:pt x="15" y="77"/>
                  </a:cubicBezTo>
                  <a:cubicBezTo>
                    <a:pt x="9" y="71"/>
                    <a:pt x="5" y="63"/>
                    <a:pt x="3" y="55"/>
                  </a:cubicBezTo>
                  <a:cubicBezTo>
                    <a:pt x="0" y="47"/>
                    <a:pt x="0" y="38"/>
                    <a:pt x="0" y="31"/>
                  </a:cubicBezTo>
                  <a:cubicBezTo>
                    <a:pt x="1" y="23"/>
                    <a:pt x="3" y="17"/>
                    <a:pt x="6" y="12"/>
                  </a:cubicBezTo>
                  <a:cubicBezTo>
                    <a:pt x="9" y="7"/>
                    <a:pt x="12" y="4"/>
                    <a:pt x="16" y="2"/>
                  </a:cubicBezTo>
                  <a:cubicBezTo>
                    <a:pt x="20" y="0"/>
                    <a:pt x="24" y="0"/>
                    <a:pt x="28" y="1"/>
                  </a:cubicBezTo>
                  <a:cubicBezTo>
                    <a:pt x="32" y="2"/>
                    <a:pt x="36" y="3"/>
                    <a:pt x="39" y="6"/>
                  </a:cubicBezTo>
                  <a:cubicBezTo>
                    <a:pt x="43" y="8"/>
                    <a:pt x="46" y="10"/>
                    <a:pt x="50" y="13"/>
                  </a:cubicBezTo>
                  <a:cubicBezTo>
                    <a:pt x="53" y="15"/>
                    <a:pt x="56" y="18"/>
                    <a:pt x="59" y="21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4" y="27"/>
                    <a:pt x="69" y="33"/>
                    <a:pt x="75" y="38"/>
                  </a:cubicBezTo>
                  <a:cubicBezTo>
                    <a:pt x="81" y="44"/>
                    <a:pt x="88" y="49"/>
                    <a:pt x="96" y="52"/>
                  </a:cubicBezTo>
                  <a:cubicBezTo>
                    <a:pt x="104" y="55"/>
                    <a:pt x="112" y="56"/>
                    <a:pt x="120" y="56"/>
                  </a:cubicBezTo>
                  <a:cubicBezTo>
                    <a:pt x="127" y="57"/>
                    <a:pt x="133" y="55"/>
                    <a:pt x="136" y="55"/>
                  </a:cubicBezTo>
                  <a:close/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Freeform 31"/>
            <p:cNvSpPr>
              <a:spLocks/>
            </p:cNvSpPr>
            <p:nvPr/>
          </p:nvSpPr>
          <p:spPr bwMode="auto">
            <a:xfrm>
              <a:off x="5638232" y="1803400"/>
              <a:ext cx="1969400" cy="1402213"/>
            </a:xfrm>
            <a:custGeom>
              <a:avLst/>
              <a:gdLst>
                <a:gd name="T0" fmla="*/ 0 w 114"/>
                <a:gd name="T1" fmla="*/ 46 h 81"/>
                <a:gd name="T2" fmla="*/ 12 w 114"/>
                <a:gd name="T3" fmla="*/ 58 h 81"/>
                <a:gd name="T4" fmla="*/ 37 w 114"/>
                <a:gd name="T5" fmla="*/ 75 h 81"/>
                <a:gd name="T6" fmla="*/ 70 w 114"/>
                <a:gd name="T7" fmla="*/ 80 h 81"/>
                <a:gd name="T8" fmla="*/ 100 w 114"/>
                <a:gd name="T9" fmla="*/ 65 h 81"/>
                <a:gd name="T10" fmla="*/ 101 w 114"/>
                <a:gd name="T11" fmla="*/ 64 h 81"/>
                <a:gd name="T12" fmla="*/ 111 w 114"/>
                <a:gd name="T13" fmla="*/ 45 h 81"/>
                <a:gd name="T14" fmla="*/ 113 w 114"/>
                <a:gd name="T15" fmla="*/ 25 h 81"/>
                <a:gd name="T16" fmla="*/ 109 w 114"/>
                <a:gd name="T17" fmla="*/ 10 h 81"/>
                <a:gd name="T18" fmla="*/ 100 w 114"/>
                <a:gd name="T19" fmla="*/ 1 h 81"/>
                <a:gd name="T20" fmla="*/ 90 w 114"/>
                <a:gd name="T21" fmla="*/ 0 h 81"/>
                <a:gd name="T22" fmla="*/ 81 w 114"/>
                <a:gd name="T23" fmla="*/ 4 h 81"/>
                <a:gd name="T24" fmla="*/ 72 w 114"/>
                <a:gd name="T25" fmla="*/ 10 h 81"/>
                <a:gd name="T26" fmla="*/ 64 w 114"/>
                <a:gd name="T27" fmla="*/ 17 h 81"/>
                <a:gd name="T28" fmla="*/ 64 w 114"/>
                <a:gd name="T29" fmla="*/ 18 h 81"/>
                <a:gd name="T30" fmla="*/ 51 w 114"/>
                <a:gd name="T31" fmla="*/ 32 h 81"/>
                <a:gd name="T32" fmla="*/ 34 w 114"/>
                <a:gd name="T33" fmla="*/ 43 h 81"/>
                <a:gd name="T34" fmla="*/ 14 w 114"/>
                <a:gd name="T35" fmla="*/ 47 h 81"/>
                <a:gd name="T36" fmla="*/ 0 w 114"/>
                <a:gd name="T37" fmla="*/ 4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4" h="81">
                  <a:moveTo>
                    <a:pt x="0" y="46"/>
                  </a:moveTo>
                  <a:cubicBezTo>
                    <a:pt x="2" y="48"/>
                    <a:pt x="6" y="53"/>
                    <a:pt x="12" y="58"/>
                  </a:cubicBezTo>
                  <a:cubicBezTo>
                    <a:pt x="18" y="64"/>
                    <a:pt x="27" y="70"/>
                    <a:pt x="37" y="75"/>
                  </a:cubicBezTo>
                  <a:cubicBezTo>
                    <a:pt x="47" y="79"/>
                    <a:pt x="59" y="81"/>
                    <a:pt x="70" y="80"/>
                  </a:cubicBezTo>
                  <a:cubicBezTo>
                    <a:pt x="82" y="78"/>
                    <a:pt x="92" y="73"/>
                    <a:pt x="100" y="65"/>
                  </a:cubicBezTo>
                  <a:cubicBezTo>
                    <a:pt x="100" y="65"/>
                    <a:pt x="101" y="64"/>
                    <a:pt x="101" y="64"/>
                  </a:cubicBezTo>
                  <a:cubicBezTo>
                    <a:pt x="106" y="59"/>
                    <a:pt x="109" y="52"/>
                    <a:pt x="111" y="45"/>
                  </a:cubicBezTo>
                  <a:cubicBezTo>
                    <a:pt x="113" y="39"/>
                    <a:pt x="114" y="32"/>
                    <a:pt x="113" y="25"/>
                  </a:cubicBezTo>
                  <a:cubicBezTo>
                    <a:pt x="113" y="19"/>
                    <a:pt x="111" y="14"/>
                    <a:pt x="109" y="10"/>
                  </a:cubicBezTo>
                  <a:cubicBezTo>
                    <a:pt x="106" y="5"/>
                    <a:pt x="103" y="3"/>
                    <a:pt x="100" y="1"/>
                  </a:cubicBezTo>
                  <a:cubicBezTo>
                    <a:pt x="97" y="0"/>
                    <a:pt x="93" y="0"/>
                    <a:pt x="90" y="0"/>
                  </a:cubicBezTo>
                  <a:cubicBezTo>
                    <a:pt x="87" y="1"/>
                    <a:pt x="84" y="3"/>
                    <a:pt x="81" y="4"/>
                  </a:cubicBezTo>
                  <a:cubicBezTo>
                    <a:pt x="78" y="6"/>
                    <a:pt x="75" y="8"/>
                    <a:pt x="72" y="10"/>
                  </a:cubicBezTo>
                  <a:cubicBezTo>
                    <a:pt x="69" y="12"/>
                    <a:pt x="67" y="15"/>
                    <a:pt x="64" y="17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0" y="22"/>
                    <a:pt x="56" y="27"/>
                    <a:pt x="51" y="32"/>
                  </a:cubicBezTo>
                  <a:cubicBezTo>
                    <a:pt x="46" y="36"/>
                    <a:pt x="40" y="40"/>
                    <a:pt x="34" y="43"/>
                  </a:cubicBezTo>
                  <a:cubicBezTo>
                    <a:pt x="27" y="46"/>
                    <a:pt x="20" y="47"/>
                    <a:pt x="14" y="47"/>
                  </a:cubicBezTo>
                  <a:cubicBezTo>
                    <a:pt x="8" y="47"/>
                    <a:pt x="2" y="46"/>
                    <a:pt x="0" y="46"/>
                  </a:cubicBezTo>
                  <a:close/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grpSp>
          <p:nvGrpSpPr>
            <p:cNvPr id="9" name="Group 14"/>
            <p:cNvGrpSpPr/>
            <p:nvPr/>
          </p:nvGrpSpPr>
          <p:grpSpPr>
            <a:xfrm>
              <a:off x="6815060" y="2310697"/>
              <a:ext cx="456665" cy="437052"/>
              <a:chOff x="8383588" y="4452938"/>
              <a:chExt cx="522287" cy="477837"/>
            </a:xfrm>
            <a:solidFill>
              <a:schemeClr val="bg1"/>
            </a:solidFill>
          </p:grpSpPr>
          <p:sp>
            <p:nvSpPr>
              <p:cNvPr id="10" name="Freeform 15"/>
              <p:cNvSpPr>
                <a:spLocks/>
              </p:cNvSpPr>
              <p:nvPr/>
            </p:nvSpPr>
            <p:spPr bwMode="auto">
              <a:xfrm>
                <a:off x="8477250" y="4873625"/>
                <a:ext cx="334962" cy="57150"/>
              </a:xfrm>
              <a:custGeom>
                <a:avLst/>
                <a:gdLst>
                  <a:gd name="T0" fmla="*/ 69 w 89"/>
                  <a:gd name="T1" fmla="*/ 0 h 15"/>
                  <a:gd name="T2" fmla="*/ 21 w 89"/>
                  <a:gd name="T3" fmla="*/ 0 h 15"/>
                  <a:gd name="T4" fmla="*/ 0 w 89"/>
                  <a:gd name="T5" fmla="*/ 8 h 15"/>
                  <a:gd name="T6" fmla="*/ 10 w 89"/>
                  <a:gd name="T7" fmla="*/ 15 h 15"/>
                  <a:gd name="T8" fmla="*/ 79 w 89"/>
                  <a:gd name="T9" fmla="*/ 15 h 15"/>
                  <a:gd name="T10" fmla="*/ 89 w 89"/>
                  <a:gd name="T11" fmla="*/ 8 h 15"/>
                  <a:gd name="T12" fmla="*/ 69 w 89"/>
                  <a:gd name="T1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5">
                    <a:moveTo>
                      <a:pt x="69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15" y="0"/>
                      <a:pt x="0" y="3"/>
                      <a:pt x="0" y="8"/>
                    </a:cubicBezTo>
                    <a:cubicBezTo>
                      <a:pt x="0" y="12"/>
                      <a:pt x="5" y="15"/>
                      <a:pt x="10" y="15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84" y="15"/>
                      <a:pt x="89" y="12"/>
                      <a:pt x="89" y="8"/>
                    </a:cubicBezTo>
                    <a:cubicBezTo>
                      <a:pt x="89" y="2"/>
                      <a:pt x="74" y="0"/>
                      <a:pt x="6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  <p:sp>
            <p:nvSpPr>
              <p:cNvPr id="11" name="Freeform 16"/>
              <p:cNvSpPr>
                <a:spLocks noEditPoints="1"/>
              </p:cNvSpPr>
              <p:nvPr/>
            </p:nvSpPr>
            <p:spPr bwMode="auto">
              <a:xfrm>
                <a:off x="8383588" y="4452938"/>
                <a:ext cx="522287" cy="387350"/>
              </a:xfrm>
              <a:custGeom>
                <a:avLst/>
                <a:gdLst>
                  <a:gd name="T0" fmla="*/ 110 w 139"/>
                  <a:gd name="T1" fmla="*/ 103 h 103"/>
                  <a:gd name="T2" fmla="*/ 30 w 139"/>
                  <a:gd name="T3" fmla="*/ 103 h 103"/>
                  <a:gd name="T4" fmla="*/ 0 w 139"/>
                  <a:gd name="T5" fmla="*/ 74 h 103"/>
                  <a:gd name="T6" fmla="*/ 0 w 139"/>
                  <a:gd name="T7" fmla="*/ 30 h 103"/>
                  <a:gd name="T8" fmla="*/ 30 w 139"/>
                  <a:gd name="T9" fmla="*/ 0 h 103"/>
                  <a:gd name="T10" fmla="*/ 110 w 139"/>
                  <a:gd name="T11" fmla="*/ 0 h 103"/>
                  <a:gd name="T12" fmla="*/ 139 w 139"/>
                  <a:gd name="T13" fmla="*/ 30 h 103"/>
                  <a:gd name="T14" fmla="*/ 139 w 139"/>
                  <a:gd name="T15" fmla="*/ 74 h 103"/>
                  <a:gd name="T16" fmla="*/ 110 w 139"/>
                  <a:gd name="T17" fmla="*/ 103 h 103"/>
                  <a:gd name="T18" fmla="*/ 27 w 139"/>
                  <a:gd name="T19" fmla="*/ 9 h 103"/>
                  <a:gd name="T20" fmla="*/ 8 w 139"/>
                  <a:gd name="T21" fmla="*/ 29 h 103"/>
                  <a:gd name="T22" fmla="*/ 8 w 139"/>
                  <a:gd name="T23" fmla="*/ 75 h 103"/>
                  <a:gd name="T24" fmla="*/ 27 w 139"/>
                  <a:gd name="T25" fmla="*/ 95 h 103"/>
                  <a:gd name="T26" fmla="*/ 112 w 139"/>
                  <a:gd name="T27" fmla="*/ 95 h 103"/>
                  <a:gd name="T28" fmla="*/ 131 w 139"/>
                  <a:gd name="T29" fmla="*/ 75 h 103"/>
                  <a:gd name="T30" fmla="*/ 131 w 139"/>
                  <a:gd name="T31" fmla="*/ 29 h 103"/>
                  <a:gd name="T32" fmla="*/ 112 w 139"/>
                  <a:gd name="T33" fmla="*/ 9 h 103"/>
                  <a:gd name="T34" fmla="*/ 27 w 139"/>
                  <a:gd name="T35" fmla="*/ 9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9" h="103">
                    <a:moveTo>
                      <a:pt x="110" y="103"/>
                    </a:moveTo>
                    <a:cubicBezTo>
                      <a:pt x="30" y="103"/>
                      <a:pt x="30" y="103"/>
                      <a:pt x="30" y="103"/>
                    </a:cubicBezTo>
                    <a:cubicBezTo>
                      <a:pt x="13" y="103"/>
                      <a:pt x="0" y="90"/>
                      <a:pt x="0" y="74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4"/>
                      <a:pt x="13" y="0"/>
                      <a:pt x="3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26" y="0"/>
                      <a:pt x="139" y="14"/>
                      <a:pt x="139" y="30"/>
                    </a:cubicBezTo>
                    <a:cubicBezTo>
                      <a:pt x="139" y="74"/>
                      <a:pt x="139" y="74"/>
                      <a:pt x="139" y="74"/>
                    </a:cubicBezTo>
                    <a:cubicBezTo>
                      <a:pt x="139" y="90"/>
                      <a:pt x="126" y="103"/>
                      <a:pt x="110" y="103"/>
                    </a:cubicBezTo>
                    <a:close/>
                    <a:moveTo>
                      <a:pt x="27" y="9"/>
                    </a:moveTo>
                    <a:cubicBezTo>
                      <a:pt x="17" y="9"/>
                      <a:pt x="8" y="18"/>
                      <a:pt x="8" y="29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8" y="86"/>
                      <a:pt x="17" y="95"/>
                      <a:pt x="27" y="95"/>
                    </a:cubicBezTo>
                    <a:cubicBezTo>
                      <a:pt x="112" y="95"/>
                      <a:pt x="112" y="95"/>
                      <a:pt x="112" y="95"/>
                    </a:cubicBezTo>
                    <a:cubicBezTo>
                      <a:pt x="122" y="95"/>
                      <a:pt x="131" y="86"/>
                      <a:pt x="131" y="75"/>
                    </a:cubicBezTo>
                    <a:cubicBezTo>
                      <a:pt x="131" y="29"/>
                      <a:pt x="131" y="29"/>
                      <a:pt x="131" y="29"/>
                    </a:cubicBezTo>
                    <a:cubicBezTo>
                      <a:pt x="131" y="18"/>
                      <a:pt x="122" y="9"/>
                      <a:pt x="112" y="9"/>
                    </a:cubicBezTo>
                    <a:lnTo>
                      <a:pt x="27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  <p:sp>
            <p:nvSpPr>
              <p:cNvPr id="12" name="Freeform 17"/>
              <p:cNvSpPr>
                <a:spLocks noEditPoints="1"/>
              </p:cNvSpPr>
              <p:nvPr/>
            </p:nvSpPr>
            <p:spPr bwMode="auto">
              <a:xfrm>
                <a:off x="8774113" y="4559300"/>
                <a:ext cx="63500" cy="63500"/>
              </a:xfrm>
              <a:custGeom>
                <a:avLst/>
                <a:gdLst>
                  <a:gd name="T0" fmla="*/ 9 w 17"/>
                  <a:gd name="T1" fmla="*/ 17 h 17"/>
                  <a:gd name="T2" fmla="*/ 0 w 17"/>
                  <a:gd name="T3" fmla="*/ 9 h 17"/>
                  <a:gd name="T4" fmla="*/ 9 w 17"/>
                  <a:gd name="T5" fmla="*/ 0 h 17"/>
                  <a:gd name="T6" fmla="*/ 17 w 17"/>
                  <a:gd name="T7" fmla="*/ 9 h 17"/>
                  <a:gd name="T8" fmla="*/ 9 w 17"/>
                  <a:gd name="T9" fmla="*/ 17 h 17"/>
                  <a:gd name="T10" fmla="*/ 9 w 17"/>
                  <a:gd name="T11" fmla="*/ 5 h 17"/>
                  <a:gd name="T12" fmla="*/ 5 w 17"/>
                  <a:gd name="T13" fmla="*/ 9 h 17"/>
                  <a:gd name="T14" fmla="*/ 9 w 17"/>
                  <a:gd name="T15" fmla="*/ 13 h 17"/>
                  <a:gd name="T16" fmla="*/ 13 w 17"/>
                  <a:gd name="T17" fmla="*/ 9 h 17"/>
                  <a:gd name="T18" fmla="*/ 9 w 17"/>
                  <a:gd name="T19" fmla="*/ 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" h="17">
                    <a:moveTo>
                      <a:pt x="9" y="17"/>
                    </a:moveTo>
                    <a:cubicBezTo>
                      <a:pt x="4" y="17"/>
                      <a:pt x="0" y="13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" y="0"/>
                      <a:pt x="17" y="4"/>
                      <a:pt x="17" y="9"/>
                    </a:cubicBezTo>
                    <a:cubicBezTo>
                      <a:pt x="17" y="13"/>
                      <a:pt x="13" y="17"/>
                      <a:pt x="9" y="17"/>
                    </a:cubicBezTo>
                    <a:close/>
                    <a:moveTo>
                      <a:pt x="9" y="5"/>
                    </a:moveTo>
                    <a:cubicBezTo>
                      <a:pt x="6" y="5"/>
                      <a:pt x="5" y="7"/>
                      <a:pt x="5" y="9"/>
                    </a:cubicBezTo>
                    <a:cubicBezTo>
                      <a:pt x="5" y="11"/>
                      <a:pt x="6" y="13"/>
                      <a:pt x="9" y="13"/>
                    </a:cubicBezTo>
                    <a:cubicBezTo>
                      <a:pt x="11" y="13"/>
                      <a:pt x="13" y="11"/>
                      <a:pt x="13" y="9"/>
                    </a:cubicBezTo>
                    <a:cubicBezTo>
                      <a:pt x="13" y="7"/>
                      <a:pt x="11" y="5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  <p:sp>
            <p:nvSpPr>
              <p:cNvPr id="13" name="Freeform 18"/>
              <p:cNvSpPr>
                <a:spLocks noEditPoints="1"/>
              </p:cNvSpPr>
              <p:nvPr/>
            </p:nvSpPr>
            <p:spPr bwMode="auto">
              <a:xfrm>
                <a:off x="8669338" y="4629150"/>
                <a:ext cx="63500" cy="65087"/>
              </a:xfrm>
              <a:custGeom>
                <a:avLst/>
                <a:gdLst>
                  <a:gd name="T0" fmla="*/ 9 w 17"/>
                  <a:gd name="T1" fmla="*/ 17 h 17"/>
                  <a:gd name="T2" fmla="*/ 0 w 17"/>
                  <a:gd name="T3" fmla="*/ 9 h 17"/>
                  <a:gd name="T4" fmla="*/ 9 w 17"/>
                  <a:gd name="T5" fmla="*/ 0 h 17"/>
                  <a:gd name="T6" fmla="*/ 17 w 17"/>
                  <a:gd name="T7" fmla="*/ 9 h 17"/>
                  <a:gd name="T8" fmla="*/ 9 w 17"/>
                  <a:gd name="T9" fmla="*/ 17 h 17"/>
                  <a:gd name="T10" fmla="*/ 9 w 17"/>
                  <a:gd name="T11" fmla="*/ 5 h 17"/>
                  <a:gd name="T12" fmla="*/ 5 w 17"/>
                  <a:gd name="T13" fmla="*/ 9 h 17"/>
                  <a:gd name="T14" fmla="*/ 9 w 17"/>
                  <a:gd name="T15" fmla="*/ 13 h 17"/>
                  <a:gd name="T16" fmla="*/ 13 w 17"/>
                  <a:gd name="T17" fmla="*/ 9 h 17"/>
                  <a:gd name="T18" fmla="*/ 9 w 17"/>
                  <a:gd name="T19" fmla="*/ 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" h="17">
                    <a:moveTo>
                      <a:pt x="9" y="17"/>
                    </a:moveTo>
                    <a:cubicBezTo>
                      <a:pt x="4" y="17"/>
                      <a:pt x="0" y="13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" y="0"/>
                      <a:pt x="17" y="4"/>
                      <a:pt x="17" y="9"/>
                    </a:cubicBezTo>
                    <a:cubicBezTo>
                      <a:pt x="17" y="13"/>
                      <a:pt x="13" y="17"/>
                      <a:pt x="9" y="17"/>
                    </a:cubicBezTo>
                    <a:close/>
                    <a:moveTo>
                      <a:pt x="9" y="5"/>
                    </a:moveTo>
                    <a:cubicBezTo>
                      <a:pt x="6" y="5"/>
                      <a:pt x="5" y="7"/>
                      <a:pt x="5" y="9"/>
                    </a:cubicBezTo>
                    <a:cubicBezTo>
                      <a:pt x="5" y="11"/>
                      <a:pt x="6" y="13"/>
                      <a:pt x="9" y="13"/>
                    </a:cubicBezTo>
                    <a:cubicBezTo>
                      <a:pt x="11" y="13"/>
                      <a:pt x="13" y="11"/>
                      <a:pt x="13" y="9"/>
                    </a:cubicBezTo>
                    <a:cubicBezTo>
                      <a:pt x="13" y="7"/>
                      <a:pt x="11" y="5"/>
                      <a:pt x="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  <p:sp>
            <p:nvSpPr>
              <p:cNvPr id="14" name="Freeform 19"/>
              <p:cNvSpPr>
                <a:spLocks noEditPoints="1"/>
              </p:cNvSpPr>
              <p:nvPr/>
            </p:nvSpPr>
            <p:spPr bwMode="auto">
              <a:xfrm>
                <a:off x="8556625" y="4600575"/>
                <a:ext cx="60325" cy="63500"/>
              </a:xfrm>
              <a:custGeom>
                <a:avLst/>
                <a:gdLst>
                  <a:gd name="T0" fmla="*/ 8 w 16"/>
                  <a:gd name="T1" fmla="*/ 17 h 17"/>
                  <a:gd name="T2" fmla="*/ 0 w 16"/>
                  <a:gd name="T3" fmla="*/ 9 h 17"/>
                  <a:gd name="T4" fmla="*/ 8 w 16"/>
                  <a:gd name="T5" fmla="*/ 0 h 17"/>
                  <a:gd name="T6" fmla="*/ 16 w 16"/>
                  <a:gd name="T7" fmla="*/ 9 h 17"/>
                  <a:gd name="T8" fmla="*/ 8 w 16"/>
                  <a:gd name="T9" fmla="*/ 17 h 17"/>
                  <a:gd name="T10" fmla="*/ 8 w 16"/>
                  <a:gd name="T11" fmla="*/ 5 h 17"/>
                  <a:gd name="T12" fmla="*/ 4 w 16"/>
                  <a:gd name="T13" fmla="*/ 9 h 17"/>
                  <a:gd name="T14" fmla="*/ 8 w 16"/>
                  <a:gd name="T15" fmla="*/ 13 h 17"/>
                  <a:gd name="T16" fmla="*/ 12 w 16"/>
                  <a:gd name="T17" fmla="*/ 9 h 17"/>
                  <a:gd name="T18" fmla="*/ 8 w 16"/>
                  <a:gd name="T19" fmla="*/ 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7">
                    <a:moveTo>
                      <a:pt x="8" y="17"/>
                    </a:moveTo>
                    <a:cubicBezTo>
                      <a:pt x="3" y="17"/>
                      <a:pt x="0" y="13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13" y="0"/>
                      <a:pt x="16" y="4"/>
                      <a:pt x="16" y="9"/>
                    </a:cubicBezTo>
                    <a:cubicBezTo>
                      <a:pt x="16" y="13"/>
                      <a:pt x="13" y="17"/>
                      <a:pt x="8" y="17"/>
                    </a:cubicBezTo>
                    <a:close/>
                    <a:moveTo>
                      <a:pt x="8" y="5"/>
                    </a:moveTo>
                    <a:cubicBezTo>
                      <a:pt x="6" y="5"/>
                      <a:pt x="4" y="7"/>
                      <a:pt x="4" y="9"/>
                    </a:cubicBezTo>
                    <a:cubicBezTo>
                      <a:pt x="4" y="11"/>
                      <a:pt x="6" y="13"/>
                      <a:pt x="8" y="13"/>
                    </a:cubicBezTo>
                    <a:cubicBezTo>
                      <a:pt x="10" y="13"/>
                      <a:pt x="12" y="11"/>
                      <a:pt x="12" y="9"/>
                    </a:cubicBezTo>
                    <a:cubicBezTo>
                      <a:pt x="12" y="7"/>
                      <a:pt x="10" y="5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  <p:sp>
            <p:nvSpPr>
              <p:cNvPr id="15" name="Freeform 20"/>
              <p:cNvSpPr>
                <a:spLocks noEditPoints="1"/>
              </p:cNvSpPr>
              <p:nvPr/>
            </p:nvSpPr>
            <p:spPr bwMode="auto">
              <a:xfrm>
                <a:off x="8451850" y="4675188"/>
                <a:ext cx="63500" cy="60325"/>
              </a:xfrm>
              <a:custGeom>
                <a:avLst/>
                <a:gdLst>
                  <a:gd name="T0" fmla="*/ 8 w 17"/>
                  <a:gd name="T1" fmla="*/ 16 h 16"/>
                  <a:gd name="T2" fmla="*/ 0 w 17"/>
                  <a:gd name="T3" fmla="*/ 8 h 16"/>
                  <a:gd name="T4" fmla="*/ 8 w 17"/>
                  <a:gd name="T5" fmla="*/ 0 h 16"/>
                  <a:gd name="T6" fmla="*/ 17 w 17"/>
                  <a:gd name="T7" fmla="*/ 8 h 16"/>
                  <a:gd name="T8" fmla="*/ 8 w 17"/>
                  <a:gd name="T9" fmla="*/ 16 h 16"/>
                  <a:gd name="T10" fmla="*/ 8 w 17"/>
                  <a:gd name="T11" fmla="*/ 4 h 16"/>
                  <a:gd name="T12" fmla="*/ 4 w 17"/>
                  <a:gd name="T13" fmla="*/ 8 h 16"/>
                  <a:gd name="T14" fmla="*/ 8 w 17"/>
                  <a:gd name="T15" fmla="*/ 12 h 16"/>
                  <a:gd name="T16" fmla="*/ 12 w 17"/>
                  <a:gd name="T17" fmla="*/ 8 h 16"/>
                  <a:gd name="T18" fmla="*/ 8 w 17"/>
                  <a:gd name="T1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" h="16">
                    <a:moveTo>
                      <a:pt x="8" y="16"/>
                    </a:moveTo>
                    <a:cubicBezTo>
                      <a:pt x="4" y="16"/>
                      <a:pt x="0" y="13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3" y="0"/>
                      <a:pt x="17" y="3"/>
                      <a:pt x="17" y="8"/>
                    </a:cubicBezTo>
                    <a:cubicBezTo>
                      <a:pt x="17" y="13"/>
                      <a:pt x="13" y="16"/>
                      <a:pt x="8" y="16"/>
                    </a:cubicBezTo>
                    <a:close/>
                    <a:moveTo>
                      <a:pt x="8" y="4"/>
                    </a:moveTo>
                    <a:cubicBezTo>
                      <a:pt x="6" y="4"/>
                      <a:pt x="4" y="6"/>
                      <a:pt x="4" y="8"/>
                    </a:cubicBezTo>
                    <a:cubicBezTo>
                      <a:pt x="4" y="10"/>
                      <a:pt x="6" y="12"/>
                      <a:pt x="8" y="12"/>
                    </a:cubicBezTo>
                    <a:cubicBezTo>
                      <a:pt x="11" y="12"/>
                      <a:pt x="12" y="10"/>
                      <a:pt x="12" y="8"/>
                    </a:cubicBezTo>
                    <a:cubicBezTo>
                      <a:pt x="12" y="6"/>
                      <a:pt x="11" y="4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  <p:sp>
            <p:nvSpPr>
              <p:cNvPr id="16" name="Freeform 21"/>
              <p:cNvSpPr>
                <a:spLocks/>
              </p:cNvSpPr>
              <p:nvPr/>
            </p:nvSpPr>
            <p:spPr bwMode="auto">
              <a:xfrm>
                <a:off x="8721725" y="4595813"/>
                <a:ext cx="71437" cy="57150"/>
              </a:xfrm>
              <a:custGeom>
                <a:avLst/>
                <a:gdLst>
                  <a:gd name="T0" fmla="*/ 2 w 19"/>
                  <a:gd name="T1" fmla="*/ 15 h 15"/>
                  <a:gd name="T2" fmla="*/ 19 w 19"/>
                  <a:gd name="T3" fmla="*/ 4 h 15"/>
                  <a:gd name="T4" fmla="*/ 17 w 19"/>
                  <a:gd name="T5" fmla="*/ 0 h 15"/>
                  <a:gd name="T6" fmla="*/ 0 w 19"/>
                  <a:gd name="T7" fmla="*/ 11 h 15"/>
                  <a:gd name="T8" fmla="*/ 2 w 19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5">
                    <a:moveTo>
                      <a:pt x="2" y="15"/>
                    </a:moveTo>
                    <a:cubicBezTo>
                      <a:pt x="19" y="4"/>
                      <a:pt x="19" y="4"/>
                      <a:pt x="19" y="4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2"/>
                      <a:pt x="2" y="14"/>
                      <a:pt x="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  <p:sp>
            <p:nvSpPr>
              <p:cNvPr id="17" name="Freeform 22"/>
              <p:cNvSpPr>
                <a:spLocks/>
              </p:cNvSpPr>
              <p:nvPr/>
            </p:nvSpPr>
            <p:spPr bwMode="auto">
              <a:xfrm>
                <a:off x="8496300" y="4645025"/>
                <a:ext cx="71437" cy="55562"/>
              </a:xfrm>
              <a:custGeom>
                <a:avLst/>
                <a:gdLst>
                  <a:gd name="T0" fmla="*/ 16 w 19"/>
                  <a:gd name="T1" fmla="*/ 0 h 15"/>
                  <a:gd name="T2" fmla="*/ 0 w 19"/>
                  <a:gd name="T3" fmla="*/ 11 h 15"/>
                  <a:gd name="T4" fmla="*/ 3 w 19"/>
                  <a:gd name="T5" fmla="*/ 15 h 15"/>
                  <a:gd name="T6" fmla="*/ 19 w 19"/>
                  <a:gd name="T7" fmla="*/ 3 h 15"/>
                  <a:gd name="T8" fmla="*/ 16 w 19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5">
                    <a:moveTo>
                      <a:pt x="16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8" y="2"/>
                      <a:pt x="17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  <p:sp>
            <p:nvSpPr>
              <p:cNvPr id="18" name="Freeform 23"/>
              <p:cNvSpPr>
                <a:spLocks/>
              </p:cNvSpPr>
              <p:nvPr/>
            </p:nvSpPr>
            <p:spPr bwMode="auto">
              <a:xfrm>
                <a:off x="8612188" y="4633913"/>
                <a:ext cx="60325" cy="30162"/>
              </a:xfrm>
              <a:custGeom>
                <a:avLst/>
                <a:gdLst>
                  <a:gd name="T0" fmla="*/ 16 w 16"/>
                  <a:gd name="T1" fmla="*/ 4 h 8"/>
                  <a:gd name="T2" fmla="*/ 1 w 16"/>
                  <a:gd name="T3" fmla="*/ 0 h 8"/>
                  <a:gd name="T4" fmla="*/ 1 w 16"/>
                  <a:gd name="T5" fmla="*/ 0 h 8"/>
                  <a:gd name="T6" fmla="*/ 0 w 16"/>
                  <a:gd name="T7" fmla="*/ 4 h 8"/>
                  <a:gd name="T8" fmla="*/ 15 w 16"/>
                  <a:gd name="T9" fmla="*/ 8 h 8"/>
                  <a:gd name="T10" fmla="*/ 15 w 16"/>
                  <a:gd name="T11" fmla="*/ 8 h 8"/>
                  <a:gd name="T12" fmla="*/ 16 w 16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8">
                    <a:moveTo>
                      <a:pt x="16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3"/>
                      <a:pt x="0" y="4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6"/>
                      <a:pt x="16" y="5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</p:grpSp>
        <p:grpSp>
          <p:nvGrpSpPr>
            <p:cNvPr id="19" name="Group 24"/>
            <p:cNvGrpSpPr/>
            <p:nvPr/>
          </p:nvGrpSpPr>
          <p:grpSpPr>
            <a:xfrm>
              <a:off x="4846880" y="2973118"/>
              <a:ext cx="514737" cy="464991"/>
              <a:chOff x="9204326" y="3648075"/>
              <a:chExt cx="500062" cy="454026"/>
            </a:xfrm>
            <a:solidFill>
              <a:schemeClr val="bg1"/>
            </a:solidFill>
          </p:grpSpPr>
          <p:sp>
            <p:nvSpPr>
              <p:cNvPr id="20" name="Freeform 25"/>
              <p:cNvSpPr>
                <a:spLocks/>
              </p:cNvSpPr>
              <p:nvPr/>
            </p:nvSpPr>
            <p:spPr bwMode="auto">
              <a:xfrm>
                <a:off x="9204326" y="3840163"/>
                <a:ext cx="304800" cy="261938"/>
              </a:xfrm>
              <a:custGeom>
                <a:avLst/>
                <a:gdLst>
                  <a:gd name="T0" fmla="*/ 22 w 81"/>
                  <a:gd name="T1" fmla="*/ 0 h 70"/>
                  <a:gd name="T2" fmla="*/ 33 w 81"/>
                  <a:gd name="T3" fmla="*/ 0 h 70"/>
                  <a:gd name="T4" fmla="*/ 36 w 81"/>
                  <a:gd name="T5" fmla="*/ 10 h 70"/>
                  <a:gd name="T6" fmla="*/ 33 w 81"/>
                  <a:gd name="T7" fmla="*/ 48 h 70"/>
                  <a:gd name="T8" fmla="*/ 41 w 81"/>
                  <a:gd name="T9" fmla="*/ 62 h 70"/>
                  <a:gd name="T10" fmla="*/ 48 w 81"/>
                  <a:gd name="T11" fmla="*/ 48 h 70"/>
                  <a:gd name="T12" fmla="*/ 44 w 81"/>
                  <a:gd name="T13" fmla="*/ 10 h 70"/>
                  <a:gd name="T14" fmla="*/ 47 w 81"/>
                  <a:gd name="T15" fmla="*/ 0 h 70"/>
                  <a:gd name="T16" fmla="*/ 59 w 81"/>
                  <a:gd name="T17" fmla="*/ 0 h 70"/>
                  <a:gd name="T18" fmla="*/ 59 w 81"/>
                  <a:gd name="T19" fmla="*/ 0 h 70"/>
                  <a:gd name="T20" fmla="*/ 79 w 81"/>
                  <a:gd name="T21" fmla="*/ 23 h 70"/>
                  <a:gd name="T22" fmla="*/ 77 w 81"/>
                  <a:gd name="T23" fmla="*/ 47 h 70"/>
                  <a:gd name="T24" fmla="*/ 56 w 81"/>
                  <a:gd name="T25" fmla="*/ 70 h 70"/>
                  <a:gd name="T26" fmla="*/ 25 w 81"/>
                  <a:gd name="T27" fmla="*/ 70 h 70"/>
                  <a:gd name="T28" fmla="*/ 4 w 81"/>
                  <a:gd name="T29" fmla="*/ 47 h 70"/>
                  <a:gd name="T30" fmla="*/ 1 w 81"/>
                  <a:gd name="T31" fmla="*/ 23 h 70"/>
                  <a:gd name="T32" fmla="*/ 22 w 81"/>
                  <a:gd name="T33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1" h="70">
                    <a:moveTo>
                      <a:pt x="22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33" y="1"/>
                      <a:pt x="33" y="7"/>
                      <a:pt x="36" y="10"/>
                    </a:cubicBezTo>
                    <a:cubicBezTo>
                      <a:pt x="36" y="10"/>
                      <a:pt x="31" y="39"/>
                      <a:pt x="33" y="48"/>
                    </a:cubicBezTo>
                    <a:cubicBezTo>
                      <a:pt x="34" y="52"/>
                      <a:pt x="37" y="62"/>
                      <a:pt x="41" y="62"/>
                    </a:cubicBezTo>
                    <a:cubicBezTo>
                      <a:pt x="44" y="62"/>
                      <a:pt x="47" y="52"/>
                      <a:pt x="48" y="48"/>
                    </a:cubicBezTo>
                    <a:cubicBezTo>
                      <a:pt x="50" y="39"/>
                      <a:pt x="44" y="10"/>
                      <a:pt x="44" y="10"/>
                    </a:cubicBezTo>
                    <a:cubicBezTo>
                      <a:pt x="45" y="9"/>
                      <a:pt x="46" y="7"/>
                      <a:pt x="47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70" y="0"/>
                      <a:pt x="81" y="11"/>
                      <a:pt x="79" y="23"/>
                    </a:cubicBezTo>
                    <a:cubicBezTo>
                      <a:pt x="77" y="47"/>
                      <a:pt x="77" y="47"/>
                      <a:pt x="77" y="47"/>
                    </a:cubicBezTo>
                    <a:cubicBezTo>
                      <a:pt x="74" y="59"/>
                      <a:pt x="67" y="70"/>
                      <a:pt x="56" y="70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13" y="70"/>
                      <a:pt x="7" y="59"/>
                      <a:pt x="4" y="47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0" y="10"/>
                      <a:pt x="11" y="0"/>
                      <a:pt x="2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  <p:sp>
            <p:nvSpPr>
              <p:cNvPr id="21" name="Oval 26"/>
              <p:cNvSpPr>
                <a:spLocks noChangeArrowheads="1"/>
              </p:cNvSpPr>
              <p:nvPr/>
            </p:nvSpPr>
            <p:spPr bwMode="auto">
              <a:xfrm>
                <a:off x="9280526" y="3648075"/>
                <a:ext cx="153988" cy="1539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  <p:sp>
            <p:nvSpPr>
              <p:cNvPr id="22" name="Freeform 27"/>
              <p:cNvSpPr>
                <a:spLocks noEditPoints="1"/>
              </p:cNvSpPr>
              <p:nvPr/>
            </p:nvSpPr>
            <p:spPr bwMode="auto">
              <a:xfrm>
                <a:off x="9399588" y="3730625"/>
                <a:ext cx="304800" cy="109538"/>
              </a:xfrm>
              <a:custGeom>
                <a:avLst/>
                <a:gdLst>
                  <a:gd name="T0" fmla="*/ 81 w 81"/>
                  <a:gd name="T1" fmla="*/ 27 h 29"/>
                  <a:gd name="T2" fmla="*/ 64 w 81"/>
                  <a:gd name="T3" fmla="*/ 10 h 29"/>
                  <a:gd name="T4" fmla="*/ 62 w 81"/>
                  <a:gd name="T5" fmla="*/ 10 h 29"/>
                  <a:gd name="T6" fmla="*/ 62 w 81"/>
                  <a:gd name="T7" fmla="*/ 6 h 29"/>
                  <a:gd name="T8" fmla="*/ 55 w 81"/>
                  <a:gd name="T9" fmla="*/ 0 h 29"/>
                  <a:gd name="T10" fmla="*/ 49 w 81"/>
                  <a:gd name="T11" fmla="*/ 6 h 29"/>
                  <a:gd name="T12" fmla="*/ 49 w 81"/>
                  <a:gd name="T13" fmla="*/ 10 h 29"/>
                  <a:gd name="T14" fmla="*/ 24 w 81"/>
                  <a:gd name="T15" fmla="*/ 10 h 29"/>
                  <a:gd name="T16" fmla="*/ 24 w 81"/>
                  <a:gd name="T17" fmla="*/ 6 h 29"/>
                  <a:gd name="T18" fmla="*/ 17 w 81"/>
                  <a:gd name="T19" fmla="*/ 0 h 29"/>
                  <a:gd name="T20" fmla="*/ 15 w 81"/>
                  <a:gd name="T21" fmla="*/ 0 h 29"/>
                  <a:gd name="T22" fmla="*/ 0 w 81"/>
                  <a:gd name="T23" fmla="*/ 23 h 29"/>
                  <a:gd name="T24" fmla="*/ 1 w 81"/>
                  <a:gd name="T25" fmla="*/ 23 h 29"/>
                  <a:gd name="T26" fmla="*/ 1 w 81"/>
                  <a:gd name="T27" fmla="*/ 23 h 29"/>
                  <a:gd name="T28" fmla="*/ 7 w 81"/>
                  <a:gd name="T29" fmla="*/ 23 h 29"/>
                  <a:gd name="T30" fmla="*/ 24 w 81"/>
                  <a:gd name="T31" fmla="*/ 29 h 29"/>
                  <a:gd name="T32" fmla="*/ 81 w 81"/>
                  <a:gd name="T33" fmla="*/ 29 h 29"/>
                  <a:gd name="T34" fmla="*/ 81 w 81"/>
                  <a:gd name="T35" fmla="*/ 27 h 29"/>
                  <a:gd name="T36" fmla="*/ 17 w 81"/>
                  <a:gd name="T37" fmla="*/ 22 h 29"/>
                  <a:gd name="T38" fmla="*/ 11 w 81"/>
                  <a:gd name="T39" fmla="*/ 16 h 29"/>
                  <a:gd name="T40" fmla="*/ 11 w 81"/>
                  <a:gd name="T41" fmla="*/ 15 h 29"/>
                  <a:gd name="T42" fmla="*/ 17 w 81"/>
                  <a:gd name="T43" fmla="*/ 19 h 29"/>
                  <a:gd name="T44" fmla="*/ 23 w 81"/>
                  <a:gd name="T45" fmla="*/ 15 h 29"/>
                  <a:gd name="T46" fmla="*/ 24 w 81"/>
                  <a:gd name="T47" fmla="*/ 16 h 29"/>
                  <a:gd name="T48" fmla="*/ 17 w 81"/>
                  <a:gd name="T49" fmla="*/ 22 h 29"/>
                  <a:gd name="T50" fmla="*/ 55 w 81"/>
                  <a:gd name="T51" fmla="*/ 22 h 29"/>
                  <a:gd name="T52" fmla="*/ 49 w 81"/>
                  <a:gd name="T53" fmla="*/ 16 h 29"/>
                  <a:gd name="T54" fmla="*/ 49 w 81"/>
                  <a:gd name="T55" fmla="*/ 15 h 29"/>
                  <a:gd name="T56" fmla="*/ 55 w 81"/>
                  <a:gd name="T57" fmla="*/ 19 h 29"/>
                  <a:gd name="T58" fmla="*/ 62 w 81"/>
                  <a:gd name="T59" fmla="*/ 15 h 29"/>
                  <a:gd name="T60" fmla="*/ 62 w 81"/>
                  <a:gd name="T61" fmla="*/ 16 h 29"/>
                  <a:gd name="T62" fmla="*/ 55 w 81"/>
                  <a:gd name="T63" fmla="*/ 2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1" h="29">
                    <a:moveTo>
                      <a:pt x="81" y="27"/>
                    </a:moveTo>
                    <a:cubicBezTo>
                      <a:pt x="81" y="17"/>
                      <a:pt x="73" y="10"/>
                      <a:pt x="64" y="10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2" y="3"/>
                      <a:pt x="59" y="0"/>
                      <a:pt x="55" y="0"/>
                    </a:cubicBezTo>
                    <a:cubicBezTo>
                      <a:pt x="52" y="0"/>
                      <a:pt x="49" y="3"/>
                      <a:pt x="49" y="6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4" y="3"/>
                      <a:pt x="21" y="0"/>
                      <a:pt x="17" y="0"/>
                    </a:cubicBezTo>
                    <a:cubicBezTo>
                      <a:pt x="17" y="0"/>
                      <a:pt x="16" y="0"/>
                      <a:pt x="15" y="0"/>
                    </a:cubicBezTo>
                    <a:cubicBezTo>
                      <a:pt x="14" y="10"/>
                      <a:pt x="8" y="19"/>
                      <a:pt x="0" y="23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13" y="23"/>
                      <a:pt x="19" y="25"/>
                      <a:pt x="24" y="29"/>
                    </a:cubicBezTo>
                    <a:cubicBezTo>
                      <a:pt x="81" y="29"/>
                      <a:pt x="81" y="29"/>
                      <a:pt x="81" y="29"/>
                    </a:cubicBezTo>
                    <a:lnTo>
                      <a:pt x="81" y="27"/>
                    </a:lnTo>
                    <a:close/>
                    <a:moveTo>
                      <a:pt x="17" y="22"/>
                    </a:moveTo>
                    <a:cubicBezTo>
                      <a:pt x="14" y="22"/>
                      <a:pt x="11" y="19"/>
                      <a:pt x="11" y="16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7"/>
                      <a:pt x="15" y="19"/>
                      <a:pt x="17" y="19"/>
                    </a:cubicBezTo>
                    <a:cubicBezTo>
                      <a:pt x="20" y="19"/>
                      <a:pt x="22" y="17"/>
                      <a:pt x="23" y="15"/>
                    </a:cubicBezTo>
                    <a:cubicBezTo>
                      <a:pt x="24" y="15"/>
                      <a:pt x="24" y="15"/>
                      <a:pt x="24" y="16"/>
                    </a:cubicBezTo>
                    <a:cubicBezTo>
                      <a:pt x="24" y="19"/>
                      <a:pt x="21" y="22"/>
                      <a:pt x="17" y="22"/>
                    </a:cubicBezTo>
                    <a:close/>
                    <a:moveTo>
                      <a:pt x="55" y="22"/>
                    </a:moveTo>
                    <a:cubicBezTo>
                      <a:pt x="52" y="22"/>
                      <a:pt x="49" y="19"/>
                      <a:pt x="49" y="16"/>
                    </a:cubicBezTo>
                    <a:cubicBezTo>
                      <a:pt x="49" y="15"/>
                      <a:pt x="49" y="15"/>
                      <a:pt x="49" y="15"/>
                    </a:cubicBezTo>
                    <a:cubicBezTo>
                      <a:pt x="50" y="17"/>
                      <a:pt x="53" y="19"/>
                      <a:pt x="55" y="19"/>
                    </a:cubicBezTo>
                    <a:cubicBezTo>
                      <a:pt x="58" y="19"/>
                      <a:pt x="61" y="17"/>
                      <a:pt x="62" y="15"/>
                    </a:cubicBezTo>
                    <a:cubicBezTo>
                      <a:pt x="62" y="15"/>
                      <a:pt x="62" y="15"/>
                      <a:pt x="62" y="16"/>
                    </a:cubicBezTo>
                    <a:cubicBezTo>
                      <a:pt x="62" y="19"/>
                      <a:pt x="59" y="22"/>
                      <a:pt x="55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  <p:sp>
            <p:nvSpPr>
              <p:cNvPr id="23" name="Freeform 28"/>
              <p:cNvSpPr>
                <a:spLocks/>
              </p:cNvSpPr>
              <p:nvPr/>
            </p:nvSpPr>
            <p:spPr bwMode="auto">
              <a:xfrm>
                <a:off x="9475788" y="3862388"/>
                <a:ext cx="228600" cy="239713"/>
              </a:xfrm>
              <a:custGeom>
                <a:avLst/>
                <a:gdLst>
                  <a:gd name="T0" fmla="*/ 47 w 61"/>
                  <a:gd name="T1" fmla="*/ 5 h 64"/>
                  <a:gd name="T2" fmla="*/ 55 w 61"/>
                  <a:gd name="T3" fmla="*/ 5 h 64"/>
                  <a:gd name="T4" fmla="*/ 55 w 61"/>
                  <a:gd name="T5" fmla="*/ 48 h 64"/>
                  <a:gd name="T6" fmla="*/ 46 w 61"/>
                  <a:gd name="T7" fmla="*/ 58 h 64"/>
                  <a:gd name="T8" fmla="*/ 5 w 61"/>
                  <a:gd name="T9" fmla="*/ 58 h 64"/>
                  <a:gd name="T10" fmla="*/ 0 w 61"/>
                  <a:gd name="T11" fmla="*/ 64 h 64"/>
                  <a:gd name="T12" fmla="*/ 44 w 61"/>
                  <a:gd name="T13" fmla="*/ 64 h 64"/>
                  <a:gd name="T14" fmla="*/ 61 w 61"/>
                  <a:gd name="T15" fmla="*/ 47 h 64"/>
                  <a:gd name="T16" fmla="*/ 61 w 61"/>
                  <a:gd name="T17" fmla="*/ 0 h 64"/>
                  <a:gd name="T18" fmla="*/ 45 w 61"/>
                  <a:gd name="T19" fmla="*/ 0 h 64"/>
                  <a:gd name="T20" fmla="*/ 9 w 61"/>
                  <a:gd name="T21" fmla="*/ 0 h 64"/>
                  <a:gd name="T22" fmla="*/ 12 w 61"/>
                  <a:gd name="T23" fmla="*/ 5 h 64"/>
                  <a:gd name="T24" fmla="*/ 47 w 61"/>
                  <a:gd name="T25" fmla="*/ 5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64">
                    <a:moveTo>
                      <a:pt x="47" y="5"/>
                    </a:moveTo>
                    <a:cubicBezTo>
                      <a:pt x="55" y="5"/>
                      <a:pt x="55" y="5"/>
                      <a:pt x="55" y="5"/>
                    </a:cubicBezTo>
                    <a:cubicBezTo>
                      <a:pt x="55" y="48"/>
                      <a:pt x="55" y="48"/>
                      <a:pt x="55" y="48"/>
                    </a:cubicBezTo>
                    <a:cubicBezTo>
                      <a:pt x="55" y="53"/>
                      <a:pt x="51" y="58"/>
                      <a:pt x="46" y="58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3" y="60"/>
                      <a:pt x="2" y="62"/>
                      <a:pt x="0" y="64"/>
                    </a:cubicBezTo>
                    <a:cubicBezTo>
                      <a:pt x="44" y="64"/>
                      <a:pt x="44" y="64"/>
                      <a:pt x="44" y="64"/>
                    </a:cubicBezTo>
                    <a:cubicBezTo>
                      <a:pt x="53" y="64"/>
                      <a:pt x="61" y="56"/>
                      <a:pt x="61" y="47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2"/>
                      <a:pt x="11" y="4"/>
                      <a:pt x="12" y="5"/>
                    </a:cubicBezTo>
                    <a:lnTo>
                      <a:pt x="4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  <p:sp>
            <p:nvSpPr>
              <p:cNvPr id="24" name="Freeform 29"/>
              <p:cNvSpPr>
                <a:spLocks/>
              </p:cNvSpPr>
              <p:nvPr/>
            </p:nvSpPr>
            <p:spPr bwMode="auto">
              <a:xfrm>
                <a:off x="9520238" y="3929063"/>
                <a:ext cx="49213" cy="41275"/>
              </a:xfrm>
              <a:custGeom>
                <a:avLst/>
                <a:gdLst>
                  <a:gd name="T0" fmla="*/ 11 w 13"/>
                  <a:gd name="T1" fmla="*/ 11 h 11"/>
                  <a:gd name="T2" fmla="*/ 13 w 13"/>
                  <a:gd name="T3" fmla="*/ 10 h 11"/>
                  <a:gd name="T4" fmla="*/ 13 w 13"/>
                  <a:gd name="T5" fmla="*/ 1 h 11"/>
                  <a:gd name="T6" fmla="*/ 11 w 13"/>
                  <a:gd name="T7" fmla="*/ 0 h 11"/>
                  <a:gd name="T8" fmla="*/ 2 w 13"/>
                  <a:gd name="T9" fmla="*/ 0 h 11"/>
                  <a:gd name="T10" fmla="*/ 0 w 13"/>
                  <a:gd name="T11" fmla="*/ 11 h 11"/>
                  <a:gd name="T12" fmla="*/ 11 w 13"/>
                  <a:gd name="T1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11">
                    <a:moveTo>
                      <a:pt x="11" y="11"/>
                    </a:moveTo>
                    <a:cubicBezTo>
                      <a:pt x="12" y="11"/>
                      <a:pt x="13" y="11"/>
                      <a:pt x="13" y="1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1"/>
                      <a:pt x="0" y="11"/>
                      <a:pt x="0" y="11"/>
                    </a:cubicBezTo>
                    <a:lnTo>
                      <a:pt x="11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  <p:sp>
            <p:nvSpPr>
              <p:cNvPr id="25" name="Freeform 30"/>
              <p:cNvSpPr>
                <a:spLocks/>
              </p:cNvSpPr>
              <p:nvPr/>
            </p:nvSpPr>
            <p:spPr bwMode="auto">
              <a:xfrm>
                <a:off x="9586913" y="3929063"/>
                <a:ext cx="65088" cy="41275"/>
              </a:xfrm>
              <a:custGeom>
                <a:avLst/>
                <a:gdLst>
                  <a:gd name="T0" fmla="*/ 1 w 17"/>
                  <a:gd name="T1" fmla="*/ 11 h 11"/>
                  <a:gd name="T2" fmla="*/ 15 w 17"/>
                  <a:gd name="T3" fmla="*/ 11 h 11"/>
                  <a:gd name="T4" fmla="*/ 17 w 17"/>
                  <a:gd name="T5" fmla="*/ 10 h 11"/>
                  <a:gd name="T6" fmla="*/ 17 w 17"/>
                  <a:gd name="T7" fmla="*/ 1 h 11"/>
                  <a:gd name="T8" fmla="*/ 15 w 17"/>
                  <a:gd name="T9" fmla="*/ 0 h 11"/>
                  <a:gd name="T10" fmla="*/ 1 w 17"/>
                  <a:gd name="T11" fmla="*/ 0 h 11"/>
                  <a:gd name="T12" fmla="*/ 0 w 17"/>
                  <a:gd name="T13" fmla="*/ 1 h 11"/>
                  <a:gd name="T14" fmla="*/ 0 w 17"/>
                  <a:gd name="T15" fmla="*/ 10 h 11"/>
                  <a:gd name="T16" fmla="*/ 1 w 17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1">
                    <a:moveTo>
                      <a:pt x="1" y="11"/>
                    </a:moveTo>
                    <a:cubicBezTo>
                      <a:pt x="15" y="11"/>
                      <a:pt x="15" y="11"/>
                      <a:pt x="15" y="11"/>
                    </a:cubicBezTo>
                    <a:cubicBezTo>
                      <a:pt x="16" y="11"/>
                      <a:pt x="17" y="11"/>
                      <a:pt x="17" y="10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6" y="0"/>
                      <a:pt x="15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1" y="11"/>
                      <a:pt x="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  <p:sp>
            <p:nvSpPr>
              <p:cNvPr id="26" name="Freeform 31"/>
              <p:cNvSpPr>
                <a:spLocks/>
              </p:cNvSpPr>
              <p:nvPr/>
            </p:nvSpPr>
            <p:spPr bwMode="auto">
              <a:xfrm>
                <a:off x="9586913" y="3992563"/>
                <a:ext cx="65088" cy="41275"/>
              </a:xfrm>
              <a:custGeom>
                <a:avLst/>
                <a:gdLst>
                  <a:gd name="T0" fmla="*/ 1 w 17"/>
                  <a:gd name="T1" fmla="*/ 11 h 11"/>
                  <a:gd name="T2" fmla="*/ 15 w 17"/>
                  <a:gd name="T3" fmla="*/ 11 h 11"/>
                  <a:gd name="T4" fmla="*/ 17 w 17"/>
                  <a:gd name="T5" fmla="*/ 9 h 11"/>
                  <a:gd name="T6" fmla="*/ 17 w 17"/>
                  <a:gd name="T7" fmla="*/ 1 h 11"/>
                  <a:gd name="T8" fmla="*/ 15 w 17"/>
                  <a:gd name="T9" fmla="*/ 0 h 11"/>
                  <a:gd name="T10" fmla="*/ 1 w 17"/>
                  <a:gd name="T11" fmla="*/ 0 h 11"/>
                  <a:gd name="T12" fmla="*/ 0 w 17"/>
                  <a:gd name="T13" fmla="*/ 1 h 11"/>
                  <a:gd name="T14" fmla="*/ 0 w 17"/>
                  <a:gd name="T15" fmla="*/ 9 h 11"/>
                  <a:gd name="T16" fmla="*/ 1 w 17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1">
                    <a:moveTo>
                      <a:pt x="1" y="11"/>
                    </a:moveTo>
                    <a:cubicBezTo>
                      <a:pt x="15" y="11"/>
                      <a:pt x="15" y="11"/>
                      <a:pt x="15" y="11"/>
                    </a:cubicBezTo>
                    <a:cubicBezTo>
                      <a:pt x="16" y="11"/>
                      <a:pt x="17" y="10"/>
                      <a:pt x="17" y="9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0"/>
                      <a:pt x="16" y="0"/>
                      <a:pt x="15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0"/>
                      <a:pt x="1" y="11"/>
                      <a:pt x="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  <p:sp>
            <p:nvSpPr>
              <p:cNvPr id="27" name="Freeform 32"/>
              <p:cNvSpPr>
                <a:spLocks/>
              </p:cNvSpPr>
              <p:nvPr/>
            </p:nvSpPr>
            <p:spPr bwMode="auto">
              <a:xfrm>
                <a:off x="9512301" y="3992563"/>
                <a:ext cx="57150" cy="41275"/>
              </a:xfrm>
              <a:custGeom>
                <a:avLst/>
                <a:gdLst>
                  <a:gd name="T0" fmla="*/ 1 w 15"/>
                  <a:gd name="T1" fmla="*/ 7 h 11"/>
                  <a:gd name="T2" fmla="*/ 1 w 15"/>
                  <a:gd name="T3" fmla="*/ 7 h 11"/>
                  <a:gd name="T4" fmla="*/ 0 w 15"/>
                  <a:gd name="T5" fmla="*/ 11 h 11"/>
                  <a:gd name="T6" fmla="*/ 13 w 15"/>
                  <a:gd name="T7" fmla="*/ 11 h 11"/>
                  <a:gd name="T8" fmla="*/ 15 w 15"/>
                  <a:gd name="T9" fmla="*/ 9 h 11"/>
                  <a:gd name="T10" fmla="*/ 15 w 15"/>
                  <a:gd name="T11" fmla="*/ 1 h 11"/>
                  <a:gd name="T12" fmla="*/ 13 w 15"/>
                  <a:gd name="T13" fmla="*/ 0 h 11"/>
                  <a:gd name="T14" fmla="*/ 2 w 15"/>
                  <a:gd name="T15" fmla="*/ 0 h 11"/>
                  <a:gd name="T16" fmla="*/ 1 w 15"/>
                  <a:gd name="T1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1">
                    <a:moveTo>
                      <a:pt x="1" y="7"/>
                    </a:moveTo>
                    <a:cubicBezTo>
                      <a:pt x="1" y="7"/>
                      <a:pt x="1" y="7"/>
                      <a:pt x="1" y="7"/>
                    </a:cubicBezTo>
                    <a:cubicBezTo>
                      <a:pt x="0" y="8"/>
                      <a:pt x="0" y="10"/>
                      <a:pt x="0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11"/>
                      <a:pt x="15" y="10"/>
                      <a:pt x="15" y="9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7"/>
                      <a:pt x="1" y="7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</p:grpSp>
        <p:grpSp>
          <p:nvGrpSpPr>
            <p:cNvPr id="28" name="Group 33"/>
            <p:cNvGrpSpPr/>
            <p:nvPr/>
          </p:nvGrpSpPr>
          <p:grpSpPr>
            <a:xfrm>
              <a:off x="7064907" y="3763328"/>
              <a:ext cx="512148" cy="619561"/>
              <a:chOff x="9532938" y="3521075"/>
              <a:chExt cx="423862" cy="512763"/>
            </a:xfrm>
            <a:solidFill>
              <a:schemeClr val="bg1"/>
            </a:solidFill>
          </p:grpSpPr>
          <p:sp>
            <p:nvSpPr>
              <p:cNvPr id="29" name="Freeform 34"/>
              <p:cNvSpPr>
                <a:spLocks/>
              </p:cNvSpPr>
              <p:nvPr/>
            </p:nvSpPr>
            <p:spPr bwMode="auto">
              <a:xfrm>
                <a:off x="9667875" y="3640138"/>
                <a:ext cx="150812" cy="30163"/>
              </a:xfrm>
              <a:custGeom>
                <a:avLst/>
                <a:gdLst>
                  <a:gd name="T0" fmla="*/ 40 w 40"/>
                  <a:gd name="T1" fmla="*/ 4 h 8"/>
                  <a:gd name="T2" fmla="*/ 36 w 40"/>
                  <a:gd name="T3" fmla="*/ 8 h 8"/>
                  <a:gd name="T4" fmla="*/ 4 w 40"/>
                  <a:gd name="T5" fmla="*/ 8 h 8"/>
                  <a:gd name="T6" fmla="*/ 0 w 40"/>
                  <a:gd name="T7" fmla="*/ 4 h 8"/>
                  <a:gd name="T8" fmla="*/ 0 w 40"/>
                  <a:gd name="T9" fmla="*/ 4 h 8"/>
                  <a:gd name="T10" fmla="*/ 4 w 40"/>
                  <a:gd name="T11" fmla="*/ 0 h 8"/>
                  <a:gd name="T12" fmla="*/ 36 w 40"/>
                  <a:gd name="T13" fmla="*/ 0 h 8"/>
                  <a:gd name="T14" fmla="*/ 40 w 40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8">
                    <a:moveTo>
                      <a:pt x="40" y="4"/>
                    </a:moveTo>
                    <a:cubicBezTo>
                      <a:pt x="40" y="6"/>
                      <a:pt x="39" y="8"/>
                      <a:pt x="36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9" y="0"/>
                      <a:pt x="40" y="1"/>
                      <a:pt x="4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  <p:sp>
            <p:nvSpPr>
              <p:cNvPr id="30" name="Freeform 35"/>
              <p:cNvSpPr>
                <a:spLocks/>
              </p:cNvSpPr>
              <p:nvPr/>
            </p:nvSpPr>
            <p:spPr bwMode="auto">
              <a:xfrm>
                <a:off x="9656763" y="3521075"/>
                <a:ext cx="173037" cy="100013"/>
              </a:xfrm>
              <a:custGeom>
                <a:avLst/>
                <a:gdLst>
                  <a:gd name="T0" fmla="*/ 46 w 46"/>
                  <a:gd name="T1" fmla="*/ 14 h 27"/>
                  <a:gd name="T2" fmla="*/ 36 w 46"/>
                  <a:gd name="T3" fmla="*/ 27 h 27"/>
                  <a:gd name="T4" fmla="*/ 10 w 46"/>
                  <a:gd name="T5" fmla="*/ 27 h 27"/>
                  <a:gd name="T6" fmla="*/ 0 w 46"/>
                  <a:gd name="T7" fmla="*/ 14 h 27"/>
                  <a:gd name="T8" fmla="*/ 0 w 46"/>
                  <a:gd name="T9" fmla="*/ 14 h 27"/>
                  <a:gd name="T10" fmla="*/ 10 w 46"/>
                  <a:gd name="T11" fmla="*/ 0 h 27"/>
                  <a:gd name="T12" fmla="*/ 20 w 46"/>
                  <a:gd name="T13" fmla="*/ 7 h 27"/>
                  <a:gd name="T14" fmla="*/ 27 w 46"/>
                  <a:gd name="T15" fmla="*/ 0 h 27"/>
                  <a:gd name="T16" fmla="*/ 33 w 46"/>
                  <a:gd name="T17" fmla="*/ 7 h 27"/>
                  <a:gd name="T18" fmla="*/ 36 w 46"/>
                  <a:gd name="T19" fmla="*/ 0 h 27"/>
                  <a:gd name="T20" fmla="*/ 46 w 46"/>
                  <a:gd name="T21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6" h="27">
                    <a:moveTo>
                      <a:pt x="46" y="14"/>
                    </a:moveTo>
                    <a:cubicBezTo>
                      <a:pt x="46" y="21"/>
                      <a:pt x="42" y="27"/>
                      <a:pt x="36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5" y="27"/>
                      <a:pt x="0" y="21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5" y="0"/>
                      <a:pt x="10" y="0"/>
                    </a:cubicBezTo>
                    <a:cubicBezTo>
                      <a:pt x="10" y="0"/>
                      <a:pt x="17" y="8"/>
                      <a:pt x="20" y="7"/>
                    </a:cubicBezTo>
                    <a:cubicBezTo>
                      <a:pt x="22" y="7"/>
                      <a:pt x="24" y="0"/>
                      <a:pt x="27" y="0"/>
                    </a:cubicBezTo>
                    <a:cubicBezTo>
                      <a:pt x="29" y="1"/>
                      <a:pt x="31" y="7"/>
                      <a:pt x="33" y="7"/>
                    </a:cubicBezTo>
                    <a:cubicBezTo>
                      <a:pt x="35" y="7"/>
                      <a:pt x="36" y="0"/>
                      <a:pt x="36" y="0"/>
                    </a:cubicBezTo>
                    <a:cubicBezTo>
                      <a:pt x="42" y="0"/>
                      <a:pt x="46" y="6"/>
                      <a:pt x="4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  <p:sp>
            <p:nvSpPr>
              <p:cNvPr id="31" name="Freeform 36"/>
              <p:cNvSpPr>
                <a:spLocks noEditPoints="1"/>
              </p:cNvSpPr>
              <p:nvPr/>
            </p:nvSpPr>
            <p:spPr bwMode="auto">
              <a:xfrm>
                <a:off x="9532938" y="3689350"/>
                <a:ext cx="423862" cy="344488"/>
              </a:xfrm>
              <a:custGeom>
                <a:avLst/>
                <a:gdLst>
                  <a:gd name="T0" fmla="*/ 113 w 113"/>
                  <a:gd name="T1" fmla="*/ 82 h 92"/>
                  <a:gd name="T2" fmla="*/ 102 w 113"/>
                  <a:gd name="T3" fmla="*/ 92 h 92"/>
                  <a:gd name="T4" fmla="*/ 10 w 113"/>
                  <a:gd name="T5" fmla="*/ 92 h 92"/>
                  <a:gd name="T6" fmla="*/ 0 w 113"/>
                  <a:gd name="T7" fmla="*/ 82 h 92"/>
                  <a:gd name="T8" fmla="*/ 10 w 113"/>
                  <a:gd name="T9" fmla="*/ 71 h 92"/>
                  <a:gd name="T10" fmla="*/ 10 w 113"/>
                  <a:gd name="T11" fmla="*/ 33 h 92"/>
                  <a:gd name="T12" fmla="*/ 43 w 113"/>
                  <a:gd name="T13" fmla="*/ 0 h 92"/>
                  <a:gd name="T14" fmla="*/ 69 w 113"/>
                  <a:gd name="T15" fmla="*/ 0 h 92"/>
                  <a:gd name="T16" fmla="*/ 102 w 113"/>
                  <a:gd name="T17" fmla="*/ 33 h 92"/>
                  <a:gd name="T18" fmla="*/ 102 w 113"/>
                  <a:gd name="T19" fmla="*/ 71 h 92"/>
                  <a:gd name="T20" fmla="*/ 113 w 113"/>
                  <a:gd name="T21" fmla="*/ 82 h 92"/>
                  <a:gd name="T22" fmla="*/ 75 w 113"/>
                  <a:gd name="T23" fmla="*/ 54 h 92"/>
                  <a:gd name="T24" fmla="*/ 62 w 113"/>
                  <a:gd name="T25" fmla="*/ 39 h 92"/>
                  <a:gd name="T26" fmla="*/ 53 w 113"/>
                  <a:gd name="T27" fmla="*/ 32 h 92"/>
                  <a:gd name="T28" fmla="*/ 59 w 113"/>
                  <a:gd name="T29" fmla="*/ 28 h 92"/>
                  <a:gd name="T30" fmla="*/ 70 w 113"/>
                  <a:gd name="T31" fmla="*/ 31 h 92"/>
                  <a:gd name="T32" fmla="*/ 73 w 113"/>
                  <a:gd name="T33" fmla="*/ 22 h 92"/>
                  <a:gd name="T34" fmla="*/ 61 w 113"/>
                  <a:gd name="T35" fmla="*/ 19 h 92"/>
                  <a:gd name="T36" fmla="*/ 61 w 113"/>
                  <a:gd name="T37" fmla="*/ 18 h 92"/>
                  <a:gd name="T38" fmla="*/ 61 w 113"/>
                  <a:gd name="T39" fmla="*/ 18 h 92"/>
                  <a:gd name="T40" fmla="*/ 61 w 113"/>
                  <a:gd name="T41" fmla="*/ 17 h 92"/>
                  <a:gd name="T42" fmla="*/ 57 w 113"/>
                  <a:gd name="T43" fmla="*/ 14 h 92"/>
                  <a:gd name="T44" fmla="*/ 54 w 113"/>
                  <a:gd name="T45" fmla="*/ 17 h 92"/>
                  <a:gd name="T46" fmla="*/ 54 w 113"/>
                  <a:gd name="T47" fmla="*/ 19 h 92"/>
                  <a:gd name="T48" fmla="*/ 54 w 113"/>
                  <a:gd name="T49" fmla="*/ 19 h 92"/>
                  <a:gd name="T50" fmla="*/ 54 w 113"/>
                  <a:gd name="T51" fmla="*/ 20 h 92"/>
                  <a:gd name="T52" fmla="*/ 41 w 113"/>
                  <a:gd name="T53" fmla="*/ 34 h 92"/>
                  <a:gd name="T54" fmla="*/ 55 w 113"/>
                  <a:gd name="T55" fmla="*/ 48 h 92"/>
                  <a:gd name="T56" fmla="*/ 63 w 113"/>
                  <a:gd name="T57" fmla="*/ 55 h 92"/>
                  <a:gd name="T58" fmla="*/ 55 w 113"/>
                  <a:gd name="T59" fmla="*/ 60 h 92"/>
                  <a:gd name="T60" fmla="*/ 43 w 113"/>
                  <a:gd name="T61" fmla="*/ 56 h 92"/>
                  <a:gd name="T62" fmla="*/ 40 w 113"/>
                  <a:gd name="T63" fmla="*/ 65 h 92"/>
                  <a:gd name="T64" fmla="*/ 53 w 113"/>
                  <a:gd name="T65" fmla="*/ 69 h 92"/>
                  <a:gd name="T66" fmla="*/ 53 w 113"/>
                  <a:gd name="T67" fmla="*/ 70 h 92"/>
                  <a:gd name="T68" fmla="*/ 53 w 113"/>
                  <a:gd name="T69" fmla="*/ 70 h 92"/>
                  <a:gd name="T70" fmla="*/ 53 w 113"/>
                  <a:gd name="T71" fmla="*/ 70 h 92"/>
                  <a:gd name="T72" fmla="*/ 57 w 113"/>
                  <a:gd name="T73" fmla="*/ 74 h 92"/>
                  <a:gd name="T74" fmla="*/ 61 w 113"/>
                  <a:gd name="T75" fmla="*/ 70 h 92"/>
                  <a:gd name="T76" fmla="*/ 61 w 113"/>
                  <a:gd name="T77" fmla="*/ 70 h 92"/>
                  <a:gd name="T78" fmla="*/ 61 w 113"/>
                  <a:gd name="T79" fmla="*/ 70 h 92"/>
                  <a:gd name="T80" fmla="*/ 61 w 113"/>
                  <a:gd name="T81" fmla="*/ 68 h 92"/>
                  <a:gd name="T82" fmla="*/ 75 w 113"/>
                  <a:gd name="T83" fmla="*/ 5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13" h="92">
                    <a:moveTo>
                      <a:pt x="113" y="82"/>
                    </a:moveTo>
                    <a:cubicBezTo>
                      <a:pt x="113" y="87"/>
                      <a:pt x="108" y="92"/>
                      <a:pt x="102" y="92"/>
                    </a:cubicBezTo>
                    <a:cubicBezTo>
                      <a:pt x="10" y="92"/>
                      <a:pt x="10" y="92"/>
                      <a:pt x="10" y="92"/>
                    </a:cubicBezTo>
                    <a:cubicBezTo>
                      <a:pt x="5" y="92"/>
                      <a:pt x="0" y="87"/>
                      <a:pt x="0" y="82"/>
                    </a:cubicBezTo>
                    <a:cubicBezTo>
                      <a:pt x="0" y="76"/>
                      <a:pt x="5" y="71"/>
                      <a:pt x="10" y="71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" y="15"/>
                      <a:pt x="25" y="0"/>
                      <a:pt x="43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87" y="0"/>
                      <a:pt x="102" y="15"/>
                      <a:pt x="102" y="33"/>
                    </a:cubicBezTo>
                    <a:cubicBezTo>
                      <a:pt x="102" y="71"/>
                      <a:pt x="102" y="71"/>
                      <a:pt x="102" y="71"/>
                    </a:cubicBezTo>
                    <a:cubicBezTo>
                      <a:pt x="108" y="71"/>
                      <a:pt x="113" y="76"/>
                      <a:pt x="113" y="82"/>
                    </a:cubicBezTo>
                    <a:close/>
                    <a:moveTo>
                      <a:pt x="75" y="54"/>
                    </a:moveTo>
                    <a:cubicBezTo>
                      <a:pt x="75" y="47"/>
                      <a:pt x="71" y="42"/>
                      <a:pt x="62" y="39"/>
                    </a:cubicBezTo>
                    <a:cubicBezTo>
                      <a:pt x="55" y="37"/>
                      <a:pt x="53" y="35"/>
                      <a:pt x="53" y="32"/>
                    </a:cubicBezTo>
                    <a:cubicBezTo>
                      <a:pt x="52" y="30"/>
                      <a:pt x="54" y="28"/>
                      <a:pt x="59" y="28"/>
                    </a:cubicBezTo>
                    <a:cubicBezTo>
                      <a:pt x="65" y="28"/>
                      <a:pt x="68" y="30"/>
                      <a:pt x="70" y="31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0" y="21"/>
                      <a:pt x="66" y="20"/>
                      <a:pt x="61" y="19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5"/>
                      <a:pt x="60" y="14"/>
                      <a:pt x="57" y="14"/>
                    </a:cubicBezTo>
                    <a:cubicBezTo>
                      <a:pt x="55" y="14"/>
                      <a:pt x="54" y="15"/>
                      <a:pt x="54" y="17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45" y="22"/>
                      <a:pt x="41" y="27"/>
                      <a:pt x="41" y="34"/>
                    </a:cubicBezTo>
                    <a:cubicBezTo>
                      <a:pt x="41" y="41"/>
                      <a:pt x="46" y="45"/>
                      <a:pt x="55" y="48"/>
                    </a:cubicBezTo>
                    <a:cubicBezTo>
                      <a:pt x="60" y="50"/>
                      <a:pt x="63" y="52"/>
                      <a:pt x="63" y="55"/>
                    </a:cubicBezTo>
                    <a:cubicBezTo>
                      <a:pt x="63" y="58"/>
                      <a:pt x="60" y="60"/>
                      <a:pt x="55" y="60"/>
                    </a:cubicBezTo>
                    <a:cubicBezTo>
                      <a:pt x="50" y="60"/>
                      <a:pt x="46" y="58"/>
                      <a:pt x="43" y="56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3" y="67"/>
                      <a:pt x="48" y="68"/>
                      <a:pt x="53" y="69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3" y="73"/>
                      <a:pt x="55" y="74"/>
                      <a:pt x="57" y="74"/>
                    </a:cubicBezTo>
                    <a:cubicBezTo>
                      <a:pt x="59" y="74"/>
                      <a:pt x="61" y="73"/>
                      <a:pt x="61" y="70"/>
                    </a:cubicBezTo>
                    <a:cubicBezTo>
                      <a:pt x="61" y="70"/>
                      <a:pt x="61" y="70"/>
                      <a:pt x="61" y="70"/>
                    </a:cubicBezTo>
                    <a:cubicBezTo>
                      <a:pt x="61" y="70"/>
                      <a:pt x="61" y="70"/>
                      <a:pt x="61" y="70"/>
                    </a:cubicBezTo>
                    <a:cubicBezTo>
                      <a:pt x="61" y="68"/>
                      <a:pt x="61" y="68"/>
                      <a:pt x="61" y="68"/>
                    </a:cubicBezTo>
                    <a:cubicBezTo>
                      <a:pt x="70" y="66"/>
                      <a:pt x="75" y="60"/>
                      <a:pt x="75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</p:grpSp>
        <p:grpSp>
          <p:nvGrpSpPr>
            <p:cNvPr id="32" name="Group 37"/>
            <p:cNvGrpSpPr/>
            <p:nvPr/>
          </p:nvGrpSpPr>
          <p:grpSpPr>
            <a:xfrm>
              <a:off x="4572000" y="4647106"/>
              <a:ext cx="516229" cy="540012"/>
              <a:chOff x="8385175" y="3870325"/>
              <a:chExt cx="473075" cy="473075"/>
            </a:xfrm>
            <a:solidFill>
              <a:schemeClr val="bg1"/>
            </a:solidFill>
          </p:grpSpPr>
          <p:sp>
            <p:nvSpPr>
              <p:cNvPr id="33" name="Freeform 38"/>
              <p:cNvSpPr>
                <a:spLocks/>
              </p:cNvSpPr>
              <p:nvPr/>
            </p:nvSpPr>
            <p:spPr bwMode="auto">
              <a:xfrm>
                <a:off x="8561388" y="3870325"/>
                <a:ext cx="288925" cy="241300"/>
              </a:xfrm>
              <a:custGeom>
                <a:avLst/>
                <a:gdLst>
                  <a:gd name="T0" fmla="*/ 12 w 77"/>
                  <a:gd name="T1" fmla="*/ 0 h 64"/>
                  <a:gd name="T2" fmla="*/ 19 w 77"/>
                  <a:gd name="T3" fmla="*/ 0 h 64"/>
                  <a:gd name="T4" fmla="*/ 58 w 77"/>
                  <a:gd name="T5" fmla="*/ 0 h 64"/>
                  <a:gd name="T6" fmla="*/ 65 w 77"/>
                  <a:gd name="T7" fmla="*/ 0 h 64"/>
                  <a:gd name="T8" fmla="*/ 77 w 77"/>
                  <a:gd name="T9" fmla="*/ 11 h 64"/>
                  <a:gd name="T10" fmla="*/ 77 w 77"/>
                  <a:gd name="T11" fmla="*/ 25 h 64"/>
                  <a:gd name="T12" fmla="*/ 77 w 77"/>
                  <a:gd name="T13" fmla="*/ 39 h 64"/>
                  <a:gd name="T14" fmla="*/ 65 w 77"/>
                  <a:gd name="T15" fmla="*/ 51 h 64"/>
                  <a:gd name="T16" fmla="*/ 55 w 77"/>
                  <a:gd name="T17" fmla="*/ 51 h 64"/>
                  <a:gd name="T18" fmla="*/ 55 w 77"/>
                  <a:gd name="T19" fmla="*/ 60 h 64"/>
                  <a:gd name="T20" fmla="*/ 52 w 77"/>
                  <a:gd name="T21" fmla="*/ 64 h 64"/>
                  <a:gd name="T22" fmla="*/ 51 w 77"/>
                  <a:gd name="T23" fmla="*/ 64 h 64"/>
                  <a:gd name="T24" fmla="*/ 47 w 77"/>
                  <a:gd name="T25" fmla="*/ 63 h 64"/>
                  <a:gd name="T26" fmla="*/ 35 w 77"/>
                  <a:gd name="T27" fmla="*/ 51 h 64"/>
                  <a:gd name="T28" fmla="*/ 12 w 77"/>
                  <a:gd name="T29" fmla="*/ 51 h 64"/>
                  <a:gd name="T30" fmla="*/ 0 w 77"/>
                  <a:gd name="T31" fmla="*/ 39 h 64"/>
                  <a:gd name="T32" fmla="*/ 0 w 77"/>
                  <a:gd name="T33" fmla="*/ 25 h 64"/>
                  <a:gd name="T34" fmla="*/ 0 w 77"/>
                  <a:gd name="T35" fmla="*/ 11 h 64"/>
                  <a:gd name="T36" fmla="*/ 12 w 77"/>
                  <a:gd name="T3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7" h="64">
                    <a:moveTo>
                      <a:pt x="12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72" y="0"/>
                      <a:pt x="77" y="5"/>
                      <a:pt x="77" y="11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46"/>
                      <a:pt x="72" y="51"/>
                      <a:pt x="65" y="51"/>
                    </a:cubicBezTo>
                    <a:cubicBezTo>
                      <a:pt x="55" y="51"/>
                      <a:pt x="55" y="51"/>
                      <a:pt x="55" y="51"/>
                    </a:cubicBezTo>
                    <a:cubicBezTo>
                      <a:pt x="55" y="60"/>
                      <a:pt x="55" y="60"/>
                      <a:pt x="55" y="60"/>
                    </a:cubicBezTo>
                    <a:cubicBezTo>
                      <a:pt x="55" y="62"/>
                      <a:pt x="54" y="63"/>
                      <a:pt x="52" y="64"/>
                    </a:cubicBezTo>
                    <a:cubicBezTo>
                      <a:pt x="52" y="64"/>
                      <a:pt x="51" y="64"/>
                      <a:pt x="51" y="64"/>
                    </a:cubicBezTo>
                    <a:cubicBezTo>
                      <a:pt x="49" y="64"/>
                      <a:pt x="48" y="64"/>
                      <a:pt x="47" y="63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5" y="51"/>
                      <a:pt x="0" y="46"/>
                      <a:pt x="0" y="39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  <p:sp>
            <p:nvSpPr>
              <p:cNvPr id="34" name="Freeform 39"/>
              <p:cNvSpPr>
                <a:spLocks/>
              </p:cNvSpPr>
              <p:nvPr/>
            </p:nvSpPr>
            <p:spPr bwMode="auto">
              <a:xfrm>
                <a:off x="8385175" y="4010025"/>
                <a:ext cx="473075" cy="333375"/>
              </a:xfrm>
              <a:custGeom>
                <a:avLst/>
                <a:gdLst>
                  <a:gd name="T0" fmla="*/ 107 w 126"/>
                  <a:gd name="T1" fmla="*/ 25 h 89"/>
                  <a:gd name="T2" fmla="*/ 107 w 126"/>
                  <a:gd name="T3" fmla="*/ 35 h 89"/>
                  <a:gd name="T4" fmla="*/ 104 w 126"/>
                  <a:gd name="T5" fmla="*/ 40 h 89"/>
                  <a:gd name="T6" fmla="*/ 102 w 126"/>
                  <a:gd name="T7" fmla="*/ 41 h 89"/>
                  <a:gd name="T8" fmla="*/ 97 w 126"/>
                  <a:gd name="T9" fmla="*/ 39 h 89"/>
                  <a:gd name="T10" fmla="*/ 82 w 126"/>
                  <a:gd name="T11" fmla="*/ 25 h 89"/>
                  <a:gd name="T12" fmla="*/ 47 w 126"/>
                  <a:gd name="T13" fmla="*/ 25 h 89"/>
                  <a:gd name="T14" fmla="*/ 33 w 126"/>
                  <a:gd name="T15" fmla="*/ 11 h 89"/>
                  <a:gd name="T16" fmla="*/ 33 w 126"/>
                  <a:gd name="T17" fmla="*/ 0 h 89"/>
                  <a:gd name="T18" fmla="*/ 25 w 126"/>
                  <a:gd name="T19" fmla="*/ 0 h 89"/>
                  <a:gd name="T20" fmla="*/ 16 w 126"/>
                  <a:gd name="T21" fmla="*/ 0 h 89"/>
                  <a:gd name="T22" fmla="*/ 0 w 126"/>
                  <a:gd name="T23" fmla="*/ 16 h 89"/>
                  <a:gd name="T24" fmla="*/ 0 w 126"/>
                  <a:gd name="T25" fmla="*/ 34 h 89"/>
                  <a:gd name="T26" fmla="*/ 0 w 126"/>
                  <a:gd name="T27" fmla="*/ 55 h 89"/>
                  <a:gd name="T28" fmla="*/ 16 w 126"/>
                  <a:gd name="T29" fmla="*/ 71 h 89"/>
                  <a:gd name="T30" fmla="*/ 28 w 126"/>
                  <a:gd name="T31" fmla="*/ 71 h 89"/>
                  <a:gd name="T32" fmla="*/ 28 w 126"/>
                  <a:gd name="T33" fmla="*/ 82 h 89"/>
                  <a:gd name="T34" fmla="*/ 32 w 126"/>
                  <a:gd name="T35" fmla="*/ 88 h 89"/>
                  <a:gd name="T36" fmla="*/ 35 w 126"/>
                  <a:gd name="T37" fmla="*/ 89 h 89"/>
                  <a:gd name="T38" fmla="*/ 39 w 126"/>
                  <a:gd name="T39" fmla="*/ 87 h 89"/>
                  <a:gd name="T40" fmla="*/ 56 w 126"/>
                  <a:gd name="T41" fmla="*/ 71 h 89"/>
                  <a:gd name="T42" fmla="*/ 110 w 126"/>
                  <a:gd name="T43" fmla="*/ 71 h 89"/>
                  <a:gd name="T44" fmla="*/ 126 w 126"/>
                  <a:gd name="T45" fmla="*/ 55 h 89"/>
                  <a:gd name="T46" fmla="*/ 126 w 126"/>
                  <a:gd name="T47" fmla="*/ 34 h 89"/>
                  <a:gd name="T48" fmla="*/ 126 w 126"/>
                  <a:gd name="T49" fmla="*/ 23 h 89"/>
                  <a:gd name="T50" fmla="*/ 119 w 126"/>
                  <a:gd name="T51" fmla="*/ 25 h 89"/>
                  <a:gd name="T52" fmla="*/ 107 w 126"/>
                  <a:gd name="T53" fmla="*/ 2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26" h="89">
                    <a:moveTo>
                      <a:pt x="107" y="25"/>
                    </a:move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37"/>
                      <a:pt x="106" y="39"/>
                      <a:pt x="104" y="40"/>
                    </a:cubicBezTo>
                    <a:cubicBezTo>
                      <a:pt x="103" y="40"/>
                      <a:pt x="102" y="41"/>
                      <a:pt x="102" y="41"/>
                    </a:cubicBezTo>
                    <a:cubicBezTo>
                      <a:pt x="100" y="41"/>
                      <a:pt x="99" y="40"/>
                      <a:pt x="97" y="39"/>
                    </a:cubicBezTo>
                    <a:cubicBezTo>
                      <a:pt x="82" y="25"/>
                      <a:pt x="82" y="25"/>
                      <a:pt x="82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39" y="25"/>
                      <a:pt x="33" y="18"/>
                      <a:pt x="33" y="11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8"/>
                      <a:pt x="0" y="16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64"/>
                      <a:pt x="7" y="71"/>
                      <a:pt x="16" y="71"/>
                    </a:cubicBezTo>
                    <a:cubicBezTo>
                      <a:pt x="28" y="71"/>
                      <a:pt x="28" y="71"/>
                      <a:pt x="28" y="71"/>
                    </a:cubicBezTo>
                    <a:cubicBezTo>
                      <a:pt x="28" y="82"/>
                      <a:pt x="28" y="82"/>
                      <a:pt x="28" y="82"/>
                    </a:cubicBezTo>
                    <a:cubicBezTo>
                      <a:pt x="28" y="85"/>
                      <a:pt x="30" y="87"/>
                      <a:pt x="32" y="88"/>
                    </a:cubicBezTo>
                    <a:cubicBezTo>
                      <a:pt x="33" y="89"/>
                      <a:pt x="34" y="89"/>
                      <a:pt x="35" y="89"/>
                    </a:cubicBezTo>
                    <a:cubicBezTo>
                      <a:pt x="36" y="89"/>
                      <a:pt x="38" y="88"/>
                      <a:pt x="39" y="87"/>
                    </a:cubicBezTo>
                    <a:cubicBezTo>
                      <a:pt x="56" y="71"/>
                      <a:pt x="56" y="71"/>
                      <a:pt x="56" y="71"/>
                    </a:cubicBezTo>
                    <a:cubicBezTo>
                      <a:pt x="110" y="71"/>
                      <a:pt x="110" y="71"/>
                      <a:pt x="110" y="71"/>
                    </a:cubicBezTo>
                    <a:cubicBezTo>
                      <a:pt x="119" y="71"/>
                      <a:pt x="126" y="64"/>
                      <a:pt x="126" y="55"/>
                    </a:cubicBezTo>
                    <a:cubicBezTo>
                      <a:pt x="126" y="34"/>
                      <a:pt x="126" y="34"/>
                      <a:pt x="126" y="34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24" y="24"/>
                      <a:pt x="121" y="25"/>
                      <a:pt x="119" y="25"/>
                    </a:cubicBezTo>
                    <a:lnTo>
                      <a:pt x="107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</p:grpSp>
        <p:sp>
          <p:nvSpPr>
            <p:cNvPr id="35" name="TextBox 40"/>
            <p:cNvSpPr txBox="1"/>
            <p:nvPr/>
          </p:nvSpPr>
          <p:spPr>
            <a:xfrm>
              <a:off x="8809926" y="2006601"/>
              <a:ext cx="2038601" cy="380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市场</a:t>
              </a:r>
              <a:r>
                <a:rPr lang="zh-CN" altLang="en-US" sz="1600" dirty="0" smtClean="0">
                  <a:solidFill>
                    <a:schemeClr val="bg1"/>
                  </a:solidFill>
                </a:rPr>
                <a:t>潜力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  <p:sp>
          <p:nvSpPr>
            <p:cNvPr id="36" name="Rectangle 41"/>
            <p:cNvSpPr/>
            <p:nvPr/>
          </p:nvSpPr>
          <p:spPr>
            <a:xfrm>
              <a:off x="8787761" y="2354421"/>
              <a:ext cx="2646264" cy="601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lamet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consectetaur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cillium</a:t>
              </a:r>
              <a:endParaRPr lang="en-US" altLang="zh-CN" sz="1200" dirty="0">
                <a:solidFill>
                  <a:schemeClr val="bg1"/>
                </a:solidFill>
                <a:latin typeface="+mn-ea"/>
                <a:sym typeface="+mn-lt"/>
              </a:endParaRPr>
            </a:p>
          </p:txBody>
        </p:sp>
        <p:sp>
          <p:nvSpPr>
            <p:cNvPr id="37" name="TextBox 42"/>
            <p:cNvSpPr txBox="1"/>
            <p:nvPr/>
          </p:nvSpPr>
          <p:spPr>
            <a:xfrm>
              <a:off x="8800420" y="3632201"/>
              <a:ext cx="1832083" cy="380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市场</a:t>
              </a:r>
              <a:r>
                <a:rPr lang="zh-CN" altLang="en-US" sz="1600" dirty="0" smtClean="0">
                  <a:solidFill>
                    <a:schemeClr val="bg1"/>
                  </a:solidFill>
                </a:rPr>
                <a:t>潜力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  <p:sp>
          <p:nvSpPr>
            <p:cNvPr id="38" name="Rectangle 43"/>
            <p:cNvSpPr/>
            <p:nvPr/>
          </p:nvSpPr>
          <p:spPr>
            <a:xfrm>
              <a:off x="8778254" y="3980021"/>
              <a:ext cx="2646264" cy="601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lamet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consectetaur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cillium</a:t>
              </a:r>
              <a:endParaRPr lang="en-US" altLang="zh-CN" sz="1200" dirty="0">
                <a:solidFill>
                  <a:schemeClr val="bg1"/>
                </a:solidFill>
                <a:latin typeface="+mn-ea"/>
                <a:sym typeface="+mn-lt"/>
              </a:endParaRPr>
            </a:p>
          </p:txBody>
        </p:sp>
        <p:sp>
          <p:nvSpPr>
            <p:cNvPr id="39" name="TextBox 44"/>
            <p:cNvSpPr txBox="1"/>
            <p:nvPr/>
          </p:nvSpPr>
          <p:spPr>
            <a:xfrm>
              <a:off x="1500633" y="2608568"/>
              <a:ext cx="2242270" cy="380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+mj-lt"/>
                </a:rPr>
                <a:t>市场潜力</a:t>
              </a:r>
              <a:endParaRPr lang="en-US" sz="1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0" name="Rectangle 45"/>
            <p:cNvSpPr/>
            <p:nvPr/>
          </p:nvSpPr>
          <p:spPr>
            <a:xfrm>
              <a:off x="1094224" y="2936093"/>
              <a:ext cx="2646266" cy="601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lamet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consectetaur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cillium</a:t>
              </a:r>
              <a:endParaRPr lang="en-US" altLang="zh-CN" sz="1200" dirty="0">
                <a:solidFill>
                  <a:schemeClr val="bg1"/>
                </a:solidFill>
                <a:latin typeface="+mn-ea"/>
                <a:sym typeface="+mn-lt"/>
              </a:endParaRPr>
            </a:p>
          </p:txBody>
        </p:sp>
        <p:sp>
          <p:nvSpPr>
            <p:cNvPr id="41" name="TextBox 46"/>
            <p:cNvSpPr txBox="1"/>
            <p:nvPr/>
          </p:nvSpPr>
          <p:spPr>
            <a:xfrm>
              <a:off x="1415480" y="4343401"/>
              <a:ext cx="2197577" cy="380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bg1"/>
                  </a:solidFill>
                </a:rPr>
                <a:t>市场潜力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  <p:sp>
          <p:nvSpPr>
            <p:cNvPr id="42" name="Rectangle 47"/>
            <p:cNvSpPr/>
            <p:nvPr/>
          </p:nvSpPr>
          <p:spPr>
            <a:xfrm>
              <a:off x="966791" y="4650613"/>
              <a:ext cx="2646266" cy="601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lamet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consectetaur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cillium</a:t>
              </a:r>
              <a:endParaRPr lang="en-US" altLang="zh-CN" sz="1200" dirty="0">
                <a:solidFill>
                  <a:schemeClr val="bg1"/>
                </a:solidFill>
                <a:latin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9763801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80251" y="333411"/>
            <a:ext cx="2746265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2.2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市场透析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081532" y="2381746"/>
            <a:ext cx="8028937" cy="3140858"/>
            <a:chOff x="506641" y="1264148"/>
            <a:chExt cx="8028937" cy="3140858"/>
          </a:xfrm>
        </p:grpSpPr>
        <p:grpSp>
          <p:nvGrpSpPr>
            <p:cNvPr id="4" name="Group 24"/>
            <p:cNvGrpSpPr/>
            <p:nvPr/>
          </p:nvGrpSpPr>
          <p:grpSpPr>
            <a:xfrm>
              <a:off x="3088533" y="1314621"/>
              <a:ext cx="2865157" cy="2780986"/>
              <a:chOff x="4125516" y="790575"/>
              <a:chExt cx="3839766" cy="3848100"/>
            </a:xfrm>
          </p:grpSpPr>
          <p:sp>
            <p:nvSpPr>
              <p:cNvPr id="6" name="Freeform 5"/>
              <p:cNvSpPr>
                <a:spLocks noEditPoints="1"/>
              </p:cNvSpPr>
              <p:nvPr/>
            </p:nvSpPr>
            <p:spPr bwMode="auto">
              <a:xfrm>
                <a:off x="5092304" y="1765697"/>
                <a:ext cx="1906190" cy="1906191"/>
              </a:xfrm>
              <a:custGeom>
                <a:avLst/>
                <a:gdLst>
                  <a:gd name="T0" fmla="*/ 116 w 211"/>
                  <a:gd name="T1" fmla="*/ 10 h 211"/>
                  <a:gd name="T2" fmla="*/ 116 w 211"/>
                  <a:gd name="T3" fmla="*/ 0 h 211"/>
                  <a:gd name="T4" fmla="*/ 181 w 211"/>
                  <a:gd name="T5" fmla="*/ 30 h 211"/>
                  <a:gd name="T6" fmla="*/ 211 w 211"/>
                  <a:gd name="T7" fmla="*/ 95 h 211"/>
                  <a:gd name="T8" fmla="*/ 201 w 211"/>
                  <a:gd name="T9" fmla="*/ 95 h 211"/>
                  <a:gd name="T10" fmla="*/ 174 w 211"/>
                  <a:gd name="T11" fmla="*/ 37 h 211"/>
                  <a:gd name="T12" fmla="*/ 116 w 211"/>
                  <a:gd name="T13" fmla="*/ 10 h 211"/>
                  <a:gd name="T14" fmla="*/ 10 w 211"/>
                  <a:gd name="T15" fmla="*/ 115 h 211"/>
                  <a:gd name="T16" fmla="*/ 0 w 211"/>
                  <a:gd name="T17" fmla="*/ 115 h 211"/>
                  <a:gd name="T18" fmla="*/ 30 w 211"/>
                  <a:gd name="T19" fmla="*/ 180 h 211"/>
                  <a:gd name="T20" fmla="*/ 96 w 211"/>
                  <a:gd name="T21" fmla="*/ 211 h 211"/>
                  <a:gd name="T22" fmla="*/ 96 w 211"/>
                  <a:gd name="T23" fmla="*/ 201 h 211"/>
                  <a:gd name="T24" fmla="*/ 38 w 211"/>
                  <a:gd name="T25" fmla="*/ 173 h 211"/>
                  <a:gd name="T26" fmla="*/ 10 w 211"/>
                  <a:gd name="T27" fmla="*/ 115 h 211"/>
                  <a:gd name="T28" fmla="*/ 10 w 211"/>
                  <a:gd name="T29" fmla="*/ 95 h 211"/>
                  <a:gd name="T30" fmla="*/ 38 w 211"/>
                  <a:gd name="T31" fmla="*/ 37 h 211"/>
                  <a:gd name="T32" fmla="*/ 96 w 211"/>
                  <a:gd name="T33" fmla="*/ 10 h 211"/>
                  <a:gd name="T34" fmla="*/ 96 w 211"/>
                  <a:gd name="T35" fmla="*/ 0 h 211"/>
                  <a:gd name="T36" fmla="*/ 30 w 211"/>
                  <a:gd name="T37" fmla="*/ 30 h 211"/>
                  <a:gd name="T38" fmla="*/ 0 w 211"/>
                  <a:gd name="T39" fmla="*/ 95 h 211"/>
                  <a:gd name="T40" fmla="*/ 10 w 211"/>
                  <a:gd name="T41" fmla="*/ 95 h 211"/>
                  <a:gd name="T42" fmla="*/ 201 w 211"/>
                  <a:gd name="T43" fmla="*/ 115 h 211"/>
                  <a:gd name="T44" fmla="*/ 174 w 211"/>
                  <a:gd name="T45" fmla="*/ 173 h 211"/>
                  <a:gd name="T46" fmla="*/ 116 w 211"/>
                  <a:gd name="T47" fmla="*/ 201 h 211"/>
                  <a:gd name="T48" fmla="*/ 116 w 211"/>
                  <a:gd name="T49" fmla="*/ 211 h 211"/>
                  <a:gd name="T50" fmla="*/ 181 w 211"/>
                  <a:gd name="T51" fmla="*/ 180 h 211"/>
                  <a:gd name="T52" fmla="*/ 211 w 211"/>
                  <a:gd name="T53" fmla="*/ 115 h 211"/>
                  <a:gd name="T54" fmla="*/ 201 w 211"/>
                  <a:gd name="T55" fmla="*/ 115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11" h="211">
                    <a:moveTo>
                      <a:pt x="116" y="10"/>
                    </a:moveTo>
                    <a:cubicBezTo>
                      <a:pt x="116" y="0"/>
                      <a:pt x="116" y="0"/>
                      <a:pt x="116" y="0"/>
                    </a:cubicBezTo>
                    <a:cubicBezTo>
                      <a:pt x="139" y="2"/>
                      <a:pt x="163" y="12"/>
                      <a:pt x="181" y="30"/>
                    </a:cubicBezTo>
                    <a:cubicBezTo>
                      <a:pt x="199" y="48"/>
                      <a:pt x="209" y="72"/>
                      <a:pt x="211" y="95"/>
                    </a:cubicBezTo>
                    <a:cubicBezTo>
                      <a:pt x="201" y="95"/>
                      <a:pt x="201" y="95"/>
                      <a:pt x="201" y="95"/>
                    </a:cubicBezTo>
                    <a:cubicBezTo>
                      <a:pt x="199" y="74"/>
                      <a:pt x="190" y="53"/>
                      <a:pt x="174" y="37"/>
                    </a:cubicBezTo>
                    <a:cubicBezTo>
                      <a:pt x="157" y="21"/>
                      <a:pt x="137" y="12"/>
                      <a:pt x="116" y="10"/>
                    </a:cubicBezTo>
                    <a:close/>
                    <a:moveTo>
                      <a:pt x="10" y="115"/>
                    </a:moveTo>
                    <a:cubicBezTo>
                      <a:pt x="0" y="115"/>
                      <a:pt x="0" y="115"/>
                      <a:pt x="0" y="115"/>
                    </a:cubicBezTo>
                    <a:cubicBezTo>
                      <a:pt x="2" y="139"/>
                      <a:pt x="12" y="162"/>
                      <a:pt x="30" y="180"/>
                    </a:cubicBezTo>
                    <a:cubicBezTo>
                      <a:pt x="49" y="199"/>
                      <a:pt x="72" y="209"/>
                      <a:pt x="96" y="211"/>
                    </a:cubicBezTo>
                    <a:cubicBezTo>
                      <a:pt x="96" y="201"/>
                      <a:pt x="96" y="201"/>
                      <a:pt x="96" y="201"/>
                    </a:cubicBezTo>
                    <a:cubicBezTo>
                      <a:pt x="74" y="199"/>
                      <a:pt x="54" y="189"/>
                      <a:pt x="38" y="173"/>
                    </a:cubicBezTo>
                    <a:cubicBezTo>
                      <a:pt x="21" y="157"/>
                      <a:pt x="12" y="137"/>
                      <a:pt x="10" y="115"/>
                    </a:cubicBezTo>
                    <a:close/>
                    <a:moveTo>
                      <a:pt x="10" y="95"/>
                    </a:moveTo>
                    <a:cubicBezTo>
                      <a:pt x="12" y="74"/>
                      <a:pt x="21" y="53"/>
                      <a:pt x="38" y="37"/>
                    </a:cubicBezTo>
                    <a:cubicBezTo>
                      <a:pt x="54" y="21"/>
                      <a:pt x="74" y="12"/>
                      <a:pt x="96" y="1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72" y="2"/>
                      <a:pt x="49" y="12"/>
                      <a:pt x="30" y="30"/>
                    </a:cubicBezTo>
                    <a:cubicBezTo>
                      <a:pt x="12" y="48"/>
                      <a:pt x="2" y="72"/>
                      <a:pt x="0" y="95"/>
                    </a:cubicBezTo>
                    <a:lnTo>
                      <a:pt x="10" y="95"/>
                    </a:lnTo>
                    <a:close/>
                    <a:moveTo>
                      <a:pt x="201" y="115"/>
                    </a:moveTo>
                    <a:cubicBezTo>
                      <a:pt x="199" y="137"/>
                      <a:pt x="190" y="157"/>
                      <a:pt x="174" y="173"/>
                    </a:cubicBezTo>
                    <a:cubicBezTo>
                      <a:pt x="157" y="189"/>
                      <a:pt x="137" y="199"/>
                      <a:pt x="116" y="201"/>
                    </a:cubicBezTo>
                    <a:cubicBezTo>
                      <a:pt x="116" y="211"/>
                      <a:pt x="116" y="211"/>
                      <a:pt x="116" y="211"/>
                    </a:cubicBezTo>
                    <a:cubicBezTo>
                      <a:pt x="139" y="209"/>
                      <a:pt x="163" y="199"/>
                      <a:pt x="181" y="180"/>
                    </a:cubicBezTo>
                    <a:cubicBezTo>
                      <a:pt x="199" y="162"/>
                      <a:pt x="209" y="139"/>
                      <a:pt x="211" y="115"/>
                    </a:cubicBezTo>
                    <a:lnTo>
                      <a:pt x="201" y="115"/>
                    </a:lnTo>
                    <a:close/>
                  </a:path>
                </a:pathLst>
              </a:custGeom>
              <a:solidFill>
                <a:srgbClr val="BBBC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Freeform 6"/>
              <p:cNvSpPr>
                <a:spLocks/>
              </p:cNvSpPr>
              <p:nvPr/>
            </p:nvSpPr>
            <p:spPr bwMode="auto">
              <a:xfrm>
                <a:off x="4125516" y="790575"/>
                <a:ext cx="1833563" cy="1833563"/>
              </a:xfrm>
              <a:custGeom>
                <a:avLst/>
                <a:gdLst>
                  <a:gd name="T0" fmla="*/ 95 w 203"/>
                  <a:gd name="T1" fmla="*/ 203 h 203"/>
                  <a:gd name="T2" fmla="*/ 129 w 203"/>
                  <a:gd name="T3" fmla="*/ 130 h 203"/>
                  <a:gd name="T4" fmla="*/ 203 w 203"/>
                  <a:gd name="T5" fmla="*/ 96 h 203"/>
                  <a:gd name="T6" fmla="*/ 203 w 203"/>
                  <a:gd name="T7" fmla="*/ 0 h 203"/>
                  <a:gd name="T8" fmla="*/ 77 w 203"/>
                  <a:gd name="T9" fmla="*/ 48 h 203"/>
                  <a:gd name="T10" fmla="*/ 40 w 203"/>
                  <a:gd name="T11" fmla="*/ 41 h 203"/>
                  <a:gd name="T12" fmla="*/ 48 w 203"/>
                  <a:gd name="T13" fmla="*/ 78 h 203"/>
                  <a:gd name="T14" fmla="*/ 0 w 203"/>
                  <a:gd name="T15" fmla="*/ 203 h 203"/>
                  <a:gd name="T16" fmla="*/ 95 w 203"/>
                  <a:gd name="T17" fmla="*/ 20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3" h="203">
                    <a:moveTo>
                      <a:pt x="95" y="203"/>
                    </a:moveTo>
                    <a:cubicBezTo>
                      <a:pt x="97" y="177"/>
                      <a:pt x="109" y="150"/>
                      <a:pt x="129" y="130"/>
                    </a:cubicBezTo>
                    <a:cubicBezTo>
                      <a:pt x="150" y="109"/>
                      <a:pt x="176" y="98"/>
                      <a:pt x="203" y="96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158" y="2"/>
                      <a:pt x="114" y="18"/>
                      <a:pt x="77" y="48"/>
                    </a:cubicBezTo>
                    <a:cubicBezTo>
                      <a:pt x="40" y="41"/>
                      <a:pt x="40" y="41"/>
                      <a:pt x="40" y="41"/>
                    </a:cubicBezTo>
                    <a:cubicBezTo>
                      <a:pt x="48" y="78"/>
                      <a:pt x="48" y="78"/>
                      <a:pt x="48" y="78"/>
                    </a:cubicBezTo>
                    <a:cubicBezTo>
                      <a:pt x="18" y="114"/>
                      <a:pt x="2" y="159"/>
                      <a:pt x="0" y="203"/>
                    </a:cubicBezTo>
                    <a:lnTo>
                      <a:pt x="95" y="203"/>
                    </a:lnTo>
                    <a:close/>
                  </a:path>
                </a:pathLst>
              </a:custGeom>
              <a:solidFill>
                <a:schemeClr val="bg1">
                  <a:alpha val="5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Freeform 7"/>
              <p:cNvSpPr>
                <a:spLocks/>
              </p:cNvSpPr>
              <p:nvPr/>
            </p:nvSpPr>
            <p:spPr bwMode="auto">
              <a:xfrm>
                <a:off x="4125516" y="2805112"/>
                <a:ext cx="1833563" cy="1833563"/>
              </a:xfrm>
              <a:custGeom>
                <a:avLst/>
                <a:gdLst>
                  <a:gd name="T0" fmla="*/ 203 w 203"/>
                  <a:gd name="T1" fmla="*/ 108 h 203"/>
                  <a:gd name="T2" fmla="*/ 129 w 203"/>
                  <a:gd name="T3" fmla="*/ 74 h 203"/>
                  <a:gd name="T4" fmla="*/ 95 w 203"/>
                  <a:gd name="T5" fmla="*/ 0 h 203"/>
                  <a:gd name="T6" fmla="*/ 0 w 203"/>
                  <a:gd name="T7" fmla="*/ 0 h 203"/>
                  <a:gd name="T8" fmla="*/ 48 w 203"/>
                  <a:gd name="T9" fmla="*/ 126 h 203"/>
                  <a:gd name="T10" fmla="*/ 40 w 203"/>
                  <a:gd name="T11" fmla="*/ 162 h 203"/>
                  <a:gd name="T12" fmla="*/ 77 w 203"/>
                  <a:gd name="T13" fmla="*/ 155 h 203"/>
                  <a:gd name="T14" fmla="*/ 203 w 203"/>
                  <a:gd name="T15" fmla="*/ 203 h 203"/>
                  <a:gd name="T16" fmla="*/ 203 w 203"/>
                  <a:gd name="T17" fmla="*/ 108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3" h="203">
                    <a:moveTo>
                      <a:pt x="203" y="108"/>
                    </a:moveTo>
                    <a:cubicBezTo>
                      <a:pt x="176" y="105"/>
                      <a:pt x="150" y="94"/>
                      <a:pt x="129" y="74"/>
                    </a:cubicBezTo>
                    <a:cubicBezTo>
                      <a:pt x="109" y="53"/>
                      <a:pt x="98" y="27"/>
                      <a:pt x="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45"/>
                      <a:pt x="18" y="89"/>
                      <a:pt x="48" y="126"/>
                    </a:cubicBezTo>
                    <a:cubicBezTo>
                      <a:pt x="40" y="162"/>
                      <a:pt x="40" y="162"/>
                      <a:pt x="40" y="162"/>
                    </a:cubicBezTo>
                    <a:cubicBezTo>
                      <a:pt x="77" y="155"/>
                      <a:pt x="77" y="155"/>
                      <a:pt x="77" y="155"/>
                    </a:cubicBezTo>
                    <a:cubicBezTo>
                      <a:pt x="114" y="185"/>
                      <a:pt x="158" y="201"/>
                      <a:pt x="203" y="203"/>
                    </a:cubicBezTo>
                    <a:lnTo>
                      <a:pt x="203" y="108"/>
                    </a:lnTo>
                    <a:close/>
                  </a:path>
                </a:pathLst>
              </a:custGeom>
              <a:solidFill>
                <a:schemeClr val="bg1">
                  <a:alpha val="5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Freeform 8"/>
              <p:cNvSpPr>
                <a:spLocks/>
              </p:cNvSpPr>
              <p:nvPr/>
            </p:nvSpPr>
            <p:spPr bwMode="auto">
              <a:xfrm>
                <a:off x="6140054" y="790575"/>
                <a:ext cx="1825228" cy="1833563"/>
              </a:xfrm>
              <a:custGeom>
                <a:avLst/>
                <a:gdLst>
                  <a:gd name="T0" fmla="*/ 127 w 202"/>
                  <a:gd name="T1" fmla="*/ 50 h 203"/>
                  <a:gd name="T2" fmla="*/ 0 w 202"/>
                  <a:gd name="T3" fmla="*/ 0 h 203"/>
                  <a:gd name="T4" fmla="*/ 0 w 202"/>
                  <a:gd name="T5" fmla="*/ 96 h 203"/>
                  <a:gd name="T6" fmla="*/ 73 w 202"/>
                  <a:gd name="T7" fmla="*/ 130 h 203"/>
                  <a:gd name="T8" fmla="*/ 107 w 202"/>
                  <a:gd name="T9" fmla="*/ 203 h 203"/>
                  <a:gd name="T10" fmla="*/ 202 w 202"/>
                  <a:gd name="T11" fmla="*/ 203 h 203"/>
                  <a:gd name="T12" fmla="*/ 156 w 202"/>
                  <a:gd name="T13" fmla="*/ 79 h 203"/>
                  <a:gd name="T14" fmla="*/ 163 w 202"/>
                  <a:gd name="T15" fmla="*/ 42 h 203"/>
                  <a:gd name="T16" fmla="*/ 127 w 202"/>
                  <a:gd name="T17" fmla="*/ 5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2" h="203">
                    <a:moveTo>
                      <a:pt x="127" y="50"/>
                    </a:moveTo>
                    <a:cubicBezTo>
                      <a:pt x="90" y="19"/>
                      <a:pt x="45" y="3"/>
                      <a:pt x="0" y="0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26" y="98"/>
                      <a:pt x="53" y="109"/>
                      <a:pt x="73" y="130"/>
                    </a:cubicBezTo>
                    <a:cubicBezTo>
                      <a:pt x="94" y="150"/>
                      <a:pt x="105" y="177"/>
                      <a:pt x="107" y="203"/>
                    </a:cubicBezTo>
                    <a:cubicBezTo>
                      <a:pt x="202" y="203"/>
                      <a:pt x="202" y="203"/>
                      <a:pt x="202" y="203"/>
                    </a:cubicBezTo>
                    <a:cubicBezTo>
                      <a:pt x="200" y="159"/>
                      <a:pt x="185" y="115"/>
                      <a:pt x="156" y="79"/>
                    </a:cubicBezTo>
                    <a:cubicBezTo>
                      <a:pt x="163" y="42"/>
                      <a:pt x="163" y="42"/>
                      <a:pt x="163" y="42"/>
                    </a:cubicBezTo>
                    <a:lnTo>
                      <a:pt x="127" y="50"/>
                    </a:lnTo>
                    <a:close/>
                  </a:path>
                </a:pathLst>
              </a:custGeom>
              <a:solidFill>
                <a:schemeClr val="bg1">
                  <a:alpha val="5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Freeform 9"/>
              <p:cNvSpPr>
                <a:spLocks/>
              </p:cNvSpPr>
              <p:nvPr/>
            </p:nvSpPr>
            <p:spPr bwMode="auto">
              <a:xfrm>
                <a:off x="6140054" y="2805112"/>
                <a:ext cx="1825228" cy="1833563"/>
              </a:xfrm>
              <a:custGeom>
                <a:avLst/>
                <a:gdLst>
                  <a:gd name="T0" fmla="*/ 107 w 202"/>
                  <a:gd name="T1" fmla="*/ 0 h 203"/>
                  <a:gd name="T2" fmla="*/ 73 w 202"/>
                  <a:gd name="T3" fmla="*/ 74 h 203"/>
                  <a:gd name="T4" fmla="*/ 0 w 202"/>
                  <a:gd name="T5" fmla="*/ 108 h 203"/>
                  <a:gd name="T6" fmla="*/ 0 w 202"/>
                  <a:gd name="T7" fmla="*/ 203 h 203"/>
                  <a:gd name="T8" fmla="*/ 123 w 202"/>
                  <a:gd name="T9" fmla="*/ 157 h 203"/>
                  <a:gd name="T10" fmla="*/ 161 w 202"/>
                  <a:gd name="T11" fmla="*/ 164 h 203"/>
                  <a:gd name="T12" fmla="*/ 153 w 202"/>
                  <a:gd name="T13" fmla="*/ 127 h 203"/>
                  <a:gd name="T14" fmla="*/ 202 w 202"/>
                  <a:gd name="T15" fmla="*/ 0 h 203"/>
                  <a:gd name="T16" fmla="*/ 107 w 202"/>
                  <a:gd name="T17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2" h="203">
                    <a:moveTo>
                      <a:pt x="107" y="0"/>
                    </a:moveTo>
                    <a:cubicBezTo>
                      <a:pt x="105" y="27"/>
                      <a:pt x="93" y="53"/>
                      <a:pt x="73" y="74"/>
                    </a:cubicBezTo>
                    <a:cubicBezTo>
                      <a:pt x="53" y="94"/>
                      <a:pt x="26" y="105"/>
                      <a:pt x="0" y="108"/>
                    </a:cubicBezTo>
                    <a:cubicBezTo>
                      <a:pt x="0" y="203"/>
                      <a:pt x="0" y="203"/>
                      <a:pt x="0" y="203"/>
                    </a:cubicBezTo>
                    <a:cubicBezTo>
                      <a:pt x="44" y="201"/>
                      <a:pt x="87" y="186"/>
                      <a:pt x="123" y="157"/>
                    </a:cubicBezTo>
                    <a:cubicBezTo>
                      <a:pt x="161" y="164"/>
                      <a:pt x="161" y="164"/>
                      <a:pt x="161" y="164"/>
                    </a:cubicBezTo>
                    <a:cubicBezTo>
                      <a:pt x="153" y="127"/>
                      <a:pt x="153" y="127"/>
                      <a:pt x="153" y="127"/>
                    </a:cubicBezTo>
                    <a:cubicBezTo>
                      <a:pt x="184" y="90"/>
                      <a:pt x="200" y="46"/>
                      <a:pt x="202" y="0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bg1">
                  <a:alpha val="5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1" name="组合 48"/>
              <p:cNvGrpSpPr/>
              <p:nvPr/>
            </p:nvGrpSpPr>
            <p:grpSpPr>
              <a:xfrm>
                <a:off x="4611947" y="1399612"/>
                <a:ext cx="842963" cy="383381"/>
                <a:chOff x="8478838" y="1247776"/>
                <a:chExt cx="1123950" cy="511175"/>
              </a:xfrm>
              <a:solidFill>
                <a:schemeClr val="bg1"/>
              </a:solidFill>
            </p:grpSpPr>
            <p:sp>
              <p:nvSpPr>
                <p:cNvPr id="34" name="Freeform 24"/>
                <p:cNvSpPr>
                  <a:spLocks/>
                </p:cNvSpPr>
                <p:nvPr/>
              </p:nvSpPr>
              <p:spPr bwMode="auto">
                <a:xfrm>
                  <a:off x="8478838" y="1408113"/>
                  <a:ext cx="1123950" cy="269875"/>
                </a:xfrm>
                <a:custGeom>
                  <a:avLst/>
                  <a:gdLst>
                    <a:gd name="T0" fmla="*/ 0 w 182"/>
                    <a:gd name="T1" fmla="*/ 3 h 44"/>
                    <a:gd name="T2" fmla="*/ 1 w 182"/>
                    <a:gd name="T3" fmla="*/ 3 h 44"/>
                    <a:gd name="T4" fmla="*/ 153 w 182"/>
                    <a:gd name="T5" fmla="*/ 3 h 44"/>
                    <a:gd name="T6" fmla="*/ 182 w 182"/>
                    <a:gd name="T7" fmla="*/ 41 h 44"/>
                    <a:gd name="T8" fmla="*/ 182 w 182"/>
                    <a:gd name="T9" fmla="*/ 41 h 44"/>
                    <a:gd name="T10" fmla="*/ 182 w 182"/>
                    <a:gd name="T11" fmla="*/ 41 h 44"/>
                    <a:gd name="T12" fmla="*/ 170 w 182"/>
                    <a:gd name="T13" fmla="*/ 41 h 44"/>
                    <a:gd name="T14" fmla="*/ 150 w 182"/>
                    <a:gd name="T15" fmla="*/ 22 h 44"/>
                    <a:gd name="T16" fmla="*/ 130 w 182"/>
                    <a:gd name="T17" fmla="*/ 41 h 44"/>
                    <a:gd name="T18" fmla="*/ 65 w 182"/>
                    <a:gd name="T19" fmla="*/ 41 h 44"/>
                    <a:gd name="T20" fmla="*/ 45 w 182"/>
                    <a:gd name="T21" fmla="*/ 22 h 44"/>
                    <a:gd name="T22" fmla="*/ 26 w 182"/>
                    <a:gd name="T23" fmla="*/ 41 h 44"/>
                    <a:gd name="T24" fmla="*/ 22 w 182"/>
                    <a:gd name="T25" fmla="*/ 41 h 44"/>
                    <a:gd name="T26" fmla="*/ 0 w 182"/>
                    <a:gd name="T27" fmla="*/ 3 h 44"/>
                    <a:gd name="T28" fmla="*/ 0 w 182"/>
                    <a:gd name="T29" fmla="*/ 3 h 44"/>
                    <a:gd name="T30" fmla="*/ 0 w 182"/>
                    <a:gd name="T31" fmla="*/ 3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82" h="44">
                      <a:moveTo>
                        <a:pt x="0" y="3"/>
                      </a:move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53" y="3"/>
                        <a:pt x="153" y="3"/>
                        <a:pt x="153" y="3"/>
                      </a:cubicBezTo>
                      <a:cubicBezTo>
                        <a:pt x="153" y="3"/>
                        <a:pt x="182" y="0"/>
                        <a:pt x="182" y="41"/>
                      </a:cubicBezTo>
                      <a:cubicBezTo>
                        <a:pt x="182" y="41"/>
                        <a:pt x="182" y="41"/>
                        <a:pt x="182" y="41"/>
                      </a:cubicBezTo>
                      <a:cubicBezTo>
                        <a:pt x="182" y="41"/>
                        <a:pt x="182" y="41"/>
                        <a:pt x="182" y="41"/>
                      </a:cubicBezTo>
                      <a:cubicBezTo>
                        <a:pt x="170" y="41"/>
                        <a:pt x="170" y="41"/>
                        <a:pt x="170" y="41"/>
                      </a:cubicBezTo>
                      <a:cubicBezTo>
                        <a:pt x="170" y="30"/>
                        <a:pt x="161" y="22"/>
                        <a:pt x="150" y="22"/>
                      </a:cubicBezTo>
                      <a:cubicBezTo>
                        <a:pt x="139" y="22"/>
                        <a:pt x="131" y="30"/>
                        <a:pt x="130" y="41"/>
                      </a:cubicBezTo>
                      <a:cubicBezTo>
                        <a:pt x="65" y="41"/>
                        <a:pt x="65" y="41"/>
                        <a:pt x="65" y="41"/>
                      </a:cubicBezTo>
                      <a:cubicBezTo>
                        <a:pt x="65" y="30"/>
                        <a:pt x="56" y="22"/>
                        <a:pt x="45" y="22"/>
                      </a:cubicBezTo>
                      <a:cubicBezTo>
                        <a:pt x="35" y="22"/>
                        <a:pt x="26" y="30"/>
                        <a:pt x="26" y="41"/>
                      </a:cubicBezTo>
                      <a:cubicBezTo>
                        <a:pt x="22" y="41"/>
                        <a:pt x="22" y="41"/>
                        <a:pt x="22" y="41"/>
                      </a:cubicBezTo>
                      <a:cubicBezTo>
                        <a:pt x="22" y="41"/>
                        <a:pt x="0" y="44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5" name="Freeform 26"/>
                <p:cNvSpPr>
                  <a:spLocks noEditPoints="1"/>
                </p:cNvSpPr>
                <p:nvPr/>
              </p:nvSpPr>
              <p:spPr bwMode="auto">
                <a:xfrm>
                  <a:off x="8553450" y="1247776"/>
                  <a:ext cx="833437" cy="227013"/>
                </a:xfrm>
                <a:custGeom>
                  <a:avLst/>
                  <a:gdLst>
                    <a:gd name="T0" fmla="*/ 6 w 135"/>
                    <a:gd name="T1" fmla="*/ 29 h 37"/>
                    <a:gd name="T2" fmla="*/ 57 w 135"/>
                    <a:gd name="T3" fmla="*/ 1 h 37"/>
                    <a:gd name="T4" fmla="*/ 68 w 135"/>
                    <a:gd name="T5" fmla="*/ 0 h 37"/>
                    <a:gd name="T6" fmla="*/ 78 w 135"/>
                    <a:gd name="T7" fmla="*/ 1 h 37"/>
                    <a:gd name="T8" fmla="*/ 129 w 135"/>
                    <a:gd name="T9" fmla="*/ 29 h 37"/>
                    <a:gd name="T10" fmla="*/ 135 w 135"/>
                    <a:gd name="T11" fmla="*/ 37 h 37"/>
                    <a:gd name="T12" fmla="*/ 0 w 135"/>
                    <a:gd name="T13" fmla="*/ 37 h 37"/>
                    <a:gd name="T14" fmla="*/ 6 w 135"/>
                    <a:gd name="T15" fmla="*/ 29 h 37"/>
                    <a:gd name="T16" fmla="*/ 77 w 135"/>
                    <a:gd name="T17" fmla="*/ 10 h 37"/>
                    <a:gd name="T18" fmla="*/ 68 w 135"/>
                    <a:gd name="T19" fmla="*/ 9 h 37"/>
                    <a:gd name="T20" fmla="*/ 58 w 135"/>
                    <a:gd name="T21" fmla="*/ 10 h 37"/>
                    <a:gd name="T22" fmla="*/ 20 w 135"/>
                    <a:gd name="T23" fmla="*/ 28 h 37"/>
                    <a:gd name="T24" fmla="*/ 115 w 135"/>
                    <a:gd name="T25" fmla="*/ 28 h 37"/>
                    <a:gd name="T26" fmla="*/ 77 w 135"/>
                    <a:gd name="T27" fmla="*/ 1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35" h="37">
                      <a:moveTo>
                        <a:pt x="6" y="29"/>
                      </a:moveTo>
                      <a:cubicBezTo>
                        <a:pt x="21" y="10"/>
                        <a:pt x="42" y="3"/>
                        <a:pt x="57" y="1"/>
                      </a:cubicBezTo>
                      <a:cubicBezTo>
                        <a:pt x="58" y="1"/>
                        <a:pt x="65" y="0"/>
                        <a:pt x="68" y="0"/>
                      </a:cubicBezTo>
                      <a:cubicBezTo>
                        <a:pt x="71" y="0"/>
                        <a:pt x="77" y="1"/>
                        <a:pt x="78" y="1"/>
                      </a:cubicBezTo>
                      <a:cubicBezTo>
                        <a:pt x="93" y="3"/>
                        <a:pt x="114" y="10"/>
                        <a:pt x="129" y="29"/>
                      </a:cubicBezTo>
                      <a:cubicBezTo>
                        <a:pt x="135" y="37"/>
                        <a:pt x="135" y="37"/>
                        <a:pt x="135" y="37"/>
                      </a:cubicBezTo>
                      <a:cubicBezTo>
                        <a:pt x="0" y="37"/>
                        <a:pt x="0" y="37"/>
                        <a:pt x="0" y="37"/>
                      </a:cubicBezTo>
                      <a:lnTo>
                        <a:pt x="6" y="29"/>
                      </a:lnTo>
                      <a:close/>
                      <a:moveTo>
                        <a:pt x="77" y="10"/>
                      </a:moveTo>
                      <a:cubicBezTo>
                        <a:pt x="75" y="10"/>
                        <a:pt x="70" y="9"/>
                        <a:pt x="68" y="9"/>
                      </a:cubicBezTo>
                      <a:cubicBezTo>
                        <a:pt x="66" y="9"/>
                        <a:pt x="60" y="10"/>
                        <a:pt x="58" y="10"/>
                      </a:cubicBezTo>
                      <a:cubicBezTo>
                        <a:pt x="47" y="12"/>
                        <a:pt x="32" y="16"/>
                        <a:pt x="20" y="28"/>
                      </a:cubicBezTo>
                      <a:cubicBezTo>
                        <a:pt x="115" y="28"/>
                        <a:pt x="115" y="28"/>
                        <a:pt x="115" y="28"/>
                      </a:cubicBezTo>
                      <a:cubicBezTo>
                        <a:pt x="103" y="16"/>
                        <a:pt x="88" y="12"/>
                        <a:pt x="77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6" name="Rectangle 27"/>
                <p:cNvSpPr>
                  <a:spLocks noChangeArrowheads="1"/>
                </p:cNvSpPr>
                <p:nvPr/>
              </p:nvSpPr>
              <p:spPr bwMode="auto">
                <a:xfrm>
                  <a:off x="8953500" y="1265238"/>
                  <a:ext cx="38100" cy="1857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Freeform 28"/>
                <p:cNvSpPr>
                  <a:spLocks/>
                </p:cNvSpPr>
                <p:nvPr/>
              </p:nvSpPr>
              <p:spPr bwMode="auto">
                <a:xfrm>
                  <a:off x="9521825" y="1536701"/>
                  <a:ext cx="80962" cy="61913"/>
                </a:xfrm>
                <a:custGeom>
                  <a:avLst/>
                  <a:gdLst>
                    <a:gd name="T0" fmla="*/ 5 w 13"/>
                    <a:gd name="T1" fmla="*/ 10 h 10"/>
                    <a:gd name="T2" fmla="*/ 0 w 13"/>
                    <a:gd name="T3" fmla="*/ 5 h 10"/>
                    <a:gd name="T4" fmla="*/ 5 w 13"/>
                    <a:gd name="T5" fmla="*/ 0 h 10"/>
                    <a:gd name="T6" fmla="*/ 10 w 13"/>
                    <a:gd name="T7" fmla="*/ 0 h 10"/>
                    <a:gd name="T8" fmla="*/ 13 w 13"/>
                    <a:gd name="T9" fmla="*/ 10 h 10"/>
                    <a:gd name="T10" fmla="*/ 5 w 13"/>
                    <a:gd name="T11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10">
                      <a:moveTo>
                        <a:pt x="5" y="10"/>
                      </a:moveTo>
                      <a:cubicBezTo>
                        <a:pt x="3" y="10"/>
                        <a:pt x="0" y="8"/>
                        <a:pt x="0" y="5"/>
                      </a:cubicBezTo>
                      <a:cubicBezTo>
                        <a:pt x="0" y="2"/>
                        <a:pt x="3" y="0"/>
                        <a:pt x="5" y="0"/>
                      </a:cubicBezTo>
                      <a:cubicBezTo>
                        <a:pt x="6" y="0"/>
                        <a:pt x="8" y="0"/>
                        <a:pt x="10" y="0"/>
                      </a:cubicBezTo>
                      <a:cubicBezTo>
                        <a:pt x="11" y="3"/>
                        <a:pt x="12" y="6"/>
                        <a:pt x="13" y="10"/>
                      </a:cubicBezTo>
                      <a:cubicBezTo>
                        <a:pt x="11" y="10"/>
                        <a:pt x="6" y="10"/>
                        <a:pt x="5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29"/>
                <p:cNvSpPr>
                  <a:spLocks noChangeArrowheads="1"/>
                </p:cNvSpPr>
                <p:nvPr/>
              </p:nvSpPr>
              <p:spPr bwMode="auto">
                <a:xfrm>
                  <a:off x="8664575" y="1566863"/>
                  <a:ext cx="190500" cy="19208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0"/>
                <p:cNvSpPr>
                  <a:spLocks noChangeArrowheads="1"/>
                </p:cNvSpPr>
                <p:nvPr/>
              </p:nvSpPr>
              <p:spPr bwMode="auto">
                <a:xfrm>
                  <a:off x="9312275" y="1566863"/>
                  <a:ext cx="185737" cy="19208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0" name="Freeform 31"/>
                <p:cNvSpPr>
                  <a:spLocks/>
                </p:cNvSpPr>
                <p:nvPr/>
              </p:nvSpPr>
              <p:spPr bwMode="auto">
                <a:xfrm>
                  <a:off x="9361488" y="1616076"/>
                  <a:ext cx="93662" cy="93663"/>
                </a:xfrm>
                <a:custGeom>
                  <a:avLst/>
                  <a:gdLst>
                    <a:gd name="T0" fmla="*/ 0 w 15"/>
                    <a:gd name="T1" fmla="*/ 8 h 15"/>
                    <a:gd name="T2" fmla="*/ 7 w 15"/>
                    <a:gd name="T3" fmla="*/ 15 h 15"/>
                    <a:gd name="T4" fmla="*/ 15 w 15"/>
                    <a:gd name="T5" fmla="*/ 7 h 15"/>
                    <a:gd name="T6" fmla="*/ 7 w 15"/>
                    <a:gd name="T7" fmla="*/ 0 h 15"/>
                    <a:gd name="T8" fmla="*/ 0 w 15"/>
                    <a:gd name="T9" fmla="*/ 8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5">
                      <a:moveTo>
                        <a:pt x="0" y="8"/>
                      </a:moveTo>
                      <a:cubicBezTo>
                        <a:pt x="0" y="12"/>
                        <a:pt x="3" y="15"/>
                        <a:pt x="7" y="15"/>
                      </a:cubicBezTo>
                      <a:cubicBezTo>
                        <a:pt x="11" y="15"/>
                        <a:pt x="15" y="12"/>
                        <a:pt x="15" y="7"/>
                      </a:cubicBezTo>
                      <a:cubicBezTo>
                        <a:pt x="15" y="3"/>
                        <a:pt x="11" y="0"/>
                        <a:pt x="7" y="0"/>
                      </a:cubicBezTo>
                      <a:cubicBezTo>
                        <a:pt x="3" y="0"/>
                        <a:pt x="0" y="3"/>
                        <a:pt x="0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1" name="Oval 32"/>
                <p:cNvSpPr>
                  <a:spLocks noChangeArrowheads="1"/>
                </p:cNvSpPr>
                <p:nvPr/>
              </p:nvSpPr>
              <p:spPr bwMode="auto">
                <a:xfrm>
                  <a:off x="8713788" y="1616076"/>
                  <a:ext cx="92075" cy="936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2" name="组合 59"/>
              <p:cNvGrpSpPr/>
              <p:nvPr/>
            </p:nvGrpSpPr>
            <p:grpSpPr>
              <a:xfrm>
                <a:off x="6796172" y="1361681"/>
                <a:ext cx="527447" cy="531019"/>
                <a:chOff x="10121900" y="1050926"/>
                <a:chExt cx="703262" cy="708025"/>
              </a:xfrm>
              <a:solidFill>
                <a:schemeClr val="bg1"/>
              </a:solidFill>
            </p:grpSpPr>
            <p:sp>
              <p:nvSpPr>
                <p:cNvPr id="32" name="Freeform 44"/>
                <p:cNvSpPr>
                  <a:spLocks/>
                </p:cNvSpPr>
                <p:nvPr/>
              </p:nvSpPr>
              <p:spPr bwMode="auto">
                <a:xfrm>
                  <a:off x="10331450" y="1068388"/>
                  <a:ext cx="493712" cy="690563"/>
                </a:xfrm>
                <a:custGeom>
                  <a:avLst/>
                  <a:gdLst>
                    <a:gd name="T0" fmla="*/ 60 w 80"/>
                    <a:gd name="T1" fmla="*/ 27 h 112"/>
                    <a:gd name="T2" fmla="*/ 63 w 80"/>
                    <a:gd name="T3" fmla="*/ 43 h 112"/>
                    <a:gd name="T4" fmla="*/ 66 w 80"/>
                    <a:gd name="T5" fmla="*/ 39 h 112"/>
                    <a:gd name="T6" fmla="*/ 72 w 80"/>
                    <a:gd name="T7" fmla="*/ 44 h 112"/>
                    <a:gd name="T8" fmla="*/ 64 w 80"/>
                    <a:gd name="T9" fmla="*/ 52 h 112"/>
                    <a:gd name="T10" fmla="*/ 66 w 80"/>
                    <a:gd name="T11" fmla="*/ 65 h 112"/>
                    <a:gd name="T12" fmla="*/ 70 w 80"/>
                    <a:gd name="T13" fmla="*/ 61 h 112"/>
                    <a:gd name="T14" fmla="*/ 75 w 80"/>
                    <a:gd name="T15" fmla="*/ 66 h 112"/>
                    <a:gd name="T16" fmla="*/ 68 w 80"/>
                    <a:gd name="T17" fmla="*/ 74 h 112"/>
                    <a:gd name="T18" fmla="*/ 73 w 80"/>
                    <a:gd name="T19" fmla="*/ 108 h 112"/>
                    <a:gd name="T20" fmla="*/ 70 w 80"/>
                    <a:gd name="T21" fmla="*/ 112 h 112"/>
                    <a:gd name="T22" fmla="*/ 38 w 80"/>
                    <a:gd name="T23" fmla="*/ 51 h 112"/>
                    <a:gd name="T24" fmla="*/ 11 w 80"/>
                    <a:gd name="T25" fmla="*/ 80 h 112"/>
                    <a:gd name="T26" fmla="*/ 17 w 80"/>
                    <a:gd name="T27" fmla="*/ 104 h 112"/>
                    <a:gd name="T28" fmla="*/ 12 w 80"/>
                    <a:gd name="T29" fmla="*/ 110 h 112"/>
                    <a:gd name="T30" fmla="*/ 0 w 80"/>
                    <a:gd name="T31" fmla="*/ 86 h 112"/>
                    <a:gd name="T32" fmla="*/ 45 w 80"/>
                    <a:gd name="T33" fmla="*/ 30 h 112"/>
                    <a:gd name="T34" fmla="*/ 76 w 80"/>
                    <a:gd name="T35" fmla="*/ 0 h 112"/>
                    <a:gd name="T36" fmla="*/ 60 w 80"/>
                    <a:gd name="T37" fmla="*/ 27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0" h="112">
                      <a:moveTo>
                        <a:pt x="60" y="27"/>
                      </a:moveTo>
                      <a:cubicBezTo>
                        <a:pt x="63" y="43"/>
                        <a:pt x="63" y="43"/>
                        <a:pt x="63" y="43"/>
                      </a:cubicBezTo>
                      <a:cubicBezTo>
                        <a:pt x="66" y="39"/>
                        <a:pt x="66" y="39"/>
                        <a:pt x="66" y="39"/>
                      </a:cubicBezTo>
                      <a:cubicBezTo>
                        <a:pt x="72" y="44"/>
                        <a:pt x="72" y="44"/>
                        <a:pt x="72" y="44"/>
                      </a:cubicBezTo>
                      <a:cubicBezTo>
                        <a:pt x="64" y="52"/>
                        <a:pt x="64" y="52"/>
                        <a:pt x="64" y="52"/>
                      </a:cubicBezTo>
                      <a:cubicBezTo>
                        <a:pt x="66" y="65"/>
                        <a:pt x="66" y="65"/>
                        <a:pt x="66" y="65"/>
                      </a:cubicBezTo>
                      <a:cubicBezTo>
                        <a:pt x="70" y="61"/>
                        <a:pt x="70" y="61"/>
                        <a:pt x="70" y="61"/>
                      </a:cubicBezTo>
                      <a:cubicBezTo>
                        <a:pt x="75" y="66"/>
                        <a:pt x="75" y="66"/>
                        <a:pt x="75" y="66"/>
                      </a:cubicBezTo>
                      <a:cubicBezTo>
                        <a:pt x="68" y="74"/>
                        <a:pt x="68" y="74"/>
                        <a:pt x="68" y="74"/>
                      </a:cubicBezTo>
                      <a:cubicBezTo>
                        <a:pt x="73" y="108"/>
                        <a:pt x="73" y="108"/>
                        <a:pt x="73" y="108"/>
                      </a:cubicBezTo>
                      <a:cubicBezTo>
                        <a:pt x="70" y="112"/>
                        <a:pt x="70" y="112"/>
                        <a:pt x="70" y="112"/>
                      </a:cubicBezTo>
                      <a:cubicBezTo>
                        <a:pt x="38" y="51"/>
                        <a:pt x="38" y="51"/>
                        <a:pt x="38" y="51"/>
                      </a:cubicBezTo>
                      <a:cubicBezTo>
                        <a:pt x="11" y="80"/>
                        <a:pt x="11" y="80"/>
                        <a:pt x="11" y="80"/>
                      </a:cubicBezTo>
                      <a:cubicBezTo>
                        <a:pt x="17" y="104"/>
                        <a:pt x="17" y="104"/>
                        <a:pt x="17" y="104"/>
                      </a:cubicBezTo>
                      <a:cubicBezTo>
                        <a:pt x="12" y="110"/>
                        <a:pt x="12" y="110"/>
                        <a:pt x="12" y="110"/>
                      </a:cubicBezTo>
                      <a:cubicBezTo>
                        <a:pt x="0" y="86"/>
                        <a:pt x="0" y="86"/>
                        <a:pt x="0" y="86"/>
                      </a:cubicBezTo>
                      <a:cubicBezTo>
                        <a:pt x="45" y="30"/>
                        <a:pt x="45" y="30"/>
                        <a:pt x="45" y="30"/>
                      </a:cubicBezTo>
                      <a:cubicBezTo>
                        <a:pt x="76" y="0"/>
                        <a:pt x="76" y="0"/>
                        <a:pt x="76" y="0"/>
                      </a:cubicBezTo>
                      <a:cubicBezTo>
                        <a:pt x="76" y="0"/>
                        <a:pt x="80" y="5"/>
                        <a:pt x="6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Freeform 45"/>
                <p:cNvSpPr>
                  <a:spLocks/>
                </p:cNvSpPr>
                <p:nvPr/>
              </p:nvSpPr>
              <p:spPr bwMode="auto">
                <a:xfrm>
                  <a:off x="10121900" y="1050926"/>
                  <a:ext cx="677862" cy="547688"/>
                </a:xfrm>
                <a:custGeom>
                  <a:avLst/>
                  <a:gdLst>
                    <a:gd name="T0" fmla="*/ 85 w 110"/>
                    <a:gd name="T1" fmla="*/ 22 h 89"/>
                    <a:gd name="T2" fmla="*/ 69 w 110"/>
                    <a:gd name="T3" fmla="*/ 22 h 89"/>
                    <a:gd name="T4" fmla="*/ 73 w 110"/>
                    <a:gd name="T5" fmla="*/ 18 h 89"/>
                    <a:gd name="T6" fmla="*/ 67 w 110"/>
                    <a:gd name="T7" fmla="*/ 13 h 89"/>
                    <a:gd name="T8" fmla="*/ 60 w 110"/>
                    <a:gd name="T9" fmla="*/ 22 h 89"/>
                    <a:gd name="T10" fmla="*/ 47 w 110"/>
                    <a:gd name="T11" fmla="*/ 21 h 89"/>
                    <a:gd name="T12" fmla="*/ 50 w 110"/>
                    <a:gd name="T13" fmla="*/ 17 h 89"/>
                    <a:gd name="T14" fmla="*/ 45 w 110"/>
                    <a:gd name="T15" fmla="*/ 13 h 89"/>
                    <a:gd name="T16" fmla="*/ 38 w 110"/>
                    <a:gd name="T17" fmla="*/ 21 h 89"/>
                    <a:gd name="T18" fmla="*/ 4 w 110"/>
                    <a:gd name="T19" fmla="*/ 20 h 89"/>
                    <a:gd name="T20" fmla="*/ 0 w 110"/>
                    <a:gd name="T21" fmla="*/ 24 h 89"/>
                    <a:gd name="T22" fmla="*/ 64 w 110"/>
                    <a:gd name="T23" fmla="*/ 47 h 89"/>
                    <a:gd name="T24" fmla="*/ 39 w 110"/>
                    <a:gd name="T25" fmla="*/ 78 h 89"/>
                    <a:gd name="T26" fmla="*/ 15 w 110"/>
                    <a:gd name="T27" fmla="*/ 75 h 89"/>
                    <a:gd name="T28" fmla="*/ 10 w 110"/>
                    <a:gd name="T29" fmla="*/ 81 h 89"/>
                    <a:gd name="T30" fmla="*/ 34 w 110"/>
                    <a:gd name="T31" fmla="*/ 89 h 89"/>
                    <a:gd name="T32" fmla="*/ 110 w 110"/>
                    <a:gd name="T33" fmla="*/ 3 h 89"/>
                    <a:gd name="T34" fmla="*/ 85 w 110"/>
                    <a:gd name="T35" fmla="*/ 22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10" h="89">
                      <a:moveTo>
                        <a:pt x="85" y="22"/>
                      </a:moveTo>
                      <a:cubicBezTo>
                        <a:pt x="69" y="22"/>
                        <a:pt x="69" y="22"/>
                        <a:pt x="69" y="22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67" y="13"/>
                        <a:pt x="67" y="13"/>
                        <a:pt x="67" y="13"/>
                      </a:cubicBezTo>
                      <a:cubicBezTo>
                        <a:pt x="60" y="22"/>
                        <a:pt x="60" y="22"/>
                        <a:pt x="60" y="22"/>
                      </a:cubicBezTo>
                      <a:cubicBezTo>
                        <a:pt x="47" y="21"/>
                        <a:pt x="47" y="21"/>
                        <a:pt x="47" y="21"/>
                      </a:cubicBezTo>
                      <a:cubicBezTo>
                        <a:pt x="50" y="17"/>
                        <a:pt x="50" y="17"/>
                        <a:pt x="50" y="17"/>
                      </a:cubicBezTo>
                      <a:cubicBezTo>
                        <a:pt x="45" y="13"/>
                        <a:pt x="45" y="13"/>
                        <a:pt x="45" y="13"/>
                      </a:cubicBezTo>
                      <a:cubicBezTo>
                        <a:pt x="38" y="21"/>
                        <a:pt x="38" y="21"/>
                        <a:pt x="38" y="21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64" y="47"/>
                        <a:pt x="64" y="47"/>
                        <a:pt x="64" y="47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15" y="75"/>
                        <a:pt x="15" y="75"/>
                        <a:pt x="15" y="75"/>
                      </a:cubicBezTo>
                      <a:cubicBezTo>
                        <a:pt x="10" y="81"/>
                        <a:pt x="10" y="81"/>
                        <a:pt x="10" y="81"/>
                      </a:cubicBezTo>
                      <a:cubicBezTo>
                        <a:pt x="34" y="89"/>
                        <a:pt x="34" y="89"/>
                        <a:pt x="34" y="89"/>
                      </a:cubicBezTo>
                      <a:cubicBezTo>
                        <a:pt x="110" y="3"/>
                        <a:pt x="110" y="3"/>
                        <a:pt x="110" y="3"/>
                      </a:cubicBezTo>
                      <a:cubicBezTo>
                        <a:pt x="110" y="3"/>
                        <a:pt x="105" y="0"/>
                        <a:pt x="85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3" name="组合 63"/>
              <p:cNvGrpSpPr/>
              <p:nvPr/>
            </p:nvGrpSpPr>
            <p:grpSpPr>
              <a:xfrm>
                <a:off x="4605398" y="3489574"/>
                <a:ext cx="750093" cy="471488"/>
                <a:chOff x="8491538" y="3690938"/>
                <a:chExt cx="1000124" cy="628650"/>
              </a:xfrm>
              <a:solidFill>
                <a:schemeClr val="bg1"/>
              </a:solidFill>
            </p:grpSpPr>
            <p:sp>
              <p:nvSpPr>
                <p:cNvPr id="23" name="Freeform 57"/>
                <p:cNvSpPr>
                  <a:spLocks noEditPoints="1"/>
                </p:cNvSpPr>
                <p:nvPr/>
              </p:nvSpPr>
              <p:spPr bwMode="auto">
                <a:xfrm>
                  <a:off x="8491538" y="3925888"/>
                  <a:ext cx="395287" cy="393700"/>
                </a:xfrm>
                <a:custGeom>
                  <a:avLst/>
                  <a:gdLst>
                    <a:gd name="T0" fmla="*/ 32 w 64"/>
                    <a:gd name="T1" fmla="*/ 0 h 64"/>
                    <a:gd name="T2" fmla="*/ 0 w 64"/>
                    <a:gd name="T3" fmla="*/ 32 h 64"/>
                    <a:gd name="T4" fmla="*/ 33 w 64"/>
                    <a:gd name="T5" fmla="*/ 64 h 64"/>
                    <a:gd name="T6" fmla="*/ 64 w 64"/>
                    <a:gd name="T7" fmla="*/ 32 h 64"/>
                    <a:gd name="T8" fmla="*/ 32 w 64"/>
                    <a:gd name="T9" fmla="*/ 0 h 64"/>
                    <a:gd name="T10" fmla="*/ 33 w 64"/>
                    <a:gd name="T11" fmla="*/ 56 h 64"/>
                    <a:gd name="T12" fmla="*/ 9 w 64"/>
                    <a:gd name="T13" fmla="*/ 32 h 64"/>
                    <a:gd name="T14" fmla="*/ 32 w 64"/>
                    <a:gd name="T15" fmla="*/ 9 h 64"/>
                    <a:gd name="T16" fmla="*/ 56 w 64"/>
                    <a:gd name="T17" fmla="*/ 33 h 64"/>
                    <a:gd name="T18" fmla="*/ 33 w 64"/>
                    <a:gd name="T19" fmla="*/ 56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4" h="64">
                      <a:moveTo>
                        <a:pt x="32" y="0"/>
                      </a:moveTo>
                      <a:cubicBezTo>
                        <a:pt x="14" y="0"/>
                        <a:pt x="0" y="15"/>
                        <a:pt x="0" y="32"/>
                      </a:cubicBezTo>
                      <a:cubicBezTo>
                        <a:pt x="1" y="50"/>
                        <a:pt x="15" y="64"/>
                        <a:pt x="33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cubicBezTo>
                        <a:pt x="64" y="14"/>
                        <a:pt x="50" y="0"/>
                        <a:pt x="32" y="0"/>
                      </a:cubicBezTo>
                      <a:close/>
                      <a:moveTo>
                        <a:pt x="33" y="56"/>
                      </a:moveTo>
                      <a:cubicBezTo>
                        <a:pt x="20" y="56"/>
                        <a:pt x="9" y="45"/>
                        <a:pt x="9" y="32"/>
                      </a:cubicBezTo>
                      <a:cubicBezTo>
                        <a:pt x="8" y="19"/>
                        <a:pt x="19" y="9"/>
                        <a:pt x="32" y="9"/>
                      </a:cubicBezTo>
                      <a:cubicBezTo>
                        <a:pt x="45" y="9"/>
                        <a:pt x="56" y="20"/>
                        <a:pt x="56" y="33"/>
                      </a:cubicBezTo>
                      <a:cubicBezTo>
                        <a:pt x="56" y="45"/>
                        <a:pt x="46" y="56"/>
                        <a:pt x="33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4" name="Freeform 58"/>
                <p:cNvSpPr>
                  <a:spLocks noEditPoints="1"/>
                </p:cNvSpPr>
                <p:nvPr/>
              </p:nvSpPr>
              <p:spPr bwMode="auto">
                <a:xfrm>
                  <a:off x="9096375" y="3919538"/>
                  <a:ext cx="395287" cy="400050"/>
                </a:xfrm>
                <a:custGeom>
                  <a:avLst/>
                  <a:gdLst>
                    <a:gd name="T0" fmla="*/ 32 w 64"/>
                    <a:gd name="T1" fmla="*/ 0 h 65"/>
                    <a:gd name="T2" fmla="*/ 0 w 64"/>
                    <a:gd name="T3" fmla="*/ 33 h 65"/>
                    <a:gd name="T4" fmla="*/ 32 w 64"/>
                    <a:gd name="T5" fmla="*/ 64 h 65"/>
                    <a:gd name="T6" fmla="*/ 64 w 64"/>
                    <a:gd name="T7" fmla="*/ 32 h 65"/>
                    <a:gd name="T8" fmla="*/ 32 w 64"/>
                    <a:gd name="T9" fmla="*/ 0 h 65"/>
                    <a:gd name="T10" fmla="*/ 32 w 64"/>
                    <a:gd name="T11" fmla="*/ 56 h 65"/>
                    <a:gd name="T12" fmla="*/ 8 w 64"/>
                    <a:gd name="T13" fmla="*/ 32 h 65"/>
                    <a:gd name="T14" fmla="*/ 32 w 64"/>
                    <a:gd name="T15" fmla="*/ 9 h 65"/>
                    <a:gd name="T16" fmla="*/ 55 w 64"/>
                    <a:gd name="T17" fmla="*/ 33 h 65"/>
                    <a:gd name="T18" fmla="*/ 32 w 64"/>
                    <a:gd name="T19" fmla="*/ 56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4" h="65">
                      <a:moveTo>
                        <a:pt x="32" y="0"/>
                      </a:moveTo>
                      <a:cubicBezTo>
                        <a:pt x="14" y="1"/>
                        <a:pt x="0" y="15"/>
                        <a:pt x="0" y="33"/>
                      </a:cubicBezTo>
                      <a:cubicBezTo>
                        <a:pt x="0" y="50"/>
                        <a:pt x="14" y="65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cubicBezTo>
                        <a:pt x="64" y="15"/>
                        <a:pt x="49" y="0"/>
                        <a:pt x="32" y="0"/>
                      </a:cubicBezTo>
                      <a:close/>
                      <a:moveTo>
                        <a:pt x="32" y="56"/>
                      </a:moveTo>
                      <a:cubicBezTo>
                        <a:pt x="19" y="56"/>
                        <a:pt x="8" y="46"/>
                        <a:pt x="8" y="32"/>
                      </a:cubicBezTo>
                      <a:cubicBezTo>
                        <a:pt x="8" y="19"/>
                        <a:pt x="19" y="9"/>
                        <a:pt x="32" y="9"/>
                      </a:cubicBezTo>
                      <a:cubicBezTo>
                        <a:pt x="44" y="10"/>
                        <a:pt x="55" y="20"/>
                        <a:pt x="55" y="33"/>
                      </a:cubicBezTo>
                      <a:cubicBezTo>
                        <a:pt x="56" y="46"/>
                        <a:pt x="45" y="56"/>
                        <a:pt x="32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Freeform 59"/>
                <p:cNvSpPr>
                  <a:spLocks/>
                </p:cNvSpPr>
                <p:nvPr/>
              </p:nvSpPr>
              <p:spPr bwMode="auto">
                <a:xfrm>
                  <a:off x="9059863" y="3716338"/>
                  <a:ext cx="239712" cy="393700"/>
                </a:xfrm>
                <a:custGeom>
                  <a:avLst/>
                  <a:gdLst>
                    <a:gd name="T0" fmla="*/ 151 w 151"/>
                    <a:gd name="T1" fmla="*/ 244 h 248"/>
                    <a:gd name="T2" fmla="*/ 62 w 151"/>
                    <a:gd name="T3" fmla="*/ 0 h 248"/>
                    <a:gd name="T4" fmla="*/ 3 w 151"/>
                    <a:gd name="T5" fmla="*/ 0 h 248"/>
                    <a:gd name="T6" fmla="*/ 0 w 151"/>
                    <a:gd name="T7" fmla="*/ 15 h 248"/>
                    <a:gd name="T8" fmla="*/ 46 w 151"/>
                    <a:gd name="T9" fmla="*/ 19 h 248"/>
                    <a:gd name="T10" fmla="*/ 140 w 151"/>
                    <a:gd name="T11" fmla="*/ 248 h 248"/>
                    <a:gd name="T12" fmla="*/ 151 w 151"/>
                    <a:gd name="T13" fmla="*/ 244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1" h="248">
                      <a:moveTo>
                        <a:pt x="151" y="244"/>
                      </a:moveTo>
                      <a:lnTo>
                        <a:pt x="62" y="0"/>
                      </a:lnTo>
                      <a:lnTo>
                        <a:pt x="3" y="0"/>
                      </a:lnTo>
                      <a:lnTo>
                        <a:pt x="0" y="15"/>
                      </a:lnTo>
                      <a:lnTo>
                        <a:pt x="46" y="19"/>
                      </a:lnTo>
                      <a:lnTo>
                        <a:pt x="140" y="248"/>
                      </a:lnTo>
                      <a:lnTo>
                        <a:pt x="151" y="2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Freeform 60"/>
                <p:cNvSpPr>
                  <a:spLocks noEditPoints="1"/>
                </p:cNvSpPr>
                <p:nvPr/>
              </p:nvSpPr>
              <p:spPr bwMode="auto">
                <a:xfrm>
                  <a:off x="8682038" y="3740151"/>
                  <a:ext cx="512762" cy="461963"/>
                </a:xfrm>
                <a:custGeom>
                  <a:avLst/>
                  <a:gdLst>
                    <a:gd name="T0" fmla="*/ 81 w 83"/>
                    <a:gd name="T1" fmla="*/ 15 h 75"/>
                    <a:gd name="T2" fmla="*/ 27 w 83"/>
                    <a:gd name="T3" fmla="*/ 15 h 75"/>
                    <a:gd name="T4" fmla="*/ 21 w 83"/>
                    <a:gd name="T5" fmla="*/ 0 h 75"/>
                    <a:gd name="T6" fmla="*/ 18 w 83"/>
                    <a:gd name="T7" fmla="*/ 5 h 75"/>
                    <a:gd name="T8" fmla="*/ 23 w 83"/>
                    <a:gd name="T9" fmla="*/ 17 h 75"/>
                    <a:gd name="T10" fmla="*/ 0 w 83"/>
                    <a:gd name="T11" fmla="*/ 58 h 75"/>
                    <a:gd name="T12" fmla="*/ 3 w 83"/>
                    <a:gd name="T13" fmla="*/ 62 h 75"/>
                    <a:gd name="T14" fmla="*/ 4 w 83"/>
                    <a:gd name="T15" fmla="*/ 60 h 75"/>
                    <a:gd name="T16" fmla="*/ 5 w 83"/>
                    <a:gd name="T17" fmla="*/ 64 h 75"/>
                    <a:gd name="T18" fmla="*/ 45 w 83"/>
                    <a:gd name="T19" fmla="*/ 69 h 75"/>
                    <a:gd name="T20" fmla="*/ 59 w 83"/>
                    <a:gd name="T21" fmla="*/ 68 h 75"/>
                    <a:gd name="T22" fmla="*/ 57 w 83"/>
                    <a:gd name="T23" fmla="*/ 57 h 75"/>
                    <a:gd name="T24" fmla="*/ 77 w 83"/>
                    <a:gd name="T25" fmla="*/ 27 h 75"/>
                    <a:gd name="T26" fmla="*/ 83 w 83"/>
                    <a:gd name="T27" fmla="*/ 20 h 75"/>
                    <a:gd name="T28" fmla="*/ 81 w 83"/>
                    <a:gd name="T29" fmla="*/ 15 h 75"/>
                    <a:gd name="T30" fmla="*/ 5 w 83"/>
                    <a:gd name="T31" fmla="*/ 59 h 75"/>
                    <a:gd name="T32" fmla="*/ 27 w 83"/>
                    <a:gd name="T33" fmla="*/ 21 h 75"/>
                    <a:gd name="T34" fmla="*/ 44 w 83"/>
                    <a:gd name="T35" fmla="*/ 57 h 75"/>
                    <a:gd name="T36" fmla="*/ 5 w 83"/>
                    <a:gd name="T37" fmla="*/ 59 h 75"/>
                    <a:gd name="T38" fmla="*/ 53 w 83"/>
                    <a:gd name="T39" fmla="*/ 55 h 75"/>
                    <a:gd name="T40" fmla="*/ 50 w 83"/>
                    <a:gd name="T41" fmla="*/ 55 h 75"/>
                    <a:gd name="T42" fmla="*/ 31 w 83"/>
                    <a:gd name="T43" fmla="*/ 20 h 75"/>
                    <a:gd name="T44" fmla="*/ 75 w 83"/>
                    <a:gd name="T45" fmla="*/ 20 h 75"/>
                    <a:gd name="T46" fmla="*/ 53 w 83"/>
                    <a:gd name="T47" fmla="*/ 5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83" h="75">
                      <a:moveTo>
                        <a:pt x="81" y="15"/>
                      </a:moveTo>
                      <a:cubicBezTo>
                        <a:pt x="27" y="15"/>
                        <a:pt x="27" y="15"/>
                        <a:pt x="27" y="15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3" y="62"/>
                        <a:pt x="3" y="62"/>
                        <a:pt x="3" y="62"/>
                      </a:cubicBezTo>
                      <a:cubicBezTo>
                        <a:pt x="4" y="60"/>
                        <a:pt x="4" y="60"/>
                        <a:pt x="4" y="60"/>
                      </a:cubicBezTo>
                      <a:cubicBezTo>
                        <a:pt x="5" y="64"/>
                        <a:pt x="5" y="64"/>
                        <a:pt x="5" y="64"/>
                      </a:cubicBezTo>
                      <a:cubicBezTo>
                        <a:pt x="45" y="69"/>
                        <a:pt x="45" y="69"/>
                        <a:pt x="45" y="69"/>
                      </a:cubicBezTo>
                      <a:cubicBezTo>
                        <a:pt x="45" y="69"/>
                        <a:pt x="56" y="75"/>
                        <a:pt x="59" y="68"/>
                      </a:cubicBezTo>
                      <a:cubicBezTo>
                        <a:pt x="63" y="60"/>
                        <a:pt x="57" y="57"/>
                        <a:pt x="57" y="57"/>
                      </a:cubicBezTo>
                      <a:cubicBezTo>
                        <a:pt x="57" y="57"/>
                        <a:pt x="74" y="31"/>
                        <a:pt x="77" y="27"/>
                      </a:cubicBezTo>
                      <a:cubicBezTo>
                        <a:pt x="80" y="22"/>
                        <a:pt x="83" y="20"/>
                        <a:pt x="83" y="20"/>
                      </a:cubicBezTo>
                      <a:lnTo>
                        <a:pt x="81" y="15"/>
                      </a:lnTo>
                      <a:close/>
                      <a:moveTo>
                        <a:pt x="5" y="59"/>
                      </a:move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32" y="28"/>
                        <a:pt x="44" y="57"/>
                        <a:pt x="44" y="57"/>
                      </a:cubicBezTo>
                      <a:lnTo>
                        <a:pt x="5" y="59"/>
                      </a:lnTo>
                      <a:close/>
                      <a:moveTo>
                        <a:pt x="53" y="55"/>
                      </a:moveTo>
                      <a:cubicBezTo>
                        <a:pt x="50" y="55"/>
                        <a:pt x="50" y="55"/>
                        <a:pt x="50" y="55"/>
                      </a:cubicBezTo>
                      <a:cubicBezTo>
                        <a:pt x="31" y="20"/>
                        <a:pt x="31" y="20"/>
                        <a:pt x="31" y="20"/>
                      </a:cubicBezTo>
                      <a:cubicBezTo>
                        <a:pt x="75" y="20"/>
                        <a:pt x="75" y="20"/>
                        <a:pt x="75" y="20"/>
                      </a:cubicBezTo>
                      <a:lnTo>
                        <a:pt x="53" y="5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Freeform 61"/>
                <p:cNvSpPr>
                  <a:spLocks/>
                </p:cNvSpPr>
                <p:nvPr/>
              </p:nvSpPr>
              <p:spPr bwMode="auto">
                <a:xfrm>
                  <a:off x="8726488" y="3690938"/>
                  <a:ext cx="209550" cy="111125"/>
                </a:xfrm>
                <a:custGeom>
                  <a:avLst/>
                  <a:gdLst>
                    <a:gd name="T0" fmla="*/ 34 w 34"/>
                    <a:gd name="T1" fmla="*/ 9 h 18"/>
                    <a:gd name="T2" fmla="*/ 24 w 34"/>
                    <a:gd name="T3" fmla="*/ 4 h 18"/>
                    <a:gd name="T4" fmla="*/ 3 w 34"/>
                    <a:gd name="T5" fmla="*/ 3 h 18"/>
                    <a:gd name="T6" fmla="*/ 7 w 34"/>
                    <a:gd name="T7" fmla="*/ 15 h 18"/>
                    <a:gd name="T8" fmla="*/ 19 w 34"/>
                    <a:gd name="T9" fmla="*/ 11 h 18"/>
                    <a:gd name="T10" fmla="*/ 34 w 34"/>
                    <a:gd name="T11" fmla="*/ 9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" h="18">
                      <a:moveTo>
                        <a:pt x="34" y="9"/>
                      </a:moveTo>
                      <a:cubicBezTo>
                        <a:pt x="34" y="9"/>
                        <a:pt x="33" y="5"/>
                        <a:pt x="24" y="4"/>
                      </a:cubicBezTo>
                      <a:cubicBezTo>
                        <a:pt x="15" y="3"/>
                        <a:pt x="5" y="0"/>
                        <a:pt x="3" y="3"/>
                      </a:cubicBezTo>
                      <a:cubicBezTo>
                        <a:pt x="0" y="6"/>
                        <a:pt x="4" y="13"/>
                        <a:pt x="7" y="15"/>
                      </a:cubicBezTo>
                      <a:cubicBezTo>
                        <a:pt x="10" y="18"/>
                        <a:pt x="16" y="11"/>
                        <a:pt x="19" y="11"/>
                      </a:cubicBezTo>
                      <a:cubicBezTo>
                        <a:pt x="22" y="11"/>
                        <a:pt x="32" y="12"/>
                        <a:pt x="34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8" name="Freeform 62"/>
                <p:cNvSpPr>
                  <a:spLocks/>
                </p:cNvSpPr>
                <p:nvPr/>
              </p:nvSpPr>
              <p:spPr bwMode="auto">
                <a:xfrm>
                  <a:off x="8645525" y="4079876"/>
                  <a:ext cx="85725" cy="85725"/>
                </a:xfrm>
                <a:custGeom>
                  <a:avLst/>
                  <a:gdLst>
                    <a:gd name="T0" fmla="*/ 14 w 14"/>
                    <a:gd name="T1" fmla="*/ 7 h 14"/>
                    <a:gd name="T2" fmla="*/ 7 w 14"/>
                    <a:gd name="T3" fmla="*/ 14 h 14"/>
                    <a:gd name="T4" fmla="*/ 0 w 14"/>
                    <a:gd name="T5" fmla="*/ 7 h 14"/>
                    <a:gd name="T6" fmla="*/ 7 w 14"/>
                    <a:gd name="T7" fmla="*/ 0 h 14"/>
                    <a:gd name="T8" fmla="*/ 14 w 14"/>
                    <a:gd name="T9" fmla="*/ 7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4">
                      <a:moveTo>
                        <a:pt x="14" y="7"/>
                      </a:moveTo>
                      <a:cubicBezTo>
                        <a:pt x="14" y="11"/>
                        <a:pt x="11" y="14"/>
                        <a:pt x="7" y="14"/>
                      </a:cubicBezTo>
                      <a:cubicBezTo>
                        <a:pt x="3" y="14"/>
                        <a:pt x="0" y="11"/>
                        <a:pt x="0" y="7"/>
                      </a:cubicBezTo>
                      <a:cubicBezTo>
                        <a:pt x="0" y="4"/>
                        <a:pt x="3" y="0"/>
                        <a:pt x="7" y="0"/>
                      </a:cubicBezTo>
                      <a:cubicBezTo>
                        <a:pt x="11" y="0"/>
                        <a:pt x="14" y="3"/>
                        <a:pt x="14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Freeform 63"/>
                <p:cNvSpPr>
                  <a:spLocks/>
                </p:cNvSpPr>
                <p:nvPr/>
              </p:nvSpPr>
              <p:spPr bwMode="auto">
                <a:xfrm>
                  <a:off x="9250363" y="4079876"/>
                  <a:ext cx="87312" cy="85725"/>
                </a:xfrm>
                <a:custGeom>
                  <a:avLst/>
                  <a:gdLst>
                    <a:gd name="T0" fmla="*/ 14 w 14"/>
                    <a:gd name="T1" fmla="*/ 7 h 14"/>
                    <a:gd name="T2" fmla="*/ 7 w 14"/>
                    <a:gd name="T3" fmla="*/ 14 h 14"/>
                    <a:gd name="T4" fmla="*/ 1 w 14"/>
                    <a:gd name="T5" fmla="*/ 7 h 14"/>
                    <a:gd name="T6" fmla="*/ 7 w 14"/>
                    <a:gd name="T7" fmla="*/ 1 h 14"/>
                    <a:gd name="T8" fmla="*/ 14 w 14"/>
                    <a:gd name="T9" fmla="*/ 7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4">
                      <a:moveTo>
                        <a:pt x="14" y="7"/>
                      </a:moveTo>
                      <a:cubicBezTo>
                        <a:pt x="14" y="11"/>
                        <a:pt x="11" y="14"/>
                        <a:pt x="7" y="14"/>
                      </a:cubicBezTo>
                      <a:cubicBezTo>
                        <a:pt x="3" y="14"/>
                        <a:pt x="1" y="11"/>
                        <a:pt x="1" y="7"/>
                      </a:cubicBezTo>
                      <a:cubicBezTo>
                        <a:pt x="0" y="3"/>
                        <a:pt x="3" y="1"/>
                        <a:pt x="7" y="1"/>
                      </a:cubicBezTo>
                      <a:cubicBezTo>
                        <a:pt x="11" y="0"/>
                        <a:pt x="13" y="3"/>
                        <a:pt x="14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0" name="Freeform 64"/>
                <p:cNvSpPr>
                  <a:spLocks/>
                </p:cNvSpPr>
                <p:nvPr/>
              </p:nvSpPr>
              <p:spPr bwMode="auto">
                <a:xfrm>
                  <a:off x="8786813" y="3765551"/>
                  <a:ext cx="44450" cy="30163"/>
                </a:xfrm>
                <a:custGeom>
                  <a:avLst/>
                  <a:gdLst>
                    <a:gd name="T0" fmla="*/ 6 w 7"/>
                    <a:gd name="T1" fmla="*/ 0 h 5"/>
                    <a:gd name="T2" fmla="*/ 1 w 7"/>
                    <a:gd name="T3" fmla="*/ 3 h 5"/>
                    <a:gd name="T4" fmla="*/ 1 w 7"/>
                    <a:gd name="T5" fmla="*/ 5 h 5"/>
                    <a:gd name="T6" fmla="*/ 7 w 7"/>
                    <a:gd name="T7" fmla="*/ 2 h 5"/>
                    <a:gd name="T8" fmla="*/ 6 w 7"/>
                    <a:gd name="T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5">
                      <a:moveTo>
                        <a:pt x="6" y="0"/>
                      </a:moveTo>
                      <a:cubicBezTo>
                        <a:pt x="6" y="0"/>
                        <a:pt x="2" y="3"/>
                        <a:pt x="1" y="3"/>
                      </a:cubicBezTo>
                      <a:cubicBezTo>
                        <a:pt x="0" y="4"/>
                        <a:pt x="1" y="5"/>
                        <a:pt x="1" y="5"/>
                      </a:cubicBezTo>
                      <a:cubicBezTo>
                        <a:pt x="7" y="2"/>
                        <a:pt x="7" y="2"/>
                        <a:pt x="7" y="2"/>
                      </a:cubicBez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Freeform 65"/>
                <p:cNvSpPr>
                  <a:spLocks/>
                </p:cNvSpPr>
                <p:nvPr/>
              </p:nvSpPr>
              <p:spPr bwMode="auto">
                <a:xfrm>
                  <a:off x="9053513" y="3697288"/>
                  <a:ext cx="73025" cy="61913"/>
                </a:xfrm>
                <a:custGeom>
                  <a:avLst/>
                  <a:gdLst>
                    <a:gd name="T0" fmla="*/ 46 w 46"/>
                    <a:gd name="T1" fmla="*/ 39 h 39"/>
                    <a:gd name="T2" fmla="*/ 46 w 46"/>
                    <a:gd name="T3" fmla="*/ 0 h 39"/>
                    <a:gd name="T4" fmla="*/ 0 w 46"/>
                    <a:gd name="T5" fmla="*/ 8 h 39"/>
                    <a:gd name="T6" fmla="*/ 0 w 46"/>
                    <a:gd name="T7" fmla="*/ 35 h 39"/>
                    <a:gd name="T8" fmla="*/ 46 w 46"/>
                    <a:gd name="T9" fmla="*/ 3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9">
                      <a:moveTo>
                        <a:pt x="46" y="39"/>
                      </a:moveTo>
                      <a:lnTo>
                        <a:pt x="46" y="0"/>
                      </a:lnTo>
                      <a:lnTo>
                        <a:pt x="0" y="8"/>
                      </a:lnTo>
                      <a:lnTo>
                        <a:pt x="0" y="35"/>
                      </a:lnTo>
                      <a:lnTo>
                        <a:pt x="46" y="3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4" name="组合 75"/>
              <p:cNvGrpSpPr/>
              <p:nvPr/>
            </p:nvGrpSpPr>
            <p:grpSpPr>
              <a:xfrm>
                <a:off x="6909793" y="3360455"/>
                <a:ext cx="453628" cy="678657"/>
                <a:chOff x="10158413" y="3421063"/>
                <a:chExt cx="604837" cy="904876"/>
              </a:xfrm>
              <a:solidFill>
                <a:schemeClr val="bg1"/>
              </a:solidFill>
            </p:grpSpPr>
            <p:sp>
              <p:nvSpPr>
                <p:cNvPr id="15" name="Freeform 5"/>
                <p:cNvSpPr>
                  <a:spLocks noEditPoints="1"/>
                </p:cNvSpPr>
                <p:nvPr/>
              </p:nvSpPr>
              <p:spPr bwMode="auto">
                <a:xfrm>
                  <a:off x="10158413" y="3981451"/>
                  <a:ext cx="604837" cy="301625"/>
                </a:xfrm>
                <a:custGeom>
                  <a:avLst/>
                  <a:gdLst>
                    <a:gd name="T0" fmla="*/ 0 w 98"/>
                    <a:gd name="T1" fmla="*/ 0 h 49"/>
                    <a:gd name="T2" fmla="*/ 49 w 98"/>
                    <a:gd name="T3" fmla="*/ 49 h 49"/>
                    <a:gd name="T4" fmla="*/ 98 w 98"/>
                    <a:gd name="T5" fmla="*/ 0 h 49"/>
                    <a:gd name="T6" fmla="*/ 0 w 98"/>
                    <a:gd name="T7" fmla="*/ 0 h 49"/>
                    <a:gd name="T8" fmla="*/ 21 w 98"/>
                    <a:gd name="T9" fmla="*/ 18 h 49"/>
                    <a:gd name="T10" fmla="*/ 16 w 98"/>
                    <a:gd name="T11" fmla="*/ 14 h 49"/>
                    <a:gd name="T12" fmla="*/ 21 w 98"/>
                    <a:gd name="T13" fmla="*/ 9 h 49"/>
                    <a:gd name="T14" fmla="*/ 26 w 98"/>
                    <a:gd name="T15" fmla="*/ 14 h 49"/>
                    <a:gd name="T16" fmla="*/ 21 w 98"/>
                    <a:gd name="T17" fmla="*/ 18 h 49"/>
                    <a:gd name="T18" fmla="*/ 40 w 98"/>
                    <a:gd name="T19" fmla="*/ 18 h 49"/>
                    <a:gd name="T20" fmla="*/ 35 w 98"/>
                    <a:gd name="T21" fmla="*/ 14 h 49"/>
                    <a:gd name="T22" fmla="*/ 40 w 98"/>
                    <a:gd name="T23" fmla="*/ 9 h 49"/>
                    <a:gd name="T24" fmla="*/ 45 w 98"/>
                    <a:gd name="T25" fmla="*/ 14 h 49"/>
                    <a:gd name="T26" fmla="*/ 40 w 98"/>
                    <a:gd name="T27" fmla="*/ 18 h 49"/>
                    <a:gd name="T28" fmla="*/ 59 w 98"/>
                    <a:gd name="T29" fmla="*/ 18 h 49"/>
                    <a:gd name="T30" fmla="*/ 54 w 98"/>
                    <a:gd name="T31" fmla="*/ 14 h 49"/>
                    <a:gd name="T32" fmla="*/ 59 w 98"/>
                    <a:gd name="T33" fmla="*/ 9 h 49"/>
                    <a:gd name="T34" fmla="*/ 64 w 98"/>
                    <a:gd name="T35" fmla="*/ 14 h 49"/>
                    <a:gd name="T36" fmla="*/ 59 w 98"/>
                    <a:gd name="T37" fmla="*/ 18 h 49"/>
                    <a:gd name="T38" fmla="*/ 78 w 98"/>
                    <a:gd name="T39" fmla="*/ 18 h 49"/>
                    <a:gd name="T40" fmla="*/ 73 w 98"/>
                    <a:gd name="T41" fmla="*/ 14 h 49"/>
                    <a:gd name="T42" fmla="*/ 78 w 98"/>
                    <a:gd name="T43" fmla="*/ 9 h 49"/>
                    <a:gd name="T44" fmla="*/ 83 w 98"/>
                    <a:gd name="T45" fmla="*/ 14 h 49"/>
                    <a:gd name="T46" fmla="*/ 78 w 98"/>
                    <a:gd name="T47" fmla="*/ 18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98" h="49">
                      <a:moveTo>
                        <a:pt x="0" y="0"/>
                      </a:moveTo>
                      <a:cubicBezTo>
                        <a:pt x="0" y="27"/>
                        <a:pt x="22" y="49"/>
                        <a:pt x="49" y="49"/>
                      </a:cubicBezTo>
                      <a:cubicBezTo>
                        <a:pt x="76" y="49"/>
                        <a:pt x="98" y="27"/>
                        <a:pt x="98" y="0"/>
                      </a:cubicBezTo>
                      <a:lnTo>
                        <a:pt x="0" y="0"/>
                      </a:lnTo>
                      <a:close/>
                      <a:moveTo>
                        <a:pt x="21" y="18"/>
                      </a:moveTo>
                      <a:cubicBezTo>
                        <a:pt x="18" y="18"/>
                        <a:pt x="16" y="16"/>
                        <a:pt x="16" y="14"/>
                      </a:cubicBezTo>
                      <a:cubicBezTo>
                        <a:pt x="16" y="11"/>
                        <a:pt x="18" y="9"/>
                        <a:pt x="21" y="9"/>
                      </a:cubicBezTo>
                      <a:cubicBezTo>
                        <a:pt x="23" y="9"/>
                        <a:pt x="26" y="11"/>
                        <a:pt x="26" y="14"/>
                      </a:cubicBezTo>
                      <a:cubicBezTo>
                        <a:pt x="26" y="16"/>
                        <a:pt x="23" y="18"/>
                        <a:pt x="21" y="18"/>
                      </a:cubicBezTo>
                      <a:close/>
                      <a:moveTo>
                        <a:pt x="40" y="18"/>
                      </a:moveTo>
                      <a:cubicBezTo>
                        <a:pt x="37" y="18"/>
                        <a:pt x="35" y="16"/>
                        <a:pt x="35" y="14"/>
                      </a:cubicBezTo>
                      <a:cubicBezTo>
                        <a:pt x="35" y="11"/>
                        <a:pt x="37" y="9"/>
                        <a:pt x="40" y="9"/>
                      </a:cubicBezTo>
                      <a:cubicBezTo>
                        <a:pt x="42" y="9"/>
                        <a:pt x="45" y="11"/>
                        <a:pt x="45" y="14"/>
                      </a:cubicBezTo>
                      <a:cubicBezTo>
                        <a:pt x="45" y="16"/>
                        <a:pt x="42" y="18"/>
                        <a:pt x="40" y="18"/>
                      </a:cubicBezTo>
                      <a:close/>
                      <a:moveTo>
                        <a:pt x="59" y="18"/>
                      </a:moveTo>
                      <a:cubicBezTo>
                        <a:pt x="56" y="18"/>
                        <a:pt x="54" y="16"/>
                        <a:pt x="54" y="14"/>
                      </a:cubicBezTo>
                      <a:cubicBezTo>
                        <a:pt x="54" y="11"/>
                        <a:pt x="56" y="9"/>
                        <a:pt x="59" y="9"/>
                      </a:cubicBezTo>
                      <a:cubicBezTo>
                        <a:pt x="61" y="9"/>
                        <a:pt x="64" y="11"/>
                        <a:pt x="64" y="14"/>
                      </a:cubicBezTo>
                      <a:cubicBezTo>
                        <a:pt x="64" y="16"/>
                        <a:pt x="61" y="18"/>
                        <a:pt x="59" y="18"/>
                      </a:cubicBezTo>
                      <a:close/>
                      <a:moveTo>
                        <a:pt x="78" y="18"/>
                      </a:moveTo>
                      <a:cubicBezTo>
                        <a:pt x="75" y="18"/>
                        <a:pt x="73" y="16"/>
                        <a:pt x="73" y="14"/>
                      </a:cubicBezTo>
                      <a:cubicBezTo>
                        <a:pt x="73" y="11"/>
                        <a:pt x="75" y="9"/>
                        <a:pt x="78" y="9"/>
                      </a:cubicBezTo>
                      <a:cubicBezTo>
                        <a:pt x="81" y="9"/>
                        <a:pt x="83" y="11"/>
                        <a:pt x="83" y="14"/>
                      </a:cubicBezTo>
                      <a:cubicBezTo>
                        <a:pt x="83" y="16"/>
                        <a:pt x="81" y="18"/>
                        <a:pt x="78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6" name="Freeform 6"/>
                <p:cNvSpPr>
                  <a:spLocks/>
                </p:cNvSpPr>
                <p:nvPr/>
              </p:nvSpPr>
              <p:spPr bwMode="auto">
                <a:xfrm>
                  <a:off x="10171113" y="3532188"/>
                  <a:ext cx="307975" cy="387350"/>
                </a:xfrm>
                <a:custGeom>
                  <a:avLst/>
                  <a:gdLst>
                    <a:gd name="T0" fmla="*/ 183 w 194"/>
                    <a:gd name="T1" fmla="*/ 0 h 244"/>
                    <a:gd name="T2" fmla="*/ 0 w 194"/>
                    <a:gd name="T3" fmla="*/ 244 h 244"/>
                    <a:gd name="T4" fmla="*/ 194 w 194"/>
                    <a:gd name="T5" fmla="*/ 244 h 244"/>
                    <a:gd name="T6" fmla="*/ 183 w 194"/>
                    <a:gd name="T7" fmla="*/ 0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4" h="244">
                      <a:moveTo>
                        <a:pt x="183" y="0"/>
                      </a:moveTo>
                      <a:lnTo>
                        <a:pt x="0" y="244"/>
                      </a:lnTo>
                      <a:lnTo>
                        <a:pt x="194" y="244"/>
                      </a:lnTo>
                      <a:lnTo>
                        <a:pt x="183" y="0"/>
                      </a:lnTo>
                      <a:close/>
                    </a:path>
                  </a:pathLst>
                </a:custGeom>
                <a:solidFill>
                  <a:srgbClr val="F8F8F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" name="Freeform 7"/>
                <p:cNvSpPr>
                  <a:spLocks/>
                </p:cNvSpPr>
                <p:nvPr/>
              </p:nvSpPr>
              <p:spPr bwMode="auto">
                <a:xfrm>
                  <a:off x="10461625" y="3532188"/>
                  <a:ext cx="301625" cy="387350"/>
                </a:xfrm>
                <a:custGeom>
                  <a:avLst/>
                  <a:gdLst>
                    <a:gd name="T0" fmla="*/ 11 w 190"/>
                    <a:gd name="T1" fmla="*/ 0 h 244"/>
                    <a:gd name="T2" fmla="*/ 190 w 190"/>
                    <a:gd name="T3" fmla="*/ 244 h 244"/>
                    <a:gd name="T4" fmla="*/ 0 w 190"/>
                    <a:gd name="T5" fmla="*/ 244 h 244"/>
                    <a:gd name="T6" fmla="*/ 11 w 190"/>
                    <a:gd name="T7" fmla="*/ 0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0" h="244">
                      <a:moveTo>
                        <a:pt x="11" y="0"/>
                      </a:moveTo>
                      <a:lnTo>
                        <a:pt x="190" y="244"/>
                      </a:lnTo>
                      <a:lnTo>
                        <a:pt x="0" y="244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8" name="Rectangle 8"/>
                <p:cNvSpPr>
                  <a:spLocks noChangeArrowheads="1"/>
                </p:cNvSpPr>
                <p:nvPr/>
              </p:nvSpPr>
              <p:spPr bwMode="auto">
                <a:xfrm>
                  <a:off x="10448925" y="3421063"/>
                  <a:ext cx="36512" cy="5603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" name="Freeform 9"/>
                <p:cNvSpPr>
                  <a:spLocks/>
                </p:cNvSpPr>
                <p:nvPr/>
              </p:nvSpPr>
              <p:spPr bwMode="auto">
                <a:xfrm>
                  <a:off x="10250488" y="4178301"/>
                  <a:ext cx="149225" cy="141288"/>
                </a:xfrm>
                <a:custGeom>
                  <a:avLst/>
                  <a:gdLst>
                    <a:gd name="T0" fmla="*/ 15 w 24"/>
                    <a:gd name="T1" fmla="*/ 5 h 23"/>
                    <a:gd name="T2" fmla="*/ 6 w 24"/>
                    <a:gd name="T3" fmla="*/ 14 h 23"/>
                    <a:gd name="T4" fmla="*/ 6 w 24"/>
                    <a:gd name="T5" fmla="*/ 23 h 23"/>
                    <a:gd name="T6" fmla="*/ 24 w 24"/>
                    <a:gd name="T7" fmla="*/ 5 h 23"/>
                    <a:gd name="T8" fmla="*/ 15 w 24"/>
                    <a:gd name="T9" fmla="*/ 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23">
                      <a:moveTo>
                        <a:pt x="15" y="5"/>
                      </a:moveTo>
                      <a:cubicBezTo>
                        <a:pt x="15" y="10"/>
                        <a:pt x="11" y="14"/>
                        <a:pt x="6" y="14"/>
                      </a:cubicBezTo>
                      <a:cubicBezTo>
                        <a:pt x="0" y="14"/>
                        <a:pt x="0" y="23"/>
                        <a:pt x="6" y="23"/>
                      </a:cubicBezTo>
                      <a:cubicBezTo>
                        <a:pt x="16" y="23"/>
                        <a:pt x="23" y="15"/>
                        <a:pt x="24" y="5"/>
                      </a:cubicBezTo>
                      <a:cubicBezTo>
                        <a:pt x="24" y="0"/>
                        <a:pt x="15" y="0"/>
                        <a:pt x="1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0" name="Freeform 10"/>
                <p:cNvSpPr>
                  <a:spLocks/>
                </p:cNvSpPr>
                <p:nvPr/>
              </p:nvSpPr>
              <p:spPr bwMode="auto">
                <a:xfrm>
                  <a:off x="10344150" y="4178301"/>
                  <a:ext cx="215900" cy="147638"/>
                </a:xfrm>
                <a:custGeom>
                  <a:avLst/>
                  <a:gdLst>
                    <a:gd name="T0" fmla="*/ 26 w 35"/>
                    <a:gd name="T1" fmla="*/ 5 h 24"/>
                    <a:gd name="T2" fmla="*/ 9 w 35"/>
                    <a:gd name="T3" fmla="*/ 5 h 24"/>
                    <a:gd name="T4" fmla="*/ 0 w 35"/>
                    <a:gd name="T5" fmla="*/ 5 h 24"/>
                    <a:gd name="T6" fmla="*/ 18 w 35"/>
                    <a:gd name="T7" fmla="*/ 23 h 24"/>
                    <a:gd name="T8" fmla="*/ 35 w 35"/>
                    <a:gd name="T9" fmla="*/ 5 h 24"/>
                    <a:gd name="T10" fmla="*/ 26 w 35"/>
                    <a:gd name="T11" fmla="*/ 5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5" h="24">
                      <a:moveTo>
                        <a:pt x="26" y="5"/>
                      </a:moveTo>
                      <a:cubicBezTo>
                        <a:pt x="26" y="17"/>
                        <a:pt x="9" y="17"/>
                        <a:pt x="9" y="5"/>
                      </a:cubicBezTo>
                      <a:cubicBezTo>
                        <a:pt x="8" y="0"/>
                        <a:pt x="0" y="0"/>
                        <a:pt x="0" y="5"/>
                      </a:cubicBezTo>
                      <a:cubicBezTo>
                        <a:pt x="0" y="15"/>
                        <a:pt x="8" y="23"/>
                        <a:pt x="18" y="23"/>
                      </a:cubicBezTo>
                      <a:cubicBezTo>
                        <a:pt x="27" y="24"/>
                        <a:pt x="35" y="15"/>
                        <a:pt x="35" y="5"/>
                      </a:cubicBezTo>
                      <a:cubicBezTo>
                        <a:pt x="35" y="0"/>
                        <a:pt x="27" y="0"/>
                        <a:pt x="26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1" name="Freeform 11"/>
                <p:cNvSpPr>
                  <a:spLocks/>
                </p:cNvSpPr>
                <p:nvPr/>
              </p:nvSpPr>
              <p:spPr bwMode="auto">
                <a:xfrm>
                  <a:off x="10504488" y="4178301"/>
                  <a:ext cx="147637" cy="141288"/>
                </a:xfrm>
                <a:custGeom>
                  <a:avLst/>
                  <a:gdLst>
                    <a:gd name="T0" fmla="*/ 18 w 24"/>
                    <a:gd name="T1" fmla="*/ 14 h 23"/>
                    <a:gd name="T2" fmla="*/ 9 w 24"/>
                    <a:gd name="T3" fmla="*/ 5 h 23"/>
                    <a:gd name="T4" fmla="*/ 0 w 24"/>
                    <a:gd name="T5" fmla="*/ 5 h 23"/>
                    <a:gd name="T6" fmla="*/ 18 w 24"/>
                    <a:gd name="T7" fmla="*/ 23 h 23"/>
                    <a:gd name="T8" fmla="*/ 18 w 24"/>
                    <a:gd name="T9" fmla="*/ 1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23">
                      <a:moveTo>
                        <a:pt x="18" y="14"/>
                      </a:moveTo>
                      <a:cubicBezTo>
                        <a:pt x="13" y="14"/>
                        <a:pt x="9" y="10"/>
                        <a:pt x="9" y="5"/>
                      </a:cubicBezTo>
                      <a:cubicBezTo>
                        <a:pt x="9" y="0"/>
                        <a:pt x="0" y="0"/>
                        <a:pt x="0" y="5"/>
                      </a:cubicBezTo>
                      <a:cubicBezTo>
                        <a:pt x="1" y="15"/>
                        <a:pt x="8" y="23"/>
                        <a:pt x="18" y="23"/>
                      </a:cubicBezTo>
                      <a:cubicBezTo>
                        <a:pt x="24" y="23"/>
                        <a:pt x="24" y="14"/>
                        <a:pt x="18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2" name="Freeform 12"/>
                <p:cNvSpPr>
                  <a:spLocks/>
                </p:cNvSpPr>
                <p:nvPr/>
              </p:nvSpPr>
              <p:spPr bwMode="auto">
                <a:xfrm>
                  <a:off x="10479088" y="3427413"/>
                  <a:ext cx="130175" cy="98425"/>
                </a:xfrm>
                <a:custGeom>
                  <a:avLst/>
                  <a:gdLst>
                    <a:gd name="T0" fmla="*/ 0 w 82"/>
                    <a:gd name="T1" fmla="*/ 0 h 62"/>
                    <a:gd name="T2" fmla="*/ 82 w 82"/>
                    <a:gd name="T3" fmla="*/ 31 h 62"/>
                    <a:gd name="T4" fmla="*/ 0 w 82"/>
                    <a:gd name="T5" fmla="*/ 62 h 62"/>
                    <a:gd name="T6" fmla="*/ 0 w 82"/>
                    <a:gd name="T7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2" h="62">
                      <a:moveTo>
                        <a:pt x="0" y="0"/>
                      </a:moveTo>
                      <a:lnTo>
                        <a:pt x="82" y="31"/>
                      </a:lnTo>
                      <a:lnTo>
                        <a:pt x="0" y="6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42" name="Group 61"/>
            <p:cNvGrpSpPr/>
            <p:nvPr/>
          </p:nvGrpSpPr>
          <p:grpSpPr>
            <a:xfrm>
              <a:off x="5953688" y="1264148"/>
              <a:ext cx="2581890" cy="843308"/>
              <a:chOff x="336640" y="2982432"/>
              <a:chExt cx="2581890" cy="843308"/>
            </a:xfrm>
          </p:grpSpPr>
          <p:sp>
            <p:nvSpPr>
              <p:cNvPr id="43" name="文本框 11"/>
              <p:cNvSpPr txBox="1"/>
              <p:nvPr/>
            </p:nvSpPr>
            <p:spPr>
              <a:xfrm>
                <a:off x="398742" y="2982432"/>
                <a:ext cx="100540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</a:rPr>
                  <a:t>市场透析</a:t>
                </a:r>
                <a:endParaRPr lang="en-US" altLang="zh-CN" sz="16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4" name="矩形 9"/>
              <p:cNvSpPr/>
              <p:nvPr/>
            </p:nvSpPr>
            <p:spPr>
              <a:xfrm>
                <a:off x="336640" y="3290209"/>
                <a:ext cx="2581890" cy="5355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  <a:buNone/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Lorem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elit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lamet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consectetaur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cillium</a:t>
                </a:r>
                <a:endParaRPr lang="en-US" altLang="zh-CN" sz="1200" dirty="0">
                  <a:solidFill>
                    <a:schemeClr val="bg1"/>
                  </a:solidFill>
                  <a:latin typeface="+mn-ea"/>
                  <a:sym typeface="+mn-lt"/>
                </a:endParaRPr>
              </a:p>
            </p:txBody>
          </p:sp>
        </p:grpSp>
        <p:grpSp>
          <p:nvGrpSpPr>
            <p:cNvPr id="45" name="Group 64"/>
            <p:cNvGrpSpPr/>
            <p:nvPr/>
          </p:nvGrpSpPr>
          <p:grpSpPr>
            <a:xfrm>
              <a:off x="5953688" y="3561698"/>
              <a:ext cx="2581890" cy="843308"/>
              <a:chOff x="336640" y="2982432"/>
              <a:chExt cx="2581890" cy="843308"/>
            </a:xfrm>
          </p:grpSpPr>
          <p:sp>
            <p:nvSpPr>
              <p:cNvPr id="46" name="文本框 11"/>
              <p:cNvSpPr txBox="1"/>
              <p:nvPr/>
            </p:nvSpPr>
            <p:spPr>
              <a:xfrm>
                <a:off x="398742" y="2982432"/>
                <a:ext cx="100540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</a:rPr>
                  <a:t>市场透析</a:t>
                </a:r>
                <a:endParaRPr lang="en-US" altLang="zh-CN" sz="16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7" name="矩形 9"/>
              <p:cNvSpPr/>
              <p:nvPr/>
            </p:nvSpPr>
            <p:spPr>
              <a:xfrm>
                <a:off x="336640" y="3290209"/>
                <a:ext cx="2581890" cy="5355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  <a:buNone/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Lorem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elit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lamet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consectetaur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cillium</a:t>
                </a:r>
                <a:endParaRPr lang="en-US" altLang="zh-CN" sz="1200" dirty="0">
                  <a:solidFill>
                    <a:schemeClr val="bg1"/>
                  </a:solidFill>
                  <a:latin typeface="+mn-ea"/>
                  <a:sym typeface="+mn-lt"/>
                </a:endParaRPr>
              </a:p>
            </p:txBody>
          </p:sp>
        </p:grpSp>
        <p:grpSp>
          <p:nvGrpSpPr>
            <p:cNvPr id="48" name="Group 67"/>
            <p:cNvGrpSpPr/>
            <p:nvPr/>
          </p:nvGrpSpPr>
          <p:grpSpPr>
            <a:xfrm>
              <a:off x="506641" y="1314621"/>
              <a:ext cx="2581891" cy="829712"/>
              <a:chOff x="336640" y="2996028"/>
              <a:chExt cx="2581891" cy="829712"/>
            </a:xfrm>
          </p:grpSpPr>
          <p:sp>
            <p:nvSpPr>
              <p:cNvPr id="49" name="文本框 11"/>
              <p:cNvSpPr txBox="1"/>
              <p:nvPr/>
            </p:nvSpPr>
            <p:spPr>
              <a:xfrm>
                <a:off x="1913128" y="2996028"/>
                <a:ext cx="100540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zh-CN" altLang="en-US" sz="1600" dirty="0" smtClean="0">
                    <a:solidFill>
                      <a:schemeClr val="bg1"/>
                    </a:solidFill>
                    <a:latin typeface="+mn-ea"/>
                  </a:rPr>
                  <a:t>市场透析</a:t>
                </a:r>
                <a:endParaRPr lang="en-US" altLang="zh-CN" sz="1600" dirty="0" smtClean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0" name="矩形 9"/>
              <p:cNvSpPr/>
              <p:nvPr/>
            </p:nvSpPr>
            <p:spPr>
              <a:xfrm>
                <a:off x="336640" y="3290209"/>
                <a:ext cx="2581890" cy="5355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20000"/>
                  </a:lnSpc>
                  <a:spcBef>
                    <a:spcPct val="0"/>
                  </a:spcBef>
                  <a:buNone/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Lorem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elit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lamet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consectetaur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cillium</a:t>
                </a:r>
                <a:endParaRPr lang="en-US" altLang="zh-CN" sz="1200" dirty="0">
                  <a:solidFill>
                    <a:schemeClr val="bg1"/>
                  </a:solidFill>
                  <a:latin typeface="+mn-ea"/>
                  <a:sym typeface="+mn-lt"/>
                </a:endParaRPr>
              </a:p>
            </p:txBody>
          </p:sp>
        </p:grpSp>
        <p:grpSp>
          <p:nvGrpSpPr>
            <p:cNvPr id="51" name="Group 70"/>
            <p:cNvGrpSpPr/>
            <p:nvPr/>
          </p:nvGrpSpPr>
          <p:grpSpPr>
            <a:xfrm>
              <a:off x="506641" y="3530921"/>
              <a:ext cx="2581891" cy="829212"/>
              <a:chOff x="336640" y="2996528"/>
              <a:chExt cx="2581891" cy="829212"/>
            </a:xfrm>
          </p:grpSpPr>
          <p:sp>
            <p:nvSpPr>
              <p:cNvPr id="52" name="文本框 11"/>
              <p:cNvSpPr txBox="1"/>
              <p:nvPr/>
            </p:nvSpPr>
            <p:spPr>
              <a:xfrm>
                <a:off x="1913128" y="2996528"/>
                <a:ext cx="100540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</a:rPr>
                  <a:t>市场透析</a:t>
                </a:r>
                <a:endParaRPr lang="en-US" altLang="zh-CN" sz="16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3" name="矩形 9"/>
              <p:cNvSpPr/>
              <p:nvPr/>
            </p:nvSpPr>
            <p:spPr>
              <a:xfrm>
                <a:off x="336640" y="3290209"/>
                <a:ext cx="2581890" cy="5355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20000"/>
                  </a:lnSpc>
                  <a:spcBef>
                    <a:spcPct val="0"/>
                  </a:spcBef>
                  <a:buNone/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Lorem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elit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lamet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consectetaur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sym typeface="+mn-lt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sym typeface="+mn-lt"/>
                  </a:rPr>
                  <a:t>cillium</a:t>
                </a:r>
                <a:endParaRPr lang="en-US" altLang="zh-CN" sz="1200" dirty="0">
                  <a:solidFill>
                    <a:schemeClr val="bg1"/>
                  </a:solidFill>
                  <a:latin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11991602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80251" y="333411"/>
            <a:ext cx="2746265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2.3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行业痛点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356241" y="2322288"/>
            <a:ext cx="9479519" cy="3510230"/>
            <a:chOff x="812800" y="2032929"/>
            <a:chExt cx="10613706" cy="3930215"/>
          </a:xfrm>
        </p:grpSpPr>
        <p:sp>
          <p:nvSpPr>
            <p:cNvPr id="4" name="Freeform 53"/>
            <p:cNvSpPr>
              <a:spLocks/>
            </p:cNvSpPr>
            <p:nvPr/>
          </p:nvSpPr>
          <p:spPr bwMode="auto">
            <a:xfrm>
              <a:off x="2791071" y="3937001"/>
              <a:ext cx="3291613" cy="2026143"/>
            </a:xfrm>
            <a:custGeom>
              <a:avLst/>
              <a:gdLst>
                <a:gd name="T0" fmla="*/ 112 w 112"/>
                <a:gd name="T1" fmla="*/ 69 h 69"/>
                <a:gd name="T2" fmla="*/ 87 w 112"/>
                <a:gd name="T3" fmla="*/ 55 h 69"/>
                <a:gd name="T4" fmla="*/ 25 w 112"/>
                <a:gd name="T5" fmla="*/ 55 h 69"/>
                <a:gd name="T6" fmla="*/ 0 w 112"/>
                <a:gd name="T7" fmla="*/ 30 h 69"/>
                <a:gd name="T8" fmla="*/ 0 w 112"/>
                <a:gd name="T9" fmla="*/ 25 h 69"/>
                <a:gd name="T10" fmla="*/ 25 w 112"/>
                <a:gd name="T11" fmla="*/ 0 h 69"/>
                <a:gd name="T12" fmla="*/ 87 w 112"/>
                <a:gd name="T13" fmla="*/ 0 h 69"/>
                <a:gd name="T14" fmla="*/ 112 w 112"/>
                <a:gd name="T15" fmla="*/ 25 h 69"/>
                <a:gd name="T16" fmla="*/ 112 w 112"/>
                <a:gd name="T1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69">
                  <a:moveTo>
                    <a:pt x="112" y="69"/>
                  </a:moveTo>
                  <a:cubicBezTo>
                    <a:pt x="107" y="61"/>
                    <a:pt x="98" y="55"/>
                    <a:pt x="87" y="55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11" y="55"/>
                    <a:pt x="0" y="43"/>
                    <a:pt x="0" y="3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101" y="0"/>
                    <a:pt x="112" y="11"/>
                    <a:pt x="112" y="25"/>
                  </a:cubicBezTo>
                  <a:lnTo>
                    <a:pt x="112" y="69"/>
                  </a:lnTo>
                  <a:close/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Freeform 56"/>
            <p:cNvSpPr>
              <a:spLocks/>
            </p:cNvSpPr>
            <p:nvPr/>
          </p:nvSpPr>
          <p:spPr bwMode="auto">
            <a:xfrm>
              <a:off x="3562462" y="2538010"/>
              <a:ext cx="2503285" cy="1500591"/>
            </a:xfrm>
            <a:custGeom>
              <a:avLst/>
              <a:gdLst>
                <a:gd name="T0" fmla="*/ 85 w 85"/>
                <a:gd name="T1" fmla="*/ 51 h 51"/>
                <a:gd name="T2" fmla="*/ 66 w 85"/>
                <a:gd name="T3" fmla="*/ 40 h 51"/>
                <a:gd name="T4" fmla="*/ 19 w 85"/>
                <a:gd name="T5" fmla="*/ 40 h 51"/>
                <a:gd name="T6" fmla="*/ 0 w 85"/>
                <a:gd name="T7" fmla="*/ 22 h 51"/>
                <a:gd name="T8" fmla="*/ 0 w 85"/>
                <a:gd name="T9" fmla="*/ 18 h 51"/>
                <a:gd name="T10" fmla="*/ 19 w 85"/>
                <a:gd name="T11" fmla="*/ 0 h 51"/>
                <a:gd name="T12" fmla="*/ 66 w 85"/>
                <a:gd name="T13" fmla="*/ 0 h 51"/>
                <a:gd name="T14" fmla="*/ 85 w 85"/>
                <a:gd name="T15" fmla="*/ 18 h 51"/>
                <a:gd name="T16" fmla="*/ 85 w 85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51">
                  <a:moveTo>
                    <a:pt x="85" y="51"/>
                  </a:moveTo>
                  <a:cubicBezTo>
                    <a:pt x="81" y="45"/>
                    <a:pt x="74" y="40"/>
                    <a:pt x="66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9" y="40"/>
                    <a:pt x="0" y="32"/>
                    <a:pt x="0" y="2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9" y="0"/>
                    <a:pt x="19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6" y="0"/>
                    <a:pt x="85" y="8"/>
                    <a:pt x="85" y="18"/>
                  </a:cubicBezTo>
                  <a:lnTo>
                    <a:pt x="85" y="51"/>
                  </a:lnTo>
                  <a:close/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Freeform 58"/>
            <p:cNvSpPr>
              <a:spLocks/>
            </p:cNvSpPr>
            <p:nvPr/>
          </p:nvSpPr>
          <p:spPr bwMode="auto">
            <a:xfrm>
              <a:off x="6245471" y="3299736"/>
              <a:ext cx="2938943" cy="1791027"/>
            </a:xfrm>
            <a:custGeom>
              <a:avLst/>
              <a:gdLst>
                <a:gd name="T0" fmla="*/ 0 w 100"/>
                <a:gd name="T1" fmla="*/ 61 h 61"/>
                <a:gd name="T2" fmla="*/ 22 w 100"/>
                <a:gd name="T3" fmla="*/ 48 h 61"/>
                <a:gd name="T4" fmla="*/ 78 w 100"/>
                <a:gd name="T5" fmla="*/ 48 h 61"/>
                <a:gd name="T6" fmla="*/ 100 w 100"/>
                <a:gd name="T7" fmla="*/ 26 h 61"/>
                <a:gd name="T8" fmla="*/ 100 w 100"/>
                <a:gd name="T9" fmla="*/ 22 h 61"/>
                <a:gd name="T10" fmla="*/ 78 w 100"/>
                <a:gd name="T11" fmla="*/ 0 h 61"/>
                <a:gd name="T12" fmla="*/ 22 w 100"/>
                <a:gd name="T13" fmla="*/ 0 h 61"/>
                <a:gd name="T14" fmla="*/ 0 w 100"/>
                <a:gd name="T15" fmla="*/ 22 h 61"/>
                <a:gd name="T16" fmla="*/ 0 w 100"/>
                <a:gd name="T1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61">
                  <a:moveTo>
                    <a:pt x="0" y="61"/>
                  </a:moveTo>
                  <a:cubicBezTo>
                    <a:pt x="4" y="54"/>
                    <a:pt x="13" y="48"/>
                    <a:pt x="22" y="48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90" y="48"/>
                    <a:pt x="100" y="38"/>
                    <a:pt x="100" y="26"/>
                  </a:cubicBezTo>
                  <a:cubicBezTo>
                    <a:pt x="100" y="22"/>
                    <a:pt x="100" y="22"/>
                    <a:pt x="100" y="22"/>
                  </a:cubicBezTo>
                  <a:cubicBezTo>
                    <a:pt x="100" y="10"/>
                    <a:pt x="90" y="0"/>
                    <a:pt x="7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Freeform 60"/>
            <p:cNvSpPr>
              <a:spLocks/>
            </p:cNvSpPr>
            <p:nvPr/>
          </p:nvSpPr>
          <p:spPr bwMode="auto">
            <a:xfrm>
              <a:off x="6245471" y="2108200"/>
              <a:ext cx="2116037" cy="1293136"/>
            </a:xfrm>
            <a:custGeom>
              <a:avLst/>
              <a:gdLst>
                <a:gd name="T0" fmla="*/ 0 w 72"/>
                <a:gd name="T1" fmla="*/ 44 h 44"/>
                <a:gd name="T2" fmla="*/ 16 w 72"/>
                <a:gd name="T3" fmla="*/ 34 h 44"/>
                <a:gd name="T4" fmla="*/ 56 w 72"/>
                <a:gd name="T5" fmla="*/ 34 h 44"/>
                <a:gd name="T6" fmla="*/ 72 w 72"/>
                <a:gd name="T7" fmla="*/ 18 h 44"/>
                <a:gd name="T8" fmla="*/ 72 w 72"/>
                <a:gd name="T9" fmla="*/ 16 h 44"/>
                <a:gd name="T10" fmla="*/ 56 w 72"/>
                <a:gd name="T11" fmla="*/ 0 h 44"/>
                <a:gd name="T12" fmla="*/ 16 w 72"/>
                <a:gd name="T13" fmla="*/ 0 h 44"/>
                <a:gd name="T14" fmla="*/ 0 w 72"/>
                <a:gd name="T15" fmla="*/ 16 h 44"/>
                <a:gd name="T16" fmla="*/ 0 w 72"/>
                <a:gd name="T1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44">
                  <a:moveTo>
                    <a:pt x="0" y="44"/>
                  </a:moveTo>
                  <a:cubicBezTo>
                    <a:pt x="3" y="38"/>
                    <a:pt x="9" y="34"/>
                    <a:pt x="1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65" y="34"/>
                    <a:pt x="72" y="27"/>
                    <a:pt x="72" y="18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7"/>
                    <a:pt x="65" y="0"/>
                    <a:pt x="5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" name="TextBox 15"/>
            <p:cNvSpPr txBox="1"/>
            <p:nvPr/>
          </p:nvSpPr>
          <p:spPr>
            <a:xfrm>
              <a:off x="1316170" y="4215208"/>
              <a:ext cx="1367524" cy="379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+mj-lt"/>
                </a:rPr>
                <a:t>行业痛点</a:t>
              </a:r>
              <a:endParaRPr lang="en-US" sz="1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" name="Rectangle 16"/>
            <p:cNvSpPr/>
            <p:nvPr/>
          </p:nvSpPr>
          <p:spPr>
            <a:xfrm>
              <a:off x="812800" y="4538889"/>
              <a:ext cx="1930400" cy="8477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lamet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consectetaur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cillium</a:t>
              </a:r>
              <a:endParaRPr lang="en-US" altLang="zh-CN" sz="1200" dirty="0">
                <a:solidFill>
                  <a:schemeClr val="bg1"/>
                </a:solidFill>
                <a:latin typeface="+mn-ea"/>
                <a:sym typeface="+mn-lt"/>
              </a:endParaRPr>
            </a:p>
          </p:txBody>
        </p:sp>
        <p:sp>
          <p:nvSpPr>
            <p:cNvPr id="11" name="TextBox 17"/>
            <p:cNvSpPr txBox="1"/>
            <p:nvPr/>
          </p:nvSpPr>
          <p:spPr>
            <a:xfrm>
              <a:off x="1600200" y="2636665"/>
              <a:ext cx="1930400" cy="379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bg1"/>
                  </a:solidFill>
                </a:rPr>
                <a:t>行业痛点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  <p:sp>
          <p:nvSpPr>
            <p:cNvPr id="12" name="Rectangle 18"/>
            <p:cNvSpPr/>
            <p:nvPr/>
          </p:nvSpPr>
          <p:spPr>
            <a:xfrm>
              <a:off x="1625600" y="3004371"/>
              <a:ext cx="1930400" cy="8477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lamet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consectetaur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cillium</a:t>
              </a:r>
              <a:endParaRPr lang="en-US" altLang="zh-CN" sz="1200" dirty="0">
                <a:solidFill>
                  <a:schemeClr val="bg1"/>
                </a:solidFill>
                <a:latin typeface="+mn-ea"/>
                <a:sym typeface="+mn-lt"/>
              </a:endParaRPr>
            </a:p>
          </p:txBody>
        </p:sp>
        <p:sp>
          <p:nvSpPr>
            <p:cNvPr id="13" name="TextBox 19"/>
            <p:cNvSpPr txBox="1"/>
            <p:nvPr/>
          </p:nvSpPr>
          <p:spPr>
            <a:xfrm>
              <a:off x="8535081" y="2032929"/>
              <a:ext cx="1720254" cy="379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行业痛点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  <p:sp>
          <p:nvSpPr>
            <p:cNvPr id="14" name="Rectangle 20"/>
            <p:cNvSpPr/>
            <p:nvPr/>
          </p:nvSpPr>
          <p:spPr>
            <a:xfrm>
              <a:off x="8535081" y="2391757"/>
              <a:ext cx="1930400" cy="8477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lamet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consectetaur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cillium</a:t>
              </a:r>
              <a:endParaRPr lang="en-US" altLang="zh-CN" sz="1200" dirty="0">
                <a:solidFill>
                  <a:schemeClr val="bg1"/>
                </a:solidFill>
                <a:latin typeface="+mn-ea"/>
                <a:sym typeface="+mn-lt"/>
              </a:endParaRPr>
            </a:p>
          </p:txBody>
        </p:sp>
        <p:sp>
          <p:nvSpPr>
            <p:cNvPr id="15" name="TextBox 21"/>
            <p:cNvSpPr txBox="1"/>
            <p:nvPr/>
          </p:nvSpPr>
          <p:spPr>
            <a:xfrm>
              <a:off x="9527038" y="3657453"/>
              <a:ext cx="1367524" cy="379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行业痛点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  <p:sp>
          <p:nvSpPr>
            <p:cNvPr id="16" name="Rectangle 22"/>
            <p:cNvSpPr/>
            <p:nvPr/>
          </p:nvSpPr>
          <p:spPr>
            <a:xfrm>
              <a:off x="9496106" y="3926826"/>
              <a:ext cx="1930400" cy="8477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lamet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consectetaur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sym typeface="+mn-lt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sym typeface="+mn-lt"/>
                </a:rPr>
                <a:t>cillium</a:t>
              </a:r>
              <a:endParaRPr lang="en-US" altLang="zh-CN" sz="1200" dirty="0">
                <a:solidFill>
                  <a:schemeClr val="bg1"/>
                </a:solidFill>
                <a:latin typeface="+mn-ea"/>
                <a:sym typeface="+mn-lt"/>
              </a:endParaRPr>
            </a:p>
          </p:txBody>
        </p:sp>
        <p:sp>
          <p:nvSpPr>
            <p:cNvPr id="17" name="TextBox 24"/>
            <p:cNvSpPr txBox="1"/>
            <p:nvPr/>
          </p:nvSpPr>
          <p:spPr>
            <a:xfrm>
              <a:off x="4183800" y="2949765"/>
              <a:ext cx="1408144" cy="379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+mj-lt"/>
                </a:rPr>
                <a:t>行业痛点</a:t>
              </a:r>
              <a:endParaRPr lang="en-US" sz="1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8" name="TextBox 25"/>
            <p:cNvSpPr txBox="1"/>
            <p:nvPr/>
          </p:nvSpPr>
          <p:spPr>
            <a:xfrm>
              <a:off x="6793204" y="2413956"/>
              <a:ext cx="1260609" cy="379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行业痛点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33"/>
            <p:cNvSpPr txBox="1"/>
            <p:nvPr/>
          </p:nvSpPr>
          <p:spPr>
            <a:xfrm>
              <a:off x="4217476" y="4524761"/>
              <a:ext cx="1518484" cy="379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行业痛点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40"/>
            <p:cNvSpPr txBox="1"/>
            <p:nvPr/>
          </p:nvSpPr>
          <p:spPr>
            <a:xfrm>
              <a:off x="7464813" y="3794644"/>
              <a:ext cx="1367491" cy="379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行业痛点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  <p:sp>
          <p:nvSpPr>
            <p:cNvPr id="21" name="Freeform 12"/>
            <p:cNvSpPr>
              <a:spLocks noEditPoints="1"/>
            </p:cNvSpPr>
            <p:nvPr/>
          </p:nvSpPr>
          <p:spPr bwMode="auto">
            <a:xfrm>
              <a:off x="3538770" y="4524761"/>
              <a:ext cx="630835" cy="492600"/>
            </a:xfrm>
            <a:custGeom>
              <a:avLst/>
              <a:gdLst>
                <a:gd name="T0" fmla="*/ 451 w 771"/>
                <a:gd name="T1" fmla="*/ 411 h 602"/>
                <a:gd name="T2" fmla="*/ 457 w 771"/>
                <a:gd name="T3" fmla="*/ 396 h 602"/>
                <a:gd name="T4" fmla="*/ 459 w 771"/>
                <a:gd name="T5" fmla="*/ 388 h 602"/>
                <a:gd name="T6" fmla="*/ 463 w 771"/>
                <a:gd name="T7" fmla="*/ 372 h 602"/>
                <a:gd name="T8" fmla="*/ 464 w 771"/>
                <a:gd name="T9" fmla="*/ 365 h 602"/>
                <a:gd name="T10" fmla="*/ 466 w 771"/>
                <a:gd name="T11" fmla="*/ 341 h 602"/>
                <a:gd name="T12" fmla="*/ 233 w 771"/>
                <a:gd name="T13" fmla="*/ 139 h 602"/>
                <a:gd name="T14" fmla="*/ 201 w 771"/>
                <a:gd name="T15" fmla="*/ 141 h 602"/>
                <a:gd name="T16" fmla="*/ 201 w 771"/>
                <a:gd name="T17" fmla="*/ 141 h 602"/>
                <a:gd name="T18" fmla="*/ 0 w 771"/>
                <a:gd name="T19" fmla="*/ 341 h 602"/>
                <a:gd name="T20" fmla="*/ 61 w 771"/>
                <a:gd name="T21" fmla="*/ 477 h 602"/>
                <a:gd name="T22" fmla="*/ 37 w 771"/>
                <a:gd name="T23" fmla="*/ 602 h 602"/>
                <a:gd name="T24" fmla="*/ 129 w 771"/>
                <a:gd name="T25" fmla="*/ 522 h 602"/>
                <a:gd name="T26" fmla="*/ 233 w 771"/>
                <a:gd name="T27" fmla="*/ 544 h 602"/>
                <a:gd name="T28" fmla="*/ 363 w 771"/>
                <a:gd name="T29" fmla="*/ 509 h 602"/>
                <a:gd name="T30" fmla="*/ 363 w 771"/>
                <a:gd name="T31" fmla="*/ 509 h 602"/>
                <a:gd name="T32" fmla="*/ 383 w 771"/>
                <a:gd name="T33" fmla="*/ 496 h 602"/>
                <a:gd name="T34" fmla="*/ 389 w 771"/>
                <a:gd name="T35" fmla="*/ 491 h 602"/>
                <a:gd name="T36" fmla="*/ 402 w 771"/>
                <a:gd name="T37" fmla="*/ 480 h 602"/>
                <a:gd name="T38" fmla="*/ 408 w 771"/>
                <a:gd name="T39" fmla="*/ 474 h 602"/>
                <a:gd name="T40" fmla="*/ 419 w 771"/>
                <a:gd name="T41" fmla="*/ 462 h 602"/>
                <a:gd name="T42" fmla="*/ 424 w 771"/>
                <a:gd name="T43" fmla="*/ 457 h 602"/>
                <a:gd name="T44" fmla="*/ 448 w 771"/>
                <a:gd name="T45" fmla="*/ 417 h 602"/>
                <a:gd name="T46" fmla="*/ 451 w 771"/>
                <a:gd name="T47" fmla="*/ 411 h 602"/>
                <a:gd name="T48" fmla="*/ 771 w 771"/>
                <a:gd name="T49" fmla="*/ 263 h 602"/>
                <a:gd name="T50" fmla="*/ 771 w 771"/>
                <a:gd name="T51" fmla="*/ 263 h 602"/>
                <a:gd name="T52" fmla="*/ 469 w 771"/>
                <a:gd name="T53" fmla="*/ 0 h 602"/>
                <a:gd name="T54" fmla="*/ 243 w 771"/>
                <a:gd name="T55" fmla="*/ 89 h 602"/>
                <a:gd name="T56" fmla="*/ 508 w 771"/>
                <a:gd name="T57" fmla="*/ 341 h 602"/>
                <a:gd name="T58" fmla="*/ 424 w 771"/>
                <a:gd name="T59" fmla="*/ 523 h 602"/>
                <a:gd name="T60" fmla="*/ 469 w 771"/>
                <a:gd name="T61" fmla="*/ 526 h 602"/>
                <a:gd name="T62" fmla="*/ 603 w 771"/>
                <a:gd name="T63" fmla="*/ 498 h 602"/>
                <a:gd name="T64" fmla="*/ 722 w 771"/>
                <a:gd name="T65" fmla="*/ 602 h 602"/>
                <a:gd name="T66" fmla="*/ 692 w 771"/>
                <a:gd name="T67" fmla="*/ 440 h 602"/>
                <a:gd name="T68" fmla="*/ 771 w 771"/>
                <a:gd name="T69" fmla="*/ 263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71" h="602">
                  <a:moveTo>
                    <a:pt x="451" y="411"/>
                  </a:moveTo>
                  <a:cubicBezTo>
                    <a:pt x="453" y="406"/>
                    <a:pt x="455" y="401"/>
                    <a:pt x="457" y="396"/>
                  </a:cubicBezTo>
                  <a:cubicBezTo>
                    <a:pt x="458" y="393"/>
                    <a:pt x="458" y="391"/>
                    <a:pt x="459" y="388"/>
                  </a:cubicBezTo>
                  <a:cubicBezTo>
                    <a:pt x="460" y="383"/>
                    <a:pt x="462" y="377"/>
                    <a:pt x="463" y="372"/>
                  </a:cubicBezTo>
                  <a:cubicBezTo>
                    <a:pt x="463" y="370"/>
                    <a:pt x="464" y="367"/>
                    <a:pt x="464" y="365"/>
                  </a:cubicBezTo>
                  <a:cubicBezTo>
                    <a:pt x="465" y="357"/>
                    <a:pt x="466" y="349"/>
                    <a:pt x="466" y="341"/>
                  </a:cubicBezTo>
                  <a:cubicBezTo>
                    <a:pt x="466" y="230"/>
                    <a:pt x="361" y="139"/>
                    <a:pt x="233" y="139"/>
                  </a:cubicBezTo>
                  <a:cubicBezTo>
                    <a:pt x="222" y="139"/>
                    <a:pt x="212" y="140"/>
                    <a:pt x="201" y="141"/>
                  </a:cubicBezTo>
                  <a:lnTo>
                    <a:pt x="201" y="141"/>
                  </a:lnTo>
                  <a:cubicBezTo>
                    <a:pt x="88" y="154"/>
                    <a:pt x="0" y="239"/>
                    <a:pt x="0" y="341"/>
                  </a:cubicBezTo>
                  <a:cubicBezTo>
                    <a:pt x="0" y="394"/>
                    <a:pt x="23" y="441"/>
                    <a:pt x="61" y="477"/>
                  </a:cubicBezTo>
                  <a:lnTo>
                    <a:pt x="37" y="602"/>
                  </a:lnTo>
                  <a:lnTo>
                    <a:pt x="129" y="522"/>
                  </a:lnTo>
                  <a:cubicBezTo>
                    <a:pt x="161" y="536"/>
                    <a:pt x="196" y="544"/>
                    <a:pt x="233" y="544"/>
                  </a:cubicBezTo>
                  <a:cubicBezTo>
                    <a:pt x="281" y="544"/>
                    <a:pt x="325" y="531"/>
                    <a:pt x="363" y="509"/>
                  </a:cubicBezTo>
                  <a:cubicBezTo>
                    <a:pt x="363" y="509"/>
                    <a:pt x="363" y="509"/>
                    <a:pt x="363" y="509"/>
                  </a:cubicBezTo>
                  <a:cubicBezTo>
                    <a:pt x="370" y="505"/>
                    <a:pt x="376" y="500"/>
                    <a:pt x="383" y="496"/>
                  </a:cubicBezTo>
                  <a:cubicBezTo>
                    <a:pt x="385" y="494"/>
                    <a:pt x="387" y="493"/>
                    <a:pt x="389" y="491"/>
                  </a:cubicBezTo>
                  <a:cubicBezTo>
                    <a:pt x="393" y="487"/>
                    <a:pt x="398" y="484"/>
                    <a:pt x="402" y="480"/>
                  </a:cubicBezTo>
                  <a:cubicBezTo>
                    <a:pt x="404" y="478"/>
                    <a:pt x="406" y="476"/>
                    <a:pt x="408" y="474"/>
                  </a:cubicBezTo>
                  <a:cubicBezTo>
                    <a:pt x="412" y="470"/>
                    <a:pt x="415" y="466"/>
                    <a:pt x="419" y="462"/>
                  </a:cubicBezTo>
                  <a:cubicBezTo>
                    <a:pt x="421" y="460"/>
                    <a:pt x="422" y="458"/>
                    <a:pt x="424" y="457"/>
                  </a:cubicBezTo>
                  <a:cubicBezTo>
                    <a:pt x="433" y="445"/>
                    <a:pt x="442" y="431"/>
                    <a:pt x="448" y="417"/>
                  </a:cubicBezTo>
                  <a:cubicBezTo>
                    <a:pt x="449" y="415"/>
                    <a:pt x="450" y="413"/>
                    <a:pt x="451" y="411"/>
                  </a:cubicBezTo>
                  <a:close/>
                  <a:moveTo>
                    <a:pt x="771" y="263"/>
                  </a:moveTo>
                  <a:lnTo>
                    <a:pt x="771" y="263"/>
                  </a:lnTo>
                  <a:cubicBezTo>
                    <a:pt x="771" y="118"/>
                    <a:pt x="635" y="0"/>
                    <a:pt x="469" y="0"/>
                  </a:cubicBezTo>
                  <a:cubicBezTo>
                    <a:pt x="379" y="0"/>
                    <a:pt x="299" y="35"/>
                    <a:pt x="243" y="89"/>
                  </a:cubicBezTo>
                  <a:cubicBezTo>
                    <a:pt x="390" y="94"/>
                    <a:pt x="508" y="205"/>
                    <a:pt x="508" y="341"/>
                  </a:cubicBezTo>
                  <a:cubicBezTo>
                    <a:pt x="508" y="413"/>
                    <a:pt x="476" y="477"/>
                    <a:pt x="424" y="523"/>
                  </a:cubicBezTo>
                  <a:cubicBezTo>
                    <a:pt x="439" y="525"/>
                    <a:pt x="453" y="526"/>
                    <a:pt x="469" y="526"/>
                  </a:cubicBezTo>
                  <a:cubicBezTo>
                    <a:pt x="517" y="526"/>
                    <a:pt x="563" y="516"/>
                    <a:pt x="603" y="498"/>
                  </a:cubicBezTo>
                  <a:lnTo>
                    <a:pt x="722" y="602"/>
                  </a:lnTo>
                  <a:lnTo>
                    <a:pt x="692" y="440"/>
                  </a:lnTo>
                  <a:cubicBezTo>
                    <a:pt x="741" y="393"/>
                    <a:pt x="771" y="331"/>
                    <a:pt x="771" y="2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6897482" y="3790322"/>
              <a:ext cx="526026" cy="496557"/>
              <a:chOff x="3192323" y="6405978"/>
              <a:chExt cx="526026" cy="496557"/>
            </a:xfrm>
            <a:solidFill>
              <a:schemeClr val="bg1"/>
            </a:solidFill>
          </p:grpSpPr>
          <p:sp>
            <p:nvSpPr>
              <p:cNvPr id="23" name="Freeform 33"/>
              <p:cNvSpPr>
                <a:spLocks/>
              </p:cNvSpPr>
              <p:nvPr/>
            </p:nvSpPr>
            <p:spPr bwMode="auto">
              <a:xfrm>
                <a:off x="3200233" y="6405978"/>
                <a:ext cx="510206" cy="245311"/>
              </a:xfrm>
              <a:custGeom>
                <a:avLst/>
                <a:gdLst>
                  <a:gd name="T0" fmla="*/ 530 w 626"/>
                  <a:gd name="T1" fmla="*/ 0 h 300"/>
                  <a:gd name="T2" fmla="*/ 97 w 626"/>
                  <a:gd name="T3" fmla="*/ 0 h 300"/>
                  <a:gd name="T4" fmla="*/ 0 w 626"/>
                  <a:gd name="T5" fmla="*/ 73 h 300"/>
                  <a:gd name="T6" fmla="*/ 313 w 626"/>
                  <a:gd name="T7" fmla="*/ 300 h 300"/>
                  <a:gd name="T8" fmla="*/ 626 w 626"/>
                  <a:gd name="T9" fmla="*/ 73 h 300"/>
                  <a:gd name="T10" fmla="*/ 530 w 626"/>
                  <a:gd name="T11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300">
                    <a:moveTo>
                      <a:pt x="530" y="0"/>
                    </a:moveTo>
                    <a:lnTo>
                      <a:pt x="97" y="0"/>
                    </a:lnTo>
                    <a:cubicBezTo>
                      <a:pt x="54" y="0"/>
                      <a:pt x="17" y="30"/>
                      <a:pt x="0" y="73"/>
                    </a:cubicBezTo>
                    <a:lnTo>
                      <a:pt x="313" y="300"/>
                    </a:lnTo>
                    <a:lnTo>
                      <a:pt x="626" y="73"/>
                    </a:lnTo>
                    <a:cubicBezTo>
                      <a:pt x="609" y="30"/>
                      <a:pt x="572" y="0"/>
                      <a:pt x="53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68562" tIns="34281" rIns="68562" bIns="3428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34"/>
              <p:cNvSpPr>
                <a:spLocks/>
              </p:cNvSpPr>
              <p:nvPr/>
            </p:nvSpPr>
            <p:spPr bwMode="auto">
              <a:xfrm>
                <a:off x="3192323" y="6542482"/>
                <a:ext cx="526026" cy="360053"/>
              </a:xfrm>
              <a:custGeom>
                <a:avLst/>
                <a:gdLst>
                  <a:gd name="T0" fmla="*/ 322 w 644"/>
                  <a:gd name="T1" fmla="*/ 230 h 440"/>
                  <a:gd name="T2" fmla="*/ 311 w 644"/>
                  <a:gd name="T3" fmla="*/ 226 h 440"/>
                  <a:gd name="T4" fmla="*/ 0 w 644"/>
                  <a:gd name="T5" fmla="*/ 0 h 440"/>
                  <a:gd name="T6" fmla="*/ 0 w 644"/>
                  <a:gd name="T7" fmla="*/ 317 h 440"/>
                  <a:gd name="T8" fmla="*/ 106 w 644"/>
                  <a:gd name="T9" fmla="*/ 440 h 440"/>
                  <a:gd name="T10" fmla="*/ 539 w 644"/>
                  <a:gd name="T11" fmla="*/ 440 h 440"/>
                  <a:gd name="T12" fmla="*/ 644 w 644"/>
                  <a:gd name="T13" fmla="*/ 317 h 440"/>
                  <a:gd name="T14" fmla="*/ 644 w 644"/>
                  <a:gd name="T15" fmla="*/ 0 h 440"/>
                  <a:gd name="T16" fmla="*/ 333 w 644"/>
                  <a:gd name="T17" fmla="*/ 226 h 440"/>
                  <a:gd name="T18" fmla="*/ 322 w 644"/>
                  <a:gd name="T19" fmla="*/ 23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4" h="440">
                    <a:moveTo>
                      <a:pt x="322" y="230"/>
                    </a:moveTo>
                    <a:cubicBezTo>
                      <a:pt x="318" y="230"/>
                      <a:pt x="315" y="229"/>
                      <a:pt x="311" y="226"/>
                    </a:cubicBezTo>
                    <a:lnTo>
                      <a:pt x="0" y="0"/>
                    </a:lnTo>
                    <a:lnTo>
                      <a:pt x="0" y="317"/>
                    </a:lnTo>
                    <a:cubicBezTo>
                      <a:pt x="0" y="385"/>
                      <a:pt x="47" y="440"/>
                      <a:pt x="106" y="440"/>
                    </a:cubicBezTo>
                    <a:lnTo>
                      <a:pt x="539" y="440"/>
                    </a:lnTo>
                    <a:cubicBezTo>
                      <a:pt x="597" y="440"/>
                      <a:pt x="644" y="385"/>
                      <a:pt x="644" y="317"/>
                    </a:cubicBezTo>
                    <a:lnTo>
                      <a:pt x="644" y="0"/>
                    </a:lnTo>
                    <a:lnTo>
                      <a:pt x="333" y="226"/>
                    </a:lnTo>
                    <a:cubicBezTo>
                      <a:pt x="330" y="229"/>
                      <a:pt x="326" y="230"/>
                      <a:pt x="322" y="23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68562" tIns="34281" rIns="68562" bIns="3428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6478317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80251" y="333411"/>
            <a:ext cx="2746265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2.4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解决方案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250549" y="1804844"/>
            <a:ext cx="5690903" cy="4390116"/>
            <a:chOff x="3250549" y="1804844"/>
            <a:chExt cx="5690903" cy="4390116"/>
          </a:xfrm>
        </p:grpSpPr>
        <p:sp>
          <p:nvSpPr>
            <p:cNvPr id="4" name="圆角矩形 3"/>
            <p:cNvSpPr/>
            <p:nvPr/>
          </p:nvSpPr>
          <p:spPr>
            <a:xfrm rot="743606">
              <a:off x="3250549" y="1804844"/>
              <a:ext cx="958128" cy="958128"/>
            </a:xfrm>
            <a:prstGeom prst="round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文本框 9"/>
            <p:cNvSpPr txBox="1"/>
            <p:nvPr/>
          </p:nvSpPr>
          <p:spPr>
            <a:xfrm>
              <a:off x="3324828" y="2007298"/>
              <a:ext cx="795852" cy="62324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3600" dirty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1</a:t>
              </a:r>
              <a:endParaRPr lang="zh-CN" altLang="en-US" sz="3600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 rot="21310174">
              <a:off x="3336360" y="2980680"/>
              <a:ext cx="924364" cy="924364"/>
            </a:xfrm>
            <a:prstGeom prst="round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文本框 9"/>
            <p:cNvSpPr txBox="1"/>
            <p:nvPr/>
          </p:nvSpPr>
          <p:spPr>
            <a:xfrm>
              <a:off x="3396836" y="3158514"/>
              <a:ext cx="795852" cy="62324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3600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2</a:t>
              </a:r>
              <a:endParaRPr lang="zh-CN" altLang="en-US" sz="3600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 rot="21054825">
              <a:off x="3301255" y="4129385"/>
              <a:ext cx="900690" cy="900690"/>
            </a:xfrm>
            <a:prstGeom prst="round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393072" y="4273441"/>
              <a:ext cx="795852" cy="62324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3600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3</a:t>
              </a:r>
              <a:endParaRPr lang="zh-CN" altLang="en-US" sz="3600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 rot="957774">
              <a:off x="3288582" y="5283420"/>
              <a:ext cx="911540" cy="911540"/>
            </a:xfrm>
            <a:prstGeom prst="round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文本框 9"/>
            <p:cNvSpPr txBox="1"/>
            <p:nvPr/>
          </p:nvSpPr>
          <p:spPr>
            <a:xfrm>
              <a:off x="3352397" y="5451081"/>
              <a:ext cx="795852" cy="62324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3600" dirty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4</a:t>
              </a:r>
              <a:endParaRPr lang="zh-CN" altLang="en-US" sz="3600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  <p:sp>
          <p:nvSpPr>
            <p:cNvPr id="13" name="矩形 47"/>
            <p:cNvSpPr>
              <a:spLocks noChangeArrowheads="1"/>
            </p:cNvSpPr>
            <p:nvPr/>
          </p:nvSpPr>
          <p:spPr bwMode="auto">
            <a:xfrm>
              <a:off x="4405342" y="2207553"/>
              <a:ext cx="4536109" cy="544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15191" tIns="57595" rIns="115191" bIns="57595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sentence for each</a:t>
              </a:r>
              <a:endParaRPr lang="zh-CN" altLang="en-US" sz="1200" dirty="0">
                <a:solidFill>
                  <a:schemeClr val="bg1"/>
                </a:solidFill>
                <a:sym typeface="微软雅黑" pitchFamily="34" charset="-122"/>
              </a:endParaRPr>
            </a:p>
          </p:txBody>
        </p:sp>
        <p:sp>
          <p:nvSpPr>
            <p:cNvPr id="14" name="TextBox 59"/>
            <p:cNvSpPr txBox="1">
              <a:spLocks noChangeArrowheads="1"/>
            </p:cNvSpPr>
            <p:nvPr/>
          </p:nvSpPr>
          <p:spPr bwMode="auto">
            <a:xfrm flipH="1">
              <a:off x="4404948" y="1863282"/>
              <a:ext cx="2630914" cy="36254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115196" tIns="57598" rIns="115196" bIns="57598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600" dirty="0" smtClean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解决方案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" name="矩形 47"/>
            <p:cNvSpPr>
              <a:spLocks noChangeArrowheads="1"/>
            </p:cNvSpPr>
            <p:nvPr/>
          </p:nvSpPr>
          <p:spPr bwMode="auto">
            <a:xfrm>
              <a:off x="4405342" y="3287673"/>
              <a:ext cx="4536109" cy="544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15191" tIns="57595" rIns="115191" bIns="57595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sentence for each</a:t>
              </a:r>
              <a:endParaRPr lang="zh-CN" altLang="en-US" sz="1200" dirty="0">
                <a:solidFill>
                  <a:schemeClr val="bg1"/>
                </a:solidFill>
                <a:sym typeface="微软雅黑" pitchFamily="34" charset="-122"/>
              </a:endParaRPr>
            </a:p>
          </p:txBody>
        </p:sp>
        <p:sp>
          <p:nvSpPr>
            <p:cNvPr id="16" name="TextBox 59"/>
            <p:cNvSpPr txBox="1">
              <a:spLocks noChangeArrowheads="1"/>
            </p:cNvSpPr>
            <p:nvPr/>
          </p:nvSpPr>
          <p:spPr bwMode="auto">
            <a:xfrm flipH="1">
              <a:off x="4404948" y="2943402"/>
              <a:ext cx="2630914" cy="36254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115196" tIns="57598" rIns="115196" bIns="57598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解决方案</a:t>
              </a:r>
            </a:p>
          </p:txBody>
        </p:sp>
        <p:sp>
          <p:nvSpPr>
            <p:cNvPr id="17" name="矩形 47"/>
            <p:cNvSpPr>
              <a:spLocks noChangeArrowheads="1"/>
            </p:cNvSpPr>
            <p:nvPr/>
          </p:nvSpPr>
          <p:spPr bwMode="auto">
            <a:xfrm>
              <a:off x="4405343" y="4367793"/>
              <a:ext cx="4536109" cy="544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15191" tIns="57595" rIns="115191" bIns="57595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sentence for each</a:t>
              </a:r>
              <a:endParaRPr lang="zh-CN" altLang="en-US" sz="1200" dirty="0">
                <a:solidFill>
                  <a:schemeClr val="bg1"/>
                </a:solidFill>
                <a:sym typeface="微软雅黑" pitchFamily="34" charset="-122"/>
              </a:endParaRPr>
            </a:p>
          </p:txBody>
        </p:sp>
        <p:sp>
          <p:nvSpPr>
            <p:cNvPr id="18" name="TextBox 59"/>
            <p:cNvSpPr txBox="1">
              <a:spLocks noChangeArrowheads="1"/>
            </p:cNvSpPr>
            <p:nvPr/>
          </p:nvSpPr>
          <p:spPr bwMode="auto">
            <a:xfrm flipH="1">
              <a:off x="4404949" y="4023522"/>
              <a:ext cx="2630914" cy="36254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115196" tIns="57598" rIns="115196" bIns="57598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解决方案</a:t>
              </a:r>
            </a:p>
          </p:txBody>
        </p:sp>
        <p:sp>
          <p:nvSpPr>
            <p:cNvPr id="19" name="矩形 47"/>
            <p:cNvSpPr>
              <a:spLocks noChangeArrowheads="1"/>
            </p:cNvSpPr>
            <p:nvPr/>
          </p:nvSpPr>
          <p:spPr bwMode="auto">
            <a:xfrm>
              <a:off x="4405342" y="5478374"/>
              <a:ext cx="4536109" cy="544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15191" tIns="57595" rIns="115191" bIns="57595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sentence for each</a:t>
              </a:r>
              <a:endParaRPr lang="zh-CN" altLang="en-US" sz="1200" dirty="0">
                <a:solidFill>
                  <a:schemeClr val="bg1"/>
                </a:solidFill>
                <a:sym typeface="微软雅黑" pitchFamily="34" charset="-122"/>
              </a:endParaRPr>
            </a:p>
          </p:txBody>
        </p:sp>
        <p:sp>
          <p:nvSpPr>
            <p:cNvPr id="20" name="TextBox 59"/>
            <p:cNvSpPr txBox="1">
              <a:spLocks noChangeArrowheads="1"/>
            </p:cNvSpPr>
            <p:nvPr/>
          </p:nvSpPr>
          <p:spPr bwMode="auto">
            <a:xfrm flipH="1">
              <a:off x="4404948" y="5134103"/>
              <a:ext cx="2630914" cy="36254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115196" tIns="57598" rIns="115196" bIns="57598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解决方案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919778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80251" y="333411"/>
            <a:ext cx="2746265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2.5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竞争分析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528870" y="2278743"/>
            <a:ext cx="9134260" cy="2950236"/>
            <a:chOff x="1528870" y="2278743"/>
            <a:chExt cx="9134260" cy="2950236"/>
          </a:xfrm>
        </p:grpSpPr>
        <p:grpSp>
          <p:nvGrpSpPr>
            <p:cNvPr id="2" name="组合 1"/>
            <p:cNvGrpSpPr/>
            <p:nvPr/>
          </p:nvGrpSpPr>
          <p:grpSpPr>
            <a:xfrm>
              <a:off x="1528870" y="2278743"/>
              <a:ext cx="9134260" cy="2950236"/>
              <a:chOff x="641634" y="1524000"/>
              <a:chExt cx="8080775" cy="2609975"/>
            </a:xfrm>
          </p:grpSpPr>
          <p:sp>
            <p:nvSpPr>
              <p:cNvPr id="4" name="矩形 48"/>
              <p:cNvSpPr/>
              <p:nvPr/>
            </p:nvSpPr>
            <p:spPr>
              <a:xfrm>
                <a:off x="6378577" y="1524000"/>
                <a:ext cx="2198311" cy="1826858"/>
              </a:xfrm>
              <a:prstGeom prst="rect">
                <a:avLst/>
              </a:prstGeom>
              <a:solidFill>
                <a:schemeClr val="bg1">
                  <a:alpha val="5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9" tIns="34295" rIns="68589" bIns="34295"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矩形 43"/>
              <p:cNvSpPr/>
              <p:nvPr/>
            </p:nvSpPr>
            <p:spPr>
              <a:xfrm>
                <a:off x="3542978" y="1524000"/>
                <a:ext cx="2198311" cy="1826858"/>
              </a:xfrm>
              <a:prstGeom prst="rect">
                <a:avLst/>
              </a:prstGeom>
              <a:solidFill>
                <a:schemeClr val="bg1">
                  <a:alpha val="5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9" tIns="34295" rIns="68589" bIns="34295"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矩形 41"/>
              <p:cNvSpPr/>
              <p:nvPr/>
            </p:nvSpPr>
            <p:spPr>
              <a:xfrm>
                <a:off x="720462" y="1524000"/>
                <a:ext cx="2198311" cy="1826858"/>
              </a:xfrm>
              <a:prstGeom prst="rect">
                <a:avLst/>
              </a:prstGeom>
              <a:solidFill>
                <a:schemeClr val="bg1">
                  <a:alpha val="5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9" tIns="34295" rIns="68589" bIns="34295"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文本框 15"/>
              <p:cNvSpPr txBox="1"/>
              <p:nvPr/>
            </p:nvSpPr>
            <p:spPr>
              <a:xfrm>
                <a:off x="641634" y="3497228"/>
                <a:ext cx="2394077" cy="636747"/>
              </a:xfrm>
              <a:prstGeom prst="rect">
                <a:avLst/>
              </a:prstGeom>
              <a:noFill/>
            </p:spPr>
            <p:txBody>
              <a:bodyPr wrap="square" lIns="68589" tIns="34295" rIns="68589" bIns="34295" rtlCol="0">
                <a:sp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  <a:buNone/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sentence for each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oneChoose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six words from 1a and write a sentence for each</a:t>
                </a:r>
                <a:endParaRPr lang="zh-CN" altLang="en-US" sz="1200" dirty="0">
                  <a:solidFill>
                    <a:schemeClr val="bg1"/>
                  </a:solidFill>
                  <a:sym typeface="微软雅黑" pitchFamily="34" charset="-122"/>
                </a:endParaRPr>
              </a:p>
            </p:txBody>
          </p:sp>
          <p:sp>
            <p:nvSpPr>
              <p:cNvPr id="14" name="文本框 44"/>
              <p:cNvSpPr txBox="1"/>
              <p:nvPr/>
            </p:nvSpPr>
            <p:spPr>
              <a:xfrm>
                <a:off x="3492733" y="3497228"/>
                <a:ext cx="2394077" cy="636747"/>
              </a:xfrm>
              <a:prstGeom prst="rect">
                <a:avLst/>
              </a:prstGeom>
              <a:noFill/>
            </p:spPr>
            <p:txBody>
              <a:bodyPr wrap="square" lIns="68589" tIns="34295" rIns="68589" bIns="34295" rtlCol="0">
                <a:sp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  <a:buNone/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sentence for each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oneChoose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six words from 1a and write a sentence for each</a:t>
                </a:r>
                <a:endParaRPr lang="zh-CN" altLang="en-US" sz="1200" dirty="0">
                  <a:solidFill>
                    <a:schemeClr val="bg1"/>
                  </a:solidFill>
                  <a:sym typeface="微软雅黑" pitchFamily="34" charset="-122"/>
                </a:endParaRPr>
              </a:p>
            </p:txBody>
          </p:sp>
          <p:sp>
            <p:nvSpPr>
              <p:cNvPr id="17" name="文本框 49"/>
              <p:cNvSpPr txBox="1"/>
              <p:nvPr/>
            </p:nvSpPr>
            <p:spPr>
              <a:xfrm>
                <a:off x="6328332" y="3497228"/>
                <a:ext cx="2394077" cy="636747"/>
              </a:xfrm>
              <a:prstGeom prst="rect">
                <a:avLst/>
              </a:prstGeom>
              <a:noFill/>
            </p:spPr>
            <p:txBody>
              <a:bodyPr wrap="square" lIns="68589" tIns="34295" rIns="68589" bIns="34295" rtlCol="0">
                <a:sp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  <a:buNone/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sentence for each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oneChoose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six words from 1a and write a sentence for each</a:t>
                </a:r>
                <a:endParaRPr lang="zh-CN" altLang="en-US" sz="1200" dirty="0">
                  <a:solidFill>
                    <a:schemeClr val="bg1"/>
                  </a:solidFill>
                  <a:sym typeface="微软雅黑" pitchFamily="34" charset="-122"/>
                </a:endParaRPr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727200" y="2351314"/>
              <a:ext cx="2249714" cy="1901372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4916941" y="2368893"/>
              <a:ext cx="2249714" cy="1901372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8122215" y="2368893"/>
              <a:ext cx="2249714" cy="1901372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90426721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6" name="直接连接符 15"/>
          <p:cNvCxnSpPr/>
          <p:nvPr/>
        </p:nvCxnSpPr>
        <p:spPr>
          <a:xfrm>
            <a:off x="2533650" y="1866900"/>
            <a:ext cx="0" cy="3448050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038350" y="2126780"/>
            <a:ext cx="8534400" cy="0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676353" y="2126780"/>
            <a:ext cx="6839295" cy="2531155"/>
            <a:chOff x="2676353" y="2126780"/>
            <a:chExt cx="6839295" cy="2531155"/>
          </a:xfrm>
        </p:grpSpPr>
        <p:grpSp>
          <p:nvGrpSpPr>
            <p:cNvPr id="14" name="组合 13"/>
            <p:cNvGrpSpPr/>
            <p:nvPr/>
          </p:nvGrpSpPr>
          <p:grpSpPr>
            <a:xfrm>
              <a:off x="2676353" y="2126780"/>
              <a:ext cx="6839295" cy="2531155"/>
              <a:chOff x="1694155" y="2497976"/>
              <a:chExt cx="6839295" cy="2531155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2035281" y="2497976"/>
                <a:ext cx="1830095" cy="1862048"/>
                <a:chOff x="1096052" y="3289851"/>
                <a:chExt cx="8871463" cy="1502889"/>
              </a:xfrm>
            </p:grpSpPr>
            <p:sp>
              <p:nvSpPr>
                <p:cNvPr id="6" name="PA_文本框 9"/>
                <p:cNvSpPr txBox="1"/>
                <p:nvPr>
                  <p:custDataLst>
                    <p:tags r:id="rId1"/>
                  </p:custDataLst>
                </p:nvPr>
              </p:nvSpPr>
              <p:spPr>
                <a:xfrm>
                  <a:off x="1170602" y="3289851"/>
                  <a:ext cx="8796913" cy="15028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1500" dirty="0" smtClean="0">
                      <a:solidFill>
                        <a:schemeClr val="bg1"/>
                      </a:solidFill>
                      <a:latin typeface="叶根友刀锋黑草" panose="02010601030101010101" pitchFamily="2" charset="-122"/>
                      <a:ea typeface="叶根友刀锋黑草" panose="02010601030101010101" pitchFamily="2" charset="-122"/>
                      <a:cs typeface="Arial" panose="020B0604020202020204" pitchFamily="34" charset="0"/>
                    </a:rPr>
                    <a:t>叁</a:t>
                  </a:r>
                  <a:endParaRPr lang="en-US" altLang="zh-CN" sz="11500" dirty="0" smtClean="0">
                    <a:solidFill>
                      <a:schemeClr val="bg1"/>
                    </a:solidFill>
                    <a:latin typeface="叶根友刀锋黑草" panose="02010601030101010101" pitchFamily="2" charset="-122"/>
                    <a:ea typeface="叶根友刀锋黑草" panose="02010601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" name="PA_矩形 9"/>
                <p:cNvSpPr/>
                <p:nvPr>
                  <p:custDataLst>
                    <p:tags r:id="rId2"/>
                  </p:custDataLst>
                </p:nvPr>
              </p:nvSpPr>
              <p:spPr>
                <a:xfrm>
                  <a:off x="1096052" y="3873618"/>
                  <a:ext cx="149099" cy="52166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endParaRPr lang="en-US" altLang="zh-CN" sz="3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0" name="文本占位符 2"/>
              <p:cNvSpPr txBox="1">
                <a:spLocks/>
              </p:cNvSpPr>
              <p:nvPr/>
            </p:nvSpPr>
            <p:spPr>
              <a:xfrm>
                <a:off x="1694155" y="4536688"/>
                <a:ext cx="6839295" cy="492443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 anchor="ctr">
                <a:spAutoFit/>
              </a:bodyPr>
              <a:lstStyle>
                <a:lvl1pPr marL="228600" indent="-22860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lang="zh-CN" altLang="en-US" sz="1800" b="1" i="0" kern="12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l">
                  <a:lnSpc>
                    <a:spcPct val="130000"/>
                  </a:lnSpc>
                  <a:buNone/>
                </a:pP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Lorem ipsum dolor sit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er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elit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lamet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,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consectetaur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cillium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adipisicing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pecu,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sed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do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eiusmod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tempor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incididunt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ut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labore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et </a:t>
                </a:r>
                <a:r>
                  <a:rPr lang="en-US" sz="1000" b="0" dirty="0" err="1" smtClean="0">
                    <a:effectLst/>
                    <a:latin typeface="+mj-ea"/>
                    <a:ea typeface="+mj-ea"/>
                    <a:sym typeface="+mn-lt"/>
                  </a:rPr>
                  <a:t>dolore</a:t>
                </a:r>
                <a:r>
                  <a:rPr lang="en-US" altLang="zh-CN" sz="1000" noProof="1"/>
                  <a:t>Lorem ipsum dolor sit er elit lamet, consectetaur cillium adipisicing pecu, sed do eiusmod tempor </a:t>
                </a:r>
                <a:r>
                  <a:rPr lang="en-US" altLang="zh-CN" sz="1000" noProof="1" smtClean="0"/>
                  <a:t>i</a:t>
                </a:r>
                <a:endParaRPr lang="en-US" sz="1000" b="0" dirty="0">
                  <a:effectLst/>
                  <a:latin typeface="+mj-ea"/>
                  <a:ea typeface="+mj-ea"/>
                  <a:sym typeface="+mn-lt"/>
                </a:endParaRPr>
              </a:p>
            </p:txBody>
          </p:sp>
        </p:grpSp>
        <p:sp>
          <p:nvSpPr>
            <p:cNvPr id="15" name="Textfeld 78"/>
            <p:cNvSpPr txBox="1"/>
            <p:nvPr/>
          </p:nvSpPr>
          <p:spPr>
            <a:xfrm>
              <a:off x="5259567" y="2699895"/>
              <a:ext cx="1690621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28600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3.1 </a:t>
              </a: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现状发展</a:t>
              </a:r>
            </a:p>
            <a:p>
              <a:pPr defTabSz="228600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3.2 </a:t>
              </a: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未来发展</a:t>
              </a:r>
            </a:p>
            <a:p>
              <a:pPr defTabSz="228600">
                <a:lnSpc>
                  <a:spcPct val="150000"/>
                </a:lnSpc>
              </a:pPr>
              <a:endParaRPr lang="zh-CN" altLang="en-US" sz="14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defTabSz="228600">
                <a:lnSpc>
                  <a:spcPct val="150000"/>
                </a:lnSpc>
              </a:pPr>
              <a:endParaRPr lang="en-US" altLang="zh-CN" sz="1400" dirty="0" smtClean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defTabSz="228600">
                <a:lnSpc>
                  <a:spcPct val="150000"/>
                </a:lnSpc>
              </a:pPr>
              <a:endParaRPr lang="zh-CN" altLang="en-US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466609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80251" y="333411"/>
            <a:ext cx="2746265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3.1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现状发展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933712" y="2351313"/>
            <a:ext cx="10324576" cy="2895747"/>
            <a:chOff x="662452" y="2299755"/>
            <a:chExt cx="10508406" cy="2947306"/>
          </a:xfrm>
        </p:grpSpPr>
        <p:sp>
          <p:nvSpPr>
            <p:cNvPr id="4" name="燕尾形 3"/>
            <p:cNvSpPr/>
            <p:nvPr/>
          </p:nvSpPr>
          <p:spPr>
            <a:xfrm>
              <a:off x="6169802" y="2888581"/>
              <a:ext cx="2375938" cy="1080838"/>
            </a:xfrm>
            <a:prstGeom prst="chevron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2000" b="1" noProof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Content Placeholder 2"/>
            <p:cNvSpPr txBox="1">
              <a:spLocks noChangeArrowheads="1"/>
            </p:cNvSpPr>
            <p:nvPr/>
          </p:nvSpPr>
          <p:spPr bwMode="auto">
            <a:xfrm>
              <a:off x="6785610" y="3232990"/>
              <a:ext cx="1433181" cy="392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6336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30908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5480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40052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现状发展</a:t>
              </a:r>
              <a:endParaRPr lang="en-US" altLang="zh-CN" sz="16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8625097" y="2888581"/>
              <a:ext cx="2375937" cy="1080838"/>
            </a:xfrm>
            <a:prstGeom prst="chevron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2000" b="1" noProof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Content Placeholder 2"/>
            <p:cNvSpPr txBox="1">
              <a:spLocks noChangeArrowheads="1"/>
            </p:cNvSpPr>
            <p:nvPr/>
          </p:nvSpPr>
          <p:spPr bwMode="auto">
            <a:xfrm>
              <a:off x="9232968" y="3232990"/>
              <a:ext cx="1433181" cy="392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6336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30908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5480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40052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现状发展</a:t>
              </a:r>
              <a:endParaRPr lang="en-US" altLang="zh-CN" sz="16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9" name="Content Placeholder 2"/>
            <p:cNvSpPr txBox="1">
              <a:spLocks noChangeArrowheads="1"/>
            </p:cNvSpPr>
            <p:nvPr/>
          </p:nvSpPr>
          <p:spPr bwMode="auto">
            <a:xfrm>
              <a:off x="1040190" y="4304304"/>
              <a:ext cx="2410855" cy="94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6336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30908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5480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40052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six words from 1a and write a sentence for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each</a:t>
              </a:r>
              <a:endParaRPr lang="zh-CN" altLang="en-US" sz="1200" dirty="0">
                <a:solidFill>
                  <a:schemeClr val="bg1"/>
                </a:solidFill>
                <a:latin typeface="+mn-ea"/>
                <a:ea typeface="+mn-ea"/>
                <a:sym typeface="微软雅黑" pitchFamily="34" charset="-122"/>
              </a:endParaRPr>
            </a:p>
          </p:txBody>
        </p:sp>
        <p:sp>
          <p:nvSpPr>
            <p:cNvPr id="10" name="Content Placeholder 2"/>
            <p:cNvSpPr txBox="1">
              <a:spLocks noChangeArrowheads="1"/>
            </p:cNvSpPr>
            <p:nvPr/>
          </p:nvSpPr>
          <p:spPr bwMode="auto">
            <a:xfrm>
              <a:off x="3612932" y="4304304"/>
              <a:ext cx="2410854" cy="94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6336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30908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5480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40052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six words from 1a and write a sentence for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each</a:t>
              </a:r>
              <a:endParaRPr lang="zh-CN" altLang="en-US" sz="1200" dirty="0">
                <a:solidFill>
                  <a:schemeClr val="bg1"/>
                </a:solidFill>
                <a:latin typeface="+mn-ea"/>
                <a:ea typeface="+mn-ea"/>
                <a:sym typeface="微软雅黑" pitchFamily="34" charset="-122"/>
              </a:endParaRPr>
            </a:p>
          </p:txBody>
        </p:sp>
        <p:sp>
          <p:nvSpPr>
            <p:cNvPr id="11" name="Content Placeholder 2"/>
            <p:cNvSpPr txBox="1">
              <a:spLocks noChangeArrowheads="1"/>
            </p:cNvSpPr>
            <p:nvPr/>
          </p:nvSpPr>
          <p:spPr bwMode="auto">
            <a:xfrm>
              <a:off x="6185673" y="4304304"/>
              <a:ext cx="2412442" cy="94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6336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30908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5480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40052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six words from 1a and write a sentence for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each</a:t>
              </a:r>
              <a:endParaRPr lang="zh-CN" altLang="en-US" sz="1200" dirty="0">
                <a:solidFill>
                  <a:schemeClr val="bg1"/>
                </a:solidFill>
                <a:latin typeface="+mn-ea"/>
                <a:ea typeface="+mn-ea"/>
                <a:sym typeface="微软雅黑" pitchFamily="34" charset="-122"/>
              </a:endParaRPr>
            </a:p>
          </p:txBody>
        </p:sp>
        <p:sp>
          <p:nvSpPr>
            <p:cNvPr id="12" name="Content Placeholder 2"/>
            <p:cNvSpPr txBox="1">
              <a:spLocks noChangeArrowheads="1"/>
            </p:cNvSpPr>
            <p:nvPr/>
          </p:nvSpPr>
          <p:spPr bwMode="auto">
            <a:xfrm>
              <a:off x="8760003" y="4304304"/>
              <a:ext cx="2410855" cy="94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6336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30908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5480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40052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six words from 1a and write a sentence for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each</a:t>
              </a:r>
              <a:r>
                <a:rPr lang="en-US" altLang="en-US" sz="1200" b="1" dirty="0" smtClean="0">
                  <a:solidFill>
                    <a:schemeClr val="bg1"/>
                  </a:solidFill>
                  <a:latin typeface="+mn-ea"/>
                  <a:ea typeface="+mn-ea"/>
                </a:rPr>
                <a:t> </a:t>
              </a:r>
              <a:endParaRPr lang="en-US" altLang="en-US" sz="12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grpSp>
          <p:nvGrpSpPr>
            <p:cNvPr id="13" name="组合 25"/>
            <p:cNvGrpSpPr>
              <a:grpSpLocks/>
            </p:cNvGrpSpPr>
            <p:nvPr/>
          </p:nvGrpSpPr>
          <p:grpSpPr bwMode="auto">
            <a:xfrm>
              <a:off x="5909512" y="2299755"/>
              <a:ext cx="787218" cy="787218"/>
              <a:chOff x="1850161" y="2349723"/>
              <a:chExt cx="786875" cy="786875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1850161" y="2349723"/>
                <a:ext cx="786875" cy="786875"/>
              </a:xfrm>
              <a:prstGeom prst="ellipse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" name="文本框 27"/>
              <p:cNvSpPr txBox="1">
                <a:spLocks noChangeArrowheads="1"/>
              </p:cNvSpPr>
              <p:nvPr/>
            </p:nvSpPr>
            <p:spPr bwMode="auto">
              <a:xfrm>
                <a:off x="1929551" y="2512328"/>
                <a:ext cx="62809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28"/>
            <p:cNvGrpSpPr>
              <a:grpSpLocks/>
            </p:cNvGrpSpPr>
            <p:nvPr/>
          </p:nvGrpSpPr>
          <p:grpSpPr bwMode="auto">
            <a:xfrm>
              <a:off x="8366393" y="2299755"/>
              <a:ext cx="787218" cy="787218"/>
              <a:chOff x="1850161" y="2349723"/>
              <a:chExt cx="786875" cy="786875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1850161" y="2349723"/>
                <a:ext cx="786875" cy="786875"/>
              </a:xfrm>
              <a:prstGeom prst="ellipse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" name="文本框 38"/>
              <p:cNvSpPr txBox="1">
                <a:spLocks noChangeArrowheads="1"/>
              </p:cNvSpPr>
              <p:nvPr/>
            </p:nvSpPr>
            <p:spPr bwMode="auto">
              <a:xfrm>
                <a:off x="1929551" y="2512328"/>
                <a:ext cx="62809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9" name="五边形 18"/>
            <p:cNvSpPr/>
            <p:nvPr/>
          </p:nvSpPr>
          <p:spPr>
            <a:xfrm>
              <a:off x="1190968" y="2888581"/>
              <a:ext cx="2444184" cy="1080838"/>
            </a:xfrm>
            <a:prstGeom prst="homePlate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2000" b="1" noProof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Content Placeholder 2"/>
            <p:cNvSpPr txBox="1">
              <a:spLocks noChangeArrowheads="1"/>
            </p:cNvSpPr>
            <p:nvPr/>
          </p:nvSpPr>
          <p:spPr bwMode="auto">
            <a:xfrm>
              <a:off x="1529027" y="3232990"/>
              <a:ext cx="1433181" cy="392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6336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30908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5480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40052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现状发展</a:t>
              </a:r>
              <a:endParaRPr lang="en-US" altLang="zh-CN" sz="16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3714509" y="2888581"/>
              <a:ext cx="2375937" cy="1080838"/>
            </a:xfrm>
            <a:prstGeom prst="chevron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2000" b="1" noProof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Content Placeholder 2"/>
            <p:cNvSpPr txBox="1">
              <a:spLocks noChangeArrowheads="1"/>
            </p:cNvSpPr>
            <p:nvPr/>
          </p:nvSpPr>
          <p:spPr bwMode="auto">
            <a:xfrm>
              <a:off x="4293812" y="3232990"/>
              <a:ext cx="1433181" cy="392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6336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30908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5480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4005263" defTabSz="1089025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现状发展</a:t>
              </a:r>
              <a:endParaRPr lang="en-US" altLang="zh-CN" sz="16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grpSp>
          <p:nvGrpSpPr>
            <p:cNvPr id="23" name="组合 43"/>
            <p:cNvGrpSpPr>
              <a:grpSpLocks/>
            </p:cNvGrpSpPr>
            <p:nvPr/>
          </p:nvGrpSpPr>
          <p:grpSpPr bwMode="auto">
            <a:xfrm>
              <a:off x="662452" y="2299755"/>
              <a:ext cx="785631" cy="787218"/>
              <a:chOff x="1850161" y="2349723"/>
              <a:chExt cx="786875" cy="786875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850161" y="2349723"/>
                <a:ext cx="786875" cy="786875"/>
              </a:xfrm>
              <a:prstGeom prst="ellipse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5" name="文本框 45"/>
              <p:cNvSpPr txBox="1">
                <a:spLocks noChangeArrowheads="1"/>
              </p:cNvSpPr>
              <p:nvPr/>
            </p:nvSpPr>
            <p:spPr bwMode="auto">
              <a:xfrm>
                <a:off x="1929551" y="2512328"/>
                <a:ext cx="62809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" name="组合 46"/>
            <p:cNvGrpSpPr>
              <a:grpSpLocks/>
            </p:cNvGrpSpPr>
            <p:nvPr/>
          </p:nvGrpSpPr>
          <p:grpSpPr bwMode="auto">
            <a:xfrm>
              <a:off x="3408191" y="2299755"/>
              <a:ext cx="787218" cy="787218"/>
              <a:chOff x="1850161" y="2349723"/>
              <a:chExt cx="786875" cy="786875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1850161" y="2349723"/>
                <a:ext cx="786875" cy="786875"/>
              </a:xfrm>
              <a:prstGeom prst="ellipse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8" name="文本框 48"/>
              <p:cNvSpPr txBox="1">
                <a:spLocks noChangeArrowheads="1"/>
              </p:cNvSpPr>
              <p:nvPr/>
            </p:nvSpPr>
            <p:spPr bwMode="auto">
              <a:xfrm>
                <a:off x="1929551" y="2512328"/>
                <a:ext cx="62809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9389916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80251" y="333411"/>
            <a:ext cx="2746265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3.1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现状发展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846178" y="2075547"/>
            <a:ext cx="8499644" cy="4268509"/>
            <a:chOff x="1307675" y="1616093"/>
            <a:chExt cx="9942541" cy="4993130"/>
          </a:xfrm>
        </p:grpSpPr>
        <p:sp>
          <p:nvSpPr>
            <p:cNvPr id="6" name="Rectangle 14"/>
            <p:cNvSpPr/>
            <p:nvPr/>
          </p:nvSpPr>
          <p:spPr>
            <a:xfrm>
              <a:off x="5516363" y="4275809"/>
              <a:ext cx="1762161" cy="804599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Rectangle 16"/>
            <p:cNvSpPr/>
            <p:nvPr/>
          </p:nvSpPr>
          <p:spPr>
            <a:xfrm>
              <a:off x="5516363" y="5577625"/>
              <a:ext cx="1762161" cy="804599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" name="Rectangle 17"/>
            <p:cNvSpPr/>
            <p:nvPr/>
          </p:nvSpPr>
          <p:spPr>
            <a:xfrm>
              <a:off x="5516362" y="1705102"/>
              <a:ext cx="1762163" cy="804599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" name="Rectangle 18"/>
            <p:cNvSpPr/>
            <p:nvPr/>
          </p:nvSpPr>
          <p:spPr>
            <a:xfrm>
              <a:off x="5516362" y="2978553"/>
              <a:ext cx="1762163" cy="804599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TextBox 19"/>
            <p:cNvSpPr txBox="1"/>
            <p:nvPr/>
          </p:nvSpPr>
          <p:spPr>
            <a:xfrm>
              <a:off x="7374330" y="4166007"/>
              <a:ext cx="1617916" cy="396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现状发展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  <p:sp>
          <p:nvSpPr>
            <p:cNvPr id="11" name="Rectangle 20"/>
            <p:cNvSpPr/>
            <p:nvPr/>
          </p:nvSpPr>
          <p:spPr>
            <a:xfrm>
              <a:off x="7374331" y="4505891"/>
              <a:ext cx="3875884" cy="7560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sentence for each</a:t>
              </a:r>
              <a:endParaRPr lang="zh-CN" altLang="en-US" sz="1200" dirty="0">
                <a:solidFill>
                  <a:schemeClr val="bg1"/>
                </a:solidFill>
                <a:latin typeface="+mn-ea"/>
                <a:sym typeface="微软雅黑" pitchFamily="34" charset="-122"/>
              </a:endParaRPr>
            </a:p>
          </p:txBody>
        </p:sp>
        <p:sp>
          <p:nvSpPr>
            <p:cNvPr id="12" name="TextBox 21"/>
            <p:cNvSpPr txBox="1"/>
            <p:nvPr/>
          </p:nvSpPr>
          <p:spPr>
            <a:xfrm>
              <a:off x="7374330" y="5513287"/>
              <a:ext cx="1617916" cy="396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现状发展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  <p:sp>
          <p:nvSpPr>
            <p:cNvPr id="13" name="Rectangle 22"/>
            <p:cNvSpPr/>
            <p:nvPr/>
          </p:nvSpPr>
          <p:spPr>
            <a:xfrm>
              <a:off x="7374331" y="5853171"/>
              <a:ext cx="3875884" cy="7560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sentence for each</a:t>
              </a:r>
              <a:endParaRPr lang="zh-CN" altLang="en-US" sz="1200" dirty="0">
                <a:solidFill>
                  <a:schemeClr val="bg1"/>
                </a:solidFill>
                <a:latin typeface="+mn-ea"/>
                <a:sym typeface="微软雅黑" pitchFamily="34" charset="-122"/>
              </a:endParaRPr>
            </a:p>
          </p:txBody>
        </p:sp>
        <p:sp>
          <p:nvSpPr>
            <p:cNvPr id="14" name="TextBox 25"/>
            <p:cNvSpPr txBox="1"/>
            <p:nvPr/>
          </p:nvSpPr>
          <p:spPr>
            <a:xfrm>
              <a:off x="7374331" y="1616093"/>
              <a:ext cx="1617916" cy="396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j-lt"/>
                </a:rPr>
                <a:t>现状发展</a:t>
              </a:r>
              <a:endParaRPr lang="en-US" sz="1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5" name="Rectangle 26"/>
            <p:cNvSpPr/>
            <p:nvPr/>
          </p:nvSpPr>
          <p:spPr>
            <a:xfrm>
              <a:off x="7374332" y="1955976"/>
              <a:ext cx="3875884" cy="7560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sentence for each</a:t>
              </a:r>
              <a:endParaRPr lang="zh-CN" altLang="en-US" sz="1200" dirty="0">
                <a:solidFill>
                  <a:schemeClr val="bg1"/>
                </a:solidFill>
                <a:latin typeface="+mn-ea"/>
                <a:sym typeface="微软雅黑" pitchFamily="34" charset="-122"/>
              </a:endParaRP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7374330" y="2871687"/>
              <a:ext cx="1617916" cy="396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现状发展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  <p:sp>
          <p:nvSpPr>
            <p:cNvPr id="17" name="Rectangle 28"/>
            <p:cNvSpPr/>
            <p:nvPr/>
          </p:nvSpPr>
          <p:spPr>
            <a:xfrm>
              <a:off x="7374331" y="3211572"/>
              <a:ext cx="3875884" cy="7560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sentence for each</a:t>
              </a:r>
              <a:endParaRPr lang="zh-CN" altLang="en-US" sz="1200" dirty="0">
                <a:solidFill>
                  <a:schemeClr val="bg1"/>
                </a:solidFill>
                <a:latin typeface="+mn-ea"/>
                <a:sym typeface="微软雅黑" pitchFamily="34" charset="-122"/>
              </a:endParaRPr>
            </a:p>
          </p:txBody>
        </p:sp>
        <p:grpSp>
          <p:nvGrpSpPr>
            <p:cNvPr id="18" name="Group 38"/>
            <p:cNvGrpSpPr/>
            <p:nvPr/>
          </p:nvGrpSpPr>
          <p:grpSpPr>
            <a:xfrm>
              <a:off x="6028494" y="4481858"/>
              <a:ext cx="652173" cy="397060"/>
              <a:chOff x="3935413" y="4144963"/>
              <a:chExt cx="539751" cy="328612"/>
            </a:xfrm>
            <a:solidFill>
              <a:schemeClr val="bg1"/>
            </a:solidFill>
          </p:grpSpPr>
          <p:sp>
            <p:nvSpPr>
              <p:cNvPr id="19" name="Freeform 39"/>
              <p:cNvSpPr>
                <a:spLocks noEditPoints="1"/>
              </p:cNvSpPr>
              <p:nvPr/>
            </p:nvSpPr>
            <p:spPr bwMode="auto">
              <a:xfrm>
                <a:off x="3935413" y="4144963"/>
                <a:ext cx="420688" cy="209550"/>
              </a:xfrm>
              <a:custGeom>
                <a:avLst/>
                <a:gdLst>
                  <a:gd name="T0" fmla="*/ 112 w 112"/>
                  <a:gd name="T1" fmla="*/ 19 h 56"/>
                  <a:gd name="T2" fmla="*/ 94 w 112"/>
                  <a:gd name="T3" fmla="*/ 0 h 56"/>
                  <a:gd name="T4" fmla="*/ 18 w 112"/>
                  <a:gd name="T5" fmla="*/ 0 h 56"/>
                  <a:gd name="T6" fmla="*/ 0 w 112"/>
                  <a:gd name="T7" fmla="*/ 19 h 56"/>
                  <a:gd name="T8" fmla="*/ 0 w 112"/>
                  <a:gd name="T9" fmla="*/ 38 h 56"/>
                  <a:gd name="T10" fmla="*/ 18 w 112"/>
                  <a:gd name="T11" fmla="*/ 56 h 56"/>
                  <a:gd name="T12" fmla="*/ 94 w 112"/>
                  <a:gd name="T13" fmla="*/ 56 h 56"/>
                  <a:gd name="T14" fmla="*/ 112 w 112"/>
                  <a:gd name="T15" fmla="*/ 38 h 56"/>
                  <a:gd name="T16" fmla="*/ 112 w 112"/>
                  <a:gd name="T17" fmla="*/ 19 h 56"/>
                  <a:gd name="T18" fmla="*/ 21 w 112"/>
                  <a:gd name="T19" fmla="*/ 16 h 56"/>
                  <a:gd name="T20" fmla="*/ 76 w 112"/>
                  <a:gd name="T21" fmla="*/ 16 h 56"/>
                  <a:gd name="T22" fmla="*/ 80 w 112"/>
                  <a:gd name="T23" fmla="*/ 20 h 56"/>
                  <a:gd name="T24" fmla="*/ 76 w 112"/>
                  <a:gd name="T25" fmla="*/ 24 h 56"/>
                  <a:gd name="T26" fmla="*/ 21 w 112"/>
                  <a:gd name="T27" fmla="*/ 24 h 56"/>
                  <a:gd name="T28" fmla="*/ 17 w 112"/>
                  <a:gd name="T29" fmla="*/ 20 h 56"/>
                  <a:gd name="T30" fmla="*/ 21 w 112"/>
                  <a:gd name="T31" fmla="*/ 16 h 56"/>
                  <a:gd name="T32" fmla="*/ 37 w 112"/>
                  <a:gd name="T33" fmla="*/ 40 h 56"/>
                  <a:gd name="T34" fmla="*/ 21 w 112"/>
                  <a:gd name="T35" fmla="*/ 40 h 56"/>
                  <a:gd name="T36" fmla="*/ 17 w 112"/>
                  <a:gd name="T37" fmla="*/ 36 h 56"/>
                  <a:gd name="T38" fmla="*/ 21 w 112"/>
                  <a:gd name="T39" fmla="*/ 32 h 56"/>
                  <a:gd name="T40" fmla="*/ 37 w 112"/>
                  <a:gd name="T41" fmla="*/ 32 h 56"/>
                  <a:gd name="T42" fmla="*/ 41 w 112"/>
                  <a:gd name="T43" fmla="*/ 36 h 56"/>
                  <a:gd name="T44" fmla="*/ 37 w 112"/>
                  <a:gd name="T45" fmla="*/ 40 h 56"/>
                  <a:gd name="T46" fmla="*/ 96 w 112"/>
                  <a:gd name="T47" fmla="*/ 43 h 56"/>
                  <a:gd name="T48" fmla="*/ 91 w 112"/>
                  <a:gd name="T49" fmla="*/ 48 h 56"/>
                  <a:gd name="T50" fmla="*/ 78 w 112"/>
                  <a:gd name="T51" fmla="*/ 48 h 56"/>
                  <a:gd name="T52" fmla="*/ 72 w 112"/>
                  <a:gd name="T53" fmla="*/ 43 h 56"/>
                  <a:gd name="T54" fmla="*/ 72 w 112"/>
                  <a:gd name="T55" fmla="*/ 37 h 56"/>
                  <a:gd name="T56" fmla="*/ 78 w 112"/>
                  <a:gd name="T57" fmla="*/ 32 h 56"/>
                  <a:gd name="T58" fmla="*/ 91 w 112"/>
                  <a:gd name="T59" fmla="*/ 32 h 56"/>
                  <a:gd name="T60" fmla="*/ 96 w 112"/>
                  <a:gd name="T61" fmla="*/ 37 h 56"/>
                  <a:gd name="T62" fmla="*/ 96 w 112"/>
                  <a:gd name="T63" fmla="*/ 4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2" h="56">
                    <a:moveTo>
                      <a:pt x="112" y="19"/>
                    </a:moveTo>
                    <a:cubicBezTo>
                      <a:pt x="112" y="8"/>
                      <a:pt x="104" y="0"/>
                      <a:pt x="9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9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48"/>
                      <a:pt x="8" y="56"/>
                      <a:pt x="18" y="56"/>
                    </a:cubicBezTo>
                    <a:cubicBezTo>
                      <a:pt x="94" y="56"/>
                      <a:pt x="94" y="56"/>
                      <a:pt x="94" y="56"/>
                    </a:cubicBezTo>
                    <a:cubicBezTo>
                      <a:pt x="104" y="56"/>
                      <a:pt x="112" y="48"/>
                      <a:pt x="112" y="38"/>
                    </a:cubicBezTo>
                    <a:lnTo>
                      <a:pt x="112" y="19"/>
                    </a:lnTo>
                    <a:close/>
                    <a:moveTo>
                      <a:pt x="21" y="16"/>
                    </a:moveTo>
                    <a:cubicBezTo>
                      <a:pt x="76" y="16"/>
                      <a:pt x="76" y="16"/>
                      <a:pt x="76" y="16"/>
                    </a:cubicBezTo>
                    <a:cubicBezTo>
                      <a:pt x="79" y="16"/>
                      <a:pt x="80" y="18"/>
                      <a:pt x="80" y="20"/>
                    </a:cubicBezTo>
                    <a:cubicBezTo>
                      <a:pt x="80" y="22"/>
                      <a:pt x="79" y="24"/>
                      <a:pt x="76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18" y="24"/>
                      <a:pt x="17" y="22"/>
                      <a:pt x="17" y="20"/>
                    </a:cubicBezTo>
                    <a:cubicBezTo>
                      <a:pt x="17" y="18"/>
                      <a:pt x="18" y="16"/>
                      <a:pt x="21" y="16"/>
                    </a:cubicBezTo>
                    <a:close/>
                    <a:moveTo>
                      <a:pt x="37" y="40"/>
                    </a:moveTo>
                    <a:cubicBezTo>
                      <a:pt x="21" y="40"/>
                      <a:pt x="21" y="40"/>
                      <a:pt x="21" y="40"/>
                    </a:cubicBezTo>
                    <a:cubicBezTo>
                      <a:pt x="18" y="40"/>
                      <a:pt x="17" y="38"/>
                      <a:pt x="17" y="36"/>
                    </a:cubicBezTo>
                    <a:cubicBezTo>
                      <a:pt x="17" y="34"/>
                      <a:pt x="18" y="32"/>
                      <a:pt x="21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9" y="32"/>
                      <a:pt x="41" y="34"/>
                      <a:pt x="41" y="36"/>
                    </a:cubicBezTo>
                    <a:cubicBezTo>
                      <a:pt x="41" y="38"/>
                      <a:pt x="39" y="40"/>
                      <a:pt x="37" y="40"/>
                    </a:cubicBezTo>
                    <a:close/>
                    <a:moveTo>
                      <a:pt x="96" y="43"/>
                    </a:moveTo>
                    <a:cubicBezTo>
                      <a:pt x="96" y="46"/>
                      <a:pt x="94" y="48"/>
                      <a:pt x="91" y="48"/>
                    </a:cubicBezTo>
                    <a:cubicBezTo>
                      <a:pt x="78" y="48"/>
                      <a:pt x="78" y="48"/>
                      <a:pt x="78" y="48"/>
                    </a:cubicBezTo>
                    <a:cubicBezTo>
                      <a:pt x="75" y="48"/>
                      <a:pt x="72" y="46"/>
                      <a:pt x="72" y="43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2" y="34"/>
                      <a:pt x="75" y="32"/>
                      <a:pt x="78" y="32"/>
                    </a:cubicBezTo>
                    <a:cubicBezTo>
                      <a:pt x="91" y="32"/>
                      <a:pt x="91" y="32"/>
                      <a:pt x="91" y="32"/>
                    </a:cubicBezTo>
                    <a:cubicBezTo>
                      <a:pt x="94" y="32"/>
                      <a:pt x="96" y="34"/>
                      <a:pt x="96" y="37"/>
                    </a:cubicBezTo>
                    <a:lnTo>
                      <a:pt x="96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  <p:sp>
            <p:nvSpPr>
              <p:cNvPr id="20" name="Freeform 40"/>
              <p:cNvSpPr>
                <a:spLocks/>
              </p:cNvSpPr>
              <p:nvPr/>
            </p:nvSpPr>
            <p:spPr bwMode="auto">
              <a:xfrm>
                <a:off x="4006851" y="4214813"/>
                <a:ext cx="409575" cy="198437"/>
              </a:xfrm>
              <a:custGeom>
                <a:avLst/>
                <a:gdLst>
                  <a:gd name="T0" fmla="*/ 99 w 109"/>
                  <a:gd name="T1" fmla="*/ 0 h 53"/>
                  <a:gd name="T2" fmla="*/ 101 w 109"/>
                  <a:gd name="T3" fmla="*/ 10 h 53"/>
                  <a:gd name="T4" fmla="*/ 101 w 109"/>
                  <a:gd name="T5" fmla="*/ 24 h 53"/>
                  <a:gd name="T6" fmla="*/ 80 w 109"/>
                  <a:gd name="T7" fmla="*/ 45 h 53"/>
                  <a:gd name="T8" fmla="*/ 11 w 109"/>
                  <a:gd name="T9" fmla="*/ 45 h 53"/>
                  <a:gd name="T10" fmla="*/ 0 w 109"/>
                  <a:gd name="T11" fmla="*/ 42 h 53"/>
                  <a:gd name="T12" fmla="*/ 19 w 109"/>
                  <a:gd name="T13" fmla="*/ 53 h 53"/>
                  <a:gd name="T14" fmla="*/ 88 w 109"/>
                  <a:gd name="T15" fmla="*/ 53 h 53"/>
                  <a:gd name="T16" fmla="*/ 109 w 109"/>
                  <a:gd name="T17" fmla="*/ 32 h 53"/>
                  <a:gd name="T18" fmla="*/ 109 w 109"/>
                  <a:gd name="T19" fmla="*/ 18 h 53"/>
                  <a:gd name="T20" fmla="*/ 99 w 109"/>
                  <a:gd name="T2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9" h="53">
                    <a:moveTo>
                      <a:pt x="99" y="0"/>
                    </a:moveTo>
                    <a:cubicBezTo>
                      <a:pt x="100" y="3"/>
                      <a:pt x="101" y="6"/>
                      <a:pt x="101" y="10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1" y="35"/>
                      <a:pt x="92" y="45"/>
                      <a:pt x="80" y="4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7" y="45"/>
                      <a:pt x="3" y="44"/>
                      <a:pt x="0" y="42"/>
                    </a:cubicBezTo>
                    <a:cubicBezTo>
                      <a:pt x="4" y="48"/>
                      <a:pt x="11" y="53"/>
                      <a:pt x="19" y="53"/>
                    </a:cubicBezTo>
                    <a:cubicBezTo>
                      <a:pt x="88" y="53"/>
                      <a:pt x="88" y="53"/>
                      <a:pt x="88" y="53"/>
                    </a:cubicBezTo>
                    <a:cubicBezTo>
                      <a:pt x="100" y="53"/>
                      <a:pt x="109" y="43"/>
                      <a:pt x="109" y="32"/>
                    </a:cubicBezTo>
                    <a:cubicBezTo>
                      <a:pt x="109" y="18"/>
                      <a:pt x="109" y="18"/>
                      <a:pt x="109" y="18"/>
                    </a:cubicBezTo>
                    <a:cubicBezTo>
                      <a:pt x="109" y="10"/>
                      <a:pt x="105" y="3"/>
                      <a:pt x="9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  <p:sp>
            <p:nvSpPr>
              <p:cNvPr id="21" name="Freeform 41"/>
              <p:cNvSpPr>
                <a:spLocks/>
              </p:cNvSpPr>
              <p:nvPr/>
            </p:nvSpPr>
            <p:spPr bwMode="auto">
              <a:xfrm>
                <a:off x="4067176" y="4275138"/>
                <a:ext cx="407988" cy="198437"/>
              </a:xfrm>
              <a:custGeom>
                <a:avLst/>
                <a:gdLst>
                  <a:gd name="T0" fmla="*/ 99 w 109"/>
                  <a:gd name="T1" fmla="*/ 0 h 53"/>
                  <a:gd name="T2" fmla="*/ 101 w 109"/>
                  <a:gd name="T3" fmla="*/ 10 h 53"/>
                  <a:gd name="T4" fmla="*/ 101 w 109"/>
                  <a:gd name="T5" fmla="*/ 24 h 53"/>
                  <a:gd name="T6" fmla="*/ 80 w 109"/>
                  <a:gd name="T7" fmla="*/ 45 h 53"/>
                  <a:gd name="T8" fmla="*/ 11 w 109"/>
                  <a:gd name="T9" fmla="*/ 45 h 53"/>
                  <a:gd name="T10" fmla="*/ 0 w 109"/>
                  <a:gd name="T11" fmla="*/ 42 h 53"/>
                  <a:gd name="T12" fmla="*/ 19 w 109"/>
                  <a:gd name="T13" fmla="*/ 53 h 53"/>
                  <a:gd name="T14" fmla="*/ 88 w 109"/>
                  <a:gd name="T15" fmla="*/ 53 h 53"/>
                  <a:gd name="T16" fmla="*/ 109 w 109"/>
                  <a:gd name="T17" fmla="*/ 32 h 53"/>
                  <a:gd name="T18" fmla="*/ 109 w 109"/>
                  <a:gd name="T19" fmla="*/ 18 h 53"/>
                  <a:gd name="T20" fmla="*/ 99 w 109"/>
                  <a:gd name="T2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9" h="53">
                    <a:moveTo>
                      <a:pt x="99" y="0"/>
                    </a:moveTo>
                    <a:cubicBezTo>
                      <a:pt x="100" y="3"/>
                      <a:pt x="101" y="6"/>
                      <a:pt x="101" y="10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1" y="35"/>
                      <a:pt x="92" y="45"/>
                      <a:pt x="80" y="4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7" y="45"/>
                      <a:pt x="3" y="44"/>
                      <a:pt x="0" y="42"/>
                    </a:cubicBezTo>
                    <a:cubicBezTo>
                      <a:pt x="4" y="48"/>
                      <a:pt x="11" y="53"/>
                      <a:pt x="19" y="53"/>
                    </a:cubicBezTo>
                    <a:cubicBezTo>
                      <a:pt x="88" y="53"/>
                      <a:pt x="88" y="53"/>
                      <a:pt x="88" y="53"/>
                    </a:cubicBezTo>
                    <a:cubicBezTo>
                      <a:pt x="100" y="53"/>
                      <a:pt x="109" y="43"/>
                      <a:pt x="109" y="32"/>
                    </a:cubicBezTo>
                    <a:cubicBezTo>
                      <a:pt x="109" y="18"/>
                      <a:pt x="109" y="18"/>
                      <a:pt x="109" y="18"/>
                    </a:cubicBezTo>
                    <a:cubicBezTo>
                      <a:pt x="109" y="10"/>
                      <a:pt x="105" y="3"/>
                      <a:pt x="9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/>
              </a:p>
            </p:txBody>
          </p:sp>
        </p:grpSp>
        <p:cxnSp>
          <p:nvCxnSpPr>
            <p:cNvPr id="22" name="直接连接符 21"/>
            <p:cNvCxnSpPr/>
            <p:nvPr/>
          </p:nvCxnSpPr>
          <p:spPr>
            <a:xfrm>
              <a:off x="5116360" y="1861113"/>
              <a:ext cx="0" cy="4479921"/>
            </a:xfrm>
            <a:prstGeom prst="line">
              <a:avLst/>
            </a:prstGeom>
            <a:ln w="19050">
              <a:solidFill>
                <a:schemeClr val="bg1">
                  <a:alpha val="55000"/>
                </a:schemeClr>
              </a:solidFill>
              <a:prstDash val="sysDash"/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2887602" y="2509701"/>
              <a:ext cx="952176" cy="1316584"/>
            </a:xfrm>
            <a:custGeom>
              <a:avLst/>
              <a:gdLst>
                <a:gd name="T0" fmla="*/ 34 w 34"/>
                <a:gd name="T1" fmla="*/ 12 h 47"/>
                <a:gd name="T2" fmla="*/ 0 w 34"/>
                <a:gd name="T3" fmla="*/ 0 h 47"/>
                <a:gd name="T4" fmla="*/ 0 w 34"/>
                <a:gd name="T5" fmla="*/ 47 h 47"/>
                <a:gd name="T6" fmla="*/ 34 w 34"/>
                <a:gd name="T7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47">
                  <a:moveTo>
                    <a:pt x="34" y="12"/>
                  </a:moveTo>
                  <a:cubicBezTo>
                    <a:pt x="26" y="4"/>
                    <a:pt x="13" y="0"/>
                    <a:pt x="0" y="0"/>
                  </a:cubicBezTo>
                  <a:cubicBezTo>
                    <a:pt x="0" y="47"/>
                    <a:pt x="0" y="47"/>
                    <a:pt x="0" y="47"/>
                  </a:cubicBezTo>
                  <a:lnTo>
                    <a:pt x="34" y="12"/>
                  </a:lnTo>
                  <a:close/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6"/>
            <p:cNvSpPr>
              <a:spLocks/>
            </p:cNvSpPr>
            <p:nvPr/>
          </p:nvSpPr>
          <p:spPr bwMode="auto">
            <a:xfrm>
              <a:off x="3003224" y="2858420"/>
              <a:ext cx="1519822" cy="1013213"/>
            </a:xfrm>
            <a:custGeom>
              <a:avLst/>
              <a:gdLst>
                <a:gd name="T0" fmla="*/ 49 w 49"/>
                <a:gd name="T1" fmla="*/ 33 h 33"/>
                <a:gd name="T2" fmla="*/ 34 w 49"/>
                <a:gd name="T3" fmla="*/ 0 h 33"/>
                <a:gd name="T4" fmla="*/ 0 w 49"/>
                <a:gd name="T5" fmla="*/ 33 h 33"/>
                <a:gd name="T6" fmla="*/ 49 w 49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33">
                  <a:moveTo>
                    <a:pt x="49" y="33"/>
                  </a:moveTo>
                  <a:cubicBezTo>
                    <a:pt x="49" y="21"/>
                    <a:pt x="43" y="9"/>
                    <a:pt x="34" y="0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49" y="33"/>
                  </a:lnTo>
                  <a:close/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7"/>
            <p:cNvSpPr>
              <a:spLocks/>
            </p:cNvSpPr>
            <p:nvPr/>
          </p:nvSpPr>
          <p:spPr bwMode="auto">
            <a:xfrm>
              <a:off x="1409267" y="3979339"/>
              <a:ext cx="2903541" cy="1457646"/>
            </a:xfrm>
            <a:custGeom>
              <a:avLst/>
              <a:gdLst>
                <a:gd name="T0" fmla="*/ 104 w 104"/>
                <a:gd name="T1" fmla="*/ 0 h 52"/>
                <a:gd name="T2" fmla="*/ 52 w 104"/>
                <a:gd name="T3" fmla="*/ 0 h 52"/>
                <a:gd name="T4" fmla="*/ 0 w 104"/>
                <a:gd name="T5" fmla="*/ 0 h 52"/>
                <a:gd name="T6" fmla="*/ 52 w 104"/>
                <a:gd name="T7" fmla="*/ 52 h 52"/>
                <a:gd name="T8" fmla="*/ 104 w 104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52">
                  <a:moveTo>
                    <a:pt x="104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23" y="52"/>
                    <a:pt x="52" y="52"/>
                  </a:cubicBezTo>
                  <a:cubicBezTo>
                    <a:pt x="81" y="52"/>
                    <a:pt x="104" y="29"/>
                    <a:pt x="104" y="0"/>
                  </a:cubicBezTo>
                  <a:close/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8"/>
            <p:cNvSpPr>
              <a:spLocks/>
            </p:cNvSpPr>
            <p:nvPr/>
          </p:nvSpPr>
          <p:spPr bwMode="auto">
            <a:xfrm>
              <a:off x="1307675" y="2404202"/>
              <a:ext cx="1441687" cy="1467431"/>
            </a:xfrm>
            <a:custGeom>
              <a:avLst/>
              <a:gdLst>
                <a:gd name="T0" fmla="*/ 47 w 47"/>
                <a:gd name="T1" fmla="*/ 0 h 48"/>
                <a:gd name="T2" fmla="*/ 0 w 47"/>
                <a:gd name="T3" fmla="*/ 48 h 48"/>
                <a:gd name="T4" fmla="*/ 47 w 47"/>
                <a:gd name="T5" fmla="*/ 48 h 48"/>
                <a:gd name="T6" fmla="*/ 47 w 47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8">
                  <a:moveTo>
                    <a:pt x="47" y="0"/>
                  </a:moveTo>
                  <a:cubicBezTo>
                    <a:pt x="21" y="0"/>
                    <a:pt x="0" y="22"/>
                    <a:pt x="0" y="48"/>
                  </a:cubicBezTo>
                  <a:cubicBezTo>
                    <a:pt x="47" y="48"/>
                    <a:pt x="47" y="48"/>
                    <a:pt x="47" y="48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TextBox 14"/>
            <p:cNvSpPr txBox="1"/>
            <p:nvPr/>
          </p:nvSpPr>
          <p:spPr>
            <a:xfrm>
              <a:off x="3584509" y="3333352"/>
              <a:ext cx="815706" cy="396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</a:rPr>
                <a:t>发展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  <p:sp>
          <p:nvSpPr>
            <p:cNvPr id="28" name="TextBox 15"/>
            <p:cNvSpPr txBox="1"/>
            <p:nvPr/>
          </p:nvSpPr>
          <p:spPr>
            <a:xfrm>
              <a:off x="1837986" y="3146803"/>
              <a:ext cx="815706" cy="396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+mj-lt"/>
                </a:rPr>
                <a:t>发展</a:t>
              </a:r>
              <a:endParaRPr lang="en-US" sz="16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9" name="TextBox 16"/>
            <p:cNvSpPr txBox="1"/>
            <p:nvPr/>
          </p:nvSpPr>
          <p:spPr>
            <a:xfrm>
              <a:off x="2442688" y="4327969"/>
              <a:ext cx="815706" cy="396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</a:rPr>
                <a:t>发展</a:t>
              </a:r>
              <a:endParaRPr lang="en-US" altLang="zh-CN" sz="1600" dirty="0">
                <a:solidFill>
                  <a:schemeClr val="bg1"/>
                </a:solidFill>
              </a:endParaRPr>
            </a:p>
          </p:txBody>
        </p:sp>
        <p:sp>
          <p:nvSpPr>
            <p:cNvPr id="30" name="TextBox 17"/>
            <p:cNvSpPr txBox="1"/>
            <p:nvPr/>
          </p:nvSpPr>
          <p:spPr>
            <a:xfrm rot="18939057">
              <a:off x="2833473" y="2748788"/>
              <a:ext cx="815706" cy="396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+mj-lt"/>
                </a:rPr>
                <a:t>发展</a:t>
              </a:r>
              <a:endParaRPr lang="en-US" sz="1600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6074435" y="1774502"/>
              <a:ext cx="578597" cy="597845"/>
              <a:chOff x="5487661" y="514228"/>
              <a:chExt cx="1185810" cy="1225259"/>
            </a:xfrm>
          </p:grpSpPr>
          <p:sp>
            <p:nvSpPr>
              <p:cNvPr id="32" name="Freeform 136"/>
              <p:cNvSpPr>
                <a:spLocks/>
              </p:cNvSpPr>
              <p:nvPr/>
            </p:nvSpPr>
            <p:spPr bwMode="auto">
              <a:xfrm rot="468273">
                <a:off x="5830076" y="514228"/>
                <a:ext cx="535718" cy="517665"/>
              </a:xfrm>
              <a:custGeom>
                <a:avLst/>
                <a:gdLst>
                  <a:gd name="T0" fmla="*/ 23 w 41"/>
                  <a:gd name="T1" fmla="*/ 39 h 40"/>
                  <a:gd name="T2" fmla="*/ 39 w 41"/>
                  <a:gd name="T3" fmla="*/ 17 h 40"/>
                  <a:gd name="T4" fmla="*/ 18 w 41"/>
                  <a:gd name="T5" fmla="*/ 1 h 40"/>
                  <a:gd name="T6" fmla="*/ 2 w 41"/>
                  <a:gd name="T7" fmla="*/ 22 h 40"/>
                  <a:gd name="T8" fmla="*/ 23 w 41"/>
                  <a:gd name="T9" fmla="*/ 3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0">
                    <a:moveTo>
                      <a:pt x="23" y="39"/>
                    </a:moveTo>
                    <a:cubicBezTo>
                      <a:pt x="33" y="37"/>
                      <a:pt x="41" y="28"/>
                      <a:pt x="39" y="17"/>
                    </a:cubicBezTo>
                    <a:cubicBezTo>
                      <a:pt x="38" y="7"/>
                      <a:pt x="29" y="0"/>
                      <a:pt x="18" y="1"/>
                    </a:cubicBezTo>
                    <a:cubicBezTo>
                      <a:pt x="8" y="2"/>
                      <a:pt x="0" y="12"/>
                      <a:pt x="2" y="22"/>
                    </a:cubicBezTo>
                    <a:cubicBezTo>
                      <a:pt x="3" y="33"/>
                      <a:pt x="12" y="40"/>
                      <a:pt x="23" y="3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3" name="Freeform 137"/>
              <p:cNvSpPr>
                <a:spLocks noEditPoints="1"/>
              </p:cNvSpPr>
              <p:nvPr/>
            </p:nvSpPr>
            <p:spPr bwMode="auto">
              <a:xfrm rot="468273">
                <a:off x="5487661" y="1035220"/>
                <a:ext cx="1185810" cy="704267"/>
              </a:xfrm>
              <a:custGeom>
                <a:avLst/>
                <a:gdLst>
                  <a:gd name="T0" fmla="*/ 87 w 91"/>
                  <a:gd name="T1" fmla="*/ 16 h 54"/>
                  <a:gd name="T2" fmla="*/ 87 w 91"/>
                  <a:gd name="T3" fmla="*/ 15 h 54"/>
                  <a:gd name="T4" fmla="*/ 87 w 91"/>
                  <a:gd name="T5" fmla="*/ 15 h 54"/>
                  <a:gd name="T6" fmla="*/ 53 w 91"/>
                  <a:gd name="T7" fmla="*/ 0 h 54"/>
                  <a:gd name="T8" fmla="*/ 51 w 91"/>
                  <a:gd name="T9" fmla="*/ 0 h 54"/>
                  <a:gd name="T10" fmla="*/ 38 w 91"/>
                  <a:gd name="T11" fmla="*/ 2 h 54"/>
                  <a:gd name="T12" fmla="*/ 3 w 91"/>
                  <a:gd name="T13" fmla="*/ 28 h 54"/>
                  <a:gd name="T14" fmla="*/ 7 w 91"/>
                  <a:gd name="T15" fmla="*/ 54 h 54"/>
                  <a:gd name="T16" fmla="*/ 24 w 91"/>
                  <a:gd name="T17" fmla="*/ 52 h 54"/>
                  <a:gd name="T18" fmla="*/ 22 w 91"/>
                  <a:gd name="T19" fmla="*/ 38 h 54"/>
                  <a:gd name="T20" fmla="*/ 25 w 91"/>
                  <a:gd name="T21" fmla="*/ 37 h 54"/>
                  <a:gd name="T22" fmla="*/ 27 w 91"/>
                  <a:gd name="T23" fmla="*/ 52 h 54"/>
                  <a:gd name="T24" fmla="*/ 71 w 91"/>
                  <a:gd name="T25" fmla="*/ 46 h 54"/>
                  <a:gd name="T26" fmla="*/ 69 w 91"/>
                  <a:gd name="T27" fmla="*/ 32 h 54"/>
                  <a:gd name="T28" fmla="*/ 72 w 91"/>
                  <a:gd name="T29" fmla="*/ 32 h 54"/>
                  <a:gd name="T30" fmla="*/ 74 w 91"/>
                  <a:gd name="T31" fmla="*/ 46 h 54"/>
                  <a:gd name="T32" fmla="*/ 91 w 91"/>
                  <a:gd name="T33" fmla="*/ 44 h 54"/>
                  <a:gd name="T34" fmla="*/ 87 w 91"/>
                  <a:gd name="T35" fmla="*/ 17 h 54"/>
                  <a:gd name="T36" fmla="*/ 87 w 91"/>
                  <a:gd name="T37" fmla="*/ 16 h 54"/>
                  <a:gd name="T38" fmla="*/ 53 w 91"/>
                  <a:gd name="T39" fmla="*/ 40 h 54"/>
                  <a:gd name="T40" fmla="*/ 48 w 91"/>
                  <a:gd name="T41" fmla="*/ 44 h 54"/>
                  <a:gd name="T42" fmla="*/ 42 w 91"/>
                  <a:gd name="T43" fmla="*/ 41 h 54"/>
                  <a:gd name="T44" fmla="*/ 42 w 91"/>
                  <a:gd name="T45" fmla="*/ 21 h 54"/>
                  <a:gd name="T46" fmla="*/ 38 w 91"/>
                  <a:gd name="T47" fmla="*/ 16 h 54"/>
                  <a:gd name="T48" fmla="*/ 44 w 91"/>
                  <a:gd name="T49" fmla="*/ 9 h 54"/>
                  <a:gd name="T50" fmla="*/ 51 w 91"/>
                  <a:gd name="T51" fmla="*/ 14 h 54"/>
                  <a:gd name="T52" fmla="*/ 49 w 91"/>
                  <a:gd name="T53" fmla="*/ 20 h 54"/>
                  <a:gd name="T54" fmla="*/ 53 w 91"/>
                  <a:gd name="T55" fmla="*/ 4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1" h="54">
                    <a:moveTo>
                      <a:pt x="87" y="16"/>
                    </a:moveTo>
                    <a:cubicBezTo>
                      <a:pt x="87" y="16"/>
                      <a:pt x="87" y="16"/>
                      <a:pt x="87" y="15"/>
                    </a:cubicBezTo>
                    <a:cubicBezTo>
                      <a:pt x="87" y="15"/>
                      <a:pt x="87" y="15"/>
                      <a:pt x="87" y="15"/>
                    </a:cubicBezTo>
                    <a:cubicBezTo>
                      <a:pt x="83" y="1"/>
                      <a:pt x="62" y="0"/>
                      <a:pt x="53" y="0"/>
                    </a:cubicBezTo>
                    <a:cubicBezTo>
                      <a:pt x="52" y="0"/>
                      <a:pt x="51" y="0"/>
                      <a:pt x="51" y="0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8" y="2"/>
                      <a:pt x="0" y="4"/>
                      <a:pt x="3" y="28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71" y="46"/>
                      <a:pt x="71" y="46"/>
                      <a:pt x="71" y="46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72" y="32"/>
                      <a:pt x="72" y="32"/>
                      <a:pt x="72" y="32"/>
                    </a:cubicBezTo>
                    <a:cubicBezTo>
                      <a:pt x="74" y="46"/>
                      <a:pt x="74" y="46"/>
                      <a:pt x="74" y="46"/>
                    </a:cubicBezTo>
                    <a:cubicBezTo>
                      <a:pt x="91" y="44"/>
                      <a:pt x="91" y="44"/>
                      <a:pt x="91" y="44"/>
                    </a:cubicBezTo>
                    <a:cubicBezTo>
                      <a:pt x="87" y="17"/>
                      <a:pt x="87" y="17"/>
                      <a:pt x="87" y="17"/>
                    </a:cubicBezTo>
                    <a:cubicBezTo>
                      <a:pt x="87" y="17"/>
                      <a:pt x="87" y="16"/>
                      <a:pt x="87" y="16"/>
                    </a:cubicBezTo>
                    <a:close/>
                    <a:moveTo>
                      <a:pt x="53" y="40"/>
                    </a:moveTo>
                    <a:cubicBezTo>
                      <a:pt x="48" y="44"/>
                      <a:pt x="48" y="44"/>
                      <a:pt x="48" y="44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0" y="20"/>
                      <a:pt x="39" y="18"/>
                      <a:pt x="38" y="16"/>
                    </a:cubicBezTo>
                    <a:cubicBezTo>
                      <a:pt x="38" y="12"/>
                      <a:pt x="40" y="9"/>
                      <a:pt x="44" y="9"/>
                    </a:cubicBezTo>
                    <a:cubicBezTo>
                      <a:pt x="47" y="8"/>
                      <a:pt x="50" y="11"/>
                      <a:pt x="51" y="14"/>
                    </a:cubicBezTo>
                    <a:cubicBezTo>
                      <a:pt x="51" y="17"/>
                      <a:pt x="50" y="19"/>
                      <a:pt x="49" y="20"/>
                    </a:cubicBezTo>
                    <a:lnTo>
                      <a:pt x="53" y="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 rot="362979">
              <a:off x="6176990" y="5660840"/>
              <a:ext cx="431905" cy="628224"/>
              <a:chOff x="3061096" y="2628182"/>
              <a:chExt cx="157163" cy="228600"/>
            </a:xfrm>
            <a:solidFill>
              <a:schemeClr val="bg1"/>
            </a:solidFill>
          </p:grpSpPr>
          <p:sp>
            <p:nvSpPr>
              <p:cNvPr id="35" name="Freeform 202"/>
              <p:cNvSpPr>
                <a:spLocks/>
              </p:cNvSpPr>
              <p:nvPr/>
            </p:nvSpPr>
            <p:spPr bwMode="auto">
              <a:xfrm>
                <a:off x="3089672" y="2628182"/>
                <a:ext cx="64294" cy="48816"/>
              </a:xfrm>
              <a:custGeom>
                <a:avLst/>
                <a:gdLst>
                  <a:gd name="T0" fmla="*/ 12 w 25"/>
                  <a:gd name="T1" fmla="*/ 18 h 19"/>
                  <a:gd name="T2" fmla="*/ 16 w 25"/>
                  <a:gd name="T3" fmla="*/ 17 h 19"/>
                  <a:gd name="T4" fmla="*/ 24 w 25"/>
                  <a:gd name="T5" fmla="*/ 16 h 19"/>
                  <a:gd name="T6" fmla="*/ 25 w 25"/>
                  <a:gd name="T7" fmla="*/ 2 h 19"/>
                  <a:gd name="T8" fmla="*/ 22 w 25"/>
                  <a:gd name="T9" fmla="*/ 0 h 19"/>
                  <a:gd name="T10" fmla="*/ 14 w 25"/>
                  <a:gd name="T11" fmla="*/ 1 h 19"/>
                  <a:gd name="T12" fmla="*/ 10 w 25"/>
                  <a:gd name="T13" fmla="*/ 2 h 19"/>
                  <a:gd name="T14" fmla="*/ 2 w 25"/>
                  <a:gd name="T15" fmla="*/ 3 h 19"/>
                  <a:gd name="T16" fmla="*/ 0 w 25"/>
                  <a:gd name="T17" fmla="*/ 5 h 19"/>
                  <a:gd name="T18" fmla="*/ 5 w 25"/>
                  <a:gd name="T19" fmla="*/ 19 h 19"/>
                  <a:gd name="T20" fmla="*/ 12 w 25"/>
                  <a:gd name="T21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19">
                    <a:moveTo>
                      <a:pt x="12" y="18"/>
                    </a:moveTo>
                    <a:cubicBezTo>
                      <a:pt x="16" y="17"/>
                      <a:pt x="16" y="17"/>
                      <a:pt x="16" y="17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2"/>
                      <a:pt x="25" y="0"/>
                      <a:pt x="22" y="0"/>
                    </a:cubicBezTo>
                    <a:cubicBezTo>
                      <a:pt x="21" y="0"/>
                      <a:pt x="18" y="1"/>
                      <a:pt x="14" y="1"/>
                    </a:cubicBezTo>
                    <a:cubicBezTo>
                      <a:pt x="12" y="2"/>
                      <a:pt x="10" y="2"/>
                      <a:pt x="10" y="2"/>
                    </a:cubicBezTo>
                    <a:cubicBezTo>
                      <a:pt x="7" y="2"/>
                      <a:pt x="3" y="3"/>
                      <a:pt x="2" y="3"/>
                    </a:cubicBezTo>
                    <a:cubicBezTo>
                      <a:pt x="0" y="3"/>
                      <a:pt x="0" y="5"/>
                      <a:pt x="0" y="5"/>
                    </a:cubicBezTo>
                    <a:cubicBezTo>
                      <a:pt x="5" y="19"/>
                      <a:pt x="5" y="19"/>
                      <a:pt x="5" y="19"/>
                    </a:cubicBezTo>
                    <a:lnTo>
                      <a:pt x="12" y="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6" name="Freeform 203"/>
              <p:cNvSpPr>
                <a:spLocks/>
              </p:cNvSpPr>
              <p:nvPr/>
            </p:nvSpPr>
            <p:spPr bwMode="auto">
              <a:xfrm>
                <a:off x="3151584" y="2656756"/>
                <a:ext cx="60722" cy="44054"/>
              </a:xfrm>
              <a:custGeom>
                <a:avLst/>
                <a:gdLst>
                  <a:gd name="T0" fmla="*/ 24 w 24"/>
                  <a:gd name="T1" fmla="*/ 8 h 17"/>
                  <a:gd name="T2" fmla="*/ 1 w 24"/>
                  <a:gd name="T3" fmla="*/ 5 h 17"/>
                  <a:gd name="T4" fmla="*/ 1 w 24"/>
                  <a:gd name="T5" fmla="*/ 5 h 17"/>
                  <a:gd name="T6" fmla="*/ 1 w 24"/>
                  <a:gd name="T7" fmla="*/ 5 h 17"/>
                  <a:gd name="T8" fmla="*/ 1 w 24"/>
                  <a:gd name="T9" fmla="*/ 5 h 17"/>
                  <a:gd name="T10" fmla="*/ 1 w 24"/>
                  <a:gd name="T11" fmla="*/ 7 h 17"/>
                  <a:gd name="T12" fmla="*/ 1 w 24"/>
                  <a:gd name="T13" fmla="*/ 7 h 17"/>
                  <a:gd name="T14" fmla="*/ 20 w 24"/>
                  <a:gd name="T15" fmla="*/ 17 h 17"/>
                  <a:gd name="T16" fmla="*/ 22 w 24"/>
                  <a:gd name="T17" fmla="*/ 15 h 17"/>
                  <a:gd name="T18" fmla="*/ 8 w 24"/>
                  <a:gd name="T19" fmla="*/ 6 h 17"/>
                  <a:gd name="T20" fmla="*/ 23 w 24"/>
                  <a:gd name="T21" fmla="*/ 10 h 17"/>
                  <a:gd name="T22" fmla="*/ 24 w 24"/>
                  <a:gd name="T23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7">
                    <a:moveTo>
                      <a:pt x="24" y="8"/>
                    </a:moveTo>
                    <a:cubicBezTo>
                      <a:pt x="16" y="0"/>
                      <a:pt x="3" y="4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6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4" y="8"/>
                      <a:pt x="19" y="16"/>
                      <a:pt x="20" y="17"/>
                    </a:cubicBezTo>
                    <a:cubicBezTo>
                      <a:pt x="22" y="17"/>
                      <a:pt x="22" y="15"/>
                      <a:pt x="22" y="15"/>
                    </a:cubicBezTo>
                    <a:cubicBezTo>
                      <a:pt x="19" y="9"/>
                      <a:pt x="13" y="7"/>
                      <a:pt x="8" y="6"/>
                    </a:cubicBezTo>
                    <a:cubicBezTo>
                      <a:pt x="16" y="6"/>
                      <a:pt x="21" y="10"/>
                      <a:pt x="23" y="10"/>
                    </a:cubicBezTo>
                    <a:cubicBezTo>
                      <a:pt x="24" y="9"/>
                      <a:pt x="24" y="8"/>
                      <a:pt x="24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7" name="Freeform 204"/>
              <p:cNvSpPr>
                <a:spLocks/>
              </p:cNvSpPr>
              <p:nvPr/>
            </p:nvSpPr>
            <p:spPr bwMode="auto">
              <a:xfrm>
                <a:off x="3130153" y="2741291"/>
                <a:ext cx="10715" cy="20241"/>
              </a:xfrm>
              <a:custGeom>
                <a:avLst/>
                <a:gdLst>
                  <a:gd name="T0" fmla="*/ 1 w 4"/>
                  <a:gd name="T1" fmla="*/ 7 h 8"/>
                  <a:gd name="T2" fmla="*/ 4 w 4"/>
                  <a:gd name="T3" fmla="*/ 8 h 8"/>
                  <a:gd name="T4" fmla="*/ 3 w 4"/>
                  <a:gd name="T5" fmla="*/ 0 h 8"/>
                  <a:gd name="T6" fmla="*/ 0 w 4"/>
                  <a:gd name="T7" fmla="*/ 1 h 8"/>
                  <a:gd name="T8" fmla="*/ 1 w 4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1" y="7"/>
                    </a:moveTo>
                    <a:cubicBezTo>
                      <a:pt x="2" y="7"/>
                      <a:pt x="3" y="7"/>
                      <a:pt x="4" y="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1" y="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8" name="Freeform 206"/>
              <p:cNvSpPr>
                <a:spLocks/>
              </p:cNvSpPr>
              <p:nvPr/>
            </p:nvSpPr>
            <p:spPr bwMode="auto">
              <a:xfrm>
                <a:off x="3136106" y="2772247"/>
                <a:ext cx="7144" cy="20241"/>
              </a:xfrm>
              <a:custGeom>
                <a:avLst/>
                <a:gdLst>
                  <a:gd name="T0" fmla="*/ 1 w 3"/>
                  <a:gd name="T1" fmla="*/ 8 h 8"/>
                  <a:gd name="T2" fmla="*/ 3 w 3"/>
                  <a:gd name="T3" fmla="*/ 7 h 8"/>
                  <a:gd name="T4" fmla="*/ 3 w 3"/>
                  <a:gd name="T5" fmla="*/ 1 h 8"/>
                  <a:gd name="T6" fmla="*/ 0 w 3"/>
                  <a:gd name="T7" fmla="*/ 0 h 8"/>
                  <a:gd name="T8" fmla="*/ 1 w 3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8">
                    <a:moveTo>
                      <a:pt x="1" y="8"/>
                    </a:moveTo>
                    <a:cubicBezTo>
                      <a:pt x="2" y="8"/>
                      <a:pt x="3" y="8"/>
                      <a:pt x="3" y="7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1"/>
                      <a:pt x="0" y="0"/>
                    </a:cubicBezTo>
                    <a:lnTo>
                      <a:pt x="1" y="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9" name="Freeform 207"/>
              <p:cNvSpPr>
                <a:spLocks noEditPoints="1"/>
              </p:cNvSpPr>
              <p:nvPr/>
            </p:nvSpPr>
            <p:spPr bwMode="auto">
              <a:xfrm>
                <a:off x="3061096" y="2676997"/>
                <a:ext cx="157163" cy="179785"/>
              </a:xfrm>
              <a:custGeom>
                <a:avLst/>
                <a:gdLst>
                  <a:gd name="T0" fmla="*/ 35 w 61"/>
                  <a:gd name="T1" fmla="*/ 1 h 70"/>
                  <a:gd name="T2" fmla="*/ 16 w 61"/>
                  <a:gd name="T3" fmla="*/ 3 h 70"/>
                  <a:gd name="T4" fmla="*/ 1 w 61"/>
                  <a:gd name="T5" fmla="*/ 35 h 70"/>
                  <a:gd name="T6" fmla="*/ 4 w 61"/>
                  <a:gd name="T7" fmla="*/ 54 h 70"/>
                  <a:gd name="T8" fmla="*/ 23 w 61"/>
                  <a:gd name="T9" fmla="*/ 69 h 70"/>
                  <a:gd name="T10" fmla="*/ 45 w 61"/>
                  <a:gd name="T11" fmla="*/ 67 h 70"/>
                  <a:gd name="T12" fmla="*/ 59 w 61"/>
                  <a:gd name="T13" fmla="*/ 47 h 70"/>
                  <a:gd name="T14" fmla="*/ 57 w 61"/>
                  <a:gd name="T15" fmla="*/ 28 h 70"/>
                  <a:gd name="T16" fmla="*/ 35 w 61"/>
                  <a:gd name="T17" fmla="*/ 1 h 70"/>
                  <a:gd name="T18" fmla="*/ 39 w 61"/>
                  <a:gd name="T19" fmla="*/ 45 h 70"/>
                  <a:gd name="T20" fmla="*/ 37 w 61"/>
                  <a:gd name="T21" fmla="*/ 47 h 70"/>
                  <a:gd name="T22" fmla="*/ 35 w 61"/>
                  <a:gd name="T23" fmla="*/ 49 h 70"/>
                  <a:gd name="T24" fmla="*/ 36 w 61"/>
                  <a:gd name="T25" fmla="*/ 54 h 70"/>
                  <a:gd name="T26" fmla="*/ 35 w 61"/>
                  <a:gd name="T27" fmla="*/ 55 h 70"/>
                  <a:gd name="T28" fmla="*/ 33 w 61"/>
                  <a:gd name="T29" fmla="*/ 54 h 70"/>
                  <a:gd name="T30" fmla="*/ 33 w 61"/>
                  <a:gd name="T31" fmla="*/ 49 h 70"/>
                  <a:gd name="T32" fmla="*/ 30 w 61"/>
                  <a:gd name="T33" fmla="*/ 50 h 70"/>
                  <a:gd name="T34" fmla="*/ 31 w 61"/>
                  <a:gd name="T35" fmla="*/ 54 h 70"/>
                  <a:gd name="T36" fmla="*/ 30 w 61"/>
                  <a:gd name="T37" fmla="*/ 56 h 70"/>
                  <a:gd name="T38" fmla="*/ 28 w 61"/>
                  <a:gd name="T39" fmla="*/ 54 h 70"/>
                  <a:gd name="T40" fmla="*/ 28 w 61"/>
                  <a:gd name="T41" fmla="*/ 50 h 70"/>
                  <a:gd name="T42" fmla="*/ 25 w 61"/>
                  <a:gd name="T43" fmla="*/ 50 h 70"/>
                  <a:gd name="T44" fmla="*/ 22 w 61"/>
                  <a:gd name="T45" fmla="*/ 49 h 70"/>
                  <a:gd name="T46" fmla="*/ 21 w 61"/>
                  <a:gd name="T47" fmla="*/ 48 h 70"/>
                  <a:gd name="T48" fmla="*/ 21 w 61"/>
                  <a:gd name="T49" fmla="*/ 47 h 70"/>
                  <a:gd name="T50" fmla="*/ 22 w 61"/>
                  <a:gd name="T51" fmla="*/ 45 h 70"/>
                  <a:gd name="T52" fmla="*/ 22 w 61"/>
                  <a:gd name="T53" fmla="*/ 45 h 70"/>
                  <a:gd name="T54" fmla="*/ 25 w 61"/>
                  <a:gd name="T55" fmla="*/ 45 h 70"/>
                  <a:gd name="T56" fmla="*/ 27 w 61"/>
                  <a:gd name="T57" fmla="*/ 45 h 70"/>
                  <a:gd name="T58" fmla="*/ 26 w 61"/>
                  <a:gd name="T59" fmla="*/ 37 h 70"/>
                  <a:gd name="T60" fmla="*/ 26 w 61"/>
                  <a:gd name="T61" fmla="*/ 36 h 70"/>
                  <a:gd name="T62" fmla="*/ 23 w 61"/>
                  <a:gd name="T63" fmla="*/ 35 h 70"/>
                  <a:gd name="T64" fmla="*/ 21 w 61"/>
                  <a:gd name="T65" fmla="*/ 33 h 70"/>
                  <a:gd name="T66" fmla="*/ 20 w 61"/>
                  <a:gd name="T67" fmla="*/ 30 h 70"/>
                  <a:gd name="T68" fmla="*/ 20 w 61"/>
                  <a:gd name="T69" fmla="*/ 27 h 70"/>
                  <a:gd name="T70" fmla="*/ 22 w 61"/>
                  <a:gd name="T71" fmla="*/ 24 h 70"/>
                  <a:gd name="T72" fmla="*/ 24 w 61"/>
                  <a:gd name="T73" fmla="*/ 22 h 70"/>
                  <a:gd name="T74" fmla="*/ 24 w 61"/>
                  <a:gd name="T75" fmla="*/ 18 h 70"/>
                  <a:gd name="T76" fmla="*/ 25 w 61"/>
                  <a:gd name="T77" fmla="*/ 17 h 70"/>
                  <a:gd name="T78" fmla="*/ 26 w 61"/>
                  <a:gd name="T79" fmla="*/ 18 h 70"/>
                  <a:gd name="T80" fmla="*/ 27 w 61"/>
                  <a:gd name="T81" fmla="*/ 21 h 70"/>
                  <a:gd name="T82" fmla="*/ 29 w 61"/>
                  <a:gd name="T83" fmla="*/ 21 h 70"/>
                  <a:gd name="T84" fmla="*/ 29 w 61"/>
                  <a:gd name="T85" fmla="*/ 21 h 70"/>
                  <a:gd name="T86" fmla="*/ 29 w 61"/>
                  <a:gd name="T87" fmla="*/ 17 h 70"/>
                  <a:gd name="T88" fmla="*/ 30 w 61"/>
                  <a:gd name="T89" fmla="*/ 16 h 70"/>
                  <a:gd name="T90" fmla="*/ 31 w 61"/>
                  <a:gd name="T91" fmla="*/ 17 h 70"/>
                  <a:gd name="T92" fmla="*/ 32 w 61"/>
                  <a:gd name="T93" fmla="*/ 21 h 70"/>
                  <a:gd name="T94" fmla="*/ 34 w 61"/>
                  <a:gd name="T95" fmla="*/ 21 h 70"/>
                  <a:gd name="T96" fmla="*/ 35 w 61"/>
                  <a:gd name="T97" fmla="*/ 21 h 70"/>
                  <a:gd name="T98" fmla="*/ 36 w 61"/>
                  <a:gd name="T99" fmla="*/ 21 h 70"/>
                  <a:gd name="T100" fmla="*/ 36 w 61"/>
                  <a:gd name="T101" fmla="*/ 22 h 70"/>
                  <a:gd name="T102" fmla="*/ 36 w 61"/>
                  <a:gd name="T103" fmla="*/ 23 h 70"/>
                  <a:gd name="T104" fmla="*/ 36 w 61"/>
                  <a:gd name="T105" fmla="*/ 25 h 70"/>
                  <a:gd name="T106" fmla="*/ 35 w 61"/>
                  <a:gd name="T107" fmla="*/ 26 h 70"/>
                  <a:gd name="T108" fmla="*/ 33 w 61"/>
                  <a:gd name="T109" fmla="*/ 25 h 70"/>
                  <a:gd name="T110" fmla="*/ 32 w 61"/>
                  <a:gd name="T111" fmla="*/ 25 h 70"/>
                  <a:gd name="T112" fmla="*/ 33 w 61"/>
                  <a:gd name="T113" fmla="*/ 33 h 70"/>
                  <a:gd name="T114" fmla="*/ 37 w 61"/>
                  <a:gd name="T115" fmla="*/ 35 h 70"/>
                  <a:gd name="T116" fmla="*/ 40 w 61"/>
                  <a:gd name="T117" fmla="*/ 40 h 70"/>
                  <a:gd name="T118" fmla="*/ 39 w 61"/>
                  <a:gd name="T119" fmla="*/ 45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1" h="70">
                    <a:moveTo>
                      <a:pt x="35" y="1"/>
                    </a:moveTo>
                    <a:cubicBezTo>
                      <a:pt x="16" y="3"/>
                      <a:pt x="16" y="3"/>
                      <a:pt x="16" y="3"/>
                    </a:cubicBezTo>
                    <a:cubicBezTo>
                      <a:pt x="7" y="4"/>
                      <a:pt x="0" y="26"/>
                      <a:pt x="1" y="35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5" y="64"/>
                      <a:pt x="13" y="70"/>
                      <a:pt x="23" y="69"/>
                    </a:cubicBezTo>
                    <a:cubicBezTo>
                      <a:pt x="45" y="67"/>
                      <a:pt x="45" y="67"/>
                      <a:pt x="45" y="67"/>
                    </a:cubicBezTo>
                    <a:cubicBezTo>
                      <a:pt x="54" y="65"/>
                      <a:pt x="61" y="57"/>
                      <a:pt x="59" y="47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6" y="19"/>
                      <a:pt x="44" y="0"/>
                      <a:pt x="35" y="1"/>
                    </a:cubicBezTo>
                    <a:close/>
                    <a:moveTo>
                      <a:pt x="39" y="45"/>
                    </a:moveTo>
                    <a:cubicBezTo>
                      <a:pt x="39" y="46"/>
                      <a:pt x="38" y="47"/>
                      <a:pt x="37" y="47"/>
                    </a:cubicBezTo>
                    <a:cubicBezTo>
                      <a:pt x="37" y="48"/>
                      <a:pt x="36" y="48"/>
                      <a:pt x="35" y="49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6" y="54"/>
                      <a:pt x="36" y="55"/>
                      <a:pt x="35" y="55"/>
                    </a:cubicBezTo>
                    <a:cubicBezTo>
                      <a:pt x="34" y="55"/>
                      <a:pt x="34" y="55"/>
                      <a:pt x="33" y="54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2" y="50"/>
                      <a:pt x="31" y="50"/>
                      <a:pt x="30" y="50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1" y="55"/>
                      <a:pt x="30" y="56"/>
                      <a:pt x="30" y="56"/>
                    </a:cubicBezTo>
                    <a:cubicBezTo>
                      <a:pt x="29" y="56"/>
                      <a:pt x="28" y="55"/>
                      <a:pt x="28" y="54"/>
                    </a:cubicBezTo>
                    <a:cubicBezTo>
                      <a:pt x="28" y="50"/>
                      <a:pt x="28" y="50"/>
                      <a:pt x="28" y="50"/>
                    </a:cubicBezTo>
                    <a:cubicBezTo>
                      <a:pt x="27" y="50"/>
                      <a:pt x="26" y="50"/>
                      <a:pt x="25" y="50"/>
                    </a:cubicBezTo>
                    <a:cubicBezTo>
                      <a:pt x="23" y="50"/>
                      <a:pt x="22" y="50"/>
                      <a:pt x="22" y="49"/>
                    </a:cubicBezTo>
                    <a:cubicBezTo>
                      <a:pt x="21" y="49"/>
                      <a:pt x="21" y="49"/>
                      <a:pt x="21" y="48"/>
                    </a:cubicBezTo>
                    <a:cubicBezTo>
                      <a:pt x="21" y="48"/>
                      <a:pt x="21" y="47"/>
                      <a:pt x="21" y="47"/>
                    </a:cubicBezTo>
                    <a:cubicBezTo>
                      <a:pt x="21" y="46"/>
                      <a:pt x="21" y="46"/>
                      <a:pt x="22" y="45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3" y="45"/>
                      <a:pt x="24" y="45"/>
                      <a:pt x="25" y="45"/>
                    </a:cubicBezTo>
                    <a:cubicBezTo>
                      <a:pt x="26" y="45"/>
                      <a:pt x="26" y="45"/>
                      <a:pt x="27" y="45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5" y="36"/>
                      <a:pt x="24" y="36"/>
                      <a:pt x="23" y="35"/>
                    </a:cubicBezTo>
                    <a:cubicBezTo>
                      <a:pt x="22" y="34"/>
                      <a:pt x="22" y="34"/>
                      <a:pt x="21" y="33"/>
                    </a:cubicBezTo>
                    <a:cubicBezTo>
                      <a:pt x="20" y="32"/>
                      <a:pt x="20" y="31"/>
                      <a:pt x="20" y="30"/>
                    </a:cubicBezTo>
                    <a:cubicBezTo>
                      <a:pt x="20" y="29"/>
                      <a:pt x="20" y="28"/>
                      <a:pt x="20" y="27"/>
                    </a:cubicBezTo>
                    <a:cubicBezTo>
                      <a:pt x="20" y="26"/>
                      <a:pt x="21" y="25"/>
                      <a:pt x="22" y="24"/>
                    </a:cubicBezTo>
                    <a:cubicBezTo>
                      <a:pt x="22" y="23"/>
                      <a:pt x="23" y="23"/>
                      <a:pt x="24" y="22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7"/>
                      <a:pt x="24" y="17"/>
                      <a:pt x="25" y="17"/>
                    </a:cubicBezTo>
                    <a:cubicBezTo>
                      <a:pt x="26" y="17"/>
                      <a:pt x="26" y="17"/>
                      <a:pt x="26" y="18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8" y="21"/>
                      <a:pt x="28" y="21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7"/>
                      <a:pt x="29" y="16"/>
                      <a:pt x="30" y="16"/>
                    </a:cubicBezTo>
                    <a:cubicBezTo>
                      <a:pt x="31" y="16"/>
                      <a:pt x="31" y="16"/>
                      <a:pt x="31" y="17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3" y="21"/>
                      <a:pt x="33" y="21"/>
                      <a:pt x="34" y="21"/>
                    </a:cubicBezTo>
                    <a:cubicBezTo>
                      <a:pt x="34" y="21"/>
                      <a:pt x="35" y="21"/>
                      <a:pt x="35" y="21"/>
                    </a:cubicBezTo>
                    <a:cubicBezTo>
                      <a:pt x="35" y="21"/>
                      <a:pt x="36" y="21"/>
                      <a:pt x="36" y="21"/>
                    </a:cubicBezTo>
                    <a:cubicBezTo>
                      <a:pt x="36" y="21"/>
                      <a:pt x="36" y="21"/>
                      <a:pt x="36" y="22"/>
                    </a:cubicBezTo>
                    <a:cubicBezTo>
                      <a:pt x="36" y="22"/>
                      <a:pt x="36" y="23"/>
                      <a:pt x="36" y="23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6"/>
                      <a:pt x="35" y="26"/>
                    </a:cubicBezTo>
                    <a:cubicBezTo>
                      <a:pt x="35" y="26"/>
                      <a:pt x="34" y="25"/>
                      <a:pt x="33" y="25"/>
                    </a:cubicBezTo>
                    <a:cubicBezTo>
                      <a:pt x="33" y="25"/>
                      <a:pt x="33" y="25"/>
                      <a:pt x="32" y="25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35" y="34"/>
                      <a:pt x="36" y="35"/>
                      <a:pt x="37" y="35"/>
                    </a:cubicBezTo>
                    <a:cubicBezTo>
                      <a:pt x="39" y="37"/>
                      <a:pt x="40" y="38"/>
                      <a:pt x="40" y="40"/>
                    </a:cubicBezTo>
                    <a:cubicBezTo>
                      <a:pt x="40" y="42"/>
                      <a:pt x="40" y="43"/>
                      <a:pt x="39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40" name="Freeform 19"/>
            <p:cNvSpPr>
              <a:spLocks noEditPoints="1"/>
            </p:cNvSpPr>
            <p:nvPr/>
          </p:nvSpPr>
          <p:spPr bwMode="auto">
            <a:xfrm>
              <a:off x="6046799" y="3102519"/>
              <a:ext cx="633868" cy="600488"/>
            </a:xfrm>
            <a:custGeom>
              <a:avLst/>
              <a:gdLst>
                <a:gd name="T0" fmla="*/ 522 w 638"/>
                <a:gd name="T1" fmla="*/ 59 h 603"/>
                <a:gd name="T2" fmla="*/ 520 w 638"/>
                <a:gd name="T3" fmla="*/ 186 h 603"/>
                <a:gd name="T4" fmla="*/ 301 w 638"/>
                <a:gd name="T5" fmla="*/ 186 h 603"/>
                <a:gd name="T6" fmla="*/ 299 w 638"/>
                <a:gd name="T7" fmla="*/ 129 h 603"/>
                <a:gd name="T8" fmla="*/ 299 w 638"/>
                <a:gd name="T9" fmla="*/ 119 h 603"/>
                <a:gd name="T10" fmla="*/ 301 w 638"/>
                <a:gd name="T11" fmla="*/ 54 h 603"/>
                <a:gd name="T12" fmla="*/ 305 w 638"/>
                <a:gd name="T13" fmla="*/ 27 h 603"/>
                <a:gd name="T14" fmla="*/ 273 w 638"/>
                <a:gd name="T15" fmla="*/ 59 h 603"/>
                <a:gd name="T16" fmla="*/ 263 w 638"/>
                <a:gd name="T17" fmla="*/ 113 h 603"/>
                <a:gd name="T18" fmla="*/ 111 w 638"/>
                <a:gd name="T19" fmla="*/ 94 h 603"/>
                <a:gd name="T20" fmla="*/ 112 w 638"/>
                <a:gd name="T21" fmla="*/ 207 h 603"/>
                <a:gd name="T22" fmla="*/ 117 w 638"/>
                <a:gd name="T23" fmla="*/ 207 h 603"/>
                <a:gd name="T24" fmla="*/ 148 w 638"/>
                <a:gd name="T25" fmla="*/ 339 h 603"/>
                <a:gd name="T26" fmla="*/ 155 w 638"/>
                <a:gd name="T27" fmla="*/ 339 h 603"/>
                <a:gd name="T28" fmla="*/ 185 w 638"/>
                <a:gd name="T29" fmla="*/ 223 h 603"/>
                <a:gd name="T30" fmla="*/ 185 w 638"/>
                <a:gd name="T31" fmla="*/ 127 h 603"/>
                <a:gd name="T32" fmla="*/ 263 w 638"/>
                <a:gd name="T33" fmla="*/ 136 h 603"/>
                <a:gd name="T34" fmla="*/ 282 w 638"/>
                <a:gd name="T35" fmla="*/ 204 h 603"/>
                <a:gd name="T36" fmla="*/ 305 w 638"/>
                <a:gd name="T37" fmla="*/ 214 h 603"/>
                <a:gd name="T38" fmla="*/ 539 w 638"/>
                <a:gd name="T39" fmla="*/ 204 h 603"/>
                <a:gd name="T40" fmla="*/ 539 w 638"/>
                <a:gd name="T41" fmla="*/ 36 h 603"/>
                <a:gd name="T42" fmla="*/ 520 w 638"/>
                <a:gd name="T43" fmla="*/ 221 h 603"/>
                <a:gd name="T44" fmla="*/ 523 w 638"/>
                <a:gd name="T45" fmla="*/ 341 h 603"/>
                <a:gd name="T46" fmla="*/ 367 w 638"/>
                <a:gd name="T47" fmla="*/ 249 h 603"/>
                <a:gd name="T48" fmla="*/ 334 w 638"/>
                <a:gd name="T49" fmla="*/ 249 h 603"/>
                <a:gd name="T50" fmla="*/ 520 w 638"/>
                <a:gd name="T51" fmla="*/ 221 h 603"/>
                <a:gd name="T52" fmla="*/ 158 w 638"/>
                <a:gd name="T53" fmla="*/ 438 h 603"/>
                <a:gd name="T54" fmla="*/ 113 w 638"/>
                <a:gd name="T55" fmla="*/ 373 h 603"/>
                <a:gd name="T56" fmla="*/ 361 w 638"/>
                <a:gd name="T57" fmla="*/ 438 h 603"/>
                <a:gd name="T58" fmla="*/ 316 w 638"/>
                <a:gd name="T59" fmla="*/ 373 h 603"/>
                <a:gd name="T60" fmla="*/ 567 w 638"/>
                <a:gd name="T61" fmla="*/ 438 h 603"/>
                <a:gd name="T62" fmla="*/ 522 w 638"/>
                <a:gd name="T63" fmla="*/ 373 h 603"/>
                <a:gd name="T64" fmla="*/ 200 w 638"/>
                <a:gd name="T65" fmla="*/ 487 h 603"/>
                <a:gd name="T66" fmla="*/ 221 w 638"/>
                <a:gd name="T67" fmla="*/ 527 h 603"/>
                <a:gd name="T68" fmla="*/ 265 w 638"/>
                <a:gd name="T69" fmla="*/ 448 h 603"/>
                <a:gd name="T70" fmla="*/ 403 w 638"/>
                <a:gd name="T71" fmla="*/ 527 h 603"/>
                <a:gd name="T72" fmla="*/ 433 w 638"/>
                <a:gd name="T73" fmla="*/ 527 h 603"/>
                <a:gd name="T74" fmla="*/ 570 w 638"/>
                <a:gd name="T75" fmla="*/ 448 h 603"/>
                <a:gd name="T76" fmla="*/ 614 w 638"/>
                <a:gd name="T77" fmla="*/ 527 h 603"/>
                <a:gd name="T78" fmla="*/ 638 w 638"/>
                <a:gd name="T79" fmla="*/ 549 h 603"/>
                <a:gd name="T80" fmla="*/ 608 w 638"/>
                <a:gd name="T81" fmla="*/ 549 h 603"/>
                <a:gd name="T82" fmla="*/ 433 w 638"/>
                <a:gd name="T83" fmla="*/ 549 h 603"/>
                <a:gd name="T84" fmla="*/ 403 w 638"/>
                <a:gd name="T85" fmla="*/ 549 h 603"/>
                <a:gd name="T86" fmla="*/ 227 w 638"/>
                <a:gd name="T87" fmla="*/ 549 h 603"/>
                <a:gd name="T88" fmla="*/ 200 w 638"/>
                <a:gd name="T89" fmla="*/ 549 h 603"/>
                <a:gd name="T90" fmla="*/ 24 w 638"/>
                <a:gd name="T91" fmla="*/ 549 h 603"/>
                <a:gd name="T92" fmla="*/ 24 w 638"/>
                <a:gd name="T93" fmla="*/ 527 h 603"/>
                <a:gd name="T94" fmla="*/ 152 w 638"/>
                <a:gd name="T95" fmla="*/ 0 h 603"/>
                <a:gd name="T96" fmla="*/ 108 w 638"/>
                <a:gd name="T97" fmla="*/ 4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38" h="603">
                  <a:moveTo>
                    <a:pt x="516" y="53"/>
                  </a:moveTo>
                  <a:cubicBezTo>
                    <a:pt x="517" y="53"/>
                    <a:pt x="519" y="53"/>
                    <a:pt x="520" y="54"/>
                  </a:cubicBezTo>
                  <a:cubicBezTo>
                    <a:pt x="522" y="56"/>
                    <a:pt x="522" y="57"/>
                    <a:pt x="522" y="59"/>
                  </a:cubicBezTo>
                  <a:lnTo>
                    <a:pt x="522" y="181"/>
                  </a:lnTo>
                  <a:cubicBezTo>
                    <a:pt x="522" y="183"/>
                    <a:pt x="522" y="185"/>
                    <a:pt x="520" y="186"/>
                  </a:cubicBezTo>
                  <a:lnTo>
                    <a:pt x="520" y="186"/>
                  </a:lnTo>
                  <a:cubicBezTo>
                    <a:pt x="519" y="187"/>
                    <a:pt x="517" y="188"/>
                    <a:pt x="516" y="188"/>
                  </a:cubicBezTo>
                  <a:lnTo>
                    <a:pt x="305" y="188"/>
                  </a:lnTo>
                  <a:cubicBezTo>
                    <a:pt x="303" y="188"/>
                    <a:pt x="302" y="187"/>
                    <a:pt x="301" y="186"/>
                  </a:cubicBezTo>
                  <a:lnTo>
                    <a:pt x="300" y="186"/>
                  </a:lnTo>
                  <a:cubicBezTo>
                    <a:pt x="299" y="185"/>
                    <a:pt x="299" y="183"/>
                    <a:pt x="299" y="181"/>
                  </a:cubicBezTo>
                  <a:lnTo>
                    <a:pt x="299" y="129"/>
                  </a:lnTo>
                  <a:lnTo>
                    <a:pt x="403" y="107"/>
                  </a:lnTo>
                  <a:lnTo>
                    <a:pt x="403" y="105"/>
                  </a:lnTo>
                  <a:lnTo>
                    <a:pt x="299" y="119"/>
                  </a:lnTo>
                  <a:lnTo>
                    <a:pt x="299" y="59"/>
                  </a:lnTo>
                  <a:cubicBezTo>
                    <a:pt x="299" y="57"/>
                    <a:pt x="299" y="56"/>
                    <a:pt x="300" y="54"/>
                  </a:cubicBezTo>
                  <a:lnTo>
                    <a:pt x="301" y="54"/>
                  </a:lnTo>
                  <a:cubicBezTo>
                    <a:pt x="302" y="53"/>
                    <a:pt x="303" y="53"/>
                    <a:pt x="305" y="53"/>
                  </a:cubicBezTo>
                  <a:lnTo>
                    <a:pt x="516" y="53"/>
                  </a:lnTo>
                  <a:close/>
                  <a:moveTo>
                    <a:pt x="305" y="27"/>
                  </a:moveTo>
                  <a:cubicBezTo>
                    <a:pt x="296" y="27"/>
                    <a:pt x="288" y="30"/>
                    <a:pt x="282" y="36"/>
                  </a:cubicBezTo>
                  <a:lnTo>
                    <a:pt x="282" y="36"/>
                  </a:lnTo>
                  <a:cubicBezTo>
                    <a:pt x="276" y="42"/>
                    <a:pt x="273" y="50"/>
                    <a:pt x="273" y="59"/>
                  </a:cubicBezTo>
                  <a:lnTo>
                    <a:pt x="273" y="122"/>
                  </a:lnTo>
                  <a:lnTo>
                    <a:pt x="263" y="124"/>
                  </a:lnTo>
                  <a:lnTo>
                    <a:pt x="263" y="113"/>
                  </a:lnTo>
                  <a:lnTo>
                    <a:pt x="217" y="113"/>
                  </a:lnTo>
                  <a:lnTo>
                    <a:pt x="185" y="94"/>
                  </a:lnTo>
                  <a:lnTo>
                    <a:pt x="111" y="94"/>
                  </a:lnTo>
                  <a:cubicBezTo>
                    <a:pt x="96" y="94"/>
                    <a:pt x="84" y="106"/>
                    <a:pt x="84" y="121"/>
                  </a:cubicBezTo>
                  <a:lnTo>
                    <a:pt x="84" y="207"/>
                  </a:lnTo>
                  <a:lnTo>
                    <a:pt x="112" y="207"/>
                  </a:lnTo>
                  <a:lnTo>
                    <a:pt x="112" y="144"/>
                  </a:lnTo>
                  <a:lnTo>
                    <a:pt x="117" y="144"/>
                  </a:lnTo>
                  <a:lnTo>
                    <a:pt x="117" y="207"/>
                  </a:lnTo>
                  <a:lnTo>
                    <a:pt x="117" y="223"/>
                  </a:lnTo>
                  <a:lnTo>
                    <a:pt x="117" y="339"/>
                  </a:lnTo>
                  <a:lnTo>
                    <a:pt x="148" y="339"/>
                  </a:lnTo>
                  <a:lnTo>
                    <a:pt x="148" y="243"/>
                  </a:lnTo>
                  <a:lnTo>
                    <a:pt x="155" y="243"/>
                  </a:lnTo>
                  <a:lnTo>
                    <a:pt x="155" y="339"/>
                  </a:lnTo>
                  <a:lnTo>
                    <a:pt x="185" y="339"/>
                  </a:lnTo>
                  <a:lnTo>
                    <a:pt x="185" y="322"/>
                  </a:lnTo>
                  <a:lnTo>
                    <a:pt x="185" y="223"/>
                  </a:lnTo>
                  <a:lnTo>
                    <a:pt x="185" y="207"/>
                  </a:lnTo>
                  <a:lnTo>
                    <a:pt x="185" y="144"/>
                  </a:lnTo>
                  <a:lnTo>
                    <a:pt x="185" y="127"/>
                  </a:lnTo>
                  <a:lnTo>
                    <a:pt x="217" y="144"/>
                  </a:lnTo>
                  <a:lnTo>
                    <a:pt x="263" y="144"/>
                  </a:lnTo>
                  <a:lnTo>
                    <a:pt x="263" y="136"/>
                  </a:lnTo>
                  <a:lnTo>
                    <a:pt x="273" y="134"/>
                  </a:lnTo>
                  <a:lnTo>
                    <a:pt x="273" y="181"/>
                  </a:lnTo>
                  <a:cubicBezTo>
                    <a:pt x="273" y="190"/>
                    <a:pt x="276" y="198"/>
                    <a:pt x="282" y="204"/>
                  </a:cubicBezTo>
                  <a:lnTo>
                    <a:pt x="282" y="204"/>
                  </a:lnTo>
                  <a:lnTo>
                    <a:pt x="282" y="204"/>
                  </a:lnTo>
                  <a:cubicBezTo>
                    <a:pt x="288" y="210"/>
                    <a:pt x="296" y="214"/>
                    <a:pt x="305" y="214"/>
                  </a:cubicBezTo>
                  <a:lnTo>
                    <a:pt x="516" y="214"/>
                  </a:lnTo>
                  <a:cubicBezTo>
                    <a:pt x="525" y="214"/>
                    <a:pt x="533" y="210"/>
                    <a:pt x="539" y="204"/>
                  </a:cubicBezTo>
                  <a:lnTo>
                    <a:pt x="539" y="204"/>
                  </a:lnTo>
                  <a:cubicBezTo>
                    <a:pt x="545" y="198"/>
                    <a:pt x="548" y="190"/>
                    <a:pt x="548" y="181"/>
                  </a:cubicBezTo>
                  <a:lnTo>
                    <a:pt x="548" y="59"/>
                  </a:lnTo>
                  <a:cubicBezTo>
                    <a:pt x="548" y="50"/>
                    <a:pt x="545" y="42"/>
                    <a:pt x="539" y="36"/>
                  </a:cubicBezTo>
                  <a:cubicBezTo>
                    <a:pt x="533" y="30"/>
                    <a:pt x="525" y="27"/>
                    <a:pt x="516" y="27"/>
                  </a:cubicBezTo>
                  <a:lnTo>
                    <a:pt x="305" y="27"/>
                  </a:lnTo>
                  <a:close/>
                  <a:moveTo>
                    <a:pt x="520" y="221"/>
                  </a:moveTo>
                  <a:lnTo>
                    <a:pt x="520" y="249"/>
                  </a:lnTo>
                  <a:lnTo>
                    <a:pt x="497" y="249"/>
                  </a:lnTo>
                  <a:lnTo>
                    <a:pt x="523" y="341"/>
                  </a:lnTo>
                  <a:lnTo>
                    <a:pt x="490" y="341"/>
                  </a:lnTo>
                  <a:lnTo>
                    <a:pt x="464" y="249"/>
                  </a:lnTo>
                  <a:lnTo>
                    <a:pt x="367" y="249"/>
                  </a:lnTo>
                  <a:lnTo>
                    <a:pt x="341" y="341"/>
                  </a:lnTo>
                  <a:lnTo>
                    <a:pt x="308" y="341"/>
                  </a:lnTo>
                  <a:lnTo>
                    <a:pt x="334" y="249"/>
                  </a:lnTo>
                  <a:lnTo>
                    <a:pt x="306" y="249"/>
                  </a:lnTo>
                  <a:lnTo>
                    <a:pt x="306" y="221"/>
                  </a:lnTo>
                  <a:lnTo>
                    <a:pt x="520" y="221"/>
                  </a:lnTo>
                  <a:close/>
                  <a:moveTo>
                    <a:pt x="113" y="373"/>
                  </a:moveTo>
                  <a:cubicBezTo>
                    <a:pt x="139" y="373"/>
                    <a:pt x="161" y="394"/>
                    <a:pt x="161" y="421"/>
                  </a:cubicBezTo>
                  <a:cubicBezTo>
                    <a:pt x="161" y="427"/>
                    <a:pt x="160" y="433"/>
                    <a:pt x="158" y="438"/>
                  </a:cubicBezTo>
                  <a:lnTo>
                    <a:pt x="68" y="438"/>
                  </a:lnTo>
                  <a:cubicBezTo>
                    <a:pt x="66" y="433"/>
                    <a:pt x="65" y="427"/>
                    <a:pt x="65" y="421"/>
                  </a:cubicBezTo>
                  <a:cubicBezTo>
                    <a:pt x="65" y="394"/>
                    <a:pt x="86" y="373"/>
                    <a:pt x="113" y="373"/>
                  </a:cubicBezTo>
                  <a:close/>
                  <a:moveTo>
                    <a:pt x="316" y="373"/>
                  </a:moveTo>
                  <a:cubicBezTo>
                    <a:pt x="342" y="373"/>
                    <a:pt x="364" y="394"/>
                    <a:pt x="364" y="421"/>
                  </a:cubicBezTo>
                  <a:cubicBezTo>
                    <a:pt x="364" y="427"/>
                    <a:pt x="363" y="433"/>
                    <a:pt x="361" y="438"/>
                  </a:cubicBezTo>
                  <a:lnTo>
                    <a:pt x="271" y="438"/>
                  </a:lnTo>
                  <a:cubicBezTo>
                    <a:pt x="269" y="433"/>
                    <a:pt x="268" y="427"/>
                    <a:pt x="268" y="421"/>
                  </a:cubicBezTo>
                  <a:cubicBezTo>
                    <a:pt x="268" y="394"/>
                    <a:pt x="289" y="373"/>
                    <a:pt x="316" y="373"/>
                  </a:cubicBezTo>
                  <a:close/>
                  <a:moveTo>
                    <a:pt x="522" y="373"/>
                  </a:moveTo>
                  <a:cubicBezTo>
                    <a:pt x="548" y="373"/>
                    <a:pt x="570" y="394"/>
                    <a:pt x="570" y="421"/>
                  </a:cubicBezTo>
                  <a:cubicBezTo>
                    <a:pt x="570" y="427"/>
                    <a:pt x="569" y="433"/>
                    <a:pt x="567" y="438"/>
                  </a:cubicBezTo>
                  <a:lnTo>
                    <a:pt x="477" y="438"/>
                  </a:lnTo>
                  <a:cubicBezTo>
                    <a:pt x="475" y="433"/>
                    <a:pt x="474" y="427"/>
                    <a:pt x="474" y="421"/>
                  </a:cubicBezTo>
                  <a:cubicBezTo>
                    <a:pt x="474" y="394"/>
                    <a:pt x="495" y="373"/>
                    <a:pt x="522" y="373"/>
                  </a:cubicBezTo>
                  <a:close/>
                  <a:moveTo>
                    <a:pt x="62" y="448"/>
                  </a:moveTo>
                  <a:lnTo>
                    <a:pt x="161" y="448"/>
                  </a:lnTo>
                  <a:cubicBezTo>
                    <a:pt x="182" y="448"/>
                    <a:pt x="200" y="466"/>
                    <a:pt x="200" y="487"/>
                  </a:cubicBezTo>
                  <a:lnTo>
                    <a:pt x="200" y="527"/>
                  </a:lnTo>
                  <a:lnTo>
                    <a:pt x="203" y="527"/>
                  </a:lnTo>
                  <a:lnTo>
                    <a:pt x="221" y="527"/>
                  </a:lnTo>
                  <a:lnTo>
                    <a:pt x="227" y="527"/>
                  </a:lnTo>
                  <a:lnTo>
                    <a:pt x="227" y="487"/>
                  </a:lnTo>
                  <a:cubicBezTo>
                    <a:pt x="227" y="466"/>
                    <a:pt x="244" y="448"/>
                    <a:pt x="265" y="448"/>
                  </a:cubicBezTo>
                  <a:lnTo>
                    <a:pt x="364" y="448"/>
                  </a:lnTo>
                  <a:cubicBezTo>
                    <a:pt x="385" y="448"/>
                    <a:pt x="403" y="466"/>
                    <a:pt x="403" y="487"/>
                  </a:cubicBezTo>
                  <a:lnTo>
                    <a:pt x="403" y="527"/>
                  </a:lnTo>
                  <a:lnTo>
                    <a:pt x="409" y="527"/>
                  </a:lnTo>
                  <a:lnTo>
                    <a:pt x="424" y="527"/>
                  </a:lnTo>
                  <a:lnTo>
                    <a:pt x="433" y="527"/>
                  </a:lnTo>
                  <a:lnTo>
                    <a:pt x="433" y="487"/>
                  </a:lnTo>
                  <a:cubicBezTo>
                    <a:pt x="433" y="466"/>
                    <a:pt x="450" y="448"/>
                    <a:pt x="471" y="448"/>
                  </a:cubicBezTo>
                  <a:lnTo>
                    <a:pt x="570" y="448"/>
                  </a:lnTo>
                  <a:cubicBezTo>
                    <a:pt x="591" y="448"/>
                    <a:pt x="608" y="466"/>
                    <a:pt x="608" y="487"/>
                  </a:cubicBezTo>
                  <a:lnTo>
                    <a:pt x="608" y="527"/>
                  </a:lnTo>
                  <a:lnTo>
                    <a:pt x="614" y="527"/>
                  </a:lnTo>
                  <a:lnTo>
                    <a:pt x="630" y="527"/>
                  </a:lnTo>
                  <a:lnTo>
                    <a:pt x="638" y="527"/>
                  </a:lnTo>
                  <a:lnTo>
                    <a:pt x="638" y="549"/>
                  </a:lnTo>
                  <a:lnTo>
                    <a:pt x="630" y="549"/>
                  </a:lnTo>
                  <a:lnTo>
                    <a:pt x="614" y="549"/>
                  </a:lnTo>
                  <a:lnTo>
                    <a:pt x="608" y="549"/>
                  </a:lnTo>
                  <a:lnTo>
                    <a:pt x="608" y="603"/>
                  </a:lnTo>
                  <a:lnTo>
                    <a:pt x="433" y="603"/>
                  </a:lnTo>
                  <a:lnTo>
                    <a:pt x="433" y="549"/>
                  </a:lnTo>
                  <a:lnTo>
                    <a:pt x="424" y="549"/>
                  </a:lnTo>
                  <a:lnTo>
                    <a:pt x="409" y="549"/>
                  </a:lnTo>
                  <a:lnTo>
                    <a:pt x="403" y="549"/>
                  </a:lnTo>
                  <a:lnTo>
                    <a:pt x="403" y="603"/>
                  </a:lnTo>
                  <a:lnTo>
                    <a:pt x="227" y="603"/>
                  </a:lnTo>
                  <a:lnTo>
                    <a:pt x="227" y="549"/>
                  </a:lnTo>
                  <a:lnTo>
                    <a:pt x="221" y="549"/>
                  </a:lnTo>
                  <a:lnTo>
                    <a:pt x="203" y="549"/>
                  </a:lnTo>
                  <a:lnTo>
                    <a:pt x="200" y="549"/>
                  </a:lnTo>
                  <a:lnTo>
                    <a:pt x="200" y="603"/>
                  </a:lnTo>
                  <a:lnTo>
                    <a:pt x="24" y="603"/>
                  </a:lnTo>
                  <a:lnTo>
                    <a:pt x="24" y="549"/>
                  </a:lnTo>
                  <a:lnTo>
                    <a:pt x="0" y="549"/>
                  </a:lnTo>
                  <a:lnTo>
                    <a:pt x="0" y="527"/>
                  </a:lnTo>
                  <a:lnTo>
                    <a:pt x="24" y="527"/>
                  </a:lnTo>
                  <a:lnTo>
                    <a:pt x="24" y="487"/>
                  </a:lnTo>
                  <a:cubicBezTo>
                    <a:pt x="24" y="466"/>
                    <a:pt x="41" y="448"/>
                    <a:pt x="62" y="448"/>
                  </a:cubicBezTo>
                  <a:close/>
                  <a:moveTo>
                    <a:pt x="152" y="0"/>
                  </a:moveTo>
                  <a:cubicBezTo>
                    <a:pt x="176" y="0"/>
                    <a:pt x="196" y="20"/>
                    <a:pt x="196" y="44"/>
                  </a:cubicBezTo>
                  <a:cubicBezTo>
                    <a:pt x="196" y="69"/>
                    <a:pt x="176" y="88"/>
                    <a:pt x="152" y="88"/>
                  </a:cubicBezTo>
                  <a:cubicBezTo>
                    <a:pt x="127" y="88"/>
                    <a:pt x="108" y="69"/>
                    <a:pt x="108" y="44"/>
                  </a:cubicBezTo>
                  <a:cubicBezTo>
                    <a:pt x="108" y="20"/>
                    <a:pt x="127" y="0"/>
                    <a:pt x="1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59435106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</p:pic>
      <p:sp>
        <p:nvSpPr>
          <p:cNvPr id="3" name="矩形 2"/>
          <p:cNvSpPr/>
          <p:nvPr/>
        </p:nvSpPr>
        <p:spPr>
          <a:xfrm>
            <a:off x="580251" y="333411"/>
            <a:ext cx="2746265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3.2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未来发展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04181" y="2000927"/>
            <a:ext cx="8783638" cy="4084638"/>
            <a:chOff x="1835150" y="1957385"/>
            <a:chExt cx="8783638" cy="4084638"/>
          </a:xfrm>
        </p:grpSpPr>
        <p:sp>
          <p:nvSpPr>
            <p:cNvPr id="4" name="Freeform 3"/>
            <p:cNvSpPr>
              <a:spLocks noChangeArrowheads="1"/>
            </p:cNvSpPr>
            <p:nvPr/>
          </p:nvSpPr>
          <p:spPr bwMode="auto">
            <a:xfrm rot="13978264">
              <a:off x="3976688" y="3443285"/>
              <a:ext cx="2087562" cy="2116138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Freeform 3"/>
            <p:cNvSpPr>
              <a:spLocks noChangeArrowheads="1"/>
            </p:cNvSpPr>
            <p:nvPr/>
          </p:nvSpPr>
          <p:spPr bwMode="auto">
            <a:xfrm rot="19397468">
              <a:off x="4473575" y="1957385"/>
              <a:ext cx="2085975" cy="2117725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3"/>
            <p:cNvSpPr>
              <a:spLocks noChangeArrowheads="1"/>
            </p:cNvSpPr>
            <p:nvPr/>
          </p:nvSpPr>
          <p:spPr bwMode="auto">
            <a:xfrm rot="3202081">
              <a:off x="5945981" y="2450304"/>
              <a:ext cx="2087563" cy="2117725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3"/>
            <p:cNvSpPr>
              <a:spLocks noChangeArrowheads="1"/>
            </p:cNvSpPr>
            <p:nvPr/>
          </p:nvSpPr>
          <p:spPr bwMode="auto">
            <a:xfrm rot="8579122">
              <a:off x="5449888" y="3925885"/>
              <a:ext cx="2085975" cy="2116138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Box 22"/>
            <p:cNvSpPr txBox="1">
              <a:spLocks noChangeArrowheads="1"/>
            </p:cNvSpPr>
            <p:nvPr/>
          </p:nvSpPr>
          <p:spPr bwMode="auto">
            <a:xfrm>
              <a:off x="4813300" y="2447923"/>
              <a:ext cx="1319213" cy="954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84" tIns="60941" rIns="121884" bIns="60941">
              <a:spAutoFit/>
            </a:bodyPr>
            <a:lstStyle>
              <a:lvl1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429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429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429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429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5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 pitchFamily="2" charset="0"/>
                  <a:sym typeface="Arial" panose="020B0604020202020204" pitchFamily="34" charset="0"/>
                </a:rPr>
                <a:t>S</a:t>
              </a:r>
              <a:endParaRPr lang="ru-RU" altLang="zh-CN" sz="5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 pitchFamily="2" charset="0"/>
                <a:sym typeface="Arial" panose="020B0604020202020204" pitchFamily="34" charset="0"/>
              </a:endParaRPr>
            </a:p>
          </p:txBody>
        </p:sp>
        <p:sp>
          <p:nvSpPr>
            <p:cNvPr id="10" name="TextBox 24"/>
            <p:cNvSpPr txBox="1">
              <a:spLocks noChangeArrowheads="1"/>
            </p:cNvSpPr>
            <p:nvPr/>
          </p:nvSpPr>
          <p:spPr bwMode="auto">
            <a:xfrm>
              <a:off x="5815013" y="4708523"/>
              <a:ext cx="1319212" cy="954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84" tIns="60941" rIns="121884" bIns="60941">
              <a:spAutoFit/>
            </a:bodyPr>
            <a:lstStyle>
              <a:lvl1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429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429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429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429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5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 pitchFamily="2" charset="0"/>
                  <a:sym typeface="Arial" panose="020B0604020202020204" pitchFamily="34" charset="0"/>
                </a:rPr>
                <a:t>T</a:t>
              </a:r>
              <a:endParaRPr lang="ru-RU" altLang="zh-CN" sz="5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 pitchFamily="2" charset="0"/>
                <a:sym typeface="Arial" panose="020B0604020202020204" pitchFamily="34" charset="0"/>
              </a:endParaRPr>
            </a:p>
          </p:txBody>
        </p:sp>
        <p:sp>
          <p:nvSpPr>
            <p:cNvPr id="11" name="TextBox 25"/>
            <p:cNvSpPr txBox="1">
              <a:spLocks noChangeArrowheads="1"/>
            </p:cNvSpPr>
            <p:nvPr/>
          </p:nvSpPr>
          <p:spPr bwMode="auto">
            <a:xfrm>
              <a:off x="6450013" y="3109910"/>
              <a:ext cx="1320800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84" tIns="60941" rIns="121884" bIns="60941">
              <a:spAutoFit/>
            </a:bodyPr>
            <a:lstStyle>
              <a:lvl1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429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429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429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429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5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 pitchFamily="2" charset="0"/>
                  <a:sym typeface="Arial" panose="020B0604020202020204" pitchFamily="34" charset="0"/>
                </a:rPr>
                <a:t>W</a:t>
              </a:r>
              <a:endParaRPr lang="ru-RU" altLang="zh-CN" sz="5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 pitchFamily="2" charset="0"/>
                <a:sym typeface="Arial" panose="020B0604020202020204" pitchFamily="34" charset="0"/>
              </a:endParaRPr>
            </a:p>
          </p:txBody>
        </p:sp>
        <p:sp>
          <p:nvSpPr>
            <p:cNvPr id="12" name="TextBox 33"/>
            <p:cNvSpPr txBox="1">
              <a:spLocks noChangeArrowheads="1"/>
            </p:cNvSpPr>
            <p:nvPr/>
          </p:nvSpPr>
          <p:spPr bwMode="auto">
            <a:xfrm>
              <a:off x="4327525" y="4056060"/>
              <a:ext cx="1319213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84" tIns="60941" rIns="121884" bIns="60941">
              <a:spAutoFit/>
            </a:bodyPr>
            <a:lstStyle>
              <a:lvl1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429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429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429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429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5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 pitchFamily="2" charset="0"/>
                  <a:sym typeface="Arial" panose="020B0604020202020204" pitchFamily="34" charset="0"/>
                </a:rPr>
                <a:t>O</a:t>
              </a:r>
              <a:endParaRPr lang="ru-RU" altLang="zh-CN" sz="5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 pitchFamily="2" charset="0"/>
                <a:sym typeface="Arial" panose="020B0604020202020204" pitchFamily="34" charset="0"/>
              </a:endParaRPr>
            </a:p>
          </p:txBody>
        </p:sp>
        <p:sp>
          <p:nvSpPr>
            <p:cNvPr id="13" name="TextBox 13"/>
            <p:cNvSpPr txBox="1">
              <a:spLocks noChangeArrowheads="1"/>
            </p:cNvSpPr>
            <p:nvPr/>
          </p:nvSpPr>
          <p:spPr bwMode="auto">
            <a:xfrm>
              <a:off x="1835150" y="2489198"/>
              <a:ext cx="2336800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  <a:sym typeface="Arial" panose="020B0604020202020204" pitchFamily="34" charset="0"/>
                </a:rPr>
                <a:t>未来发展</a:t>
              </a:r>
              <a:endParaRPr lang="en-US" sz="1600" dirty="0">
                <a:solidFill>
                  <a:schemeClr val="bg1"/>
                </a:solidFill>
                <a:latin typeface="+mn-ea"/>
                <a:ea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1835150" y="2787648"/>
              <a:ext cx="2030413" cy="80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sentence for each</a:t>
              </a:r>
              <a:endParaRPr lang="zh-CN" altLang="en-US" sz="1200" dirty="0">
                <a:solidFill>
                  <a:schemeClr val="bg1"/>
                </a:solidFill>
                <a:latin typeface="+mn-ea"/>
                <a:sym typeface="微软雅黑" pitchFamily="34" charset="-122"/>
              </a:endParaRPr>
            </a:p>
          </p:txBody>
        </p:sp>
        <p:sp>
          <p:nvSpPr>
            <p:cNvPr id="15" name="TextBox 13"/>
            <p:cNvSpPr txBox="1">
              <a:spLocks noChangeArrowheads="1"/>
            </p:cNvSpPr>
            <p:nvPr/>
          </p:nvSpPr>
          <p:spPr bwMode="auto">
            <a:xfrm>
              <a:off x="1835150" y="4529135"/>
              <a:ext cx="2336800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  <a:sym typeface="Arial" panose="020B0604020202020204" pitchFamily="34" charset="0"/>
                </a:rPr>
                <a:t>未来发展</a:t>
              </a:r>
              <a:endParaRPr lang="en-US" altLang="zh-CN" sz="1600" dirty="0">
                <a:solidFill>
                  <a:schemeClr val="bg1"/>
                </a:solidFill>
                <a:latin typeface="+mn-ea"/>
                <a:ea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3"/>
            <p:cNvSpPr txBox="1">
              <a:spLocks noChangeArrowheads="1"/>
            </p:cNvSpPr>
            <p:nvPr/>
          </p:nvSpPr>
          <p:spPr bwMode="auto">
            <a:xfrm>
              <a:off x="1835150" y="4827585"/>
              <a:ext cx="2030413" cy="80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sentence for each</a:t>
              </a:r>
              <a:endParaRPr lang="zh-CN" altLang="en-US" sz="1200" dirty="0">
                <a:solidFill>
                  <a:schemeClr val="bg1"/>
                </a:solidFill>
                <a:latin typeface="+mn-ea"/>
                <a:sym typeface="微软雅黑" pitchFamily="34" charset="-122"/>
              </a:endParaRPr>
            </a:p>
          </p:txBody>
        </p:sp>
        <p:sp>
          <p:nvSpPr>
            <p:cNvPr id="17" name="TextBox 13"/>
            <p:cNvSpPr txBox="1">
              <a:spLocks noChangeArrowheads="1"/>
            </p:cNvSpPr>
            <p:nvPr/>
          </p:nvSpPr>
          <p:spPr bwMode="auto">
            <a:xfrm>
              <a:off x="8280400" y="2489198"/>
              <a:ext cx="2338388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  <a:sym typeface="Arial" panose="020B0604020202020204" pitchFamily="34" charset="0"/>
                </a:rPr>
                <a:t>未来发展</a:t>
              </a:r>
              <a:endParaRPr lang="en-US" altLang="zh-CN" sz="1600" dirty="0">
                <a:solidFill>
                  <a:schemeClr val="bg1"/>
                </a:solidFill>
                <a:latin typeface="+mn-ea"/>
                <a:ea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3"/>
            <p:cNvSpPr txBox="1">
              <a:spLocks noChangeArrowheads="1"/>
            </p:cNvSpPr>
            <p:nvPr/>
          </p:nvSpPr>
          <p:spPr bwMode="auto">
            <a:xfrm>
              <a:off x="8280400" y="2787648"/>
              <a:ext cx="2030413" cy="80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sentence for each</a:t>
              </a:r>
              <a:endParaRPr lang="zh-CN" altLang="en-US" sz="1200" dirty="0">
                <a:solidFill>
                  <a:schemeClr val="bg1"/>
                </a:solidFill>
                <a:latin typeface="+mn-ea"/>
                <a:sym typeface="微软雅黑" pitchFamily="34" charset="-122"/>
              </a:endParaRPr>
            </a:p>
          </p:txBody>
        </p:sp>
        <p:sp>
          <p:nvSpPr>
            <p:cNvPr id="19" name="TextBox 13"/>
            <p:cNvSpPr txBox="1">
              <a:spLocks noChangeArrowheads="1"/>
            </p:cNvSpPr>
            <p:nvPr/>
          </p:nvSpPr>
          <p:spPr bwMode="auto">
            <a:xfrm>
              <a:off x="8280400" y="4529135"/>
              <a:ext cx="2338388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  <a:sym typeface="Arial" panose="020B0604020202020204" pitchFamily="34" charset="0"/>
                </a:rPr>
                <a:t>未来发展</a:t>
              </a:r>
              <a:endParaRPr lang="en-US" altLang="zh-CN" sz="1600" dirty="0">
                <a:solidFill>
                  <a:schemeClr val="bg1"/>
                </a:solidFill>
                <a:latin typeface="+mn-ea"/>
                <a:ea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8280400" y="4827585"/>
              <a:ext cx="2030413" cy="80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sentence for each</a:t>
              </a:r>
              <a:endParaRPr lang="zh-CN" altLang="en-US" sz="1200" dirty="0">
                <a:solidFill>
                  <a:schemeClr val="bg1"/>
                </a:solidFill>
                <a:latin typeface="+mn-ea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4334305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80251" y="333411"/>
            <a:ext cx="2746265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3.2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未来发展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626640" y="1940926"/>
            <a:ext cx="8938720" cy="4101002"/>
            <a:chOff x="1626640" y="1940926"/>
            <a:chExt cx="8938720" cy="4101002"/>
          </a:xfrm>
        </p:grpSpPr>
        <p:grpSp>
          <p:nvGrpSpPr>
            <p:cNvPr id="24" name="组合 23"/>
            <p:cNvGrpSpPr/>
            <p:nvPr/>
          </p:nvGrpSpPr>
          <p:grpSpPr>
            <a:xfrm>
              <a:off x="1626640" y="1940926"/>
              <a:ext cx="8938720" cy="4101002"/>
              <a:chOff x="1040843" y="1940926"/>
              <a:chExt cx="8938720" cy="4101002"/>
            </a:xfrm>
          </p:grpSpPr>
          <p:pic>
            <p:nvPicPr>
              <p:cNvPr id="7" name="Picture 45" descr="iMac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99958" y="1940926"/>
                <a:ext cx="4679605" cy="4101002"/>
              </a:xfrm>
              <a:prstGeom prst="rect">
                <a:avLst/>
              </a:prstGeom>
            </p:spPr>
          </p:pic>
          <p:sp>
            <p:nvSpPr>
              <p:cNvPr id="8" name="Oval 20"/>
              <p:cNvSpPr/>
              <p:nvPr/>
            </p:nvSpPr>
            <p:spPr>
              <a:xfrm>
                <a:off x="1040843" y="1995290"/>
                <a:ext cx="923827" cy="923707"/>
              </a:xfrm>
              <a:prstGeom prst="ellipse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3" tIns="45717" rIns="91433" bIns="45717" rtlCol="0" anchor="ctr"/>
              <a:lstStyle/>
              <a:p>
                <a:pPr algn="ctr" defTabSz="544211"/>
                <a:r>
                  <a:rPr lang="en-US" sz="215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1</a:t>
                </a:r>
                <a:endParaRPr lang="id-ID" sz="21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Oval 25"/>
              <p:cNvSpPr/>
              <p:nvPr/>
            </p:nvSpPr>
            <p:spPr>
              <a:xfrm>
                <a:off x="1040843" y="3302757"/>
                <a:ext cx="923827" cy="923707"/>
              </a:xfrm>
              <a:prstGeom prst="ellipse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3" tIns="45717" rIns="91433" bIns="45717" rtlCol="0" anchor="ctr"/>
              <a:lstStyle/>
              <a:p>
                <a:pPr algn="ctr" defTabSz="544211"/>
                <a:endParaRPr lang="id-ID" sz="21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Oval 26"/>
              <p:cNvSpPr/>
              <p:nvPr/>
            </p:nvSpPr>
            <p:spPr>
              <a:xfrm>
                <a:off x="1040843" y="4608928"/>
                <a:ext cx="923827" cy="923707"/>
              </a:xfrm>
              <a:prstGeom prst="ellipse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3" tIns="45717" rIns="91433" bIns="45717" rtlCol="0" anchor="ctr"/>
              <a:lstStyle/>
              <a:p>
                <a:pPr algn="ctr" defTabSz="544211"/>
                <a:endParaRPr lang="id-ID" sz="21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67"/>
              <p:cNvSpPr>
                <a:spLocks noChangeArrowheads="1"/>
              </p:cNvSpPr>
              <p:nvPr/>
            </p:nvSpPr>
            <p:spPr bwMode="auto">
              <a:xfrm>
                <a:off x="1293534" y="2144036"/>
                <a:ext cx="481169" cy="565253"/>
              </a:xfrm>
              <a:custGeom>
                <a:avLst/>
                <a:gdLst>
                  <a:gd name="T0" fmla="*/ 434 w 453"/>
                  <a:gd name="T1" fmla="*/ 186 h 533"/>
                  <a:gd name="T2" fmla="*/ 434 w 453"/>
                  <a:gd name="T3" fmla="*/ 186 h 533"/>
                  <a:gd name="T4" fmla="*/ 44 w 453"/>
                  <a:gd name="T5" fmla="*/ 160 h 533"/>
                  <a:gd name="T6" fmla="*/ 0 w 453"/>
                  <a:gd name="T7" fmla="*/ 178 h 533"/>
                  <a:gd name="T8" fmla="*/ 88 w 453"/>
                  <a:gd name="T9" fmla="*/ 532 h 533"/>
                  <a:gd name="T10" fmla="*/ 141 w 453"/>
                  <a:gd name="T11" fmla="*/ 532 h 533"/>
                  <a:gd name="T12" fmla="*/ 97 w 453"/>
                  <a:gd name="T13" fmla="*/ 355 h 533"/>
                  <a:gd name="T14" fmla="*/ 443 w 453"/>
                  <a:gd name="T15" fmla="*/ 195 h 533"/>
                  <a:gd name="T16" fmla="*/ 434 w 453"/>
                  <a:gd name="T17" fmla="*/ 186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3" h="533">
                    <a:moveTo>
                      <a:pt x="434" y="186"/>
                    </a:moveTo>
                    <a:lnTo>
                      <a:pt x="434" y="186"/>
                    </a:lnTo>
                    <a:cubicBezTo>
                      <a:pt x="151" y="301"/>
                      <a:pt x="266" y="0"/>
                      <a:pt x="44" y="160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88" y="532"/>
                      <a:pt x="88" y="532"/>
                      <a:pt x="88" y="532"/>
                    </a:cubicBezTo>
                    <a:cubicBezTo>
                      <a:pt x="141" y="532"/>
                      <a:pt x="141" y="532"/>
                      <a:pt x="141" y="532"/>
                    </a:cubicBezTo>
                    <a:cubicBezTo>
                      <a:pt x="97" y="355"/>
                      <a:pt x="97" y="355"/>
                      <a:pt x="97" y="355"/>
                    </a:cubicBezTo>
                    <a:cubicBezTo>
                      <a:pt x="293" y="195"/>
                      <a:pt x="213" y="532"/>
                      <a:pt x="443" y="195"/>
                    </a:cubicBezTo>
                    <a:cubicBezTo>
                      <a:pt x="452" y="195"/>
                      <a:pt x="443" y="186"/>
                      <a:pt x="434" y="18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defTabSz="544211"/>
                <a:endParaRPr lang="en-US" sz="21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Freeform 82"/>
              <p:cNvSpPr>
                <a:spLocks noChangeArrowheads="1"/>
              </p:cNvSpPr>
              <p:nvPr/>
            </p:nvSpPr>
            <p:spPr bwMode="auto">
              <a:xfrm>
                <a:off x="1247142" y="4848784"/>
                <a:ext cx="527880" cy="471826"/>
              </a:xfrm>
              <a:custGeom>
                <a:avLst/>
                <a:gdLst>
                  <a:gd name="T0" fmla="*/ 443 w 497"/>
                  <a:gd name="T1" fmla="*/ 0 h 444"/>
                  <a:gd name="T2" fmla="*/ 443 w 497"/>
                  <a:gd name="T3" fmla="*/ 0 h 444"/>
                  <a:gd name="T4" fmla="*/ 53 w 497"/>
                  <a:gd name="T5" fmla="*/ 0 h 444"/>
                  <a:gd name="T6" fmla="*/ 0 w 497"/>
                  <a:gd name="T7" fmla="*/ 53 h 444"/>
                  <a:gd name="T8" fmla="*/ 0 w 497"/>
                  <a:gd name="T9" fmla="*/ 345 h 444"/>
                  <a:gd name="T10" fmla="*/ 53 w 497"/>
                  <a:gd name="T11" fmla="*/ 399 h 444"/>
                  <a:gd name="T12" fmla="*/ 151 w 497"/>
                  <a:gd name="T13" fmla="*/ 399 h 444"/>
                  <a:gd name="T14" fmla="*/ 151 w 497"/>
                  <a:gd name="T15" fmla="*/ 345 h 444"/>
                  <a:gd name="T16" fmla="*/ 44 w 497"/>
                  <a:gd name="T17" fmla="*/ 345 h 444"/>
                  <a:gd name="T18" fmla="*/ 44 w 497"/>
                  <a:gd name="T19" fmla="*/ 124 h 444"/>
                  <a:gd name="T20" fmla="*/ 443 w 497"/>
                  <a:gd name="T21" fmla="*/ 124 h 444"/>
                  <a:gd name="T22" fmla="*/ 443 w 497"/>
                  <a:gd name="T23" fmla="*/ 345 h 444"/>
                  <a:gd name="T24" fmla="*/ 345 w 497"/>
                  <a:gd name="T25" fmla="*/ 345 h 444"/>
                  <a:gd name="T26" fmla="*/ 345 w 497"/>
                  <a:gd name="T27" fmla="*/ 399 h 444"/>
                  <a:gd name="T28" fmla="*/ 443 w 497"/>
                  <a:gd name="T29" fmla="*/ 399 h 444"/>
                  <a:gd name="T30" fmla="*/ 496 w 497"/>
                  <a:gd name="T31" fmla="*/ 345 h 444"/>
                  <a:gd name="T32" fmla="*/ 496 w 497"/>
                  <a:gd name="T33" fmla="*/ 53 h 444"/>
                  <a:gd name="T34" fmla="*/ 443 w 497"/>
                  <a:gd name="T35" fmla="*/ 0 h 444"/>
                  <a:gd name="T36" fmla="*/ 62 w 497"/>
                  <a:gd name="T37" fmla="*/ 80 h 444"/>
                  <a:gd name="T38" fmla="*/ 62 w 497"/>
                  <a:gd name="T39" fmla="*/ 80 h 444"/>
                  <a:gd name="T40" fmla="*/ 44 w 497"/>
                  <a:gd name="T41" fmla="*/ 62 h 444"/>
                  <a:gd name="T42" fmla="*/ 62 w 497"/>
                  <a:gd name="T43" fmla="*/ 45 h 444"/>
                  <a:gd name="T44" fmla="*/ 79 w 497"/>
                  <a:gd name="T45" fmla="*/ 62 h 444"/>
                  <a:gd name="T46" fmla="*/ 62 w 497"/>
                  <a:gd name="T47" fmla="*/ 80 h 444"/>
                  <a:gd name="T48" fmla="*/ 116 w 497"/>
                  <a:gd name="T49" fmla="*/ 80 h 444"/>
                  <a:gd name="T50" fmla="*/ 116 w 497"/>
                  <a:gd name="T51" fmla="*/ 80 h 444"/>
                  <a:gd name="T52" fmla="*/ 97 w 497"/>
                  <a:gd name="T53" fmla="*/ 62 h 444"/>
                  <a:gd name="T54" fmla="*/ 116 w 497"/>
                  <a:gd name="T55" fmla="*/ 45 h 444"/>
                  <a:gd name="T56" fmla="*/ 132 w 497"/>
                  <a:gd name="T57" fmla="*/ 62 h 444"/>
                  <a:gd name="T58" fmla="*/ 116 w 497"/>
                  <a:gd name="T59" fmla="*/ 80 h 444"/>
                  <a:gd name="T60" fmla="*/ 443 w 497"/>
                  <a:gd name="T61" fmla="*/ 80 h 444"/>
                  <a:gd name="T62" fmla="*/ 443 w 497"/>
                  <a:gd name="T63" fmla="*/ 80 h 444"/>
                  <a:gd name="T64" fmla="*/ 151 w 497"/>
                  <a:gd name="T65" fmla="*/ 80 h 444"/>
                  <a:gd name="T66" fmla="*/ 151 w 497"/>
                  <a:gd name="T67" fmla="*/ 53 h 444"/>
                  <a:gd name="T68" fmla="*/ 443 w 497"/>
                  <a:gd name="T69" fmla="*/ 53 h 444"/>
                  <a:gd name="T70" fmla="*/ 443 w 497"/>
                  <a:gd name="T71" fmla="*/ 80 h 444"/>
                  <a:gd name="T72" fmla="*/ 248 w 497"/>
                  <a:gd name="T73" fmla="*/ 177 h 444"/>
                  <a:gd name="T74" fmla="*/ 248 w 497"/>
                  <a:gd name="T75" fmla="*/ 177 h 444"/>
                  <a:gd name="T76" fmla="*/ 124 w 497"/>
                  <a:gd name="T77" fmla="*/ 301 h 444"/>
                  <a:gd name="T78" fmla="*/ 204 w 497"/>
                  <a:gd name="T79" fmla="*/ 301 h 444"/>
                  <a:gd name="T80" fmla="*/ 204 w 497"/>
                  <a:gd name="T81" fmla="*/ 443 h 444"/>
                  <a:gd name="T82" fmla="*/ 292 w 497"/>
                  <a:gd name="T83" fmla="*/ 443 h 444"/>
                  <a:gd name="T84" fmla="*/ 292 w 497"/>
                  <a:gd name="T85" fmla="*/ 301 h 444"/>
                  <a:gd name="T86" fmla="*/ 363 w 497"/>
                  <a:gd name="T87" fmla="*/ 301 h 444"/>
                  <a:gd name="T88" fmla="*/ 248 w 497"/>
                  <a:gd name="T89" fmla="*/ 177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97" h="444">
                    <a:moveTo>
                      <a:pt x="443" y="0"/>
                    </a:moveTo>
                    <a:lnTo>
                      <a:pt x="443" y="0"/>
                    </a:lnTo>
                    <a:cubicBezTo>
                      <a:pt x="53" y="0"/>
                      <a:pt x="53" y="0"/>
                      <a:pt x="53" y="0"/>
                    </a:cubicBezTo>
                    <a:cubicBezTo>
                      <a:pt x="17" y="0"/>
                      <a:pt x="0" y="26"/>
                      <a:pt x="0" y="53"/>
                    </a:cubicBezTo>
                    <a:cubicBezTo>
                      <a:pt x="0" y="345"/>
                      <a:pt x="0" y="345"/>
                      <a:pt x="0" y="345"/>
                    </a:cubicBezTo>
                    <a:cubicBezTo>
                      <a:pt x="0" y="373"/>
                      <a:pt x="17" y="399"/>
                      <a:pt x="53" y="399"/>
                    </a:cubicBezTo>
                    <a:cubicBezTo>
                      <a:pt x="151" y="399"/>
                      <a:pt x="151" y="399"/>
                      <a:pt x="151" y="399"/>
                    </a:cubicBezTo>
                    <a:cubicBezTo>
                      <a:pt x="151" y="345"/>
                      <a:pt x="151" y="345"/>
                      <a:pt x="151" y="345"/>
                    </a:cubicBezTo>
                    <a:cubicBezTo>
                      <a:pt x="44" y="345"/>
                      <a:pt x="44" y="345"/>
                      <a:pt x="44" y="345"/>
                    </a:cubicBezTo>
                    <a:cubicBezTo>
                      <a:pt x="44" y="124"/>
                      <a:pt x="44" y="124"/>
                      <a:pt x="44" y="124"/>
                    </a:cubicBezTo>
                    <a:cubicBezTo>
                      <a:pt x="443" y="124"/>
                      <a:pt x="443" y="124"/>
                      <a:pt x="443" y="124"/>
                    </a:cubicBezTo>
                    <a:cubicBezTo>
                      <a:pt x="443" y="345"/>
                      <a:pt x="443" y="345"/>
                      <a:pt x="443" y="345"/>
                    </a:cubicBezTo>
                    <a:cubicBezTo>
                      <a:pt x="345" y="345"/>
                      <a:pt x="345" y="345"/>
                      <a:pt x="345" y="345"/>
                    </a:cubicBezTo>
                    <a:cubicBezTo>
                      <a:pt x="345" y="399"/>
                      <a:pt x="345" y="399"/>
                      <a:pt x="345" y="399"/>
                    </a:cubicBezTo>
                    <a:cubicBezTo>
                      <a:pt x="443" y="399"/>
                      <a:pt x="443" y="399"/>
                      <a:pt x="443" y="399"/>
                    </a:cubicBezTo>
                    <a:cubicBezTo>
                      <a:pt x="470" y="399"/>
                      <a:pt x="496" y="373"/>
                      <a:pt x="496" y="345"/>
                    </a:cubicBezTo>
                    <a:cubicBezTo>
                      <a:pt x="496" y="53"/>
                      <a:pt x="496" y="53"/>
                      <a:pt x="496" y="53"/>
                    </a:cubicBezTo>
                    <a:cubicBezTo>
                      <a:pt x="496" y="26"/>
                      <a:pt x="470" y="0"/>
                      <a:pt x="443" y="0"/>
                    </a:cubicBezTo>
                    <a:close/>
                    <a:moveTo>
                      <a:pt x="62" y="80"/>
                    </a:moveTo>
                    <a:lnTo>
                      <a:pt x="62" y="80"/>
                    </a:lnTo>
                    <a:cubicBezTo>
                      <a:pt x="53" y="80"/>
                      <a:pt x="44" y="71"/>
                      <a:pt x="44" y="62"/>
                    </a:cubicBezTo>
                    <a:cubicBezTo>
                      <a:pt x="44" y="53"/>
                      <a:pt x="53" y="45"/>
                      <a:pt x="62" y="45"/>
                    </a:cubicBezTo>
                    <a:cubicBezTo>
                      <a:pt x="71" y="45"/>
                      <a:pt x="79" y="53"/>
                      <a:pt x="79" y="62"/>
                    </a:cubicBezTo>
                    <a:cubicBezTo>
                      <a:pt x="79" y="71"/>
                      <a:pt x="71" y="80"/>
                      <a:pt x="62" y="80"/>
                    </a:cubicBezTo>
                    <a:close/>
                    <a:moveTo>
                      <a:pt x="116" y="80"/>
                    </a:moveTo>
                    <a:lnTo>
                      <a:pt x="116" y="80"/>
                    </a:lnTo>
                    <a:cubicBezTo>
                      <a:pt x="107" y="80"/>
                      <a:pt x="97" y="71"/>
                      <a:pt x="97" y="62"/>
                    </a:cubicBezTo>
                    <a:cubicBezTo>
                      <a:pt x="97" y="53"/>
                      <a:pt x="107" y="45"/>
                      <a:pt x="116" y="45"/>
                    </a:cubicBezTo>
                    <a:cubicBezTo>
                      <a:pt x="124" y="45"/>
                      <a:pt x="132" y="53"/>
                      <a:pt x="132" y="62"/>
                    </a:cubicBezTo>
                    <a:cubicBezTo>
                      <a:pt x="132" y="71"/>
                      <a:pt x="124" y="80"/>
                      <a:pt x="116" y="80"/>
                    </a:cubicBezTo>
                    <a:close/>
                    <a:moveTo>
                      <a:pt x="443" y="80"/>
                    </a:moveTo>
                    <a:lnTo>
                      <a:pt x="443" y="80"/>
                    </a:lnTo>
                    <a:cubicBezTo>
                      <a:pt x="151" y="80"/>
                      <a:pt x="151" y="80"/>
                      <a:pt x="151" y="80"/>
                    </a:cubicBezTo>
                    <a:cubicBezTo>
                      <a:pt x="151" y="53"/>
                      <a:pt x="151" y="53"/>
                      <a:pt x="151" y="53"/>
                    </a:cubicBezTo>
                    <a:cubicBezTo>
                      <a:pt x="443" y="53"/>
                      <a:pt x="443" y="53"/>
                      <a:pt x="443" y="53"/>
                    </a:cubicBezTo>
                    <a:lnTo>
                      <a:pt x="443" y="80"/>
                    </a:lnTo>
                    <a:close/>
                    <a:moveTo>
                      <a:pt x="248" y="177"/>
                    </a:moveTo>
                    <a:lnTo>
                      <a:pt x="248" y="177"/>
                    </a:lnTo>
                    <a:cubicBezTo>
                      <a:pt x="124" y="301"/>
                      <a:pt x="124" y="301"/>
                      <a:pt x="124" y="301"/>
                    </a:cubicBezTo>
                    <a:cubicBezTo>
                      <a:pt x="204" y="301"/>
                      <a:pt x="204" y="301"/>
                      <a:pt x="204" y="301"/>
                    </a:cubicBezTo>
                    <a:cubicBezTo>
                      <a:pt x="204" y="443"/>
                      <a:pt x="204" y="443"/>
                      <a:pt x="204" y="443"/>
                    </a:cubicBezTo>
                    <a:cubicBezTo>
                      <a:pt x="292" y="443"/>
                      <a:pt x="292" y="443"/>
                      <a:pt x="292" y="443"/>
                    </a:cubicBezTo>
                    <a:cubicBezTo>
                      <a:pt x="292" y="301"/>
                      <a:pt x="292" y="301"/>
                      <a:pt x="292" y="301"/>
                    </a:cubicBezTo>
                    <a:cubicBezTo>
                      <a:pt x="363" y="301"/>
                      <a:pt x="363" y="301"/>
                      <a:pt x="363" y="301"/>
                    </a:cubicBezTo>
                    <a:lnTo>
                      <a:pt x="248" y="1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defTabSz="544211"/>
                <a:endParaRPr lang="en-US" sz="21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Freeform 102"/>
              <p:cNvSpPr>
                <a:spLocks noChangeArrowheads="1"/>
              </p:cNvSpPr>
              <p:nvPr/>
            </p:nvSpPr>
            <p:spPr bwMode="auto">
              <a:xfrm>
                <a:off x="1241692" y="3538870"/>
                <a:ext cx="527884" cy="471823"/>
              </a:xfrm>
              <a:custGeom>
                <a:avLst/>
                <a:gdLst>
                  <a:gd name="T0" fmla="*/ 80 w 498"/>
                  <a:gd name="T1" fmla="*/ 151 h 445"/>
                  <a:gd name="T2" fmla="*/ 80 w 498"/>
                  <a:gd name="T3" fmla="*/ 151 h 445"/>
                  <a:gd name="T4" fmla="*/ 142 w 498"/>
                  <a:gd name="T5" fmla="*/ 169 h 445"/>
                  <a:gd name="T6" fmla="*/ 151 w 498"/>
                  <a:gd name="T7" fmla="*/ 169 h 445"/>
                  <a:gd name="T8" fmla="*/ 195 w 498"/>
                  <a:gd name="T9" fmla="*/ 134 h 445"/>
                  <a:gd name="T10" fmla="*/ 195 w 498"/>
                  <a:gd name="T11" fmla="*/ 125 h 445"/>
                  <a:gd name="T12" fmla="*/ 178 w 498"/>
                  <a:gd name="T13" fmla="*/ 107 h 445"/>
                  <a:gd name="T14" fmla="*/ 275 w 498"/>
                  <a:gd name="T15" fmla="*/ 10 h 445"/>
                  <a:gd name="T16" fmla="*/ 195 w 498"/>
                  <a:gd name="T17" fmla="*/ 0 h 445"/>
                  <a:gd name="T18" fmla="*/ 107 w 498"/>
                  <a:gd name="T19" fmla="*/ 54 h 445"/>
                  <a:gd name="T20" fmla="*/ 72 w 498"/>
                  <a:gd name="T21" fmla="*/ 81 h 445"/>
                  <a:gd name="T22" fmla="*/ 53 w 498"/>
                  <a:gd name="T23" fmla="*/ 116 h 445"/>
                  <a:gd name="T24" fmla="*/ 18 w 498"/>
                  <a:gd name="T25" fmla="*/ 125 h 445"/>
                  <a:gd name="T26" fmla="*/ 0 w 498"/>
                  <a:gd name="T27" fmla="*/ 143 h 445"/>
                  <a:gd name="T28" fmla="*/ 0 w 498"/>
                  <a:gd name="T29" fmla="*/ 151 h 445"/>
                  <a:gd name="T30" fmla="*/ 36 w 498"/>
                  <a:gd name="T31" fmla="*/ 187 h 445"/>
                  <a:gd name="T32" fmla="*/ 53 w 498"/>
                  <a:gd name="T33" fmla="*/ 196 h 445"/>
                  <a:gd name="T34" fmla="*/ 72 w 498"/>
                  <a:gd name="T35" fmla="*/ 178 h 445"/>
                  <a:gd name="T36" fmla="*/ 80 w 498"/>
                  <a:gd name="T37" fmla="*/ 151 h 445"/>
                  <a:gd name="T38" fmla="*/ 222 w 498"/>
                  <a:gd name="T39" fmla="*/ 160 h 445"/>
                  <a:gd name="T40" fmla="*/ 222 w 498"/>
                  <a:gd name="T41" fmla="*/ 160 h 445"/>
                  <a:gd name="T42" fmla="*/ 213 w 498"/>
                  <a:gd name="T43" fmla="*/ 160 h 445"/>
                  <a:gd name="T44" fmla="*/ 178 w 498"/>
                  <a:gd name="T45" fmla="*/ 187 h 445"/>
                  <a:gd name="T46" fmla="*/ 169 w 498"/>
                  <a:gd name="T47" fmla="*/ 204 h 445"/>
                  <a:gd name="T48" fmla="*/ 381 w 498"/>
                  <a:gd name="T49" fmla="*/ 435 h 445"/>
                  <a:gd name="T50" fmla="*/ 399 w 498"/>
                  <a:gd name="T51" fmla="*/ 435 h 445"/>
                  <a:gd name="T52" fmla="*/ 426 w 498"/>
                  <a:gd name="T53" fmla="*/ 417 h 445"/>
                  <a:gd name="T54" fmla="*/ 426 w 498"/>
                  <a:gd name="T55" fmla="*/ 400 h 445"/>
                  <a:gd name="T56" fmla="*/ 222 w 498"/>
                  <a:gd name="T57" fmla="*/ 160 h 445"/>
                  <a:gd name="T58" fmla="*/ 497 w 498"/>
                  <a:gd name="T59" fmla="*/ 63 h 445"/>
                  <a:gd name="T60" fmla="*/ 497 w 498"/>
                  <a:gd name="T61" fmla="*/ 63 h 445"/>
                  <a:gd name="T62" fmla="*/ 479 w 498"/>
                  <a:gd name="T63" fmla="*/ 54 h 445"/>
                  <a:gd name="T64" fmla="*/ 461 w 498"/>
                  <a:gd name="T65" fmla="*/ 89 h 445"/>
                  <a:gd name="T66" fmla="*/ 408 w 498"/>
                  <a:gd name="T67" fmla="*/ 107 h 445"/>
                  <a:gd name="T68" fmla="*/ 399 w 498"/>
                  <a:gd name="T69" fmla="*/ 63 h 445"/>
                  <a:gd name="T70" fmla="*/ 417 w 498"/>
                  <a:gd name="T71" fmla="*/ 19 h 445"/>
                  <a:gd name="T72" fmla="*/ 408 w 498"/>
                  <a:gd name="T73" fmla="*/ 10 h 445"/>
                  <a:gd name="T74" fmla="*/ 337 w 498"/>
                  <a:gd name="T75" fmla="*/ 72 h 445"/>
                  <a:gd name="T76" fmla="*/ 319 w 498"/>
                  <a:gd name="T77" fmla="*/ 151 h 445"/>
                  <a:gd name="T78" fmla="*/ 284 w 498"/>
                  <a:gd name="T79" fmla="*/ 187 h 445"/>
                  <a:gd name="T80" fmla="*/ 319 w 498"/>
                  <a:gd name="T81" fmla="*/ 231 h 445"/>
                  <a:gd name="T82" fmla="*/ 364 w 498"/>
                  <a:gd name="T83" fmla="*/ 187 h 445"/>
                  <a:gd name="T84" fmla="*/ 408 w 498"/>
                  <a:gd name="T85" fmla="*/ 178 h 445"/>
                  <a:gd name="T86" fmla="*/ 488 w 498"/>
                  <a:gd name="T87" fmla="*/ 143 h 445"/>
                  <a:gd name="T88" fmla="*/ 497 w 498"/>
                  <a:gd name="T89" fmla="*/ 63 h 445"/>
                  <a:gd name="T90" fmla="*/ 72 w 498"/>
                  <a:gd name="T91" fmla="*/ 400 h 445"/>
                  <a:gd name="T92" fmla="*/ 72 w 498"/>
                  <a:gd name="T93" fmla="*/ 400 h 445"/>
                  <a:gd name="T94" fmla="*/ 72 w 498"/>
                  <a:gd name="T95" fmla="*/ 417 h 445"/>
                  <a:gd name="T96" fmla="*/ 89 w 498"/>
                  <a:gd name="T97" fmla="*/ 444 h 445"/>
                  <a:gd name="T98" fmla="*/ 107 w 498"/>
                  <a:gd name="T99" fmla="*/ 435 h 445"/>
                  <a:gd name="T100" fmla="*/ 231 w 498"/>
                  <a:gd name="T101" fmla="*/ 320 h 445"/>
                  <a:gd name="T102" fmla="*/ 195 w 498"/>
                  <a:gd name="T103" fmla="*/ 275 h 445"/>
                  <a:gd name="T104" fmla="*/ 72 w 498"/>
                  <a:gd name="T105" fmla="*/ 400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98" h="445">
                    <a:moveTo>
                      <a:pt x="80" y="151"/>
                    </a:moveTo>
                    <a:lnTo>
                      <a:pt x="80" y="151"/>
                    </a:lnTo>
                    <a:cubicBezTo>
                      <a:pt x="97" y="134"/>
                      <a:pt x="116" y="143"/>
                      <a:pt x="142" y="169"/>
                    </a:cubicBezTo>
                    <a:cubicBezTo>
                      <a:pt x="151" y="178"/>
                      <a:pt x="151" y="169"/>
                      <a:pt x="151" y="169"/>
                    </a:cubicBezTo>
                    <a:cubicBezTo>
                      <a:pt x="160" y="169"/>
                      <a:pt x="186" y="134"/>
                      <a:pt x="195" y="134"/>
                    </a:cubicBezTo>
                    <a:cubicBezTo>
                      <a:pt x="195" y="134"/>
                      <a:pt x="195" y="134"/>
                      <a:pt x="195" y="125"/>
                    </a:cubicBezTo>
                    <a:cubicBezTo>
                      <a:pt x="186" y="125"/>
                      <a:pt x="178" y="116"/>
                      <a:pt x="178" y="107"/>
                    </a:cubicBezTo>
                    <a:cubicBezTo>
                      <a:pt x="133" y="45"/>
                      <a:pt x="301" y="10"/>
                      <a:pt x="275" y="10"/>
                    </a:cubicBezTo>
                    <a:cubicBezTo>
                      <a:pt x="257" y="0"/>
                      <a:pt x="204" y="0"/>
                      <a:pt x="195" y="0"/>
                    </a:cubicBezTo>
                    <a:cubicBezTo>
                      <a:pt x="169" y="10"/>
                      <a:pt x="125" y="36"/>
                      <a:pt x="107" y="54"/>
                    </a:cubicBezTo>
                    <a:cubicBezTo>
                      <a:pt x="80" y="72"/>
                      <a:pt x="72" y="81"/>
                      <a:pt x="72" y="81"/>
                    </a:cubicBezTo>
                    <a:cubicBezTo>
                      <a:pt x="62" y="89"/>
                      <a:pt x="72" y="107"/>
                      <a:pt x="53" y="116"/>
                    </a:cubicBezTo>
                    <a:cubicBezTo>
                      <a:pt x="36" y="125"/>
                      <a:pt x="27" y="116"/>
                      <a:pt x="18" y="125"/>
                    </a:cubicBezTo>
                    <a:cubicBezTo>
                      <a:pt x="18" y="134"/>
                      <a:pt x="9" y="134"/>
                      <a:pt x="0" y="143"/>
                    </a:cubicBezTo>
                    <a:lnTo>
                      <a:pt x="0" y="151"/>
                    </a:lnTo>
                    <a:lnTo>
                      <a:pt x="36" y="187"/>
                    </a:lnTo>
                    <a:cubicBezTo>
                      <a:pt x="36" y="196"/>
                      <a:pt x="44" y="196"/>
                      <a:pt x="53" y="196"/>
                    </a:cubicBezTo>
                    <a:cubicBezTo>
                      <a:pt x="53" y="187"/>
                      <a:pt x="62" y="178"/>
                      <a:pt x="72" y="178"/>
                    </a:cubicBezTo>
                    <a:cubicBezTo>
                      <a:pt x="72" y="178"/>
                      <a:pt x="72" y="151"/>
                      <a:pt x="80" y="151"/>
                    </a:cubicBezTo>
                    <a:close/>
                    <a:moveTo>
                      <a:pt x="222" y="160"/>
                    </a:moveTo>
                    <a:lnTo>
                      <a:pt x="222" y="160"/>
                    </a:lnTo>
                    <a:cubicBezTo>
                      <a:pt x="213" y="160"/>
                      <a:pt x="213" y="160"/>
                      <a:pt x="213" y="160"/>
                    </a:cubicBezTo>
                    <a:cubicBezTo>
                      <a:pt x="178" y="187"/>
                      <a:pt x="178" y="187"/>
                      <a:pt x="178" y="187"/>
                    </a:cubicBezTo>
                    <a:cubicBezTo>
                      <a:pt x="169" y="196"/>
                      <a:pt x="169" y="196"/>
                      <a:pt x="169" y="204"/>
                    </a:cubicBezTo>
                    <a:cubicBezTo>
                      <a:pt x="381" y="435"/>
                      <a:pt x="381" y="435"/>
                      <a:pt x="381" y="435"/>
                    </a:cubicBezTo>
                    <a:cubicBezTo>
                      <a:pt x="381" y="444"/>
                      <a:pt x="391" y="444"/>
                      <a:pt x="399" y="435"/>
                    </a:cubicBezTo>
                    <a:cubicBezTo>
                      <a:pt x="426" y="417"/>
                      <a:pt x="426" y="417"/>
                      <a:pt x="426" y="417"/>
                    </a:cubicBezTo>
                    <a:cubicBezTo>
                      <a:pt x="426" y="408"/>
                      <a:pt x="426" y="400"/>
                      <a:pt x="426" y="400"/>
                    </a:cubicBezTo>
                    <a:lnTo>
                      <a:pt x="222" y="160"/>
                    </a:lnTo>
                    <a:close/>
                    <a:moveTo>
                      <a:pt x="497" y="63"/>
                    </a:moveTo>
                    <a:lnTo>
                      <a:pt x="497" y="63"/>
                    </a:lnTo>
                    <a:cubicBezTo>
                      <a:pt x="488" y="45"/>
                      <a:pt x="488" y="54"/>
                      <a:pt x="479" y="54"/>
                    </a:cubicBezTo>
                    <a:cubicBezTo>
                      <a:pt x="479" y="63"/>
                      <a:pt x="461" y="81"/>
                      <a:pt x="461" y="89"/>
                    </a:cubicBezTo>
                    <a:cubicBezTo>
                      <a:pt x="452" y="107"/>
                      <a:pt x="435" y="125"/>
                      <a:pt x="408" y="107"/>
                    </a:cubicBezTo>
                    <a:cubicBezTo>
                      <a:pt x="381" y="81"/>
                      <a:pt x="391" y="72"/>
                      <a:pt x="399" y="63"/>
                    </a:cubicBezTo>
                    <a:cubicBezTo>
                      <a:pt x="399" y="54"/>
                      <a:pt x="417" y="28"/>
                      <a:pt x="417" y="19"/>
                    </a:cubicBezTo>
                    <a:cubicBezTo>
                      <a:pt x="426" y="19"/>
                      <a:pt x="417" y="10"/>
                      <a:pt x="408" y="10"/>
                    </a:cubicBezTo>
                    <a:cubicBezTo>
                      <a:pt x="399" y="19"/>
                      <a:pt x="346" y="36"/>
                      <a:pt x="337" y="72"/>
                    </a:cubicBezTo>
                    <a:cubicBezTo>
                      <a:pt x="328" y="98"/>
                      <a:pt x="346" y="125"/>
                      <a:pt x="319" y="151"/>
                    </a:cubicBezTo>
                    <a:cubicBezTo>
                      <a:pt x="284" y="187"/>
                      <a:pt x="284" y="187"/>
                      <a:pt x="284" y="187"/>
                    </a:cubicBezTo>
                    <a:cubicBezTo>
                      <a:pt x="319" y="231"/>
                      <a:pt x="319" y="231"/>
                      <a:pt x="319" y="231"/>
                    </a:cubicBezTo>
                    <a:cubicBezTo>
                      <a:pt x="364" y="187"/>
                      <a:pt x="364" y="187"/>
                      <a:pt x="364" y="187"/>
                    </a:cubicBezTo>
                    <a:cubicBezTo>
                      <a:pt x="372" y="178"/>
                      <a:pt x="391" y="169"/>
                      <a:pt x="408" y="178"/>
                    </a:cubicBezTo>
                    <a:cubicBezTo>
                      <a:pt x="452" y="187"/>
                      <a:pt x="470" y="169"/>
                      <a:pt x="488" y="143"/>
                    </a:cubicBezTo>
                    <a:cubicBezTo>
                      <a:pt x="497" y="116"/>
                      <a:pt x="497" y="72"/>
                      <a:pt x="497" y="63"/>
                    </a:cubicBezTo>
                    <a:close/>
                    <a:moveTo>
                      <a:pt x="72" y="400"/>
                    </a:moveTo>
                    <a:lnTo>
                      <a:pt x="72" y="400"/>
                    </a:lnTo>
                    <a:cubicBezTo>
                      <a:pt x="62" y="408"/>
                      <a:pt x="62" y="417"/>
                      <a:pt x="72" y="417"/>
                    </a:cubicBezTo>
                    <a:cubicBezTo>
                      <a:pt x="89" y="444"/>
                      <a:pt x="89" y="444"/>
                      <a:pt x="89" y="444"/>
                    </a:cubicBezTo>
                    <a:cubicBezTo>
                      <a:pt x="97" y="444"/>
                      <a:pt x="107" y="444"/>
                      <a:pt x="107" y="435"/>
                    </a:cubicBezTo>
                    <a:cubicBezTo>
                      <a:pt x="231" y="320"/>
                      <a:pt x="231" y="320"/>
                      <a:pt x="231" y="320"/>
                    </a:cubicBezTo>
                    <a:cubicBezTo>
                      <a:pt x="195" y="275"/>
                      <a:pt x="195" y="275"/>
                      <a:pt x="195" y="275"/>
                    </a:cubicBezTo>
                    <a:lnTo>
                      <a:pt x="72" y="40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defTabSz="544211"/>
                <a:endParaRPr lang="en-US" sz="21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2" name="组合 1"/>
              <p:cNvGrpSpPr/>
              <p:nvPr/>
            </p:nvGrpSpPr>
            <p:grpSpPr>
              <a:xfrm>
                <a:off x="2219401" y="2141381"/>
                <a:ext cx="2338080" cy="839903"/>
                <a:chOff x="2217361" y="2198326"/>
                <a:chExt cx="2338080" cy="839903"/>
              </a:xfrm>
            </p:grpSpPr>
            <p:sp>
              <p:nvSpPr>
                <p:cNvPr id="15" name="TextBox 13"/>
                <p:cNvSpPr txBox="1"/>
                <p:nvPr/>
              </p:nvSpPr>
              <p:spPr>
                <a:xfrm>
                  <a:off x="2217361" y="2198326"/>
                  <a:ext cx="1952995" cy="2462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 anchorCtr="0">
                  <a:spAutoFit/>
                </a:bodyPr>
                <a:lstStyle/>
                <a:p>
                  <a:pPr defTabSz="1216817">
                    <a:spcBef>
                      <a:spcPct val="20000"/>
                    </a:spcBef>
                    <a:defRPr/>
                  </a:pPr>
                  <a:r>
                    <a:rPr lang="zh-CN" altLang="en-US" sz="1600" dirty="0">
                      <a:solidFill>
                        <a:schemeClr val="bg1"/>
                      </a:solidFill>
                      <a:latin typeface="+mn-ea"/>
                      <a:sym typeface="Arial" panose="020B0604020202020204" pitchFamily="34" charset="0"/>
                    </a:rPr>
                    <a:t>未来发展</a:t>
                  </a:r>
                  <a:endParaRPr lang="en-US" sz="1600" dirty="0">
                    <a:solidFill>
                      <a:schemeClr val="bg1"/>
                    </a:solidFill>
                    <a:latin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" name="TextBox 13"/>
                <p:cNvSpPr txBox="1"/>
                <p:nvPr/>
              </p:nvSpPr>
              <p:spPr>
                <a:xfrm>
                  <a:off x="2221442" y="2484231"/>
                  <a:ext cx="2333999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 anchorCtr="0">
                  <a:spAutoFit/>
                </a:bodyPr>
                <a:lstStyle/>
                <a:p>
                  <a:pPr>
                    <a:spcBef>
                      <a:spcPct val="0"/>
                    </a:spcBef>
                    <a:buNone/>
                  </a:pP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sentence for each </a:t>
                  </a:r>
                  <a:r>
                    <a:rPr lang="en-US" altLang="zh-CN" sz="1200" dirty="0" err="1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oneChoose</a:t>
                  </a: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 six words from 1a and write a sentence for each</a:t>
                  </a:r>
                  <a:endParaRPr lang="zh-CN" altLang="en-US" sz="1200" dirty="0">
                    <a:solidFill>
                      <a:schemeClr val="bg1"/>
                    </a:solidFill>
                    <a:latin typeface="+mn-ea"/>
                    <a:sym typeface="微软雅黑" pitchFamily="34" charset="-122"/>
                  </a:endParaRPr>
                </a:p>
              </p:txBody>
            </p:sp>
          </p:grpSp>
          <p:grpSp>
            <p:nvGrpSpPr>
              <p:cNvPr id="21" name="组合 20"/>
              <p:cNvGrpSpPr/>
              <p:nvPr/>
            </p:nvGrpSpPr>
            <p:grpSpPr>
              <a:xfrm>
                <a:off x="2219401" y="3428523"/>
                <a:ext cx="2338080" cy="839903"/>
                <a:chOff x="2217361" y="3518020"/>
                <a:chExt cx="2338080" cy="839903"/>
              </a:xfrm>
            </p:grpSpPr>
            <p:sp>
              <p:nvSpPr>
                <p:cNvPr id="17" name="TextBox 13"/>
                <p:cNvSpPr txBox="1"/>
                <p:nvPr/>
              </p:nvSpPr>
              <p:spPr>
                <a:xfrm>
                  <a:off x="2217361" y="3518020"/>
                  <a:ext cx="1952995" cy="2462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 anchorCtr="0">
                  <a:spAutoFit/>
                </a:bodyPr>
                <a:lstStyle/>
                <a:p>
                  <a:pPr defTabSz="1216817">
                    <a:spcBef>
                      <a:spcPct val="20000"/>
                    </a:spcBef>
                    <a:defRPr/>
                  </a:pPr>
                  <a:r>
                    <a:rPr lang="zh-CN" altLang="en-US" sz="1600" dirty="0">
                      <a:solidFill>
                        <a:schemeClr val="bg1"/>
                      </a:solidFill>
                      <a:latin typeface="+mn-ea"/>
                      <a:sym typeface="Arial" panose="020B0604020202020204" pitchFamily="34" charset="0"/>
                    </a:rPr>
                    <a:t>未来发展</a:t>
                  </a:r>
                  <a:endParaRPr lang="en-US" altLang="zh-CN" sz="1600" dirty="0">
                    <a:solidFill>
                      <a:schemeClr val="bg1"/>
                    </a:solidFill>
                    <a:latin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" name="TextBox 13"/>
                <p:cNvSpPr txBox="1"/>
                <p:nvPr/>
              </p:nvSpPr>
              <p:spPr>
                <a:xfrm>
                  <a:off x="2221442" y="3803925"/>
                  <a:ext cx="2333999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 anchorCtr="0">
                  <a:spAutoFit/>
                </a:bodyPr>
                <a:lstStyle/>
                <a:p>
                  <a:pPr>
                    <a:spcBef>
                      <a:spcPct val="0"/>
                    </a:spcBef>
                    <a:buNone/>
                  </a:pP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sentence for each </a:t>
                  </a:r>
                  <a:r>
                    <a:rPr lang="en-US" altLang="zh-CN" sz="1200" dirty="0" err="1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oneChoose</a:t>
                  </a: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 six words from 1a and write a sentence for each</a:t>
                  </a:r>
                  <a:endParaRPr lang="zh-CN" altLang="en-US" sz="1200" dirty="0">
                    <a:solidFill>
                      <a:schemeClr val="bg1"/>
                    </a:solidFill>
                    <a:latin typeface="+mn-ea"/>
                    <a:sym typeface="微软雅黑" pitchFamily="34" charset="-122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>
                <a:off x="2226197" y="4715665"/>
                <a:ext cx="2338080" cy="839903"/>
                <a:chOff x="2217361" y="4877398"/>
                <a:chExt cx="2338080" cy="839903"/>
              </a:xfrm>
            </p:grpSpPr>
            <p:sp>
              <p:nvSpPr>
                <p:cNvPr id="19" name="TextBox 13"/>
                <p:cNvSpPr txBox="1"/>
                <p:nvPr/>
              </p:nvSpPr>
              <p:spPr>
                <a:xfrm>
                  <a:off x="2217361" y="4877398"/>
                  <a:ext cx="1952995" cy="2462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 anchorCtr="0">
                  <a:spAutoFit/>
                </a:bodyPr>
                <a:lstStyle/>
                <a:p>
                  <a:pPr defTabSz="1216817">
                    <a:spcBef>
                      <a:spcPct val="20000"/>
                    </a:spcBef>
                    <a:defRPr/>
                  </a:pPr>
                  <a:r>
                    <a:rPr lang="zh-CN" altLang="en-US" sz="1600" dirty="0">
                      <a:solidFill>
                        <a:schemeClr val="bg1"/>
                      </a:solidFill>
                      <a:latin typeface="+mn-ea"/>
                      <a:sym typeface="Arial" panose="020B0604020202020204" pitchFamily="34" charset="0"/>
                    </a:rPr>
                    <a:t>未来发展</a:t>
                  </a:r>
                  <a:endParaRPr lang="en-US" altLang="zh-CN" sz="1600" dirty="0">
                    <a:solidFill>
                      <a:schemeClr val="bg1"/>
                    </a:solidFill>
                    <a:latin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" name="TextBox 13"/>
                <p:cNvSpPr txBox="1"/>
                <p:nvPr/>
              </p:nvSpPr>
              <p:spPr>
                <a:xfrm>
                  <a:off x="2221442" y="5163303"/>
                  <a:ext cx="2333999" cy="5539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 anchorCtr="0">
                  <a:spAutoFit/>
                </a:bodyPr>
                <a:lstStyle/>
                <a:p>
                  <a:pPr>
                    <a:spcBef>
                      <a:spcPct val="0"/>
                    </a:spcBef>
                    <a:buNone/>
                  </a:pP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sentence for each </a:t>
                  </a:r>
                  <a:r>
                    <a:rPr lang="en-US" altLang="zh-CN" sz="1200" dirty="0" err="1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oneChoose</a:t>
                  </a: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 six words from 1a and write a sentence for each</a:t>
                  </a:r>
                  <a:endParaRPr lang="zh-CN" altLang="en-US" sz="1200" dirty="0">
                    <a:solidFill>
                      <a:schemeClr val="bg1"/>
                    </a:solidFill>
                    <a:latin typeface="+mn-ea"/>
                    <a:sym typeface="微软雅黑" pitchFamily="34" charset="-122"/>
                  </a:endParaRPr>
                </a:p>
              </p:txBody>
            </p:sp>
          </p:grpSp>
        </p:grpSp>
        <p:sp>
          <p:nvSpPr>
            <p:cNvPr id="25" name="矩形 24"/>
            <p:cNvSpPr/>
            <p:nvPr/>
          </p:nvSpPr>
          <p:spPr>
            <a:xfrm>
              <a:off x="6545942" y="2525485"/>
              <a:ext cx="3425371" cy="1872343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66989370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6" name="直接连接符 15"/>
          <p:cNvCxnSpPr/>
          <p:nvPr/>
        </p:nvCxnSpPr>
        <p:spPr>
          <a:xfrm>
            <a:off x="2533650" y="1866900"/>
            <a:ext cx="0" cy="3448050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038350" y="2126780"/>
            <a:ext cx="8534400" cy="0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676353" y="2126780"/>
            <a:ext cx="6839295" cy="2531155"/>
            <a:chOff x="2676353" y="2126780"/>
            <a:chExt cx="6839295" cy="2531155"/>
          </a:xfrm>
        </p:grpSpPr>
        <p:grpSp>
          <p:nvGrpSpPr>
            <p:cNvPr id="14" name="组合 13"/>
            <p:cNvGrpSpPr/>
            <p:nvPr/>
          </p:nvGrpSpPr>
          <p:grpSpPr>
            <a:xfrm>
              <a:off x="2676353" y="2126780"/>
              <a:ext cx="6839295" cy="2531155"/>
              <a:chOff x="1694155" y="2497976"/>
              <a:chExt cx="6839295" cy="2531155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2035281" y="2497976"/>
                <a:ext cx="1830095" cy="1862048"/>
                <a:chOff x="1096052" y="3289851"/>
                <a:chExt cx="8871463" cy="1502889"/>
              </a:xfrm>
            </p:grpSpPr>
            <p:sp>
              <p:nvSpPr>
                <p:cNvPr id="6" name="PA_文本框 9"/>
                <p:cNvSpPr txBox="1"/>
                <p:nvPr>
                  <p:custDataLst>
                    <p:tags r:id="rId1"/>
                  </p:custDataLst>
                </p:nvPr>
              </p:nvSpPr>
              <p:spPr>
                <a:xfrm>
                  <a:off x="1170602" y="3289851"/>
                  <a:ext cx="8796913" cy="15028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1500" dirty="0" smtClean="0">
                      <a:solidFill>
                        <a:schemeClr val="bg1"/>
                      </a:solidFill>
                      <a:latin typeface="叶根友刀锋黑草" panose="02010601030101010101" pitchFamily="2" charset="-122"/>
                      <a:ea typeface="叶根友刀锋黑草" panose="02010601030101010101" pitchFamily="2" charset="-122"/>
                      <a:cs typeface="Arial" panose="020B0604020202020204" pitchFamily="34" charset="0"/>
                    </a:rPr>
                    <a:t>肆</a:t>
                  </a:r>
                  <a:endParaRPr lang="en-US" altLang="zh-CN" sz="11500" dirty="0" smtClean="0">
                    <a:solidFill>
                      <a:schemeClr val="bg1"/>
                    </a:solidFill>
                    <a:latin typeface="叶根友刀锋黑草" panose="02010601030101010101" pitchFamily="2" charset="-122"/>
                    <a:ea typeface="叶根友刀锋黑草" panose="02010601030101010101" pitchFamily="2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" name="PA_矩形 9"/>
                <p:cNvSpPr/>
                <p:nvPr>
                  <p:custDataLst>
                    <p:tags r:id="rId2"/>
                  </p:custDataLst>
                </p:nvPr>
              </p:nvSpPr>
              <p:spPr>
                <a:xfrm>
                  <a:off x="1096052" y="3873618"/>
                  <a:ext cx="149099" cy="52166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endParaRPr lang="en-US" altLang="zh-CN" sz="3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0" name="文本占位符 2"/>
              <p:cNvSpPr txBox="1">
                <a:spLocks/>
              </p:cNvSpPr>
              <p:nvPr/>
            </p:nvSpPr>
            <p:spPr>
              <a:xfrm>
                <a:off x="1694155" y="4536688"/>
                <a:ext cx="6839295" cy="492443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 anchor="ctr">
                <a:spAutoFit/>
              </a:bodyPr>
              <a:lstStyle>
                <a:lvl1pPr marL="228600" indent="-22860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lang="zh-CN" altLang="en-US" sz="1800" b="1" i="0" kern="12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l">
                  <a:lnSpc>
                    <a:spcPct val="130000"/>
                  </a:lnSpc>
                  <a:buNone/>
                </a:pP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Lorem ipsum dolor sit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er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elit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lamet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,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consectetaur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cillium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adipisicing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pecu,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sed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do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eiusmod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tempor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incididunt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ut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</a:t>
                </a:r>
                <a:r>
                  <a:rPr lang="en-US" sz="1000" b="0" dirty="0" err="1">
                    <a:effectLst/>
                    <a:latin typeface="+mj-ea"/>
                    <a:ea typeface="+mj-ea"/>
                    <a:sym typeface="+mn-lt"/>
                  </a:rPr>
                  <a:t>labore</a:t>
                </a:r>
                <a:r>
                  <a:rPr lang="en-US" sz="1000" b="0" dirty="0">
                    <a:effectLst/>
                    <a:latin typeface="+mj-ea"/>
                    <a:ea typeface="+mj-ea"/>
                    <a:sym typeface="+mn-lt"/>
                  </a:rPr>
                  <a:t> et </a:t>
                </a:r>
                <a:r>
                  <a:rPr lang="en-US" sz="1000" b="0" dirty="0" err="1" smtClean="0">
                    <a:effectLst/>
                    <a:latin typeface="+mj-ea"/>
                    <a:ea typeface="+mj-ea"/>
                    <a:sym typeface="+mn-lt"/>
                  </a:rPr>
                  <a:t>dolore</a:t>
                </a:r>
                <a:r>
                  <a:rPr lang="en-US" altLang="zh-CN" sz="1000" noProof="1"/>
                  <a:t>Lorem ipsum dolor sit er elit lamet, consectetaur cillium adipisicing pecu, sed do eiusmod tempor </a:t>
                </a:r>
                <a:r>
                  <a:rPr lang="en-US" altLang="zh-CN" sz="1000" noProof="1" smtClean="0"/>
                  <a:t>i</a:t>
                </a:r>
                <a:endParaRPr lang="en-US" sz="1000" b="0" dirty="0">
                  <a:effectLst/>
                  <a:latin typeface="+mj-ea"/>
                  <a:ea typeface="+mj-ea"/>
                  <a:sym typeface="+mn-lt"/>
                </a:endParaRPr>
              </a:p>
            </p:txBody>
          </p:sp>
        </p:grpSp>
        <p:sp>
          <p:nvSpPr>
            <p:cNvPr id="17" name="Textfeld 78"/>
            <p:cNvSpPr txBox="1"/>
            <p:nvPr/>
          </p:nvSpPr>
          <p:spPr>
            <a:xfrm>
              <a:off x="5284993" y="2699895"/>
              <a:ext cx="1690621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28600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4.1 </a:t>
              </a: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投资需求</a:t>
              </a:r>
            </a:p>
            <a:p>
              <a:pPr defTabSz="228600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4.2 </a:t>
              </a: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投资回报</a:t>
              </a:r>
            </a:p>
            <a:p>
              <a:pPr defTabSz="228600">
                <a:lnSpc>
                  <a:spcPct val="150000"/>
                </a:lnSpc>
              </a:pPr>
              <a:endParaRPr lang="zh-CN" altLang="en-US" sz="14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defTabSz="228600">
                <a:lnSpc>
                  <a:spcPct val="150000"/>
                </a:lnSpc>
              </a:pPr>
              <a:endParaRPr lang="en-US" altLang="zh-CN" sz="1400" dirty="0" smtClean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defTabSz="228600">
                <a:lnSpc>
                  <a:spcPct val="150000"/>
                </a:lnSpc>
              </a:pPr>
              <a:endParaRPr lang="zh-CN" altLang="en-US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2956196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80251" y="333411"/>
            <a:ext cx="2746265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4.1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项目需求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49584" y="1959426"/>
            <a:ext cx="8692833" cy="3515588"/>
            <a:chOff x="829115" y="1257412"/>
            <a:chExt cx="9928936" cy="4015499"/>
          </a:xfrm>
        </p:grpSpPr>
        <p:sp>
          <p:nvSpPr>
            <p:cNvPr id="4" name="Freeform 11"/>
            <p:cNvSpPr>
              <a:spLocks/>
            </p:cNvSpPr>
            <p:nvPr/>
          </p:nvSpPr>
          <p:spPr bwMode="auto">
            <a:xfrm>
              <a:off x="5151973" y="3040544"/>
              <a:ext cx="2288176" cy="2232367"/>
            </a:xfrm>
            <a:custGeom>
              <a:avLst/>
              <a:gdLst>
                <a:gd name="T0" fmla="*/ 135 w 207"/>
                <a:gd name="T1" fmla="*/ 0 h 202"/>
                <a:gd name="T2" fmla="*/ 47 w 207"/>
                <a:gd name="T3" fmla="*/ 77 h 202"/>
                <a:gd name="T4" fmla="*/ 5 w 207"/>
                <a:gd name="T5" fmla="*/ 66 h 202"/>
                <a:gd name="T6" fmla="*/ 0 w 207"/>
                <a:gd name="T7" fmla="*/ 98 h 202"/>
                <a:gd name="T8" fmla="*/ 104 w 207"/>
                <a:gd name="T9" fmla="*/ 202 h 202"/>
                <a:gd name="T10" fmla="*/ 207 w 207"/>
                <a:gd name="T11" fmla="*/ 98 h 202"/>
                <a:gd name="T12" fmla="*/ 135 w 207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" h="202">
                  <a:moveTo>
                    <a:pt x="135" y="0"/>
                  </a:moveTo>
                  <a:cubicBezTo>
                    <a:pt x="129" y="43"/>
                    <a:pt x="92" y="77"/>
                    <a:pt x="47" y="77"/>
                  </a:cubicBezTo>
                  <a:cubicBezTo>
                    <a:pt x="32" y="77"/>
                    <a:pt x="18" y="73"/>
                    <a:pt x="5" y="66"/>
                  </a:cubicBezTo>
                  <a:cubicBezTo>
                    <a:pt x="2" y="76"/>
                    <a:pt x="0" y="87"/>
                    <a:pt x="0" y="98"/>
                  </a:cubicBezTo>
                  <a:cubicBezTo>
                    <a:pt x="0" y="155"/>
                    <a:pt x="46" y="202"/>
                    <a:pt x="104" y="202"/>
                  </a:cubicBezTo>
                  <a:cubicBezTo>
                    <a:pt x="161" y="202"/>
                    <a:pt x="207" y="155"/>
                    <a:pt x="207" y="98"/>
                  </a:cubicBezTo>
                  <a:cubicBezTo>
                    <a:pt x="207" y="52"/>
                    <a:pt x="177" y="13"/>
                    <a:pt x="135" y="0"/>
                  </a:cubicBezTo>
                  <a:close/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17" tIns="60958" rIns="121917" bIns="60958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" name="Freeform 12"/>
            <p:cNvSpPr>
              <a:spLocks/>
            </p:cNvSpPr>
            <p:nvPr/>
          </p:nvSpPr>
          <p:spPr bwMode="auto">
            <a:xfrm>
              <a:off x="4654341" y="1863900"/>
              <a:ext cx="1944019" cy="1948669"/>
            </a:xfrm>
            <a:custGeom>
              <a:avLst/>
              <a:gdLst>
                <a:gd name="T0" fmla="*/ 88 w 176"/>
                <a:gd name="T1" fmla="*/ 0 h 176"/>
                <a:gd name="T2" fmla="*/ 0 w 176"/>
                <a:gd name="T3" fmla="*/ 88 h 176"/>
                <a:gd name="T4" fmla="*/ 46 w 176"/>
                <a:gd name="T5" fmla="*/ 166 h 176"/>
                <a:gd name="T6" fmla="*/ 88 w 176"/>
                <a:gd name="T7" fmla="*/ 176 h 176"/>
                <a:gd name="T8" fmla="*/ 176 w 176"/>
                <a:gd name="T9" fmla="*/ 100 h 176"/>
                <a:gd name="T10" fmla="*/ 176 w 176"/>
                <a:gd name="T11" fmla="*/ 88 h 176"/>
                <a:gd name="T12" fmla="*/ 88 w 176"/>
                <a:gd name="T13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6" h="176">
                  <a:moveTo>
                    <a:pt x="88" y="0"/>
                  </a:moveTo>
                  <a:cubicBezTo>
                    <a:pt x="40" y="0"/>
                    <a:pt x="0" y="40"/>
                    <a:pt x="0" y="88"/>
                  </a:cubicBezTo>
                  <a:cubicBezTo>
                    <a:pt x="0" y="122"/>
                    <a:pt x="19" y="151"/>
                    <a:pt x="46" y="166"/>
                  </a:cubicBezTo>
                  <a:cubicBezTo>
                    <a:pt x="59" y="173"/>
                    <a:pt x="73" y="176"/>
                    <a:pt x="88" y="176"/>
                  </a:cubicBezTo>
                  <a:cubicBezTo>
                    <a:pt x="133" y="176"/>
                    <a:pt x="170" y="143"/>
                    <a:pt x="176" y="100"/>
                  </a:cubicBezTo>
                  <a:cubicBezTo>
                    <a:pt x="176" y="96"/>
                    <a:pt x="176" y="92"/>
                    <a:pt x="176" y="88"/>
                  </a:cubicBezTo>
                  <a:cubicBezTo>
                    <a:pt x="176" y="40"/>
                    <a:pt x="137" y="0"/>
                    <a:pt x="88" y="0"/>
                  </a:cubicBezTo>
                  <a:close/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17" tIns="60958" rIns="121917" bIns="60958" numCol="1" anchor="t" anchorCtr="0" compatLnSpc="1">
              <a:prstTxWarp prst="textNoShape">
                <a:avLst/>
              </a:prstTxWarp>
            </a:bodyPr>
            <a:lstStyle/>
            <a:p>
              <a:pPr defTabSz="914377"/>
              <a:endParaRPr lang="zh-CN" altLang="en-US" sz="2400">
                <a:solidFill>
                  <a:prstClr val="black"/>
                </a:solidFill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 flipH="1" flipV="1">
              <a:off x="3212432" y="2875548"/>
              <a:ext cx="1794584" cy="410"/>
            </a:xfrm>
            <a:prstGeom prst="line">
              <a:avLst/>
            </a:prstGeom>
            <a:ln>
              <a:solidFill>
                <a:schemeClr val="bg1">
                  <a:alpha val="5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2421577" y="2378966"/>
              <a:ext cx="918540" cy="918540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rtlCol="0" anchor="ctr"/>
            <a:lstStyle/>
            <a:p>
              <a:pPr algn="ctr" defTabSz="914377"/>
              <a:endParaRPr lang="zh-CN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430896" y="2647421"/>
              <a:ext cx="961642" cy="386693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 defTabSz="914377"/>
              <a:r>
                <a:rPr lang="en-US" altLang="zh-CN" sz="1600" dirty="0" smtClean="0">
                  <a:solidFill>
                    <a:prstClr val="white"/>
                  </a:solidFill>
                </a:rPr>
                <a:t>3500</a:t>
              </a:r>
              <a:r>
                <a:rPr lang="zh-CN" altLang="en-US" sz="1600" dirty="0" smtClean="0">
                  <a:solidFill>
                    <a:prstClr val="white"/>
                  </a:solidFill>
                </a:rPr>
                <a:t>万</a:t>
              </a:r>
              <a:endParaRPr lang="zh-CN" altLang="en-US" sz="1600" dirty="0">
                <a:solidFill>
                  <a:prstClr val="white"/>
                </a:solidFill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 flipH="1">
              <a:off x="7134726" y="4151448"/>
              <a:ext cx="1882902" cy="35541"/>
            </a:xfrm>
            <a:prstGeom prst="line">
              <a:avLst/>
            </a:prstGeom>
            <a:ln>
              <a:solidFill>
                <a:schemeClr val="bg1">
                  <a:alpha val="5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8760103" y="3676842"/>
              <a:ext cx="952691" cy="952691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rtlCol="0" anchor="ctr"/>
            <a:lstStyle/>
            <a:p>
              <a:pPr algn="ctr" defTabSz="914377"/>
              <a:endParaRPr lang="zh-CN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759467" y="3933533"/>
              <a:ext cx="915060" cy="386693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 defTabSz="914377"/>
              <a:r>
                <a:rPr lang="en-US" altLang="zh-CN" sz="1600" dirty="0" smtClean="0">
                  <a:solidFill>
                    <a:prstClr val="white"/>
                  </a:solidFill>
                </a:rPr>
                <a:t>430</a:t>
              </a:r>
              <a:r>
                <a:rPr lang="zh-CN" altLang="en-US" sz="1600" dirty="0" smtClean="0">
                  <a:solidFill>
                    <a:prstClr val="white"/>
                  </a:solidFill>
                </a:rPr>
                <a:t>万</a:t>
              </a:r>
              <a:endParaRPr lang="zh-CN" altLang="en-US" sz="1600" dirty="0">
                <a:solidFill>
                  <a:prstClr val="white"/>
                </a:solidFill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 rot="375487">
              <a:off x="5202982" y="2225094"/>
              <a:ext cx="840295" cy="1222243"/>
              <a:chOff x="3430190" y="1848047"/>
              <a:chExt cx="157163" cy="228600"/>
            </a:xfrm>
            <a:solidFill>
              <a:schemeClr val="bg1"/>
            </a:solidFill>
          </p:grpSpPr>
          <p:sp>
            <p:nvSpPr>
              <p:cNvPr id="14" name="Freeform 208"/>
              <p:cNvSpPr>
                <a:spLocks/>
              </p:cNvSpPr>
              <p:nvPr/>
            </p:nvSpPr>
            <p:spPr bwMode="auto">
              <a:xfrm>
                <a:off x="3458766" y="1848047"/>
                <a:ext cx="64294" cy="48816"/>
              </a:xfrm>
              <a:custGeom>
                <a:avLst/>
                <a:gdLst>
                  <a:gd name="T0" fmla="*/ 12 w 25"/>
                  <a:gd name="T1" fmla="*/ 18 h 19"/>
                  <a:gd name="T2" fmla="*/ 16 w 25"/>
                  <a:gd name="T3" fmla="*/ 17 h 19"/>
                  <a:gd name="T4" fmla="*/ 24 w 25"/>
                  <a:gd name="T5" fmla="*/ 16 h 19"/>
                  <a:gd name="T6" fmla="*/ 25 w 25"/>
                  <a:gd name="T7" fmla="*/ 2 h 19"/>
                  <a:gd name="T8" fmla="*/ 23 w 25"/>
                  <a:gd name="T9" fmla="*/ 0 h 19"/>
                  <a:gd name="T10" fmla="*/ 15 w 25"/>
                  <a:gd name="T11" fmla="*/ 1 h 19"/>
                  <a:gd name="T12" fmla="*/ 10 w 25"/>
                  <a:gd name="T13" fmla="*/ 2 h 19"/>
                  <a:gd name="T14" fmla="*/ 2 w 25"/>
                  <a:gd name="T15" fmla="*/ 3 h 19"/>
                  <a:gd name="T16" fmla="*/ 0 w 25"/>
                  <a:gd name="T17" fmla="*/ 5 h 19"/>
                  <a:gd name="T18" fmla="*/ 5 w 25"/>
                  <a:gd name="T19" fmla="*/ 19 h 19"/>
                  <a:gd name="T20" fmla="*/ 12 w 25"/>
                  <a:gd name="T21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19">
                    <a:moveTo>
                      <a:pt x="12" y="18"/>
                    </a:moveTo>
                    <a:cubicBezTo>
                      <a:pt x="16" y="17"/>
                      <a:pt x="16" y="17"/>
                      <a:pt x="16" y="17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2"/>
                      <a:pt x="25" y="0"/>
                      <a:pt x="23" y="0"/>
                    </a:cubicBezTo>
                    <a:cubicBezTo>
                      <a:pt x="22" y="0"/>
                      <a:pt x="18" y="1"/>
                      <a:pt x="15" y="1"/>
                    </a:cubicBezTo>
                    <a:cubicBezTo>
                      <a:pt x="12" y="1"/>
                      <a:pt x="10" y="2"/>
                      <a:pt x="10" y="2"/>
                    </a:cubicBezTo>
                    <a:cubicBezTo>
                      <a:pt x="7" y="2"/>
                      <a:pt x="3" y="2"/>
                      <a:pt x="2" y="3"/>
                    </a:cubicBezTo>
                    <a:cubicBezTo>
                      <a:pt x="0" y="3"/>
                      <a:pt x="0" y="5"/>
                      <a:pt x="0" y="5"/>
                    </a:cubicBezTo>
                    <a:cubicBezTo>
                      <a:pt x="5" y="19"/>
                      <a:pt x="5" y="19"/>
                      <a:pt x="5" y="19"/>
                    </a:cubicBezTo>
                    <a:lnTo>
                      <a:pt x="12" y="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" name="Freeform 209"/>
              <p:cNvSpPr>
                <a:spLocks/>
              </p:cNvSpPr>
              <p:nvPr/>
            </p:nvSpPr>
            <p:spPr bwMode="auto">
              <a:xfrm>
                <a:off x="3520678" y="1876621"/>
                <a:ext cx="64294" cy="42863"/>
              </a:xfrm>
              <a:custGeom>
                <a:avLst/>
                <a:gdLst>
                  <a:gd name="T0" fmla="*/ 24 w 25"/>
                  <a:gd name="T1" fmla="*/ 8 h 17"/>
                  <a:gd name="T2" fmla="*/ 1 w 25"/>
                  <a:gd name="T3" fmla="*/ 5 h 17"/>
                  <a:gd name="T4" fmla="*/ 1 w 25"/>
                  <a:gd name="T5" fmla="*/ 5 h 17"/>
                  <a:gd name="T6" fmla="*/ 1 w 25"/>
                  <a:gd name="T7" fmla="*/ 5 h 17"/>
                  <a:gd name="T8" fmla="*/ 1 w 25"/>
                  <a:gd name="T9" fmla="*/ 5 h 17"/>
                  <a:gd name="T10" fmla="*/ 1 w 25"/>
                  <a:gd name="T11" fmla="*/ 7 h 17"/>
                  <a:gd name="T12" fmla="*/ 2 w 25"/>
                  <a:gd name="T13" fmla="*/ 7 h 17"/>
                  <a:gd name="T14" fmla="*/ 21 w 25"/>
                  <a:gd name="T15" fmla="*/ 16 h 17"/>
                  <a:gd name="T16" fmla="*/ 22 w 25"/>
                  <a:gd name="T17" fmla="*/ 15 h 17"/>
                  <a:gd name="T18" fmla="*/ 8 w 25"/>
                  <a:gd name="T19" fmla="*/ 6 h 17"/>
                  <a:gd name="T20" fmla="*/ 23 w 25"/>
                  <a:gd name="T21" fmla="*/ 9 h 17"/>
                  <a:gd name="T22" fmla="*/ 24 w 25"/>
                  <a:gd name="T23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" h="17">
                    <a:moveTo>
                      <a:pt x="24" y="8"/>
                    </a:moveTo>
                    <a:cubicBezTo>
                      <a:pt x="17" y="0"/>
                      <a:pt x="4" y="4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6"/>
                      <a:pt x="1" y="7"/>
                      <a:pt x="1" y="7"/>
                    </a:cubicBezTo>
                    <a:cubicBezTo>
                      <a:pt x="1" y="7"/>
                      <a:pt x="2" y="7"/>
                      <a:pt x="2" y="7"/>
                    </a:cubicBezTo>
                    <a:cubicBezTo>
                      <a:pt x="15" y="8"/>
                      <a:pt x="19" y="16"/>
                      <a:pt x="21" y="16"/>
                    </a:cubicBezTo>
                    <a:cubicBezTo>
                      <a:pt x="22" y="17"/>
                      <a:pt x="22" y="15"/>
                      <a:pt x="22" y="15"/>
                    </a:cubicBezTo>
                    <a:cubicBezTo>
                      <a:pt x="20" y="9"/>
                      <a:pt x="13" y="7"/>
                      <a:pt x="8" y="6"/>
                    </a:cubicBezTo>
                    <a:cubicBezTo>
                      <a:pt x="17" y="5"/>
                      <a:pt x="21" y="9"/>
                      <a:pt x="23" y="9"/>
                    </a:cubicBezTo>
                    <a:cubicBezTo>
                      <a:pt x="25" y="9"/>
                      <a:pt x="24" y="8"/>
                      <a:pt x="24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6" name="Freeform 210"/>
              <p:cNvSpPr>
                <a:spLocks/>
              </p:cNvSpPr>
              <p:nvPr/>
            </p:nvSpPr>
            <p:spPr bwMode="auto">
              <a:xfrm>
                <a:off x="3502819" y="1961156"/>
                <a:ext cx="7144" cy="17860"/>
              </a:xfrm>
              <a:custGeom>
                <a:avLst/>
                <a:gdLst>
                  <a:gd name="T0" fmla="*/ 0 w 3"/>
                  <a:gd name="T1" fmla="*/ 7 h 7"/>
                  <a:gd name="T2" fmla="*/ 3 w 3"/>
                  <a:gd name="T3" fmla="*/ 7 h 7"/>
                  <a:gd name="T4" fmla="*/ 2 w 3"/>
                  <a:gd name="T5" fmla="*/ 0 h 7"/>
                  <a:gd name="T6" fmla="*/ 0 w 3"/>
                  <a:gd name="T7" fmla="*/ 1 h 7"/>
                  <a:gd name="T8" fmla="*/ 0 w 3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7">
                    <a:moveTo>
                      <a:pt x="0" y="7"/>
                    </a:moveTo>
                    <a:cubicBezTo>
                      <a:pt x="1" y="7"/>
                      <a:pt x="2" y="7"/>
                      <a:pt x="3" y="7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7" name="Freeform 211"/>
              <p:cNvSpPr>
                <a:spLocks/>
              </p:cNvSpPr>
              <p:nvPr/>
            </p:nvSpPr>
            <p:spPr bwMode="auto">
              <a:xfrm>
                <a:off x="3505201" y="1992112"/>
                <a:ext cx="10715" cy="20241"/>
              </a:xfrm>
              <a:custGeom>
                <a:avLst/>
                <a:gdLst>
                  <a:gd name="T0" fmla="*/ 1 w 4"/>
                  <a:gd name="T1" fmla="*/ 8 h 8"/>
                  <a:gd name="T2" fmla="*/ 4 w 4"/>
                  <a:gd name="T3" fmla="*/ 7 h 8"/>
                  <a:gd name="T4" fmla="*/ 3 w 4"/>
                  <a:gd name="T5" fmla="*/ 1 h 8"/>
                  <a:gd name="T6" fmla="*/ 0 w 4"/>
                  <a:gd name="T7" fmla="*/ 0 h 8"/>
                  <a:gd name="T8" fmla="*/ 1 w 4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1" y="8"/>
                    </a:moveTo>
                    <a:cubicBezTo>
                      <a:pt x="2" y="8"/>
                      <a:pt x="3" y="8"/>
                      <a:pt x="4" y="7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0"/>
                      <a:pt x="0" y="0"/>
                    </a:cubicBezTo>
                    <a:lnTo>
                      <a:pt x="1" y="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8" name="Freeform 212"/>
              <p:cNvSpPr>
                <a:spLocks noEditPoints="1"/>
              </p:cNvSpPr>
              <p:nvPr/>
            </p:nvSpPr>
            <p:spPr bwMode="auto">
              <a:xfrm>
                <a:off x="3430190" y="1894481"/>
                <a:ext cx="157163" cy="182166"/>
              </a:xfrm>
              <a:custGeom>
                <a:avLst/>
                <a:gdLst>
                  <a:gd name="T0" fmla="*/ 35 w 61"/>
                  <a:gd name="T1" fmla="*/ 2 h 71"/>
                  <a:gd name="T2" fmla="*/ 17 w 61"/>
                  <a:gd name="T3" fmla="*/ 4 h 71"/>
                  <a:gd name="T4" fmla="*/ 2 w 61"/>
                  <a:gd name="T5" fmla="*/ 36 h 71"/>
                  <a:gd name="T6" fmla="*/ 4 w 61"/>
                  <a:gd name="T7" fmla="*/ 55 h 71"/>
                  <a:gd name="T8" fmla="*/ 23 w 61"/>
                  <a:gd name="T9" fmla="*/ 70 h 71"/>
                  <a:gd name="T10" fmla="*/ 45 w 61"/>
                  <a:gd name="T11" fmla="*/ 67 h 71"/>
                  <a:gd name="T12" fmla="*/ 60 w 61"/>
                  <a:gd name="T13" fmla="*/ 48 h 71"/>
                  <a:gd name="T14" fmla="*/ 57 w 61"/>
                  <a:gd name="T15" fmla="*/ 29 h 71"/>
                  <a:gd name="T16" fmla="*/ 35 w 61"/>
                  <a:gd name="T17" fmla="*/ 2 h 71"/>
                  <a:gd name="T18" fmla="*/ 40 w 61"/>
                  <a:gd name="T19" fmla="*/ 45 h 71"/>
                  <a:gd name="T20" fmla="*/ 38 w 61"/>
                  <a:gd name="T21" fmla="*/ 48 h 71"/>
                  <a:gd name="T22" fmla="*/ 36 w 61"/>
                  <a:gd name="T23" fmla="*/ 49 h 71"/>
                  <a:gd name="T24" fmla="*/ 36 w 61"/>
                  <a:gd name="T25" fmla="*/ 54 h 71"/>
                  <a:gd name="T26" fmla="*/ 35 w 61"/>
                  <a:gd name="T27" fmla="*/ 56 h 71"/>
                  <a:gd name="T28" fmla="*/ 34 w 61"/>
                  <a:gd name="T29" fmla="*/ 55 h 71"/>
                  <a:gd name="T30" fmla="*/ 33 w 61"/>
                  <a:gd name="T31" fmla="*/ 50 h 71"/>
                  <a:gd name="T32" fmla="*/ 31 w 61"/>
                  <a:gd name="T33" fmla="*/ 51 h 71"/>
                  <a:gd name="T34" fmla="*/ 31 w 61"/>
                  <a:gd name="T35" fmla="*/ 55 h 71"/>
                  <a:gd name="T36" fmla="*/ 30 w 61"/>
                  <a:gd name="T37" fmla="*/ 56 h 71"/>
                  <a:gd name="T38" fmla="*/ 29 w 61"/>
                  <a:gd name="T39" fmla="*/ 55 h 71"/>
                  <a:gd name="T40" fmla="*/ 28 w 61"/>
                  <a:gd name="T41" fmla="*/ 51 h 71"/>
                  <a:gd name="T42" fmla="*/ 25 w 61"/>
                  <a:gd name="T43" fmla="*/ 51 h 71"/>
                  <a:gd name="T44" fmla="*/ 22 w 61"/>
                  <a:gd name="T45" fmla="*/ 50 h 71"/>
                  <a:gd name="T46" fmla="*/ 22 w 61"/>
                  <a:gd name="T47" fmla="*/ 49 h 71"/>
                  <a:gd name="T48" fmla="*/ 22 w 61"/>
                  <a:gd name="T49" fmla="*/ 48 h 71"/>
                  <a:gd name="T50" fmla="*/ 22 w 61"/>
                  <a:gd name="T51" fmla="*/ 46 h 71"/>
                  <a:gd name="T52" fmla="*/ 22 w 61"/>
                  <a:gd name="T53" fmla="*/ 46 h 71"/>
                  <a:gd name="T54" fmla="*/ 25 w 61"/>
                  <a:gd name="T55" fmla="*/ 46 h 71"/>
                  <a:gd name="T56" fmla="*/ 28 w 61"/>
                  <a:gd name="T57" fmla="*/ 46 h 71"/>
                  <a:gd name="T58" fmla="*/ 26 w 61"/>
                  <a:gd name="T59" fmla="*/ 37 h 71"/>
                  <a:gd name="T60" fmla="*/ 26 w 61"/>
                  <a:gd name="T61" fmla="*/ 37 h 71"/>
                  <a:gd name="T62" fmla="*/ 23 w 61"/>
                  <a:gd name="T63" fmla="*/ 36 h 71"/>
                  <a:gd name="T64" fmla="*/ 21 w 61"/>
                  <a:gd name="T65" fmla="*/ 34 h 71"/>
                  <a:gd name="T66" fmla="*/ 20 w 61"/>
                  <a:gd name="T67" fmla="*/ 30 h 71"/>
                  <a:gd name="T68" fmla="*/ 20 w 61"/>
                  <a:gd name="T69" fmla="*/ 28 h 71"/>
                  <a:gd name="T70" fmla="*/ 22 w 61"/>
                  <a:gd name="T71" fmla="*/ 25 h 71"/>
                  <a:gd name="T72" fmla="*/ 25 w 61"/>
                  <a:gd name="T73" fmla="*/ 23 h 71"/>
                  <a:gd name="T74" fmla="*/ 24 w 61"/>
                  <a:gd name="T75" fmla="*/ 19 h 71"/>
                  <a:gd name="T76" fmla="*/ 25 w 61"/>
                  <a:gd name="T77" fmla="*/ 18 h 71"/>
                  <a:gd name="T78" fmla="*/ 27 w 61"/>
                  <a:gd name="T79" fmla="*/ 19 h 71"/>
                  <a:gd name="T80" fmla="*/ 27 w 61"/>
                  <a:gd name="T81" fmla="*/ 22 h 71"/>
                  <a:gd name="T82" fmla="*/ 29 w 61"/>
                  <a:gd name="T83" fmla="*/ 22 h 71"/>
                  <a:gd name="T84" fmla="*/ 30 w 61"/>
                  <a:gd name="T85" fmla="*/ 22 h 71"/>
                  <a:gd name="T86" fmla="*/ 29 w 61"/>
                  <a:gd name="T87" fmla="*/ 18 h 71"/>
                  <a:gd name="T88" fmla="*/ 30 w 61"/>
                  <a:gd name="T89" fmla="*/ 17 h 71"/>
                  <a:gd name="T90" fmla="*/ 32 w 61"/>
                  <a:gd name="T91" fmla="*/ 18 h 71"/>
                  <a:gd name="T92" fmla="*/ 32 w 61"/>
                  <a:gd name="T93" fmla="*/ 22 h 71"/>
                  <a:gd name="T94" fmla="*/ 34 w 61"/>
                  <a:gd name="T95" fmla="*/ 22 h 71"/>
                  <a:gd name="T96" fmla="*/ 35 w 61"/>
                  <a:gd name="T97" fmla="*/ 22 h 71"/>
                  <a:gd name="T98" fmla="*/ 36 w 61"/>
                  <a:gd name="T99" fmla="*/ 22 h 71"/>
                  <a:gd name="T100" fmla="*/ 37 w 61"/>
                  <a:gd name="T101" fmla="*/ 23 h 71"/>
                  <a:gd name="T102" fmla="*/ 37 w 61"/>
                  <a:gd name="T103" fmla="*/ 24 h 71"/>
                  <a:gd name="T104" fmla="*/ 36 w 61"/>
                  <a:gd name="T105" fmla="*/ 26 h 71"/>
                  <a:gd name="T106" fmla="*/ 36 w 61"/>
                  <a:gd name="T107" fmla="*/ 26 h 71"/>
                  <a:gd name="T108" fmla="*/ 33 w 61"/>
                  <a:gd name="T109" fmla="*/ 26 h 71"/>
                  <a:gd name="T110" fmla="*/ 33 w 61"/>
                  <a:gd name="T111" fmla="*/ 26 h 71"/>
                  <a:gd name="T112" fmla="*/ 34 w 61"/>
                  <a:gd name="T113" fmla="*/ 34 h 71"/>
                  <a:gd name="T114" fmla="*/ 38 w 61"/>
                  <a:gd name="T115" fmla="*/ 36 h 71"/>
                  <a:gd name="T116" fmla="*/ 40 w 61"/>
                  <a:gd name="T117" fmla="*/ 41 h 71"/>
                  <a:gd name="T118" fmla="*/ 40 w 61"/>
                  <a:gd name="T119" fmla="*/ 4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1" h="71">
                    <a:moveTo>
                      <a:pt x="35" y="2"/>
                    </a:moveTo>
                    <a:cubicBezTo>
                      <a:pt x="17" y="4"/>
                      <a:pt x="17" y="4"/>
                      <a:pt x="17" y="4"/>
                    </a:cubicBezTo>
                    <a:cubicBezTo>
                      <a:pt x="7" y="5"/>
                      <a:pt x="0" y="26"/>
                      <a:pt x="2" y="36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5" y="65"/>
                      <a:pt x="14" y="71"/>
                      <a:pt x="23" y="70"/>
                    </a:cubicBezTo>
                    <a:cubicBezTo>
                      <a:pt x="45" y="67"/>
                      <a:pt x="45" y="67"/>
                      <a:pt x="45" y="67"/>
                    </a:cubicBezTo>
                    <a:cubicBezTo>
                      <a:pt x="54" y="66"/>
                      <a:pt x="61" y="58"/>
                      <a:pt x="60" y="48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6" y="19"/>
                      <a:pt x="44" y="0"/>
                      <a:pt x="35" y="2"/>
                    </a:cubicBezTo>
                    <a:close/>
                    <a:moveTo>
                      <a:pt x="40" y="45"/>
                    </a:moveTo>
                    <a:cubicBezTo>
                      <a:pt x="39" y="46"/>
                      <a:pt x="39" y="47"/>
                      <a:pt x="38" y="48"/>
                    </a:cubicBezTo>
                    <a:cubicBezTo>
                      <a:pt x="37" y="49"/>
                      <a:pt x="36" y="49"/>
                      <a:pt x="36" y="49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6" y="55"/>
                      <a:pt x="36" y="56"/>
                      <a:pt x="35" y="56"/>
                    </a:cubicBezTo>
                    <a:cubicBezTo>
                      <a:pt x="34" y="56"/>
                      <a:pt x="34" y="55"/>
                      <a:pt x="34" y="55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2" y="50"/>
                      <a:pt x="32" y="51"/>
                      <a:pt x="31" y="51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31" y="56"/>
                      <a:pt x="31" y="56"/>
                      <a:pt x="30" y="56"/>
                    </a:cubicBezTo>
                    <a:cubicBezTo>
                      <a:pt x="29" y="56"/>
                      <a:pt x="29" y="56"/>
                      <a:pt x="29" y="55"/>
                    </a:cubicBezTo>
                    <a:cubicBezTo>
                      <a:pt x="28" y="51"/>
                      <a:pt x="28" y="51"/>
                      <a:pt x="28" y="51"/>
                    </a:cubicBezTo>
                    <a:cubicBezTo>
                      <a:pt x="27" y="51"/>
                      <a:pt x="26" y="51"/>
                      <a:pt x="25" y="51"/>
                    </a:cubicBezTo>
                    <a:cubicBezTo>
                      <a:pt x="23" y="51"/>
                      <a:pt x="22" y="50"/>
                      <a:pt x="22" y="50"/>
                    </a:cubicBezTo>
                    <a:cubicBezTo>
                      <a:pt x="22" y="50"/>
                      <a:pt x="22" y="50"/>
                      <a:pt x="22" y="49"/>
                    </a:cubicBezTo>
                    <a:cubicBezTo>
                      <a:pt x="22" y="49"/>
                      <a:pt x="22" y="48"/>
                      <a:pt x="22" y="48"/>
                    </a:cubicBezTo>
                    <a:cubicBezTo>
                      <a:pt x="22" y="47"/>
                      <a:pt x="22" y="47"/>
                      <a:pt x="22" y="46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23" y="46"/>
                      <a:pt x="24" y="46"/>
                      <a:pt x="25" y="46"/>
                    </a:cubicBezTo>
                    <a:cubicBezTo>
                      <a:pt x="26" y="46"/>
                      <a:pt x="27" y="46"/>
                      <a:pt x="28" y="46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5" y="37"/>
                      <a:pt x="24" y="36"/>
                      <a:pt x="23" y="36"/>
                    </a:cubicBezTo>
                    <a:cubicBezTo>
                      <a:pt x="22" y="35"/>
                      <a:pt x="22" y="34"/>
                      <a:pt x="21" y="34"/>
                    </a:cubicBezTo>
                    <a:cubicBezTo>
                      <a:pt x="21" y="33"/>
                      <a:pt x="20" y="32"/>
                      <a:pt x="20" y="30"/>
                    </a:cubicBezTo>
                    <a:cubicBezTo>
                      <a:pt x="20" y="29"/>
                      <a:pt x="20" y="28"/>
                      <a:pt x="20" y="28"/>
                    </a:cubicBezTo>
                    <a:cubicBezTo>
                      <a:pt x="21" y="27"/>
                      <a:pt x="21" y="26"/>
                      <a:pt x="22" y="25"/>
                    </a:cubicBezTo>
                    <a:cubicBezTo>
                      <a:pt x="23" y="24"/>
                      <a:pt x="24" y="24"/>
                      <a:pt x="25" y="23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18"/>
                      <a:pt x="25" y="18"/>
                      <a:pt x="25" y="18"/>
                    </a:cubicBezTo>
                    <a:cubicBezTo>
                      <a:pt x="26" y="17"/>
                      <a:pt x="27" y="18"/>
                      <a:pt x="27" y="19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8" y="22"/>
                      <a:pt x="29" y="22"/>
                      <a:pt x="29" y="22"/>
                    </a:cubicBezTo>
                    <a:cubicBezTo>
                      <a:pt x="29" y="22"/>
                      <a:pt x="30" y="22"/>
                      <a:pt x="30" y="22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30" y="17"/>
                      <a:pt x="30" y="17"/>
                    </a:cubicBezTo>
                    <a:cubicBezTo>
                      <a:pt x="31" y="17"/>
                      <a:pt x="32" y="17"/>
                      <a:pt x="32" y="18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33" y="22"/>
                      <a:pt x="34" y="22"/>
                      <a:pt x="34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6" y="22"/>
                      <a:pt x="36" y="22"/>
                      <a:pt x="36" y="22"/>
                    </a:cubicBezTo>
                    <a:cubicBezTo>
                      <a:pt x="36" y="22"/>
                      <a:pt x="37" y="22"/>
                      <a:pt x="37" y="23"/>
                    </a:cubicBezTo>
                    <a:cubicBezTo>
                      <a:pt x="37" y="23"/>
                      <a:pt x="37" y="24"/>
                      <a:pt x="37" y="24"/>
                    </a:cubicBezTo>
                    <a:cubicBezTo>
                      <a:pt x="37" y="25"/>
                      <a:pt x="36" y="25"/>
                      <a:pt x="36" y="26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5" y="26"/>
                      <a:pt x="34" y="26"/>
                      <a:pt x="33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5" y="35"/>
                      <a:pt x="37" y="35"/>
                      <a:pt x="38" y="36"/>
                    </a:cubicBezTo>
                    <a:cubicBezTo>
                      <a:pt x="39" y="38"/>
                      <a:pt x="40" y="39"/>
                      <a:pt x="40" y="41"/>
                    </a:cubicBezTo>
                    <a:cubicBezTo>
                      <a:pt x="40" y="43"/>
                      <a:pt x="40" y="44"/>
                      <a:pt x="4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19" name="Freeform 247"/>
            <p:cNvSpPr>
              <a:spLocks noEditPoints="1"/>
            </p:cNvSpPr>
            <p:nvPr/>
          </p:nvSpPr>
          <p:spPr bwMode="auto">
            <a:xfrm rot="375487">
              <a:off x="6122475" y="3745758"/>
              <a:ext cx="537295" cy="1058308"/>
            </a:xfrm>
            <a:custGeom>
              <a:avLst/>
              <a:gdLst>
                <a:gd name="T0" fmla="*/ 39 w 46"/>
                <a:gd name="T1" fmla="*/ 44 h 90"/>
                <a:gd name="T2" fmla="*/ 31 w 46"/>
                <a:gd name="T3" fmla="*/ 39 h 90"/>
                <a:gd name="T4" fmla="*/ 28 w 46"/>
                <a:gd name="T5" fmla="*/ 21 h 90"/>
                <a:gd name="T6" fmla="*/ 30 w 46"/>
                <a:gd name="T7" fmla="*/ 21 h 90"/>
                <a:gd name="T8" fmla="*/ 35 w 46"/>
                <a:gd name="T9" fmla="*/ 22 h 90"/>
                <a:gd name="T10" fmla="*/ 36 w 46"/>
                <a:gd name="T11" fmla="*/ 20 h 90"/>
                <a:gd name="T12" fmla="*/ 37 w 46"/>
                <a:gd name="T13" fmla="*/ 17 h 90"/>
                <a:gd name="T14" fmla="*/ 37 w 46"/>
                <a:gd name="T15" fmla="*/ 13 h 90"/>
                <a:gd name="T16" fmla="*/ 36 w 46"/>
                <a:gd name="T17" fmla="*/ 12 h 90"/>
                <a:gd name="T18" fmla="*/ 34 w 46"/>
                <a:gd name="T19" fmla="*/ 11 h 90"/>
                <a:gd name="T20" fmla="*/ 31 w 46"/>
                <a:gd name="T21" fmla="*/ 11 h 90"/>
                <a:gd name="T22" fmla="*/ 27 w 46"/>
                <a:gd name="T23" fmla="*/ 11 h 90"/>
                <a:gd name="T24" fmla="*/ 26 w 46"/>
                <a:gd name="T25" fmla="*/ 3 h 90"/>
                <a:gd name="T26" fmla="*/ 23 w 46"/>
                <a:gd name="T27" fmla="*/ 0 h 90"/>
                <a:gd name="T28" fmla="*/ 20 w 46"/>
                <a:gd name="T29" fmla="*/ 4 h 90"/>
                <a:gd name="T30" fmla="*/ 21 w 46"/>
                <a:gd name="T31" fmla="*/ 12 h 90"/>
                <a:gd name="T32" fmla="*/ 21 w 46"/>
                <a:gd name="T33" fmla="*/ 12 h 90"/>
                <a:gd name="T34" fmla="*/ 16 w 46"/>
                <a:gd name="T35" fmla="*/ 13 h 90"/>
                <a:gd name="T36" fmla="*/ 15 w 46"/>
                <a:gd name="T37" fmla="*/ 4 h 90"/>
                <a:gd name="T38" fmla="*/ 12 w 46"/>
                <a:gd name="T39" fmla="*/ 2 h 90"/>
                <a:gd name="T40" fmla="*/ 9 w 46"/>
                <a:gd name="T41" fmla="*/ 5 h 90"/>
                <a:gd name="T42" fmla="*/ 10 w 46"/>
                <a:gd name="T43" fmla="*/ 15 h 90"/>
                <a:gd name="T44" fmla="*/ 4 w 46"/>
                <a:gd name="T45" fmla="*/ 19 h 90"/>
                <a:gd name="T46" fmla="*/ 1 w 46"/>
                <a:gd name="T47" fmla="*/ 25 h 90"/>
                <a:gd name="T48" fmla="*/ 0 w 46"/>
                <a:gd name="T49" fmla="*/ 31 h 90"/>
                <a:gd name="T50" fmla="*/ 3 w 46"/>
                <a:gd name="T51" fmla="*/ 38 h 90"/>
                <a:gd name="T52" fmla="*/ 7 w 46"/>
                <a:gd name="T53" fmla="*/ 43 h 90"/>
                <a:gd name="T54" fmla="*/ 13 w 46"/>
                <a:gd name="T55" fmla="*/ 46 h 90"/>
                <a:gd name="T56" fmla="*/ 14 w 46"/>
                <a:gd name="T57" fmla="*/ 47 h 90"/>
                <a:gd name="T58" fmla="*/ 17 w 46"/>
                <a:gd name="T59" fmla="*/ 67 h 90"/>
                <a:gd name="T60" fmla="*/ 12 w 46"/>
                <a:gd name="T61" fmla="*/ 66 h 90"/>
                <a:gd name="T62" fmla="*/ 5 w 46"/>
                <a:gd name="T63" fmla="*/ 65 h 90"/>
                <a:gd name="T64" fmla="*/ 4 w 46"/>
                <a:gd name="T65" fmla="*/ 67 h 90"/>
                <a:gd name="T66" fmla="*/ 4 w 46"/>
                <a:gd name="T67" fmla="*/ 70 h 90"/>
                <a:gd name="T68" fmla="*/ 3 w 46"/>
                <a:gd name="T69" fmla="*/ 73 h 90"/>
                <a:gd name="T70" fmla="*/ 4 w 46"/>
                <a:gd name="T71" fmla="*/ 75 h 90"/>
                <a:gd name="T72" fmla="*/ 11 w 46"/>
                <a:gd name="T73" fmla="*/ 77 h 90"/>
                <a:gd name="T74" fmla="*/ 18 w 46"/>
                <a:gd name="T75" fmla="*/ 77 h 90"/>
                <a:gd name="T76" fmla="*/ 20 w 46"/>
                <a:gd name="T77" fmla="*/ 87 h 90"/>
                <a:gd name="T78" fmla="*/ 23 w 46"/>
                <a:gd name="T79" fmla="*/ 89 h 90"/>
                <a:gd name="T80" fmla="*/ 25 w 46"/>
                <a:gd name="T81" fmla="*/ 86 h 90"/>
                <a:gd name="T82" fmla="*/ 24 w 46"/>
                <a:gd name="T83" fmla="*/ 77 h 90"/>
                <a:gd name="T84" fmla="*/ 30 w 46"/>
                <a:gd name="T85" fmla="*/ 75 h 90"/>
                <a:gd name="T86" fmla="*/ 31 w 46"/>
                <a:gd name="T87" fmla="*/ 86 h 90"/>
                <a:gd name="T88" fmla="*/ 34 w 46"/>
                <a:gd name="T89" fmla="*/ 88 h 90"/>
                <a:gd name="T90" fmla="*/ 37 w 46"/>
                <a:gd name="T91" fmla="*/ 85 h 90"/>
                <a:gd name="T92" fmla="*/ 35 w 46"/>
                <a:gd name="T93" fmla="*/ 73 h 90"/>
                <a:gd name="T94" fmla="*/ 40 w 46"/>
                <a:gd name="T95" fmla="*/ 71 h 90"/>
                <a:gd name="T96" fmla="*/ 44 w 46"/>
                <a:gd name="T97" fmla="*/ 64 h 90"/>
                <a:gd name="T98" fmla="*/ 45 w 46"/>
                <a:gd name="T99" fmla="*/ 55 h 90"/>
                <a:gd name="T100" fmla="*/ 39 w 46"/>
                <a:gd name="T101" fmla="*/ 44 h 90"/>
                <a:gd name="T102" fmla="*/ 17 w 46"/>
                <a:gd name="T103" fmla="*/ 23 h 90"/>
                <a:gd name="T104" fmla="*/ 23 w 46"/>
                <a:gd name="T105" fmla="*/ 21 h 90"/>
                <a:gd name="T106" fmla="*/ 25 w 46"/>
                <a:gd name="T107" fmla="*/ 37 h 90"/>
                <a:gd name="T108" fmla="*/ 19 w 46"/>
                <a:gd name="T109" fmla="*/ 36 h 90"/>
                <a:gd name="T110" fmla="*/ 17 w 46"/>
                <a:gd name="T111" fmla="*/ 23 h 90"/>
                <a:gd name="T112" fmla="*/ 23 w 46"/>
                <a:gd name="T113" fmla="*/ 66 h 90"/>
                <a:gd name="T114" fmla="*/ 20 w 46"/>
                <a:gd name="T115" fmla="*/ 48 h 90"/>
                <a:gd name="T116" fmla="*/ 26 w 46"/>
                <a:gd name="T117" fmla="*/ 50 h 90"/>
                <a:gd name="T118" fmla="*/ 28 w 46"/>
                <a:gd name="T119" fmla="*/ 64 h 90"/>
                <a:gd name="T120" fmla="*/ 23 w 46"/>
                <a:gd name="T121" fmla="*/ 6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" h="90">
                  <a:moveTo>
                    <a:pt x="39" y="44"/>
                  </a:moveTo>
                  <a:cubicBezTo>
                    <a:pt x="37" y="42"/>
                    <a:pt x="34" y="41"/>
                    <a:pt x="31" y="39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9" y="21"/>
                    <a:pt x="29" y="21"/>
                    <a:pt x="30" y="21"/>
                  </a:cubicBezTo>
                  <a:cubicBezTo>
                    <a:pt x="32" y="21"/>
                    <a:pt x="34" y="22"/>
                    <a:pt x="35" y="22"/>
                  </a:cubicBezTo>
                  <a:cubicBezTo>
                    <a:pt x="35" y="22"/>
                    <a:pt x="36" y="22"/>
                    <a:pt x="36" y="20"/>
                  </a:cubicBezTo>
                  <a:cubicBezTo>
                    <a:pt x="37" y="19"/>
                    <a:pt x="37" y="18"/>
                    <a:pt x="37" y="17"/>
                  </a:cubicBezTo>
                  <a:cubicBezTo>
                    <a:pt x="37" y="16"/>
                    <a:pt x="37" y="15"/>
                    <a:pt x="37" y="13"/>
                  </a:cubicBezTo>
                  <a:cubicBezTo>
                    <a:pt x="37" y="12"/>
                    <a:pt x="37" y="12"/>
                    <a:pt x="36" y="12"/>
                  </a:cubicBezTo>
                  <a:cubicBezTo>
                    <a:pt x="36" y="12"/>
                    <a:pt x="35" y="11"/>
                    <a:pt x="34" y="11"/>
                  </a:cubicBezTo>
                  <a:cubicBezTo>
                    <a:pt x="33" y="11"/>
                    <a:pt x="33" y="11"/>
                    <a:pt x="31" y="11"/>
                  </a:cubicBezTo>
                  <a:cubicBezTo>
                    <a:pt x="30" y="11"/>
                    <a:pt x="29" y="11"/>
                    <a:pt x="27" y="11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4" y="0"/>
                    <a:pt x="23" y="0"/>
                  </a:cubicBezTo>
                  <a:cubicBezTo>
                    <a:pt x="21" y="1"/>
                    <a:pt x="20" y="2"/>
                    <a:pt x="20" y="4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9" y="12"/>
                    <a:pt x="17" y="12"/>
                    <a:pt x="16" y="1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3"/>
                    <a:pt x="13" y="2"/>
                    <a:pt x="12" y="2"/>
                  </a:cubicBezTo>
                  <a:cubicBezTo>
                    <a:pt x="10" y="2"/>
                    <a:pt x="9" y="4"/>
                    <a:pt x="9" y="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6"/>
                    <a:pt x="6" y="17"/>
                    <a:pt x="4" y="19"/>
                  </a:cubicBezTo>
                  <a:cubicBezTo>
                    <a:pt x="3" y="20"/>
                    <a:pt x="1" y="22"/>
                    <a:pt x="1" y="25"/>
                  </a:cubicBezTo>
                  <a:cubicBezTo>
                    <a:pt x="0" y="27"/>
                    <a:pt x="0" y="29"/>
                    <a:pt x="0" y="31"/>
                  </a:cubicBezTo>
                  <a:cubicBezTo>
                    <a:pt x="1" y="34"/>
                    <a:pt x="2" y="36"/>
                    <a:pt x="3" y="38"/>
                  </a:cubicBezTo>
                  <a:cubicBezTo>
                    <a:pt x="4" y="40"/>
                    <a:pt x="5" y="42"/>
                    <a:pt x="7" y="43"/>
                  </a:cubicBezTo>
                  <a:cubicBezTo>
                    <a:pt x="9" y="44"/>
                    <a:pt x="11" y="45"/>
                    <a:pt x="13" y="46"/>
                  </a:cubicBezTo>
                  <a:cubicBezTo>
                    <a:pt x="14" y="46"/>
                    <a:pt x="14" y="46"/>
                    <a:pt x="14" y="4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5" y="67"/>
                    <a:pt x="13" y="67"/>
                    <a:pt x="12" y="66"/>
                  </a:cubicBezTo>
                  <a:cubicBezTo>
                    <a:pt x="9" y="66"/>
                    <a:pt x="7" y="66"/>
                    <a:pt x="5" y="65"/>
                  </a:cubicBezTo>
                  <a:cubicBezTo>
                    <a:pt x="5" y="65"/>
                    <a:pt x="4" y="66"/>
                    <a:pt x="4" y="67"/>
                  </a:cubicBezTo>
                  <a:cubicBezTo>
                    <a:pt x="4" y="68"/>
                    <a:pt x="4" y="69"/>
                    <a:pt x="4" y="70"/>
                  </a:cubicBezTo>
                  <a:cubicBezTo>
                    <a:pt x="3" y="71"/>
                    <a:pt x="3" y="72"/>
                    <a:pt x="3" y="73"/>
                  </a:cubicBezTo>
                  <a:cubicBezTo>
                    <a:pt x="4" y="74"/>
                    <a:pt x="4" y="75"/>
                    <a:pt x="4" y="75"/>
                  </a:cubicBezTo>
                  <a:cubicBezTo>
                    <a:pt x="5" y="76"/>
                    <a:pt x="8" y="77"/>
                    <a:pt x="11" y="77"/>
                  </a:cubicBezTo>
                  <a:cubicBezTo>
                    <a:pt x="13" y="77"/>
                    <a:pt x="15" y="77"/>
                    <a:pt x="18" y="77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9"/>
                    <a:pt x="21" y="90"/>
                    <a:pt x="23" y="89"/>
                  </a:cubicBezTo>
                  <a:cubicBezTo>
                    <a:pt x="24" y="89"/>
                    <a:pt x="25" y="88"/>
                    <a:pt x="25" y="86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6" y="76"/>
                    <a:pt x="28" y="76"/>
                    <a:pt x="30" y="75"/>
                  </a:cubicBezTo>
                  <a:cubicBezTo>
                    <a:pt x="31" y="86"/>
                    <a:pt x="31" y="86"/>
                    <a:pt x="31" y="86"/>
                  </a:cubicBezTo>
                  <a:cubicBezTo>
                    <a:pt x="31" y="87"/>
                    <a:pt x="33" y="88"/>
                    <a:pt x="34" y="88"/>
                  </a:cubicBezTo>
                  <a:cubicBezTo>
                    <a:pt x="36" y="88"/>
                    <a:pt x="37" y="86"/>
                    <a:pt x="37" y="85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7" y="73"/>
                    <a:pt x="38" y="72"/>
                    <a:pt x="40" y="71"/>
                  </a:cubicBezTo>
                  <a:cubicBezTo>
                    <a:pt x="42" y="69"/>
                    <a:pt x="43" y="67"/>
                    <a:pt x="44" y="64"/>
                  </a:cubicBezTo>
                  <a:cubicBezTo>
                    <a:pt x="45" y="62"/>
                    <a:pt x="46" y="59"/>
                    <a:pt x="45" y="55"/>
                  </a:cubicBezTo>
                  <a:cubicBezTo>
                    <a:pt x="45" y="51"/>
                    <a:pt x="43" y="47"/>
                    <a:pt x="39" y="44"/>
                  </a:cubicBezTo>
                  <a:close/>
                  <a:moveTo>
                    <a:pt x="17" y="23"/>
                  </a:moveTo>
                  <a:cubicBezTo>
                    <a:pt x="19" y="22"/>
                    <a:pt x="20" y="22"/>
                    <a:pt x="23" y="21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2" y="37"/>
                    <a:pt x="20" y="36"/>
                    <a:pt x="19" y="36"/>
                  </a:cubicBezTo>
                  <a:lnTo>
                    <a:pt x="17" y="23"/>
                  </a:lnTo>
                  <a:close/>
                  <a:moveTo>
                    <a:pt x="23" y="66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3" y="49"/>
                    <a:pt x="25" y="50"/>
                    <a:pt x="26" y="50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7" y="65"/>
                    <a:pt x="25" y="66"/>
                    <a:pt x="23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Rectangle 26"/>
            <p:cNvSpPr/>
            <p:nvPr/>
          </p:nvSpPr>
          <p:spPr>
            <a:xfrm>
              <a:off x="829115" y="3613638"/>
              <a:ext cx="2745380" cy="16552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sentence for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each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sentence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sentence for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each</a:t>
              </a:r>
              <a:endParaRPr lang="zh-CN" altLang="en-US" sz="1200" dirty="0">
                <a:solidFill>
                  <a:schemeClr val="bg1"/>
                </a:solidFill>
                <a:latin typeface="+mn-ea"/>
                <a:sym typeface="微软雅黑" pitchFamily="34" charset="-122"/>
              </a:endParaRPr>
            </a:p>
          </p:txBody>
        </p:sp>
        <p:sp>
          <p:nvSpPr>
            <p:cNvPr id="23" name="Rectangle 26"/>
            <p:cNvSpPr/>
            <p:nvPr/>
          </p:nvSpPr>
          <p:spPr>
            <a:xfrm>
              <a:off x="8012671" y="1257412"/>
              <a:ext cx="2745380" cy="16874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sentence for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eachsentence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sentence for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each</a:t>
              </a:r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</a:rPr>
                <a:t>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9257355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80251" y="333411"/>
            <a:ext cx="2746265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4.1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项目需求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35276" y="2373274"/>
            <a:ext cx="9121449" cy="3453584"/>
            <a:chOff x="1527864" y="2373274"/>
            <a:chExt cx="9121449" cy="3453584"/>
          </a:xfrm>
        </p:grpSpPr>
        <p:sp>
          <p:nvSpPr>
            <p:cNvPr id="6" name="Shape 4096"/>
            <p:cNvSpPr/>
            <p:nvPr/>
          </p:nvSpPr>
          <p:spPr>
            <a:xfrm>
              <a:off x="4131729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chemeClr val="bg1">
                <a:alpha val="55000"/>
              </a:schemeClr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9509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rPr lang="en-US" sz="1600" kern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  <a:endParaRPr sz="1600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Shape 4113"/>
            <p:cNvSpPr/>
            <p:nvPr/>
          </p:nvSpPr>
          <p:spPr>
            <a:xfrm>
              <a:off x="1851155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chemeClr val="bg1">
                <a:alpha val="55000"/>
              </a:schemeClr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9509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Shape 4114"/>
            <p:cNvSpPr/>
            <p:nvPr/>
          </p:nvSpPr>
          <p:spPr>
            <a:xfrm>
              <a:off x="8634524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chemeClr val="bg1">
                <a:alpha val="55000"/>
              </a:schemeClr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9509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4115"/>
            <p:cNvSpPr/>
            <p:nvPr/>
          </p:nvSpPr>
          <p:spPr>
            <a:xfrm>
              <a:off x="6369554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chemeClr val="bg1">
                <a:alpha val="55000"/>
              </a:schemeClr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9509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24"/>
            <p:cNvSpPr txBox="1"/>
            <p:nvPr/>
          </p:nvSpPr>
          <p:spPr>
            <a:xfrm>
              <a:off x="2246087" y="2792320"/>
              <a:ext cx="901700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609509"/>
              <a:r>
                <a:rPr lang="en-GB" sz="27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11" name="TextBox 25"/>
            <p:cNvSpPr txBox="1"/>
            <p:nvPr/>
          </p:nvSpPr>
          <p:spPr>
            <a:xfrm>
              <a:off x="4526627" y="2792320"/>
              <a:ext cx="901700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609509"/>
              <a:r>
                <a:rPr lang="en-US" sz="27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lang="en-GB" sz="27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26"/>
            <p:cNvSpPr txBox="1"/>
            <p:nvPr/>
          </p:nvSpPr>
          <p:spPr>
            <a:xfrm>
              <a:off x="6756667" y="2792320"/>
              <a:ext cx="901700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609509"/>
              <a:r>
                <a:rPr lang="en-US" sz="27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  <a:endParaRPr lang="en-GB" sz="27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27"/>
            <p:cNvSpPr txBox="1"/>
            <p:nvPr/>
          </p:nvSpPr>
          <p:spPr>
            <a:xfrm>
              <a:off x="9037208" y="2792320"/>
              <a:ext cx="901700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609509"/>
              <a:r>
                <a:rPr lang="en-GB" sz="27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7864" y="4629634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dirty="0" smtClean="0">
                  <a:solidFill>
                    <a:schemeClr val="bg1"/>
                  </a:solidFill>
                  <a:latin typeface="+mn-ea"/>
                  <a:cs typeface="+mn-ea"/>
                  <a:sym typeface="Arial" panose="020B0604020202020204" pitchFamily="34" charset="0"/>
                </a:rPr>
                <a:t>项目需求</a:t>
              </a:r>
              <a:endParaRPr lang="en-US" sz="1600" dirty="0">
                <a:solidFill>
                  <a:schemeClr val="bg1"/>
                </a:solidFill>
                <a:latin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3"/>
            <p:cNvSpPr txBox="1"/>
            <p:nvPr/>
          </p:nvSpPr>
          <p:spPr>
            <a:xfrm>
              <a:off x="1741714" y="5088194"/>
              <a:ext cx="1800940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sentence for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eachsentence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for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3"/>
            <p:cNvSpPr txBox="1"/>
            <p:nvPr/>
          </p:nvSpPr>
          <p:spPr>
            <a:xfrm>
              <a:off x="3837398" y="4629634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+mn-ea"/>
                  <a:sym typeface="Arial" panose="020B0604020202020204" pitchFamily="34" charset="0"/>
                </a:rPr>
                <a:t>项目需求</a:t>
              </a:r>
              <a:endParaRPr lang="en-US" altLang="zh-CN" sz="1600" dirty="0">
                <a:solidFill>
                  <a:schemeClr val="bg1"/>
                </a:solidFill>
                <a:latin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3"/>
            <p:cNvSpPr txBox="1"/>
            <p:nvPr/>
          </p:nvSpPr>
          <p:spPr>
            <a:xfrm>
              <a:off x="4131729" y="5088194"/>
              <a:ext cx="1781187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sentence for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eachsentence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for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6046263" y="4629634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+mn-ea"/>
                  <a:sym typeface="Arial" panose="020B0604020202020204" pitchFamily="34" charset="0"/>
                </a:rPr>
                <a:t>项目需求</a:t>
              </a:r>
              <a:endParaRPr lang="en-US" altLang="zh-CN" sz="1600" dirty="0">
                <a:solidFill>
                  <a:schemeClr val="bg1"/>
                </a:solidFill>
                <a:latin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6413531" y="5075786"/>
              <a:ext cx="1795702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sentence for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eachsentence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for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3"/>
            <p:cNvSpPr txBox="1"/>
            <p:nvPr/>
          </p:nvSpPr>
          <p:spPr>
            <a:xfrm>
              <a:off x="8311233" y="4628609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+mn-ea"/>
                  <a:sym typeface="Arial" panose="020B0604020202020204" pitchFamily="34" charset="0"/>
                </a:rPr>
                <a:t>项目需求</a:t>
              </a:r>
              <a:endParaRPr lang="en-US" altLang="zh-CN" sz="1600" dirty="0">
                <a:solidFill>
                  <a:schemeClr val="bg1"/>
                </a:solidFill>
                <a:latin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13"/>
            <p:cNvSpPr txBox="1"/>
            <p:nvPr/>
          </p:nvSpPr>
          <p:spPr>
            <a:xfrm>
              <a:off x="8591612" y="5075787"/>
              <a:ext cx="1792892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sentence for each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oneChoose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six words from 1a and write a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sentence for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eachsentence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for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0197763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80251" y="333411"/>
            <a:ext cx="2746265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4.2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投资回报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552752" y="2592740"/>
            <a:ext cx="9086496" cy="2738440"/>
            <a:chOff x="1552752" y="2592740"/>
            <a:chExt cx="9086496" cy="2738440"/>
          </a:xfrm>
        </p:grpSpPr>
        <p:grpSp>
          <p:nvGrpSpPr>
            <p:cNvPr id="9" name="组合 8"/>
            <p:cNvGrpSpPr/>
            <p:nvPr/>
          </p:nvGrpSpPr>
          <p:grpSpPr>
            <a:xfrm>
              <a:off x="6601378" y="3345093"/>
              <a:ext cx="4037870" cy="1233734"/>
              <a:chOff x="6601378" y="3239318"/>
              <a:chExt cx="4037870" cy="1233734"/>
            </a:xfrm>
          </p:grpSpPr>
          <p:sp>
            <p:nvSpPr>
              <p:cNvPr id="4" name="TextBox 20"/>
              <p:cNvSpPr txBox="1"/>
              <p:nvPr/>
            </p:nvSpPr>
            <p:spPr>
              <a:xfrm>
                <a:off x="6619809" y="3239318"/>
                <a:ext cx="100540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</a:rPr>
                  <a:t>投资回报</a:t>
                </a:r>
              </a:p>
            </p:txBody>
          </p:sp>
          <p:sp>
            <p:nvSpPr>
              <p:cNvPr id="7" name="TextBox 22"/>
              <p:cNvSpPr txBox="1"/>
              <p:nvPr/>
            </p:nvSpPr>
            <p:spPr>
              <a:xfrm>
                <a:off x="6601378" y="3577870"/>
                <a:ext cx="4037870" cy="895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sentence for each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oneChoose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six words from 1a and write a sentence for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eachsentence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for each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oneChoose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six words from 1a and write a sentence for each</a:t>
                </a:r>
                <a:r>
                  <a:rPr lang="zh-CN" altLang="en-US" sz="1200" dirty="0" smtClean="0">
                    <a:solidFill>
                      <a:schemeClr val="bg1">
                        <a:lumMod val="65000"/>
                      </a:schemeClr>
                    </a:solidFill>
                  </a:rPr>
                  <a:t>。</a:t>
                </a:r>
                <a:endParaRPr lang="en-US" altLang="zh-CN" sz="1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1552752" y="2592740"/>
              <a:ext cx="4663556" cy="2738440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81876081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80251" y="333411"/>
            <a:ext cx="2746265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4.2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投资回报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77413" y="2196900"/>
            <a:ext cx="9237174" cy="3507214"/>
            <a:chOff x="755576" y="1267986"/>
            <a:chExt cx="7973989" cy="3027602"/>
          </a:xfrm>
        </p:grpSpPr>
        <p:sp>
          <p:nvSpPr>
            <p:cNvPr id="6" name="对角圆角矩形 5"/>
            <p:cNvSpPr/>
            <p:nvPr/>
          </p:nvSpPr>
          <p:spPr>
            <a:xfrm>
              <a:off x="755576" y="1267986"/>
              <a:ext cx="1343546" cy="573340"/>
            </a:xfrm>
            <a:prstGeom prst="round2Diag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8581" tIns="49291" rIns="98581" bIns="49291" anchor="ctr"/>
            <a:lstStyle/>
            <a:p>
              <a:pPr algn="ctr">
                <a:defRPr/>
              </a:pPr>
              <a:r>
                <a:rPr lang="zh-CN" altLang="en-US" sz="1700" b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本地市场</a:t>
              </a:r>
              <a:endParaRPr lang="zh-CN" altLang="en-US" sz="1700" b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对角圆角矩形 6"/>
            <p:cNvSpPr/>
            <p:nvPr/>
          </p:nvSpPr>
          <p:spPr>
            <a:xfrm>
              <a:off x="1756819" y="2074084"/>
              <a:ext cx="1345257" cy="573342"/>
            </a:xfrm>
            <a:prstGeom prst="round2Diag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8581" tIns="49291" rIns="98581" bIns="49291" anchor="ctr"/>
            <a:lstStyle/>
            <a:p>
              <a:pPr algn="ctr">
                <a:defRPr/>
              </a:pPr>
              <a:r>
                <a:rPr lang="zh-CN" altLang="en-US" sz="1700" b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周边市场</a:t>
              </a:r>
              <a:endParaRPr lang="zh-CN" altLang="en-US" sz="1700" b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对角圆角矩形 7"/>
            <p:cNvSpPr/>
            <p:nvPr/>
          </p:nvSpPr>
          <p:spPr>
            <a:xfrm>
              <a:off x="2758059" y="2880183"/>
              <a:ext cx="1345257" cy="573340"/>
            </a:xfrm>
            <a:prstGeom prst="round2Diag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8581" tIns="49291" rIns="98581" bIns="49291" anchor="ctr"/>
            <a:lstStyle/>
            <a:p>
              <a:pPr algn="ctr">
                <a:defRPr/>
              </a:pPr>
              <a:r>
                <a:rPr lang="zh-CN" altLang="en-US" sz="1700" b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细分市场</a:t>
              </a:r>
              <a:endParaRPr lang="zh-CN" altLang="en-US" sz="1700" b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对角圆角矩形 8"/>
            <p:cNvSpPr/>
            <p:nvPr/>
          </p:nvSpPr>
          <p:spPr>
            <a:xfrm>
              <a:off x="3761011" y="3686281"/>
              <a:ext cx="1343546" cy="573342"/>
            </a:xfrm>
            <a:prstGeom prst="round2Diag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8581" tIns="49291" rIns="98581" bIns="49291" anchor="ctr"/>
            <a:lstStyle/>
            <a:p>
              <a:pPr algn="ctr">
                <a:defRPr/>
              </a:pPr>
              <a:r>
                <a:rPr lang="zh-CN" altLang="en-US" sz="1700" b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高端市场</a:t>
              </a:r>
              <a:endParaRPr lang="zh-CN" altLang="en-US" sz="1700" b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10" name="直接箭头连接符 9"/>
            <p:cNvCxnSpPr/>
            <p:nvPr/>
          </p:nvCxnSpPr>
          <p:spPr>
            <a:xfrm>
              <a:off x="2251448" y="1523153"/>
              <a:ext cx="664071" cy="0"/>
            </a:xfrm>
            <a:prstGeom prst="straightConnector1">
              <a:avLst/>
            </a:prstGeom>
            <a:ln cap="rnd">
              <a:solidFill>
                <a:schemeClr val="bg1">
                  <a:lumMod val="65000"/>
                </a:schemeClr>
              </a:solidFill>
              <a:prstDash val="sys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组合 10"/>
            <p:cNvGrpSpPr/>
            <p:nvPr/>
          </p:nvGrpSpPr>
          <p:grpSpPr>
            <a:xfrm>
              <a:off x="3065090" y="1267986"/>
              <a:ext cx="2832572" cy="619549"/>
              <a:chOff x="3024807" y="1419622"/>
              <a:chExt cx="2627313" cy="574675"/>
            </a:xfrm>
          </p:grpSpPr>
          <p:sp>
            <p:nvSpPr>
              <p:cNvPr id="12" name="文本框 8"/>
              <p:cNvSpPr txBox="1">
                <a:spLocks noChangeArrowheads="1"/>
              </p:cNvSpPr>
              <p:nvPr/>
            </p:nvSpPr>
            <p:spPr bwMode="auto">
              <a:xfrm>
                <a:off x="3024807" y="1419622"/>
                <a:ext cx="1129185" cy="320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 sz="32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5pPr>
                <a:lvl6pPr eaLnBrk="0" fontAlgn="base" hangingPunct="0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6pPr>
                <a:lvl7pPr eaLnBrk="0" fontAlgn="base" hangingPunct="0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7pPr>
                <a:lvl8pPr eaLnBrk="0" fontAlgn="base" hangingPunct="0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8pPr>
                <a:lvl9pPr eaLnBrk="0" fontAlgn="base" hangingPunct="0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9pPr>
              </a:lstStyle>
              <a:p>
                <a:pPr eaLnBrk="1" hangingPunct="1"/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ea typeface="+mn-ea"/>
                  </a:rPr>
                  <a:t>投资回报</a:t>
                </a:r>
                <a:endParaRPr lang="zh-CN" altLang="en-US" sz="1600" b="0" dirty="0">
                  <a:solidFill>
                    <a:schemeClr val="bg1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13" name="文本框 9"/>
              <p:cNvSpPr txBox="1"/>
              <p:nvPr/>
            </p:nvSpPr>
            <p:spPr>
              <a:xfrm>
                <a:off x="3024807" y="1705372"/>
                <a:ext cx="2627313" cy="288925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>
                  <a:defRPr/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sentence for each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oneChoose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six words from 1a and write</a:t>
                </a:r>
                <a:endParaRPr lang="en-US" altLang="zh-CN" sz="1200" b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cxnSp>
          <p:nvCxnSpPr>
            <p:cNvPr id="14" name="直接箭头连接符 13"/>
            <p:cNvCxnSpPr/>
            <p:nvPr/>
          </p:nvCxnSpPr>
          <p:spPr>
            <a:xfrm>
              <a:off x="3238997" y="2342943"/>
              <a:ext cx="664071" cy="0"/>
            </a:xfrm>
            <a:prstGeom prst="straightConnector1">
              <a:avLst/>
            </a:prstGeom>
            <a:ln cap="rnd">
              <a:solidFill>
                <a:schemeClr val="bg1">
                  <a:lumMod val="65000"/>
                </a:schemeClr>
              </a:solidFill>
              <a:prstDash val="sys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组合 14"/>
            <p:cNvGrpSpPr/>
            <p:nvPr/>
          </p:nvGrpSpPr>
          <p:grpSpPr>
            <a:xfrm>
              <a:off x="3996693" y="2044294"/>
              <a:ext cx="2832572" cy="617838"/>
              <a:chOff x="3888903" y="2139702"/>
              <a:chExt cx="2627313" cy="573088"/>
            </a:xfrm>
          </p:grpSpPr>
          <p:sp>
            <p:nvSpPr>
              <p:cNvPr id="16" name="文本框 11"/>
              <p:cNvSpPr txBox="1">
                <a:spLocks noChangeArrowheads="1"/>
              </p:cNvSpPr>
              <p:nvPr/>
            </p:nvSpPr>
            <p:spPr bwMode="auto">
              <a:xfrm>
                <a:off x="3888903" y="2139702"/>
                <a:ext cx="1129185" cy="319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 sz="32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5pPr>
                <a:lvl6pPr eaLnBrk="0" fontAlgn="base" hangingPunct="0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6pPr>
                <a:lvl7pPr eaLnBrk="0" fontAlgn="base" hangingPunct="0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7pPr>
                <a:lvl8pPr eaLnBrk="0" fontAlgn="base" hangingPunct="0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8pPr>
                <a:lvl9pPr eaLnBrk="0" fontAlgn="base" hangingPunct="0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9pPr>
              </a:lstStyle>
              <a:p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ea typeface="+mn-ea"/>
                  </a:rPr>
                  <a:t>投资回报</a:t>
                </a:r>
              </a:p>
            </p:txBody>
          </p:sp>
          <p:sp>
            <p:nvSpPr>
              <p:cNvPr id="17" name="文本框 12"/>
              <p:cNvSpPr txBox="1"/>
              <p:nvPr/>
            </p:nvSpPr>
            <p:spPr>
              <a:xfrm>
                <a:off x="3888903" y="2425452"/>
                <a:ext cx="2627313" cy="287338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>
                  <a:defRPr/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sentence for each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oneChoose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six words from 1a and write</a:t>
                </a:r>
                <a:endParaRPr lang="en-US" altLang="zh-CN" sz="1200" b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cxnSp>
          <p:nvCxnSpPr>
            <p:cNvPr id="18" name="直接箭头连接符 17"/>
            <p:cNvCxnSpPr/>
            <p:nvPr/>
          </p:nvCxnSpPr>
          <p:spPr>
            <a:xfrm>
              <a:off x="4226546" y="3162734"/>
              <a:ext cx="664071" cy="0"/>
            </a:xfrm>
            <a:prstGeom prst="straightConnector1">
              <a:avLst/>
            </a:prstGeom>
            <a:ln cap="rnd">
              <a:solidFill>
                <a:schemeClr val="bg1">
                  <a:lumMod val="65000"/>
                </a:schemeClr>
              </a:solidFill>
              <a:prstDash val="sys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组合 18"/>
            <p:cNvGrpSpPr/>
            <p:nvPr/>
          </p:nvGrpSpPr>
          <p:grpSpPr>
            <a:xfrm>
              <a:off x="4912867" y="2901443"/>
              <a:ext cx="2832571" cy="617837"/>
              <a:chOff x="4738688" y="2934767"/>
              <a:chExt cx="2627312" cy="573087"/>
            </a:xfrm>
          </p:grpSpPr>
          <p:sp>
            <p:nvSpPr>
              <p:cNvPr id="20" name="文本框 14"/>
              <p:cNvSpPr txBox="1">
                <a:spLocks noChangeArrowheads="1"/>
              </p:cNvSpPr>
              <p:nvPr/>
            </p:nvSpPr>
            <p:spPr bwMode="auto">
              <a:xfrm>
                <a:off x="4738688" y="2934767"/>
                <a:ext cx="1129185" cy="320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 sz="32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5pPr>
                <a:lvl6pPr eaLnBrk="0" fontAlgn="base" hangingPunct="0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6pPr>
                <a:lvl7pPr eaLnBrk="0" fontAlgn="base" hangingPunct="0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7pPr>
                <a:lvl8pPr eaLnBrk="0" fontAlgn="base" hangingPunct="0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8pPr>
                <a:lvl9pPr eaLnBrk="0" fontAlgn="base" hangingPunct="0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9pPr>
              </a:lstStyle>
              <a:p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ea typeface="+mn-ea"/>
                  </a:rPr>
                  <a:t>投资回报</a:t>
                </a:r>
              </a:p>
            </p:txBody>
          </p:sp>
          <p:sp>
            <p:nvSpPr>
              <p:cNvPr id="21" name="文本框 15"/>
              <p:cNvSpPr txBox="1"/>
              <p:nvPr/>
            </p:nvSpPr>
            <p:spPr>
              <a:xfrm>
                <a:off x="4738688" y="3220517"/>
                <a:ext cx="2627312" cy="287337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>
                  <a:defRPr/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sentence for each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oneChoose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six words from 1a and write</a:t>
                </a:r>
                <a:endParaRPr lang="en-US" altLang="zh-CN" sz="1200" b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cxnSp>
          <p:nvCxnSpPr>
            <p:cNvPr id="22" name="直接箭头连接符 21"/>
            <p:cNvCxnSpPr/>
            <p:nvPr/>
          </p:nvCxnSpPr>
          <p:spPr>
            <a:xfrm>
              <a:off x="5214095" y="3982524"/>
              <a:ext cx="664071" cy="0"/>
            </a:xfrm>
            <a:prstGeom prst="straightConnector1">
              <a:avLst/>
            </a:prstGeom>
            <a:ln cap="rnd">
              <a:solidFill>
                <a:schemeClr val="bg1">
                  <a:lumMod val="65000"/>
                </a:schemeClr>
              </a:solidFill>
              <a:prstDash val="sys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组合 22"/>
            <p:cNvGrpSpPr/>
            <p:nvPr/>
          </p:nvGrpSpPr>
          <p:grpSpPr>
            <a:xfrm>
              <a:off x="5896993" y="3677750"/>
              <a:ext cx="2832572" cy="617838"/>
              <a:chOff x="5651500" y="3654846"/>
              <a:chExt cx="2627313" cy="573088"/>
            </a:xfrm>
          </p:grpSpPr>
          <p:sp>
            <p:nvSpPr>
              <p:cNvPr id="24" name="文本框 17"/>
              <p:cNvSpPr txBox="1">
                <a:spLocks noChangeArrowheads="1"/>
              </p:cNvSpPr>
              <p:nvPr/>
            </p:nvSpPr>
            <p:spPr bwMode="auto">
              <a:xfrm>
                <a:off x="5651500" y="3654846"/>
                <a:ext cx="1129185" cy="320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 sz="32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5pPr>
                <a:lvl6pPr eaLnBrk="0" fontAlgn="base" hangingPunct="0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6pPr>
                <a:lvl7pPr eaLnBrk="0" fontAlgn="base" hangingPunct="0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7pPr>
                <a:lvl8pPr eaLnBrk="0" fontAlgn="base" hangingPunct="0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8pPr>
                <a:lvl9pPr eaLnBrk="0" fontAlgn="base" hangingPunct="0"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 Narrow" pitchFamily="34" charset="0"/>
                    <a:ea typeface="微软雅黑" pitchFamily="34" charset="-122"/>
                  </a:defRPr>
                </a:lvl9pPr>
              </a:lstStyle>
              <a:p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ea typeface="+mn-ea"/>
                  </a:rPr>
                  <a:t>投资回报</a:t>
                </a:r>
              </a:p>
            </p:txBody>
          </p:sp>
          <p:sp>
            <p:nvSpPr>
              <p:cNvPr id="25" name="文本框 18"/>
              <p:cNvSpPr txBox="1"/>
              <p:nvPr/>
            </p:nvSpPr>
            <p:spPr>
              <a:xfrm>
                <a:off x="5651500" y="3940596"/>
                <a:ext cx="2627313" cy="287338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>
                  <a:defRPr/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sentence for each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oneChoose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six words from 1a and write</a:t>
                </a:r>
                <a:endParaRPr lang="en-US" altLang="zh-CN" sz="1200" b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26" name="直角上箭头 25"/>
            <p:cNvSpPr/>
            <p:nvPr/>
          </p:nvSpPr>
          <p:spPr>
            <a:xfrm rot="5400000">
              <a:off x="1103026" y="1957720"/>
              <a:ext cx="580186" cy="569938"/>
            </a:xfrm>
            <a:prstGeom prst="bentUpArrow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8581" tIns="49291" rIns="98581" bIns="49291" anchor="ctr"/>
            <a:lstStyle/>
            <a:p>
              <a:pPr algn="ctr">
                <a:defRPr/>
              </a:pPr>
              <a:endParaRPr lang="zh-CN" altLang="en-US" sz="1700" b="0">
                <a:solidFill>
                  <a:schemeClr val="bg1"/>
                </a:solidFill>
              </a:endParaRPr>
            </a:p>
          </p:txBody>
        </p:sp>
        <p:sp>
          <p:nvSpPr>
            <p:cNvPr id="27" name="直角上箭头 26"/>
            <p:cNvSpPr/>
            <p:nvPr/>
          </p:nvSpPr>
          <p:spPr>
            <a:xfrm rot="5400000">
              <a:off x="2116248" y="2753550"/>
              <a:ext cx="581897" cy="568226"/>
            </a:xfrm>
            <a:prstGeom prst="bentUpArrow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8581" tIns="49291" rIns="98581" bIns="49291" anchor="ctr"/>
            <a:lstStyle/>
            <a:p>
              <a:pPr algn="ctr">
                <a:defRPr/>
              </a:pPr>
              <a:endParaRPr lang="zh-CN" altLang="en-US" sz="1700" b="0">
                <a:solidFill>
                  <a:schemeClr val="bg1"/>
                </a:solidFill>
              </a:endParaRPr>
            </a:p>
          </p:txBody>
        </p:sp>
        <p:sp>
          <p:nvSpPr>
            <p:cNvPr id="28" name="直角上箭头 27"/>
            <p:cNvSpPr/>
            <p:nvPr/>
          </p:nvSpPr>
          <p:spPr>
            <a:xfrm rot="5400000">
              <a:off x="3130326" y="3548525"/>
              <a:ext cx="581897" cy="569937"/>
            </a:xfrm>
            <a:prstGeom prst="bentUpArrow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8581" tIns="49291" rIns="98581" bIns="49291" anchor="ctr"/>
            <a:lstStyle/>
            <a:p>
              <a:pPr algn="ctr">
                <a:defRPr/>
              </a:pPr>
              <a:endParaRPr lang="zh-CN" altLang="en-US" sz="1700" b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9269210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PA_组合 17"/>
          <p:cNvGrpSpPr/>
          <p:nvPr>
            <p:custDataLst>
              <p:tags r:id="rId1"/>
            </p:custDataLst>
          </p:nvPr>
        </p:nvGrpSpPr>
        <p:grpSpPr>
          <a:xfrm>
            <a:off x="1169222" y="0"/>
            <a:ext cx="1104218" cy="949569"/>
            <a:chOff x="1169222" y="0"/>
            <a:chExt cx="1104218" cy="949569"/>
          </a:xfrm>
        </p:grpSpPr>
        <p:sp>
          <p:nvSpPr>
            <p:cNvPr id="12" name="PA_矩形 7"/>
            <p:cNvSpPr/>
            <p:nvPr>
              <p:custDataLst>
                <p:tags r:id="rId5"/>
              </p:custDataLst>
            </p:nvPr>
          </p:nvSpPr>
          <p:spPr>
            <a:xfrm>
              <a:off x="1195755" y="0"/>
              <a:ext cx="914400" cy="949569"/>
            </a:xfrm>
            <a:prstGeom prst="rect">
              <a:avLst/>
            </a:prstGeom>
            <a:solidFill>
              <a:schemeClr val="bg1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PA_文本框 14"/>
            <p:cNvSpPr txBox="1"/>
            <p:nvPr>
              <p:custDataLst>
                <p:tags r:id="rId6"/>
              </p:custDataLst>
            </p:nvPr>
          </p:nvSpPr>
          <p:spPr>
            <a:xfrm>
              <a:off x="1169222" y="289556"/>
              <a:ext cx="11042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400" b="1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2000" dirty="0">
                  <a:solidFill>
                    <a:schemeClr val="bg1"/>
                  </a:solidFill>
                </a:rPr>
                <a:t>LOGO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70255" y="2055604"/>
            <a:ext cx="10899190" cy="2212589"/>
            <a:chOff x="1096052" y="3298446"/>
            <a:chExt cx="8796914" cy="1785817"/>
          </a:xfrm>
        </p:grpSpPr>
        <p:sp>
          <p:nvSpPr>
            <p:cNvPr id="7" name="PA_文本框 9"/>
            <p:cNvSpPr txBox="1"/>
            <p:nvPr>
              <p:custDataLst>
                <p:tags r:id="rId2"/>
              </p:custDataLst>
            </p:nvPr>
          </p:nvSpPr>
          <p:spPr>
            <a:xfrm>
              <a:off x="1096052" y="3298446"/>
              <a:ext cx="8796914" cy="1167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dirty="0" smtClean="0">
                  <a:solidFill>
                    <a:schemeClr val="bg1"/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  <a:cs typeface="Arial" panose="020B0604020202020204" pitchFamily="34" charset="0"/>
                </a:rPr>
                <a:t>感谢您的耐心观看</a:t>
              </a:r>
              <a:endParaRPr lang="en-US" altLang="zh-CN" sz="8800" dirty="0" smtClean="0">
                <a:solidFill>
                  <a:schemeClr val="bg1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8" name="PA_矩形 9"/>
            <p:cNvSpPr/>
            <p:nvPr>
              <p:custDataLst>
                <p:tags r:id="rId3"/>
              </p:custDataLst>
            </p:nvPr>
          </p:nvSpPr>
          <p:spPr>
            <a:xfrm>
              <a:off x="1096052" y="3873618"/>
              <a:ext cx="149099" cy="521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PA_矩形 12"/>
            <p:cNvSpPr/>
            <p:nvPr>
              <p:custDataLst>
                <p:tags r:id="rId4"/>
              </p:custDataLst>
            </p:nvPr>
          </p:nvSpPr>
          <p:spPr>
            <a:xfrm>
              <a:off x="1163671" y="4612282"/>
              <a:ext cx="2637692" cy="4719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3875862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09290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1507</Words>
  <Application>Microsoft Office PowerPoint</Application>
  <PresentationFormat>宽屏</PresentationFormat>
  <Paragraphs>247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Impact MT Std</vt:lpstr>
      <vt:lpstr>Roboto Black</vt:lpstr>
      <vt:lpstr>等线</vt:lpstr>
      <vt:lpstr>等线 Light</vt:lpstr>
      <vt:lpstr>宋体</vt:lpstr>
      <vt:lpstr>微软雅黑</vt:lpstr>
      <vt:lpstr>叶根友刀锋黑草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092907</dc:title>
  <dc:creator>龙时富</dc:creator>
  <cp:lastModifiedBy>Administrator</cp:lastModifiedBy>
  <cp:revision>16</cp:revision>
  <dcterms:created xsi:type="dcterms:W3CDTF">2017-09-29T10:05:45Z</dcterms:created>
  <dcterms:modified xsi:type="dcterms:W3CDTF">2017-10-06T08:28:52Z</dcterms:modified>
</cp:coreProperties>
</file>