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9" r:id="rId4"/>
    <p:sldId id="260" r:id="rId5"/>
    <p:sldId id="265" r:id="rId6"/>
    <p:sldId id="258" r:id="rId7"/>
    <p:sldId id="266" r:id="rId8"/>
    <p:sldId id="261" r:id="rId9"/>
    <p:sldId id="267" r:id="rId10"/>
    <p:sldId id="269" r:id="rId11"/>
    <p:sldId id="270" r:id="rId12"/>
    <p:sldId id="268" r:id="rId13"/>
    <p:sldId id="271" r:id="rId14"/>
    <p:sldId id="262" r:id="rId15"/>
    <p:sldId id="274" r:id="rId16"/>
    <p:sldId id="277" r:id="rId17"/>
    <p:sldId id="278" r:id="rId18"/>
    <p:sldId id="279" r:id="rId19"/>
    <p:sldId id="280" r:id="rId20"/>
    <p:sldId id="275" r:id="rId21"/>
    <p:sldId id="263" r:id="rId22"/>
    <p:sldId id="281" r:id="rId23"/>
    <p:sldId id="283" r:id="rId24"/>
    <p:sldId id="264" r:id="rId25"/>
    <p:sldId id="276" r:id="rId26"/>
    <p:sldId id="282" r:id="rId27"/>
    <p:sldId id="272" r:id="rId28"/>
  </p:sldIdLst>
  <p:sldSz cx="12192000" cy="6858000"/>
  <p:notesSz cx="6858000" cy="9144000"/>
  <p:embeddedFontLst>
    <p:embeddedFont>
      <p:font typeface="DengXian Light" panose="02010600030101010101" pitchFamily="2" charset="-122"/>
      <p:regular r:id="rId30"/>
    </p:embeddedFont>
    <p:embeddedFont>
      <p:font typeface="DengXian" panose="02010600030101010101" pitchFamily="2" charset="-122"/>
      <p:regular r:id="rId31"/>
      <p:bold r:id="rId32"/>
    </p:embeddedFont>
    <p:embeddedFont>
      <p:font typeface="Microsoft YaHei" panose="020B0503020204020204" pitchFamily="34" charset="-122"/>
      <p:regular r:id="rId33"/>
      <p:bold r:id="rId34"/>
    </p:embeddedFont>
    <p:embeddedFont>
      <p:font typeface="FZKaTong-M19S" panose="02010600030101010101" charset="-122"/>
      <p:regular r:id="rId35"/>
    </p:embeddedFont>
  </p:embeddedFontLst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38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6417"/>
    <a:srgbClr val="FCFAFD"/>
    <a:srgbClr val="1E9F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631"/>
  </p:normalViewPr>
  <p:slideViewPr>
    <p:cSldViewPr snapToGrid="0" snapToObjects="1" showGuides="1">
      <p:cViewPr varScale="1">
        <p:scale>
          <a:sx n="92" d="100"/>
          <a:sy n="92" d="100"/>
        </p:scale>
        <p:origin x="468" y="72"/>
      </p:cViewPr>
      <p:guideLst>
        <p:guide orient="horz" pos="2115"/>
        <p:guide pos="3840"/>
        <p:guide orient="horz" pos="138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5E5FE-A381-4A4F-93E3-BB8F3B2D2EA4}" type="datetimeFigureOut">
              <a:rPr kumimoji="1" lang="zh-CN" altLang="en-US" smtClean="0"/>
              <a:t>2019/1/10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A7A02A-CFB9-4246-B128-5BCE4D1F094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53851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7A02A-CFB9-4246-B128-5BCE4D1F094A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22366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7A02A-CFB9-4246-B128-5BCE4D1F094A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040353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7A02A-CFB9-4246-B128-5BCE4D1F094A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50737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7A02A-CFB9-4246-B128-5BCE4D1F094A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20899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7A02A-CFB9-4246-B128-5BCE4D1F094A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444745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7A02A-CFB9-4246-B128-5BCE4D1F094A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429328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7A02A-CFB9-4246-B128-5BCE4D1F094A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612026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7A02A-CFB9-4246-B128-5BCE4D1F094A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50491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7A02A-CFB9-4246-B128-5BCE4D1F094A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77842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7A02A-CFB9-4246-B128-5BCE4D1F094A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814833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7A02A-CFB9-4246-B128-5BCE4D1F094A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30340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7A02A-CFB9-4246-B128-5BCE4D1F094A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907250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7A02A-CFB9-4246-B128-5BCE4D1F094A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186912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7A02A-CFB9-4246-B128-5BCE4D1F094A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428222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7A02A-CFB9-4246-B128-5BCE4D1F094A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960370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7A02A-CFB9-4246-B128-5BCE4D1F094A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075220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7A02A-CFB9-4246-B128-5BCE4D1F094A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560000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7A02A-CFB9-4246-B128-5BCE4D1F094A}" type="slidenum">
              <a:rPr kumimoji="1" lang="zh-CN" altLang="en-US" smtClean="0"/>
              <a:t>18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057759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7A02A-CFB9-4246-B128-5BCE4D1F094A}" type="slidenum">
              <a:rPr kumimoji="1" lang="zh-CN" altLang="en-US" smtClean="0"/>
              <a:t>19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210630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7A02A-CFB9-4246-B128-5BCE4D1F094A}" type="slidenum">
              <a:rPr kumimoji="1" lang="zh-CN" altLang="en-US" smtClean="0"/>
              <a:t>20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430676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7A02A-CFB9-4246-B128-5BCE4D1F094A}" type="slidenum">
              <a:rPr kumimoji="1" lang="zh-CN" altLang="en-US" smtClean="0"/>
              <a:t>21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345267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7A02A-CFB9-4246-B128-5BCE4D1F094A}" type="slidenum">
              <a:rPr kumimoji="1" lang="zh-CN" altLang="en-US" smtClean="0"/>
              <a:t>22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603528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7A02A-CFB9-4246-B128-5BCE4D1F094A}" type="slidenum">
              <a:rPr kumimoji="1" lang="zh-CN" altLang="en-US" smtClean="0"/>
              <a:t>23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145763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7A02A-CFB9-4246-B128-5BCE4D1F094A}" type="slidenum">
              <a:rPr kumimoji="1" lang="zh-CN" altLang="en-US" smtClean="0"/>
              <a:t>24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389144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7A02A-CFB9-4246-B128-5BCE4D1F094A}" type="slidenum">
              <a:rPr kumimoji="1" lang="zh-CN" altLang="en-US" smtClean="0"/>
              <a:t>25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722698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7A02A-CFB9-4246-B128-5BCE4D1F094A}" type="slidenum">
              <a:rPr kumimoji="1" lang="zh-CN" altLang="en-US" smtClean="0"/>
              <a:t>26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503555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7A02A-CFB9-4246-B128-5BCE4D1F094A}" type="slidenum">
              <a:rPr kumimoji="1" lang="zh-CN" altLang="en-US" smtClean="0"/>
              <a:t>27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83479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emf"/><Relationship Id="rId5" Type="http://schemas.openxmlformats.org/officeDocument/2006/relationships/image" Target="../media/image2.png"/><Relationship Id="rId4" Type="http://schemas.microsoft.com/office/2007/relationships/hdphoto" Target="../media/hdphoto4.wdp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microsoft.com/office/2007/relationships/hdphoto" Target="../media/hdphoto4.wdp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6"/>
          <p:cNvGrpSpPr/>
          <p:nvPr userDrawn="1"/>
        </p:nvGrpSpPr>
        <p:grpSpPr>
          <a:xfrm>
            <a:off x="-32" y="1544"/>
            <a:ext cx="12192000" cy="6848518"/>
            <a:chOff x="-32" y="1544"/>
            <a:chExt cx="12192000" cy="684851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2" y="1544"/>
              <a:ext cx="12192000" cy="5083702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5285"/>
            <a:stretch/>
          </p:blipFill>
          <p:spPr>
            <a:xfrm>
              <a:off x="-32" y="5085246"/>
              <a:ext cx="12192000" cy="17648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525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 4"/>
          <p:cNvGrpSpPr/>
          <p:nvPr userDrawn="1"/>
        </p:nvGrpSpPr>
        <p:grpSpPr>
          <a:xfrm>
            <a:off x="-32" y="1544"/>
            <a:ext cx="12192000" cy="6848518"/>
            <a:chOff x="-32" y="1544"/>
            <a:chExt cx="12192000" cy="684851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2" y="1544"/>
              <a:ext cx="12192000" cy="5083702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5285"/>
            <a:stretch/>
          </p:blipFill>
          <p:spPr>
            <a:xfrm>
              <a:off x="-32" y="5085246"/>
              <a:ext cx="12192000" cy="1764816"/>
            </a:xfrm>
            <a:prstGeom prst="rect">
              <a:avLst/>
            </a:prstGeom>
          </p:spPr>
        </p:pic>
      </p:grp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33" b="31166"/>
          <a:stretch/>
        </p:blipFill>
        <p:spPr>
          <a:xfrm>
            <a:off x="0" y="5352833"/>
            <a:ext cx="6192485" cy="184686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F11C5117-A81D-449A-A0BA-F99DCA42B01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472302" y="830300"/>
            <a:ext cx="3133172" cy="36323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33" b="31166"/>
          <a:stretch/>
        </p:blipFill>
        <p:spPr>
          <a:xfrm flipH="1">
            <a:off x="5999515" y="5352833"/>
            <a:ext cx="6192485" cy="184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33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 14"/>
          <p:cNvGrpSpPr/>
          <p:nvPr userDrawn="1"/>
        </p:nvGrpSpPr>
        <p:grpSpPr>
          <a:xfrm>
            <a:off x="-32" y="1544"/>
            <a:ext cx="12192000" cy="6848518"/>
            <a:chOff x="-32" y="1544"/>
            <a:chExt cx="12192000" cy="6848518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2" y="1544"/>
              <a:ext cx="12192000" cy="5083702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5285"/>
            <a:stretch/>
          </p:blipFill>
          <p:spPr>
            <a:xfrm>
              <a:off x="-32" y="5085246"/>
              <a:ext cx="12192000" cy="1764816"/>
            </a:xfrm>
            <a:prstGeom prst="rect">
              <a:avLst/>
            </a:prstGeom>
          </p:spPr>
        </p:pic>
      </p:grp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33" b="31166"/>
          <a:stretch/>
        </p:blipFill>
        <p:spPr>
          <a:xfrm>
            <a:off x="0" y="5352833"/>
            <a:ext cx="6192485" cy="184686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33" b="31166"/>
          <a:stretch/>
        </p:blipFill>
        <p:spPr>
          <a:xfrm flipH="1">
            <a:off x="5999515" y="5352833"/>
            <a:ext cx="6192485" cy="1846869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A9F38257-5F6E-4AF7-8DAA-9C5D11D0B54E}"/>
              </a:ext>
            </a:extLst>
          </p:cNvPr>
          <p:cNvSpPr/>
          <p:nvPr userDrawn="1"/>
        </p:nvSpPr>
        <p:spPr>
          <a:xfrm>
            <a:off x="761309" y="962863"/>
            <a:ext cx="1047641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版权声明</a:t>
            </a:r>
          </a:p>
          <a:p>
            <a:pPr algn="just">
              <a:lnSpc>
                <a:spcPct val="150000"/>
              </a:lnSpc>
            </a:pPr>
            <a:endParaRPr lang="zh-CN" altLang="en-US" sz="1400" dirty="0">
              <a:solidFill>
                <a:srgbClr val="F86417"/>
              </a:solidFill>
              <a:latin typeface="DFPShaoNvW5-GB" charset="-122"/>
              <a:ea typeface="DFPShaoNvW5-GB" charset="-122"/>
              <a:cs typeface="DFPShaoNvW5-GB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感谢您下载觅知网平台上提供的</a:t>
            </a:r>
            <a:r>
              <a:rPr lang="en-US" altLang="zh-CN" sz="14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PPT</a:t>
            </a:r>
            <a:r>
              <a:rPr lang="zh-CN" altLang="en-US" sz="14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作品，为了您和觅知网以及原创作者的利益，请勿复制、传播、销售，否则将承担法律责任！觅知网将对作品进行维权，按照传播下载次数进行十倍的索取赔偿！</a:t>
            </a:r>
            <a:endParaRPr lang="en-US" altLang="zh-CN" sz="1400" dirty="0">
              <a:solidFill>
                <a:srgbClr val="F86417"/>
              </a:solidFill>
              <a:latin typeface="DFPShaoNvW5-GB" charset="-122"/>
              <a:ea typeface="DFPShaoNvW5-GB" charset="-122"/>
              <a:cs typeface="DFPShaoNvW5-GB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1400" dirty="0">
              <a:solidFill>
                <a:srgbClr val="F86417"/>
              </a:solidFill>
              <a:latin typeface="DFPShaoNvW5-GB" charset="-122"/>
              <a:ea typeface="DFPShaoNvW5-GB" charset="-122"/>
              <a:cs typeface="DFPShaoNvW5-GB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1.</a:t>
            </a:r>
            <a:r>
              <a:rPr lang="zh-CN" altLang="en-US" sz="14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在觅知网出售的</a:t>
            </a:r>
            <a:r>
              <a:rPr lang="en-US" altLang="zh-CN" sz="14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PPT</a:t>
            </a:r>
            <a:r>
              <a:rPr lang="zh-CN" altLang="en-US" sz="14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模板是免版税类（</a:t>
            </a:r>
            <a:r>
              <a:rPr lang="en-US" altLang="zh-CN" sz="14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RF</a:t>
            </a:r>
            <a:r>
              <a:rPr lang="zh-CN" altLang="en-US" sz="14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：</a:t>
            </a:r>
            <a:r>
              <a:rPr lang="en-US" altLang="zh-CN" sz="14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Royalty-Free</a:t>
            </a:r>
            <a:r>
              <a:rPr lang="zh-CN" altLang="en-US" sz="14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）正版受</a:t>
            </a:r>
            <a:r>
              <a:rPr lang="en-US" altLang="zh-CN" sz="14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《</a:t>
            </a:r>
            <a:r>
              <a:rPr lang="zh-CN" altLang="en-US" sz="14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中国人民共和国著作法</a:t>
            </a:r>
            <a:r>
              <a:rPr lang="en-US" altLang="zh-CN" sz="14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》</a:t>
            </a:r>
            <a:r>
              <a:rPr lang="zh-CN" altLang="en-US" sz="14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和</a:t>
            </a:r>
            <a:r>
              <a:rPr lang="en-US" altLang="zh-CN" sz="14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《</a:t>
            </a:r>
            <a:r>
              <a:rPr lang="zh-CN" altLang="en-US" sz="14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世界版权公约</a:t>
            </a:r>
            <a:r>
              <a:rPr lang="en-US" altLang="zh-CN" sz="14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》</a:t>
            </a:r>
            <a:r>
              <a:rPr lang="zh-CN" altLang="en-US" sz="14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的保护，作品的所有权、版权和著作权归觅知网所有，您下载的是</a:t>
            </a:r>
            <a:r>
              <a:rPr lang="en-US" altLang="zh-CN" sz="14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PPT</a:t>
            </a:r>
            <a:r>
              <a:rPr lang="zh-CN" altLang="en-US" sz="14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模板素材的使用权。</a:t>
            </a:r>
          </a:p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2.</a:t>
            </a:r>
            <a:r>
              <a:rPr lang="zh-CN" altLang="en-US" sz="14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不得将觅知网的</a:t>
            </a:r>
            <a:r>
              <a:rPr lang="en-US" altLang="zh-CN" sz="14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PPT</a:t>
            </a:r>
            <a:r>
              <a:rPr lang="zh-CN" altLang="en-US" sz="14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模板、</a:t>
            </a:r>
            <a:r>
              <a:rPr lang="en-US" altLang="zh-CN" sz="14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PPT</a:t>
            </a:r>
            <a:r>
              <a:rPr lang="zh-CN" altLang="en-US" sz="14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81FCA598-9AE0-4234-870B-B479F5C17E80}"/>
              </a:ext>
            </a:extLst>
          </p:cNvPr>
          <p:cNvSpPr/>
          <p:nvPr userDrawn="1"/>
        </p:nvSpPr>
        <p:spPr>
          <a:xfrm>
            <a:off x="366451" y="4975422"/>
            <a:ext cx="11652068" cy="403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更多模板烦请登陆：</a:t>
            </a:r>
            <a:r>
              <a:rPr lang="en-US" altLang="zh-CN" sz="1600" b="1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http://www.51miz.com/ppt/</a:t>
            </a:r>
            <a:endParaRPr lang="zh-CN" altLang="en-US" sz="1600" b="1" dirty="0">
              <a:solidFill>
                <a:srgbClr val="F86417"/>
              </a:solidFill>
              <a:latin typeface="DFPShaoNvW5-GB" charset="-122"/>
              <a:ea typeface="DFPShaoNvW5-GB" charset="-122"/>
              <a:cs typeface="DFPShaoNvW5-GB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6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783705" y="119506"/>
            <a:ext cx="1302488" cy="106347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6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252784" y="1028570"/>
            <a:ext cx="716132" cy="58471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6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6547159">
            <a:off x="10157173" y="-75855"/>
            <a:ext cx="1000412" cy="118201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 rotWithShape="1">
          <a:blip r:embed="rId6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0835536" y="634659"/>
            <a:ext cx="1302488" cy="106347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6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6547159">
            <a:off x="1446621" y="457547"/>
            <a:ext cx="687033" cy="8117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537C0-9B1C-F84B-A5C3-39A43402C605}" type="datetimeFigureOut">
              <a:rPr kumimoji="1" lang="zh-CN" altLang="en-US" smtClean="0"/>
              <a:t>2019/1/10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C1008-2A20-D949-8B0F-265349E9D4F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66322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537C0-9B1C-F84B-A5C3-39A43402C605}" type="datetimeFigureOut">
              <a:rPr kumimoji="1" lang="zh-CN" altLang="en-US" smtClean="0"/>
              <a:t>2019/1/10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C1008-2A20-D949-8B0F-265349E9D4F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4541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537C0-9B1C-F84B-A5C3-39A43402C605}" type="datetimeFigureOut">
              <a:rPr kumimoji="1" lang="zh-CN" altLang="en-US" smtClean="0"/>
              <a:t>2019/1/10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C1008-2A20-D949-8B0F-265349E9D4F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77356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537C0-9B1C-F84B-A5C3-39A43402C605}" type="datetimeFigureOut">
              <a:rPr kumimoji="1" lang="zh-CN" altLang="en-US" smtClean="0"/>
              <a:t>2019/1/10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C1008-2A20-D949-8B0F-265349E9D4F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13812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537C0-9B1C-F84B-A5C3-39A43402C605}" type="datetimeFigureOut">
              <a:rPr kumimoji="1" lang="zh-CN" altLang="en-US" smtClean="0"/>
              <a:t>2019/1/10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C1008-2A20-D949-8B0F-265349E9D4F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4661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537C0-9B1C-F84B-A5C3-39A43402C605}" type="datetimeFigureOut">
              <a:rPr kumimoji="1" lang="zh-CN" altLang="en-US" smtClean="0"/>
              <a:t>2019/1/10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C1008-2A20-D949-8B0F-265349E9D4F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6777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537C0-9B1C-F84B-A5C3-39A43402C605}" type="datetimeFigureOut">
              <a:rPr kumimoji="1" lang="zh-CN" altLang="en-US" smtClean="0"/>
              <a:t>2019/1/10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C1008-2A20-D949-8B0F-265349E9D4F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64751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537C0-9B1C-F84B-A5C3-39A43402C605}" type="datetimeFigureOut">
              <a:rPr kumimoji="1" lang="zh-CN" altLang="en-US" smtClean="0"/>
              <a:t>2019/1/10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C1008-2A20-D949-8B0F-265349E9D4F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64251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537C0-9B1C-F84B-A5C3-39A43402C605}" type="datetimeFigureOut">
              <a:rPr kumimoji="1" lang="zh-CN" altLang="en-US" smtClean="0"/>
              <a:t>2019/1/10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C1008-2A20-D949-8B0F-265349E9D4F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9071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537C0-9B1C-F84B-A5C3-39A43402C605}" type="datetimeFigureOut">
              <a:rPr kumimoji="1" lang="zh-CN" altLang="en-US" smtClean="0"/>
              <a:t>2019/1/10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C1008-2A20-D949-8B0F-265349E9D4F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8595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8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tiff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4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microsoft.com/office/2007/relationships/hdphoto" Target="../media/hdphoto9.wdp"/><Relationship Id="rId3" Type="http://schemas.openxmlformats.org/officeDocument/2006/relationships/image" Target="../media/image4.png"/><Relationship Id="rId7" Type="http://schemas.openxmlformats.org/officeDocument/2006/relationships/image" Target="../media/image18.png"/><Relationship Id="rId12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microsoft.com/office/2007/relationships/hdphoto" Target="../media/hdphoto8.wdp"/><Relationship Id="rId5" Type="http://schemas.openxmlformats.org/officeDocument/2006/relationships/image" Target="../media/image7.png"/><Relationship Id="rId10" Type="http://schemas.openxmlformats.org/officeDocument/2006/relationships/image" Target="../media/image24.jpeg"/><Relationship Id="rId4" Type="http://schemas.openxmlformats.org/officeDocument/2006/relationships/image" Target="../media/image9.png"/><Relationship Id="rId9" Type="http://schemas.microsoft.com/office/2007/relationships/hdphoto" Target="../media/hdphoto7.wdp"/><Relationship Id="rId1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4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30.png"/><Relationship Id="rId5" Type="http://schemas.openxmlformats.org/officeDocument/2006/relationships/image" Target="../media/image7.png"/><Relationship Id="rId10" Type="http://schemas.microsoft.com/office/2007/relationships/hdphoto" Target="../media/hdphoto12.wdp"/><Relationship Id="rId4" Type="http://schemas.openxmlformats.org/officeDocument/2006/relationships/image" Target="../media/image9.png"/><Relationship Id="rId9" Type="http://schemas.microsoft.com/office/2007/relationships/hdphoto" Target="../media/hdphoto1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4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4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13.wdp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1" t="56500" r="8770"/>
          <a:stretch>
            <a:fillRect/>
          </a:stretch>
        </p:blipFill>
        <p:spPr>
          <a:xfrm>
            <a:off x="0" y="4954773"/>
            <a:ext cx="12019531" cy="1903228"/>
          </a:xfrm>
          <a:custGeom>
            <a:avLst/>
            <a:gdLst>
              <a:gd name="connsiteX0" fmla="*/ 1693430 w 11206715"/>
              <a:gd name="connsiteY0" fmla="*/ 0 h 1774523"/>
              <a:gd name="connsiteX1" fmla="*/ 2909548 w 11206715"/>
              <a:gd name="connsiteY1" fmla="*/ 0 h 1774523"/>
              <a:gd name="connsiteX2" fmla="*/ 5705889 w 11206715"/>
              <a:gd name="connsiteY2" fmla="*/ 547535 h 1774523"/>
              <a:gd name="connsiteX3" fmla="*/ 7854707 w 11206715"/>
              <a:gd name="connsiteY3" fmla="*/ 1005272 h 1774523"/>
              <a:gd name="connsiteX4" fmla="*/ 10423116 w 11206715"/>
              <a:gd name="connsiteY4" fmla="*/ 979843 h 1774523"/>
              <a:gd name="connsiteX5" fmla="*/ 11206715 w 11206715"/>
              <a:gd name="connsiteY5" fmla="*/ 1631144 h 1774523"/>
              <a:gd name="connsiteX6" fmla="*/ 11206715 w 11206715"/>
              <a:gd name="connsiteY6" fmla="*/ 1774523 h 1774523"/>
              <a:gd name="connsiteX7" fmla="*/ 0 w 11206715"/>
              <a:gd name="connsiteY7" fmla="*/ 1774523 h 1774523"/>
              <a:gd name="connsiteX8" fmla="*/ 0 w 11206715"/>
              <a:gd name="connsiteY8" fmla="*/ 1728528 h 1774523"/>
              <a:gd name="connsiteX9" fmla="*/ 238481 w 11206715"/>
              <a:gd name="connsiteY9" fmla="*/ 636539 h 1774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06715" h="1774523">
                <a:moveTo>
                  <a:pt x="1693430" y="0"/>
                </a:moveTo>
                <a:lnTo>
                  <a:pt x="2909548" y="0"/>
                </a:lnTo>
                <a:lnTo>
                  <a:pt x="5705889" y="547535"/>
                </a:lnTo>
                <a:lnTo>
                  <a:pt x="7854707" y="1005272"/>
                </a:lnTo>
                <a:lnTo>
                  <a:pt x="10423116" y="979843"/>
                </a:lnTo>
                <a:lnTo>
                  <a:pt x="11206715" y="1631144"/>
                </a:lnTo>
                <a:lnTo>
                  <a:pt x="11206715" y="1774523"/>
                </a:lnTo>
                <a:lnTo>
                  <a:pt x="0" y="1774523"/>
                </a:lnTo>
                <a:lnTo>
                  <a:pt x="0" y="1728528"/>
                </a:lnTo>
                <a:lnTo>
                  <a:pt x="238481" y="636539"/>
                </a:lnTo>
                <a:close/>
              </a:path>
            </a:pathLst>
          </a:cu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3086100"/>
            <a:ext cx="12006262" cy="3810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4" r="5312"/>
          <a:stretch/>
        </p:blipFill>
        <p:spPr>
          <a:xfrm>
            <a:off x="371474" y="3067050"/>
            <a:ext cx="11158537" cy="3810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11" t="40606" r="39928" b="5213"/>
          <a:stretch/>
        </p:blipFill>
        <p:spPr>
          <a:xfrm>
            <a:off x="4718730" y="4464487"/>
            <a:ext cx="2006938" cy="206428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2" b="16667"/>
          <a:stretch/>
        </p:blipFill>
        <p:spPr>
          <a:xfrm>
            <a:off x="9594860" y="4091339"/>
            <a:ext cx="1149339" cy="272856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10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251968" y="2205260"/>
            <a:ext cx="1302488" cy="106347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10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10438798" y="115585"/>
            <a:ext cx="1000412" cy="1182014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0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991911" y="450919"/>
            <a:ext cx="1302488" cy="1063477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10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11262883" y="2774315"/>
            <a:ext cx="1366339" cy="161436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10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577448" y="1109944"/>
            <a:ext cx="716132" cy="584719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10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8666447" y="5128940"/>
            <a:ext cx="564131" cy="460611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1308471" y="1377445"/>
            <a:ext cx="957505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Tx/>
            </a:pPr>
            <a:r>
              <a:rPr lang="zh-CN" altLang="en-US" sz="6000" b="1" spc="300" dirty="0">
                <a:solidFill>
                  <a:srgbClr val="F86417"/>
                </a:solidFill>
                <a:effectLst>
                  <a:outerShdw blurRad="63500" sx="102000" sy="102000" algn="ctr" rotWithShape="0">
                    <a:prstClr val="black">
                      <a:alpha val="12000"/>
                    </a:prstClr>
                  </a:outerShdw>
                </a:effectLst>
                <a:latin typeface="DFPShaoNvW5-GB" charset="-122"/>
                <a:ea typeface="DFPShaoNvW5-GB" charset="-122"/>
                <a:cs typeface="DFPShaoNvW5-GB" charset="-122"/>
              </a:rPr>
              <a:t>寒假幼儿园家长会</a:t>
            </a:r>
            <a:r>
              <a:rPr lang="en-US" altLang="zh-CN" sz="6000" b="1" spc="300" dirty="0" err="1">
                <a:solidFill>
                  <a:srgbClr val="F86417"/>
                </a:solidFill>
                <a:effectLst>
                  <a:outerShdw blurRad="63500" sx="102000" sy="102000" algn="ctr" rotWithShape="0">
                    <a:prstClr val="black">
                      <a:alpha val="12000"/>
                    </a:prstClr>
                  </a:outerShdw>
                </a:effectLst>
                <a:latin typeface="DFPShaoNvW5-GB" charset="-122"/>
                <a:ea typeface="DFPShaoNvW5-GB" charset="-122"/>
                <a:cs typeface="DFPShaoNvW5-GB" charset="-122"/>
              </a:rPr>
              <a:t>ppt</a:t>
            </a:r>
            <a:r>
              <a:rPr lang="zh-CN" altLang="en-US" sz="6000" b="1" spc="300" dirty="0">
                <a:solidFill>
                  <a:srgbClr val="F86417"/>
                </a:solidFill>
                <a:effectLst>
                  <a:outerShdw blurRad="63500" sx="102000" sy="102000" algn="ctr" rotWithShape="0">
                    <a:prstClr val="black">
                      <a:alpha val="12000"/>
                    </a:prstClr>
                  </a:outerShdw>
                </a:effectLst>
                <a:latin typeface="DFPShaoNvW5-GB" charset="-122"/>
                <a:ea typeface="DFPShaoNvW5-GB" charset="-122"/>
                <a:cs typeface="DFPShaoNvW5-GB" charset="-122"/>
              </a:rPr>
              <a:t>模板</a:t>
            </a:r>
            <a:endParaRPr lang="zh-CN" altLang="zh-CN" sz="6000" b="1" spc="300" dirty="0">
              <a:solidFill>
                <a:srgbClr val="F86417"/>
              </a:solidFill>
              <a:effectLst>
                <a:outerShdw blurRad="63500" sx="102000" sy="102000" algn="ctr" rotWithShape="0">
                  <a:prstClr val="black">
                    <a:alpha val="12000"/>
                  </a:prstClr>
                </a:outerShdw>
              </a:effectLst>
              <a:latin typeface="DFPShaoNvW5-GB" charset="-122"/>
              <a:ea typeface="DFPShaoNvW5-GB" charset="-122"/>
              <a:cs typeface="DFPShaoNvW5-GB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676380" y="2828659"/>
            <a:ext cx="28392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Tx/>
            </a:pPr>
            <a:r>
              <a:rPr lang="zh-CN" altLang="en-US" sz="2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真诚沟通，共育未来</a:t>
            </a:r>
            <a:endParaRPr lang="zh-CN" altLang="zh-CN" sz="2000" b="1" spc="300" dirty="0">
              <a:solidFill>
                <a:schemeClr val="tx1">
                  <a:lumMod val="65000"/>
                  <a:lumOff val="3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10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7427215" y="4005244"/>
            <a:ext cx="918409" cy="749878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10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5148708" y="3380917"/>
            <a:ext cx="1172743" cy="1385628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5" r="60698"/>
          <a:stretch/>
        </p:blipFill>
        <p:spPr>
          <a:xfrm>
            <a:off x="571499" y="3069779"/>
            <a:ext cx="3774387" cy="38100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" t="37952" r="2" b="1394"/>
          <a:stretch/>
        </p:blipFill>
        <p:spPr>
          <a:xfrm>
            <a:off x="2901940" y="4752623"/>
            <a:ext cx="2308235" cy="1985963"/>
          </a:xfrm>
          <a:custGeom>
            <a:avLst/>
            <a:gdLst>
              <a:gd name="connsiteX0" fmla="*/ 0 w 2308235"/>
              <a:gd name="connsiteY0" fmla="*/ 0 h 1985963"/>
              <a:gd name="connsiteX1" fmla="*/ 1143000 w 2308235"/>
              <a:gd name="connsiteY1" fmla="*/ 0 h 1985963"/>
              <a:gd name="connsiteX2" fmla="*/ 1143000 w 2308235"/>
              <a:gd name="connsiteY2" fmla="*/ 1423988 h 1985963"/>
              <a:gd name="connsiteX3" fmla="*/ 2308235 w 2308235"/>
              <a:gd name="connsiteY3" fmla="*/ 1423988 h 1985963"/>
              <a:gd name="connsiteX4" fmla="*/ 2308235 w 2308235"/>
              <a:gd name="connsiteY4" fmla="*/ 1985963 h 1985963"/>
              <a:gd name="connsiteX5" fmla="*/ 0 w 2308235"/>
              <a:gd name="connsiteY5" fmla="*/ 1985963 h 1985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235" h="1985963">
                <a:moveTo>
                  <a:pt x="0" y="0"/>
                </a:moveTo>
                <a:lnTo>
                  <a:pt x="1143000" y="0"/>
                </a:lnTo>
                <a:lnTo>
                  <a:pt x="1143000" y="1423988"/>
                </a:lnTo>
                <a:lnTo>
                  <a:pt x="2308235" y="1423988"/>
                </a:lnTo>
                <a:lnTo>
                  <a:pt x="2308235" y="1985963"/>
                </a:lnTo>
                <a:lnTo>
                  <a:pt x="0" y="1985963"/>
                </a:lnTo>
                <a:close/>
              </a:path>
            </a:pathLst>
          </a:custGeom>
        </p:spPr>
      </p:pic>
      <p:cxnSp>
        <p:nvCxnSpPr>
          <p:cNvPr id="42" name="直线连接符 41"/>
          <p:cNvCxnSpPr/>
          <p:nvPr/>
        </p:nvCxnSpPr>
        <p:spPr>
          <a:xfrm flipH="1">
            <a:off x="3643175" y="3022850"/>
            <a:ext cx="863983" cy="0"/>
          </a:xfrm>
          <a:prstGeom prst="line">
            <a:avLst/>
          </a:prstGeom>
          <a:ln>
            <a:solidFill>
              <a:srgbClr val="F864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连接符 43"/>
          <p:cNvCxnSpPr/>
          <p:nvPr/>
        </p:nvCxnSpPr>
        <p:spPr>
          <a:xfrm flipH="1">
            <a:off x="7614516" y="3022850"/>
            <a:ext cx="863983" cy="0"/>
          </a:xfrm>
          <a:prstGeom prst="line">
            <a:avLst/>
          </a:prstGeom>
          <a:ln>
            <a:solidFill>
              <a:srgbClr val="F864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小旭音乐 - 时空之轮-卡通活动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71120" y="-81788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986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6000">
        <p14:ripple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00"/>
                            </p:stCondLst>
                            <p:childTnLst>
                              <p:par>
                                <p:cTn id="3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2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</p:childTnLst>
        </p:cTn>
      </p:par>
    </p:tnLst>
    <p:bldLst>
      <p:bldP spid="32" grpId="0"/>
      <p:bldP spid="3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1" t="56500" r="8770"/>
          <a:stretch>
            <a:fillRect/>
          </a:stretch>
        </p:blipFill>
        <p:spPr>
          <a:xfrm>
            <a:off x="0" y="4954773"/>
            <a:ext cx="12019531" cy="1903228"/>
          </a:xfrm>
          <a:custGeom>
            <a:avLst/>
            <a:gdLst>
              <a:gd name="connsiteX0" fmla="*/ 1693430 w 11206715"/>
              <a:gd name="connsiteY0" fmla="*/ 0 h 1774523"/>
              <a:gd name="connsiteX1" fmla="*/ 2909548 w 11206715"/>
              <a:gd name="connsiteY1" fmla="*/ 0 h 1774523"/>
              <a:gd name="connsiteX2" fmla="*/ 5705889 w 11206715"/>
              <a:gd name="connsiteY2" fmla="*/ 547535 h 1774523"/>
              <a:gd name="connsiteX3" fmla="*/ 7854707 w 11206715"/>
              <a:gd name="connsiteY3" fmla="*/ 1005272 h 1774523"/>
              <a:gd name="connsiteX4" fmla="*/ 10423116 w 11206715"/>
              <a:gd name="connsiteY4" fmla="*/ 979843 h 1774523"/>
              <a:gd name="connsiteX5" fmla="*/ 11206715 w 11206715"/>
              <a:gd name="connsiteY5" fmla="*/ 1631144 h 1774523"/>
              <a:gd name="connsiteX6" fmla="*/ 11206715 w 11206715"/>
              <a:gd name="connsiteY6" fmla="*/ 1774523 h 1774523"/>
              <a:gd name="connsiteX7" fmla="*/ 0 w 11206715"/>
              <a:gd name="connsiteY7" fmla="*/ 1774523 h 1774523"/>
              <a:gd name="connsiteX8" fmla="*/ 0 w 11206715"/>
              <a:gd name="connsiteY8" fmla="*/ 1728528 h 1774523"/>
              <a:gd name="connsiteX9" fmla="*/ 238481 w 11206715"/>
              <a:gd name="connsiteY9" fmla="*/ 636539 h 1774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06715" h="1774523">
                <a:moveTo>
                  <a:pt x="1693430" y="0"/>
                </a:moveTo>
                <a:lnTo>
                  <a:pt x="2909548" y="0"/>
                </a:lnTo>
                <a:lnTo>
                  <a:pt x="5705889" y="547535"/>
                </a:lnTo>
                <a:lnTo>
                  <a:pt x="7854707" y="1005272"/>
                </a:lnTo>
                <a:lnTo>
                  <a:pt x="10423116" y="979843"/>
                </a:lnTo>
                <a:lnTo>
                  <a:pt x="11206715" y="1631144"/>
                </a:lnTo>
                <a:lnTo>
                  <a:pt x="11206715" y="1774523"/>
                </a:lnTo>
                <a:lnTo>
                  <a:pt x="0" y="1774523"/>
                </a:lnTo>
                <a:lnTo>
                  <a:pt x="0" y="1728528"/>
                </a:lnTo>
                <a:lnTo>
                  <a:pt x="238481" y="636539"/>
                </a:lnTo>
                <a:close/>
              </a:path>
            </a:pathLst>
          </a:cu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3086100"/>
            <a:ext cx="12006262" cy="3810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4" r="5312"/>
          <a:stretch/>
        </p:blipFill>
        <p:spPr>
          <a:xfrm>
            <a:off x="360410" y="3069532"/>
            <a:ext cx="11158537" cy="3810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11" t="40606" r="39928" b="5213"/>
          <a:stretch/>
        </p:blipFill>
        <p:spPr>
          <a:xfrm>
            <a:off x="4718730" y="4464487"/>
            <a:ext cx="2006938" cy="206428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2" b="16667"/>
          <a:stretch/>
        </p:blipFill>
        <p:spPr>
          <a:xfrm>
            <a:off x="9594860" y="4091339"/>
            <a:ext cx="1149339" cy="2728561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" t="37952" r="2" b="1394"/>
          <a:stretch/>
        </p:blipFill>
        <p:spPr>
          <a:xfrm>
            <a:off x="2901940" y="4752623"/>
            <a:ext cx="2308235" cy="1985963"/>
          </a:xfrm>
          <a:custGeom>
            <a:avLst/>
            <a:gdLst>
              <a:gd name="connsiteX0" fmla="*/ 0 w 2308235"/>
              <a:gd name="connsiteY0" fmla="*/ 0 h 1985963"/>
              <a:gd name="connsiteX1" fmla="*/ 1143000 w 2308235"/>
              <a:gd name="connsiteY1" fmla="*/ 0 h 1985963"/>
              <a:gd name="connsiteX2" fmla="*/ 1143000 w 2308235"/>
              <a:gd name="connsiteY2" fmla="*/ 1423988 h 1985963"/>
              <a:gd name="connsiteX3" fmla="*/ 2308235 w 2308235"/>
              <a:gd name="connsiteY3" fmla="*/ 1423988 h 1985963"/>
              <a:gd name="connsiteX4" fmla="*/ 2308235 w 2308235"/>
              <a:gd name="connsiteY4" fmla="*/ 1985963 h 1985963"/>
              <a:gd name="connsiteX5" fmla="*/ 0 w 2308235"/>
              <a:gd name="connsiteY5" fmla="*/ 1985963 h 1985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235" h="1985963">
                <a:moveTo>
                  <a:pt x="0" y="0"/>
                </a:moveTo>
                <a:lnTo>
                  <a:pt x="1143000" y="0"/>
                </a:lnTo>
                <a:lnTo>
                  <a:pt x="1143000" y="1423988"/>
                </a:lnTo>
                <a:lnTo>
                  <a:pt x="2308235" y="1423988"/>
                </a:lnTo>
                <a:lnTo>
                  <a:pt x="2308235" y="1985963"/>
                </a:lnTo>
                <a:lnTo>
                  <a:pt x="0" y="1985963"/>
                </a:lnTo>
                <a:close/>
              </a:path>
            </a:pathLst>
          </a:custGeom>
        </p:spPr>
      </p:pic>
      <p:sp>
        <p:nvSpPr>
          <p:cNvPr id="22" name="文本框1"/>
          <p:cNvSpPr txBox="1">
            <a:spLocks noChangeArrowheads="1"/>
          </p:cNvSpPr>
          <p:nvPr/>
        </p:nvSpPr>
        <p:spPr bwMode="auto">
          <a:xfrm>
            <a:off x="3082737" y="2201540"/>
            <a:ext cx="6845655" cy="1497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2400" b="1" dirty="0">
                <a:solidFill>
                  <a:srgbClr val="0000FF"/>
                </a:solidFill>
                <a:latin typeface="DFPShaoNvW5-GB" charset="-122"/>
                <a:ea typeface="DFPShaoNvW5-GB" charset="-122"/>
                <a:cs typeface="DFPShaoNvW5-GB" charset="-122"/>
              </a:rPr>
              <a:t>    </a:t>
            </a:r>
            <a:r>
              <a:rPr lang="zh-CN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FPShaoNvW5-GB" charset="-122"/>
                <a:ea typeface="DFPShaoNvW5-GB" charset="-122"/>
                <a:cs typeface="DFPShaoNvW5-GB" charset="-122"/>
              </a:rPr>
              <a:t>首先感谢您在百忙之中抽空来参加家长会。关心、帮助、督促贵子女是我们共同的心愿！使您的孩子得到全面发展、提高是我们共同的目标！</a:t>
            </a:r>
          </a:p>
        </p:txBody>
      </p:sp>
      <p:sp>
        <p:nvSpPr>
          <p:cNvPr id="23" name="文本框2"/>
          <p:cNvSpPr txBox="1">
            <a:spLocks noChangeArrowheads="1"/>
          </p:cNvSpPr>
          <p:nvPr/>
        </p:nvSpPr>
        <p:spPr bwMode="auto">
          <a:xfrm>
            <a:off x="3082737" y="1433177"/>
            <a:ext cx="273719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zh-CN" altLang="zh-CN" sz="2800" b="1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尊敬的各位家长：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8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325109" y="1902736"/>
            <a:ext cx="900157" cy="73497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8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10044686" y="77294"/>
            <a:ext cx="1000412" cy="1182014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8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991911" y="450919"/>
            <a:ext cx="1302488" cy="106347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8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11251208" y="1652924"/>
            <a:ext cx="1366339" cy="161436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8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577448" y="1109944"/>
            <a:ext cx="716132" cy="584719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8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8666447" y="5128940"/>
            <a:ext cx="564131" cy="46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163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6000">
        <p15:prstTrans prst="origami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4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4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11" t="40606" r="39928" b="5213"/>
          <a:stretch/>
        </p:blipFill>
        <p:spPr>
          <a:xfrm>
            <a:off x="8950244" y="5207546"/>
            <a:ext cx="2006938" cy="206428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22470" y="1095557"/>
            <a:ext cx="617359" cy="50407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" t="38473" r="33835"/>
          <a:stretch/>
        </p:blipFill>
        <p:spPr>
          <a:xfrm flipH="1">
            <a:off x="1753584" y="4967781"/>
            <a:ext cx="6146977" cy="187601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72080">
            <a:off x="1399136" y="1785010"/>
            <a:ext cx="1483379" cy="256510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673063" y="2804370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000" b="1" dirty="0">
                <a:solidFill>
                  <a:schemeClr val="bg1"/>
                </a:solidFill>
                <a:latin typeface="DFPShaoNvW5-GB" charset="-122"/>
                <a:ea typeface="DFPShaoNvW5-GB" charset="-122"/>
                <a:cs typeface="DFPShaoNvW5-GB" charset="-122"/>
              </a:rPr>
              <a:t>目录</a:t>
            </a:r>
          </a:p>
        </p:txBody>
      </p:sp>
      <p:grpSp>
        <p:nvGrpSpPr>
          <p:cNvPr id="8" name="组 7"/>
          <p:cNvGrpSpPr/>
          <p:nvPr/>
        </p:nvGrpSpPr>
        <p:grpSpPr>
          <a:xfrm>
            <a:off x="4460088" y="1542357"/>
            <a:ext cx="793630" cy="847898"/>
            <a:chOff x="1966688" y="2132978"/>
            <a:chExt cx="793630" cy="847898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679" t="4699" r="54299" b="86077"/>
            <a:stretch/>
          </p:blipFill>
          <p:spPr>
            <a:xfrm rot="5400000">
              <a:off x="1939554" y="2160112"/>
              <a:ext cx="847898" cy="793630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2078809" y="2337343"/>
              <a:ext cx="5693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000" b="1" dirty="0">
                  <a:solidFill>
                    <a:schemeClr val="bg1"/>
                  </a:solidFill>
                  <a:latin typeface="DFPShaoNvW5-GB" charset="-122"/>
                  <a:ea typeface="DFPShaoNvW5-GB" charset="-122"/>
                  <a:cs typeface="DFPShaoNvW5-GB" charset="-122"/>
                </a:rPr>
                <a:t>01</a:t>
              </a:r>
              <a:endParaRPr kumimoji="1" lang="zh-CN" altLang="en-US" sz="2000" b="1" dirty="0">
                <a:solidFill>
                  <a:schemeClr val="bg1"/>
                </a:solidFill>
                <a:latin typeface="DFPShaoNvW5-GB" charset="-122"/>
                <a:ea typeface="DFPShaoNvW5-GB" charset="-122"/>
                <a:cs typeface="DFPShaoNvW5-GB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5313987" y="1550735"/>
            <a:ext cx="220941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200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召开本次家长会的目的</a:t>
            </a:r>
          </a:p>
        </p:txBody>
      </p:sp>
      <p:grpSp>
        <p:nvGrpSpPr>
          <p:cNvPr id="26" name="组 25"/>
          <p:cNvGrpSpPr/>
          <p:nvPr/>
        </p:nvGrpSpPr>
        <p:grpSpPr>
          <a:xfrm>
            <a:off x="7861054" y="1598260"/>
            <a:ext cx="793630" cy="847898"/>
            <a:chOff x="1966688" y="2132978"/>
            <a:chExt cx="793630" cy="847898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679" t="4699" r="54299" b="86077"/>
            <a:stretch/>
          </p:blipFill>
          <p:spPr>
            <a:xfrm rot="5400000">
              <a:off x="1939554" y="2160112"/>
              <a:ext cx="847898" cy="793630"/>
            </a:xfrm>
            <a:prstGeom prst="rect">
              <a:avLst/>
            </a:prstGeom>
          </p:spPr>
        </p:pic>
        <p:sp>
          <p:nvSpPr>
            <p:cNvPr id="29" name="文本框 28"/>
            <p:cNvSpPr txBox="1"/>
            <p:nvPr/>
          </p:nvSpPr>
          <p:spPr>
            <a:xfrm>
              <a:off x="2078809" y="2337343"/>
              <a:ext cx="5693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000" b="1" dirty="0">
                  <a:solidFill>
                    <a:schemeClr val="bg1"/>
                  </a:solidFill>
                  <a:latin typeface="DFPShaoNvW5-GB" charset="-122"/>
                  <a:ea typeface="DFPShaoNvW5-GB" charset="-122"/>
                  <a:cs typeface="DFPShaoNvW5-GB" charset="-122"/>
                </a:rPr>
                <a:t>02</a:t>
              </a:r>
              <a:endParaRPr kumimoji="1" lang="zh-CN" altLang="en-US" sz="2000" b="1" dirty="0">
                <a:solidFill>
                  <a:schemeClr val="bg1"/>
                </a:solidFill>
                <a:latin typeface="DFPShaoNvW5-GB" charset="-122"/>
                <a:ea typeface="DFPShaoNvW5-GB" charset="-122"/>
                <a:cs typeface="DFPShaoNvW5-GB" charset="-122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8654682" y="1762651"/>
            <a:ext cx="187743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200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班级情况介绍</a:t>
            </a:r>
          </a:p>
        </p:txBody>
      </p:sp>
      <p:grpSp>
        <p:nvGrpSpPr>
          <p:cNvPr id="32" name="组 31"/>
          <p:cNvGrpSpPr/>
          <p:nvPr/>
        </p:nvGrpSpPr>
        <p:grpSpPr>
          <a:xfrm>
            <a:off x="4460088" y="2894149"/>
            <a:ext cx="793630" cy="847898"/>
            <a:chOff x="1966688" y="2132978"/>
            <a:chExt cx="793630" cy="847898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679" t="4699" r="54299" b="86077"/>
            <a:stretch/>
          </p:blipFill>
          <p:spPr>
            <a:xfrm rot="5400000">
              <a:off x="1939554" y="2160112"/>
              <a:ext cx="847898" cy="793630"/>
            </a:xfrm>
            <a:prstGeom prst="rect">
              <a:avLst/>
            </a:prstGeom>
          </p:spPr>
        </p:pic>
        <p:sp>
          <p:nvSpPr>
            <p:cNvPr id="34" name="文本框 33"/>
            <p:cNvSpPr txBox="1"/>
            <p:nvPr/>
          </p:nvSpPr>
          <p:spPr>
            <a:xfrm>
              <a:off x="2078809" y="2337343"/>
              <a:ext cx="5693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000" b="1" dirty="0">
                  <a:solidFill>
                    <a:schemeClr val="bg1"/>
                  </a:solidFill>
                  <a:latin typeface="DFPShaoNvW5-GB" charset="-122"/>
                  <a:ea typeface="DFPShaoNvW5-GB" charset="-122"/>
                  <a:cs typeface="DFPShaoNvW5-GB" charset="-122"/>
                </a:rPr>
                <a:t>03</a:t>
              </a:r>
              <a:endParaRPr kumimoji="1" lang="zh-CN" altLang="en-US" sz="2000" b="1" dirty="0">
                <a:solidFill>
                  <a:schemeClr val="bg1"/>
                </a:solidFill>
                <a:latin typeface="DFPShaoNvW5-GB" charset="-122"/>
                <a:ea typeface="DFPShaoNvW5-GB" charset="-122"/>
                <a:cs typeface="DFPShaoNvW5-GB" charset="-122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5326954" y="2915648"/>
            <a:ext cx="221152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200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纪律／卫生／学习等方面</a:t>
            </a:r>
          </a:p>
        </p:txBody>
      </p:sp>
      <p:grpSp>
        <p:nvGrpSpPr>
          <p:cNvPr id="36" name="组 35"/>
          <p:cNvGrpSpPr/>
          <p:nvPr/>
        </p:nvGrpSpPr>
        <p:grpSpPr>
          <a:xfrm>
            <a:off x="7842921" y="2931244"/>
            <a:ext cx="793630" cy="847898"/>
            <a:chOff x="1966688" y="2132978"/>
            <a:chExt cx="793630" cy="847898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 rotWithShape="1"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679" t="4699" r="54299" b="86077"/>
            <a:stretch/>
          </p:blipFill>
          <p:spPr>
            <a:xfrm rot="5400000">
              <a:off x="1939554" y="2160112"/>
              <a:ext cx="847898" cy="793630"/>
            </a:xfrm>
            <a:prstGeom prst="rect">
              <a:avLst/>
            </a:prstGeom>
          </p:spPr>
        </p:pic>
        <p:sp>
          <p:nvSpPr>
            <p:cNvPr id="38" name="文本框 37"/>
            <p:cNvSpPr txBox="1"/>
            <p:nvPr/>
          </p:nvSpPr>
          <p:spPr>
            <a:xfrm>
              <a:off x="2078809" y="2337343"/>
              <a:ext cx="5693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000" b="1" dirty="0">
                  <a:solidFill>
                    <a:schemeClr val="bg1"/>
                  </a:solidFill>
                  <a:latin typeface="DFPShaoNvW5-GB" charset="-122"/>
                  <a:ea typeface="DFPShaoNvW5-GB" charset="-122"/>
                  <a:cs typeface="DFPShaoNvW5-GB" charset="-122"/>
                </a:rPr>
                <a:t>04</a:t>
              </a:r>
              <a:endParaRPr kumimoji="1" lang="zh-CN" altLang="en-US" sz="2000" b="1" dirty="0">
                <a:solidFill>
                  <a:schemeClr val="bg1"/>
                </a:solidFill>
                <a:latin typeface="DFPShaoNvW5-GB" charset="-122"/>
                <a:ea typeface="DFPShaoNvW5-GB" charset="-122"/>
                <a:cs typeface="DFPShaoNvW5-GB" charset="-122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8654682" y="3184190"/>
            <a:ext cx="339969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200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给家长的一些建议</a:t>
            </a:r>
          </a:p>
        </p:txBody>
      </p:sp>
      <p:grpSp>
        <p:nvGrpSpPr>
          <p:cNvPr id="40" name="组 39"/>
          <p:cNvGrpSpPr/>
          <p:nvPr/>
        </p:nvGrpSpPr>
        <p:grpSpPr>
          <a:xfrm>
            <a:off x="4460088" y="4245941"/>
            <a:ext cx="793630" cy="847898"/>
            <a:chOff x="1966688" y="2132978"/>
            <a:chExt cx="793630" cy="847898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 rotWithShape="1"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679" t="4699" r="54299" b="86077"/>
            <a:stretch/>
          </p:blipFill>
          <p:spPr>
            <a:xfrm rot="5400000">
              <a:off x="1939554" y="2160112"/>
              <a:ext cx="847898" cy="793630"/>
            </a:xfrm>
            <a:prstGeom prst="rect">
              <a:avLst/>
            </a:prstGeom>
          </p:spPr>
        </p:pic>
        <p:sp>
          <p:nvSpPr>
            <p:cNvPr id="42" name="文本框 41"/>
            <p:cNvSpPr txBox="1"/>
            <p:nvPr/>
          </p:nvSpPr>
          <p:spPr>
            <a:xfrm>
              <a:off x="2078809" y="2337343"/>
              <a:ext cx="5693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000" b="1" dirty="0">
                  <a:solidFill>
                    <a:schemeClr val="bg1"/>
                  </a:solidFill>
                  <a:latin typeface="DFPShaoNvW5-GB" charset="-122"/>
                  <a:ea typeface="DFPShaoNvW5-GB" charset="-122"/>
                  <a:cs typeface="DFPShaoNvW5-GB" charset="-122"/>
                </a:rPr>
                <a:t>05</a:t>
              </a:r>
              <a:endParaRPr kumimoji="1" lang="zh-CN" altLang="en-US" sz="2000" b="1" dirty="0">
                <a:solidFill>
                  <a:schemeClr val="bg1"/>
                </a:solidFill>
                <a:latin typeface="DFPShaoNvW5-GB" charset="-122"/>
                <a:ea typeface="DFPShaoNvW5-GB" charset="-122"/>
                <a:cs typeface="DFPShaoNvW5-GB" charset="-122"/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5373917" y="4265640"/>
            <a:ext cx="159530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200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孩子存在的</a:t>
            </a:r>
            <a:endParaRPr lang="en-US" altLang="zh-CN" sz="2200" dirty="0">
              <a:solidFill>
                <a:srgbClr val="F86417"/>
              </a:solidFill>
              <a:latin typeface="FZKaTong-M19S" charset="-122"/>
              <a:ea typeface="FZKaTong-M19S" charset="-122"/>
              <a:cs typeface="FZKaTong-M19S" charset="-122"/>
            </a:endParaRPr>
          </a:p>
          <a:p>
            <a:r>
              <a:rPr lang="zh-CN" altLang="en-US" sz="2200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问题</a:t>
            </a:r>
          </a:p>
        </p:txBody>
      </p:sp>
      <p:grpSp>
        <p:nvGrpSpPr>
          <p:cNvPr id="44" name="组 43"/>
          <p:cNvGrpSpPr/>
          <p:nvPr/>
        </p:nvGrpSpPr>
        <p:grpSpPr>
          <a:xfrm>
            <a:off x="7861053" y="4245941"/>
            <a:ext cx="793630" cy="847898"/>
            <a:chOff x="1966688" y="2132978"/>
            <a:chExt cx="793630" cy="847898"/>
          </a:xfrm>
        </p:grpSpPr>
        <p:pic>
          <p:nvPicPr>
            <p:cNvPr id="45" name="图片 44"/>
            <p:cNvPicPr>
              <a:picLocks noChangeAspect="1"/>
            </p:cNvPicPr>
            <p:nvPr/>
          </p:nvPicPr>
          <p:blipFill rotWithShape="1"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679" t="4699" r="54299" b="86077"/>
            <a:stretch/>
          </p:blipFill>
          <p:spPr>
            <a:xfrm rot="5400000">
              <a:off x="1939554" y="2160112"/>
              <a:ext cx="847898" cy="793630"/>
            </a:xfrm>
            <a:prstGeom prst="rect">
              <a:avLst/>
            </a:prstGeom>
          </p:spPr>
        </p:pic>
        <p:sp>
          <p:nvSpPr>
            <p:cNvPr id="46" name="文本框 45"/>
            <p:cNvSpPr txBox="1"/>
            <p:nvPr/>
          </p:nvSpPr>
          <p:spPr>
            <a:xfrm>
              <a:off x="2078809" y="2337343"/>
              <a:ext cx="5693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000" b="1" dirty="0">
                  <a:solidFill>
                    <a:schemeClr val="bg1"/>
                  </a:solidFill>
                  <a:latin typeface="DFPShaoNvW5-GB" charset="-122"/>
                  <a:ea typeface="DFPShaoNvW5-GB" charset="-122"/>
                  <a:cs typeface="DFPShaoNvW5-GB" charset="-122"/>
                </a:rPr>
                <a:t>06</a:t>
              </a:r>
              <a:endParaRPr kumimoji="1" lang="zh-CN" altLang="en-US" sz="2000" b="1" dirty="0">
                <a:solidFill>
                  <a:schemeClr val="bg1"/>
                </a:solidFill>
                <a:latin typeface="DFPShaoNvW5-GB" charset="-122"/>
                <a:ea typeface="DFPShaoNvW5-GB" charset="-122"/>
                <a:cs typeface="DFPShaoNvW5-GB" charset="-122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8654682" y="4324398"/>
            <a:ext cx="187743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200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在阅读方面</a:t>
            </a:r>
            <a:endParaRPr lang="en-US" altLang="zh-CN" sz="2200" dirty="0">
              <a:solidFill>
                <a:srgbClr val="F86417"/>
              </a:solidFill>
              <a:latin typeface="FZKaTong-M19S" charset="-122"/>
              <a:ea typeface="FZKaTong-M19S" charset="-122"/>
              <a:cs typeface="FZKaTong-M19S" charset="-122"/>
            </a:endParaRPr>
          </a:p>
          <a:p>
            <a:r>
              <a:rPr lang="zh-CN" altLang="en-US" sz="2200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对孩子的要求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33" b="31166"/>
          <a:stretch/>
        </p:blipFill>
        <p:spPr>
          <a:xfrm>
            <a:off x="0" y="5316257"/>
            <a:ext cx="6192485" cy="1846869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" t="37952" r="2" b="1394"/>
          <a:stretch/>
        </p:blipFill>
        <p:spPr>
          <a:xfrm>
            <a:off x="1598867" y="4821533"/>
            <a:ext cx="1987565" cy="1710064"/>
          </a:xfrm>
          <a:custGeom>
            <a:avLst/>
            <a:gdLst>
              <a:gd name="connsiteX0" fmla="*/ 0 w 2308235"/>
              <a:gd name="connsiteY0" fmla="*/ 0 h 1985963"/>
              <a:gd name="connsiteX1" fmla="*/ 1143000 w 2308235"/>
              <a:gd name="connsiteY1" fmla="*/ 0 h 1985963"/>
              <a:gd name="connsiteX2" fmla="*/ 1143000 w 2308235"/>
              <a:gd name="connsiteY2" fmla="*/ 1423988 h 1985963"/>
              <a:gd name="connsiteX3" fmla="*/ 2308235 w 2308235"/>
              <a:gd name="connsiteY3" fmla="*/ 1423988 h 1985963"/>
              <a:gd name="connsiteX4" fmla="*/ 2308235 w 2308235"/>
              <a:gd name="connsiteY4" fmla="*/ 1985963 h 1985963"/>
              <a:gd name="connsiteX5" fmla="*/ 0 w 2308235"/>
              <a:gd name="connsiteY5" fmla="*/ 1985963 h 1985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235" h="1985963">
                <a:moveTo>
                  <a:pt x="0" y="0"/>
                </a:moveTo>
                <a:lnTo>
                  <a:pt x="1143000" y="0"/>
                </a:lnTo>
                <a:lnTo>
                  <a:pt x="1143000" y="1423988"/>
                </a:lnTo>
                <a:lnTo>
                  <a:pt x="2308235" y="1423988"/>
                </a:lnTo>
                <a:lnTo>
                  <a:pt x="2308235" y="1985963"/>
                </a:lnTo>
                <a:lnTo>
                  <a:pt x="0" y="1985963"/>
                </a:lnTo>
                <a:close/>
              </a:path>
            </a:pathLst>
          </a:custGeom>
        </p:spPr>
      </p:pic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" t="38473" r="66386"/>
          <a:stretch/>
        </p:blipFill>
        <p:spPr>
          <a:xfrm flipH="1">
            <a:off x="9272015" y="5032392"/>
            <a:ext cx="2970961" cy="1876012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79" t="4699" r="54299" b="86077"/>
          <a:stretch/>
        </p:blipFill>
        <p:spPr>
          <a:xfrm rot="5400000">
            <a:off x="3565540" y="48913"/>
            <a:ext cx="652826" cy="61104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9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080" y="172934"/>
            <a:ext cx="2398472" cy="1520244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9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735" y="106142"/>
            <a:ext cx="1050515" cy="665857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9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992" y="338686"/>
            <a:ext cx="1335423" cy="846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5477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6000">
        <p15:prstTrans prst="prestige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500"/>
                            </p:stCondLst>
                            <p:childTnLst>
                              <p:par>
                                <p:cTn id="9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31" grpId="0"/>
      <p:bldP spid="35" grpId="0"/>
      <p:bldP spid="39" grpId="0"/>
      <p:bldP spid="43" grpId="0"/>
      <p:bldP spid="4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3" r="71209"/>
          <a:stretch/>
        </p:blipFill>
        <p:spPr>
          <a:xfrm rot="21125689" flipH="1">
            <a:off x="346648" y="3235241"/>
            <a:ext cx="2594265" cy="2602871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1" t="56500" r="8770"/>
          <a:stretch>
            <a:fillRect/>
          </a:stretch>
        </p:blipFill>
        <p:spPr>
          <a:xfrm>
            <a:off x="0" y="4954773"/>
            <a:ext cx="12019531" cy="1903228"/>
          </a:xfrm>
          <a:custGeom>
            <a:avLst/>
            <a:gdLst>
              <a:gd name="connsiteX0" fmla="*/ 1693430 w 11206715"/>
              <a:gd name="connsiteY0" fmla="*/ 0 h 1774523"/>
              <a:gd name="connsiteX1" fmla="*/ 2909548 w 11206715"/>
              <a:gd name="connsiteY1" fmla="*/ 0 h 1774523"/>
              <a:gd name="connsiteX2" fmla="*/ 5705889 w 11206715"/>
              <a:gd name="connsiteY2" fmla="*/ 547535 h 1774523"/>
              <a:gd name="connsiteX3" fmla="*/ 7854707 w 11206715"/>
              <a:gd name="connsiteY3" fmla="*/ 1005272 h 1774523"/>
              <a:gd name="connsiteX4" fmla="*/ 10423116 w 11206715"/>
              <a:gd name="connsiteY4" fmla="*/ 979843 h 1774523"/>
              <a:gd name="connsiteX5" fmla="*/ 11206715 w 11206715"/>
              <a:gd name="connsiteY5" fmla="*/ 1631144 h 1774523"/>
              <a:gd name="connsiteX6" fmla="*/ 11206715 w 11206715"/>
              <a:gd name="connsiteY6" fmla="*/ 1774523 h 1774523"/>
              <a:gd name="connsiteX7" fmla="*/ 0 w 11206715"/>
              <a:gd name="connsiteY7" fmla="*/ 1774523 h 1774523"/>
              <a:gd name="connsiteX8" fmla="*/ 0 w 11206715"/>
              <a:gd name="connsiteY8" fmla="*/ 1728528 h 1774523"/>
              <a:gd name="connsiteX9" fmla="*/ 238481 w 11206715"/>
              <a:gd name="connsiteY9" fmla="*/ 636539 h 1774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06715" h="1774523">
                <a:moveTo>
                  <a:pt x="1693430" y="0"/>
                </a:moveTo>
                <a:lnTo>
                  <a:pt x="2909548" y="0"/>
                </a:lnTo>
                <a:lnTo>
                  <a:pt x="5705889" y="547535"/>
                </a:lnTo>
                <a:lnTo>
                  <a:pt x="7854707" y="1005272"/>
                </a:lnTo>
                <a:lnTo>
                  <a:pt x="10423116" y="979843"/>
                </a:lnTo>
                <a:lnTo>
                  <a:pt x="11206715" y="1631144"/>
                </a:lnTo>
                <a:lnTo>
                  <a:pt x="11206715" y="1774523"/>
                </a:lnTo>
                <a:lnTo>
                  <a:pt x="0" y="1774523"/>
                </a:lnTo>
                <a:lnTo>
                  <a:pt x="0" y="1728528"/>
                </a:lnTo>
                <a:lnTo>
                  <a:pt x="238481" y="636539"/>
                </a:lnTo>
                <a:close/>
              </a:path>
            </a:pathLst>
          </a:cu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57"/>
          <a:stretch/>
        </p:blipFill>
        <p:spPr>
          <a:xfrm>
            <a:off x="571500" y="4768498"/>
            <a:ext cx="12006262" cy="212760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11" t="40606" r="39928" b="5213"/>
          <a:stretch/>
        </p:blipFill>
        <p:spPr>
          <a:xfrm>
            <a:off x="4423501" y="4513813"/>
            <a:ext cx="2006938" cy="206428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7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22470" y="1095557"/>
            <a:ext cx="617359" cy="504072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7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023085" y="200465"/>
            <a:ext cx="1302488" cy="10634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7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608622" y="859490"/>
            <a:ext cx="716132" cy="58471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7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10593147" y="-398864"/>
            <a:ext cx="1000412" cy="118201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" t="38473" r="9107"/>
          <a:stretch/>
        </p:blipFill>
        <p:spPr>
          <a:xfrm>
            <a:off x="79113" y="4513813"/>
            <a:ext cx="10695715" cy="2344188"/>
          </a:xfrm>
          <a:prstGeom prst="rect">
            <a:avLst/>
          </a:prstGeom>
        </p:spPr>
      </p:pic>
      <p:grpSp>
        <p:nvGrpSpPr>
          <p:cNvPr id="8" name="组 7"/>
          <p:cNvGrpSpPr/>
          <p:nvPr/>
        </p:nvGrpSpPr>
        <p:grpSpPr>
          <a:xfrm>
            <a:off x="3217537" y="1948480"/>
            <a:ext cx="1669882" cy="1784067"/>
            <a:chOff x="1966688" y="2132978"/>
            <a:chExt cx="793630" cy="847898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679" t="4699" r="54299" b="86077"/>
            <a:stretch/>
          </p:blipFill>
          <p:spPr>
            <a:xfrm rot="5400000">
              <a:off x="1939554" y="2160112"/>
              <a:ext cx="847898" cy="793630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2105961" y="2343847"/>
              <a:ext cx="472175" cy="350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4000" b="1" dirty="0">
                  <a:solidFill>
                    <a:schemeClr val="bg1"/>
                  </a:solidFill>
                  <a:latin typeface="DFPShaoNvW5-GB" charset="-122"/>
                  <a:ea typeface="DFPShaoNvW5-GB" charset="-122"/>
                  <a:cs typeface="DFPShaoNvW5-GB" charset="-122"/>
                </a:rPr>
                <a:t>01</a:t>
              </a:r>
              <a:endParaRPr kumimoji="1" lang="zh-CN" altLang="en-US" sz="4000" b="1" dirty="0">
                <a:solidFill>
                  <a:schemeClr val="bg1"/>
                </a:solidFill>
                <a:latin typeface="DFPShaoNvW5-GB" charset="-122"/>
                <a:ea typeface="DFPShaoNvW5-GB" charset="-122"/>
                <a:cs typeface="DFPShaoNvW5-GB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4957467" y="2143149"/>
            <a:ext cx="376889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召开本次家长</a:t>
            </a:r>
            <a:endParaRPr lang="en-US" altLang="zh-CN" sz="4400" b="1" dirty="0">
              <a:solidFill>
                <a:srgbClr val="F86417"/>
              </a:solidFill>
              <a:latin typeface="FZKaTong-M19S" charset="-122"/>
              <a:ea typeface="FZKaTong-M19S" charset="-122"/>
              <a:cs typeface="FZKaTong-M19S" charset="-122"/>
            </a:endParaRPr>
          </a:p>
          <a:p>
            <a:r>
              <a:rPr lang="zh-CN" altLang="en-US" sz="4400" b="1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会的目的</a:t>
            </a: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65"/>
          <a:stretch/>
        </p:blipFill>
        <p:spPr>
          <a:xfrm>
            <a:off x="8796412" y="2586153"/>
            <a:ext cx="2706977" cy="4166961"/>
          </a:xfrm>
          <a:custGeom>
            <a:avLst/>
            <a:gdLst>
              <a:gd name="connsiteX0" fmla="*/ 0 w 4455153"/>
              <a:gd name="connsiteY0" fmla="*/ 0 h 6858000"/>
              <a:gd name="connsiteX1" fmla="*/ 4455153 w 4455153"/>
              <a:gd name="connsiteY1" fmla="*/ 0 h 6858000"/>
              <a:gd name="connsiteX2" fmla="*/ 4455153 w 4455153"/>
              <a:gd name="connsiteY2" fmla="*/ 6858000 h 6858000"/>
              <a:gd name="connsiteX3" fmla="*/ 958133 w 4455153"/>
              <a:gd name="connsiteY3" fmla="*/ 6858000 h 6858000"/>
              <a:gd name="connsiteX4" fmla="*/ 958133 w 4455153"/>
              <a:gd name="connsiteY4" fmla="*/ 1944946 h 6858000"/>
              <a:gd name="connsiteX5" fmla="*/ 0 w 4455153"/>
              <a:gd name="connsiteY5" fmla="*/ 19449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55153" h="6858000">
                <a:moveTo>
                  <a:pt x="0" y="0"/>
                </a:moveTo>
                <a:lnTo>
                  <a:pt x="4455153" y="0"/>
                </a:lnTo>
                <a:lnTo>
                  <a:pt x="4455153" y="6858000"/>
                </a:lnTo>
                <a:lnTo>
                  <a:pt x="958133" y="6858000"/>
                </a:lnTo>
                <a:lnTo>
                  <a:pt x="958133" y="1944946"/>
                </a:lnTo>
                <a:lnTo>
                  <a:pt x="0" y="1944946"/>
                </a:ln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7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11336361" y="1532259"/>
            <a:ext cx="1366339" cy="161436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7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7191021" y="4394691"/>
            <a:ext cx="564131" cy="46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138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6000">
        <p14:switch dir="r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023085" y="200465"/>
            <a:ext cx="1302488" cy="10634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608622" y="859490"/>
            <a:ext cx="716132" cy="58471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169914" y="256380"/>
            <a:ext cx="1000412" cy="118201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9227282" y="-117074"/>
            <a:ext cx="1182890" cy="1397617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4096163" y="288560"/>
            <a:ext cx="39996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召开本次家长会的目的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65048" y="1649669"/>
            <a:ext cx="6502878" cy="384291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74812" y="2760023"/>
            <a:ext cx="548334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chemeClr val="bg1"/>
                </a:solidFill>
                <a:latin typeface="FZKaTong-M19S" charset="-122"/>
                <a:ea typeface="FZKaTong-M19S" charset="-122"/>
                <a:cs typeface="FZKaTong-M19S" charset="-122"/>
              </a:rPr>
              <a:t> 为了加强老师与家长、家长与家长、家长与学生之间的联系，相互交流一下学生在校以及在家的情况，以便老师能够更有针对性的实施教育，家长能够更好教育自己的子女做人与成才。</a:t>
            </a:r>
            <a:endParaRPr lang="zh-CN" altLang="en-US" sz="2000" dirty="0">
              <a:solidFill>
                <a:schemeClr val="bg1"/>
              </a:solidFill>
              <a:latin typeface="FZKaTong-M19S" charset="-122"/>
              <a:ea typeface="FZKaTong-M19S" charset="-122"/>
              <a:cs typeface="FZKaTong-M19S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438122" y="4901585"/>
            <a:ext cx="42883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000" b="1" dirty="0">
                <a:solidFill>
                  <a:srgbClr val="F86417"/>
                </a:solidFill>
                <a:latin typeface="Microsoft YaHei" charset="-122"/>
                <a:ea typeface="Microsoft YaHei" charset="-122"/>
                <a:cs typeface="Microsoft YaHei" charset="-122"/>
              </a:rPr>
              <a:t>我们的努力＋您的关爱＝孩子的成功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7224" y="2143831"/>
            <a:ext cx="3957467" cy="26383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28471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6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3" r="71209"/>
          <a:stretch/>
        </p:blipFill>
        <p:spPr>
          <a:xfrm rot="21125689" flipH="1">
            <a:off x="346648" y="3235241"/>
            <a:ext cx="2594265" cy="2602871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1" t="56500" r="8770"/>
          <a:stretch>
            <a:fillRect/>
          </a:stretch>
        </p:blipFill>
        <p:spPr>
          <a:xfrm>
            <a:off x="0" y="4954773"/>
            <a:ext cx="12019531" cy="1903228"/>
          </a:xfrm>
          <a:custGeom>
            <a:avLst/>
            <a:gdLst>
              <a:gd name="connsiteX0" fmla="*/ 1693430 w 11206715"/>
              <a:gd name="connsiteY0" fmla="*/ 0 h 1774523"/>
              <a:gd name="connsiteX1" fmla="*/ 2909548 w 11206715"/>
              <a:gd name="connsiteY1" fmla="*/ 0 h 1774523"/>
              <a:gd name="connsiteX2" fmla="*/ 5705889 w 11206715"/>
              <a:gd name="connsiteY2" fmla="*/ 547535 h 1774523"/>
              <a:gd name="connsiteX3" fmla="*/ 7854707 w 11206715"/>
              <a:gd name="connsiteY3" fmla="*/ 1005272 h 1774523"/>
              <a:gd name="connsiteX4" fmla="*/ 10423116 w 11206715"/>
              <a:gd name="connsiteY4" fmla="*/ 979843 h 1774523"/>
              <a:gd name="connsiteX5" fmla="*/ 11206715 w 11206715"/>
              <a:gd name="connsiteY5" fmla="*/ 1631144 h 1774523"/>
              <a:gd name="connsiteX6" fmla="*/ 11206715 w 11206715"/>
              <a:gd name="connsiteY6" fmla="*/ 1774523 h 1774523"/>
              <a:gd name="connsiteX7" fmla="*/ 0 w 11206715"/>
              <a:gd name="connsiteY7" fmla="*/ 1774523 h 1774523"/>
              <a:gd name="connsiteX8" fmla="*/ 0 w 11206715"/>
              <a:gd name="connsiteY8" fmla="*/ 1728528 h 1774523"/>
              <a:gd name="connsiteX9" fmla="*/ 238481 w 11206715"/>
              <a:gd name="connsiteY9" fmla="*/ 636539 h 1774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06715" h="1774523">
                <a:moveTo>
                  <a:pt x="1693430" y="0"/>
                </a:moveTo>
                <a:lnTo>
                  <a:pt x="2909548" y="0"/>
                </a:lnTo>
                <a:lnTo>
                  <a:pt x="5705889" y="547535"/>
                </a:lnTo>
                <a:lnTo>
                  <a:pt x="7854707" y="1005272"/>
                </a:lnTo>
                <a:lnTo>
                  <a:pt x="10423116" y="979843"/>
                </a:lnTo>
                <a:lnTo>
                  <a:pt x="11206715" y="1631144"/>
                </a:lnTo>
                <a:lnTo>
                  <a:pt x="11206715" y="1774523"/>
                </a:lnTo>
                <a:lnTo>
                  <a:pt x="0" y="1774523"/>
                </a:lnTo>
                <a:lnTo>
                  <a:pt x="0" y="1728528"/>
                </a:lnTo>
                <a:lnTo>
                  <a:pt x="238481" y="636539"/>
                </a:lnTo>
                <a:close/>
              </a:path>
            </a:pathLst>
          </a:cu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57"/>
          <a:stretch/>
        </p:blipFill>
        <p:spPr>
          <a:xfrm>
            <a:off x="571500" y="4768498"/>
            <a:ext cx="12006262" cy="212760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11" t="40606" r="39928" b="5213"/>
          <a:stretch/>
        </p:blipFill>
        <p:spPr>
          <a:xfrm>
            <a:off x="4423501" y="4513813"/>
            <a:ext cx="2006938" cy="206428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" t="38473" r="9107"/>
          <a:stretch/>
        </p:blipFill>
        <p:spPr>
          <a:xfrm>
            <a:off x="79113" y="4513813"/>
            <a:ext cx="10695715" cy="2344188"/>
          </a:xfrm>
          <a:prstGeom prst="rect">
            <a:avLst/>
          </a:prstGeom>
        </p:spPr>
      </p:pic>
      <p:grpSp>
        <p:nvGrpSpPr>
          <p:cNvPr id="8" name="组 7"/>
          <p:cNvGrpSpPr/>
          <p:nvPr/>
        </p:nvGrpSpPr>
        <p:grpSpPr>
          <a:xfrm>
            <a:off x="3263904" y="1936888"/>
            <a:ext cx="1655042" cy="1768213"/>
            <a:chOff x="1966688" y="2132978"/>
            <a:chExt cx="793630" cy="847898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8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679" t="4699" r="54299" b="86077"/>
            <a:stretch/>
          </p:blipFill>
          <p:spPr>
            <a:xfrm rot="5400000">
              <a:off x="1939554" y="2160112"/>
              <a:ext cx="847898" cy="793630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2105961" y="2343847"/>
              <a:ext cx="472175" cy="350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4000" b="1" dirty="0">
                  <a:solidFill>
                    <a:schemeClr val="bg1"/>
                  </a:solidFill>
                  <a:latin typeface="DFPShaoNvW5-GB" charset="-122"/>
                  <a:ea typeface="DFPShaoNvW5-GB" charset="-122"/>
                  <a:cs typeface="DFPShaoNvW5-GB" charset="-122"/>
                </a:rPr>
                <a:t>02</a:t>
              </a:r>
              <a:endParaRPr kumimoji="1" lang="zh-CN" altLang="en-US" sz="4000" b="1" dirty="0">
                <a:solidFill>
                  <a:schemeClr val="bg1"/>
                </a:solidFill>
                <a:latin typeface="DFPShaoNvW5-GB" charset="-122"/>
                <a:ea typeface="DFPShaoNvW5-GB" charset="-122"/>
                <a:cs typeface="DFPShaoNvW5-GB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5078094" y="2481266"/>
            <a:ext cx="376889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b="1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班级情况介绍</a:t>
            </a:r>
            <a:endParaRPr lang="zh-CN" altLang="en-US" sz="4400" b="1" dirty="0">
              <a:solidFill>
                <a:srgbClr val="F86417"/>
              </a:solidFill>
              <a:latin typeface="FZKaTong-M19S" charset="-122"/>
              <a:ea typeface="FZKaTong-M19S" charset="-122"/>
              <a:cs typeface="FZKaTong-M19S" charset="-122"/>
            </a:endParaRP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65"/>
          <a:stretch/>
        </p:blipFill>
        <p:spPr>
          <a:xfrm>
            <a:off x="8886557" y="2557675"/>
            <a:ext cx="2706977" cy="4166961"/>
          </a:xfrm>
          <a:custGeom>
            <a:avLst/>
            <a:gdLst>
              <a:gd name="connsiteX0" fmla="*/ 0 w 4455153"/>
              <a:gd name="connsiteY0" fmla="*/ 0 h 6858000"/>
              <a:gd name="connsiteX1" fmla="*/ 4455153 w 4455153"/>
              <a:gd name="connsiteY1" fmla="*/ 0 h 6858000"/>
              <a:gd name="connsiteX2" fmla="*/ 4455153 w 4455153"/>
              <a:gd name="connsiteY2" fmla="*/ 6858000 h 6858000"/>
              <a:gd name="connsiteX3" fmla="*/ 958133 w 4455153"/>
              <a:gd name="connsiteY3" fmla="*/ 6858000 h 6858000"/>
              <a:gd name="connsiteX4" fmla="*/ 958133 w 4455153"/>
              <a:gd name="connsiteY4" fmla="*/ 1944946 h 6858000"/>
              <a:gd name="connsiteX5" fmla="*/ 0 w 4455153"/>
              <a:gd name="connsiteY5" fmla="*/ 19449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55153" h="6858000">
                <a:moveTo>
                  <a:pt x="0" y="0"/>
                </a:moveTo>
                <a:lnTo>
                  <a:pt x="4455153" y="0"/>
                </a:lnTo>
                <a:lnTo>
                  <a:pt x="4455153" y="6858000"/>
                </a:lnTo>
                <a:lnTo>
                  <a:pt x="958133" y="6858000"/>
                </a:lnTo>
                <a:lnTo>
                  <a:pt x="958133" y="1944946"/>
                </a:lnTo>
                <a:lnTo>
                  <a:pt x="0" y="1944946"/>
                </a:ln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8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22470" y="1095557"/>
            <a:ext cx="617359" cy="50407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8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023085" y="200465"/>
            <a:ext cx="1302488" cy="106347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8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608622" y="859490"/>
            <a:ext cx="716132" cy="584719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8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10593147" y="-398864"/>
            <a:ext cx="1000412" cy="1182014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8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11336361" y="1532259"/>
            <a:ext cx="1366339" cy="1614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72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6000">
        <p14:switch dir="r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0998900" y="940321"/>
            <a:ext cx="1085434" cy="886254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023085" y="200465"/>
            <a:ext cx="1302488" cy="10634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608622" y="859490"/>
            <a:ext cx="716132" cy="58471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169914" y="256380"/>
            <a:ext cx="1000412" cy="118201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9227282" y="-117074"/>
            <a:ext cx="1182890" cy="1397617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4096163" y="288560"/>
            <a:ext cx="39996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班级情况介绍</a:t>
            </a: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" t="37952" r="2" b="1394"/>
          <a:stretch/>
        </p:blipFill>
        <p:spPr>
          <a:xfrm>
            <a:off x="888196" y="4687093"/>
            <a:ext cx="2308235" cy="1985963"/>
          </a:xfrm>
          <a:custGeom>
            <a:avLst/>
            <a:gdLst>
              <a:gd name="connsiteX0" fmla="*/ 0 w 2308235"/>
              <a:gd name="connsiteY0" fmla="*/ 0 h 1985963"/>
              <a:gd name="connsiteX1" fmla="*/ 1143000 w 2308235"/>
              <a:gd name="connsiteY1" fmla="*/ 0 h 1985963"/>
              <a:gd name="connsiteX2" fmla="*/ 1143000 w 2308235"/>
              <a:gd name="connsiteY2" fmla="*/ 1423988 h 1985963"/>
              <a:gd name="connsiteX3" fmla="*/ 2308235 w 2308235"/>
              <a:gd name="connsiteY3" fmla="*/ 1423988 h 1985963"/>
              <a:gd name="connsiteX4" fmla="*/ 2308235 w 2308235"/>
              <a:gd name="connsiteY4" fmla="*/ 1985963 h 1985963"/>
              <a:gd name="connsiteX5" fmla="*/ 0 w 2308235"/>
              <a:gd name="connsiteY5" fmla="*/ 1985963 h 1985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235" h="1985963">
                <a:moveTo>
                  <a:pt x="0" y="0"/>
                </a:moveTo>
                <a:lnTo>
                  <a:pt x="1143000" y="0"/>
                </a:lnTo>
                <a:lnTo>
                  <a:pt x="1143000" y="1423988"/>
                </a:lnTo>
                <a:lnTo>
                  <a:pt x="2308235" y="1423988"/>
                </a:lnTo>
                <a:lnTo>
                  <a:pt x="2308235" y="1985963"/>
                </a:lnTo>
                <a:lnTo>
                  <a:pt x="0" y="1985963"/>
                </a:lnTo>
                <a:close/>
              </a:path>
            </a:pathLst>
          </a:cu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72" r="17667"/>
          <a:stretch/>
        </p:blipFill>
        <p:spPr>
          <a:xfrm>
            <a:off x="1096535" y="1855242"/>
            <a:ext cx="2322925" cy="3156563"/>
          </a:xfrm>
          <a:custGeom>
            <a:avLst/>
            <a:gdLst>
              <a:gd name="connsiteX0" fmla="*/ 0 w 2322925"/>
              <a:gd name="connsiteY0" fmla="*/ 0 h 3156563"/>
              <a:gd name="connsiteX1" fmla="*/ 2322925 w 2322925"/>
              <a:gd name="connsiteY1" fmla="*/ 0 h 3156563"/>
              <a:gd name="connsiteX2" fmla="*/ 2322925 w 2322925"/>
              <a:gd name="connsiteY2" fmla="*/ 3156563 h 3156563"/>
              <a:gd name="connsiteX3" fmla="*/ 250360 w 2322925"/>
              <a:gd name="connsiteY3" fmla="*/ 3156563 h 3156563"/>
              <a:gd name="connsiteX4" fmla="*/ 622141 w 2322925"/>
              <a:gd name="connsiteY4" fmla="*/ 2986606 h 3156563"/>
              <a:gd name="connsiteX5" fmla="*/ 292957 w 2322925"/>
              <a:gd name="connsiteY5" fmla="*/ 2767150 h 3156563"/>
              <a:gd name="connsiteX6" fmla="*/ 183229 w 2322925"/>
              <a:gd name="connsiteY6" fmla="*/ 2200222 h 3156563"/>
              <a:gd name="connsiteX7" fmla="*/ 347821 w 2322925"/>
              <a:gd name="connsiteY7" fmla="*/ 2218510 h 3156563"/>
              <a:gd name="connsiteX8" fmla="*/ 841597 w 2322925"/>
              <a:gd name="connsiteY8" fmla="*/ 1395550 h 3156563"/>
              <a:gd name="connsiteX9" fmla="*/ 366109 w 2322925"/>
              <a:gd name="connsiteY9" fmla="*/ 1139518 h 3156563"/>
              <a:gd name="connsiteX10" fmla="*/ 274669 w 2322925"/>
              <a:gd name="connsiteY10" fmla="*/ 920062 h 3156563"/>
              <a:gd name="connsiteX11" fmla="*/ 164941 w 2322925"/>
              <a:gd name="connsiteY11" fmla="*/ 536014 h 3156563"/>
              <a:gd name="connsiteX12" fmla="*/ 0 w 2322925"/>
              <a:gd name="connsiteY12" fmla="*/ 524717 h 3156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22925" h="3156563">
                <a:moveTo>
                  <a:pt x="0" y="0"/>
                </a:moveTo>
                <a:lnTo>
                  <a:pt x="2322925" y="0"/>
                </a:lnTo>
                <a:lnTo>
                  <a:pt x="2322925" y="3156563"/>
                </a:lnTo>
                <a:lnTo>
                  <a:pt x="250360" y="3156563"/>
                </a:lnTo>
                <a:lnTo>
                  <a:pt x="622141" y="2986606"/>
                </a:lnTo>
                <a:lnTo>
                  <a:pt x="292957" y="2767150"/>
                </a:lnTo>
                <a:lnTo>
                  <a:pt x="183229" y="2200222"/>
                </a:lnTo>
                <a:lnTo>
                  <a:pt x="347821" y="2218510"/>
                </a:lnTo>
                <a:lnTo>
                  <a:pt x="841597" y="1395550"/>
                </a:lnTo>
                <a:lnTo>
                  <a:pt x="366109" y="1139518"/>
                </a:lnTo>
                <a:lnTo>
                  <a:pt x="274669" y="920062"/>
                </a:lnTo>
                <a:lnTo>
                  <a:pt x="164941" y="536014"/>
                </a:lnTo>
                <a:lnTo>
                  <a:pt x="0" y="524717"/>
                </a:lnTo>
                <a:close/>
              </a:path>
            </a:pathLst>
          </a:cu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645"/>
          <a:stretch>
            <a:fillRect/>
          </a:stretch>
        </p:blipFill>
        <p:spPr>
          <a:xfrm>
            <a:off x="5027468" y="1548110"/>
            <a:ext cx="2202598" cy="2982168"/>
          </a:xfrm>
          <a:custGeom>
            <a:avLst/>
            <a:gdLst>
              <a:gd name="connsiteX0" fmla="*/ 0 w 2202598"/>
              <a:gd name="connsiteY0" fmla="*/ 0 h 2982168"/>
              <a:gd name="connsiteX1" fmla="*/ 2202598 w 2202598"/>
              <a:gd name="connsiteY1" fmla="*/ 0 h 2982168"/>
              <a:gd name="connsiteX2" fmla="*/ 2202598 w 2202598"/>
              <a:gd name="connsiteY2" fmla="*/ 97750 h 2982168"/>
              <a:gd name="connsiteX3" fmla="*/ 1403720 w 2202598"/>
              <a:gd name="connsiteY3" fmla="*/ 444631 h 2982168"/>
              <a:gd name="connsiteX4" fmla="*/ 1458584 w 2202598"/>
              <a:gd name="connsiteY4" fmla="*/ 956695 h 2982168"/>
              <a:gd name="connsiteX5" fmla="*/ 1696328 w 2202598"/>
              <a:gd name="connsiteY5" fmla="*/ 1249303 h 2982168"/>
              <a:gd name="connsiteX6" fmla="*/ 2043800 w 2202598"/>
              <a:gd name="connsiteY6" fmla="*/ 1176151 h 2982168"/>
              <a:gd name="connsiteX7" fmla="*/ 1970648 w 2202598"/>
              <a:gd name="connsiteY7" fmla="*/ 1907671 h 2982168"/>
              <a:gd name="connsiteX8" fmla="*/ 2007224 w 2202598"/>
              <a:gd name="connsiteY8" fmla="*/ 2584327 h 2982168"/>
              <a:gd name="connsiteX9" fmla="*/ 2202598 w 2202598"/>
              <a:gd name="connsiteY9" fmla="*/ 2563844 h 2982168"/>
              <a:gd name="connsiteX10" fmla="*/ 2202598 w 2202598"/>
              <a:gd name="connsiteY10" fmla="*/ 2982168 h 2982168"/>
              <a:gd name="connsiteX11" fmla="*/ 0 w 2202598"/>
              <a:gd name="connsiteY11" fmla="*/ 2982168 h 2982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2598" h="2982168">
                <a:moveTo>
                  <a:pt x="0" y="0"/>
                </a:moveTo>
                <a:lnTo>
                  <a:pt x="2202598" y="0"/>
                </a:lnTo>
                <a:lnTo>
                  <a:pt x="2202598" y="97750"/>
                </a:lnTo>
                <a:lnTo>
                  <a:pt x="1403720" y="444631"/>
                </a:lnTo>
                <a:lnTo>
                  <a:pt x="1458584" y="956695"/>
                </a:lnTo>
                <a:lnTo>
                  <a:pt x="1696328" y="1249303"/>
                </a:lnTo>
                <a:lnTo>
                  <a:pt x="2043800" y="1176151"/>
                </a:lnTo>
                <a:lnTo>
                  <a:pt x="1970648" y="1907671"/>
                </a:lnTo>
                <a:lnTo>
                  <a:pt x="2007224" y="2584327"/>
                </a:lnTo>
                <a:lnTo>
                  <a:pt x="2202598" y="2563844"/>
                </a:lnTo>
                <a:lnTo>
                  <a:pt x="2202598" y="2982168"/>
                </a:lnTo>
                <a:lnTo>
                  <a:pt x="0" y="2982168"/>
                </a:lnTo>
                <a:close/>
              </a:path>
            </a:pathLst>
          </a:custGeom>
        </p:spPr>
      </p:pic>
      <p:sp>
        <p:nvSpPr>
          <p:cNvPr id="11" name="文本框 10"/>
          <p:cNvSpPr txBox="1"/>
          <p:nvPr/>
        </p:nvSpPr>
        <p:spPr>
          <a:xfrm>
            <a:off x="5027468" y="4662192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2400" b="1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男生</a:t>
            </a:r>
            <a:r>
              <a:rPr kumimoji="1" lang="en-US" altLang="zh-CN" sz="2400" b="1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21</a:t>
            </a:r>
            <a:r>
              <a:rPr kumimoji="1" lang="zh-CN" altLang="en-US" sz="2400" b="1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人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1883650" y="4662192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2400" b="1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女生</a:t>
            </a:r>
            <a:r>
              <a:rPr kumimoji="1" lang="en-US" altLang="zh-CN" sz="2400" b="1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23</a:t>
            </a:r>
            <a:r>
              <a:rPr kumimoji="1" lang="zh-CN" altLang="en-US" sz="2400" b="1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人</a:t>
            </a:r>
          </a:p>
        </p:txBody>
      </p:sp>
      <p:sp>
        <p:nvSpPr>
          <p:cNvPr id="12" name="十字形 11"/>
          <p:cNvSpPr/>
          <p:nvPr/>
        </p:nvSpPr>
        <p:spPr>
          <a:xfrm>
            <a:off x="3741078" y="2967180"/>
            <a:ext cx="609734" cy="609734"/>
          </a:xfrm>
          <a:prstGeom prst="plus">
            <a:avLst>
              <a:gd name="adj" fmla="val 35256"/>
            </a:avLst>
          </a:prstGeom>
          <a:solidFill>
            <a:srgbClr val="F864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燕尾形箭头 12"/>
          <p:cNvSpPr/>
          <p:nvPr/>
        </p:nvSpPr>
        <p:spPr>
          <a:xfrm>
            <a:off x="7066985" y="3076908"/>
            <a:ext cx="831699" cy="500006"/>
          </a:xfrm>
          <a:prstGeom prst="notchedRightArrow">
            <a:avLst/>
          </a:prstGeom>
          <a:solidFill>
            <a:srgbClr val="F864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9027189" y="2331308"/>
            <a:ext cx="14670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000" b="1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44</a:t>
            </a:r>
            <a:r>
              <a:rPr kumimoji="1" lang="zh-CN" altLang="en-US" sz="4000" b="1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人</a:t>
            </a:r>
          </a:p>
        </p:txBody>
      </p:sp>
      <p:sp>
        <p:nvSpPr>
          <p:cNvPr id="19" name="矩形 18"/>
          <p:cNvSpPr/>
          <p:nvPr/>
        </p:nvSpPr>
        <p:spPr>
          <a:xfrm>
            <a:off x="8352716" y="3050668"/>
            <a:ext cx="2963054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FZKaTong-M19S" charset="-122"/>
                <a:ea typeface="FZKaTong-M19S" charset="-122"/>
                <a:cs typeface="FZKaTong-M19S" charset="-122"/>
              </a:rPr>
              <a:t>学生多数非常懂事、听话。班内同学团结友爱，互帮互助，形成了良好的班风。学生学习多数比较认真、努力，形成了良好的学风。 </a:t>
            </a:r>
          </a:p>
        </p:txBody>
      </p:sp>
      <p:sp>
        <p:nvSpPr>
          <p:cNvPr id="21" name="圆角矩形 20"/>
          <p:cNvSpPr/>
          <p:nvPr/>
        </p:nvSpPr>
        <p:spPr>
          <a:xfrm>
            <a:off x="8095837" y="1926165"/>
            <a:ext cx="3297587" cy="3515707"/>
          </a:xfrm>
          <a:prstGeom prst="roundRect">
            <a:avLst/>
          </a:prstGeom>
          <a:noFill/>
          <a:ln w="28575">
            <a:solidFill>
              <a:srgbClr val="F8641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63673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nodeType="withEffect">
                                      <p:stCondLst>
                                        <p:cond delay="32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1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1" presetID="3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900" decel="100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 tmFilter="0,0; .5, 1; 1, 1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48" dur="2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0" presetID="3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900" decel="100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4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1" dur="2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11" grpId="0"/>
          <p:bldP spid="34" grpId="0"/>
          <p:bldP spid="12" grpId="0" animBg="1"/>
          <p:bldP spid="13" grpId="0" animBg="1"/>
          <p:bldP spid="14" grpId="0"/>
          <p:bldP spid="19" grpId="0"/>
          <p:bldP spid="2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nodeType="withEffect">
                                      <p:stCondLst>
                                        <p:cond delay="32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1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1" presetID="3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900" decel="100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 tmFilter="0,0; .5, 1; 1, 1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48" dur="2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0" presetID="3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900" decel="100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1" dur="2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11" grpId="0"/>
          <p:bldP spid="34" grpId="0"/>
          <p:bldP spid="12" grpId="0" animBg="1"/>
          <p:bldP spid="13" grpId="0" animBg="1"/>
          <p:bldP spid="14" grpId="0"/>
          <p:bldP spid="19" grpId="0"/>
          <p:bldP spid="21" grpId="0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3" r="71209"/>
          <a:stretch/>
        </p:blipFill>
        <p:spPr>
          <a:xfrm rot="21125689" flipH="1">
            <a:off x="346648" y="3235241"/>
            <a:ext cx="2594265" cy="2602871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1" t="56500" r="8770"/>
          <a:stretch>
            <a:fillRect/>
          </a:stretch>
        </p:blipFill>
        <p:spPr>
          <a:xfrm>
            <a:off x="0" y="4954773"/>
            <a:ext cx="12019531" cy="1903228"/>
          </a:xfrm>
          <a:custGeom>
            <a:avLst/>
            <a:gdLst>
              <a:gd name="connsiteX0" fmla="*/ 1693430 w 11206715"/>
              <a:gd name="connsiteY0" fmla="*/ 0 h 1774523"/>
              <a:gd name="connsiteX1" fmla="*/ 2909548 w 11206715"/>
              <a:gd name="connsiteY1" fmla="*/ 0 h 1774523"/>
              <a:gd name="connsiteX2" fmla="*/ 5705889 w 11206715"/>
              <a:gd name="connsiteY2" fmla="*/ 547535 h 1774523"/>
              <a:gd name="connsiteX3" fmla="*/ 7854707 w 11206715"/>
              <a:gd name="connsiteY3" fmla="*/ 1005272 h 1774523"/>
              <a:gd name="connsiteX4" fmla="*/ 10423116 w 11206715"/>
              <a:gd name="connsiteY4" fmla="*/ 979843 h 1774523"/>
              <a:gd name="connsiteX5" fmla="*/ 11206715 w 11206715"/>
              <a:gd name="connsiteY5" fmla="*/ 1631144 h 1774523"/>
              <a:gd name="connsiteX6" fmla="*/ 11206715 w 11206715"/>
              <a:gd name="connsiteY6" fmla="*/ 1774523 h 1774523"/>
              <a:gd name="connsiteX7" fmla="*/ 0 w 11206715"/>
              <a:gd name="connsiteY7" fmla="*/ 1774523 h 1774523"/>
              <a:gd name="connsiteX8" fmla="*/ 0 w 11206715"/>
              <a:gd name="connsiteY8" fmla="*/ 1728528 h 1774523"/>
              <a:gd name="connsiteX9" fmla="*/ 238481 w 11206715"/>
              <a:gd name="connsiteY9" fmla="*/ 636539 h 1774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06715" h="1774523">
                <a:moveTo>
                  <a:pt x="1693430" y="0"/>
                </a:moveTo>
                <a:lnTo>
                  <a:pt x="2909548" y="0"/>
                </a:lnTo>
                <a:lnTo>
                  <a:pt x="5705889" y="547535"/>
                </a:lnTo>
                <a:lnTo>
                  <a:pt x="7854707" y="1005272"/>
                </a:lnTo>
                <a:lnTo>
                  <a:pt x="10423116" y="979843"/>
                </a:lnTo>
                <a:lnTo>
                  <a:pt x="11206715" y="1631144"/>
                </a:lnTo>
                <a:lnTo>
                  <a:pt x="11206715" y="1774523"/>
                </a:lnTo>
                <a:lnTo>
                  <a:pt x="0" y="1774523"/>
                </a:lnTo>
                <a:lnTo>
                  <a:pt x="0" y="1728528"/>
                </a:lnTo>
                <a:lnTo>
                  <a:pt x="238481" y="636539"/>
                </a:lnTo>
                <a:close/>
              </a:path>
            </a:pathLst>
          </a:cu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57"/>
          <a:stretch/>
        </p:blipFill>
        <p:spPr>
          <a:xfrm>
            <a:off x="571500" y="4768498"/>
            <a:ext cx="12006262" cy="212760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11" t="40606" r="39928" b="5213"/>
          <a:stretch/>
        </p:blipFill>
        <p:spPr>
          <a:xfrm>
            <a:off x="4423501" y="4513813"/>
            <a:ext cx="2006938" cy="206428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7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22470" y="1095557"/>
            <a:ext cx="617359" cy="504072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7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023085" y="200465"/>
            <a:ext cx="1302488" cy="10634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7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608622" y="859490"/>
            <a:ext cx="716132" cy="58471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7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10593147" y="-398864"/>
            <a:ext cx="1000412" cy="118201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" t="38473" r="9107"/>
          <a:stretch/>
        </p:blipFill>
        <p:spPr>
          <a:xfrm>
            <a:off x="79113" y="4513813"/>
            <a:ext cx="10695715" cy="2344188"/>
          </a:xfrm>
          <a:prstGeom prst="rect">
            <a:avLst/>
          </a:prstGeom>
        </p:spPr>
      </p:pic>
      <p:grpSp>
        <p:nvGrpSpPr>
          <p:cNvPr id="8" name="组 7"/>
          <p:cNvGrpSpPr/>
          <p:nvPr/>
        </p:nvGrpSpPr>
        <p:grpSpPr>
          <a:xfrm>
            <a:off x="3293814" y="2006930"/>
            <a:ext cx="1604572" cy="1714291"/>
            <a:chOff x="1966688" y="2132978"/>
            <a:chExt cx="793630" cy="847898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679" t="4699" r="54299" b="86077"/>
            <a:stretch/>
          </p:blipFill>
          <p:spPr>
            <a:xfrm rot="5400000">
              <a:off x="1939554" y="2160112"/>
              <a:ext cx="847898" cy="793630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2105961" y="2343847"/>
              <a:ext cx="472175" cy="350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4000" b="1" dirty="0">
                  <a:solidFill>
                    <a:schemeClr val="bg1"/>
                  </a:solidFill>
                  <a:latin typeface="DFPShaoNvW5-GB" charset="-122"/>
                  <a:ea typeface="DFPShaoNvW5-GB" charset="-122"/>
                  <a:cs typeface="DFPShaoNvW5-GB" charset="-122"/>
                </a:rPr>
                <a:t>03</a:t>
              </a:r>
              <a:endParaRPr kumimoji="1" lang="zh-CN" altLang="en-US" sz="4000" b="1" dirty="0">
                <a:solidFill>
                  <a:schemeClr val="bg1"/>
                </a:solidFill>
                <a:latin typeface="DFPShaoNvW5-GB" charset="-122"/>
                <a:ea typeface="DFPShaoNvW5-GB" charset="-122"/>
                <a:cs typeface="DFPShaoNvW5-GB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5011572" y="2113069"/>
            <a:ext cx="376889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纪律／卫生／学习等方面</a:t>
            </a: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65"/>
          <a:stretch/>
        </p:blipFill>
        <p:spPr>
          <a:xfrm>
            <a:off x="8796412" y="2586153"/>
            <a:ext cx="2706977" cy="4166961"/>
          </a:xfrm>
          <a:custGeom>
            <a:avLst/>
            <a:gdLst>
              <a:gd name="connsiteX0" fmla="*/ 0 w 4455153"/>
              <a:gd name="connsiteY0" fmla="*/ 0 h 6858000"/>
              <a:gd name="connsiteX1" fmla="*/ 4455153 w 4455153"/>
              <a:gd name="connsiteY1" fmla="*/ 0 h 6858000"/>
              <a:gd name="connsiteX2" fmla="*/ 4455153 w 4455153"/>
              <a:gd name="connsiteY2" fmla="*/ 6858000 h 6858000"/>
              <a:gd name="connsiteX3" fmla="*/ 958133 w 4455153"/>
              <a:gd name="connsiteY3" fmla="*/ 6858000 h 6858000"/>
              <a:gd name="connsiteX4" fmla="*/ 958133 w 4455153"/>
              <a:gd name="connsiteY4" fmla="*/ 1944946 h 6858000"/>
              <a:gd name="connsiteX5" fmla="*/ 0 w 4455153"/>
              <a:gd name="connsiteY5" fmla="*/ 19449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55153" h="6858000">
                <a:moveTo>
                  <a:pt x="0" y="0"/>
                </a:moveTo>
                <a:lnTo>
                  <a:pt x="4455153" y="0"/>
                </a:lnTo>
                <a:lnTo>
                  <a:pt x="4455153" y="6858000"/>
                </a:lnTo>
                <a:lnTo>
                  <a:pt x="958133" y="6858000"/>
                </a:lnTo>
                <a:lnTo>
                  <a:pt x="958133" y="1944946"/>
                </a:lnTo>
                <a:lnTo>
                  <a:pt x="0" y="194494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403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6000">
        <p14:switch dir="r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1511996" y="493176"/>
            <a:ext cx="748698" cy="61131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023085" y="200465"/>
            <a:ext cx="1302488" cy="10634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608622" y="859490"/>
            <a:ext cx="716132" cy="58471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169914" y="256380"/>
            <a:ext cx="1000412" cy="118201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9227282" y="-117074"/>
            <a:ext cx="1182890" cy="1397617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3967724" y="288560"/>
            <a:ext cx="4256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纪律／卫生／学习等方面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" t="38473" r="66386"/>
          <a:stretch/>
        </p:blipFill>
        <p:spPr>
          <a:xfrm flipH="1">
            <a:off x="9272015" y="5032392"/>
            <a:ext cx="2970961" cy="1876012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11" t="40606" r="39928" b="5213"/>
          <a:stretch/>
        </p:blipFill>
        <p:spPr>
          <a:xfrm>
            <a:off x="9879407" y="5032392"/>
            <a:ext cx="2006938" cy="2064289"/>
          </a:xfrm>
          <a:prstGeom prst="rect">
            <a:avLst/>
          </a:prstGeom>
        </p:spPr>
      </p:pic>
      <p:grpSp>
        <p:nvGrpSpPr>
          <p:cNvPr id="4" name="组 3"/>
          <p:cNvGrpSpPr/>
          <p:nvPr/>
        </p:nvGrpSpPr>
        <p:grpSpPr>
          <a:xfrm>
            <a:off x="586336" y="1464944"/>
            <a:ext cx="3345424" cy="1148068"/>
            <a:chOff x="586336" y="1538096"/>
            <a:chExt cx="3345424" cy="114806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336" y="1538096"/>
              <a:ext cx="3345424" cy="1148068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1570903" y="2096888"/>
              <a:ext cx="112402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2800" b="1">
                  <a:solidFill>
                    <a:srgbClr val="F86417"/>
                  </a:solidFill>
                  <a:latin typeface="FZKaTong-M19S" charset="-122"/>
                  <a:ea typeface="FZKaTong-M19S" charset="-122"/>
                  <a:cs typeface="FZKaTong-M19S" charset="-122"/>
                </a:rPr>
                <a:t>纪   律</a:t>
              </a:r>
              <a:endParaRPr kumimoji="1" lang="zh-CN" altLang="en-US" sz="2800" b="1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Blur/>
                    </a14:imgEffect>
                  </a14:imgLayer>
                </a14:imgProps>
              </a:ext>
            </a:extLst>
          </a:blip>
          <a:srcRect r="7018" b="7734"/>
          <a:stretch/>
        </p:blipFill>
        <p:spPr>
          <a:xfrm>
            <a:off x="1142590" y="2892251"/>
            <a:ext cx="4086140" cy="27031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7" name="组 26"/>
          <p:cNvGrpSpPr/>
          <p:nvPr/>
        </p:nvGrpSpPr>
        <p:grpSpPr>
          <a:xfrm>
            <a:off x="6082911" y="2305625"/>
            <a:ext cx="780448" cy="833813"/>
            <a:chOff x="1966688" y="2132978"/>
            <a:chExt cx="793630" cy="847898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 rotWithShape="1"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679" t="4699" r="54299" b="86077"/>
            <a:stretch/>
          </p:blipFill>
          <p:spPr>
            <a:xfrm rot="5400000">
              <a:off x="1939554" y="2160112"/>
              <a:ext cx="847898" cy="793630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2068768" y="2343847"/>
              <a:ext cx="539882" cy="375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b="1" dirty="0">
                  <a:solidFill>
                    <a:schemeClr val="bg1"/>
                  </a:solidFill>
                  <a:latin typeface="DFPShaoNvW5-GB" charset="-122"/>
                  <a:ea typeface="DFPShaoNvW5-GB" charset="-122"/>
                  <a:cs typeface="DFPShaoNvW5-GB" charset="-122"/>
                </a:rPr>
                <a:t>01</a:t>
              </a:r>
              <a:endParaRPr kumimoji="1" lang="zh-CN" altLang="en-US" b="1" dirty="0">
                <a:solidFill>
                  <a:schemeClr val="bg1"/>
                </a:solidFill>
                <a:latin typeface="DFPShaoNvW5-GB" charset="-122"/>
                <a:ea typeface="DFPShaoNvW5-GB" charset="-122"/>
                <a:cs typeface="DFPShaoNvW5-GB" charset="-122"/>
              </a:endParaRPr>
            </a:p>
          </p:txBody>
        </p:sp>
      </p:grpSp>
      <p:grpSp>
        <p:nvGrpSpPr>
          <p:cNvPr id="33" name="组 32"/>
          <p:cNvGrpSpPr/>
          <p:nvPr/>
        </p:nvGrpSpPr>
        <p:grpSpPr>
          <a:xfrm>
            <a:off x="6082911" y="3519529"/>
            <a:ext cx="780448" cy="833813"/>
            <a:chOff x="1966688" y="2132978"/>
            <a:chExt cx="793630" cy="847898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 rotWithShape="1"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679" t="4699" r="54299" b="86077"/>
            <a:stretch/>
          </p:blipFill>
          <p:spPr>
            <a:xfrm rot="5400000">
              <a:off x="1939554" y="2160112"/>
              <a:ext cx="847898" cy="793630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2068768" y="2343847"/>
              <a:ext cx="539882" cy="375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b="1" dirty="0">
                  <a:solidFill>
                    <a:schemeClr val="bg1"/>
                  </a:solidFill>
                  <a:latin typeface="DFPShaoNvW5-GB" charset="-122"/>
                  <a:ea typeface="DFPShaoNvW5-GB" charset="-122"/>
                  <a:cs typeface="DFPShaoNvW5-GB" charset="-122"/>
                </a:rPr>
                <a:t>02</a:t>
              </a:r>
              <a:endParaRPr kumimoji="1" lang="zh-CN" altLang="en-US" b="1" dirty="0">
                <a:solidFill>
                  <a:schemeClr val="bg1"/>
                </a:solidFill>
                <a:latin typeface="DFPShaoNvW5-GB" charset="-122"/>
                <a:ea typeface="DFPShaoNvW5-GB" charset="-122"/>
                <a:cs typeface="DFPShaoNvW5-GB" charset="-122"/>
              </a:endParaRPr>
            </a:p>
          </p:txBody>
        </p:sp>
      </p:grpSp>
      <p:grpSp>
        <p:nvGrpSpPr>
          <p:cNvPr id="37" name="组 36"/>
          <p:cNvGrpSpPr/>
          <p:nvPr/>
        </p:nvGrpSpPr>
        <p:grpSpPr>
          <a:xfrm>
            <a:off x="6082911" y="4733433"/>
            <a:ext cx="780448" cy="833813"/>
            <a:chOff x="1966688" y="2132978"/>
            <a:chExt cx="793630" cy="847898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679" t="4699" r="54299" b="86077"/>
            <a:stretch/>
          </p:blipFill>
          <p:spPr>
            <a:xfrm rot="5400000">
              <a:off x="1939554" y="2160112"/>
              <a:ext cx="847898" cy="793630"/>
            </a:xfrm>
            <a:prstGeom prst="rect">
              <a:avLst/>
            </a:prstGeom>
          </p:spPr>
        </p:pic>
        <p:sp>
          <p:nvSpPr>
            <p:cNvPr id="39" name="文本框 38"/>
            <p:cNvSpPr txBox="1"/>
            <p:nvPr/>
          </p:nvSpPr>
          <p:spPr>
            <a:xfrm>
              <a:off x="2068768" y="2343847"/>
              <a:ext cx="539882" cy="375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b="1" dirty="0">
                  <a:solidFill>
                    <a:schemeClr val="bg1"/>
                  </a:solidFill>
                  <a:latin typeface="DFPShaoNvW5-GB" charset="-122"/>
                  <a:ea typeface="DFPShaoNvW5-GB" charset="-122"/>
                  <a:cs typeface="DFPShaoNvW5-GB" charset="-122"/>
                </a:rPr>
                <a:t>03</a:t>
              </a:r>
              <a:endParaRPr kumimoji="1" lang="zh-CN" altLang="en-US" b="1" dirty="0">
                <a:solidFill>
                  <a:schemeClr val="bg1"/>
                </a:solidFill>
                <a:latin typeface="DFPShaoNvW5-GB" charset="-122"/>
                <a:ea typeface="DFPShaoNvW5-GB" charset="-122"/>
                <a:cs typeface="DFPShaoNvW5-GB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6963744" y="2355440"/>
            <a:ext cx="32240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Tx/>
            </a:pP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FZKaTong-M19S" charset="-122"/>
                <a:ea typeface="FZKaTong-M19S" charset="-122"/>
                <a:cs typeface="FZKaTong-M19S" charset="-122"/>
              </a:rPr>
              <a:t>班里很多同学自我约束能力较强，自觉遵守各项纪律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FZKaTong-M19S" charset="-122"/>
              <a:ea typeface="FZKaTong-M19S" charset="-122"/>
              <a:cs typeface="FZKaTong-M19S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876192" y="3588395"/>
            <a:ext cx="39595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FZKaTong-M19S" charset="-122"/>
                <a:ea typeface="FZKaTong-M19S" charset="-122"/>
                <a:cs typeface="FZKaTong-M19S" charset="-122"/>
              </a:rPr>
              <a:t>部分同学听讲不认真，上课爱做小动作、“爱插嘴”的习   惯有待改进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FZKaTong-M19S" charset="-122"/>
              <a:ea typeface="FZKaTong-M19S" charset="-122"/>
              <a:cs typeface="FZKaTong-M19S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863360" y="4821350"/>
            <a:ext cx="38941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FZKaTong-M19S" charset="-122"/>
                <a:ea typeface="FZKaTong-M19S" charset="-122"/>
                <a:cs typeface="FZKaTong-M19S" charset="-122"/>
              </a:rPr>
              <a:t>部分男同学太爱动，自我约束能力较差，课下爱追逐打  闹，安全问题令老师担忧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FZKaTong-M19S" charset="-122"/>
              <a:ea typeface="FZKaTong-M19S" charset="-122"/>
              <a:cs typeface="FZKaTong-M19S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847800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6000">
        <p15:prstTrans prst="wind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5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1511996" y="493176"/>
            <a:ext cx="748698" cy="61131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023085" y="200465"/>
            <a:ext cx="1302488" cy="10634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608622" y="859490"/>
            <a:ext cx="716132" cy="58471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169914" y="256380"/>
            <a:ext cx="1000412" cy="118201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9227282" y="-117074"/>
            <a:ext cx="1182890" cy="1397617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3967724" y="288560"/>
            <a:ext cx="4256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纪律／卫生／学习等方面</a:t>
            </a: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" t="37952" r="2" b="1394"/>
          <a:stretch/>
        </p:blipFill>
        <p:spPr>
          <a:xfrm>
            <a:off x="888196" y="4687093"/>
            <a:ext cx="2308235" cy="1985963"/>
          </a:xfrm>
          <a:custGeom>
            <a:avLst/>
            <a:gdLst>
              <a:gd name="connsiteX0" fmla="*/ 0 w 2308235"/>
              <a:gd name="connsiteY0" fmla="*/ 0 h 1985963"/>
              <a:gd name="connsiteX1" fmla="*/ 1143000 w 2308235"/>
              <a:gd name="connsiteY1" fmla="*/ 0 h 1985963"/>
              <a:gd name="connsiteX2" fmla="*/ 1143000 w 2308235"/>
              <a:gd name="connsiteY2" fmla="*/ 1423988 h 1985963"/>
              <a:gd name="connsiteX3" fmla="*/ 2308235 w 2308235"/>
              <a:gd name="connsiteY3" fmla="*/ 1423988 h 1985963"/>
              <a:gd name="connsiteX4" fmla="*/ 2308235 w 2308235"/>
              <a:gd name="connsiteY4" fmla="*/ 1985963 h 1985963"/>
              <a:gd name="connsiteX5" fmla="*/ 0 w 2308235"/>
              <a:gd name="connsiteY5" fmla="*/ 1985963 h 1985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235" h="1985963">
                <a:moveTo>
                  <a:pt x="0" y="0"/>
                </a:moveTo>
                <a:lnTo>
                  <a:pt x="1143000" y="0"/>
                </a:lnTo>
                <a:lnTo>
                  <a:pt x="1143000" y="1423988"/>
                </a:lnTo>
                <a:lnTo>
                  <a:pt x="2308235" y="1423988"/>
                </a:lnTo>
                <a:lnTo>
                  <a:pt x="2308235" y="1985963"/>
                </a:lnTo>
                <a:lnTo>
                  <a:pt x="0" y="1985963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" t="38473" r="66386"/>
          <a:stretch/>
        </p:blipFill>
        <p:spPr>
          <a:xfrm flipH="1">
            <a:off x="9272015" y="5032392"/>
            <a:ext cx="2970961" cy="1876012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11" t="40606" r="39928" b="5213"/>
          <a:stretch/>
        </p:blipFill>
        <p:spPr>
          <a:xfrm>
            <a:off x="9879407" y="5032392"/>
            <a:ext cx="2006938" cy="2064289"/>
          </a:xfrm>
          <a:prstGeom prst="rect">
            <a:avLst/>
          </a:prstGeom>
        </p:spPr>
      </p:pic>
      <p:grpSp>
        <p:nvGrpSpPr>
          <p:cNvPr id="4" name="组 3"/>
          <p:cNvGrpSpPr/>
          <p:nvPr/>
        </p:nvGrpSpPr>
        <p:grpSpPr>
          <a:xfrm>
            <a:off x="586336" y="1464944"/>
            <a:ext cx="3345424" cy="1148068"/>
            <a:chOff x="586336" y="1538096"/>
            <a:chExt cx="3345424" cy="114806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336" y="1538096"/>
              <a:ext cx="3345424" cy="1148068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1534035" y="2096888"/>
              <a:ext cx="119776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2800" b="1" dirty="0">
                  <a:solidFill>
                    <a:srgbClr val="F86417"/>
                  </a:solidFill>
                  <a:latin typeface="FZKaTong-M19S" charset="-122"/>
                  <a:ea typeface="FZKaTong-M19S" charset="-122"/>
                  <a:cs typeface="FZKaTong-M19S" charset="-122"/>
                </a:rPr>
                <a:t>学    习</a:t>
              </a: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2" t="10917" r="-728" b="15523"/>
          <a:stretch/>
        </p:blipFill>
        <p:spPr>
          <a:xfrm>
            <a:off x="4995237" y="1173180"/>
            <a:ext cx="6549812" cy="5044740"/>
          </a:xfrm>
          <a:prstGeom prst="rect">
            <a:avLst/>
          </a:prstGeom>
        </p:spPr>
      </p:pic>
      <p:sp>
        <p:nvSpPr>
          <p:cNvPr id="16" name="文本框2"/>
          <p:cNvSpPr txBox="1">
            <a:spLocks noChangeArrowheads="1"/>
          </p:cNvSpPr>
          <p:nvPr/>
        </p:nvSpPr>
        <p:spPr bwMode="auto">
          <a:xfrm>
            <a:off x="5973832" y="2546956"/>
            <a:ext cx="3946787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ClrTx/>
            </a:pPr>
            <a:r>
              <a:rPr lang="zh-CN" altLang="zh-CN" sz="2000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（1）家庭作业不够重视，通过书写质量就可以看出来。</a:t>
            </a:r>
            <a:endParaRPr lang="en-US" altLang="zh-CN" sz="2000" dirty="0">
              <a:solidFill>
                <a:srgbClr val="F86417"/>
              </a:solidFill>
              <a:latin typeface="FZKaTong-M19S" charset="-122"/>
              <a:ea typeface="FZKaTong-M19S" charset="-122"/>
              <a:cs typeface="FZKaTong-M19S" charset="-122"/>
            </a:endParaRPr>
          </a:p>
          <a:p>
            <a:pPr>
              <a:buClrTx/>
            </a:pPr>
            <a:endParaRPr lang="zh-CN" altLang="zh-CN" sz="2000" dirty="0">
              <a:solidFill>
                <a:srgbClr val="F86417"/>
              </a:solidFill>
              <a:latin typeface="FZKaTong-M19S" charset="-122"/>
              <a:ea typeface="FZKaTong-M19S" charset="-122"/>
              <a:cs typeface="FZKaTong-M19S" charset="-122"/>
            </a:endParaRPr>
          </a:p>
          <a:p>
            <a:pPr>
              <a:buClrTx/>
            </a:pPr>
            <a:r>
              <a:rPr lang="zh-CN" altLang="zh-CN" sz="2000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（2）作业欠交严重，主动性不够；</a:t>
            </a:r>
          </a:p>
          <a:p>
            <a:pPr>
              <a:buClrTx/>
            </a:pPr>
            <a:endParaRPr lang="zh-CN" altLang="zh-CN" sz="2000" dirty="0">
              <a:solidFill>
                <a:srgbClr val="F86417"/>
              </a:solidFill>
              <a:latin typeface="FZKaTong-M19S" charset="-122"/>
              <a:ea typeface="FZKaTong-M19S" charset="-122"/>
              <a:cs typeface="FZKaTong-M19S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83" y="2958950"/>
            <a:ext cx="3472885" cy="172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6673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6000">
        <p15:prstTrans prst="wind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1511996" y="493176"/>
            <a:ext cx="748698" cy="61131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023085" y="200465"/>
            <a:ext cx="1302488" cy="10634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608622" y="859490"/>
            <a:ext cx="716132" cy="58471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169914" y="256380"/>
            <a:ext cx="1000412" cy="118201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9227282" y="-117074"/>
            <a:ext cx="1182890" cy="1397617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3967724" y="288560"/>
            <a:ext cx="4256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纪律／卫生／学习等方面</a:t>
            </a: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" t="37952" r="2" b="1394"/>
          <a:stretch/>
        </p:blipFill>
        <p:spPr>
          <a:xfrm>
            <a:off x="888196" y="4687093"/>
            <a:ext cx="2308235" cy="1985963"/>
          </a:xfrm>
          <a:custGeom>
            <a:avLst/>
            <a:gdLst>
              <a:gd name="connsiteX0" fmla="*/ 0 w 2308235"/>
              <a:gd name="connsiteY0" fmla="*/ 0 h 1985963"/>
              <a:gd name="connsiteX1" fmla="*/ 1143000 w 2308235"/>
              <a:gd name="connsiteY1" fmla="*/ 0 h 1985963"/>
              <a:gd name="connsiteX2" fmla="*/ 1143000 w 2308235"/>
              <a:gd name="connsiteY2" fmla="*/ 1423988 h 1985963"/>
              <a:gd name="connsiteX3" fmla="*/ 2308235 w 2308235"/>
              <a:gd name="connsiteY3" fmla="*/ 1423988 h 1985963"/>
              <a:gd name="connsiteX4" fmla="*/ 2308235 w 2308235"/>
              <a:gd name="connsiteY4" fmla="*/ 1985963 h 1985963"/>
              <a:gd name="connsiteX5" fmla="*/ 0 w 2308235"/>
              <a:gd name="connsiteY5" fmla="*/ 1985963 h 1985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235" h="1985963">
                <a:moveTo>
                  <a:pt x="0" y="0"/>
                </a:moveTo>
                <a:lnTo>
                  <a:pt x="1143000" y="0"/>
                </a:lnTo>
                <a:lnTo>
                  <a:pt x="1143000" y="1423988"/>
                </a:lnTo>
                <a:lnTo>
                  <a:pt x="2308235" y="1423988"/>
                </a:lnTo>
                <a:lnTo>
                  <a:pt x="2308235" y="1985963"/>
                </a:lnTo>
                <a:lnTo>
                  <a:pt x="0" y="1985963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" t="38473" r="66386"/>
          <a:stretch/>
        </p:blipFill>
        <p:spPr>
          <a:xfrm flipH="1">
            <a:off x="9272015" y="5032392"/>
            <a:ext cx="2970961" cy="1876012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11" t="40606" r="39928" b="5213"/>
          <a:stretch/>
        </p:blipFill>
        <p:spPr>
          <a:xfrm>
            <a:off x="9879407" y="5032392"/>
            <a:ext cx="2006938" cy="2064289"/>
          </a:xfrm>
          <a:prstGeom prst="rect">
            <a:avLst/>
          </a:prstGeom>
        </p:spPr>
      </p:pic>
      <p:grpSp>
        <p:nvGrpSpPr>
          <p:cNvPr id="4" name="组 3"/>
          <p:cNvGrpSpPr/>
          <p:nvPr/>
        </p:nvGrpSpPr>
        <p:grpSpPr>
          <a:xfrm>
            <a:off x="586336" y="1464944"/>
            <a:ext cx="3345424" cy="1148068"/>
            <a:chOff x="586336" y="1538096"/>
            <a:chExt cx="3345424" cy="114806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336" y="1538096"/>
              <a:ext cx="3345424" cy="1148068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1570904" y="2096888"/>
              <a:ext cx="112402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2800" b="1">
                  <a:solidFill>
                    <a:srgbClr val="F86417"/>
                  </a:solidFill>
                  <a:latin typeface="FZKaTong-M19S" charset="-122"/>
                  <a:ea typeface="FZKaTong-M19S" charset="-122"/>
                  <a:cs typeface="FZKaTong-M19S" charset="-122"/>
                </a:rPr>
                <a:t>卫   生</a:t>
              </a:r>
              <a:endParaRPr kumimoji="1" lang="zh-CN" altLang="en-US" sz="2800" b="1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10" r="20427" b="61898"/>
          <a:stretch/>
        </p:blipFill>
        <p:spPr>
          <a:xfrm>
            <a:off x="1848179" y="3429000"/>
            <a:ext cx="2696504" cy="2110929"/>
          </a:xfrm>
          <a:custGeom>
            <a:avLst/>
            <a:gdLst>
              <a:gd name="connsiteX0" fmla="*/ 0 w 2696504"/>
              <a:gd name="connsiteY0" fmla="*/ 0 h 2110929"/>
              <a:gd name="connsiteX1" fmla="*/ 2696504 w 2696504"/>
              <a:gd name="connsiteY1" fmla="*/ 0 h 2110929"/>
              <a:gd name="connsiteX2" fmla="*/ 2696504 w 2696504"/>
              <a:gd name="connsiteY2" fmla="*/ 1603392 h 2110929"/>
              <a:gd name="connsiteX3" fmla="*/ 1348252 w 2696504"/>
              <a:gd name="connsiteY3" fmla="*/ 1603392 h 2110929"/>
              <a:gd name="connsiteX4" fmla="*/ 1348252 w 2696504"/>
              <a:gd name="connsiteY4" fmla="*/ 2110929 h 2110929"/>
              <a:gd name="connsiteX5" fmla="*/ 0 w 2696504"/>
              <a:gd name="connsiteY5" fmla="*/ 2110929 h 2110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96504" h="2110929">
                <a:moveTo>
                  <a:pt x="0" y="0"/>
                </a:moveTo>
                <a:lnTo>
                  <a:pt x="2696504" y="0"/>
                </a:lnTo>
                <a:lnTo>
                  <a:pt x="2696504" y="1603392"/>
                </a:lnTo>
                <a:lnTo>
                  <a:pt x="1348252" y="1603392"/>
                </a:lnTo>
                <a:lnTo>
                  <a:pt x="1348252" y="2110929"/>
                </a:lnTo>
                <a:lnTo>
                  <a:pt x="0" y="2110929"/>
                </a:lnTo>
                <a:close/>
              </a:path>
            </a:pathLst>
          </a:cu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10" r="20427" b="61898"/>
          <a:stretch/>
        </p:blipFill>
        <p:spPr>
          <a:xfrm>
            <a:off x="5219267" y="2758440"/>
            <a:ext cx="2696504" cy="2110929"/>
          </a:xfrm>
          <a:custGeom>
            <a:avLst/>
            <a:gdLst>
              <a:gd name="connsiteX0" fmla="*/ 0 w 2696504"/>
              <a:gd name="connsiteY0" fmla="*/ 0 h 2110929"/>
              <a:gd name="connsiteX1" fmla="*/ 2696504 w 2696504"/>
              <a:gd name="connsiteY1" fmla="*/ 0 h 2110929"/>
              <a:gd name="connsiteX2" fmla="*/ 2696504 w 2696504"/>
              <a:gd name="connsiteY2" fmla="*/ 1603392 h 2110929"/>
              <a:gd name="connsiteX3" fmla="*/ 1348252 w 2696504"/>
              <a:gd name="connsiteY3" fmla="*/ 1603392 h 2110929"/>
              <a:gd name="connsiteX4" fmla="*/ 1348252 w 2696504"/>
              <a:gd name="connsiteY4" fmla="*/ 2110929 h 2110929"/>
              <a:gd name="connsiteX5" fmla="*/ 0 w 2696504"/>
              <a:gd name="connsiteY5" fmla="*/ 2110929 h 2110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96504" h="2110929">
                <a:moveTo>
                  <a:pt x="0" y="0"/>
                </a:moveTo>
                <a:lnTo>
                  <a:pt x="2696504" y="0"/>
                </a:lnTo>
                <a:lnTo>
                  <a:pt x="2696504" y="1603392"/>
                </a:lnTo>
                <a:lnTo>
                  <a:pt x="1348252" y="1603392"/>
                </a:lnTo>
                <a:lnTo>
                  <a:pt x="1348252" y="2110929"/>
                </a:lnTo>
                <a:lnTo>
                  <a:pt x="0" y="2110929"/>
                </a:lnTo>
                <a:close/>
              </a:path>
            </a:pathLst>
          </a:cu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10" r="20427" b="61898"/>
          <a:stretch/>
        </p:blipFill>
        <p:spPr>
          <a:xfrm>
            <a:off x="8590355" y="2087880"/>
            <a:ext cx="2696504" cy="2110929"/>
          </a:xfrm>
          <a:custGeom>
            <a:avLst/>
            <a:gdLst>
              <a:gd name="connsiteX0" fmla="*/ 0 w 2696504"/>
              <a:gd name="connsiteY0" fmla="*/ 0 h 2110929"/>
              <a:gd name="connsiteX1" fmla="*/ 2696504 w 2696504"/>
              <a:gd name="connsiteY1" fmla="*/ 0 h 2110929"/>
              <a:gd name="connsiteX2" fmla="*/ 2696504 w 2696504"/>
              <a:gd name="connsiteY2" fmla="*/ 1603392 h 2110929"/>
              <a:gd name="connsiteX3" fmla="*/ 1348252 w 2696504"/>
              <a:gd name="connsiteY3" fmla="*/ 1603392 h 2110929"/>
              <a:gd name="connsiteX4" fmla="*/ 1348252 w 2696504"/>
              <a:gd name="connsiteY4" fmla="*/ 2110929 h 2110929"/>
              <a:gd name="connsiteX5" fmla="*/ 0 w 2696504"/>
              <a:gd name="connsiteY5" fmla="*/ 2110929 h 2110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96504" h="2110929">
                <a:moveTo>
                  <a:pt x="0" y="0"/>
                </a:moveTo>
                <a:lnTo>
                  <a:pt x="2696504" y="0"/>
                </a:lnTo>
                <a:lnTo>
                  <a:pt x="2696504" y="1603392"/>
                </a:lnTo>
                <a:lnTo>
                  <a:pt x="1348252" y="1603392"/>
                </a:lnTo>
                <a:lnTo>
                  <a:pt x="1348252" y="2110929"/>
                </a:lnTo>
                <a:lnTo>
                  <a:pt x="0" y="2110929"/>
                </a:lnTo>
                <a:close/>
              </a:path>
            </a:pathLst>
          </a:custGeom>
        </p:spPr>
      </p:pic>
      <p:sp>
        <p:nvSpPr>
          <p:cNvPr id="7" name="矩形 6"/>
          <p:cNvSpPr/>
          <p:nvPr/>
        </p:nvSpPr>
        <p:spPr>
          <a:xfrm>
            <a:off x="2313752" y="3967014"/>
            <a:ext cx="21712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Tx/>
            </a:pPr>
            <a:r>
              <a:rPr lang="zh-CN" altLang="zh-CN" b="1" dirty="0">
                <a:solidFill>
                  <a:schemeClr val="bg1"/>
                </a:solidFill>
                <a:latin typeface="DFPShaoNvW5-GB" charset="-122"/>
                <a:ea typeface="DFPShaoNvW5-GB" charset="-122"/>
                <a:cs typeface="DFPShaoNvW5-GB" charset="-122"/>
              </a:rPr>
              <a:t>部分同学有不好的卫生习惯</a:t>
            </a:r>
            <a:endParaRPr lang="zh-CN" altLang="en-US" dirty="0">
              <a:solidFill>
                <a:schemeClr val="bg1"/>
              </a:solidFill>
              <a:latin typeface="DFPShaoNvW5-GB" charset="-122"/>
              <a:ea typeface="DFPShaoNvW5-GB" charset="-122"/>
              <a:cs typeface="DFPShaoNvW5-GB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740979" y="3072829"/>
            <a:ext cx="19948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b="1" dirty="0">
                <a:solidFill>
                  <a:schemeClr val="bg1"/>
                </a:solidFill>
                <a:latin typeface="DFPShaoNvW5-GB" charset="-122"/>
                <a:ea typeface="DFPShaoNvW5-GB" charset="-122"/>
                <a:cs typeface="DFPShaoNvW5-GB" charset="-122"/>
              </a:rPr>
              <a:t>我们应该让孩子做到勤洗头     发，勤剪指甲</a:t>
            </a:r>
            <a:endParaRPr lang="zh-CN" altLang="en-US" b="1" dirty="0">
              <a:solidFill>
                <a:schemeClr val="bg1"/>
              </a:solidFill>
              <a:latin typeface="DFPShaoNvW5-GB" charset="-122"/>
              <a:ea typeface="DFPShaoNvW5-GB" charset="-122"/>
              <a:cs typeface="DFPShaoNvW5-GB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164829" y="2459950"/>
            <a:ext cx="19522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b="1">
                <a:solidFill>
                  <a:schemeClr val="bg1"/>
                </a:solidFill>
                <a:latin typeface="DFPShaoNvW5-GB" charset="-122"/>
                <a:ea typeface="DFPShaoNvW5-GB" charset="-122"/>
                <a:cs typeface="DFPShaoNvW5-GB" charset="-122"/>
              </a:rPr>
              <a:t>学生个人卫生方面，希望各位家长理解配合</a:t>
            </a:r>
            <a:endParaRPr lang="zh-CN" altLang="en-US" b="1">
              <a:solidFill>
                <a:schemeClr val="bg1"/>
              </a:solidFill>
              <a:latin typeface="DFPShaoNvW5-GB" charset="-122"/>
              <a:ea typeface="DFPShaoNvW5-GB" charset="-122"/>
              <a:cs typeface="DFPShaoNvW5-GB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1352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6000">
        <p15:prstTrans prst="wind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1511996" y="493176"/>
            <a:ext cx="748698" cy="61131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023085" y="200465"/>
            <a:ext cx="1302488" cy="10634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608622" y="859490"/>
            <a:ext cx="716132" cy="58471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169914" y="256380"/>
            <a:ext cx="1000412" cy="118201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9227282" y="-117074"/>
            <a:ext cx="1182890" cy="1397617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3967724" y="288560"/>
            <a:ext cx="4256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纪律／卫生／学习等方面</a:t>
            </a: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" t="37952" r="2" b="1394"/>
          <a:stretch/>
        </p:blipFill>
        <p:spPr>
          <a:xfrm>
            <a:off x="888196" y="4687093"/>
            <a:ext cx="2308235" cy="1985963"/>
          </a:xfrm>
          <a:custGeom>
            <a:avLst/>
            <a:gdLst>
              <a:gd name="connsiteX0" fmla="*/ 0 w 2308235"/>
              <a:gd name="connsiteY0" fmla="*/ 0 h 1985963"/>
              <a:gd name="connsiteX1" fmla="*/ 1143000 w 2308235"/>
              <a:gd name="connsiteY1" fmla="*/ 0 h 1985963"/>
              <a:gd name="connsiteX2" fmla="*/ 1143000 w 2308235"/>
              <a:gd name="connsiteY2" fmla="*/ 1423988 h 1985963"/>
              <a:gd name="connsiteX3" fmla="*/ 2308235 w 2308235"/>
              <a:gd name="connsiteY3" fmla="*/ 1423988 h 1985963"/>
              <a:gd name="connsiteX4" fmla="*/ 2308235 w 2308235"/>
              <a:gd name="connsiteY4" fmla="*/ 1985963 h 1985963"/>
              <a:gd name="connsiteX5" fmla="*/ 0 w 2308235"/>
              <a:gd name="connsiteY5" fmla="*/ 1985963 h 1985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235" h="1985963">
                <a:moveTo>
                  <a:pt x="0" y="0"/>
                </a:moveTo>
                <a:lnTo>
                  <a:pt x="1143000" y="0"/>
                </a:lnTo>
                <a:lnTo>
                  <a:pt x="1143000" y="1423988"/>
                </a:lnTo>
                <a:lnTo>
                  <a:pt x="2308235" y="1423988"/>
                </a:lnTo>
                <a:lnTo>
                  <a:pt x="2308235" y="1985963"/>
                </a:lnTo>
                <a:lnTo>
                  <a:pt x="0" y="1985963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" t="38473" r="66386"/>
          <a:stretch/>
        </p:blipFill>
        <p:spPr>
          <a:xfrm flipH="1">
            <a:off x="9272015" y="5032392"/>
            <a:ext cx="2970961" cy="1876012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11" t="40606" r="39928" b="5213"/>
          <a:stretch/>
        </p:blipFill>
        <p:spPr>
          <a:xfrm>
            <a:off x="9879407" y="5032392"/>
            <a:ext cx="2006938" cy="2064289"/>
          </a:xfrm>
          <a:prstGeom prst="rect">
            <a:avLst/>
          </a:prstGeom>
        </p:spPr>
      </p:pic>
      <p:grpSp>
        <p:nvGrpSpPr>
          <p:cNvPr id="4" name="组 3"/>
          <p:cNvGrpSpPr/>
          <p:nvPr/>
        </p:nvGrpSpPr>
        <p:grpSpPr>
          <a:xfrm>
            <a:off x="586336" y="1464944"/>
            <a:ext cx="3345424" cy="1148068"/>
            <a:chOff x="586336" y="1538096"/>
            <a:chExt cx="3345424" cy="114806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336" y="1538096"/>
              <a:ext cx="3345424" cy="1148068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1322439" y="2096888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2800" b="1" dirty="0">
                  <a:solidFill>
                    <a:srgbClr val="F86417"/>
                  </a:solidFill>
                  <a:latin typeface="FZKaTong-M19S" charset="-122"/>
                  <a:ea typeface="FZKaTong-M19S" charset="-122"/>
                  <a:cs typeface="FZKaTong-M19S" charset="-122"/>
                </a:rPr>
                <a:t>行为规范</a:t>
              </a: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Blur/>
                    </a14:imgEffect>
                  </a14:imgLayer>
                </a14:imgProps>
              </a:ext>
            </a:extLst>
          </a:blip>
          <a:srcRect l="16585" r="16585"/>
          <a:stretch/>
        </p:blipFill>
        <p:spPr>
          <a:xfrm>
            <a:off x="8224277" y="1695350"/>
            <a:ext cx="1594450" cy="1594450"/>
          </a:xfrm>
          <a:prstGeom prst="ellipse">
            <a:avLst/>
          </a:prstGeom>
          <a:ln w="28575">
            <a:solidFill>
              <a:srgbClr val="F86417"/>
            </a:solidFill>
          </a:ln>
          <a:effectLst>
            <a:outerShdw blurRad="165100" sx="102000" sy="102000" algn="ctr" rotWithShape="0">
              <a:prstClr val="black">
                <a:alpha val="28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Blur/>
                    </a14:imgEffect>
                  </a14:imgLayer>
                </a14:imgProps>
              </a:ext>
            </a:extLst>
          </a:blip>
          <a:srcRect l="10200" r="10200"/>
          <a:stretch/>
        </p:blipFill>
        <p:spPr>
          <a:xfrm>
            <a:off x="7411226" y="3740597"/>
            <a:ext cx="1860789" cy="1860789"/>
          </a:xfrm>
          <a:prstGeom prst="ellipse">
            <a:avLst/>
          </a:prstGeom>
          <a:ln w="28575">
            <a:solidFill>
              <a:srgbClr val="F86417"/>
            </a:solidFill>
          </a:ln>
          <a:effectLst>
            <a:outerShdw blurRad="165100" sx="102000" sy="102000" algn="ctr" rotWithShape="0">
              <a:prstClr val="black">
                <a:alpha val="28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Blur/>
                    </a14:imgEffect>
                  </a14:imgLayer>
                </a14:imgProps>
              </a:ext>
            </a:extLst>
          </a:blip>
          <a:srcRect l="19753" r="19753" b="9305"/>
          <a:stretch/>
        </p:blipFill>
        <p:spPr>
          <a:xfrm>
            <a:off x="9879407" y="2782613"/>
            <a:ext cx="2163778" cy="2163778"/>
          </a:xfrm>
          <a:prstGeom prst="ellipse">
            <a:avLst/>
          </a:prstGeom>
          <a:ln w="28575">
            <a:solidFill>
              <a:srgbClr val="F86417"/>
            </a:solidFill>
          </a:ln>
          <a:effectLst>
            <a:outerShdw blurRad="165100" sx="102000" sy="102000" algn="ctr" rotWithShape="0">
              <a:prstClr val="black">
                <a:alpha val="28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2" b="16266"/>
          <a:stretch/>
        </p:blipFill>
        <p:spPr>
          <a:xfrm rot="657204">
            <a:off x="1899684" y="2023736"/>
            <a:ext cx="5193141" cy="4381956"/>
          </a:xfrm>
          <a:prstGeom prst="rect">
            <a:avLst/>
          </a:prstGeom>
        </p:spPr>
      </p:pic>
      <p:sp>
        <p:nvSpPr>
          <p:cNvPr id="19" name="文本框1"/>
          <p:cNvSpPr txBox="1">
            <a:spLocks noChangeArrowheads="1"/>
          </p:cNvSpPr>
          <p:nvPr/>
        </p:nvSpPr>
        <p:spPr bwMode="auto">
          <a:xfrm>
            <a:off x="3056924" y="3069785"/>
            <a:ext cx="3249975" cy="2289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0000"/>
              </a:lnSpc>
            </a:pPr>
            <a:endParaRPr lang="zh-CN" altLang="zh-CN" sz="1700" dirty="0">
              <a:solidFill>
                <a:srgbClr val="F86417"/>
              </a:solidFill>
              <a:latin typeface="DFPShaoNvW5-GB" charset="-122"/>
              <a:ea typeface="DFPShaoNvW5-GB" charset="-122"/>
              <a:cs typeface="DFPShaoNvW5-GB" charset="-122"/>
            </a:endParaRPr>
          </a:p>
          <a:p>
            <a:pPr>
              <a:lnSpc>
                <a:spcPct val="120000"/>
              </a:lnSpc>
              <a:buClrTx/>
            </a:pPr>
            <a:r>
              <a:rPr lang="zh-CN" altLang="zh-CN" sz="1700" b="1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1、部分同学在教室讲脏话，</a:t>
            </a:r>
            <a:endParaRPr lang="en-US" altLang="zh-CN" sz="1700" b="1" dirty="0">
              <a:solidFill>
                <a:srgbClr val="F86417"/>
              </a:solidFill>
              <a:latin typeface="DFPShaoNvW5-GB" charset="-122"/>
              <a:ea typeface="DFPShaoNvW5-GB" charset="-122"/>
              <a:cs typeface="DFPShaoNvW5-GB" charset="-122"/>
            </a:endParaRPr>
          </a:p>
          <a:p>
            <a:pPr>
              <a:lnSpc>
                <a:spcPct val="120000"/>
              </a:lnSpc>
              <a:buClrTx/>
            </a:pPr>
            <a:r>
              <a:rPr lang="zh-CN" altLang="zh-CN" sz="1700" b="1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请家长在家要注意语言教育； </a:t>
            </a:r>
            <a:endParaRPr lang="en-US" altLang="zh-CN" sz="1700" b="1" dirty="0">
              <a:solidFill>
                <a:srgbClr val="F86417"/>
              </a:solidFill>
              <a:latin typeface="DFPShaoNvW5-GB" charset="-122"/>
              <a:ea typeface="DFPShaoNvW5-GB" charset="-122"/>
              <a:cs typeface="DFPShaoNvW5-GB" charset="-122"/>
            </a:endParaRPr>
          </a:p>
          <a:p>
            <a:pPr>
              <a:lnSpc>
                <a:spcPct val="120000"/>
              </a:lnSpc>
              <a:buClrTx/>
            </a:pPr>
            <a:r>
              <a:rPr lang="zh-CN" altLang="zh-CN" sz="1700" b="1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2、部分学生有浪费现象，请家长给孩子零花钱要适量，交给孩子合理分配的方法，提早培养孩子理财的能力。</a:t>
            </a:r>
          </a:p>
        </p:txBody>
      </p:sp>
    </p:spTree>
    <p:extLst>
      <p:ext uri="{BB962C8B-B14F-4D97-AF65-F5344CB8AC3E}">
        <p14:creationId xmlns:p14="http://schemas.microsoft.com/office/powerpoint/2010/main" val="1114633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6000">
        <p15:prstTrans prst="wind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1511996" y="493176"/>
            <a:ext cx="748698" cy="61131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023085" y="200465"/>
            <a:ext cx="1302488" cy="10634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608622" y="859490"/>
            <a:ext cx="716132" cy="58471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169914" y="256380"/>
            <a:ext cx="1000412" cy="118201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9227282" y="-117074"/>
            <a:ext cx="1182890" cy="1397617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3967724" y="288560"/>
            <a:ext cx="4256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纪律／卫生／学习等方面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" t="38473" r="66386"/>
          <a:stretch/>
        </p:blipFill>
        <p:spPr>
          <a:xfrm flipH="1">
            <a:off x="9272015" y="5032392"/>
            <a:ext cx="2970961" cy="1876012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11" t="40606" r="39928" b="5213"/>
          <a:stretch/>
        </p:blipFill>
        <p:spPr>
          <a:xfrm>
            <a:off x="9879407" y="5032392"/>
            <a:ext cx="2006938" cy="2064289"/>
          </a:xfrm>
          <a:prstGeom prst="rect">
            <a:avLst/>
          </a:prstGeom>
        </p:spPr>
      </p:pic>
      <p:grpSp>
        <p:nvGrpSpPr>
          <p:cNvPr id="4" name="组 3"/>
          <p:cNvGrpSpPr/>
          <p:nvPr/>
        </p:nvGrpSpPr>
        <p:grpSpPr>
          <a:xfrm>
            <a:off x="586336" y="1464944"/>
            <a:ext cx="3345424" cy="1148068"/>
            <a:chOff x="586336" y="1538096"/>
            <a:chExt cx="3345424" cy="114806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336" y="1538096"/>
              <a:ext cx="3345424" cy="1148068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1322439" y="2078600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2800" b="1">
                  <a:solidFill>
                    <a:srgbClr val="F86417"/>
                  </a:solidFill>
                  <a:latin typeface="FZKaTong-M19S" charset="-122"/>
                  <a:ea typeface="FZKaTong-M19S" charset="-122"/>
                  <a:cs typeface="FZKaTong-M19S" charset="-122"/>
                </a:rPr>
                <a:t>安全工作</a:t>
              </a:r>
              <a:endParaRPr kumimoji="1" lang="zh-CN" altLang="en-US" sz="2800" b="1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563" y="1509916"/>
            <a:ext cx="5929985" cy="421579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461893" y="3236024"/>
            <a:ext cx="3698430" cy="574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Clr>
                <a:srgbClr val="F86417"/>
              </a:buClr>
              <a:buFont typeface="Wingdings" charset="2"/>
              <a:buChar char="ü"/>
            </a:pPr>
            <a:r>
              <a:rPr lang="zh-CN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FPShaoNvW5-GB" charset="-122"/>
                <a:ea typeface="DFPShaoNvW5-GB" charset="-122"/>
                <a:cs typeface="DFPShaoNvW5-GB" charset="-122"/>
              </a:rPr>
              <a:t>监督自己的孩子放学后要按时回家，不要在学校或其他地方逗留</a:t>
            </a:r>
          </a:p>
        </p:txBody>
      </p:sp>
      <p:sp>
        <p:nvSpPr>
          <p:cNvPr id="9" name="矩形 8"/>
          <p:cNvSpPr/>
          <p:nvPr/>
        </p:nvSpPr>
        <p:spPr>
          <a:xfrm>
            <a:off x="6461893" y="3929608"/>
            <a:ext cx="3698430" cy="574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Clr>
                <a:srgbClr val="F86417"/>
              </a:buClr>
              <a:buFont typeface="Wingdings" charset="2"/>
              <a:buChar char="ü"/>
            </a:pPr>
            <a:r>
              <a:rPr lang="zh-CN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DFPShaoNvW5-GB" charset="-122"/>
                <a:ea typeface="DFPShaoNvW5-GB" charset="-122"/>
                <a:cs typeface="DFPShaoNvW5-GB" charset="-122"/>
              </a:rPr>
              <a:t>注意孩子的外出，家长一定要过问，不让孩子参与一些危险的活动</a:t>
            </a:r>
          </a:p>
        </p:txBody>
      </p:sp>
      <p:sp>
        <p:nvSpPr>
          <p:cNvPr id="10" name="矩形 9"/>
          <p:cNvSpPr/>
          <p:nvPr/>
        </p:nvSpPr>
        <p:spPr>
          <a:xfrm>
            <a:off x="6461893" y="4588696"/>
            <a:ext cx="3698430" cy="833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Clr>
                <a:srgbClr val="F86417"/>
              </a:buClr>
              <a:buFont typeface="Wingdings" charset="2"/>
              <a:buChar char="ü"/>
            </a:pPr>
            <a:r>
              <a:rPr lang="zh-CN" altLang="zh-CN" sz="1400" b="1">
                <a:solidFill>
                  <a:schemeClr val="tx1">
                    <a:lumMod val="65000"/>
                    <a:lumOff val="35000"/>
                  </a:schemeClr>
                </a:solidFill>
                <a:latin typeface="DFPShaoNvW5-GB" charset="-122"/>
                <a:ea typeface="DFPShaoNvW5-GB" charset="-122"/>
                <a:cs typeface="DFPShaoNvW5-GB" charset="-122"/>
              </a:rPr>
              <a:t>请各位家长做好孩子的安全教育工作，包括交通安全、食物安全、人身安全、防火安全等。</a:t>
            </a:r>
            <a:endParaRPr lang="zh-CN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DFPShaoNvW5-GB" charset="-122"/>
              <a:ea typeface="DFPShaoNvW5-GB" charset="-122"/>
              <a:cs typeface="DFPShaoNvW5-GB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53" y="2857262"/>
            <a:ext cx="3896868" cy="276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132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6000">
        <p15:prstTrans prst="wind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ecel="5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7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3" r="71209"/>
          <a:stretch/>
        </p:blipFill>
        <p:spPr>
          <a:xfrm rot="21125689" flipH="1">
            <a:off x="346648" y="3235241"/>
            <a:ext cx="2594265" cy="2602871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1" t="56500" r="8770"/>
          <a:stretch>
            <a:fillRect/>
          </a:stretch>
        </p:blipFill>
        <p:spPr>
          <a:xfrm>
            <a:off x="0" y="4954773"/>
            <a:ext cx="12019531" cy="1903228"/>
          </a:xfrm>
          <a:custGeom>
            <a:avLst/>
            <a:gdLst>
              <a:gd name="connsiteX0" fmla="*/ 1693430 w 11206715"/>
              <a:gd name="connsiteY0" fmla="*/ 0 h 1774523"/>
              <a:gd name="connsiteX1" fmla="*/ 2909548 w 11206715"/>
              <a:gd name="connsiteY1" fmla="*/ 0 h 1774523"/>
              <a:gd name="connsiteX2" fmla="*/ 5705889 w 11206715"/>
              <a:gd name="connsiteY2" fmla="*/ 547535 h 1774523"/>
              <a:gd name="connsiteX3" fmla="*/ 7854707 w 11206715"/>
              <a:gd name="connsiteY3" fmla="*/ 1005272 h 1774523"/>
              <a:gd name="connsiteX4" fmla="*/ 10423116 w 11206715"/>
              <a:gd name="connsiteY4" fmla="*/ 979843 h 1774523"/>
              <a:gd name="connsiteX5" fmla="*/ 11206715 w 11206715"/>
              <a:gd name="connsiteY5" fmla="*/ 1631144 h 1774523"/>
              <a:gd name="connsiteX6" fmla="*/ 11206715 w 11206715"/>
              <a:gd name="connsiteY6" fmla="*/ 1774523 h 1774523"/>
              <a:gd name="connsiteX7" fmla="*/ 0 w 11206715"/>
              <a:gd name="connsiteY7" fmla="*/ 1774523 h 1774523"/>
              <a:gd name="connsiteX8" fmla="*/ 0 w 11206715"/>
              <a:gd name="connsiteY8" fmla="*/ 1728528 h 1774523"/>
              <a:gd name="connsiteX9" fmla="*/ 238481 w 11206715"/>
              <a:gd name="connsiteY9" fmla="*/ 636539 h 1774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06715" h="1774523">
                <a:moveTo>
                  <a:pt x="1693430" y="0"/>
                </a:moveTo>
                <a:lnTo>
                  <a:pt x="2909548" y="0"/>
                </a:lnTo>
                <a:lnTo>
                  <a:pt x="5705889" y="547535"/>
                </a:lnTo>
                <a:lnTo>
                  <a:pt x="7854707" y="1005272"/>
                </a:lnTo>
                <a:lnTo>
                  <a:pt x="10423116" y="979843"/>
                </a:lnTo>
                <a:lnTo>
                  <a:pt x="11206715" y="1631144"/>
                </a:lnTo>
                <a:lnTo>
                  <a:pt x="11206715" y="1774523"/>
                </a:lnTo>
                <a:lnTo>
                  <a:pt x="0" y="1774523"/>
                </a:lnTo>
                <a:lnTo>
                  <a:pt x="0" y="1728528"/>
                </a:lnTo>
                <a:lnTo>
                  <a:pt x="238481" y="636539"/>
                </a:lnTo>
                <a:close/>
              </a:path>
            </a:pathLst>
          </a:cu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57"/>
          <a:stretch/>
        </p:blipFill>
        <p:spPr>
          <a:xfrm>
            <a:off x="571500" y="4768498"/>
            <a:ext cx="12006262" cy="212760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11" t="40606" r="39928" b="5213"/>
          <a:stretch/>
        </p:blipFill>
        <p:spPr>
          <a:xfrm>
            <a:off x="4423501" y="4513813"/>
            <a:ext cx="2006938" cy="206428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7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22470" y="1095557"/>
            <a:ext cx="617359" cy="504072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7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023085" y="200465"/>
            <a:ext cx="1302488" cy="10634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7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608622" y="859490"/>
            <a:ext cx="716132" cy="58471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7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10593147" y="-398864"/>
            <a:ext cx="1000412" cy="118201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" t="38473" r="9107"/>
          <a:stretch/>
        </p:blipFill>
        <p:spPr>
          <a:xfrm>
            <a:off x="79113" y="4513813"/>
            <a:ext cx="10695715" cy="2344188"/>
          </a:xfrm>
          <a:prstGeom prst="rect">
            <a:avLst/>
          </a:prstGeom>
        </p:spPr>
      </p:pic>
      <p:grpSp>
        <p:nvGrpSpPr>
          <p:cNvPr id="8" name="组 7"/>
          <p:cNvGrpSpPr/>
          <p:nvPr/>
        </p:nvGrpSpPr>
        <p:grpSpPr>
          <a:xfrm>
            <a:off x="3185134" y="1900052"/>
            <a:ext cx="1698891" cy="1815060"/>
            <a:chOff x="1966688" y="2132978"/>
            <a:chExt cx="793630" cy="847898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679" t="4699" r="54299" b="86077"/>
            <a:stretch/>
          </p:blipFill>
          <p:spPr>
            <a:xfrm rot="5400000">
              <a:off x="1939554" y="2160112"/>
              <a:ext cx="847898" cy="793630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2105961" y="2343847"/>
              <a:ext cx="472175" cy="350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4000" b="1" dirty="0">
                  <a:solidFill>
                    <a:schemeClr val="bg1"/>
                  </a:solidFill>
                  <a:latin typeface="DFPShaoNvW5-GB" charset="-122"/>
                  <a:ea typeface="DFPShaoNvW5-GB" charset="-122"/>
                  <a:cs typeface="DFPShaoNvW5-GB" charset="-122"/>
                </a:rPr>
                <a:t>04</a:t>
              </a:r>
              <a:endParaRPr kumimoji="1" lang="zh-CN" altLang="en-US" sz="4000" b="1" dirty="0">
                <a:solidFill>
                  <a:schemeClr val="bg1"/>
                </a:solidFill>
                <a:latin typeface="DFPShaoNvW5-GB" charset="-122"/>
                <a:ea typeface="DFPShaoNvW5-GB" charset="-122"/>
                <a:cs typeface="DFPShaoNvW5-GB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4808991" y="2441728"/>
            <a:ext cx="376889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b="1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给家长的建议</a:t>
            </a:r>
            <a:endParaRPr lang="zh-CN" altLang="en-US" sz="4400" b="1" dirty="0">
              <a:solidFill>
                <a:srgbClr val="F86417"/>
              </a:solidFill>
              <a:latin typeface="FZKaTong-M19S" charset="-122"/>
              <a:ea typeface="FZKaTong-M19S" charset="-122"/>
              <a:cs typeface="FZKaTong-M19S" charset="-122"/>
            </a:endParaRP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65"/>
          <a:stretch/>
        </p:blipFill>
        <p:spPr>
          <a:xfrm>
            <a:off x="8796412" y="2586153"/>
            <a:ext cx="2706977" cy="4166961"/>
          </a:xfrm>
          <a:custGeom>
            <a:avLst/>
            <a:gdLst>
              <a:gd name="connsiteX0" fmla="*/ 0 w 4455153"/>
              <a:gd name="connsiteY0" fmla="*/ 0 h 6858000"/>
              <a:gd name="connsiteX1" fmla="*/ 4455153 w 4455153"/>
              <a:gd name="connsiteY1" fmla="*/ 0 h 6858000"/>
              <a:gd name="connsiteX2" fmla="*/ 4455153 w 4455153"/>
              <a:gd name="connsiteY2" fmla="*/ 6858000 h 6858000"/>
              <a:gd name="connsiteX3" fmla="*/ 958133 w 4455153"/>
              <a:gd name="connsiteY3" fmla="*/ 6858000 h 6858000"/>
              <a:gd name="connsiteX4" fmla="*/ 958133 w 4455153"/>
              <a:gd name="connsiteY4" fmla="*/ 1944946 h 6858000"/>
              <a:gd name="connsiteX5" fmla="*/ 0 w 4455153"/>
              <a:gd name="connsiteY5" fmla="*/ 19449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55153" h="6858000">
                <a:moveTo>
                  <a:pt x="0" y="0"/>
                </a:moveTo>
                <a:lnTo>
                  <a:pt x="4455153" y="0"/>
                </a:lnTo>
                <a:lnTo>
                  <a:pt x="4455153" y="6858000"/>
                </a:lnTo>
                <a:lnTo>
                  <a:pt x="958133" y="6858000"/>
                </a:lnTo>
                <a:lnTo>
                  <a:pt x="958133" y="1944946"/>
                </a:lnTo>
                <a:lnTo>
                  <a:pt x="0" y="194494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6917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6000">
        <p14:switch dir="r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1511996" y="493176"/>
            <a:ext cx="748698" cy="61131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023085" y="200465"/>
            <a:ext cx="1302488" cy="10634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608622" y="859490"/>
            <a:ext cx="716132" cy="58471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169914" y="256380"/>
            <a:ext cx="1000412" cy="118201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9227282" y="-117074"/>
            <a:ext cx="1182890" cy="1397617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3967724" y="288560"/>
            <a:ext cx="4256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给家长的建议</a:t>
            </a: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" t="37952" r="2" b="1394"/>
          <a:stretch/>
        </p:blipFill>
        <p:spPr>
          <a:xfrm>
            <a:off x="888196" y="4687093"/>
            <a:ext cx="2308235" cy="1985963"/>
          </a:xfrm>
          <a:custGeom>
            <a:avLst/>
            <a:gdLst>
              <a:gd name="connsiteX0" fmla="*/ 0 w 2308235"/>
              <a:gd name="connsiteY0" fmla="*/ 0 h 1985963"/>
              <a:gd name="connsiteX1" fmla="*/ 1143000 w 2308235"/>
              <a:gd name="connsiteY1" fmla="*/ 0 h 1985963"/>
              <a:gd name="connsiteX2" fmla="*/ 1143000 w 2308235"/>
              <a:gd name="connsiteY2" fmla="*/ 1423988 h 1985963"/>
              <a:gd name="connsiteX3" fmla="*/ 2308235 w 2308235"/>
              <a:gd name="connsiteY3" fmla="*/ 1423988 h 1985963"/>
              <a:gd name="connsiteX4" fmla="*/ 2308235 w 2308235"/>
              <a:gd name="connsiteY4" fmla="*/ 1985963 h 1985963"/>
              <a:gd name="connsiteX5" fmla="*/ 0 w 2308235"/>
              <a:gd name="connsiteY5" fmla="*/ 1985963 h 1985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235" h="1985963">
                <a:moveTo>
                  <a:pt x="0" y="0"/>
                </a:moveTo>
                <a:lnTo>
                  <a:pt x="1143000" y="0"/>
                </a:lnTo>
                <a:lnTo>
                  <a:pt x="1143000" y="1423988"/>
                </a:lnTo>
                <a:lnTo>
                  <a:pt x="2308235" y="1423988"/>
                </a:lnTo>
                <a:lnTo>
                  <a:pt x="2308235" y="1985963"/>
                </a:lnTo>
                <a:lnTo>
                  <a:pt x="0" y="1985963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" t="38473" r="66386"/>
          <a:stretch/>
        </p:blipFill>
        <p:spPr>
          <a:xfrm flipH="1">
            <a:off x="9272015" y="5032392"/>
            <a:ext cx="2970961" cy="1876012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11" t="40606" r="39928" b="5213"/>
          <a:stretch/>
        </p:blipFill>
        <p:spPr>
          <a:xfrm>
            <a:off x="9879407" y="5032392"/>
            <a:ext cx="2006938" cy="206428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20" y="2319512"/>
            <a:ext cx="3559855" cy="22189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037480" y="2754065"/>
            <a:ext cx="282513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600" dirty="0">
                <a:solidFill>
                  <a:schemeClr val="bg1"/>
                </a:solidFill>
                <a:latin typeface="DFPShaoNvW5-GB" charset="-122"/>
                <a:ea typeface="DFPShaoNvW5-GB" charset="-122"/>
                <a:cs typeface="DFPShaoNvW5-GB" charset="-122"/>
              </a:rPr>
              <a:t>每天请检查孩子的学习情况、家庭作业，及时查漏补缺，及时改错，做到坚持不懈。检查完后作业本上请签字</a:t>
            </a:r>
            <a:endParaRPr lang="zh-CN" altLang="en-US" sz="1600" dirty="0">
              <a:solidFill>
                <a:schemeClr val="bg1"/>
              </a:solidFill>
              <a:latin typeface="DFPShaoNvW5-GB" charset="-122"/>
              <a:ea typeface="DFPShaoNvW5-GB" charset="-122"/>
              <a:cs typeface="DFPShaoNvW5-GB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499" y="2385681"/>
            <a:ext cx="3559855" cy="221897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838" y="2507162"/>
            <a:ext cx="3559855" cy="221897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869595" y="2767280"/>
            <a:ext cx="289166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600" dirty="0">
                <a:solidFill>
                  <a:schemeClr val="bg1"/>
                </a:solidFill>
                <a:latin typeface="DFPShaoNvW5-GB" charset="-122"/>
                <a:ea typeface="DFPShaoNvW5-GB" charset="-122"/>
                <a:cs typeface="DFPShaoNvW5-GB" charset="-122"/>
              </a:rPr>
              <a:t>定期与教师进行沟通，对孩子的优点、不好的习惯以及在教育过程中出现的疑惑，可以经常与老师保持联系，共同寻找最好的教育方法</a:t>
            </a:r>
            <a:endParaRPr lang="zh-CN" altLang="en-US" sz="1600" dirty="0">
              <a:solidFill>
                <a:schemeClr val="bg1"/>
              </a:solidFill>
              <a:latin typeface="DFPShaoNvW5-GB" charset="-122"/>
              <a:ea typeface="DFPShaoNvW5-GB" charset="-122"/>
              <a:cs typeface="DFPShaoNvW5-GB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738658" y="2894106"/>
            <a:ext cx="30085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600" dirty="0">
                <a:solidFill>
                  <a:schemeClr val="bg1"/>
                </a:solidFill>
                <a:latin typeface="DFPShaoNvW5-GB" charset="-122"/>
                <a:ea typeface="DFPShaoNvW5-GB" charset="-122"/>
                <a:cs typeface="DFPShaoNvW5-GB" charset="-122"/>
              </a:rPr>
              <a:t>每天与孩子进行亲切交流，和他们谈谈今天学到了什么新知识，哪篇新课文，知道哪些道理，今后打算怎样做，交谈时，要有耐心，不能简单粗暴</a:t>
            </a:r>
            <a:endParaRPr lang="zh-CN" altLang="en-US" sz="1600" dirty="0">
              <a:solidFill>
                <a:schemeClr val="bg1"/>
              </a:solidFill>
              <a:latin typeface="DFPShaoNvW5-GB" charset="-122"/>
              <a:ea typeface="DFPShaoNvW5-GB" charset="-122"/>
              <a:cs typeface="DFPShaoNvW5-GB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12601887"/>
      </p:ext>
    </p:extLst>
  </p:cSld>
  <p:clrMapOvr>
    <a:masterClrMapping/>
  </p:clrMapOvr>
  <p:transition spd="slow" advTm="6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1511996" y="493176"/>
            <a:ext cx="748698" cy="61131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023085" y="200465"/>
            <a:ext cx="1302488" cy="10634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608622" y="859490"/>
            <a:ext cx="716132" cy="58471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169914" y="256380"/>
            <a:ext cx="1000412" cy="118201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9227282" y="-117074"/>
            <a:ext cx="1182890" cy="1397617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3967724" y="288560"/>
            <a:ext cx="4256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给家长的建议</a:t>
            </a: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" t="37952" r="2" b="1394"/>
          <a:stretch/>
        </p:blipFill>
        <p:spPr>
          <a:xfrm>
            <a:off x="888196" y="4687093"/>
            <a:ext cx="2308235" cy="1985963"/>
          </a:xfrm>
          <a:custGeom>
            <a:avLst/>
            <a:gdLst>
              <a:gd name="connsiteX0" fmla="*/ 0 w 2308235"/>
              <a:gd name="connsiteY0" fmla="*/ 0 h 1985963"/>
              <a:gd name="connsiteX1" fmla="*/ 1143000 w 2308235"/>
              <a:gd name="connsiteY1" fmla="*/ 0 h 1985963"/>
              <a:gd name="connsiteX2" fmla="*/ 1143000 w 2308235"/>
              <a:gd name="connsiteY2" fmla="*/ 1423988 h 1985963"/>
              <a:gd name="connsiteX3" fmla="*/ 2308235 w 2308235"/>
              <a:gd name="connsiteY3" fmla="*/ 1423988 h 1985963"/>
              <a:gd name="connsiteX4" fmla="*/ 2308235 w 2308235"/>
              <a:gd name="connsiteY4" fmla="*/ 1985963 h 1985963"/>
              <a:gd name="connsiteX5" fmla="*/ 0 w 2308235"/>
              <a:gd name="connsiteY5" fmla="*/ 1985963 h 1985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235" h="1985963">
                <a:moveTo>
                  <a:pt x="0" y="0"/>
                </a:moveTo>
                <a:lnTo>
                  <a:pt x="1143000" y="0"/>
                </a:lnTo>
                <a:lnTo>
                  <a:pt x="1143000" y="1423988"/>
                </a:lnTo>
                <a:lnTo>
                  <a:pt x="2308235" y="1423988"/>
                </a:lnTo>
                <a:lnTo>
                  <a:pt x="2308235" y="1985963"/>
                </a:lnTo>
                <a:lnTo>
                  <a:pt x="0" y="1985963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" t="38473" r="66386"/>
          <a:stretch/>
        </p:blipFill>
        <p:spPr>
          <a:xfrm flipH="1">
            <a:off x="9272015" y="5032392"/>
            <a:ext cx="2970961" cy="1876012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11" t="40606" r="39928" b="5213"/>
          <a:stretch/>
        </p:blipFill>
        <p:spPr>
          <a:xfrm>
            <a:off x="9879407" y="5032392"/>
            <a:ext cx="2006938" cy="206428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47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30064" y="1862415"/>
            <a:ext cx="3142148" cy="313317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47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85649" y="2913954"/>
            <a:ext cx="3142148" cy="313317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47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47652" y="1549434"/>
            <a:ext cx="3142148" cy="313317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2" t="40450" r="70777" b="39200"/>
          <a:stretch/>
        </p:blipFill>
        <p:spPr>
          <a:xfrm>
            <a:off x="658368" y="2050961"/>
            <a:ext cx="1015960" cy="69223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2" t="1224" r="66331" b="67514"/>
          <a:stretch/>
        </p:blipFill>
        <p:spPr>
          <a:xfrm>
            <a:off x="5161950" y="2751952"/>
            <a:ext cx="1194773" cy="106340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14" t="-3513" r="36284" b="71995"/>
          <a:stretch/>
        </p:blipFill>
        <p:spPr>
          <a:xfrm>
            <a:off x="10297660" y="1356668"/>
            <a:ext cx="1170432" cy="107216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548327" y="2936234"/>
            <a:ext cx="2135127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DFPShaoNvW5-GB" charset="-122"/>
                <a:ea typeface="DFPShaoNvW5-GB" charset="-122"/>
                <a:cs typeface="DFPShaoNvW5-GB" charset="-122"/>
              </a:rPr>
              <a:t>让学生多读书、好读书、读好书、读整本书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DFPShaoNvW5-GB" charset="-122"/>
              <a:ea typeface="DFPShaoNvW5-GB" charset="-122"/>
              <a:cs typeface="DFPShaoNvW5-GB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55776" y="3815361"/>
            <a:ext cx="2567534" cy="1249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DFPShaoNvW5-GB" charset="-122"/>
                <a:ea typeface="DFPShaoNvW5-GB" charset="-122"/>
                <a:cs typeface="DFPShaoNvW5-GB" charset="-122"/>
              </a:rPr>
              <a:t>教育孩子上课认真听讲，积极参与课上学习，    做好笔记，课下有选择的做阅读练习，不断提高阅读能力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DFPShaoNvW5-GB" charset="-122"/>
              <a:ea typeface="DFPShaoNvW5-GB" charset="-122"/>
              <a:cs typeface="DFPShaoNvW5-GB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891065" y="2576488"/>
            <a:ext cx="2464822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DFPShaoNvW5-GB" charset="-122"/>
                <a:ea typeface="DFPShaoNvW5-GB" charset="-122"/>
                <a:cs typeface="DFPShaoNvW5-GB" charset="-122"/>
              </a:rPr>
              <a:t>注重培养孩子良好的学习和行为习惯，做好每一次考试的分析和改进措施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DFPShaoNvW5-GB" charset="-122"/>
              <a:ea typeface="DFPShaoNvW5-GB" charset="-122"/>
              <a:cs typeface="DFPShaoNvW5-GB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362029"/>
      </p:ext>
    </p:extLst>
  </p:cSld>
  <p:clrMapOvr>
    <a:masterClrMapping/>
  </p:clrMapOvr>
  <p:transition spd="slow" advTm="6000">
    <p:comb dir="vert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0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1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6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4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5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7" presetID="3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800" decel="100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800" decel="100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800" decel="100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800" decel="100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6" presetID="3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800" decel="100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800" decel="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800" decel="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800" decel="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5" presetID="3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800" decel="100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800" decel="100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800" decel="100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800" decel="100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4" grpId="0"/>
          <p:bldP spid="5" grpId="0"/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7" presetID="3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800" decel="100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800" decel="100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800" decel="100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800" decel="100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6" presetID="3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800" decel="100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800" decel="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800" decel="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800" decel="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5" presetID="3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800" decel="100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800" decel="100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800" decel="100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800" decel="100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4" grpId="0"/>
          <p:bldP spid="5" grpId="0"/>
          <p:bldP spid="6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1511996" y="493176"/>
            <a:ext cx="748698" cy="61131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023085" y="200465"/>
            <a:ext cx="1302488" cy="10634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608622" y="859490"/>
            <a:ext cx="716132" cy="58471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169914" y="256380"/>
            <a:ext cx="1000412" cy="118201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9227282" y="-117074"/>
            <a:ext cx="1182890" cy="1397617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3967724" y="288560"/>
            <a:ext cx="4256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给家长的建议</a:t>
            </a: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" t="37952" r="2" b="1394"/>
          <a:stretch/>
        </p:blipFill>
        <p:spPr>
          <a:xfrm>
            <a:off x="888196" y="4687093"/>
            <a:ext cx="2308235" cy="1985963"/>
          </a:xfrm>
          <a:custGeom>
            <a:avLst/>
            <a:gdLst>
              <a:gd name="connsiteX0" fmla="*/ 0 w 2308235"/>
              <a:gd name="connsiteY0" fmla="*/ 0 h 1985963"/>
              <a:gd name="connsiteX1" fmla="*/ 1143000 w 2308235"/>
              <a:gd name="connsiteY1" fmla="*/ 0 h 1985963"/>
              <a:gd name="connsiteX2" fmla="*/ 1143000 w 2308235"/>
              <a:gd name="connsiteY2" fmla="*/ 1423988 h 1985963"/>
              <a:gd name="connsiteX3" fmla="*/ 2308235 w 2308235"/>
              <a:gd name="connsiteY3" fmla="*/ 1423988 h 1985963"/>
              <a:gd name="connsiteX4" fmla="*/ 2308235 w 2308235"/>
              <a:gd name="connsiteY4" fmla="*/ 1985963 h 1985963"/>
              <a:gd name="connsiteX5" fmla="*/ 0 w 2308235"/>
              <a:gd name="connsiteY5" fmla="*/ 1985963 h 1985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235" h="1985963">
                <a:moveTo>
                  <a:pt x="0" y="0"/>
                </a:moveTo>
                <a:lnTo>
                  <a:pt x="1143000" y="0"/>
                </a:lnTo>
                <a:lnTo>
                  <a:pt x="1143000" y="1423988"/>
                </a:lnTo>
                <a:lnTo>
                  <a:pt x="2308235" y="1423988"/>
                </a:lnTo>
                <a:lnTo>
                  <a:pt x="2308235" y="1985963"/>
                </a:lnTo>
                <a:lnTo>
                  <a:pt x="0" y="1985963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" t="38473" r="66386"/>
          <a:stretch/>
        </p:blipFill>
        <p:spPr>
          <a:xfrm flipH="1">
            <a:off x="9272015" y="5032392"/>
            <a:ext cx="2970961" cy="1876012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11" t="40606" r="39928" b="5213"/>
          <a:stretch/>
        </p:blipFill>
        <p:spPr>
          <a:xfrm>
            <a:off x="9879407" y="5032392"/>
            <a:ext cx="2006938" cy="2064289"/>
          </a:xfrm>
          <a:prstGeom prst="rect">
            <a:avLst/>
          </a:prstGeom>
        </p:spPr>
      </p:pic>
      <p:grpSp>
        <p:nvGrpSpPr>
          <p:cNvPr id="16" name="组 15"/>
          <p:cNvGrpSpPr/>
          <p:nvPr/>
        </p:nvGrpSpPr>
        <p:grpSpPr>
          <a:xfrm>
            <a:off x="4575117" y="2049593"/>
            <a:ext cx="780448" cy="833813"/>
            <a:chOff x="1966688" y="2132978"/>
            <a:chExt cx="793630" cy="847898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679" t="4699" r="54299" b="86077"/>
            <a:stretch/>
          </p:blipFill>
          <p:spPr>
            <a:xfrm rot="5400000">
              <a:off x="1939554" y="2160112"/>
              <a:ext cx="847898" cy="793630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2068768" y="2343847"/>
              <a:ext cx="539882" cy="375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b="1" dirty="0">
                  <a:solidFill>
                    <a:schemeClr val="bg1"/>
                  </a:solidFill>
                  <a:latin typeface="DFPShaoNvW5-GB" charset="-122"/>
                  <a:ea typeface="DFPShaoNvW5-GB" charset="-122"/>
                  <a:cs typeface="DFPShaoNvW5-GB" charset="-122"/>
                </a:rPr>
                <a:t>01</a:t>
              </a:r>
              <a:endParaRPr kumimoji="1" lang="zh-CN" altLang="en-US" b="1" dirty="0">
                <a:solidFill>
                  <a:schemeClr val="bg1"/>
                </a:solidFill>
                <a:latin typeface="DFPShaoNvW5-GB" charset="-122"/>
                <a:ea typeface="DFPShaoNvW5-GB" charset="-122"/>
                <a:cs typeface="DFPShaoNvW5-GB" charset="-122"/>
              </a:endParaRPr>
            </a:p>
          </p:txBody>
        </p:sp>
      </p:grpSp>
      <p:grpSp>
        <p:nvGrpSpPr>
          <p:cNvPr id="21" name="组 20"/>
          <p:cNvGrpSpPr/>
          <p:nvPr/>
        </p:nvGrpSpPr>
        <p:grpSpPr>
          <a:xfrm>
            <a:off x="4575117" y="3263497"/>
            <a:ext cx="780448" cy="833813"/>
            <a:chOff x="1966688" y="2132978"/>
            <a:chExt cx="793630" cy="847898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679" t="4699" r="54299" b="86077"/>
            <a:stretch/>
          </p:blipFill>
          <p:spPr>
            <a:xfrm rot="5400000">
              <a:off x="1939554" y="2160112"/>
              <a:ext cx="847898" cy="793630"/>
            </a:xfrm>
            <a:prstGeom prst="rect">
              <a:avLst/>
            </a:prstGeom>
          </p:spPr>
        </p:pic>
        <p:sp>
          <p:nvSpPr>
            <p:cNvPr id="26" name="文本框 25"/>
            <p:cNvSpPr txBox="1"/>
            <p:nvPr/>
          </p:nvSpPr>
          <p:spPr>
            <a:xfrm>
              <a:off x="2068768" y="2343847"/>
              <a:ext cx="539882" cy="375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b="1" dirty="0">
                  <a:solidFill>
                    <a:schemeClr val="bg1"/>
                  </a:solidFill>
                  <a:latin typeface="DFPShaoNvW5-GB" charset="-122"/>
                  <a:ea typeface="DFPShaoNvW5-GB" charset="-122"/>
                  <a:cs typeface="DFPShaoNvW5-GB" charset="-122"/>
                </a:rPr>
                <a:t>02</a:t>
              </a:r>
              <a:endParaRPr kumimoji="1" lang="zh-CN" altLang="en-US" b="1" dirty="0">
                <a:solidFill>
                  <a:schemeClr val="bg1"/>
                </a:solidFill>
                <a:latin typeface="DFPShaoNvW5-GB" charset="-122"/>
                <a:ea typeface="DFPShaoNvW5-GB" charset="-122"/>
                <a:cs typeface="DFPShaoNvW5-GB" charset="-122"/>
              </a:endParaRPr>
            </a:p>
          </p:txBody>
        </p:sp>
      </p:grpSp>
      <p:grpSp>
        <p:nvGrpSpPr>
          <p:cNvPr id="27" name="组 26"/>
          <p:cNvGrpSpPr/>
          <p:nvPr/>
        </p:nvGrpSpPr>
        <p:grpSpPr>
          <a:xfrm>
            <a:off x="4575117" y="4477401"/>
            <a:ext cx="780448" cy="833813"/>
            <a:chOff x="1966688" y="2132978"/>
            <a:chExt cx="793630" cy="847898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 rotWithShape="1"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679" t="4699" r="54299" b="86077"/>
            <a:stretch/>
          </p:blipFill>
          <p:spPr>
            <a:xfrm rot="5400000">
              <a:off x="1939554" y="2160112"/>
              <a:ext cx="847898" cy="793630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2068768" y="2343847"/>
              <a:ext cx="539882" cy="375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b="1" dirty="0">
                  <a:solidFill>
                    <a:schemeClr val="bg1"/>
                  </a:solidFill>
                  <a:latin typeface="DFPShaoNvW5-GB" charset="-122"/>
                  <a:ea typeface="DFPShaoNvW5-GB" charset="-122"/>
                  <a:cs typeface="DFPShaoNvW5-GB" charset="-122"/>
                </a:rPr>
                <a:t>03</a:t>
              </a:r>
              <a:endParaRPr kumimoji="1" lang="zh-CN" altLang="en-US" b="1" dirty="0">
                <a:solidFill>
                  <a:schemeClr val="bg1"/>
                </a:solidFill>
                <a:latin typeface="DFPShaoNvW5-GB" charset="-122"/>
                <a:ea typeface="DFPShaoNvW5-GB" charset="-122"/>
                <a:cs typeface="DFPShaoNvW5-GB" charset="-122"/>
              </a:endParaRPr>
            </a:p>
          </p:txBody>
        </p:sp>
      </p:grpSp>
      <p:grpSp>
        <p:nvGrpSpPr>
          <p:cNvPr id="34" name="组 33"/>
          <p:cNvGrpSpPr/>
          <p:nvPr/>
        </p:nvGrpSpPr>
        <p:grpSpPr>
          <a:xfrm>
            <a:off x="1373326" y="2877892"/>
            <a:ext cx="1526418" cy="1711679"/>
            <a:chOff x="1373326" y="2877892"/>
            <a:chExt cx="1526418" cy="1711679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64" t="40534" r="34709" b="25308"/>
            <a:stretch/>
          </p:blipFill>
          <p:spPr>
            <a:xfrm rot="7025492">
              <a:off x="1280695" y="2970523"/>
              <a:ext cx="1711679" cy="1526418"/>
            </a:xfrm>
            <a:custGeom>
              <a:avLst/>
              <a:gdLst>
                <a:gd name="connsiteX0" fmla="*/ 347196 w 3120599"/>
                <a:gd name="connsiteY0" fmla="*/ 0 h 2342532"/>
                <a:gd name="connsiteX1" fmla="*/ 2523468 w 3120599"/>
                <a:gd name="connsiteY1" fmla="*/ 0 h 2342532"/>
                <a:gd name="connsiteX2" fmla="*/ 2523468 w 3120599"/>
                <a:gd name="connsiteY2" fmla="*/ 806436 h 2342532"/>
                <a:gd name="connsiteX3" fmla="*/ 3120599 w 3120599"/>
                <a:gd name="connsiteY3" fmla="*/ 806436 h 2342532"/>
                <a:gd name="connsiteX4" fmla="*/ 3120599 w 3120599"/>
                <a:gd name="connsiteY4" fmla="*/ 2342532 h 2342532"/>
                <a:gd name="connsiteX5" fmla="*/ 0 w 3120599"/>
                <a:gd name="connsiteY5" fmla="*/ 2342532 h 2342532"/>
                <a:gd name="connsiteX6" fmla="*/ 0 w 3120599"/>
                <a:gd name="connsiteY6" fmla="*/ 123557 h 2342532"/>
                <a:gd name="connsiteX7" fmla="*/ 347196 w 3120599"/>
                <a:gd name="connsiteY7" fmla="*/ 123557 h 2342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20599" h="2342532">
                  <a:moveTo>
                    <a:pt x="347196" y="0"/>
                  </a:moveTo>
                  <a:lnTo>
                    <a:pt x="2523468" y="0"/>
                  </a:lnTo>
                  <a:lnTo>
                    <a:pt x="2523468" y="806436"/>
                  </a:lnTo>
                  <a:lnTo>
                    <a:pt x="3120599" y="806436"/>
                  </a:lnTo>
                  <a:lnTo>
                    <a:pt x="3120599" y="2342532"/>
                  </a:lnTo>
                  <a:lnTo>
                    <a:pt x="0" y="2342532"/>
                  </a:lnTo>
                  <a:lnTo>
                    <a:pt x="0" y="123557"/>
                  </a:lnTo>
                  <a:lnTo>
                    <a:pt x="347196" y="123557"/>
                  </a:lnTo>
                  <a:close/>
                </a:path>
              </a:pathLst>
            </a:custGeom>
          </p:spPr>
        </p:pic>
        <p:sp>
          <p:nvSpPr>
            <p:cNvPr id="2" name="文本框 1"/>
            <p:cNvSpPr txBox="1"/>
            <p:nvPr/>
          </p:nvSpPr>
          <p:spPr>
            <a:xfrm>
              <a:off x="1771581" y="3167809"/>
              <a:ext cx="100584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DFPShaoNvW5-GB" charset="-122"/>
                  <a:ea typeface="DFPShaoNvW5-GB" charset="-122"/>
                  <a:cs typeface="DFPShaoNvW5-GB" charset="-122"/>
                </a:rPr>
                <a:t>平时应注意的问题</a:t>
              </a:r>
            </a:p>
          </p:txBody>
        </p:sp>
      </p:grpSp>
      <p:cxnSp>
        <p:nvCxnSpPr>
          <p:cNvPr id="4" name="直线箭头连接符 3"/>
          <p:cNvCxnSpPr/>
          <p:nvPr/>
        </p:nvCxnSpPr>
        <p:spPr>
          <a:xfrm flipV="1">
            <a:off x="3006542" y="2630668"/>
            <a:ext cx="907000" cy="398968"/>
          </a:xfrm>
          <a:prstGeom prst="straightConnector1">
            <a:avLst/>
          </a:prstGeom>
          <a:ln>
            <a:solidFill>
              <a:srgbClr val="F8641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线箭头连接符 5"/>
          <p:cNvCxnSpPr/>
          <p:nvPr/>
        </p:nvCxnSpPr>
        <p:spPr>
          <a:xfrm>
            <a:off x="3055962" y="4298505"/>
            <a:ext cx="911762" cy="441389"/>
          </a:xfrm>
          <a:prstGeom prst="straightConnector1">
            <a:avLst/>
          </a:prstGeom>
          <a:ln>
            <a:solidFill>
              <a:srgbClr val="F8641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>
            <a:off x="3055962" y="3625590"/>
            <a:ext cx="911762" cy="0"/>
          </a:xfrm>
          <a:prstGeom prst="straightConnector1">
            <a:avLst/>
          </a:prstGeom>
          <a:ln>
            <a:solidFill>
              <a:srgbClr val="F8641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5790345" y="2214372"/>
            <a:ext cx="3877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Tx/>
            </a:pP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DFPShaoNvW5-GB" charset="-122"/>
                <a:ea typeface="DFPShaoNvW5-GB" charset="-122"/>
                <a:cs typeface="DFPShaoNvW5-GB" charset="-122"/>
              </a:rPr>
              <a:t>创造和睦、祥和、稳定的家庭气氛。</a:t>
            </a:r>
          </a:p>
        </p:txBody>
      </p:sp>
      <p:sp>
        <p:nvSpPr>
          <p:cNvPr id="10" name="矩形 9"/>
          <p:cNvSpPr/>
          <p:nvPr/>
        </p:nvSpPr>
        <p:spPr>
          <a:xfrm>
            <a:off x="5790345" y="3306308"/>
            <a:ext cx="54933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DFPShaoNvW5-GB" charset="-122"/>
                <a:ea typeface="DFPShaoNvW5-GB" charset="-122"/>
                <a:cs typeface="DFPShaoNvW5-GB" charset="-122"/>
              </a:rPr>
              <a:t>教育孩子要以人为本，根据孩子的性格特点、不同智力发展水平去引导孩子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DFPShaoNvW5-GB" charset="-122"/>
              <a:ea typeface="DFPShaoNvW5-GB" charset="-122"/>
              <a:cs typeface="DFPShaoNvW5-GB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790345" y="4432643"/>
            <a:ext cx="48584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>
                <a:solidFill>
                  <a:schemeClr val="tx1">
                    <a:lumMod val="65000"/>
                    <a:lumOff val="35000"/>
                  </a:schemeClr>
                </a:solidFill>
                <a:latin typeface="DFPShaoNvW5-GB" charset="-122"/>
                <a:ea typeface="DFPShaoNvW5-GB" charset="-122"/>
                <a:cs typeface="DFPShaoNvW5-GB" charset="-122"/>
              </a:rPr>
              <a:t>教育孩子要蹲下身子。孩子有很多方面值得我们学习，我们要学会欣赏孩子、倾听孩子，不能用大人眼光来看孩子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DFPShaoNvW5-GB" charset="-122"/>
              <a:ea typeface="DFPShaoNvW5-GB" charset="-122"/>
              <a:cs typeface="DFPShaoNvW5-GB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70163873"/>
      </p:ext>
    </p:extLst>
  </p:cSld>
  <p:clrMapOvr>
    <a:masterClrMapping/>
  </p:clrMapOvr>
  <p:transition spd="slow" advTm="6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5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35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9" grpId="0"/>
      <p:bldP spid="10" grpId="0"/>
      <p:bldP spid="3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1511996" y="493176"/>
            <a:ext cx="748698" cy="61131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023085" y="200465"/>
            <a:ext cx="1302488" cy="10634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608622" y="859490"/>
            <a:ext cx="716132" cy="58471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169914" y="256380"/>
            <a:ext cx="1000412" cy="118201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9227282" y="-117074"/>
            <a:ext cx="1182890" cy="1397617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3967724" y="288560"/>
            <a:ext cx="4256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给家长的建议</a:t>
            </a: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" t="37952" r="2" b="1394"/>
          <a:stretch/>
        </p:blipFill>
        <p:spPr>
          <a:xfrm>
            <a:off x="888196" y="4687093"/>
            <a:ext cx="2308235" cy="1985963"/>
          </a:xfrm>
          <a:custGeom>
            <a:avLst/>
            <a:gdLst>
              <a:gd name="connsiteX0" fmla="*/ 0 w 2308235"/>
              <a:gd name="connsiteY0" fmla="*/ 0 h 1985963"/>
              <a:gd name="connsiteX1" fmla="*/ 1143000 w 2308235"/>
              <a:gd name="connsiteY1" fmla="*/ 0 h 1985963"/>
              <a:gd name="connsiteX2" fmla="*/ 1143000 w 2308235"/>
              <a:gd name="connsiteY2" fmla="*/ 1423988 h 1985963"/>
              <a:gd name="connsiteX3" fmla="*/ 2308235 w 2308235"/>
              <a:gd name="connsiteY3" fmla="*/ 1423988 h 1985963"/>
              <a:gd name="connsiteX4" fmla="*/ 2308235 w 2308235"/>
              <a:gd name="connsiteY4" fmla="*/ 1985963 h 1985963"/>
              <a:gd name="connsiteX5" fmla="*/ 0 w 2308235"/>
              <a:gd name="connsiteY5" fmla="*/ 1985963 h 1985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235" h="1985963">
                <a:moveTo>
                  <a:pt x="0" y="0"/>
                </a:moveTo>
                <a:lnTo>
                  <a:pt x="1143000" y="0"/>
                </a:lnTo>
                <a:lnTo>
                  <a:pt x="1143000" y="1423988"/>
                </a:lnTo>
                <a:lnTo>
                  <a:pt x="2308235" y="1423988"/>
                </a:lnTo>
                <a:lnTo>
                  <a:pt x="2308235" y="1985963"/>
                </a:lnTo>
                <a:lnTo>
                  <a:pt x="0" y="1985963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" t="38473" r="66386"/>
          <a:stretch/>
        </p:blipFill>
        <p:spPr>
          <a:xfrm flipH="1">
            <a:off x="9272015" y="5032392"/>
            <a:ext cx="2970961" cy="1876012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11" t="40606" r="39928" b="5213"/>
          <a:stretch/>
        </p:blipFill>
        <p:spPr>
          <a:xfrm>
            <a:off x="9879407" y="5032392"/>
            <a:ext cx="2006938" cy="206428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807991" y="204378"/>
            <a:ext cx="4571570" cy="6858000"/>
          </a:xfrm>
          <a:prstGeom prst="rect">
            <a:avLst/>
          </a:prstGeom>
        </p:spPr>
      </p:pic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3753413" y="2083753"/>
            <a:ext cx="43652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zh-CN" altLang="zh-CN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孩子最不喜欢听到家长说的10句话是——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3871340" y="2627497"/>
            <a:ext cx="5400675" cy="261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zh-CN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FZKaTong-M19S" charset="-122"/>
                <a:ea typeface="FZKaTong-M19S" charset="-122"/>
                <a:cs typeface="FZKaTong-M19S" charset="-122"/>
              </a:rPr>
              <a:t>你怎么还不去做作业，快去！</a:t>
            </a:r>
          </a:p>
          <a:p>
            <a:r>
              <a:rPr lang="zh-CN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FZKaTong-M19S" charset="-122"/>
                <a:ea typeface="FZKaTong-M19S" charset="-122"/>
                <a:cs typeface="FZKaTong-M19S" charset="-122"/>
              </a:rPr>
              <a:t>我讨厌你。</a:t>
            </a:r>
          </a:p>
          <a:p>
            <a:r>
              <a:rPr lang="zh-CN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FZKaTong-M19S" charset="-122"/>
                <a:ea typeface="FZKaTong-M19S" charset="-122"/>
                <a:cs typeface="FZKaTong-M19S" charset="-122"/>
              </a:rPr>
              <a:t>下次再这样的话……</a:t>
            </a:r>
          </a:p>
          <a:p>
            <a:r>
              <a:rPr lang="zh-CN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FZKaTong-M19S" charset="-122"/>
                <a:ea typeface="FZKaTong-M19S" charset="-122"/>
                <a:cs typeface="FZKaTong-M19S" charset="-122"/>
              </a:rPr>
              <a:t>你怎么连这种题目也不会做。</a:t>
            </a:r>
          </a:p>
          <a:p>
            <a:r>
              <a:rPr lang="zh-CN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FZKaTong-M19S" charset="-122"/>
                <a:ea typeface="FZKaTong-M19S" charset="-122"/>
                <a:cs typeface="FZKaTong-M19S" charset="-122"/>
              </a:rPr>
              <a:t>我不来管你了。</a:t>
            </a:r>
          </a:p>
          <a:p>
            <a:r>
              <a:rPr lang="zh-CN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FZKaTong-M19S" charset="-122"/>
                <a:ea typeface="FZKaTong-M19S" charset="-122"/>
                <a:cs typeface="FZKaTong-M19S" charset="-122"/>
              </a:rPr>
              <a:t>你脑子出问题了，是不是？</a:t>
            </a:r>
          </a:p>
          <a:p>
            <a:r>
              <a:rPr lang="zh-CN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FZKaTong-M19S" charset="-122"/>
                <a:ea typeface="FZKaTong-M19S" charset="-122"/>
                <a:cs typeface="FZKaTong-M19S" charset="-122"/>
              </a:rPr>
              <a:t>你真不如××学习好。</a:t>
            </a:r>
          </a:p>
          <a:p>
            <a:r>
              <a:rPr lang="zh-CN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FZKaTong-M19S" charset="-122"/>
                <a:ea typeface="FZKaTong-M19S" charset="-122"/>
                <a:cs typeface="FZKaTong-M19S" charset="-122"/>
              </a:rPr>
              <a:t>嗯、嗯。</a:t>
            </a:r>
          </a:p>
          <a:p>
            <a:r>
              <a:rPr lang="zh-CN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FZKaTong-M19S" charset="-122"/>
                <a:ea typeface="FZKaTong-M19S" charset="-122"/>
                <a:cs typeface="FZKaTong-M19S" charset="-122"/>
              </a:rPr>
              <a:t>下次你就给我滚。</a:t>
            </a:r>
          </a:p>
          <a:p>
            <a:r>
              <a:rPr lang="zh-CN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FZKaTong-M19S" charset="-122"/>
                <a:ea typeface="FZKaTong-M19S" charset="-122"/>
                <a:cs typeface="FZKaTong-M19S" charset="-122"/>
              </a:rPr>
              <a:t>你写得太差了！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34" y="2096272"/>
            <a:ext cx="1319322" cy="224884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0106">
            <a:off x="7273563" y="2152822"/>
            <a:ext cx="3861544" cy="3861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159175"/>
      </p:ext>
    </p:extLst>
  </p:cSld>
  <p:clrMapOvr>
    <a:masterClrMapping/>
  </p:clrMapOvr>
  <p:transition spd="slow" advTm="6000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1511996" y="493176"/>
            <a:ext cx="748698" cy="61131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023085" y="200465"/>
            <a:ext cx="1302488" cy="10634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608622" y="859490"/>
            <a:ext cx="716132" cy="58471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169914" y="256380"/>
            <a:ext cx="1000412" cy="118201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9227282" y="-117074"/>
            <a:ext cx="1182890" cy="1397617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3967724" y="288560"/>
            <a:ext cx="4256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给家长的建议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" t="38473" r="66386"/>
          <a:stretch/>
        </p:blipFill>
        <p:spPr>
          <a:xfrm flipH="1">
            <a:off x="9272015" y="5032392"/>
            <a:ext cx="2970961" cy="1876012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11" t="40606" r="39928" b="5213"/>
          <a:stretch/>
        </p:blipFill>
        <p:spPr>
          <a:xfrm>
            <a:off x="9879407" y="5032392"/>
            <a:ext cx="2006938" cy="206428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42" y="1356016"/>
            <a:ext cx="4626864" cy="4598002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" t="37952" r="2" b="1394"/>
          <a:stretch/>
        </p:blipFill>
        <p:spPr>
          <a:xfrm>
            <a:off x="888196" y="4687093"/>
            <a:ext cx="2308235" cy="1985963"/>
          </a:xfrm>
          <a:custGeom>
            <a:avLst/>
            <a:gdLst>
              <a:gd name="connsiteX0" fmla="*/ 0 w 2308235"/>
              <a:gd name="connsiteY0" fmla="*/ 0 h 1985963"/>
              <a:gd name="connsiteX1" fmla="*/ 1143000 w 2308235"/>
              <a:gd name="connsiteY1" fmla="*/ 0 h 1985963"/>
              <a:gd name="connsiteX2" fmla="*/ 1143000 w 2308235"/>
              <a:gd name="connsiteY2" fmla="*/ 1423988 h 1985963"/>
              <a:gd name="connsiteX3" fmla="*/ 2308235 w 2308235"/>
              <a:gd name="connsiteY3" fmla="*/ 1423988 h 1985963"/>
              <a:gd name="connsiteX4" fmla="*/ 2308235 w 2308235"/>
              <a:gd name="connsiteY4" fmla="*/ 1985963 h 1985963"/>
              <a:gd name="connsiteX5" fmla="*/ 0 w 2308235"/>
              <a:gd name="connsiteY5" fmla="*/ 1985963 h 1985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235" h="1985963">
                <a:moveTo>
                  <a:pt x="0" y="0"/>
                </a:moveTo>
                <a:lnTo>
                  <a:pt x="1143000" y="0"/>
                </a:lnTo>
                <a:lnTo>
                  <a:pt x="1143000" y="1423988"/>
                </a:lnTo>
                <a:lnTo>
                  <a:pt x="2308235" y="1423988"/>
                </a:lnTo>
                <a:lnTo>
                  <a:pt x="2308235" y="1985963"/>
                </a:lnTo>
                <a:lnTo>
                  <a:pt x="0" y="1985963"/>
                </a:lnTo>
                <a:close/>
              </a:path>
            </a:pathLst>
          </a:custGeom>
        </p:spPr>
      </p:pic>
      <p:sp>
        <p:nvSpPr>
          <p:cNvPr id="3" name="矩形 2"/>
          <p:cNvSpPr/>
          <p:nvPr/>
        </p:nvSpPr>
        <p:spPr>
          <a:xfrm>
            <a:off x="1674328" y="2038521"/>
            <a:ext cx="4057778" cy="2850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16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家长要以身作则，为孩子做出表率 </a:t>
            </a:r>
          </a:p>
          <a:p>
            <a:pPr>
              <a:lnSpc>
                <a:spcPct val="140000"/>
              </a:lnSpc>
            </a:pPr>
            <a:r>
              <a:rPr lang="zh-CN" altLang="zh-CN" sz="16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2 .创造良好的家庭氛围。 </a:t>
            </a:r>
          </a:p>
          <a:p>
            <a:pPr>
              <a:lnSpc>
                <a:spcPct val="140000"/>
              </a:lnSpc>
            </a:pPr>
            <a:r>
              <a:rPr lang="zh-CN" altLang="zh-CN" sz="16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3 .要允许孩子出错。 </a:t>
            </a:r>
          </a:p>
          <a:p>
            <a:pPr>
              <a:lnSpc>
                <a:spcPct val="140000"/>
              </a:lnSpc>
            </a:pPr>
            <a:r>
              <a:rPr lang="zh-CN" altLang="zh-CN" sz="16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4 .放手让孩子做他想做又能做的事。 </a:t>
            </a:r>
          </a:p>
          <a:p>
            <a:pPr>
              <a:lnSpc>
                <a:spcPct val="140000"/>
              </a:lnSpc>
            </a:pPr>
            <a:r>
              <a:rPr lang="zh-CN" altLang="zh-CN" sz="16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5 .帮助孩子建立广阔的智力背景。 </a:t>
            </a:r>
          </a:p>
          <a:p>
            <a:pPr>
              <a:lnSpc>
                <a:spcPct val="140000"/>
              </a:lnSpc>
            </a:pPr>
            <a:r>
              <a:rPr lang="zh-CN" altLang="zh-CN" sz="16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6 .让孩子学会自己去判断是非。 </a:t>
            </a:r>
          </a:p>
          <a:p>
            <a:pPr>
              <a:lnSpc>
                <a:spcPct val="140000"/>
              </a:lnSpc>
            </a:pPr>
            <a:r>
              <a:rPr lang="zh-CN" altLang="zh-CN" sz="16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7 .不要和别的孩子攀比 </a:t>
            </a:r>
          </a:p>
          <a:p>
            <a:pPr>
              <a:lnSpc>
                <a:spcPct val="140000"/>
              </a:lnSpc>
            </a:pPr>
            <a:r>
              <a:rPr lang="zh-CN" altLang="zh-CN" sz="16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8 .有时间的话读一点家庭教育方面的书籍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81"/>
          <a:stretch/>
        </p:blipFill>
        <p:spPr>
          <a:xfrm>
            <a:off x="5733291" y="1785319"/>
            <a:ext cx="6153054" cy="373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757723"/>
      </p:ext>
    </p:extLst>
  </p:cSld>
  <p:clrMapOvr>
    <a:masterClrMapping/>
  </p:clrMapOvr>
  <p:transition spd="slow" advTm="6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1511996" y="493176"/>
            <a:ext cx="748698" cy="61131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023085" y="200465"/>
            <a:ext cx="1302488" cy="10634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608622" y="859490"/>
            <a:ext cx="716132" cy="58471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169914" y="256380"/>
            <a:ext cx="1000412" cy="118201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9227282" y="-117074"/>
            <a:ext cx="1182890" cy="1397617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3967724" y="288560"/>
            <a:ext cx="4256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期待家长配合的地方</a:t>
            </a: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" t="37952" r="2" b="1394"/>
          <a:stretch/>
        </p:blipFill>
        <p:spPr>
          <a:xfrm>
            <a:off x="888196" y="4687093"/>
            <a:ext cx="2308235" cy="1985963"/>
          </a:xfrm>
          <a:custGeom>
            <a:avLst/>
            <a:gdLst>
              <a:gd name="connsiteX0" fmla="*/ 0 w 2308235"/>
              <a:gd name="connsiteY0" fmla="*/ 0 h 1985963"/>
              <a:gd name="connsiteX1" fmla="*/ 1143000 w 2308235"/>
              <a:gd name="connsiteY1" fmla="*/ 0 h 1985963"/>
              <a:gd name="connsiteX2" fmla="*/ 1143000 w 2308235"/>
              <a:gd name="connsiteY2" fmla="*/ 1423988 h 1985963"/>
              <a:gd name="connsiteX3" fmla="*/ 2308235 w 2308235"/>
              <a:gd name="connsiteY3" fmla="*/ 1423988 h 1985963"/>
              <a:gd name="connsiteX4" fmla="*/ 2308235 w 2308235"/>
              <a:gd name="connsiteY4" fmla="*/ 1985963 h 1985963"/>
              <a:gd name="connsiteX5" fmla="*/ 0 w 2308235"/>
              <a:gd name="connsiteY5" fmla="*/ 1985963 h 1985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235" h="1985963">
                <a:moveTo>
                  <a:pt x="0" y="0"/>
                </a:moveTo>
                <a:lnTo>
                  <a:pt x="1143000" y="0"/>
                </a:lnTo>
                <a:lnTo>
                  <a:pt x="1143000" y="1423988"/>
                </a:lnTo>
                <a:lnTo>
                  <a:pt x="2308235" y="1423988"/>
                </a:lnTo>
                <a:lnTo>
                  <a:pt x="2308235" y="1985963"/>
                </a:lnTo>
                <a:lnTo>
                  <a:pt x="0" y="1985963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" t="38473" r="66386"/>
          <a:stretch/>
        </p:blipFill>
        <p:spPr>
          <a:xfrm flipH="1">
            <a:off x="9272015" y="5032392"/>
            <a:ext cx="2970961" cy="1876012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11" t="40606" r="39928" b="5213"/>
          <a:stretch/>
        </p:blipFill>
        <p:spPr>
          <a:xfrm>
            <a:off x="9879407" y="5032392"/>
            <a:ext cx="2006938" cy="2064289"/>
          </a:xfrm>
          <a:prstGeom prst="rect">
            <a:avLst/>
          </a:prstGeom>
        </p:spPr>
      </p:pic>
      <p:sp>
        <p:nvSpPr>
          <p:cNvPr id="11" name="文本框2"/>
          <p:cNvSpPr txBox="1">
            <a:spLocks noChangeArrowheads="1"/>
          </p:cNvSpPr>
          <p:nvPr/>
        </p:nvSpPr>
        <p:spPr bwMode="auto">
          <a:xfrm>
            <a:off x="3056973" y="2358687"/>
            <a:ext cx="172351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zh-CN" altLang="zh-CN" sz="20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1、安全工作</a:t>
            </a:r>
          </a:p>
        </p:txBody>
      </p:sp>
      <p:sp>
        <p:nvSpPr>
          <p:cNvPr id="2" name="矩形 1"/>
          <p:cNvSpPr/>
          <p:nvPr/>
        </p:nvSpPr>
        <p:spPr>
          <a:xfrm>
            <a:off x="7326129" y="2358687"/>
            <a:ext cx="260299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</a:pPr>
            <a:r>
              <a:rPr lang="zh-CN" altLang="zh-CN" sz="20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2、支持孩子的学习 </a:t>
            </a:r>
          </a:p>
          <a:p>
            <a:pPr>
              <a:buClr>
                <a:schemeClr val="tx1"/>
              </a:buClr>
            </a:pPr>
            <a:endParaRPr lang="zh-CN" altLang="zh-CN" sz="2000" dirty="0">
              <a:solidFill>
                <a:srgbClr val="F86417"/>
              </a:solidFill>
              <a:latin typeface="DFPShaoNvW5-GB" charset="-122"/>
              <a:ea typeface="DFPShaoNvW5-GB" charset="-122"/>
              <a:cs typeface="DFPShaoNvW5-GB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71218" y="3950986"/>
            <a:ext cx="307892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</a:pPr>
            <a:r>
              <a:rPr lang="zh-CN" altLang="zh-CN" sz="20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3、认真督促，仔细检查</a:t>
            </a:r>
          </a:p>
          <a:p>
            <a:pPr>
              <a:buClr>
                <a:schemeClr val="tx1"/>
              </a:buClr>
            </a:pPr>
            <a:endParaRPr lang="zh-CN" altLang="zh-CN" sz="2000" dirty="0">
              <a:solidFill>
                <a:srgbClr val="F86417"/>
              </a:solidFill>
              <a:latin typeface="DFPShaoNvW5-GB" charset="-122"/>
              <a:ea typeface="DFPShaoNvW5-GB" charset="-122"/>
              <a:cs typeface="DFPShaoNvW5-GB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627625" y="4027133"/>
            <a:ext cx="217239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</a:pPr>
            <a:r>
              <a:rPr lang="zh-CN" altLang="zh-CN" sz="20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4、积极配合老师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395" y="1427203"/>
            <a:ext cx="3268078" cy="489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163915"/>
      </p:ext>
    </p:extLst>
  </p:cSld>
  <p:clrMapOvr>
    <a:masterClrMapping/>
  </p:clrMapOvr>
  <p:transition spd="slow" advTm="6000">
    <p:comb dir="vert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3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900" decel="10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5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11" grpId="0"/>
          <p:bldP spid="2" grpId="0"/>
          <p:bldP spid="3" grpId="0"/>
          <p:bldP spid="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3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900" decel="10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11" grpId="0"/>
          <p:bldP spid="2" grpId="0"/>
          <p:bldP spid="3" grpId="0"/>
          <p:bldP spid="4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3" r="71209"/>
          <a:stretch/>
        </p:blipFill>
        <p:spPr>
          <a:xfrm rot="21125689" flipH="1">
            <a:off x="346648" y="3235241"/>
            <a:ext cx="2594265" cy="2602871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1" t="56500" r="8770"/>
          <a:stretch>
            <a:fillRect/>
          </a:stretch>
        </p:blipFill>
        <p:spPr>
          <a:xfrm>
            <a:off x="0" y="4954773"/>
            <a:ext cx="12019531" cy="1903228"/>
          </a:xfrm>
          <a:custGeom>
            <a:avLst/>
            <a:gdLst>
              <a:gd name="connsiteX0" fmla="*/ 1693430 w 11206715"/>
              <a:gd name="connsiteY0" fmla="*/ 0 h 1774523"/>
              <a:gd name="connsiteX1" fmla="*/ 2909548 w 11206715"/>
              <a:gd name="connsiteY1" fmla="*/ 0 h 1774523"/>
              <a:gd name="connsiteX2" fmla="*/ 5705889 w 11206715"/>
              <a:gd name="connsiteY2" fmla="*/ 547535 h 1774523"/>
              <a:gd name="connsiteX3" fmla="*/ 7854707 w 11206715"/>
              <a:gd name="connsiteY3" fmla="*/ 1005272 h 1774523"/>
              <a:gd name="connsiteX4" fmla="*/ 10423116 w 11206715"/>
              <a:gd name="connsiteY4" fmla="*/ 979843 h 1774523"/>
              <a:gd name="connsiteX5" fmla="*/ 11206715 w 11206715"/>
              <a:gd name="connsiteY5" fmla="*/ 1631144 h 1774523"/>
              <a:gd name="connsiteX6" fmla="*/ 11206715 w 11206715"/>
              <a:gd name="connsiteY6" fmla="*/ 1774523 h 1774523"/>
              <a:gd name="connsiteX7" fmla="*/ 0 w 11206715"/>
              <a:gd name="connsiteY7" fmla="*/ 1774523 h 1774523"/>
              <a:gd name="connsiteX8" fmla="*/ 0 w 11206715"/>
              <a:gd name="connsiteY8" fmla="*/ 1728528 h 1774523"/>
              <a:gd name="connsiteX9" fmla="*/ 238481 w 11206715"/>
              <a:gd name="connsiteY9" fmla="*/ 636539 h 1774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06715" h="1774523">
                <a:moveTo>
                  <a:pt x="1693430" y="0"/>
                </a:moveTo>
                <a:lnTo>
                  <a:pt x="2909548" y="0"/>
                </a:lnTo>
                <a:lnTo>
                  <a:pt x="5705889" y="547535"/>
                </a:lnTo>
                <a:lnTo>
                  <a:pt x="7854707" y="1005272"/>
                </a:lnTo>
                <a:lnTo>
                  <a:pt x="10423116" y="979843"/>
                </a:lnTo>
                <a:lnTo>
                  <a:pt x="11206715" y="1631144"/>
                </a:lnTo>
                <a:lnTo>
                  <a:pt x="11206715" y="1774523"/>
                </a:lnTo>
                <a:lnTo>
                  <a:pt x="0" y="1774523"/>
                </a:lnTo>
                <a:lnTo>
                  <a:pt x="0" y="1728528"/>
                </a:lnTo>
                <a:lnTo>
                  <a:pt x="238481" y="636539"/>
                </a:lnTo>
                <a:close/>
              </a:path>
            </a:pathLst>
          </a:cu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57"/>
          <a:stretch/>
        </p:blipFill>
        <p:spPr>
          <a:xfrm>
            <a:off x="571500" y="4768498"/>
            <a:ext cx="12006262" cy="212760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11" t="40606" r="39928" b="5213"/>
          <a:stretch/>
        </p:blipFill>
        <p:spPr>
          <a:xfrm>
            <a:off x="4423501" y="4513813"/>
            <a:ext cx="2006938" cy="206428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7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22470" y="1095557"/>
            <a:ext cx="617359" cy="504072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7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023085" y="200465"/>
            <a:ext cx="1302488" cy="10634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7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608622" y="859490"/>
            <a:ext cx="716132" cy="58471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7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10593147" y="-398864"/>
            <a:ext cx="1000412" cy="118201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" t="38473" r="9107"/>
          <a:stretch/>
        </p:blipFill>
        <p:spPr>
          <a:xfrm>
            <a:off x="79113" y="4513813"/>
            <a:ext cx="10695715" cy="2344188"/>
          </a:xfrm>
          <a:prstGeom prst="rect">
            <a:avLst/>
          </a:prstGeom>
        </p:spPr>
      </p:pic>
      <p:grpSp>
        <p:nvGrpSpPr>
          <p:cNvPr id="8" name="组 7"/>
          <p:cNvGrpSpPr/>
          <p:nvPr/>
        </p:nvGrpSpPr>
        <p:grpSpPr>
          <a:xfrm>
            <a:off x="3243851" y="1899344"/>
            <a:ext cx="1731910" cy="1850337"/>
            <a:chOff x="1966688" y="2132978"/>
            <a:chExt cx="793630" cy="847898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679" t="4699" r="54299" b="86077"/>
            <a:stretch/>
          </p:blipFill>
          <p:spPr>
            <a:xfrm rot="5400000">
              <a:off x="1939554" y="2160112"/>
              <a:ext cx="847898" cy="793630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2105961" y="2343847"/>
              <a:ext cx="472175" cy="350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4000" b="1" dirty="0">
                  <a:solidFill>
                    <a:schemeClr val="bg1"/>
                  </a:solidFill>
                  <a:latin typeface="DFPShaoNvW5-GB" charset="-122"/>
                  <a:ea typeface="DFPShaoNvW5-GB" charset="-122"/>
                  <a:cs typeface="DFPShaoNvW5-GB" charset="-122"/>
                </a:rPr>
                <a:t>05</a:t>
              </a:r>
              <a:endParaRPr kumimoji="1" lang="zh-CN" altLang="en-US" sz="4000" b="1" dirty="0">
                <a:solidFill>
                  <a:schemeClr val="bg1"/>
                </a:solidFill>
                <a:latin typeface="DFPShaoNvW5-GB" charset="-122"/>
                <a:ea typeface="DFPShaoNvW5-GB" charset="-122"/>
                <a:cs typeface="DFPShaoNvW5-GB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4882121" y="2404097"/>
            <a:ext cx="376889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b="1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孩子存在问题</a:t>
            </a:r>
            <a:endParaRPr lang="zh-CN" altLang="en-US" sz="4400" b="1" dirty="0">
              <a:solidFill>
                <a:srgbClr val="F86417"/>
              </a:solidFill>
              <a:latin typeface="FZKaTong-M19S" charset="-122"/>
              <a:ea typeface="FZKaTong-M19S" charset="-122"/>
              <a:cs typeface="FZKaTong-M19S" charset="-122"/>
            </a:endParaRP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65"/>
          <a:stretch/>
        </p:blipFill>
        <p:spPr>
          <a:xfrm>
            <a:off x="8796412" y="2586153"/>
            <a:ext cx="2706977" cy="4166961"/>
          </a:xfrm>
          <a:custGeom>
            <a:avLst/>
            <a:gdLst>
              <a:gd name="connsiteX0" fmla="*/ 0 w 4455153"/>
              <a:gd name="connsiteY0" fmla="*/ 0 h 6858000"/>
              <a:gd name="connsiteX1" fmla="*/ 4455153 w 4455153"/>
              <a:gd name="connsiteY1" fmla="*/ 0 h 6858000"/>
              <a:gd name="connsiteX2" fmla="*/ 4455153 w 4455153"/>
              <a:gd name="connsiteY2" fmla="*/ 6858000 h 6858000"/>
              <a:gd name="connsiteX3" fmla="*/ 958133 w 4455153"/>
              <a:gd name="connsiteY3" fmla="*/ 6858000 h 6858000"/>
              <a:gd name="connsiteX4" fmla="*/ 958133 w 4455153"/>
              <a:gd name="connsiteY4" fmla="*/ 1944946 h 6858000"/>
              <a:gd name="connsiteX5" fmla="*/ 0 w 4455153"/>
              <a:gd name="connsiteY5" fmla="*/ 19449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55153" h="6858000">
                <a:moveTo>
                  <a:pt x="0" y="0"/>
                </a:moveTo>
                <a:lnTo>
                  <a:pt x="4455153" y="0"/>
                </a:lnTo>
                <a:lnTo>
                  <a:pt x="4455153" y="6858000"/>
                </a:lnTo>
                <a:lnTo>
                  <a:pt x="958133" y="6858000"/>
                </a:lnTo>
                <a:lnTo>
                  <a:pt x="958133" y="1944946"/>
                </a:lnTo>
                <a:lnTo>
                  <a:pt x="0" y="194494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0084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6000">
        <p14:switch dir="r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1511996" y="493176"/>
            <a:ext cx="748698" cy="61131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023085" y="200465"/>
            <a:ext cx="1302488" cy="10634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608622" y="859490"/>
            <a:ext cx="716132" cy="58471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169914" y="256380"/>
            <a:ext cx="1000412" cy="118201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9227282" y="-117074"/>
            <a:ext cx="1182890" cy="1397617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3967724" y="288560"/>
            <a:ext cx="4256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孩子存在的问题</a:t>
            </a: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" t="37952" r="2" b="1394"/>
          <a:stretch/>
        </p:blipFill>
        <p:spPr>
          <a:xfrm>
            <a:off x="888196" y="4687093"/>
            <a:ext cx="2308235" cy="1985963"/>
          </a:xfrm>
          <a:custGeom>
            <a:avLst/>
            <a:gdLst>
              <a:gd name="connsiteX0" fmla="*/ 0 w 2308235"/>
              <a:gd name="connsiteY0" fmla="*/ 0 h 1985963"/>
              <a:gd name="connsiteX1" fmla="*/ 1143000 w 2308235"/>
              <a:gd name="connsiteY1" fmla="*/ 0 h 1985963"/>
              <a:gd name="connsiteX2" fmla="*/ 1143000 w 2308235"/>
              <a:gd name="connsiteY2" fmla="*/ 1423988 h 1985963"/>
              <a:gd name="connsiteX3" fmla="*/ 2308235 w 2308235"/>
              <a:gd name="connsiteY3" fmla="*/ 1423988 h 1985963"/>
              <a:gd name="connsiteX4" fmla="*/ 2308235 w 2308235"/>
              <a:gd name="connsiteY4" fmla="*/ 1985963 h 1985963"/>
              <a:gd name="connsiteX5" fmla="*/ 0 w 2308235"/>
              <a:gd name="connsiteY5" fmla="*/ 1985963 h 1985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235" h="1985963">
                <a:moveTo>
                  <a:pt x="0" y="0"/>
                </a:moveTo>
                <a:lnTo>
                  <a:pt x="1143000" y="0"/>
                </a:lnTo>
                <a:lnTo>
                  <a:pt x="1143000" y="1423988"/>
                </a:lnTo>
                <a:lnTo>
                  <a:pt x="2308235" y="1423988"/>
                </a:lnTo>
                <a:lnTo>
                  <a:pt x="2308235" y="1985963"/>
                </a:lnTo>
                <a:lnTo>
                  <a:pt x="0" y="1985963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" t="38473" r="66386"/>
          <a:stretch/>
        </p:blipFill>
        <p:spPr>
          <a:xfrm flipH="1">
            <a:off x="9272015" y="5032392"/>
            <a:ext cx="2970961" cy="1876012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11" t="40606" r="39928" b="5213"/>
          <a:stretch/>
        </p:blipFill>
        <p:spPr>
          <a:xfrm>
            <a:off x="9879407" y="5032392"/>
            <a:ext cx="2006938" cy="20642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01" r="11409" b="73862"/>
          <a:stretch/>
        </p:blipFill>
        <p:spPr>
          <a:xfrm>
            <a:off x="6834746" y="1972277"/>
            <a:ext cx="1426760" cy="145672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26" r="37603" b="77730"/>
          <a:stretch/>
        </p:blipFill>
        <p:spPr>
          <a:xfrm>
            <a:off x="2324992" y="1778570"/>
            <a:ext cx="1295260" cy="177319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6" t="2572" r="73215" b="79363"/>
          <a:stretch/>
        </p:blipFill>
        <p:spPr>
          <a:xfrm>
            <a:off x="6834746" y="4189622"/>
            <a:ext cx="1471081" cy="141233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6" t="57229" r="56447" b="-880"/>
          <a:stretch/>
        </p:blipFill>
        <p:spPr>
          <a:xfrm>
            <a:off x="2252682" y="4189622"/>
            <a:ext cx="1192554" cy="121724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825856" y="2515972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b="1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学习态度端正，勤奋</a:t>
            </a:r>
            <a:endParaRPr lang="zh-CN" altLang="en-US" dirty="0">
              <a:solidFill>
                <a:srgbClr val="F86417"/>
              </a:solidFill>
              <a:latin typeface="DFPShaoNvW5-GB" charset="-122"/>
              <a:ea typeface="DFPShaoNvW5-GB" charset="-122"/>
              <a:cs typeface="DFPShaoNvW5-GB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469305" y="2519593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b="1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学习方法比较好</a:t>
            </a:r>
            <a:endParaRPr lang="zh-CN" altLang="en-US" dirty="0">
              <a:solidFill>
                <a:srgbClr val="F86417"/>
              </a:solidFill>
              <a:latin typeface="DFPShaoNvW5-GB" charset="-122"/>
              <a:ea typeface="DFPShaoNvW5-GB" charset="-122"/>
              <a:cs typeface="DFPShaoNvW5-GB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825856" y="4711124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b="1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自制力强，善于思考</a:t>
            </a:r>
            <a:endParaRPr lang="zh-CN" altLang="en-US" dirty="0">
              <a:solidFill>
                <a:srgbClr val="F86417"/>
              </a:solidFill>
              <a:latin typeface="DFPShaoNvW5-GB" charset="-122"/>
              <a:ea typeface="DFPShaoNvW5-GB" charset="-122"/>
              <a:cs typeface="DFPShaoNvW5-GB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353888" y="4798246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b="1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家长的支持与鼓励</a:t>
            </a:r>
            <a:endParaRPr lang="zh-CN" altLang="en-US">
              <a:solidFill>
                <a:srgbClr val="F86417"/>
              </a:solidFill>
              <a:latin typeface="DFPShaoNvW5-GB" charset="-122"/>
              <a:ea typeface="DFPShaoNvW5-GB" charset="-122"/>
              <a:cs typeface="DFPShaoNvW5-GB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75119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000">
        <p15:prstTrans prst="pageCurlDouble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4" grpId="0"/>
      <p:bldP spid="5" grpId="0"/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1511996" y="493176"/>
            <a:ext cx="748698" cy="61131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023085" y="200465"/>
            <a:ext cx="1302488" cy="10634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608622" y="859490"/>
            <a:ext cx="716132" cy="58471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169914" y="256380"/>
            <a:ext cx="1000412" cy="118201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9227282" y="-117074"/>
            <a:ext cx="1182890" cy="1397617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3967724" y="288560"/>
            <a:ext cx="4256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后进生存在的问题</a:t>
            </a: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" t="37952" r="2" b="1394"/>
          <a:stretch/>
        </p:blipFill>
        <p:spPr>
          <a:xfrm>
            <a:off x="888196" y="4687093"/>
            <a:ext cx="2308235" cy="1985963"/>
          </a:xfrm>
          <a:custGeom>
            <a:avLst/>
            <a:gdLst>
              <a:gd name="connsiteX0" fmla="*/ 0 w 2308235"/>
              <a:gd name="connsiteY0" fmla="*/ 0 h 1985963"/>
              <a:gd name="connsiteX1" fmla="*/ 1143000 w 2308235"/>
              <a:gd name="connsiteY1" fmla="*/ 0 h 1985963"/>
              <a:gd name="connsiteX2" fmla="*/ 1143000 w 2308235"/>
              <a:gd name="connsiteY2" fmla="*/ 1423988 h 1985963"/>
              <a:gd name="connsiteX3" fmla="*/ 2308235 w 2308235"/>
              <a:gd name="connsiteY3" fmla="*/ 1423988 h 1985963"/>
              <a:gd name="connsiteX4" fmla="*/ 2308235 w 2308235"/>
              <a:gd name="connsiteY4" fmla="*/ 1985963 h 1985963"/>
              <a:gd name="connsiteX5" fmla="*/ 0 w 2308235"/>
              <a:gd name="connsiteY5" fmla="*/ 1985963 h 1985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235" h="1985963">
                <a:moveTo>
                  <a:pt x="0" y="0"/>
                </a:moveTo>
                <a:lnTo>
                  <a:pt x="1143000" y="0"/>
                </a:lnTo>
                <a:lnTo>
                  <a:pt x="1143000" y="1423988"/>
                </a:lnTo>
                <a:lnTo>
                  <a:pt x="2308235" y="1423988"/>
                </a:lnTo>
                <a:lnTo>
                  <a:pt x="2308235" y="1985963"/>
                </a:lnTo>
                <a:lnTo>
                  <a:pt x="0" y="1985963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" t="38473" r="66386"/>
          <a:stretch/>
        </p:blipFill>
        <p:spPr>
          <a:xfrm flipH="1">
            <a:off x="9272015" y="5032392"/>
            <a:ext cx="2970961" cy="1876012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11" t="40606" r="39928" b="5213"/>
          <a:stretch/>
        </p:blipFill>
        <p:spPr>
          <a:xfrm>
            <a:off x="9879407" y="5032392"/>
            <a:ext cx="2006938" cy="206428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552674" y="3058762"/>
            <a:ext cx="6096000" cy="14875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spcBef>
                <a:spcPts val="2163"/>
              </a:spcBef>
              <a:buClr>
                <a:srgbClr val="F86417"/>
              </a:buClr>
              <a:buFont typeface="Wingdings" charset="2"/>
              <a:buChar char="p"/>
            </a:pP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DFPShaoNvW5-GB" charset="-122"/>
                <a:ea typeface="DFPShaoNvW5-GB" charset="-122"/>
                <a:cs typeface="DFPShaoNvW5-GB" charset="-122"/>
              </a:rPr>
              <a:t>有个别同学学习习惯较差</a:t>
            </a:r>
          </a:p>
          <a:p>
            <a:pPr marL="285750" indent="-285750">
              <a:spcBef>
                <a:spcPts val="2163"/>
              </a:spcBef>
              <a:buClr>
                <a:srgbClr val="F86417"/>
              </a:buClr>
              <a:buFont typeface="Wingdings" charset="2"/>
              <a:buChar char="p"/>
            </a:pP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DFPShaoNvW5-GB" charset="-122"/>
                <a:ea typeface="DFPShaoNvW5-GB" charset="-122"/>
                <a:cs typeface="DFPShaoNvW5-GB" charset="-122"/>
              </a:rPr>
              <a:t>平常听课容易分心</a:t>
            </a:r>
          </a:p>
          <a:p>
            <a:pPr marL="285750" indent="-285750">
              <a:spcBef>
                <a:spcPts val="2163"/>
              </a:spcBef>
              <a:buClr>
                <a:srgbClr val="F86417"/>
              </a:buClr>
              <a:buFont typeface="Wingdings" charset="2"/>
              <a:buChar char="p"/>
            </a:pP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DFPShaoNvW5-GB" charset="-122"/>
                <a:ea typeface="DFPShaoNvW5-GB" charset="-122"/>
                <a:cs typeface="DFPShaoNvW5-GB" charset="-122"/>
              </a:rPr>
              <a:t>课堂学习效率较低 </a:t>
            </a:r>
          </a:p>
        </p:txBody>
      </p:sp>
      <p:sp>
        <p:nvSpPr>
          <p:cNvPr id="5" name="矩形 4"/>
          <p:cNvSpPr/>
          <p:nvPr/>
        </p:nvSpPr>
        <p:spPr>
          <a:xfrm>
            <a:off x="6025056" y="3080242"/>
            <a:ext cx="6096000" cy="14875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spcBef>
                <a:spcPts val="2163"/>
              </a:spcBef>
              <a:buClr>
                <a:srgbClr val="F86417"/>
              </a:buClr>
              <a:buFont typeface="Wingdings" charset="2"/>
              <a:buChar char="p"/>
            </a:pP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DFPShaoNvW5-GB" charset="-122"/>
                <a:ea typeface="DFPShaoNvW5-GB" charset="-122"/>
                <a:cs typeface="DFPShaoNvW5-GB" charset="-122"/>
              </a:rPr>
              <a:t>个别作业写不完</a:t>
            </a:r>
          </a:p>
          <a:p>
            <a:pPr marL="285750" indent="-285750">
              <a:spcBef>
                <a:spcPts val="2163"/>
              </a:spcBef>
              <a:buClr>
                <a:srgbClr val="F86417"/>
              </a:buClr>
              <a:buFont typeface="Wingdings" charset="2"/>
              <a:buChar char="p"/>
            </a:pP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DFPShaoNvW5-GB" charset="-122"/>
                <a:ea typeface="DFPShaoNvW5-GB" charset="-122"/>
                <a:cs typeface="DFPShaoNvW5-GB" charset="-122"/>
              </a:rPr>
              <a:t>有的甚至忘记做</a:t>
            </a:r>
          </a:p>
          <a:p>
            <a:pPr marL="285750" indent="-285750">
              <a:spcBef>
                <a:spcPts val="2163"/>
              </a:spcBef>
              <a:buClr>
                <a:srgbClr val="F86417"/>
              </a:buClr>
              <a:buFont typeface="Wingdings" charset="2"/>
              <a:buChar char="p"/>
            </a:pP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DFPShaoNvW5-GB" charset="-122"/>
                <a:ea typeface="DFPShaoNvW5-GB" charset="-122"/>
                <a:cs typeface="DFPShaoNvW5-GB" charset="-122"/>
              </a:rPr>
              <a:t>还有部分学生写字太潦草，没有恒心、耐心 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DFPShaoNvW5-GB" charset="-122"/>
              <a:ea typeface="DFPShaoNvW5-GB" charset="-122"/>
              <a:cs typeface="DFPShaoNvW5-GB" charset="-122"/>
            </a:endParaRPr>
          </a:p>
        </p:txBody>
      </p:sp>
      <p:cxnSp>
        <p:nvCxnSpPr>
          <p:cNvPr id="7" name="直线连接符 6"/>
          <p:cNvCxnSpPr/>
          <p:nvPr/>
        </p:nvCxnSpPr>
        <p:spPr>
          <a:xfrm>
            <a:off x="1276129" y="2870485"/>
            <a:ext cx="9906362" cy="0"/>
          </a:xfrm>
          <a:prstGeom prst="line">
            <a:avLst/>
          </a:prstGeom>
          <a:ln w="38100">
            <a:solidFill>
              <a:srgbClr val="F864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18"/>
          <p:cNvCxnSpPr/>
          <p:nvPr/>
        </p:nvCxnSpPr>
        <p:spPr>
          <a:xfrm>
            <a:off x="1276129" y="4760245"/>
            <a:ext cx="9906362" cy="0"/>
          </a:xfrm>
          <a:prstGeom prst="line">
            <a:avLst/>
          </a:prstGeom>
          <a:ln w="38100">
            <a:solidFill>
              <a:srgbClr val="F864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253" y="1575920"/>
            <a:ext cx="4561495" cy="112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4018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000">
        <p15:prstTrans prst="pageCurlDouble"/>
      </p:transition>
    </mc:Choice>
    <mc:Fallback xmlns="">
      <p:transition spd="slow" advTm="6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0" presetID="2" presetClass="entr" presetSubtype="4" fill="hold" grpId="0" nodeType="after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4" grpId="0"/>
          <p:bldP spid="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0" presetID="2" presetClass="entr" presetSubtype="4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4" grpId="0"/>
          <p:bldP spid="5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3" r="71209"/>
          <a:stretch/>
        </p:blipFill>
        <p:spPr>
          <a:xfrm rot="21125689" flipH="1">
            <a:off x="346648" y="3235241"/>
            <a:ext cx="2594265" cy="2602871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1" t="56500" r="8770"/>
          <a:stretch>
            <a:fillRect/>
          </a:stretch>
        </p:blipFill>
        <p:spPr>
          <a:xfrm>
            <a:off x="0" y="4954773"/>
            <a:ext cx="12019531" cy="1903228"/>
          </a:xfrm>
          <a:custGeom>
            <a:avLst/>
            <a:gdLst>
              <a:gd name="connsiteX0" fmla="*/ 1693430 w 11206715"/>
              <a:gd name="connsiteY0" fmla="*/ 0 h 1774523"/>
              <a:gd name="connsiteX1" fmla="*/ 2909548 w 11206715"/>
              <a:gd name="connsiteY1" fmla="*/ 0 h 1774523"/>
              <a:gd name="connsiteX2" fmla="*/ 5705889 w 11206715"/>
              <a:gd name="connsiteY2" fmla="*/ 547535 h 1774523"/>
              <a:gd name="connsiteX3" fmla="*/ 7854707 w 11206715"/>
              <a:gd name="connsiteY3" fmla="*/ 1005272 h 1774523"/>
              <a:gd name="connsiteX4" fmla="*/ 10423116 w 11206715"/>
              <a:gd name="connsiteY4" fmla="*/ 979843 h 1774523"/>
              <a:gd name="connsiteX5" fmla="*/ 11206715 w 11206715"/>
              <a:gd name="connsiteY5" fmla="*/ 1631144 h 1774523"/>
              <a:gd name="connsiteX6" fmla="*/ 11206715 w 11206715"/>
              <a:gd name="connsiteY6" fmla="*/ 1774523 h 1774523"/>
              <a:gd name="connsiteX7" fmla="*/ 0 w 11206715"/>
              <a:gd name="connsiteY7" fmla="*/ 1774523 h 1774523"/>
              <a:gd name="connsiteX8" fmla="*/ 0 w 11206715"/>
              <a:gd name="connsiteY8" fmla="*/ 1728528 h 1774523"/>
              <a:gd name="connsiteX9" fmla="*/ 238481 w 11206715"/>
              <a:gd name="connsiteY9" fmla="*/ 636539 h 1774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06715" h="1774523">
                <a:moveTo>
                  <a:pt x="1693430" y="0"/>
                </a:moveTo>
                <a:lnTo>
                  <a:pt x="2909548" y="0"/>
                </a:lnTo>
                <a:lnTo>
                  <a:pt x="5705889" y="547535"/>
                </a:lnTo>
                <a:lnTo>
                  <a:pt x="7854707" y="1005272"/>
                </a:lnTo>
                <a:lnTo>
                  <a:pt x="10423116" y="979843"/>
                </a:lnTo>
                <a:lnTo>
                  <a:pt x="11206715" y="1631144"/>
                </a:lnTo>
                <a:lnTo>
                  <a:pt x="11206715" y="1774523"/>
                </a:lnTo>
                <a:lnTo>
                  <a:pt x="0" y="1774523"/>
                </a:lnTo>
                <a:lnTo>
                  <a:pt x="0" y="1728528"/>
                </a:lnTo>
                <a:lnTo>
                  <a:pt x="238481" y="636539"/>
                </a:lnTo>
                <a:close/>
              </a:path>
            </a:pathLst>
          </a:cu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57"/>
          <a:stretch/>
        </p:blipFill>
        <p:spPr>
          <a:xfrm>
            <a:off x="571500" y="4768498"/>
            <a:ext cx="12006262" cy="212760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11" t="40606" r="39928" b="5213"/>
          <a:stretch/>
        </p:blipFill>
        <p:spPr>
          <a:xfrm>
            <a:off x="4423501" y="4513813"/>
            <a:ext cx="2006938" cy="206428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7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22470" y="1095557"/>
            <a:ext cx="617359" cy="504072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7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023085" y="200465"/>
            <a:ext cx="1302488" cy="10634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7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608622" y="859490"/>
            <a:ext cx="716132" cy="58471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7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10593147" y="-398864"/>
            <a:ext cx="1000412" cy="118201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" t="38473" r="9107"/>
          <a:stretch/>
        </p:blipFill>
        <p:spPr>
          <a:xfrm>
            <a:off x="79113" y="4513813"/>
            <a:ext cx="10695715" cy="2344188"/>
          </a:xfrm>
          <a:prstGeom prst="rect">
            <a:avLst/>
          </a:prstGeom>
        </p:spPr>
      </p:pic>
      <p:grpSp>
        <p:nvGrpSpPr>
          <p:cNvPr id="8" name="组 7"/>
          <p:cNvGrpSpPr/>
          <p:nvPr/>
        </p:nvGrpSpPr>
        <p:grpSpPr>
          <a:xfrm>
            <a:off x="3208447" y="1893498"/>
            <a:ext cx="1682795" cy="1797863"/>
            <a:chOff x="1966688" y="2132978"/>
            <a:chExt cx="793630" cy="847898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679" t="4699" r="54299" b="86077"/>
            <a:stretch/>
          </p:blipFill>
          <p:spPr>
            <a:xfrm rot="5400000">
              <a:off x="1939554" y="2160112"/>
              <a:ext cx="847898" cy="793630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2105961" y="2343847"/>
              <a:ext cx="472175" cy="350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4000" b="1" dirty="0">
                  <a:solidFill>
                    <a:schemeClr val="bg1"/>
                  </a:solidFill>
                  <a:latin typeface="DFPShaoNvW5-GB" charset="-122"/>
                  <a:ea typeface="DFPShaoNvW5-GB" charset="-122"/>
                  <a:cs typeface="DFPShaoNvW5-GB" charset="-122"/>
                </a:rPr>
                <a:t>06</a:t>
              </a:r>
              <a:endParaRPr kumimoji="1" lang="zh-CN" altLang="en-US" sz="4000" b="1" dirty="0">
                <a:solidFill>
                  <a:schemeClr val="bg1"/>
                </a:solidFill>
                <a:latin typeface="DFPShaoNvW5-GB" charset="-122"/>
                <a:ea typeface="DFPShaoNvW5-GB" charset="-122"/>
                <a:cs typeface="DFPShaoNvW5-GB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4891242" y="2069154"/>
            <a:ext cx="376889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在</a:t>
            </a:r>
            <a:r>
              <a:rPr lang="zh-CN" altLang="en-US" sz="4400" b="1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阅读方面对孩子的要求</a:t>
            </a:r>
            <a:endParaRPr lang="zh-CN" altLang="en-US" sz="4400" b="1" dirty="0">
              <a:solidFill>
                <a:srgbClr val="F86417"/>
              </a:solidFill>
              <a:latin typeface="FZKaTong-M19S" charset="-122"/>
              <a:ea typeface="FZKaTong-M19S" charset="-122"/>
              <a:cs typeface="FZKaTong-M19S" charset="-122"/>
            </a:endParaRP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65"/>
          <a:stretch/>
        </p:blipFill>
        <p:spPr>
          <a:xfrm>
            <a:off x="8796412" y="2586153"/>
            <a:ext cx="2706977" cy="4166961"/>
          </a:xfrm>
          <a:custGeom>
            <a:avLst/>
            <a:gdLst>
              <a:gd name="connsiteX0" fmla="*/ 0 w 4455153"/>
              <a:gd name="connsiteY0" fmla="*/ 0 h 6858000"/>
              <a:gd name="connsiteX1" fmla="*/ 4455153 w 4455153"/>
              <a:gd name="connsiteY1" fmla="*/ 0 h 6858000"/>
              <a:gd name="connsiteX2" fmla="*/ 4455153 w 4455153"/>
              <a:gd name="connsiteY2" fmla="*/ 6858000 h 6858000"/>
              <a:gd name="connsiteX3" fmla="*/ 958133 w 4455153"/>
              <a:gd name="connsiteY3" fmla="*/ 6858000 h 6858000"/>
              <a:gd name="connsiteX4" fmla="*/ 958133 w 4455153"/>
              <a:gd name="connsiteY4" fmla="*/ 1944946 h 6858000"/>
              <a:gd name="connsiteX5" fmla="*/ 0 w 4455153"/>
              <a:gd name="connsiteY5" fmla="*/ 19449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55153" h="6858000">
                <a:moveTo>
                  <a:pt x="0" y="0"/>
                </a:moveTo>
                <a:lnTo>
                  <a:pt x="4455153" y="0"/>
                </a:lnTo>
                <a:lnTo>
                  <a:pt x="4455153" y="6858000"/>
                </a:lnTo>
                <a:lnTo>
                  <a:pt x="958133" y="6858000"/>
                </a:lnTo>
                <a:lnTo>
                  <a:pt x="958133" y="1944946"/>
                </a:lnTo>
                <a:lnTo>
                  <a:pt x="0" y="194494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366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6000">
        <p14:switch dir="r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1511996" y="493176"/>
            <a:ext cx="748698" cy="61131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023085" y="200465"/>
            <a:ext cx="1302488" cy="10634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608622" y="859490"/>
            <a:ext cx="716132" cy="58471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169914" y="256380"/>
            <a:ext cx="1000412" cy="118201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9227282" y="-117074"/>
            <a:ext cx="1182890" cy="1397617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3967724" y="288560"/>
            <a:ext cx="4256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在阅读方面对孩子的要求</a:t>
            </a: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" t="37952" r="2" b="1394"/>
          <a:stretch/>
        </p:blipFill>
        <p:spPr>
          <a:xfrm>
            <a:off x="888196" y="4687093"/>
            <a:ext cx="2308235" cy="1985963"/>
          </a:xfrm>
          <a:custGeom>
            <a:avLst/>
            <a:gdLst>
              <a:gd name="connsiteX0" fmla="*/ 0 w 2308235"/>
              <a:gd name="connsiteY0" fmla="*/ 0 h 1985963"/>
              <a:gd name="connsiteX1" fmla="*/ 1143000 w 2308235"/>
              <a:gd name="connsiteY1" fmla="*/ 0 h 1985963"/>
              <a:gd name="connsiteX2" fmla="*/ 1143000 w 2308235"/>
              <a:gd name="connsiteY2" fmla="*/ 1423988 h 1985963"/>
              <a:gd name="connsiteX3" fmla="*/ 2308235 w 2308235"/>
              <a:gd name="connsiteY3" fmla="*/ 1423988 h 1985963"/>
              <a:gd name="connsiteX4" fmla="*/ 2308235 w 2308235"/>
              <a:gd name="connsiteY4" fmla="*/ 1985963 h 1985963"/>
              <a:gd name="connsiteX5" fmla="*/ 0 w 2308235"/>
              <a:gd name="connsiteY5" fmla="*/ 1985963 h 1985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235" h="1985963">
                <a:moveTo>
                  <a:pt x="0" y="0"/>
                </a:moveTo>
                <a:lnTo>
                  <a:pt x="1143000" y="0"/>
                </a:lnTo>
                <a:lnTo>
                  <a:pt x="1143000" y="1423988"/>
                </a:lnTo>
                <a:lnTo>
                  <a:pt x="2308235" y="1423988"/>
                </a:lnTo>
                <a:lnTo>
                  <a:pt x="2308235" y="1985963"/>
                </a:lnTo>
                <a:lnTo>
                  <a:pt x="0" y="1985963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" t="38473" r="66386"/>
          <a:stretch/>
        </p:blipFill>
        <p:spPr>
          <a:xfrm flipH="1">
            <a:off x="9272015" y="5032392"/>
            <a:ext cx="2970961" cy="1876012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11" t="40606" r="39928" b="5213"/>
          <a:stretch/>
        </p:blipFill>
        <p:spPr>
          <a:xfrm>
            <a:off x="9879407" y="5032392"/>
            <a:ext cx="2006938" cy="206428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049" y="347181"/>
            <a:ext cx="8253901" cy="6600792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837778" y="3740680"/>
            <a:ext cx="5130541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书是知识的海洋，书里有精彩的世界。为了增加孩子的知识，丰富孩子的课余生活，在本学期内要求孩子读三本课外书，从而增加孩子阅读量，扩展孩子的视野，请家长积极支持孩子，谢谢合作！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34" y="2096272"/>
            <a:ext cx="1319322" cy="224884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4222" y="1255486"/>
            <a:ext cx="2337308" cy="2337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591054"/>
      </p:ext>
    </p:extLst>
  </p:cSld>
  <p:clrMapOvr>
    <a:masterClrMapping/>
  </p:clrMapOvr>
  <p:transition spd="med" advTm="6000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3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800" decel="100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800" decel="100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800" decel="100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800" decel="100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3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linds(horizontal)">
                                          <p:cBhvr>
                                            <p:cTn id="25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3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800" decel="100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800" decel="100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800" decel="100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800" decel="100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3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linds(horizontal)">
                                          <p:cBhvr>
                                            <p:cTn id="25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3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1511996" y="493176"/>
            <a:ext cx="748698" cy="61131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023085" y="200465"/>
            <a:ext cx="1302488" cy="10634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608622" y="859490"/>
            <a:ext cx="716132" cy="58471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169914" y="256380"/>
            <a:ext cx="1000412" cy="118201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9227282" y="-117074"/>
            <a:ext cx="1182890" cy="1397617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3967724" y="288560"/>
            <a:ext cx="42565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F86417"/>
                </a:solidFill>
                <a:latin typeface="FZKaTong-M19S" charset="-122"/>
                <a:ea typeface="FZKaTong-M19S" charset="-122"/>
                <a:cs typeface="FZKaTong-M19S" charset="-122"/>
              </a:rPr>
              <a:t>在阅读方面对孩子的要求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" t="38473" r="66386"/>
          <a:stretch/>
        </p:blipFill>
        <p:spPr>
          <a:xfrm flipH="1">
            <a:off x="9272015" y="5032392"/>
            <a:ext cx="2970961" cy="1876012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11" t="40606" r="39928" b="5213"/>
          <a:stretch/>
        </p:blipFill>
        <p:spPr>
          <a:xfrm>
            <a:off x="9879407" y="5032392"/>
            <a:ext cx="2006938" cy="206428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09" y="1383448"/>
            <a:ext cx="6989429" cy="428738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259141" y="2466595"/>
            <a:ext cx="4039211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Tx/>
            </a:pPr>
            <a:r>
              <a:rPr lang="zh-CN" altLang="zh-CN" sz="14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尊敬的家长，学校教育不是万能，但学校会尽力，同时家庭教育必不可少，望家长能重视，最后我想说：在班级工作中，我做得不足的地方，希望家长理解、见谅，敬请各位家长提出宝贵意见，   </a:t>
            </a:r>
          </a:p>
          <a:p>
            <a:pPr>
              <a:lnSpc>
                <a:spcPct val="150000"/>
              </a:lnSpc>
            </a:pPr>
            <a:r>
              <a:rPr lang="zh-CN" altLang="zh-CN" sz="1400" dirty="0">
                <a:solidFill>
                  <a:srgbClr val="F86417"/>
                </a:solidFill>
                <a:latin typeface="DFPShaoNvW5-GB" charset="-122"/>
                <a:ea typeface="DFPShaoNvW5-GB" charset="-122"/>
                <a:cs typeface="DFPShaoNvW5-GB" charset="-122"/>
              </a:rPr>
              <a:t>在今后的工作中希望家长们多和我们交流。总之为了我们的孩子，让我们携起手来，在以后的工作中，我们会有更大的进步。衷心地谢谢大家！</a:t>
            </a: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" t="37952" r="2" b="1394"/>
          <a:stretch/>
        </p:blipFill>
        <p:spPr>
          <a:xfrm>
            <a:off x="888196" y="4687093"/>
            <a:ext cx="2308235" cy="1985963"/>
          </a:xfrm>
          <a:custGeom>
            <a:avLst/>
            <a:gdLst>
              <a:gd name="connsiteX0" fmla="*/ 0 w 2308235"/>
              <a:gd name="connsiteY0" fmla="*/ 0 h 1985963"/>
              <a:gd name="connsiteX1" fmla="*/ 1143000 w 2308235"/>
              <a:gd name="connsiteY1" fmla="*/ 0 h 1985963"/>
              <a:gd name="connsiteX2" fmla="*/ 1143000 w 2308235"/>
              <a:gd name="connsiteY2" fmla="*/ 1423988 h 1985963"/>
              <a:gd name="connsiteX3" fmla="*/ 2308235 w 2308235"/>
              <a:gd name="connsiteY3" fmla="*/ 1423988 h 1985963"/>
              <a:gd name="connsiteX4" fmla="*/ 2308235 w 2308235"/>
              <a:gd name="connsiteY4" fmla="*/ 1985963 h 1985963"/>
              <a:gd name="connsiteX5" fmla="*/ 0 w 2308235"/>
              <a:gd name="connsiteY5" fmla="*/ 1985963 h 1985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235" h="1985963">
                <a:moveTo>
                  <a:pt x="0" y="0"/>
                </a:moveTo>
                <a:lnTo>
                  <a:pt x="1143000" y="0"/>
                </a:lnTo>
                <a:lnTo>
                  <a:pt x="1143000" y="1423988"/>
                </a:lnTo>
                <a:lnTo>
                  <a:pt x="2308235" y="1423988"/>
                </a:lnTo>
                <a:lnTo>
                  <a:pt x="2308235" y="1985963"/>
                </a:lnTo>
                <a:lnTo>
                  <a:pt x="0" y="1985963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Blur/>
                    </a14:imgEffect>
                  </a14:imgLayer>
                </a14:imgProps>
              </a:ext>
            </a:extLst>
          </a:blip>
          <a:srcRect l="10146" t="659" r="33588" b="-659"/>
          <a:stretch/>
        </p:blipFill>
        <p:spPr>
          <a:xfrm>
            <a:off x="7735920" y="1750778"/>
            <a:ext cx="3479590" cy="3479590"/>
          </a:xfrm>
          <a:prstGeom prst="ellipse">
            <a:avLst/>
          </a:prstGeom>
          <a:ln w="38100">
            <a:solidFill>
              <a:srgbClr val="F86417"/>
            </a:solidFill>
          </a:ln>
          <a:effectLst>
            <a:outerShdw blurRad="165100" sx="102000" sy="102000" algn="ctr" rotWithShape="0">
              <a:prstClr val="black">
                <a:alpha val="22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58460485"/>
      </p:ext>
    </p:extLst>
  </p:cSld>
  <p:clrMapOvr>
    <a:masterClrMapping/>
  </p:clrMapOvr>
  <p:transition spd="med" advTm="6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1" t="56500" r="8770"/>
          <a:stretch>
            <a:fillRect/>
          </a:stretch>
        </p:blipFill>
        <p:spPr>
          <a:xfrm>
            <a:off x="0" y="4954773"/>
            <a:ext cx="12019531" cy="1903228"/>
          </a:xfrm>
          <a:custGeom>
            <a:avLst/>
            <a:gdLst>
              <a:gd name="connsiteX0" fmla="*/ 1693430 w 11206715"/>
              <a:gd name="connsiteY0" fmla="*/ 0 h 1774523"/>
              <a:gd name="connsiteX1" fmla="*/ 2909548 w 11206715"/>
              <a:gd name="connsiteY1" fmla="*/ 0 h 1774523"/>
              <a:gd name="connsiteX2" fmla="*/ 5705889 w 11206715"/>
              <a:gd name="connsiteY2" fmla="*/ 547535 h 1774523"/>
              <a:gd name="connsiteX3" fmla="*/ 7854707 w 11206715"/>
              <a:gd name="connsiteY3" fmla="*/ 1005272 h 1774523"/>
              <a:gd name="connsiteX4" fmla="*/ 10423116 w 11206715"/>
              <a:gd name="connsiteY4" fmla="*/ 979843 h 1774523"/>
              <a:gd name="connsiteX5" fmla="*/ 11206715 w 11206715"/>
              <a:gd name="connsiteY5" fmla="*/ 1631144 h 1774523"/>
              <a:gd name="connsiteX6" fmla="*/ 11206715 w 11206715"/>
              <a:gd name="connsiteY6" fmla="*/ 1774523 h 1774523"/>
              <a:gd name="connsiteX7" fmla="*/ 0 w 11206715"/>
              <a:gd name="connsiteY7" fmla="*/ 1774523 h 1774523"/>
              <a:gd name="connsiteX8" fmla="*/ 0 w 11206715"/>
              <a:gd name="connsiteY8" fmla="*/ 1728528 h 1774523"/>
              <a:gd name="connsiteX9" fmla="*/ 238481 w 11206715"/>
              <a:gd name="connsiteY9" fmla="*/ 636539 h 1774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06715" h="1774523">
                <a:moveTo>
                  <a:pt x="1693430" y="0"/>
                </a:moveTo>
                <a:lnTo>
                  <a:pt x="2909548" y="0"/>
                </a:lnTo>
                <a:lnTo>
                  <a:pt x="5705889" y="547535"/>
                </a:lnTo>
                <a:lnTo>
                  <a:pt x="7854707" y="1005272"/>
                </a:lnTo>
                <a:lnTo>
                  <a:pt x="10423116" y="979843"/>
                </a:lnTo>
                <a:lnTo>
                  <a:pt x="11206715" y="1631144"/>
                </a:lnTo>
                <a:lnTo>
                  <a:pt x="11206715" y="1774523"/>
                </a:lnTo>
                <a:lnTo>
                  <a:pt x="0" y="1774523"/>
                </a:lnTo>
                <a:lnTo>
                  <a:pt x="0" y="1728528"/>
                </a:lnTo>
                <a:lnTo>
                  <a:pt x="238481" y="636539"/>
                </a:lnTo>
                <a:close/>
              </a:path>
            </a:pathLst>
          </a:cu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3086100"/>
            <a:ext cx="12006262" cy="3810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4" r="5312"/>
          <a:stretch/>
        </p:blipFill>
        <p:spPr>
          <a:xfrm>
            <a:off x="371474" y="3067050"/>
            <a:ext cx="11158537" cy="3810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11" t="40606" r="39928" b="5213"/>
          <a:stretch/>
        </p:blipFill>
        <p:spPr>
          <a:xfrm>
            <a:off x="4718730" y="4464487"/>
            <a:ext cx="2006938" cy="206428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2" b="16667"/>
          <a:stretch/>
        </p:blipFill>
        <p:spPr>
          <a:xfrm>
            <a:off x="9594860" y="4091339"/>
            <a:ext cx="1149339" cy="272856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8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251968" y="2205260"/>
            <a:ext cx="1302488" cy="106347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8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10438798" y="115585"/>
            <a:ext cx="1000412" cy="1182014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8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190165" y="317247"/>
            <a:ext cx="1302488" cy="1063477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8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11262883" y="2774315"/>
            <a:ext cx="1366339" cy="161436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8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1775702" y="976272"/>
            <a:ext cx="716132" cy="584719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8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8666447" y="5128940"/>
            <a:ext cx="564131" cy="460611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2688657" y="1404780"/>
            <a:ext cx="6814686" cy="18774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Tx/>
            </a:pPr>
            <a:r>
              <a:rPr lang="zh-CN" altLang="en-US" sz="7200" b="1" spc="300" dirty="0">
                <a:solidFill>
                  <a:srgbClr val="F86417"/>
                </a:solidFill>
                <a:effectLst>
                  <a:outerShdw blurRad="63500" sx="102000" sy="102000" algn="ctr" rotWithShape="0">
                    <a:prstClr val="black">
                      <a:alpha val="12000"/>
                    </a:prstClr>
                  </a:outerShdw>
                </a:effectLst>
                <a:latin typeface="DFPShaoNvW5-GB" charset="-122"/>
                <a:ea typeface="DFPShaoNvW5-GB" charset="-122"/>
                <a:cs typeface="DFPShaoNvW5-GB" charset="-122"/>
              </a:rPr>
              <a:t>感谢您的指导</a:t>
            </a:r>
            <a:endParaRPr lang="en-US" altLang="zh-CN" sz="7200" b="1" spc="300" dirty="0">
              <a:solidFill>
                <a:srgbClr val="F86417"/>
              </a:solidFill>
              <a:effectLst>
                <a:outerShdw blurRad="63500" sx="102000" sy="102000" algn="ctr" rotWithShape="0">
                  <a:prstClr val="black">
                    <a:alpha val="12000"/>
                  </a:prstClr>
                </a:outerShdw>
              </a:effectLst>
              <a:latin typeface="DFPShaoNvW5-GB" charset="-122"/>
              <a:ea typeface="DFPShaoNvW5-GB" charset="-122"/>
              <a:cs typeface="DFPShaoNvW5-GB" charset="-122"/>
            </a:endParaRPr>
          </a:p>
          <a:p>
            <a:pPr algn="ctr">
              <a:buClrTx/>
            </a:pPr>
            <a:r>
              <a:rPr lang="zh-CN" altLang="en-US" sz="4400" b="1" spc="300" dirty="0">
                <a:solidFill>
                  <a:srgbClr val="F86417"/>
                </a:solidFill>
                <a:effectLst>
                  <a:outerShdw blurRad="63500" sx="102000" sy="102000" algn="ctr" rotWithShape="0">
                    <a:prstClr val="black">
                      <a:alpha val="12000"/>
                    </a:prstClr>
                  </a:outerShdw>
                </a:effectLst>
                <a:latin typeface="DFPShaoNvW5-GB" charset="-122"/>
                <a:ea typeface="DFPShaoNvW5-GB" charset="-122"/>
                <a:cs typeface="DFPShaoNvW5-GB" charset="-122"/>
              </a:rPr>
              <a:t>孩子的进步是我梦的心愿</a:t>
            </a:r>
            <a:endParaRPr lang="zh-CN" altLang="zh-CN" sz="4400" b="1" spc="300" dirty="0">
              <a:solidFill>
                <a:srgbClr val="F86417"/>
              </a:solidFill>
              <a:effectLst>
                <a:outerShdw blurRad="63500" sx="102000" sy="102000" algn="ctr" rotWithShape="0">
                  <a:prstClr val="black">
                    <a:alpha val="12000"/>
                  </a:prstClr>
                </a:outerShdw>
              </a:effectLst>
              <a:latin typeface="DFPShaoNvW5-GB" charset="-122"/>
              <a:ea typeface="DFPShaoNvW5-GB" charset="-122"/>
              <a:cs typeface="DFPShaoNvW5-GB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8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84774" r="44265"/>
          <a:stretch/>
        </p:blipFill>
        <p:spPr>
          <a:xfrm rot="5400000">
            <a:off x="7427215" y="4005244"/>
            <a:ext cx="918409" cy="749878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8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2" t="2159" r="54299" b="84141"/>
          <a:stretch/>
        </p:blipFill>
        <p:spPr>
          <a:xfrm rot="5400000">
            <a:off x="5148708" y="3380917"/>
            <a:ext cx="1172743" cy="1385628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5" r="60698"/>
          <a:stretch/>
        </p:blipFill>
        <p:spPr>
          <a:xfrm>
            <a:off x="571500" y="3256915"/>
            <a:ext cx="3589000" cy="362286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" t="37952" r="2" b="1394"/>
          <a:stretch/>
        </p:blipFill>
        <p:spPr>
          <a:xfrm>
            <a:off x="2901940" y="4752623"/>
            <a:ext cx="2308235" cy="1985963"/>
          </a:xfrm>
          <a:custGeom>
            <a:avLst/>
            <a:gdLst>
              <a:gd name="connsiteX0" fmla="*/ 0 w 2308235"/>
              <a:gd name="connsiteY0" fmla="*/ 0 h 1985963"/>
              <a:gd name="connsiteX1" fmla="*/ 1143000 w 2308235"/>
              <a:gd name="connsiteY1" fmla="*/ 0 h 1985963"/>
              <a:gd name="connsiteX2" fmla="*/ 1143000 w 2308235"/>
              <a:gd name="connsiteY2" fmla="*/ 1423988 h 1985963"/>
              <a:gd name="connsiteX3" fmla="*/ 2308235 w 2308235"/>
              <a:gd name="connsiteY3" fmla="*/ 1423988 h 1985963"/>
              <a:gd name="connsiteX4" fmla="*/ 2308235 w 2308235"/>
              <a:gd name="connsiteY4" fmla="*/ 1985963 h 1985963"/>
              <a:gd name="connsiteX5" fmla="*/ 0 w 2308235"/>
              <a:gd name="connsiteY5" fmla="*/ 1985963 h 1985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235" h="1985963">
                <a:moveTo>
                  <a:pt x="0" y="0"/>
                </a:moveTo>
                <a:lnTo>
                  <a:pt x="1143000" y="0"/>
                </a:lnTo>
                <a:lnTo>
                  <a:pt x="1143000" y="1423988"/>
                </a:lnTo>
                <a:lnTo>
                  <a:pt x="2308235" y="1423988"/>
                </a:lnTo>
                <a:lnTo>
                  <a:pt x="2308235" y="1985963"/>
                </a:lnTo>
                <a:lnTo>
                  <a:pt x="0" y="198596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84882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6000">
        <p14:ripple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6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6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水彩手绘卡通小学优秀家长会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</TotalTime>
  <Words>1209</Words>
  <Application>Microsoft Office PowerPoint</Application>
  <PresentationFormat>宽屏</PresentationFormat>
  <Paragraphs>157</Paragraphs>
  <Slides>27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5" baseType="lpstr">
      <vt:lpstr>DengXian Light</vt:lpstr>
      <vt:lpstr>DFPShaoNvW5-GB</vt:lpstr>
      <vt:lpstr>DengXian</vt:lpstr>
      <vt:lpstr>Wingdings</vt:lpstr>
      <vt:lpstr>Microsoft YaHei</vt:lpstr>
      <vt:lpstr>FZKaTong-M19S</vt:lpstr>
      <vt:lpstr>Arial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水彩手绘卡通小学优秀家长会PPT模板</dc:title>
  <dc:creator>office365</dc:creator>
  <cp:lastModifiedBy>faith123</cp:lastModifiedBy>
  <cp:revision>69</cp:revision>
  <dcterms:created xsi:type="dcterms:W3CDTF">2018-06-25T03:28:54Z</dcterms:created>
  <dcterms:modified xsi:type="dcterms:W3CDTF">2019-01-10T05:52:28Z</dcterms:modified>
</cp:coreProperties>
</file>