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67" r:id="rId5"/>
    <p:sldId id="269" r:id="rId6"/>
    <p:sldId id="271" r:id="rId7"/>
    <p:sldId id="286" r:id="rId8"/>
    <p:sldId id="272" r:id="rId9"/>
    <p:sldId id="276" r:id="rId10"/>
    <p:sldId id="268" r:id="rId11"/>
    <p:sldId id="273" r:id="rId12"/>
    <p:sldId id="270" r:id="rId13"/>
    <p:sldId id="277" r:id="rId14"/>
    <p:sldId id="287" r:id="rId15"/>
    <p:sldId id="280" r:id="rId16"/>
    <p:sldId id="279" r:id="rId17"/>
    <p:sldId id="288" r:id="rId18"/>
    <p:sldId id="278" r:id="rId19"/>
    <p:sldId id="283" r:id="rId20"/>
    <p:sldId id="275" r:id="rId21"/>
    <p:sldId id="290" r:id="rId22"/>
    <p:sldId id="289" r:id="rId23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40F8E19-62CF-46A8-A8F3-806BAB5DE5D2}">
          <p14:sldIdLst>
            <p14:sldId id="256"/>
            <p14:sldId id="257"/>
            <p14:sldId id="258"/>
            <p14:sldId id="267"/>
            <p14:sldId id="269"/>
            <p14:sldId id="271"/>
            <p14:sldId id="286"/>
            <p14:sldId id="272"/>
            <p14:sldId id="276"/>
            <p14:sldId id="268"/>
            <p14:sldId id="273"/>
            <p14:sldId id="270"/>
            <p14:sldId id="277"/>
            <p14:sldId id="287"/>
            <p14:sldId id="280"/>
            <p14:sldId id="279"/>
            <p14:sldId id="288"/>
            <p14:sldId id="278"/>
            <p14:sldId id="283"/>
            <p14:sldId id="275"/>
            <p14:sldId id="290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7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E95A4D"/>
    <a:srgbClr val="F18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341"/>
        <p:guide pos="3749"/>
      </p:guideLst>
    </p:cSldViewPr>
  </p:slideViewPr>
  <p:outlineViewPr>
    <p:cViewPr>
      <p:scale>
        <a:sx n="33" d="100"/>
        <a:sy n="33" d="100"/>
      </p:scale>
      <p:origin x="0" y="-14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10155375756364"/>
          <c:y val="0.18787273337246713"/>
          <c:w val="0.4092755749032353"/>
          <c:h val="0.6139134387208702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78D2E"/>
            </a:solidFill>
            <a:ln>
              <a:noFill/>
            </a:ln>
          </c:spPr>
          <c:dPt>
            <c:idx val="0"/>
            <c:bubble3D val="0"/>
            <c:spPr>
              <a:solidFill>
                <a:srgbClr val="F18E3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EA-4F98-8D25-C0DEC89C86FD}"/>
              </c:ext>
            </c:extLst>
          </c:dPt>
          <c:dPt>
            <c:idx val="1"/>
            <c:bubble3D val="0"/>
            <c:spPr>
              <a:solidFill>
                <a:srgbClr val="E84B3D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EA-4F98-8D25-C0DEC89C86FD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EA-4F98-8D25-C0DEC89C86FD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EA-4F98-8D25-C0DEC89C86FD}"/>
              </c:ext>
            </c:extLst>
          </c:dPt>
          <c:dLbls>
            <c:dLbl>
              <c:idx val="0"/>
              <c:layout>
                <c:manualLayout>
                  <c:x val="0.11724238873698797"/>
                  <c:y val="1.4182550192268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FEA-4F98-8D25-C0DEC89C86F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5640250798056766E-2"/>
                  <c:y val="7.6585771038249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FEA-4F98-8D25-C0DEC89C86F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9967231988202538E-2"/>
                  <c:y val="-6.2403220845981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FEA-4F98-8D25-C0DEC89C86F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3237043889660002E-2"/>
                  <c:y val="-0.104950871422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FEA-4F98-8D25-C0DEC89C86F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年会场地</c:v>
                </c:pt>
                <c:pt idx="1">
                  <c:v>年会布置</c:v>
                </c:pt>
                <c:pt idx="2">
                  <c:v>服装道具</c:v>
                </c:pt>
                <c:pt idx="3">
                  <c:v>酒水饮料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FEA-4F98-8D25-C0DEC89C8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6735531823743278E-2"/>
          <c:y val="0.80976152544382995"/>
          <c:w val="0.86548630118923875"/>
          <c:h val="0.1618025730942951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4B3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年会礼品</c:v>
                </c:pt>
                <c:pt idx="1">
                  <c:v>年会奖品</c:v>
                </c:pt>
                <c:pt idx="2">
                  <c:v>其它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A4-4929-ADAD-82CD54C91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年会礼品</c:v>
                </c:pt>
                <c:pt idx="1">
                  <c:v>年会奖品</c:v>
                </c:pt>
                <c:pt idx="2">
                  <c:v>其它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A4-4929-ADAD-82CD54C91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年会礼品</c:v>
                </c:pt>
                <c:pt idx="1">
                  <c:v>年会奖品</c:v>
                </c:pt>
                <c:pt idx="2">
                  <c:v>其它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A4-4929-ADAD-82CD54C911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729127664"/>
        <c:axId val="-1729110256"/>
      </c:barChart>
      <c:catAx>
        <c:axId val="-172912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729110256"/>
        <c:crosses val="autoZero"/>
        <c:auto val="1"/>
        <c:lblAlgn val="ctr"/>
        <c:lblOffset val="100"/>
        <c:noMultiLvlLbl val="0"/>
      </c:catAx>
      <c:valAx>
        <c:axId val="-172911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72912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D1D39-66FF-4A3A-8E26-9E094C98B85C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2551B-1D66-4832-80A4-21C304B5EE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8570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092BF-593C-495E-9FC7-8CA502F544E8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5E28C-3C46-44D2-B72E-79E087E10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5774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32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08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697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058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42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38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76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324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5834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922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853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466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25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706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66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36728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863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6458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327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501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1435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69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4C76C66-5145-4D99-A555-85AEED58D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3398A-D2CD-40D4-9156-3C729EDC0453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B0ABB66-3A47-4593-98B2-8486B5D0E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554C135-9DCF-44AD-8D39-24D49EFE9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2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56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51652C1-9300-4A6E-BDD2-E6EB91AE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8570" y="368533"/>
            <a:ext cx="684164" cy="79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8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243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9F379D7-7168-4639-8294-A710ECFE7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8CAA215-93A8-442A-9164-1401C78D9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FBE3E1E-D514-4234-A8A4-073ACFC1E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3E2ABBF-C0C6-4696-BDA9-B85E8971B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D821739-9E85-41A4-8551-4FF720F96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8A0CCA9F-9F78-46AC-BC3A-1D3D6819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B48B-2559-45F0-8C42-82BE78311AED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38DAAE4-30EA-4785-A284-AD4C8B18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F1E1607-06CD-44C7-8D6D-9207019F4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56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F79B34F-C09A-4754-BFFA-B1079FEB2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814A351D-FB56-444F-8BA7-BB3082236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747D-82E0-4307-BDA1-CB6D18439A22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7AD4569-B33C-4143-8ED7-6E6160F2D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E38D929-99E0-4B6F-B081-23F0B44D3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00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B2A5736-5B11-4D6D-AD37-EE0C40814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3586C-457A-4226-94BF-F70B9AA07705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D1E44D8-A149-498C-831F-840857F05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1C25870-52BB-44CF-A105-97D4B24E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56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3327F22-6219-42B8-9DDC-8CD3AD53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E4E0482-BCB4-4137-B484-976344BF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6790CC2-1C03-4C05-B64E-C9B9E4249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400ED7C-5553-4F76-B360-1F3BDE3F3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60FAF-5B96-47B2-9A5E-611F9E169F75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B934054-C2A4-4119-B903-90E4FDAA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50D94FB-A028-4990-BEC4-D3400D90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2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9A74E47-0771-4DE9-BCD7-1F818C1CB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6847D7F-343A-4E6E-82B8-C4F98797A8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807B379-EA71-4D1F-9C13-4BADD1D0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3A9111C-EC24-49DD-98E2-569EB9B7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B255-3AA7-4A8E-AB3E-1C54045AC689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A7DFA38-67B1-4611-BF37-4AFEFA40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4C64BAD-FC47-4240-95EA-3EB9A83F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16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1DB9DE-D13E-4C1A-9CF3-1123A2103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D55191F-A294-4135-840E-B560C36C1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79A260D-0D98-440B-876A-B6432687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6B343-2792-4B3F-B2A0-05F4A9769539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B62EEF7-D691-4AC7-90A2-3D15F259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E71C0B2-82E1-4E93-8AC0-84C9BC4A7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559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0A657311-52A9-4494-A0E6-B8A88B4FD0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636C1A6-0158-4493-9E08-6744911A1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FFBA62-E5D3-4277-B0DD-367FBA39E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E68B5-8C0A-42BF-9449-411973EB6ABE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621F7FE-0481-4AAA-B210-08C9BB5F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0D0D687-4130-4710-A236-2F33A460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657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274665A-F46D-4F8E-8B59-0E7F5493A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D014F60-3A96-4B9B-A323-BC637D7E0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6D05BFD-02D1-47EA-8CCD-C9FCF7C41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37F28-C6AB-41CF-8BD5-AA75D971F431}" type="datetime1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4D1BD2A-7DEA-4BF0-B66F-1D2C5BFC2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DCB21CE-C472-4362-9E25-1487F52A4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17399" cy="68580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8180">
            <a:off x="9964444" y="356247"/>
            <a:ext cx="2270353" cy="19253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116" y="443836"/>
            <a:ext cx="684164" cy="79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3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AA8410E-B3E0-45D0-BF2D-2837D995C98A}"/>
              </a:ext>
            </a:extLst>
          </p:cNvPr>
          <p:cNvSpPr txBox="1"/>
          <p:nvPr/>
        </p:nvSpPr>
        <p:spPr>
          <a:xfrm>
            <a:off x="2386635" y="2700675"/>
            <a:ext cx="7982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企业开门红年会</a:t>
            </a:r>
            <a:r>
              <a:rPr lang="en-US" altLang="zh-CN" sz="4800" spc="300" dirty="0" err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4800" spc="3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zh-CN" altLang="en-US" sz="4800" spc="3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媒体1">
            <a:hlinkClick r:id="" action="ppaction://media"/>
            <a:extLst>
              <a:ext uri="{FF2B5EF4-FFF2-40B4-BE49-F238E27FC236}">
                <a16:creationId xmlns:a16="http://schemas.microsoft.com/office/drawing/2014/main" xmlns="" id="{71E2184A-9595-44F0-9C14-42F18064BC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3219" y="-441136"/>
            <a:ext cx="609600" cy="609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610" y="885296"/>
            <a:ext cx="2816562" cy="124874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419" y="1305400"/>
            <a:ext cx="3706417" cy="249386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277" y="3653210"/>
            <a:ext cx="2461055" cy="29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9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E6F2FB6-1E87-4E4A-B6A1-E20A96287430}"/>
              </a:ext>
            </a:extLst>
          </p:cNvPr>
          <p:cNvGrpSpPr/>
          <p:nvPr/>
        </p:nvGrpSpPr>
        <p:grpSpPr>
          <a:xfrm>
            <a:off x="6156610" y="1828684"/>
            <a:ext cx="3291498" cy="523220"/>
            <a:chOff x="5374836" y="1079506"/>
            <a:chExt cx="3291498" cy="523220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D4839E58-D0EE-4F10-A0B9-B4CA48AB3B60}"/>
                </a:ext>
              </a:extLst>
            </p:cNvPr>
            <p:cNvSpPr/>
            <p:nvPr/>
          </p:nvSpPr>
          <p:spPr>
            <a:xfrm>
              <a:off x="5374836" y="1117075"/>
              <a:ext cx="540000" cy="476071"/>
            </a:xfrm>
            <a:prstGeom prst="ellipse">
              <a:avLst/>
            </a:prstGeom>
            <a:solidFill>
              <a:srgbClr val="C00000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8F260106-CA3A-474A-A4C5-7AA7DCBA77B1}"/>
                </a:ext>
              </a:extLst>
            </p:cNvPr>
            <p:cNvSpPr/>
            <p:nvPr/>
          </p:nvSpPr>
          <p:spPr>
            <a:xfrm>
              <a:off x="6294437" y="1079506"/>
              <a:ext cx="23718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2800" b="1" kern="100" dirty="0">
                  <a:latin typeface="Arial" panose="020B0604020202020204" pitchFamily="34" charset="0"/>
                  <a:ea typeface="微软雅黑" panose="020B0503020204020204" pitchFamily="34" charset="-122"/>
                  <a:cs typeface="Microsoft YaHei" charset="-122"/>
                  <a:sym typeface="Arial" panose="020B0604020202020204" pitchFamily="34" charset="0"/>
                </a:rPr>
                <a:t>年会内容构成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34A8232-CDD3-474D-AAF9-17B61B51E7E4}"/>
              </a:ext>
            </a:extLst>
          </p:cNvPr>
          <p:cNvGrpSpPr/>
          <p:nvPr/>
        </p:nvGrpSpPr>
        <p:grpSpPr>
          <a:xfrm>
            <a:off x="6163022" y="2831529"/>
            <a:ext cx="3285086" cy="523220"/>
            <a:chOff x="5367622" y="2085740"/>
            <a:chExt cx="3285086" cy="523220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4DEF535-129F-4DF8-B6F6-41CD3500CD8D}"/>
                </a:ext>
              </a:extLst>
            </p:cNvPr>
            <p:cNvSpPr/>
            <p:nvPr/>
          </p:nvSpPr>
          <p:spPr>
            <a:xfrm>
              <a:off x="5367622" y="2085740"/>
              <a:ext cx="540000" cy="476071"/>
            </a:xfrm>
            <a:prstGeom prst="ellipse">
              <a:avLst/>
            </a:prstGeom>
            <a:solidFill>
              <a:srgbClr val="C00000"/>
            </a:solidFill>
          </p:spPr>
          <p:txBody>
            <a:bodyPr wrap="square">
              <a:spAutoFit/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76771A75-9FC3-42B4-B209-8D8E8424DBFA}"/>
                </a:ext>
              </a:extLst>
            </p:cNvPr>
            <p:cNvSpPr/>
            <p:nvPr/>
          </p:nvSpPr>
          <p:spPr>
            <a:xfrm>
              <a:off x="6294437" y="2085740"/>
              <a:ext cx="235827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kern="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活动工作分工</a:t>
              </a:r>
              <a:endParaRPr lang="id-ID" altLang="zh-CN" sz="2800" b="1" kern="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894A60DB-9692-4139-908D-5482A11395BA}"/>
              </a:ext>
            </a:extLst>
          </p:cNvPr>
          <p:cNvGrpSpPr/>
          <p:nvPr/>
        </p:nvGrpSpPr>
        <p:grpSpPr>
          <a:xfrm>
            <a:off x="6156610" y="3755808"/>
            <a:ext cx="3274665" cy="543228"/>
            <a:chOff x="5504533" y="3118218"/>
            <a:chExt cx="3274665" cy="543228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989E462B-145C-487B-B915-791DBA49C2B4}"/>
                </a:ext>
              </a:extLst>
            </p:cNvPr>
            <p:cNvSpPr/>
            <p:nvPr/>
          </p:nvSpPr>
          <p:spPr>
            <a:xfrm>
              <a:off x="5504533" y="3142095"/>
              <a:ext cx="524906" cy="519351"/>
            </a:xfrm>
            <a:prstGeom prst="ellipse">
              <a:avLst/>
            </a:prstGeom>
            <a:solidFill>
              <a:srgbClr val="C00000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1D079E4-A391-4ED1-89A0-34B28C0C14B8}"/>
                </a:ext>
              </a:extLst>
            </p:cNvPr>
            <p:cNvSpPr/>
            <p:nvPr/>
          </p:nvSpPr>
          <p:spPr>
            <a:xfrm>
              <a:off x="6424134" y="3118218"/>
              <a:ext cx="23550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kern="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活动费用预算</a:t>
              </a:r>
              <a:endParaRPr lang="zh-CN" altLang="zh-CN" sz="2800" b="1" kern="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FBFF5D6-2F55-47FC-A8AF-D65383B17DD9}"/>
              </a:ext>
            </a:extLst>
          </p:cNvPr>
          <p:cNvGrpSpPr/>
          <p:nvPr/>
        </p:nvGrpSpPr>
        <p:grpSpPr>
          <a:xfrm>
            <a:off x="6156610" y="4790588"/>
            <a:ext cx="3291497" cy="526278"/>
            <a:chOff x="5501327" y="4191524"/>
            <a:chExt cx="3291497" cy="526278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B663707B-CFD1-4E5E-BB63-C4B02CC63221}"/>
                </a:ext>
              </a:extLst>
            </p:cNvPr>
            <p:cNvSpPr/>
            <p:nvPr/>
          </p:nvSpPr>
          <p:spPr>
            <a:xfrm>
              <a:off x="5501327" y="4198451"/>
              <a:ext cx="531318" cy="519351"/>
            </a:xfrm>
            <a:prstGeom prst="ellipse">
              <a:avLst/>
            </a:prstGeom>
            <a:solidFill>
              <a:srgbClr val="C00000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6B19D458-130D-49E3-A034-3EB02723F214}"/>
                </a:ext>
              </a:extLst>
            </p:cNvPr>
            <p:cNvSpPr/>
            <p:nvPr/>
          </p:nvSpPr>
          <p:spPr>
            <a:xfrm>
              <a:off x="6434553" y="4191524"/>
              <a:ext cx="235827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kern="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相关注意事项</a:t>
              </a:r>
              <a:endParaRPr lang="zh-CN" altLang="zh-CN" sz="2800" b="1" kern="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A3E08602-F0AB-4F80-A29F-879CA8BB07A5}"/>
              </a:ext>
            </a:extLst>
          </p:cNvPr>
          <p:cNvSpPr txBox="1"/>
          <p:nvPr/>
        </p:nvSpPr>
        <p:spPr>
          <a:xfrm>
            <a:off x="6175722" y="187066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7FDCC6F-7DAC-4131-86E4-404E856FD389}"/>
              </a:ext>
            </a:extLst>
          </p:cNvPr>
          <p:cNvSpPr txBox="1"/>
          <p:nvPr/>
        </p:nvSpPr>
        <p:spPr>
          <a:xfrm>
            <a:off x="6175722" y="284058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45DA791-442A-4EB3-AFA0-EFB45C600B61}"/>
              </a:ext>
            </a:extLst>
          </p:cNvPr>
          <p:cNvSpPr txBox="1"/>
          <p:nvPr/>
        </p:nvSpPr>
        <p:spPr>
          <a:xfrm>
            <a:off x="6163022" y="3817363"/>
            <a:ext cx="652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7A684E6-754B-4DD0-93C7-32CAD1AF157C}"/>
              </a:ext>
            </a:extLst>
          </p:cNvPr>
          <p:cNvSpPr txBox="1"/>
          <p:nvPr/>
        </p:nvSpPr>
        <p:spPr>
          <a:xfrm>
            <a:off x="6163022" y="482137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xmlns="" id="{B63E84EA-9A90-4D36-9A24-8BDDC5F7EF60}"/>
              </a:ext>
            </a:extLst>
          </p:cNvPr>
          <p:cNvSpPr>
            <a:spLocks/>
          </p:cNvSpPr>
          <p:nvPr/>
        </p:nvSpPr>
        <p:spPr bwMode="auto">
          <a:xfrm>
            <a:off x="3287030" y="1679925"/>
            <a:ext cx="1661129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9pPr>
          </a:lstStyle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Line 4">
            <a:extLst>
              <a:ext uri="{FF2B5EF4-FFF2-40B4-BE49-F238E27FC236}">
                <a16:creationId xmlns:a16="http://schemas.microsoft.com/office/drawing/2014/main" xmlns="" id="{610320C2-7154-495B-8EFD-C6FC8F9CB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3729" y="2591513"/>
            <a:ext cx="2287730" cy="0"/>
          </a:xfrm>
          <a:prstGeom prst="line">
            <a:avLst/>
          </a:prstGeom>
          <a:noFill/>
          <a:ln w="6350">
            <a:solidFill>
              <a:schemeClr val="tx1">
                <a:alpha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xmlns="" id="{85070DF2-1B30-4BE3-95BA-4F4A0A6EEA9B}"/>
              </a:ext>
            </a:extLst>
          </p:cNvPr>
          <p:cNvSpPr>
            <a:spLocks/>
          </p:cNvSpPr>
          <p:nvPr/>
        </p:nvSpPr>
        <p:spPr bwMode="auto">
          <a:xfrm>
            <a:off x="3448659" y="2643306"/>
            <a:ext cx="1496915" cy="35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682364"/>
            <a:ext cx="3265706" cy="370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53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23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1604417-3547-448F-867F-B09B6A78BD6A}"/>
              </a:ext>
            </a:extLst>
          </p:cNvPr>
          <p:cNvSpPr txBox="1"/>
          <p:nvPr/>
        </p:nvSpPr>
        <p:spPr>
          <a:xfrm>
            <a:off x="5074351" y="2295875"/>
            <a:ext cx="2349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01</a:t>
            </a:r>
            <a:endParaRPr lang="zh-CN" alt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3155" y="343933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年会内容构成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436" y="1108038"/>
            <a:ext cx="4323735" cy="44644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673" y="4225232"/>
            <a:ext cx="1961478" cy="232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511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文本框 1011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年会内容构成</a:t>
            </a:r>
          </a:p>
        </p:txBody>
      </p:sp>
      <p:sp>
        <p:nvSpPr>
          <p:cNvPr id="53" name="Text Box 11">
            <a:extLst>
              <a:ext uri="{FF2B5EF4-FFF2-40B4-BE49-F238E27FC236}">
                <a16:creationId xmlns:a16="http://schemas.microsoft.com/office/drawing/2014/main" xmlns="" id="{D39A385B-0F92-4341-88B2-D7C5BC1C7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1300" y="2667496"/>
            <a:ext cx="5061807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defTabSz="914400">
              <a:lnSpc>
                <a:spcPct val="150000"/>
              </a:lnSpc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觅知网</a:t>
            </a:r>
            <a:r>
              <a:rPr lang="en-US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2018</a:t>
            </a:r>
            <a:r>
              <a:rPr lang="zh-CN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年新春团拜晚会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xmlns="" id="{8DC72F9E-EB1E-40C0-9BD9-72828DAFFA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45" y="2437693"/>
            <a:ext cx="4066228" cy="2873519"/>
          </a:xfrm>
          <a:prstGeom prst="rect">
            <a:avLst/>
          </a:prstGeom>
          <a:ln w="15875">
            <a:solidFill>
              <a:srgbClr val="A04592"/>
            </a:solidFill>
          </a:ln>
          <a:effectLst/>
        </p:spPr>
      </p:pic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60B9237A-2A6D-4B23-A10C-813E2FA9A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1705" y="3735465"/>
            <a:ext cx="5184849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喜庆、欢快、盛大、隆重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5E151DC2-6011-43A5-A6CD-4BC965E7F4FE}"/>
              </a:ext>
            </a:extLst>
          </p:cNvPr>
          <p:cNvSpPr txBox="1"/>
          <p:nvPr/>
        </p:nvSpPr>
        <p:spPr>
          <a:xfrm>
            <a:off x="6141705" y="3217891"/>
            <a:ext cx="198202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活动基调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2C24679C-F392-4B80-8EDB-9745CFC9F410}"/>
              </a:ext>
            </a:extLst>
          </p:cNvPr>
          <p:cNvSpPr txBox="1"/>
          <p:nvPr/>
        </p:nvSpPr>
        <p:spPr>
          <a:xfrm>
            <a:off x="5531300" y="2109895"/>
            <a:ext cx="227721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活动名称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0B9237A-2A6D-4B23-A10C-813E2FA9A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0892" y="4948869"/>
            <a:ext cx="5184849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以客户为中心，以奋斗者为本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E151DC2-6011-43A5-A6CD-4BC965E7F4FE}"/>
              </a:ext>
            </a:extLst>
          </p:cNvPr>
          <p:cNvSpPr txBox="1"/>
          <p:nvPr/>
        </p:nvSpPr>
        <p:spPr>
          <a:xfrm>
            <a:off x="6740892" y="4423141"/>
            <a:ext cx="198202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活动主题</a:t>
            </a:r>
          </a:p>
        </p:txBody>
      </p:sp>
    </p:spTree>
    <p:extLst>
      <p:ext uri="{BB962C8B-B14F-4D97-AF65-F5344CB8AC3E}">
        <p14:creationId xmlns:p14="http://schemas.microsoft.com/office/powerpoint/2010/main" val="3466136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6" grpId="0"/>
      <p:bldP spid="57" grpId="0"/>
      <p:bldP spid="5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2271831" y="1709785"/>
            <a:ext cx="828451" cy="828451"/>
            <a:chOff x="1661309" y="1098045"/>
            <a:chExt cx="621338" cy="621338"/>
          </a:xfrm>
        </p:grpSpPr>
        <p:sp>
          <p:nvSpPr>
            <p:cNvPr id="55" name="椭圆 54"/>
            <p:cNvSpPr/>
            <p:nvPr/>
          </p:nvSpPr>
          <p:spPr>
            <a:xfrm>
              <a:off x="1661309" y="1098045"/>
              <a:ext cx="621338" cy="621338"/>
            </a:xfrm>
            <a:prstGeom prst="ellipse">
              <a:avLst/>
            </a:prstGeom>
            <a:solidFill>
              <a:srgbClr val="E84B3D">
                <a:alpha val="91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1727856" y="1164592"/>
              <a:ext cx="488244" cy="48824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681774" y="1709785"/>
            <a:ext cx="828451" cy="828451"/>
            <a:chOff x="1661309" y="1098045"/>
            <a:chExt cx="621338" cy="621338"/>
          </a:xfrm>
        </p:grpSpPr>
        <p:sp>
          <p:nvSpPr>
            <p:cNvPr id="58" name="椭圆 57"/>
            <p:cNvSpPr/>
            <p:nvPr/>
          </p:nvSpPr>
          <p:spPr>
            <a:xfrm>
              <a:off x="1661309" y="1098045"/>
              <a:ext cx="621338" cy="621338"/>
            </a:xfrm>
            <a:prstGeom prst="ellipse">
              <a:avLst/>
            </a:prstGeom>
            <a:solidFill>
              <a:srgbClr val="FF0000">
                <a:alpha val="91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1727856" y="1164592"/>
              <a:ext cx="488244" cy="48824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084895" y="1709785"/>
            <a:ext cx="828451" cy="828451"/>
            <a:chOff x="1661309" y="1098045"/>
            <a:chExt cx="621338" cy="621338"/>
          </a:xfrm>
        </p:grpSpPr>
        <p:sp>
          <p:nvSpPr>
            <p:cNvPr id="61" name="椭圆 60"/>
            <p:cNvSpPr/>
            <p:nvPr/>
          </p:nvSpPr>
          <p:spPr>
            <a:xfrm>
              <a:off x="1661309" y="1098045"/>
              <a:ext cx="621338" cy="621338"/>
            </a:xfrm>
            <a:prstGeom prst="ellipse">
              <a:avLst/>
            </a:prstGeom>
            <a:solidFill>
              <a:srgbClr val="C00000">
                <a:alpha val="91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727856" y="1164592"/>
              <a:ext cx="488244" cy="48824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63517" y="2666852"/>
            <a:ext cx="3003827" cy="3251361"/>
            <a:chOff x="943767" y="1668256"/>
            <a:chExt cx="2252870" cy="2438521"/>
          </a:xfrm>
        </p:grpSpPr>
        <p:grpSp>
          <p:nvGrpSpPr>
            <p:cNvPr id="64" name="组合 63"/>
            <p:cNvGrpSpPr/>
            <p:nvPr/>
          </p:nvGrpSpPr>
          <p:grpSpPr>
            <a:xfrm>
              <a:off x="943767" y="1668256"/>
              <a:ext cx="2252870" cy="2438521"/>
              <a:chOff x="943767" y="1668256"/>
              <a:chExt cx="2252870" cy="2438521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943767" y="1668256"/>
                <a:ext cx="2252870" cy="2438521"/>
              </a:xfrm>
              <a:prstGeom prst="rect">
                <a:avLst/>
              </a:prstGeom>
              <a:solidFill>
                <a:srgbClr val="E95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095002" y="1829920"/>
                <a:ext cx="1950398" cy="1330903"/>
                <a:chOff x="1095002" y="1822578"/>
                <a:chExt cx="1950398" cy="1330903"/>
              </a:xfrm>
            </p:grpSpPr>
            <p:sp>
              <p:nvSpPr>
                <p:cNvPr id="68" name="文本框 67"/>
                <p:cNvSpPr txBox="1"/>
                <p:nvPr/>
              </p:nvSpPr>
              <p:spPr>
                <a:xfrm>
                  <a:off x="1236262" y="1822578"/>
                  <a:ext cx="1528310" cy="3000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914377"/>
                  <a:r>
                    <a:rPr lang="zh-CN" altLang="en-US" sz="2000" b="1" spc="133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活动时间</a:t>
                  </a:r>
                </a:p>
              </p:txBody>
            </p:sp>
            <p:sp>
              <p:nvSpPr>
                <p:cNvPr id="69" name="矩形 1"/>
                <p:cNvSpPr>
                  <a:spLocks noChangeArrowheads="1"/>
                </p:cNvSpPr>
                <p:nvPr/>
              </p:nvSpPr>
              <p:spPr bwMode="auto">
                <a:xfrm>
                  <a:off x="1095002" y="2419434"/>
                  <a:ext cx="1950398" cy="7340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201X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年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2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月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10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日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 </a:t>
                  </a:r>
                </a:p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16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：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00-20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：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00</a:t>
                  </a:r>
                  <a:endParaRPr lang="zh-CN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  <a:p>
                  <a:pPr lvl="0" algn="just">
                    <a:lnSpc>
                      <a:spcPct val="120000"/>
                    </a:lnSpc>
                  </a:pPr>
                  <a:endPara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9904" y="3293958"/>
              <a:ext cx="491720" cy="509932"/>
            </a:xfrm>
            <a:prstGeom prst="rect">
              <a:avLst/>
            </a:prstGeom>
          </p:spPr>
        </p:pic>
      </p:grpSp>
      <p:grpSp>
        <p:nvGrpSpPr>
          <p:cNvPr id="70" name="组合 69"/>
          <p:cNvGrpSpPr/>
          <p:nvPr/>
        </p:nvGrpSpPr>
        <p:grpSpPr>
          <a:xfrm>
            <a:off x="4573459" y="2666851"/>
            <a:ext cx="3324103" cy="3251362"/>
            <a:chOff x="3501224" y="1668256"/>
            <a:chExt cx="2493077" cy="2438521"/>
          </a:xfrm>
        </p:grpSpPr>
        <p:grpSp>
          <p:nvGrpSpPr>
            <p:cNvPr id="71" name="组合 70"/>
            <p:cNvGrpSpPr/>
            <p:nvPr/>
          </p:nvGrpSpPr>
          <p:grpSpPr>
            <a:xfrm>
              <a:off x="3501224" y="1668256"/>
              <a:ext cx="2493077" cy="2438521"/>
              <a:chOff x="3501224" y="1668256"/>
              <a:chExt cx="2493077" cy="2438521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3501224" y="1668256"/>
                <a:ext cx="2252870" cy="2438521"/>
              </a:xfrm>
              <a:prstGeom prst="rect">
                <a:avLst/>
              </a:prstGeom>
              <a:solidFill>
                <a:srgbClr val="FF0000">
                  <a:alpha val="9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3913295" y="1829920"/>
                <a:ext cx="2081006" cy="1089564"/>
                <a:chOff x="3913295" y="1900870"/>
                <a:chExt cx="2081006" cy="1089564"/>
              </a:xfrm>
            </p:grpSpPr>
            <p:sp>
              <p:nvSpPr>
                <p:cNvPr id="75" name="文本框 74"/>
                <p:cNvSpPr txBox="1"/>
                <p:nvPr/>
              </p:nvSpPr>
              <p:spPr>
                <a:xfrm>
                  <a:off x="4035783" y="1900870"/>
                  <a:ext cx="1240744" cy="3000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defTabSz="914377">
                    <a:defRPr sz="2000" b="1" spc="133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defRPr>
                  </a:lvl1pPr>
                </a:lstStyle>
                <a:p>
                  <a:pPr algn="ctr"/>
                  <a:r>
                    <a:rPr lang="zh-CN" altLang="zh-CN" dirty="0">
                      <a:sym typeface="Arial" panose="020B0604020202020204" pitchFamily="34" charset="0"/>
                    </a:rPr>
                    <a:t>活动地点</a:t>
                  </a:r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6" name="矩形 1"/>
                <p:cNvSpPr>
                  <a:spLocks noChangeArrowheads="1"/>
                </p:cNvSpPr>
                <p:nvPr/>
              </p:nvSpPr>
              <p:spPr bwMode="auto">
                <a:xfrm>
                  <a:off x="3913295" y="2718677"/>
                  <a:ext cx="2081006" cy="2717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觅知网活动娱乐大厅</a:t>
                  </a:r>
                  <a:endPara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4866" y="3341814"/>
              <a:ext cx="360224" cy="514606"/>
            </a:xfrm>
            <a:prstGeom prst="rect">
              <a:avLst/>
            </a:prstGeom>
          </p:spPr>
        </p:pic>
      </p:grpSp>
      <p:grpSp>
        <p:nvGrpSpPr>
          <p:cNvPr id="77" name="组合 76"/>
          <p:cNvGrpSpPr/>
          <p:nvPr/>
        </p:nvGrpSpPr>
        <p:grpSpPr>
          <a:xfrm>
            <a:off x="7973169" y="2666852"/>
            <a:ext cx="3003827" cy="3251361"/>
            <a:chOff x="6051006" y="1668256"/>
            <a:chExt cx="2252870" cy="2438521"/>
          </a:xfrm>
        </p:grpSpPr>
        <p:grpSp>
          <p:nvGrpSpPr>
            <p:cNvPr id="78" name="组合 77"/>
            <p:cNvGrpSpPr/>
            <p:nvPr/>
          </p:nvGrpSpPr>
          <p:grpSpPr>
            <a:xfrm>
              <a:off x="6051006" y="1668256"/>
              <a:ext cx="2252870" cy="2438521"/>
              <a:chOff x="6051006" y="1668256"/>
              <a:chExt cx="2252870" cy="2438521"/>
            </a:xfrm>
          </p:grpSpPr>
          <p:sp>
            <p:nvSpPr>
              <p:cNvPr id="80" name="矩形 79"/>
              <p:cNvSpPr/>
              <p:nvPr/>
            </p:nvSpPr>
            <p:spPr>
              <a:xfrm>
                <a:off x="6051006" y="1668256"/>
                <a:ext cx="2252870" cy="2438521"/>
              </a:xfrm>
              <a:prstGeom prst="rect">
                <a:avLst/>
              </a:prstGeom>
              <a:solidFill>
                <a:srgbClr val="C00000">
                  <a:alpha val="9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6188735" y="1829919"/>
                <a:ext cx="2081006" cy="1449769"/>
                <a:chOff x="6188735" y="1880081"/>
                <a:chExt cx="2081006" cy="1449769"/>
              </a:xfrm>
            </p:grpSpPr>
            <p:sp>
              <p:nvSpPr>
                <p:cNvPr id="82" name="文本框 81"/>
                <p:cNvSpPr txBox="1"/>
                <p:nvPr/>
              </p:nvSpPr>
              <p:spPr>
                <a:xfrm>
                  <a:off x="6501375" y="1880081"/>
                  <a:ext cx="1455727" cy="3000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defTabSz="914377">
                    <a:defRPr sz="2000" b="1" spc="133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defRPr>
                  </a:lvl1pPr>
                </a:lstStyle>
                <a:p>
                  <a:pPr algn="ctr"/>
                  <a:r>
                    <a:rPr lang="zh-CN" altLang="en-US" dirty="0">
                      <a:sym typeface="Arial" panose="020B0604020202020204" pitchFamily="34" charset="0"/>
                    </a:rPr>
                    <a:t>参会人数</a:t>
                  </a:r>
                </a:p>
              </p:txBody>
            </p:sp>
            <p:sp>
              <p:nvSpPr>
                <p:cNvPr id="83" name="矩形 1"/>
                <p:cNvSpPr>
                  <a:spLocks noChangeArrowheads="1"/>
                </p:cNvSpPr>
                <p:nvPr/>
              </p:nvSpPr>
              <p:spPr bwMode="auto">
                <a:xfrm>
                  <a:off x="6188735" y="2318804"/>
                  <a:ext cx="2081006" cy="10110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技术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171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人</a:t>
                  </a:r>
                  <a:endPara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客服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112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人</a:t>
                  </a:r>
                  <a:endPara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运营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30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人</a:t>
                  </a:r>
                  <a:endPara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共计</a:t>
                  </a:r>
                  <a:r>
                    <a:rPr lang="en-US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313</a:t>
                  </a:r>
                  <a:r>
                    <a:rPr lang="zh-CN" altLang="zh-CN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人</a:t>
                  </a:r>
                  <a:endParaRPr lang="en-US" altLang="zh-CN" sz="16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99578" y="3373420"/>
              <a:ext cx="488245" cy="332126"/>
            </a:xfrm>
            <a:prstGeom prst="rect">
              <a:avLst/>
            </a:prstGeom>
          </p:spPr>
        </p:pic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年会内容构成</a:t>
            </a:r>
          </a:p>
        </p:txBody>
      </p:sp>
    </p:spTree>
    <p:extLst>
      <p:ext uri="{BB962C8B-B14F-4D97-AF65-F5344CB8AC3E}">
        <p14:creationId xmlns:p14="http://schemas.microsoft.com/office/powerpoint/2010/main" val="2110281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>
            <a:off x="3083986" y="1802464"/>
            <a:ext cx="2231271" cy="207221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62805" y="1794065"/>
            <a:ext cx="2231271" cy="20722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902057" y="4043974"/>
            <a:ext cx="2231271" cy="207221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208734" y="4043974"/>
            <a:ext cx="2231271" cy="207221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696112" y="2026871"/>
            <a:ext cx="39635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zh-CN" altLang="en-US" sz="2000" b="1" spc="133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活动目的</a:t>
            </a: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5696113" y="2481351"/>
            <a:ext cx="5657471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年公司的工作成绩进行总结，展望公司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年的发展愿景；同时丰富员工企业文化生活，激发员工热情，增强员工的内部凝聚力，增进员工之间的沟通、交流和团队协作意识。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35268" y="4195828"/>
            <a:ext cx="4229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zh-CN" altLang="en-US" sz="2000" b="1" spc="133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活动过程</a:t>
            </a:r>
          </a:p>
        </p:txBody>
      </p:sp>
      <p:sp>
        <p:nvSpPr>
          <p:cNvPr id="88" name="矩形 87"/>
          <p:cNvSpPr>
            <a:spLocks noChangeArrowheads="1"/>
          </p:cNvSpPr>
          <p:nvPr/>
        </p:nvSpPr>
        <p:spPr bwMode="auto">
          <a:xfrm>
            <a:off x="732465" y="4607160"/>
            <a:ext cx="5976151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总经理致辞、文艺汇演、晚宴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478749" y="5257029"/>
            <a:ext cx="4229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zh-CN" altLang="en-US" sz="2000" b="1" spc="133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参会人员</a:t>
            </a: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2475946" y="5668361"/>
            <a:ext cx="59761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觅知网员工、特邀嘉宾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年会内容构成</a:t>
            </a:r>
          </a:p>
        </p:txBody>
      </p:sp>
    </p:spTree>
    <p:extLst>
      <p:ext uri="{BB962C8B-B14F-4D97-AF65-F5344CB8AC3E}">
        <p14:creationId xmlns:p14="http://schemas.microsoft.com/office/powerpoint/2010/main" val="542713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61" grpId="0" animBg="1"/>
      <p:bldP spid="68" grpId="0" animBg="1"/>
      <p:bldP spid="78" grpId="0" animBg="1"/>
      <p:bldP spid="85" grpId="0"/>
      <p:bldP spid="86" grpId="0"/>
      <p:bldP spid="87" grpId="0"/>
      <p:bldP spid="8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1604417-3547-448F-867F-B09B6A78BD6A}"/>
              </a:ext>
            </a:extLst>
          </p:cNvPr>
          <p:cNvSpPr txBox="1"/>
          <p:nvPr/>
        </p:nvSpPr>
        <p:spPr>
          <a:xfrm>
            <a:off x="5074351" y="2295875"/>
            <a:ext cx="2349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02</a:t>
            </a:r>
            <a:endParaRPr lang="zh-CN" alt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3155" y="343933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活动工作分工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436" y="1108038"/>
            <a:ext cx="4323735" cy="44644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673" y="4225232"/>
            <a:ext cx="1961478" cy="232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03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C5A2E95F-4105-4B46-9363-FCDE775D7326}"/>
              </a:ext>
            </a:extLst>
          </p:cNvPr>
          <p:cNvSpPr/>
          <p:nvPr/>
        </p:nvSpPr>
        <p:spPr>
          <a:xfrm>
            <a:off x="3396844" y="2739568"/>
            <a:ext cx="7347080" cy="2592924"/>
          </a:xfrm>
          <a:prstGeom prst="rect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6C4A3E4C-6A72-4028-A303-FBF382256ECD}"/>
              </a:ext>
            </a:extLst>
          </p:cNvPr>
          <p:cNvGrpSpPr/>
          <p:nvPr/>
        </p:nvGrpSpPr>
        <p:grpSpPr>
          <a:xfrm>
            <a:off x="8977354" y="2071991"/>
            <a:ext cx="457200" cy="457200"/>
            <a:chOff x="7597302" y="2071991"/>
            <a:chExt cx="457200" cy="45720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3D5334F8-ED0D-4042-960A-18AAD9CA84FA}"/>
                </a:ext>
              </a:extLst>
            </p:cNvPr>
            <p:cNvSpPr/>
            <p:nvPr/>
          </p:nvSpPr>
          <p:spPr>
            <a:xfrm>
              <a:off x="7597302" y="2071991"/>
              <a:ext cx="457200" cy="457200"/>
            </a:xfrm>
            <a:prstGeom prst="roundRect">
              <a:avLst/>
            </a:prstGeom>
            <a:solidFill>
              <a:srgbClr val="E9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椭圆 7">
              <a:extLst>
                <a:ext uri="{FF2B5EF4-FFF2-40B4-BE49-F238E27FC236}">
                  <a16:creationId xmlns:a16="http://schemas.microsoft.com/office/drawing/2014/main" xmlns="" id="{35915205-5CC4-4B1C-A6F5-A324B94D09FE}"/>
                </a:ext>
              </a:extLst>
            </p:cNvPr>
            <p:cNvSpPr/>
            <p:nvPr/>
          </p:nvSpPr>
          <p:spPr>
            <a:xfrm>
              <a:off x="7691779" y="2165823"/>
              <a:ext cx="268246" cy="269537"/>
            </a:xfrm>
            <a:custGeom>
              <a:avLst/>
              <a:gdLst>
                <a:gd name="connsiteX0" fmla="*/ 119063 w 330200"/>
                <a:gd name="connsiteY0" fmla="*/ 203200 h 331788"/>
                <a:gd name="connsiteX1" fmla="*/ 137172 w 330200"/>
                <a:gd name="connsiteY1" fmla="*/ 203200 h 331788"/>
                <a:gd name="connsiteX2" fmla="*/ 153988 w 330200"/>
                <a:gd name="connsiteY2" fmla="*/ 229508 h 331788"/>
                <a:gd name="connsiteX3" fmla="*/ 153988 w 330200"/>
                <a:gd name="connsiteY3" fmla="*/ 249238 h 331788"/>
                <a:gd name="connsiteX4" fmla="*/ 119063 w 330200"/>
                <a:gd name="connsiteY4" fmla="*/ 203200 h 331788"/>
                <a:gd name="connsiteX5" fmla="*/ 176213 w 330200"/>
                <a:gd name="connsiteY5" fmla="*/ 158750 h 331788"/>
                <a:gd name="connsiteX6" fmla="*/ 211138 w 330200"/>
                <a:gd name="connsiteY6" fmla="*/ 203994 h 331788"/>
                <a:gd name="connsiteX7" fmla="*/ 176213 w 330200"/>
                <a:gd name="connsiteY7" fmla="*/ 249238 h 331788"/>
                <a:gd name="connsiteX8" fmla="*/ 176213 w 330200"/>
                <a:gd name="connsiteY8" fmla="*/ 229848 h 331788"/>
                <a:gd name="connsiteX9" fmla="*/ 193029 w 330200"/>
                <a:gd name="connsiteY9" fmla="*/ 203994 h 331788"/>
                <a:gd name="connsiteX10" fmla="*/ 176213 w 330200"/>
                <a:gd name="connsiteY10" fmla="*/ 178141 h 331788"/>
                <a:gd name="connsiteX11" fmla="*/ 176213 w 330200"/>
                <a:gd name="connsiteY11" fmla="*/ 158750 h 331788"/>
                <a:gd name="connsiteX12" fmla="*/ 176213 w 330200"/>
                <a:gd name="connsiteY12" fmla="*/ 82550 h 331788"/>
                <a:gd name="connsiteX13" fmla="*/ 211138 w 330200"/>
                <a:gd name="connsiteY13" fmla="*/ 128588 h 331788"/>
                <a:gd name="connsiteX14" fmla="*/ 193029 w 330200"/>
                <a:gd name="connsiteY14" fmla="*/ 128588 h 331788"/>
                <a:gd name="connsiteX15" fmla="*/ 176213 w 330200"/>
                <a:gd name="connsiteY15" fmla="*/ 102281 h 331788"/>
                <a:gd name="connsiteX16" fmla="*/ 176213 w 330200"/>
                <a:gd name="connsiteY16" fmla="*/ 82550 h 331788"/>
                <a:gd name="connsiteX17" fmla="*/ 153988 w 330200"/>
                <a:gd name="connsiteY17" fmla="*/ 82550 h 331788"/>
                <a:gd name="connsiteX18" fmla="*/ 153988 w 330200"/>
                <a:gd name="connsiteY18" fmla="*/ 101941 h 331788"/>
                <a:gd name="connsiteX19" fmla="*/ 137172 w 330200"/>
                <a:gd name="connsiteY19" fmla="*/ 127794 h 331788"/>
                <a:gd name="connsiteX20" fmla="*/ 153988 w 330200"/>
                <a:gd name="connsiteY20" fmla="*/ 153648 h 331788"/>
                <a:gd name="connsiteX21" fmla="*/ 153988 w 330200"/>
                <a:gd name="connsiteY21" fmla="*/ 173038 h 331788"/>
                <a:gd name="connsiteX22" fmla="*/ 119063 w 330200"/>
                <a:gd name="connsiteY22" fmla="*/ 127794 h 331788"/>
                <a:gd name="connsiteX23" fmla="*/ 153988 w 330200"/>
                <a:gd name="connsiteY23" fmla="*/ 82550 h 331788"/>
                <a:gd name="connsiteX24" fmla="*/ 157163 w 330200"/>
                <a:gd name="connsiteY24" fmla="*/ 76200 h 331788"/>
                <a:gd name="connsiteX25" fmla="*/ 173038 w 330200"/>
                <a:gd name="connsiteY25" fmla="*/ 76200 h 331788"/>
                <a:gd name="connsiteX26" fmla="*/ 173038 w 330200"/>
                <a:gd name="connsiteY26" fmla="*/ 255588 h 331788"/>
                <a:gd name="connsiteX27" fmla="*/ 157163 w 330200"/>
                <a:gd name="connsiteY27" fmla="*/ 255588 h 331788"/>
                <a:gd name="connsiteX28" fmla="*/ 165101 w 330200"/>
                <a:gd name="connsiteY28" fmla="*/ 33337 h 331788"/>
                <a:gd name="connsiteX29" fmla="*/ 33338 w 330200"/>
                <a:gd name="connsiteY29" fmla="*/ 165894 h 331788"/>
                <a:gd name="connsiteX30" fmla="*/ 165101 w 330200"/>
                <a:gd name="connsiteY30" fmla="*/ 298451 h 331788"/>
                <a:gd name="connsiteX31" fmla="*/ 296864 w 330200"/>
                <a:gd name="connsiteY31" fmla="*/ 165894 h 331788"/>
                <a:gd name="connsiteX32" fmla="*/ 165101 w 330200"/>
                <a:gd name="connsiteY32" fmla="*/ 33337 h 331788"/>
                <a:gd name="connsiteX33" fmla="*/ 165100 w 330200"/>
                <a:gd name="connsiteY33" fmla="*/ 30162 h 331788"/>
                <a:gd name="connsiteX34" fmla="*/ 301625 w 330200"/>
                <a:gd name="connsiteY34" fmla="*/ 165894 h 331788"/>
                <a:gd name="connsiteX35" fmla="*/ 165100 w 330200"/>
                <a:gd name="connsiteY35" fmla="*/ 301626 h 331788"/>
                <a:gd name="connsiteX36" fmla="*/ 28575 w 330200"/>
                <a:gd name="connsiteY36" fmla="*/ 165894 h 331788"/>
                <a:gd name="connsiteX37" fmla="*/ 165100 w 330200"/>
                <a:gd name="connsiteY37" fmla="*/ 30162 h 331788"/>
                <a:gd name="connsiteX38" fmla="*/ 165101 w 330200"/>
                <a:gd name="connsiteY38" fmla="*/ 15875 h 331788"/>
                <a:gd name="connsiteX39" fmla="*/ 14288 w 330200"/>
                <a:gd name="connsiteY39" fmla="*/ 165894 h 331788"/>
                <a:gd name="connsiteX40" fmla="*/ 165101 w 330200"/>
                <a:gd name="connsiteY40" fmla="*/ 315913 h 331788"/>
                <a:gd name="connsiteX41" fmla="*/ 315914 w 330200"/>
                <a:gd name="connsiteY41" fmla="*/ 165894 h 331788"/>
                <a:gd name="connsiteX42" fmla="*/ 165101 w 330200"/>
                <a:gd name="connsiteY42" fmla="*/ 15875 h 331788"/>
                <a:gd name="connsiteX43" fmla="*/ 165100 w 330200"/>
                <a:gd name="connsiteY43" fmla="*/ 0 h 331788"/>
                <a:gd name="connsiteX44" fmla="*/ 330200 w 330200"/>
                <a:gd name="connsiteY44" fmla="*/ 165894 h 331788"/>
                <a:gd name="connsiteX45" fmla="*/ 165100 w 330200"/>
                <a:gd name="connsiteY45" fmla="*/ 331788 h 331788"/>
                <a:gd name="connsiteX46" fmla="*/ 0 w 330200"/>
                <a:gd name="connsiteY46" fmla="*/ 165894 h 331788"/>
                <a:gd name="connsiteX47" fmla="*/ 165100 w 330200"/>
                <a:gd name="connsiteY47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30200" h="331788">
                  <a:moveTo>
                    <a:pt x="119063" y="203200"/>
                  </a:moveTo>
                  <a:cubicBezTo>
                    <a:pt x="119063" y="203200"/>
                    <a:pt x="119063" y="203200"/>
                    <a:pt x="137172" y="203200"/>
                  </a:cubicBezTo>
                  <a:cubicBezTo>
                    <a:pt x="137172" y="215039"/>
                    <a:pt x="143640" y="225562"/>
                    <a:pt x="153988" y="229508"/>
                  </a:cubicBezTo>
                  <a:lnTo>
                    <a:pt x="153988" y="249238"/>
                  </a:lnTo>
                  <a:cubicBezTo>
                    <a:pt x="133292" y="243977"/>
                    <a:pt x="119063" y="225562"/>
                    <a:pt x="119063" y="203200"/>
                  </a:cubicBezTo>
                  <a:close/>
                  <a:moveTo>
                    <a:pt x="176213" y="158750"/>
                  </a:moveTo>
                  <a:cubicBezTo>
                    <a:pt x="196909" y="163921"/>
                    <a:pt x="211138" y="182019"/>
                    <a:pt x="211138" y="203994"/>
                  </a:cubicBezTo>
                  <a:cubicBezTo>
                    <a:pt x="211138" y="225970"/>
                    <a:pt x="196909" y="244068"/>
                    <a:pt x="176213" y="249238"/>
                  </a:cubicBezTo>
                  <a:cubicBezTo>
                    <a:pt x="176213" y="249238"/>
                    <a:pt x="176213" y="249238"/>
                    <a:pt x="176213" y="229848"/>
                  </a:cubicBezTo>
                  <a:cubicBezTo>
                    <a:pt x="186561" y="225970"/>
                    <a:pt x="193029" y="215628"/>
                    <a:pt x="193029" y="203994"/>
                  </a:cubicBezTo>
                  <a:cubicBezTo>
                    <a:pt x="193029" y="192360"/>
                    <a:pt x="186561" y="183311"/>
                    <a:pt x="176213" y="178141"/>
                  </a:cubicBezTo>
                  <a:cubicBezTo>
                    <a:pt x="176213" y="178141"/>
                    <a:pt x="176213" y="178141"/>
                    <a:pt x="176213" y="158750"/>
                  </a:cubicBezTo>
                  <a:close/>
                  <a:moveTo>
                    <a:pt x="176213" y="82550"/>
                  </a:moveTo>
                  <a:cubicBezTo>
                    <a:pt x="196909" y="87812"/>
                    <a:pt x="211138" y="106227"/>
                    <a:pt x="211138" y="128588"/>
                  </a:cubicBezTo>
                  <a:cubicBezTo>
                    <a:pt x="211138" y="128588"/>
                    <a:pt x="211138" y="128588"/>
                    <a:pt x="193029" y="128588"/>
                  </a:cubicBezTo>
                  <a:cubicBezTo>
                    <a:pt x="193029" y="116750"/>
                    <a:pt x="186561" y="106227"/>
                    <a:pt x="176213" y="102281"/>
                  </a:cubicBezTo>
                  <a:cubicBezTo>
                    <a:pt x="176213" y="102281"/>
                    <a:pt x="176213" y="102281"/>
                    <a:pt x="176213" y="82550"/>
                  </a:cubicBezTo>
                  <a:close/>
                  <a:moveTo>
                    <a:pt x="153988" y="82550"/>
                  </a:moveTo>
                  <a:cubicBezTo>
                    <a:pt x="153988" y="82550"/>
                    <a:pt x="153988" y="82550"/>
                    <a:pt x="153988" y="101941"/>
                  </a:cubicBezTo>
                  <a:cubicBezTo>
                    <a:pt x="143640" y="105819"/>
                    <a:pt x="137172" y="116160"/>
                    <a:pt x="137172" y="127794"/>
                  </a:cubicBezTo>
                  <a:cubicBezTo>
                    <a:pt x="137172" y="139428"/>
                    <a:pt x="143640" y="148477"/>
                    <a:pt x="153988" y="153648"/>
                  </a:cubicBezTo>
                  <a:cubicBezTo>
                    <a:pt x="153988" y="153648"/>
                    <a:pt x="153988" y="153648"/>
                    <a:pt x="153988" y="173038"/>
                  </a:cubicBezTo>
                  <a:cubicBezTo>
                    <a:pt x="133292" y="167868"/>
                    <a:pt x="119063" y="149770"/>
                    <a:pt x="119063" y="127794"/>
                  </a:cubicBezTo>
                  <a:cubicBezTo>
                    <a:pt x="119063" y="105819"/>
                    <a:pt x="133292" y="87721"/>
                    <a:pt x="153988" y="82550"/>
                  </a:cubicBezTo>
                  <a:close/>
                  <a:moveTo>
                    <a:pt x="157163" y="76200"/>
                  </a:moveTo>
                  <a:lnTo>
                    <a:pt x="173038" y="76200"/>
                  </a:lnTo>
                  <a:lnTo>
                    <a:pt x="173038" y="255588"/>
                  </a:lnTo>
                  <a:lnTo>
                    <a:pt x="157163" y="255588"/>
                  </a:lnTo>
                  <a:close/>
                  <a:moveTo>
                    <a:pt x="165101" y="33337"/>
                  </a:moveTo>
                  <a:cubicBezTo>
                    <a:pt x="92330" y="33337"/>
                    <a:pt x="33338" y="92685"/>
                    <a:pt x="33338" y="165894"/>
                  </a:cubicBezTo>
                  <a:cubicBezTo>
                    <a:pt x="33338" y="239103"/>
                    <a:pt x="92330" y="298451"/>
                    <a:pt x="165101" y="298451"/>
                  </a:cubicBezTo>
                  <a:cubicBezTo>
                    <a:pt x="237872" y="298451"/>
                    <a:pt x="296864" y="239103"/>
                    <a:pt x="296864" y="165894"/>
                  </a:cubicBezTo>
                  <a:cubicBezTo>
                    <a:pt x="296864" y="92685"/>
                    <a:pt x="237872" y="33337"/>
                    <a:pt x="165101" y="33337"/>
                  </a:cubicBezTo>
                  <a:close/>
                  <a:moveTo>
                    <a:pt x="165100" y="30162"/>
                  </a:moveTo>
                  <a:cubicBezTo>
                    <a:pt x="240501" y="30162"/>
                    <a:pt x="301625" y="90931"/>
                    <a:pt x="301625" y="165894"/>
                  </a:cubicBezTo>
                  <a:cubicBezTo>
                    <a:pt x="301625" y="240857"/>
                    <a:pt x="240501" y="301626"/>
                    <a:pt x="165100" y="301626"/>
                  </a:cubicBezTo>
                  <a:cubicBezTo>
                    <a:pt x="89699" y="301626"/>
                    <a:pt x="28575" y="240857"/>
                    <a:pt x="28575" y="165894"/>
                  </a:cubicBezTo>
                  <a:cubicBezTo>
                    <a:pt x="28575" y="90931"/>
                    <a:pt x="89699" y="30162"/>
                    <a:pt x="165100" y="30162"/>
                  </a:cubicBezTo>
                  <a:close/>
                  <a:moveTo>
                    <a:pt x="165101" y="15875"/>
                  </a:moveTo>
                  <a:cubicBezTo>
                    <a:pt x="81809" y="15875"/>
                    <a:pt x="14288" y="83041"/>
                    <a:pt x="14288" y="165894"/>
                  </a:cubicBezTo>
                  <a:cubicBezTo>
                    <a:pt x="14288" y="248747"/>
                    <a:pt x="81809" y="315913"/>
                    <a:pt x="165101" y="315913"/>
                  </a:cubicBezTo>
                  <a:cubicBezTo>
                    <a:pt x="248393" y="315913"/>
                    <a:pt x="315914" y="248747"/>
                    <a:pt x="315914" y="165894"/>
                  </a:cubicBezTo>
                  <a:cubicBezTo>
                    <a:pt x="315914" y="83041"/>
                    <a:pt x="248393" y="15875"/>
                    <a:pt x="165101" y="1587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4273"/>
                    <a:pt x="330200" y="165894"/>
                  </a:cubicBezTo>
                  <a:cubicBezTo>
                    <a:pt x="330200" y="257515"/>
                    <a:pt x="256282" y="331788"/>
                    <a:pt x="165100" y="331788"/>
                  </a:cubicBezTo>
                  <a:cubicBezTo>
                    <a:pt x="73918" y="331788"/>
                    <a:pt x="0" y="257515"/>
                    <a:pt x="0" y="165894"/>
                  </a:cubicBezTo>
                  <a:cubicBezTo>
                    <a:pt x="0" y="74273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72DC0A37-737A-4113-A239-7B01ABF01F18}"/>
              </a:ext>
            </a:extLst>
          </p:cNvPr>
          <p:cNvGrpSpPr/>
          <p:nvPr/>
        </p:nvGrpSpPr>
        <p:grpSpPr>
          <a:xfrm>
            <a:off x="9571079" y="2071991"/>
            <a:ext cx="457200" cy="457200"/>
            <a:chOff x="7597302" y="2071991"/>
            <a:chExt cx="457200" cy="457200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="" id="{D0BD697C-3485-47BA-85E9-5340444352B9}"/>
                </a:ext>
              </a:extLst>
            </p:cNvPr>
            <p:cNvSpPr/>
            <p:nvPr/>
          </p:nvSpPr>
          <p:spPr>
            <a:xfrm>
              <a:off x="7597302" y="2071991"/>
              <a:ext cx="457200" cy="45720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椭圆 11">
              <a:extLst>
                <a:ext uri="{FF2B5EF4-FFF2-40B4-BE49-F238E27FC236}">
                  <a16:creationId xmlns:a16="http://schemas.microsoft.com/office/drawing/2014/main" xmlns="" id="{1A90F068-F889-4FC0-97FC-87232B933992}"/>
                </a:ext>
              </a:extLst>
            </p:cNvPr>
            <p:cNvSpPr/>
            <p:nvPr/>
          </p:nvSpPr>
          <p:spPr>
            <a:xfrm>
              <a:off x="7691134" y="2165823"/>
              <a:ext cx="269537" cy="269537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715F867D-2A57-4DED-B574-0F42B58DDD75}"/>
              </a:ext>
            </a:extLst>
          </p:cNvPr>
          <p:cNvGrpSpPr/>
          <p:nvPr/>
        </p:nvGrpSpPr>
        <p:grpSpPr>
          <a:xfrm>
            <a:off x="10164804" y="2071991"/>
            <a:ext cx="457200" cy="457200"/>
            <a:chOff x="7597302" y="2071991"/>
            <a:chExt cx="457200" cy="457200"/>
          </a:xfrm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xmlns="" id="{DC5F0D23-FB84-4B3A-9BC6-C34CB3BC4878}"/>
                </a:ext>
              </a:extLst>
            </p:cNvPr>
            <p:cNvSpPr/>
            <p:nvPr/>
          </p:nvSpPr>
          <p:spPr>
            <a:xfrm>
              <a:off x="7597302" y="2071991"/>
              <a:ext cx="457200" cy="457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椭圆 14">
              <a:extLst>
                <a:ext uri="{FF2B5EF4-FFF2-40B4-BE49-F238E27FC236}">
                  <a16:creationId xmlns:a16="http://schemas.microsoft.com/office/drawing/2014/main" xmlns="" id="{B40F2019-CBD5-484F-875D-3B6DBE92B3AA}"/>
                </a:ext>
              </a:extLst>
            </p:cNvPr>
            <p:cNvSpPr/>
            <p:nvPr/>
          </p:nvSpPr>
          <p:spPr>
            <a:xfrm>
              <a:off x="7691134" y="2191616"/>
              <a:ext cx="269537" cy="217950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EB17F54E-5948-4C42-8CBB-A9BD0C418680}"/>
              </a:ext>
            </a:extLst>
          </p:cNvPr>
          <p:cNvGrpSpPr/>
          <p:nvPr/>
        </p:nvGrpSpPr>
        <p:grpSpPr>
          <a:xfrm>
            <a:off x="4522991" y="2933793"/>
            <a:ext cx="5735645" cy="1608318"/>
            <a:chOff x="2414254" y="1834568"/>
            <a:chExt cx="5735645" cy="1608318"/>
          </a:xfrm>
        </p:grpSpPr>
        <p:sp>
          <p:nvSpPr>
            <p:cNvPr id="42" name="TextBox 11">
              <a:extLst>
                <a:ext uri="{FF2B5EF4-FFF2-40B4-BE49-F238E27FC236}">
                  <a16:creationId xmlns:a16="http://schemas.microsoft.com/office/drawing/2014/main" xmlns="" id="{F050CFF6-3097-4552-B5D4-383701656F82}"/>
                </a:ext>
              </a:extLst>
            </p:cNvPr>
            <p:cNvSpPr txBox="1"/>
            <p:nvPr/>
          </p:nvSpPr>
          <p:spPr>
            <a:xfrm>
              <a:off x="2531526" y="2743592"/>
              <a:ext cx="5618373" cy="6992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◆负责主持人形象设计，串词、祝酒词起草、审核；</a:t>
              </a:r>
            </a:p>
            <a:p>
              <a:pPr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◆总经理讲话稿起草、审核；</a:t>
              </a:r>
            </a:p>
          </p:txBody>
        </p: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xmlns="" id="{B4C38396-0FA8-43CC-8C37-7B738EC40C38}"/>
                </a:ext>
              </a:extLst>
            </p:cNvPr>
            <p:cNvSpPr txBox="1"/>
            <p:nvPr/>
          </p:nvSpPr>
          <p:spPr>
            <a:xfrm>
              <a:off x="2414254" y="1834568"/>
              <a:ext cx="5048088" cy="307777"/>
            </a:xfrm>
            <a:prstGeom prst="rect">
              <a:avLst/>
            </a:prstGeom>
          </p:spPr>
          <p:txBody>
            <a:bodyPr vert="horz" lIns="91425" tIns="45713" rIns="91425" bIns="45713" rtlCol="0" anchor="t">
              <a:noAutofit/>
            </a:bodyPr>
            <a:lstStyle>
              <a:defPPr>
                <a:defRPr lang="zh-CN"/>
              </a:defPPr>
              <a:lvl1pPr indent="0" algn="just" defTabSz="457200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b="1" cap="none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2pPr>
              <a:lvl3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3pPr>
              <a:lvl4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4pPr>
              <a:lvl5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5pPr>
              <a:lvl6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6pPr>
              <a:lvl7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7pPr>
              <a:lvl8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8pPr>
              <a:lvl9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9pPr>
            </a:lstStyle>
            <a:p>
              <a:r>
                <a:rPr lang="zh-CN" altLang="zh-CN" dirty="0">
                  <a:sym typeface="Arial" panose="020B0604020202020204" pitchFamily="34" charset="0"/>
                </a:rPr>
                <a:t>文案组（负责人：只只、觅觅）成员</a:t>
              </a:r>
              <a:r>
                <a:rPr lang="en-US" altLang="zh-CN" dirty="0">
                  <a:sym typeface="Arial" panose="020B0604020202020204" pitchFamily="34" charset="0"/>
                </a:rPr>
                <a:t>5</a:t>
              </a:r>
              <a:r>
                <a:rPr lang="zh-CN" altLang="zh-CN" dirty="0">
                  <a:sym typeface="Arial" panose="020B0604020202020204" pitchFamily="34" charset="0"/>
                </a:rPr>
                <a:t>名。</a:t>
              </a:r>
              <a:endParaRPr lang="en-US" dirty="0">
                <a:sym typeface="Arial" panose="020B0604020202020204" pitchFamily="34" charset="0"/>
              </a:endParaRPr>
            </a:p>
          </p:txBody>
        </p:sp>
      </p:grpSp>
      <p:pic>
        <p:nvPicPr>
          <p:cNvPr id="44" name="图片占位符 32">
            <a:extLst>
              <a:ext uri="{FF2B5EF4-FFF2-40B4-BE49-F238E27FC236}">
                <a16:creationId xmlns:a16="http://schemas.microsoft.com/office/drawing/2014/main" xmlns="" id="{A343531C-08E8-4B2A-8583-F4714E616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72" y="2056987"/>
            <a:ext cx="3557306" cy="236916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活动工作分工</a:t>
            </a:r>
          </a:p>
        </p:txBody>
      </p:sp>
    </p:spTree>
    <p:extLst>
      <p:ext uri="{BB962C8B-B14F-4D97-AF65-F5344CB8AC3E}">
        <p14:creationId xmlns:p14="http://schemas.microsoft.com/office/powerpoint/2010/main" val="130259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270353" y="2124059"/>
            <a:ext cx="6467628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257077" y="3284049"/>
            <a:ext cx="5480905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9540" y="4444041"/>
            <a:ext cx="7848441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270353" y="5604033"/>
            <a:ext cx="6467628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49560" y="1950479"/>
            <a:ext cx="1650088" cy="1543179"/>
          </a:xfrm>
          <a:prstGeom prst="flowChartDecision">
            <a:avLst/>
          </a:prstGeom>
          <a:solidFill>
            <a:srgbClr val="F18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39512" y="3670302"/>
            <a:ext cx="2004144" cy="1952385"/>
          </a:xfrm>
          <a:prstGeom prst="flowChartDecisi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699247" y="2033195"/>
            <a:ext cx="3204333" cy="2990626"/>
          </a:xfrm>
          <a:prstGeom prst="flowChartDecisi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167188" y="2969725"/>
            <a:ext cx="1347587" cy="1260279"/>
          </a:xfrm>
          <a:prstGeom prst="flowChartDecisi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43656" y="1809734"/>
            <a:ext cx="5539845" cy="435622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会场布置组（负责人：只只、觅觅）成员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名</a:t>
            </a:r>
            <a:endParaRPr lang="en-GB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556343" y="2524169"/>
            <a:ext cx="6143021" cy="3539420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◆负责设计、联系制作年会舞台背景墙、横幅、签名板及各种材料的打印和制作；</a:t>
            </a:r>
          </a:p>
          <a:p>
            <a:pPr>
              <a:lnSpc>
                <a:spcPct val="200000"/>
              </a:lnSpc>
            </a:pP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◆负责鲜花或花篮的采购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租赁；</a:t>
            </a:r>
          </a:p>
          <a:p>
            <a:pPr>
              <a:lnSpc>
                <a:spcPct val="200000"/>
              </a:lnSpc>
            </a:pP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◆现场摄影、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DV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摄像、照相；</a:t>
            </a:r>
          </a:p>
          <a:p>
            <a:pPr>
              <a:lnSpc>
                <a:spcPct val="200000"/>
              </a:lnSpc>
            </a:pP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◆开场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制作，年会期间除节目音乐外所有音乐搜集。</a:t>
            </a:r>
          </a:p>
          <a:p>
            <a:pPr>
              <a:lnSpc>
                <a:spcPct val="200000"/>
              </a:lnSpc>
            </a:pP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◆负责与酒店工作人员配合调试功放、灯光、音响、话筒、投影、电脑，并播放年会现场所有节目伴奏带及颁奖音乐和进场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等；</a:t>
            </a:r>
          </a:p>
          <a:p>
            <a:pPr>
              <a:lnSpc>
                <a:spcPct val="200000"/>
              </a:lnSpc>
            </a:pP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◆会场安全检查（消防、电源、设备等）。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活动工作分工</a:t>
            </a:r>
          </a:p>
        </p:txBody>
      </p:sp>
    </p:spTree>
    <p:extLst>
      <p:ext uri="{BB962C8B-B14F-4D97-AF65-F5344CB8AC3E}">
        <p14:creationId xmlns:p14="http://schemas.microsoft.com/office/powerpoint/2010/main" val="1539063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5703" y="1966125"/>
            <a:ext cx="2289756" cy="250336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49583" y="1966125"/>
            <a:ext cx="2289756" cy="250336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94473" y="1966125"/>
            <a:ext cx="2289756" cy="250336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938353" y="1966125"/>
            <a:ext cx="2289756" cy="250336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260869" y="1295965"/>
            <a:ext cx="4925327" cy="37609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  <a:effectLst/>
        </p:spPr>
        <p:txBody>
          <a:bodyPr lIns="91432" tIns="45715" rIns="91432" bIns="45715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67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014215" y="1295965"/>
            <a:ext cx="5081784" cy="26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5" rIns="91432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节目组（负责人：只只、觅觅）成员</a:t>
            </a:r>
            <a:r>
              <a:rPr lang="en-US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5</a:t>
            </a:r>
            <a:r>
              <a:rPr lang="zh-CN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名。</a:t>
            </a:r>
            <a:endParaRPr lang="en-US" altLang="zh-CN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886535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节目类型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886535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唱歌、舞蹈、小品、话剧（歌舞剧）、魔术、乐器演奏、戏曲、相声、时装秀等。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650591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选取节目规则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650592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以抽签的形式，每个部门可抽取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个节目签，从中选取一个类型节目表演。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294473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节目质量标准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294473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若彩排时达不到质量要求，须重新编排直到达到要求为止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8972689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节目彩排时间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8972688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日—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日每日选抽两个部门彩排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活动工作分工</a:t>
            </a:r>
          </a:p>
        </p:txBody>
      </p:sp>
    </p:spTree>
    <p:extLst>
      <p:ext uri="{BB962C8B-B14F-4D97-AF65-F5344CB8AC3E}">
        <p14:creationId xmlns:p14="http://schemas.microsoft.com/office/powerpoint/2010/main" val="410017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CDAC03D2-DF66-45AD-A5D1-4E75726303A0}"/>
              </a:ext>
            </a:extLst>
          </p:cNvPr>
          <p:cNvSpPr/>
          <p:nvPr/>
        </p:nvSpPr>
        <p:spPr>
          <a:xfrm>
            <a:off x="928060" y="1390571"/>
            <a:ext cx="7366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zh-CN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文艺汇演节目内容的要求是“以客户为中心，以奋斗者为本”</a:t>
            </a:r>
            <a:r>
              <a:rPr lang="zh-CN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0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210F64CB-174D-44AE-BCCB-1C42621161D6}"/>
              </a:ext>
            </a:extLst>
          </p:cNvPr>
          <p:cNvGrpSpPr>
            <a:grpSpLocks/>
          </p:cNvGrpSpPr>
          <p:nvPr/>
        </p:nvGrpSpPr>
        <p:grpSpPr bwMode="auto">
          <a:xfrm>
            <a:off x="1249892" y="1868228"/>
            <a:ext cx="9692216" cy="1382073"/>
            <a:chOff x="899592" y="1214884"/>
            <a:chExt cx="7268967" cy="1036698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0D3ADF28-7435-4100-A3A1-5B10D97DE558}"/>
                </a:ext>
              </a:extLst>
            </p:cNvPr>
            <p:cNvSpPr/>
            <p:nvPr/>
          </p:nvSpPr>
          <p:spPr>
            <a:xfrm>
              <a:off x="899592" y="1214885"/>
              <a:ext cx="7268967" cy="1036697"/>
            </a:xfrm>
            <a:prstGeom prst="rect">
              <a:avLst/>
            </a:prstGeom>
            <a:solidFill>
              <a:srgbClr val="E95A4D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38" name="Picture 5">
              <a:extLst>
                <a:ext uri="{FF2B5EF4-FFF2-40B4-BE49-F238E27FC236}">
                  <a16:creationId xmlns:a16="http://schemas.microsoft.com/office/drawing/2014/main" xmlns="" id="{E2FC035A-9E20-48B2-A95E-10547CCBC0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10881" y="1214884"/>
              <a:ext cx="1561033" cy="1036697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组合 4">
              <a:extLst>
                <a:ext uri="{FF2B5EF4-FFF2-40B4-BE49-F238E27FC236}">
                  <a16:creationId xmlns:a16="http://schemas.microsoft.com/office/drawing/2014/main" xmlns="" id="{B4CB7B62-AF75-43E2-8862-40090D64F6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431" y="1391914"/>
              <a:ext cx="634983" cy="635088"/>
              <a:chOff x="7161431" y="1404614"/>
              <a:chExt cx="634983" cy="635088"/>
            </a:xfrm>
          </p:grpSpPr>
          <p:sp>
            <p:nvSpPr>
              <p:cNvPr id="41" name="TextBox 6">
                <a:extLst>
                  <a:ext uri="{FF2B5EF4-FFF2-40B4-BE49-F238E27FC236}">
                    <a16:creationId xmlns:a16="http://schemas.microsoft.com/office/drawing/2014/main" xmlns="" id="{9303CC15-85C0-4DD1-AF79-20FEE8D5A401}"/>
                  </a:ext>
                </a:extLst>
              </p:cNvPr>
              <p:cNvSpPr txBox="1"/>
              <p:nvPr/>
            </p:nvSpPr>
            <p:spPr>
              <a:xfrm>
                <a:off x="7183654" y="1408497"/>
                <a:ext cx="556868" cy="56181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377">
                  <a:defRPr/>
                </a:pPr>
                <a:r>
                  <a:rPr lang="en-US" altLang="zh-CN" sz="4267" spc="-200" dirty="0">
                    <a:solidFill>
                      <a:prstClr val="white"/>
                    </a:solidFill>
                    <a:latin typeface="Arial" pitchFamily="34" charset="0"/>
                    <a:ea typeface="微软雅黑" panose="020B0503020204020204" pitchFamily="34" charset="-122"/>
                    <a:cs typeface="Arial" pitchFamily="34" charset="0"/>
                    <a:sym typeface="Arial" panose="020B0604020202020204" pitchFamily="34" charset="0"/>
                  </a:rPr>
                  <a:t>01</a:t>
                </a:r>
                <a:endParaRPr lang="zh-CN" altLang="en-US" sz="4267" i="1" spc="-200" dirty="0">
                  <a:solidFill>
                    <a:prstClr val="white"/>
                  </a:solidFill>
                  <a:latin typeface="Arial" pitchFamily="34" charset="0"/>
                  <a:ea typeface="微软雅黑" panose="020B0503020204020204" pitchFamily="34" charset="-122"/>
                  <a:cs typeface="Arial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="" id="{21872365-460D-4476-915E-24F63B3EEC72}"/>
                  </a:ext>
                </a:extLst>
              </p:cNvPr>
              <p:cNvSpPr/>
              <p:nvPr/>
            </p:nvSpPr>
            <p:spPr>
              <a:xfrm>
                <a:off x="7161431" y="1404614"/>
                <a:ext cx="634983" cy="635088"/>
              </a:xfrm>
              <a:prstGeom prst="ellipse">
                <a:avLst/>
              </a:prstGeom>
              <a:noFill/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77">
                  <a:defRPr/>
                </a:pPr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0" name="矩形 71">
              <a:extLst>
                <a:ext uri="{FF2B5EF4-FFF2-40B4-BE49-F238E27FC236}">
                  <a16:creationId xmlns:a16="http://schemas.microsoft.com/office/drawing/2014/main" xmlns="" id="{A5B16181-5555-4FDD-80A5-B936F2D41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432" y="1312607"/>
              <a:ext cx="4534621" cy="593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◆负责完成对所有节目的排练、设计、筛选及后期的彩排工作；</a:t>
              </a:r>
            </a:p>
            <a:p>
              <a:pPr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◆负责节目的编排及演出的顺序和流程衔接；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82912484-FC04-462B-BE45-395AB791AC96}"/>
              </a:ext>
            </a:extLst>
          </p:cNvPr>
          <p:cNvGrpSpPr/>
          <p:nvPr/>
        </p:nvGrpSpPr>
        <p:grpSpPr>
          <a:xfrm>
            <a:off x="1249892" y="3444657"/>
            <a:ext cx="9692216" cy="1366549"/>
            <a:chOff x="900113" y="2198836"/>
            <a:chExt cx="7269162" cy="1024912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446BAAFF-0BB6-446C-85FC-FC84D70DD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2198836"/>
              <a:ext cx="7269162" cy="1024912"/>
              <a:chOff x="899592" y="2480579"/>
              <a:chExt cx="7268967" cy="1025054"/>
            </a:xfrm>
          </p:grpSpPr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xmlns="" id="{64712714-0204-441A-8502-8DB8F7C1B569}"/>
                  </a:ext>
                </a:extLst>
              </p:cNvPr>
              <p:cNvSpPr/>
              <p:nvPr/>
            </p:nvSpPr>
            <p:spPr>
              <a:xfrm flipH="1">
                <a:off x="899592" y="2480579"/>
                <a:ext cx="7268967" cy="102505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pic>
            <p:nvPicPr>
              <p:cNvPr id="47" name="Picture 2">
                <a:extLst>
                  <a:ext uri="{FF2B5EF4-FFF2-40B4-BE49-F238E27FC236}">
                    <a16:creationId xmlns:a16="http://schemas.microsoft.com/office/drawing/2014/main" xmlns="" id="{C892D0EF-8212-4BEC-B58B-DDD01AEDC4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606304" y="2480579"/>
                <a:ext cx="1543500" cy="1025054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8" name="组合 6">
                <a:extLst>
                  <a:ext uri="{FF2B5EF4-FFF2-40B4-BE49-F238E27FC236}">
                    <a16:creationId xmlns:a16="http://schemas.microsoft.com/office/drawing/2014/main" xmlns="" id="{3DC4CF9E-5E4C-4621-8DB3-269F884408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51481" y="2656425"/>
                <a:ext cx="634983" cy="635088"/>
                <a:chOff x="1251481" y="2669125"/>
                <a:chExt cx="634983" cy="635088"/>
              </a:xfrm>
            </p:grpSpPr>
            <p:sp>
              <p:nvSpPr>
                <p:cNvPr id="49" name="TextBox 14">
                  <a:extLst>
                    <a:ext uri="{FF2B5EF4-FFF2-40B4-BE49-F238E27FC236}">
                      <a16:creationId xmlns:a16="http://schemas.microsoft.com/office/drawing/2014/main" xmlns="" id="{F5104CEE-8AA8-4DBA-98F7-7DB4FB62134F}"/>
                    </a:ext>
                  </a:extLst>
                </p:cNvPr>
                <p:cNvSpPr txBox="1"/>
                <p:nvPr/>
              </p:nvSpPr>
              <p:spPr>
                <a:xfrm>
                  <a:off x="1251481" y="2692588"/>
                  <a:ext cx="556868" cy="561819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914377">
                    <a:defRPr/>
                  </a:pPr>
                  <a:r>
                    <a:rPr lang="en-US" altLang="zh-CN" sz="4267" spc="-200" dirty="0">
                      <a:solidFill>
                        <a:prstClr val="white"/>
                      </a:solidFill>
                      <a:latin typeface="Arial" pitchFamily="34" charset="0"/>
                      <a:ea typeface="微软雅黑" panose="020B0503020204020204" pitchFamily="34" charset="-122"/>
                      <a:cs typeface="Arial" pitchFamily="34" charset="0"/>
                      <a:sym typeface="Arial" panose="020B0604020202020204" pitchFamily="34" charset="0"/>
                    </a:rPr>
                    <a:t>02</a:t>
                  </a:r>
                  <a:endParaRPr lang="zh-CN" altLang="en-US" sz="4267" spc="-200" dirty="0">
                    <a:solidFill>
                      <a:prstClr val="white"/>
                    </a:solidFill>
                    <a:latin typeface="Arial" pitchFamily="34" charset="0"/>
                    <a:ea typeface="微软雅黑" panose="020B0503020204020204" pitchFamily="34" charset="-122"/>
                    <a:cs typeface="Arial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椭圆 49">
                  <a:extLst>
                    <a:ext uri="{FF2B5EF4-FFF2-40B4-BE49-F238E27FC236}">
                      <a16:creationId xmlns:a16="http://schemas.microsoft.com/office/drawing/2014/main" xmlns="" id="{61D28004-574A-4979-9685-48AC63577209}"/>
                    </a:ext>
                  </a:extLst>
                </p:cNvPr>
                <p:cNvSpPr/>
                <p:nvPr/>
              </p:nvSpPr>
              <p:spPr>
                <a:xfrm>
                  <a:off x="1251481" y="2669125"/>
                  <a:ext cx="634983" cy="635088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377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5" name="矩形 71">
              <a:extLst>
                <a:ext uri="{FF2B5EF4-FFF2-40B4-BE49-F238E27FC236}">
                  <a16:creationId xmlns:a16="http://schemas.microsoft.com/office/drawing/2014/main" xmlns="" id="{F9CFD1A0-5477-42E9-9DD4-19117BD8D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012" y="2258337"/>
              <a:ext cx="4483309" cy="900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◆负责联系租用或购买节目所需的服装道具和主持人、演职人员的化妆等；</a:t>
              </a:r>
            </a:p>
            <a:p>
              <a:pPr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◆负责小游戏的提供、抽奖奖项设置等；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0BB40970-2A03-4DE0-B4D0-65EA4BB6FF80}"/>
              </a:ext>
            </a:extLst>
          </p:cNvPr>
          <p:cNvGrpSpPr/>
          <p:nvPr/>
        </p:nvGrpSpPr>
        <p:grpSpPr>
          <a:xfrm>
            <a:off x="1249891" y="5005565"/>
            <a:ext cx="9692217" cy="1358274"/>
            <a:chOff x="900112" y="3458194"/>
            <a:chExt cx="7269163" cy="1018705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xmlns="" id="{B49CE773-5D60-4142-B3F1-57EADCC34F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2" y="3458194"/>
              <a:ext cx="7269163" cy="1018705"/>
              <a:chOff x="899592" y="3739863"/>
              <a:chExt cx="7268967" cy="1019819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xmlns="" id="{BB098816-A8FD-4F8B-A27F-6494BB2ABEAF}"/>
                  </a:ext>
                </a:extLst>
              </p:cNvPr>
              <p:cNvSpPr/>
              <p:nvPr/>
            </p:nvSpPr>
            <p:spPr>
              <a:xfrm>
                <a:off x="899592" y="3739863"/>
                <a:ext cx="7268967" cy="101981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pic>
            <p:nvPicPr>
              <p:cNvPr id="55" name="Picture 3">
                <a:extLst>
                  <a:ext uri="{FF2B5EF4-FFF2-40B4-BE49-F238E27FC236}">
                    <a16:creationId xmlns:a16="http://schemas.microsoft.com/office/drawing/2014/main" xmlns="" id="{29FCE76B-1150-4DD6-BD24-DF28FB0890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99593" y="3747862"/>
                <a:ext cx="1511607" cy="1003822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TextBox 22">
                <a:extLst>
                  <a:ext uri="{FF2B5EF4-FFF2-40B4-BE49-F238E27FC236}">
                    <a16:creationId xmlns:a16="http://schemas.microsoft.com/office/drawing/2014/main" xmlns="" id="{BA6900B3-9456-4031-A779-B057094FD424}"/>
                  </a:ext>
                </a:extLst>
              </p:cNvPr>
              <p:cNvSpPr txBox="1"/>
              <p:nvPr/>
            </p:nvSpPr>
            <p:spPr bwMode="auto">
              <a:xfrm>
                <a:off x="7243915" y="3928092"/>
                <a:ext cx="556868" cy="56235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377">
                  <a:defRPr/>
                </a:pPr>
                <a:r>
                  <a:rPr lang="en-US" altLang="zh-CN" sz="4267" spc="-200" dirty="0">
                    <a:solidFill>
                      <a:prstClr val="white"/>
                    </a:solidFill>
                    <a:latin typeface="Arial" pitchFamily="34" charset="0"/>
                    <a:ea typeface="微软雅黑" panose="020B0503020204020204" pitchFamily="34" charset="-122"/>
                    <a:cs typeface="Arial" pitchFamily="34" charset="0"/>
                    <a:sym typeface="Arial" panose="020B0604020202020204" pitchFamily="34" charset="0"/>
                  </a:rPr>
                  <a:t>03</a:t>
                </a:r>
                <a:endParaRPr lang="zh-CN" altLang="en-US" sz="4267" spc="-200" dirty="0">
                  <a:solidFill>
                    <a:prstClr val="white"/>
                  </a:solidFill>
                  <a:latin typeface="Arial" pitchFamily="34" charset="0"/>
                  <a:ea typeface="微软雅黑" panose="020B0503020204020204" pitchFamily="34" charset="-122"/>
                  <a:cs typeface="Arial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7" name="矩形 75">
                <a:extLst>
                  <a:ext uri="{FF2B5EF4-FFF2-40B4-BE49-F238E27FC236}">
                    <a16:creationId xmlns:a16="http://schemas.microsoft.com/office/drawing/2014/main" xmlns="" id="{1055ACAD-9146-46D8-8B02-6A80BAD5D0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2928" y="3937808"/>
                <a:ext cx="4632998" cy="594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◆负责安排文艺节目评委及奖项设置；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◆负责确定颁奖人员。</a:t>
                </a:r>
              </a:p>
            </p:txBody>
          </p:sp>
        </p:grp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015464FB-6503-4EDA-8860-E04DB1A5D55C}"/>
                </a:ext>
              </a:extLst>
            </p:cNvPr>
            <p:cNvSpPr/>
            <p:nvPr/>
          </p:nvSpPr>
          <p:spPr bwMode="auto">
            <a:xfrm>
              <a:off x="7225758" y="3630950"/>
              <a:ext cx="635000" cy="635000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>
                <a:defRPr/>
              </a:pPr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活动工作分工</a:t>
            </a:r>
          </a:p>
        </p:txBody>
      </p:sp>
    </p:spTree>
    <p:extLst>
      <p:ext uri="{BB962C8B-B14F-4D97-AF65-F5344CB8AC3E}">
        <p14:creationId xmlns:p14="http://schemas.microsoft.com/office/powerpoint/2010/main" val="1956278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1541122" y="1792062"/>
            <a:ext cx="2493373" cy="3875299"/>
            <a:chOff x="1137785" y="950456"/>
            <a:chExt cx="1870030" cy="2906473"/>
          </a:xfrm>
        </p:grpSpPr>
        <p:grpSp>
          <p:nvGrpSpPr>
            <p:cNvPr id="55" name="组合 54"/>
            <p:cNvGrpSpPr/>
            <p:nvPr/>
          </p:nvGrpSpPr>
          <p:grpSpPr>
            <a:xfrm>
              <a:off x="1137785" y="1678317"/>
              <a:ext cx="1870030" cy="2178612"/>
              <a:chOff x="1119757" y="1840229"/>
              <a:chExt cx="1870030" cy="2178612"/>
            </a:xfrm>
          </p:grpSpPr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4380" y="1840229"/>
                <a:ext cx="1745407" cy="147811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E95A4D"/>
                </a:solidFill>
              </a:ln>
            </p:spPr>
          </p:pic>
          <p:sp>
            <p:nvSpPr>
              <p:cNvPr id="61" name="矩形 91"/>
              <p:cNvSpPr>
                <a:spLocks noChangeArrowheads="1"/>
              </p:cNvSpPr>
              <p:nvPr/>
            </p:nvSpPr>
            <p:spPr bwMode="auto">
              <a:xfrm>
                <a:off x="1119757" y="3580260"/>
                <a:ext cx="1870030" cy="438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◆年会进场入口处迎接嘉宾，并引领入座；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775003" y="950456"/>
              <a:ext cx="621338" cy="621338"/>
              <a:chOff x="1661309" y="1098045"/>
              <a:chExt cx="621338" cy="621338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1661309" y="1098045"/>
                <a:ext cx="621338" cy="621338"/>
              </a:xfrm>
              <a:prstGeom prst="ellipse">
                <a:avLst/>
              </a:prstGeom>
              <a:solidFill>
                <a:srgbClr val="E95A4D">
                  <a:alpha val="91000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727856" y="1164592"/>
                <a:ext cx="488244" cy="488244"/>
              </a:xfrm>
              <a:prstGeom prst="ellipse">
                <a:avLst/>
              </a:prstGeom>
              <a:solidFill>
                <a:schemeClr val="bg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4980462" y="1792062"/>
            <a:ext cx="2642133" cy="4268116"/>
            <a:chOff x="3717290" y="950456"/>
            <a:chExt cx="1981600" cy="3201087"/>
          </a:xfrm>
        </p:grpSpPr>
        <p:grpSp>
          <p:nvGrpSpPr>
            <p:cNvPr id="64" name="组合 63"/>
            <p:cNvGrpSpPr/>
            <p:nvPr/>
          </p:nvGrpSpPr>
          <p:grpSpPr>
            <a:xfrm>
              <a:off x="3717290" y="1662529"/>
              <a:ext cx="1981600" cy="2489014"/>
              <a:chOff x="3699262" y="1824441"/>
              <a:chExt cx="1981600" cy="2489014"/>
            </a:xfrm>
          </p:grpSpPr>
          <p:sp>
            <p:nvSpPr>
              <p:cNvPr id="72" name="矩形 71"/>
              <p:cNvSpPr/>
              <p:nvPr/>
            </p:nvSpPr>
            <p:spPr>
              <a:xfrm>
                <a:off x="3773758" y="1824441"/>
                <a:ext cx="1724967" cy="1493904"/>
              </a:xfrm>
              <a:prstGeom prst="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矩形 70"/>
              <p:cNvSpPr>
                <a:spLocks noChangeArrowheads="1"/>
              </p:cNvSpPr>
              <p:nvPr/>
            </p:nvSpPr>
            <p:spPr bwMode="auto">
              <a:xfrm>
                <a:off x="3699262" y="3579408"/>
                <a:ext cx="1981600" cy="7340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◆负责嘉宾、参会人员的签，并发放年会礼品（做好登记）；</a:t>
                </a:r>
                <a:endPara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4332460" y="950456"/>
              <a:ext cx="621338" cy="621338"/>
              <a:chOff x="1661309" y="1098045"/>
              <a:chExt cx="621338" cy="621338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661309" y="1098045"/>
                <a:ext cx="621338" cy="621338"/>
              </a:xfrm>
              <a:prstGeom prst="ellipse">
                <a:avLst/>
              </a:prstGeom>
              <a:solidFill>
                <a:srgbClr val="FF0000">
                  <a:alpha val="91000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727856" y="1164592"/>
                <a:ext cx="488244" cy="488244"/>
              </a:xfrm>
              <a:prstGeom prst="ellipse">
                <a:avLst/>
              </a:prstGeom>
              <a:solidFill>
                <a:schemeClr val="bg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8440026" y="1792062"/>
            <a:ext cx="2578053" cy="3894178"/>
            <a:chOff x="6311963" y="950456"/>
            <a:chExt cx="1933540" cy="2920634"/>
          </a:xfrm>
        </p:grpSpPr>
        <p:grpSp>
          <p:nvGrpSpPr>
            <p:cNvPr id="75" name="组合 74"/>
            <p:cNvGrpSpPr/>
            <p:nvPr/>
          </p:nvGrpSpPr>
          <p:grpSpPr>
            <a:xfrm>
              <a:off x="6311963" y="1654980"/>
              <a:ext cx="1933540" cy="2216110"/>
              <a:chOff x="6293935" y="1816892"/>
              <a:chExt cx="1933540" cy="2216110"/>
            </a:xfrm>
          </p:grpSpPr>
          <p:sp>
            <p:nvSpPr>
              <p:cNvPr id="83" name="矩形 82"/>
              <p:cNvSpPr/>
              <p:nvPr/>
            </p:nvSpPr>
            <p:spPr>
              <a:xfrm>
                <a:off x="6362026" y="1816892"/>
                <a:ext cx="1640866" cy="1501454"/>
              </a:xfrm>
              <a:prstGeom prst="rect">
                <a:avLst/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矩形 91"/>
              <p:cNvSpPr>
                <a:spLocks noChangeArrowheads="1"/>
              </p:cNvSpPr>
              <p:nvPr/>
            </p:nvSpPr>
            <p:spPr bwMode="auto">
              <a:xfrm>
                <a:off x="6293935" y="3594421"/>
                <a:ext cx="1933540" cy="438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zh-CN" sz="16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◆负责配合抽奖奖品、文艺表演奖品的发放；</a:t>
                </a: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6884801" y="950456"/>
              <a:ext cx="621338" cy="621338"/>
              <a:chOff x="1661309" y="1098045"/>
              <a:chExt cx="621338" cy="621338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661309" y="1098045"/>
                <a:ext cx="621338" cy="621338"/>
              </a:xfrm>
              <a:prstGeom prst="ellipse">
                <a:avLst/>
              </a:prstGeom>
              <a:solidFill>
                <a:srgbClr val="C00000">
                  <a:alpha val="91000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727856" y="1164592"/>
                <a:ext cx="488244" cy="488244"/>
              </a:xfrm>
              <a:prstGeom prst="ellipse">
                <a:avLst/>
              </a:prstGeom>
              <a:solidFill>
                <a:schemeClr val="bg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3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 bwMode="auto">
          <a:xfrm>
            <a:off x="1260869" y="1295965"/>
            <a:ext cx="4925327" cy="37609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  <a:effectLst/>
        </p:spPr>
        <p:txBody>
          <a:bodyPr lIns="91432" tIns="45715" rIns="91432" bIns="45715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67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1014215" y="1295965"/>
            <a:ext cx="5081784" cy="26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5" rIns="91432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迎宾组</a:t>
            </a:r>
            <a:r>
              <a:rPr lang="en-US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zh-CN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礼仪组（负责人：觅觅）成员</a:t>
            </a:r>
            <a:r>
              <a:rPr lang="en-US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5-6</a:t>
            </a:r>
            <a:r>
              <a:rPr lang="zh-CN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名</a:t>
            </a:r>
            <a:endParaRPr lang="en-US" altLang="zh-CN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活动工作分工</a:t>
            </a:r>
          </a:p>
        </p:txBody>
      </p:sp>
    </p:spTree>
    <p:extLst>
      <p:ext uri="{BB962C8B-B14F-4D97-AF65-F5344CB8AC3E}">
        <p14:creationId xmlns:p14="http://schemas.microsoft.com/office/powerpoint/2010/main" val="1132401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029" y="2109895"/>
            <a:ext cx="5290309" cy="250474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029" y="4677660"/>
            <a:ext cx="5290309" cy="1231903"/>
          </a:xfrm>
          <a:prstGeom prst="rect">
            <a:avLst/>
          </a:prstGeom>
          <a:solidFill>
            <a:srgbClr val="E84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0" y="2109895"/>
            <a:ext cx="5285721" cy="250474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0126" y="4677657"/>
            <a:ext cx="5291224" cy="123629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1259529" y="4831946"/>
            <a:ext cx="4642650" cy="9979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◆负责活动所需的礼品、奖品、纪念品、食品及其他年会所需物品的购买、</a:t>
            </a:r>
          </a:p>
          <a:p>
            <a:pPr>
              <a:lnSpc>
                <a:spcPct val="150000"/>
              </a:lnSpc>
            </a:pPr>
            <a:r>
              <a:rPr lang="zh-CN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准备、保管及发放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6549838" y="5100097"/>
            <a:ext cx="3577903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◆负责与酒店工作人员的沟通、协调工作。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1260869" y="1295965"/>
            <a:ext cx="4925327" cy="37609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  <a:effectLst/>
        </p:spPr>
        <p:txBody>
          <a:bodyPr lIns="91432" tIns="45715" rIns="91432" bIns="45715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67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014215" y="1295965"/>
            <a:ext cx="5081784" cy="26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5" rIns="91432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后勤组（负责人：觅觅、）成员</a:t>
            </a:r>
            <a:r>
              <a:rPr lang="en-US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5</a:t>
            </a:r>
            <a:r>
              <a:rPr lang="zh-CN" altLang="zh-CN" sz="1800" b="1" dirty="0">
                <a:latin typeface="Arial" panose="020B0604020202020204" pitchFamily="34" charset="0"/>
                <a:sym typeface="Arial" panose="020B0604020202020204" pitchFamily="34" charset="0"/>
              </a:rPr>
              <a:t>名</a:t>
            </a:r>
            <a:endParaRPr lang="en-US" altLang="zh-CN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活动工作分工</a:t>
            </a:r>
          </a:p>
        </p:txBody>
      </p:sp>
    </p:spTree>
    <p:extLst>
      <p:ext uri="{BB962C8B-B14F-4D97-AF65-F5344CB8AC3E}">
        <p14:creationId xmlns:p14="http://schemas.microsoft.com/office/powerpoint/2010/main" val="1168370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2" grpId="0"/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1604417-3547-448F-867F-B09B6A78BD6A}"/>
              </a:ext>
            </a:extLst>
          </p:cNvPr>
          <p:cNvSpPr txBox="1"/>
          <p:nvPr/>
        </p:nvSpPr>
        <p:spPr>
          <a:xfrm>
            <a:off x="5074351" y="2295875"/>
            <a:ext cx="2349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03</a:t>
            </a:r>
            <a:endParaRPr lang="zh-CN" alt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3155" y="343933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活动费用预算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436" y="1108038"/>
            <a:ext cx="4323735" cy="44644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673" y="4225232"/>
            <a:ext cx="1961478" cy="232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3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图表 39">
            <a:extLst>
              <a:ext uri="{FF2B5EF4-FFF2-40B4-BE49-F238E27FC236}">
                <a16:creationId xmlns:a16="http://schemas.microsoft.com/office/drawing/2014/main" xmlns="" id="{6B6CD82E-DDF0-4E6F-9D3C-030F6AA496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8695993"/>
              </p:ext>
            </p:extLst>
          </p:nvPr>
        </p:nvGraphicFramePr>
        <p:xfrm>
          <a:off x="5201678" y="1402009"/>
          <a:ext cx="6716001" cy="447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CFBB7F88-33F0-408D-8549-6C98C0D2A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271" y="1963635"/>
            <a:ext cx="5421164" cy="199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02A20A8E-EF83-40AF-A0EF-D4992F711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505" y="3931994"/>
            <a:ext cx="54211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活动费用预算</a:t>
            </a:r>
          </a:p>
        </p:txBody>
      </p:sp>
    </p:spTree>
    <p:extLst>
      <p:ext uri="{BB962C8B-B14F-4D97-AF65-F5344CB8AC3E}">
        <p14:creationId xmlns:p14="http://schemas.microsoft.com/office/powerpoint/2010/main" val="2361123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0" grpId="0">
        <p:bldAsOne/>
      </p:bldGraphic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33"/>
          <p:cNvSpPr txBox="1">
            <a:spLocks/>
          </p:cNvSpPr>
          <p:nvPr/>
        </p:nvSpPr>
        <p:spPr>
          <a:xfrm>
            <a:off x="1453282" y="2104090"/>
            <a:ext cx="9778598" cy="5654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53282" y="1572068"/>
            <a:ext cx="1795363" cy="3375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37" name="图表 36">
            <a:extLst>
              <a:ext uri="{FF2B5EF4-FFF2-40B4-BE49-F238E27FC236}">
                <a16:creationId xmlns:a16="http://schemas.microsoft.com/office/drawing/2014/main" xmlns="" id="{D548A040-49A3-4B36-B37B-E662E4CCF1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44325"/>
              </p:ext>
            </p:extLst>
          </p:nvPr>
        </p:nvGraphicFramePr>
        <p:xfrm>
          <a:off x="1706779" y="2889515"/>
          <a:ext cx="8605118" cy="3084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活动费用预算</a:t>
            </a:r>
          </a:p>
        </p:txBody>
      </p:sp>
    </p:spTree>
    <p:extLst>
      <p:ext uri="{BB962C8B-B14F-4D97-AF65-F5344CB8AC3E}">
        <p14:creationId xmlns:p14="http://schemas.microsoft.com/office/powerpoint/2010/main" val="251569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Graphic spid="3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1604417-3547-448F-867F-B09B6A78BD6A}"/>
              </a:ext>
            </a:extLst>
          </p:cNvPr>
          <p:cNvSpPr txBox="1"/>
          <p:nvPr/>
        </p:nvSpPr>
        <p:spPr>
          <a:xfrm>
            <a:off x="5074351" y="2295875"/>
            <a:ext cx="2349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04</a:t>
            </a:r>
            <a:endParaRPr lang="zh-CN" alt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3155" y="343933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相关注意事项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436" y="1108038"/>
            <a:ext cx="4323735" cy="44644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673" y="4225232"/>
            <a:ext cx="1961478" cy="232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50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6283441" y="2363337"/>
            <a:ext cx="479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◆年会开始前，年会筹备小组成员必须确保每人持有一份“年会流程具体执行方案”。</a:t>
            </a:r>
          </a:p>
          <a:p>
            <a:pPr>
              <a:lnSpc>
                <a:spcPct val="200000"/>
              </a:lnSpc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◆在年会开始前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分钟，必须对所有年会所需要用到的设备进行调试、检查。</a:t>
            </a:r>
          </a:p>
          <a:p>
            <a:pPr>
              <a:lnSpc>
                <a:spcPct val="200000"/>
              </a:lnSpc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◆确保年会场地布置，所需物资、参会人员、表演人员全部到位。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400797" y="3255268"/>
            <a:ext cx="4064506" cy="0"/>
          </a:xfrm>
          <a:prstGeom prst="line">
            <a:avLst/>
          </a:prstGeom>
          <a:noFill/>
          <a:ln w="9525" cap="flat" cmpd="sng" algn="ctr">
            <a:solidFill>
              <a:srgbClr val="FEE39A"/>
            </a:solidFill>
            <a:prstDash val="dash"/>
          </a:ln>
          <a:effectLst/>
        </p:spPr>
      </p:cxnSp>
      <p:grpSp>
        <p:nvGrpSpPr>
          <p:cNvPr id="8" name="组合 7"/>
          <p:cNvGrpSpPr/>
          <p:nvPr/>
        </p:nvGrpSpPr>
        <p:grpSpPr>
          <a:xfrm>
            <a:off x="1035448" y="1775262"/>
            <a:ext cx="4618429" cy="4082910"/>
            <a:chOff x="512440" y="949532"/>
            <a:chExt cx="3771528" cy="3334209"/>
          </a:xfrm>
        </p:grpSpPr>
        <p:pic>
          <p:nvPicPr>
            <p:cNvPr id="9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78"/>
            <a:stretch>
              <a:fillRect/>
            </a:stretch>
          </p:blipFill>
          <p:spPr>
            <a:xfrm>
              <a:off x="512440" y="949532"/>
              <a:ext cx="3771528" cy="3334209"/>
            </a:xfrm>
            <a:prstGeom prst="rect">
              <a:avLst/>
            </a:prstGeom>
            <a:effectLst>
              <a:reflection blurRad="6350" endPos="14000" dir="5400000" sy="-100000" algn="bl" rotWithShape="0"/>
            </a:effec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07242" y="1160393"/>
              <a:ext cx="3375557" cy="2172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2"/>
          <p:cNvSpPr txBox="1"/>
          <p:nvPr/>
        </p:nvSpPr>
        <p:spPr>
          <a:xfrm>
            <a:off x="6194567" y="1697679"/>
            <a:ext cx="340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活动前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相关注意事项</a:t>
            </a:r>
          </a:p>
        </p:txBody>
      </p:sp>
    </p:spTree>
    <p:extLst>
      <p:ext uri="{BB962C8B-B14F-4D97-AF65-F5344CB8AC3E}">
        <p14:creationId xmlns:p14="http://schemas.microsoft.com/office/powerpoint/2010/main" val="1672229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1227280" y="2494241"/>
            <a:ext cx="6185336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 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对工作人员进行明确的分工，每项工作都必须责任到人，保持手机的开通（统一设置振动）便于及时联络。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1227280" y="3814964"/>
            <a:ext cx="62699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 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一场活动的顺利进行需要各个方面的配合，更需要对现场环节的控制及管理。对于演出的催场候场，舞台上的道具提供，对于整体活动的节奏的把握都是非常重要的。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1079358" y="1724987"/>
            <a:ext cx="340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活动中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相关注意事项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223" y="1724987"/>
            <a:ext cx="3702284" cy="25101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775" y="3716338"/>
            <a:ext cx="3434583" cy="22805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58203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153"/>
          <p:cNvSpPr txBox="1"/>
          <p:nvPr/>
        </p:nvSpPr>
        <p:spPr>
          <a:xfrm>
            <a:off x="2760456" y="2296259"/>
            <a:ext cx="35757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zh-CN" sz="1800" b="0" dirty="0">
                <a:solidFill>
                  <a:schemeClr val="tx1"/>
                </a:solidFill>
                <a:sym typeface="Arial" panose="020B0604020202020204" pitchFamily="34" charset="0"/>
              </a:rPr>
              <a:t>◆年会后期的纪念视频制作、发放（由行政人事部部制作</a:t>
            </a:r>
            <a:r>
              <a:rPr lang="en-US" altLang="zh-CN" sz="1800" b="0" dirty="0">
                <a:solidFill>
                  <a:schemeClr val="tx1"/>
                </a:solidFill>
                <a:sym typeface="Arial" panose="020B0604020202020204" pitchFamily="34" charset="0"/>
              </a:rPr>
              <a:t>DVD</a:t>
            </a:r>
            <a:r>
              <a:rPr lang="zh-CN" altLang="zh-CN" sz="1800" b="0" dirty="0">
                <a:solidFill>
                  <a:schemeClr val="tx1"/>
                </a:solidFill>
                <a:sym typeface="Arial" panose="020B0604020202020204" pitchFamily="34" charset="0"/>
              </a:rPr>
              <a:t>，行政人事部部统一发放，每人一张）</a:t>
            </a:r>
            <a:r>
              <a:rPr lang="zh-CN" altLang="en-US" sz="1800" b="0" dirty="0">
                <a:solidFill>
                  <a:schemeClr val="tx1"/>
                </a:solidFill>
                <a:sym typeface="Arial" panose="020B0604020202020204" pitchFamily="34" charset="0"/>
              </a:rPr>
              <a:t>请替换文字内容</a:t>
            </a:r>
            <a:endParaRPr lang="en-GB" sz="1800" b="0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grpSp>
        <p:nvGrpSpPr>
          <p:cNvPr id="40" name="Group 155"/>
          <p:cNvGrpSpPr/>
          <p:nvPr/>
        </p:nvGrpSpPr>
        <p:grpSpPr>
          <a:xfrm>
            <a:off x="2454949" y="2402922"/>
            <a:ext cx="277617" cy="276804"/>
            <a:chOff x="2138511" y="2464802"/>
            <a:chExt cx="354012" cy="352956"/>
          </a:xfrm>
          <a:solidFill>
            <a:srgbClr val="A04592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1" name="TextBox 158"/>
          <p:cNvSpPr txBox="1"/>
          <p:nvPr/>
        </p:nvSpPr>
        <p:spPr>
          <a:xfrm>
            <a:off x="2798959" y="4120292"/>
            <a:ext cx="2861681" cy="401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◆年会照片的收集及保存；</a:t>
            </a:r>
          </a:p>
        </p:txBody>
      </p:sp>
      <p:grpSp>
        <p:nvGrpSpPr>
          <p:cNvPr id="42" name="Group 160"/>
          <p:cNvGrpSpPr/>
          <p:nvPr/>
        </p:nvGrpSpPr>
        <p:grpSpPr>
          <a:xfrm>
            <a:off x="2392684" y="4210244"/>
            <a:ext cx="277617" cy="276804"/>
            <a:chOff x="2138511" y="2464802"/>
            <a:chExt cx="354012" cy="352956"/>
          </a:xfrm>
          <a:solidFill>
            <a:srgbClr val="E84B3D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65"/>
          <p:cNvGrpSpPr/>
          <p:nvPr/>
        </p:nvGrpSpPr>
        <p:grpSpPr>
          <a:xfrm>
            <a:off x="2392371" y="4925639"/>
            <a:ext cx="277617" cy="276804"/>
            <a:chOff x="2138511" y="2464802"/>
            <a:chExt cx="354012" cy="352956"/>
          </a:xfrm>
          <a:solidFill>
            <a:srgbClr val="F18E39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Box 2"/>
          <p:cNvSpPr txBox="1"/>
          <p:nvPr/>
        </p:nvSpPr>
        <p:spPr>
          <a:xfrm>
            <a:off x="1891948" y="1725198"/>
            <a:ext cx="340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活动后</a:t>
            </a:r>
          </a:p>
        </p:txBody>
      </p:sp>
      <p:sp>
        <p:nvSpPr>
          <p:cNvPr id="81" name="TextBox 158"/>
          <p:cNvSpPr txBox="1"/>
          <p:nvPr/>
        </p:nvSpPr>
        <p:spPr>
          <a:xfrm>
            <a:off x="2792813" y="4863409"/>
            <a:ext cx="1245854" cy="401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◆年会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总结</a:t>
            </a:r>
            <a:endParaRPr lang="zh-CN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61" y="1753814"/>
            <a:ext cx="4279968" cy="28504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352" y="4107038"/>
            <a:ext cx="2882537" cy="19140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7" name="文本框 86">
            <a:extLst>
              <a:ext uri="{FF2B5EF4-FFF2-40B4-BE49-F238E27FC236}">
                <a16:creationId xmlns:a16="http://schemas.microsoft.com/office/drawing/2014/main" xmlns="" id="{87E66ED1-A308-4718-B11D-506DF81746F0}"/>
              </a:ext>
            </a:extLst>
          </p:cNvPr>
          <p:cNvSpPr txBox="1"/>
          <p:nvPr/>
        </p:nvSpPr>
        <p:spPr>
          <a:xfrm>
            <a:off x="1019445" y="541439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en-US" altLang="zh-CN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3200" b="1" spc="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相关注意事项</a:t>
            </a:r>
          </a:p>
        </p:txBody>
      </p:sp>
    </p:spTree>
    <p:extLst>
      <p:ext uri="{BB962C8B-B14F-4D97-AF65-F5344CB8AC3E}">
        <p14:creationId xmlns:p14="http://schemas.microsoft.com/office/powerpoint/2010/main" val="3932841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91" grpId="0"/>
      <p:bldP spid="80" grpId="0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FCAE899-7B75-4930-8BF4-FB114F67FC96}"/>
              </a:ext>
            </a:extLst>
          </p:cNvPr>
          <p:cNvSpPr txBox="1"/>
          <p:nvPr/>
        </p:nvSpPr>
        <p:spPr>
          <a:xfrm>
            <a:off x="2809750" y="4049825"/>
            <a:ext cx="77219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预祝晚会圆满开幕！</a:t>
            </a:r>
          </a:p>
        </p:txBody>
      </p:sp>
      <p:pic>
        <p:nvPicPr>
          <p:cNvPr id="11" name="媒体1">
            <a:hlinkClick r:id="" action="ppaction://media"/>
            <a:extLst>
              <a:ext uri="{FF2B5EF4-FFF2-40B4-BE49-F238E27FC236}">
                <a16:creationId xmlns:a16="http://schemas.microsoft.com/office/drawing/2014/main" xmlns="" id="{71E2184A-9595-44F0-9C14-42F18064BC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3219" y="-441136"/>
            <a:ext cx="609600" cy="609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39" y="2259612"/>
            <a:ext cx="2816562" cy="12487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74" y="1222141"/>
            <a:ext cx="3956312" cy="250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563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AA8410E-B3E0-45D0-BF2D-2837D995C98A}"/>
              </a:ext>
            </a:extLst>
          </p:cNvPr>
          <p:cNvSpPr txBox="1"/>
          <p:nvPr/>
        </p:nvSpPr>
        <p:spPr>
          <a:xfrm>
            <a:off x="2386635" y="2700675"/>
            <a:ext cx="7982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3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谢谢观看！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610" y="885296"/>
            <a:ext cx="2816562" cy="124874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419" y="1305400"/>
            <a:ext cx="3706417" cy="249386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277" y="3653210"/>
            <a:ext cx="2461055" cy="29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2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新年策划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1084</Words>
  <Application>Microsoft Office PowerPoint</Application>
  <PresentationFormat>宽屏</PresentationFormat>
  <Paragraphs>121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等线</vt:lpstr>
      <vt:lpstr>等线 Light</vt:lpstr>
      <vt:lpstr>宋体</vt:lpstr>
      <vt:lpstr>Microsoft YaHei</vt:lpstr>
      <vt:lpstr>Microsoft YaHei</vt:lpstr>
      <vt:lpstr>Arial</vt:lpstr>
      <vt:lpstr>Calibri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新年策划</dc:title>
  <dc:creator>Whishile.King&amp;Ethan</dc:creator>
  <cp:lastModifiedBy>faith123</cp:lastModifiedBy>
  <cp:revision>43</cp:revision>
  <dcterms:created xsi:type="dcterms:W3CDTF">2017-09-15T11:35:33Z</dcterms:created>
  <dcterms:modified xsi:type="dcterms:W3CDTF">2019-01-15T03:44:44Z</dcterms:modified>
</cp:coreProperties>
</file>