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1" r:id="rId3"/>
    <p:sldId id="258" r:id="rId4"/>
    <p:sldId id="259" r:id="rId5"/>
    <p:sldId id="260" r:id="rId6"/>
    <p:sldId id="287" r:id="rId7"/>
    <p:sldId id="262" r:id="rId8"/>
    <p:sldId id="263" r:id="rId9"/>
    <p:sldId id="284" r:id="rId10"/>
    <p:sldId id="264" r:id="rId11"/>
    <p:sldId id="266" r:id="rId12"/>
    <p:sldId id="265" r:id="rId13"/>
    <p:sldId id="288" r:id="rId14"/>
    <p:sldId id="286" r:id="rId15"/>
    <p:sldId id="269" r:id="rId16"/>
    <p:sldId id="270" r:id="rId17"/>
    <p:sldId id="271" r:id="rId18"/>
    <p:sldId id="289" r:id="rId19"/>
    <p:sldId id="276" r:id="rId20"/>
    <p:sldId id="285" r:id="rId21"/>
    <p:sldId id="277" r:id="rId22"/>
    <p:sldId id="278" r:id="rId23"/>
    <p:sldId id="290" r:id="rId24"/>
    <p:sldId id="291" r:id="rId25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86BFF1"/>
    <a:srgbClr val="EBF6FC"/>
    <a:srgbClr val="FA4F01"/>
    <a:srgbClr val="000000"/>
    <a:srgbClr val="3A3A3A"/>
    <a:srgbClr val="8CC1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1099" autoAdjust="0"/>
    <p:restoredTop sz="94660"/>
  </p:normalViewPr>
  <p:slideViewPr>
    <p:cSldViewPr snapToGrid="0">
      <p:cViewPr>
        <p:scale>
          <a:sx n="70" d="100"/>
          <a:sy n="70" d="100"/>
        </p:scale>
        <p:origin x="-920" y="-3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08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6AE4D-B330-49D4-8641-9682A134455F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475B4-08DD-4018-B7FB-83D7C6C917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930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8B5049C-CEF0-4331-BB97-8361CBE546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lIns="68580" tIns="34290" rIns="68580" bIns="34290"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68D36904-B141-4B30-ABB7-3D283638B2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69B1C8F-06D9-45DE-BDE5-4114021F4A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21306BD-A28E-444A-9672-B832768FE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FFDDC4B-0C52-4B3E-933F-93E25F56B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45101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0ADDFAD-38B3-40EE-BE4E-4AB337746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716C0D8-054F-4098-8FF8-5752BD5A1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1B818A9-2B56-42C3-9E61-0C982FCBF7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AC2DF65-44CE-49FD-AE04-2FB2F4923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B2C5006-2971-4E14-87BD-AEF2197C5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26553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C96BE89-AEC2-4DFE-9C1D-7E689F6B3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84DE2F27-C7C0-4CBC-9359-D53D3B3FB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E738D21-BDF2-43B0-A137-65F2B32A03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E954DC2-9C33-4031-BEAD-75C53583E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79595DF-9CD6-4483-B2DF-4BBA1E416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9280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3C36670-B3D8-437C-BEBE-B5C57D801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1ABE56E-B097-4190-9113-8BBD8FFFA1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ED9B1F67-7C4C-4EF8-AA15-5B241CAAA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24B50EDF-E913-4B71-B1F1-1B4EC3F150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2137371A-10C2-44F4-823F-E7514543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D9DB1088-838E-4E8E-8F7D-F93D8FC7C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698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69DBA6A-31AF-4056-80B9-7775521FD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3E51FA4-C454-4031-B239-0F46ED4D8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lIns="68580" tIns="34290" rIns="68580" bIns="34290"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EA720A19-8E4E-4890-B37A-461A7A114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09A588F1-6BB6-404C-AB8D-7F1E805BD2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lIns="68580" tIns="34290" rIns="68580" bIns="34290"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A0283491-4B54-4191-8C98-FB419D5908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18D45F00-C2C4-4E5D-B999-3B58A31A48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1BD70591-35C7-48C8-BAD3-4D0A1E47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AFC893CE-A750-4595-B93B-70B5BE6F9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49570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752F60C-C36E-4C6D-9D8C-E9647A101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3330F578-B8DE-42F5-B473-3478043F74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C423709C-E1B0-43A9-BB6E-5FC263E84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2C908D12-369A-4FE2-9469-1D9910B1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8107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5B83E252-4467-4024-9CE8-D77D254AFC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B59E928E-5616-4DA0-920B-086F05B4D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213DA9C0-2CF7-4311-B9F6-2A7508EE2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27317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F89755A-9088-4E87-94C9-98AFB984C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1BA07221-B3F5-4AF8-B9CC-2B015AEDE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B9FCC276-5C40-44CB-8BAA-9D018C657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B5FDBB20-0224-43D7-AB7F-54EDFC15C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89DDF2C-DCEE-4F21-B36D-0CD86628E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B81BA403-6C36-4FD9-BC37-93A2DAB82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296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A6D397B-E907-4B4A-8AB5-7EDE9C3B7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E9CD039E-A0AC-48B4-ACD0-6B63CA2DEA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D5829720-02BA-415F-A2EB-F9A704BEF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BF69CAB-3FA4-4663-9EBF-BB84A333F5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FB601363-BE6C-4397-9D71-0EAF6C9B2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5FCB923-0F22-4DA7-8327-74D38F7B9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9006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3755D6B-75DC-4A41-804D-FF990F51E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C2050DE-ADED-40D1-87CD-B9169E755F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1DA8140-3812-445A-83B1-0659173C9F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7F37266-812D-4DC3-9855-52575C393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6FF40F4-56C8-4CB8-99F2-9774C4C5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4612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09CE29BE-B9AB-49E4-88E4-676C8DB281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8DFC4341-DBD3-4702-B811-E5A186C7E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D4AB441-2477-45C1-B21C-31394DDC7B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2FDB6F2-2BEE-4685-A54B-BB850D0AF909}" type="datetimeFigureOut">
              <a:rPr lang="zh-CN" altLang="en-US" smtClean="0"/>
              <a:pPr/>
              <a:t>2018/3/7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5DF4894-048C-4FE5-8F65-C1D03BD2F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BFD3E45-264B-4A43-86C6-EEC8EF021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47DAC746-61B0-4426-A236-D8E86233B9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276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999808" y="60419"/>
            <a:ext cx="1044048" cy="100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9215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PT改稿\中国节\20437e9f790040eb9525c9de563bb09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0768" y="938297"/>
            <a:ext cx="7539038" cy="476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PPT改稿\中国节\d0eaefdceebfdebd7a8cbfb3b573dfb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049" y="69082"/>
            <a:ext cx="6589533" cy="30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0F3C1FB9-4F2C-4474-88ED-0D6E83B4FC52}"/>
              </a:ext>
            </a:extLst>
          </p:cNvPr>
          <p:cNvCxnSpPr>
            <a:cxnSpLocks/>
          </p:cNvCxnSpPr>
          <p:nvPr/>
        </p:nvCxnSpPr>
        <p:spPr>
          <a:xfrm>
            <a:off x="2008547" y="3234120"/>
            <a:ext cx="490725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96E02C34-D960-40D0-BCFA-B428A61E6078}"/>
              </a:ext>
            </a:extLst>
          </p:cNvPr>
          <p:cNvSpPr txBox="1"/>
          <p:nvPr/>
        </p:nvSpPr>
        <p:spPr>
          <a:xfrm>
            <a:off x="2075712" y="3259802"/>
            <a:ext cx="5085366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100" spc="600" dirty="0">
                <a:solidFill>
                  <a:srgbClr val="C00000"/>
                </a:solidFill>
                <a:latin typeface="禹卫书法行书简体&#10;" pitchFamily="2" charset="-122"/>
                <a:ea typeface="禹卫书法行书简体&#10;" pitchFamily="2" charset="-122"/>
              </a:rPr>
              <a:t>A CHINESE TRADITIONAL FESTIVAL</a:t>
            </a:r>
            <a:endParaRPr lang="zh-CN" altLang="en-US" sz="1100" spc="600" dirty="0">
              <a:solidFill>
                <a:srgbClr val="C00000"/>
              </a:solidFill>
              <a:latin typeface="禹卫书法行书简体&#10;" pitchFamily="2" charset="-122"/>
              <a:ea typeface="禹卫书法行书简体&#10;" pitchFamily="2" charset="-122"/>
            </a:endParaRPr>
          </a:p>
        </p:txBody>
      </p:sp>
      <p:pic>
        <p:nvPicPr>
          <p:cNvPr id="11" name="骆集益 - 雪暖晴岚">
            <a:hlinkClick r:id="" action="ppaction://media"/>
            <a:extLst>
              <a:ext uri="{FF2B5EF4-FFF2-40B4-BE49-F238E27FC236}">
                <a16:creationId xmlns="" xmlns:a16="http://schemas.microsoft.com/office/drawing/2014/main" id="{BB97FAA9-7B8A-4BB7-8311-B539C1B58EB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20896" y="185626"/>
            <a:ext cx="843074" cy="8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8766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2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4">
            <a:extLst>
              <a:ext uri="{FF2B5EF4-FFF2-40B4-BE49-F238E27FC236}">
                <a16:creationId xmlns:a16="http://schemas.microsoft.com/office/drawing/2014/main" xmlns="" id="{C60A631A-7707-4F68-936D-8E9837D8B3B7}"/>
              </a:ext>
            </a:extLst>
          </p:cNvPr>
          <p:cNvSpPr txBox="1"/>
          <p:nvPr/>
        </p:nvSpPr>
        <p:spPr>
          <a:xfrm>
            <a:off x="4182833" y="2066701"/>
            <a:ext cx="445169" cy="4385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行楷" pitchFamily="2" charset="-122"/>
                <a:ea typeface="华文行楷" pitchFamily="2" charset="-122"/>
              </a:rPr>
              <a:t>壹</a:t>
            </a:r>
          </a:p>
        </p:txBody>
      </p:sp>
      <p:sp>
        <p:nvSpPr>
          <p:cNvPr id="22" name="文本框 5">
            <a:extLst>
              <a:ext uri="{FF2B5EF4-FFF2-40B4-BE49-F238E27FC236}">
                <a16:creationId xmlns:a16="http://schemas.microsoft.com/office/drawing/2014/main" xmlns="" id="{AC5B241E-E7BE-4F08-86B7-113E95466A28}"/>
              </a:ext>
            </a:extLst>
          </p:cNvPr>
          <p:cNvSpPr txBox="1"/>
          <p:nvPr/>
        </p:nvSpPr>
        <p:spPr>
          <a:xfrm>
            <a:off x="4182833" y="2776563"/>
            <a:ext cx="445169" cy="15465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zh-CN" altLang="en-US" sz="2400" dirty="0">
                <a:latin typeface="华文行楷" pitchFamily="2" charset="-122"/>
                <a:ea typeface="华文行楷" pitchFamily="2" charset="-122"/>
              </a:rPr>
              <a:t>节日起源</a:t>
            </a:r>
          </a:p>
        </p:txBody>
      </p:sp>
      <p:sp>
        <p:nvSpPr>
          <p:cNvPr id="23" name="文本框 6">
            <a:extLst>
              <a:ext uri="{FF2B5EF4-FFF2-40B4-BE49-F238E27FC236}">
                <a16:creationId xmlns:a16="http://schemas.microsoft.com/office/drawing/2014/main" xmlns="" id="{5DFA4633-40D4-4953-ACE1-6CF740156704}"/>
              </a:ext>
            </a:extLst>
          </p:cNvPr>
          <p:cNvSpPr txBox="1"/>
          <p:nvPr/>
        </p:nvSpPr>
        <p:spPr>
          <a:xfrm>
            <a:off x="3201860" y="2066701"/>
            <a:ext cx="445169" cy="4385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行楷" pitchFamily="2" charset="-122"/>
                <a:ea typeface="华文行楷" pitchFamily="2" charset="-122"/>
              </a:rPr>
              <a:t>贰</a:t>
            </a:r>
          </a:p>
        </p:txBody>
      </p:sp>
      <p:sp>
        <p:nvSpPr>
          <p:cNvPr id="24" name="文本框 7">
            <a:extLst>
              <a:ext uri="{FF2B5EF4-FFF2-40B4-BE49-F238E27FC236}">
                <a16:creationId xmlns:a16="http://schemas.microsoft.com/office/drawing/2014/main" xmlns="" id="{E4E72DF7-8EB1-4254-A8AF-345DAEFB6068}"/>
              </a:ext>
            </a:extLst>
          </p:cNvPr>
          <p:cNvSpPr txBox="1"/>
          <p:nvPr/>
        </p:nvSpPr>
        <p:spPr>
          <a:xfrm>
            <a:off x="3201860" y="2776563"/>
            <a:ext cx="445169" cy="15465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节日习俗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25" name="文本框 8">
            <a:extLst>
              <a:ext uri="{FF2B5EF4-FFF2-40B4-BE49-F238E27FC236}">
                <a16:creationId xmlns:a16="http://schemas.microsoft.com/office/drawing/2014/main" xmlns="" id="{58C94301-FBBC-475C-A2D3-3E31F3B6F92A}"/>
              </a:ext>
            </a:extLst>
          </p:cNvPr>
          <p:cNvSpPr txBox="1"/>
          <p:nvPr/>
        </p:nvSpPr>
        <p:spPr>
          <a:xfrm>
            <a:off x="2200232" y="2049062"/>
            <a:ext cx="445169" cy="4385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行楷" pitchFamily="2" charset="-122"/>
                <a:ea typeface="华文行楷" pitchFamily="2" charset="-122"/>
              </a:rPr>
              <a:t>叁</a:t>
            </a:r>
          </a:p>
        </p:txBody>
      </p:sp>
      <p:sp>
        <p:nvSpPr>
          <p:cNvPr id="26" name="文本框 9">
            <a:extLst>
              <a:ext uri="{FF2B5EF4-FFF2-40B4-BE49-F238E27FC236}">
                <a16:creationId xmlns:a16="http://schemas.microsoft.com/office/drawing/2014/main" xmlns="" id="{090941BD-0D21-47B6-8AFE-B4677EF61E11}"/>
              </a:ext>
            </a:extLst>
          </p:cNvPr>
          <p:cNvSpPr txBox="1"/>
          <p:nvPr/>
        </p:nvSpPr>
        <p:spPr>
          <a:xfrm>
            <a:off x="2200232" y="2758923"/>
            <a:ext cx="445169" cy="15465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民间传说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27" name="文本框 10">
            <a:extLst>
              <a:ext uri="{FF2B5EF4-FFF2-40B4-BE49-F238E27FC236}">
                <a16:creationId xmlns:a16="http://schemas.microsoft.com/office/drawing/2014/main" xmlns="" id="{F5AB3E06-310A-47D9-A778-3F71125E6310}"/>
              </a:ext>
            </a:extLst>
          </p:cNvPr>
          <p:cNvSpPr txBox="1"/>
          <p:nvPr/>
        </p:nvSpPr>
        <p:spPr>
          <a:xfrm>
            <a:off x="1198603" y="2049062"/>
            <a:ext cx="445169" cy="4385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华文行楷" pitchFamily="2" charset="-122"/>
                <a:ea typeface="华文行楷" pitchFamily="2" charset="-122"/>
              </a:rPr>
              <a:t>肆</a:t>
            </a:r>
          </a:p>
        </p:txBody>
      </p:sp>
      <p:sp>
        <p:nvSpPr>
          <p:cNvPr id="28" name="文本框 11">
            <a:extLst>
              <a:ext uri="{FF2B5EF4-FFF2-40B4-BE49-F238E27FC236}">
                <a16:creationId xmlns:a16="http://schemas.microsoft.com/office/drawing/2014/main" xmlns="" id="{9145C4B8-D7ED-4F1D-9296-F8887150F536}"/>
              </a:ext>
            </a:extLst>
          </p:cNvPr>
          <p:cNvSpPr txBox="1"/>
          <p:nvPr/>
        </p:nvSpPr>
        <p:spPr>
          <a:xfrm>
            <a:off x="1198603" y="2758923"/>
            <a:ext cx="445169" cy="15465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祝福问候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33447" y="701650"/>
            <a:ext cx="1831271" cy="1084912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>
            <a:spAutoFit/>
          </a:bodyPr>
          <a:lstStyle/>
          <a:p>
            <a:pPr algn="ctr"/>
            <a:r>
              <a:rPr lang="zh-CN" altLang="en-US" sz="6600" dirty="0">
                <a:latin typeface="华文行楷" pitchFamily="2" charset="-122"/>
                <a:ea typeface="华文行楷" pitchFamily="2" charset="-122"/>
              </a:rPr>
              <a:t>目录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362D8BD7-2A27-4060-91D2-348D500E83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4444" y="890530"/>
            <a:ext cx="2694555" cy="202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0935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241A9B02-3FBD-4D7A-9A9A-8295081E1E94}"/>
              </a:ext>
            </a:extLst>
          </p:cNvPr>
          <p:cNvSpPr txBox="1"/>
          <p:nvPr/>
        </p:nvSpPr>
        <p:spPr>
          <a:xfrm>
            <a:off x="789957" y="2134659"/>
            <a:ext cx="4242187" cy="1300356"/>
          </a:xfrm>
          <a:prstGeom prst="rect">
            <a:avLst/>
          </a:prstGeom>
          <a:noFill/>
        </p:spPr>
        <p:txBody>
          <a:bodyPr vert="horz" wrap="none" lIns="68580" tIns="34290" rIns="68580" bIns="34290" rtlCol="0">
            <a:spAutoFit/>
          </a:bodyPr>
          <a:lstStyle/>
          <a:p>
            <a:pPr algn="ctr"/>
            <a:r>
              <a:rPr lang="zh-CN" altLang="en-US" sz="8000" dirty="0">
                <a:latin typeface="华文行楷" pitchFamily="2" charset="-122"/>
                <a:ea typeface="华文行楷" pitchFamily="2" charset="-122"/>
              </a:rPr>
              <a:t>节日起源</a:t>
            </a:r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FA3DDC6C-DA3A-4A08-AE57-CD2FD2A1A12F}"/>
              </a:ext>
            </a:extLst>
          </p:cNvPr>
          <p:cNvSpPr/>
          <p:nvPr/>
        </p:nvSpPr>
        <p:spPr>
          <a:xfrm>
            <a:off x="2304218" y="841555"/>
            <a:ext cx="1151871" cy="11518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6000" dirty="0">
                <a:latin typeface="华文行楷" pitchFamily="2" charset="-122"/>
                <a:ea typeface="华文行楷" pitchFamily="2" charset="-122"/>
              </a:rPr>
              <a:t>壹</a:t>
            </a:r>
          </a:p>
        </p:txBody>
      </p:sp>
      <p:sp>
        <p:nvSpPr>
          <p:cNvPr id="8" name="文本框 15">
            <a:extLst>
              <a:ext uri="{FF2B5EF4-FFF2-40B4-BE49-F238E27FC236}">
                <a16:creationId xmlns="" xmlns:a16="http://schemas.microsoft.com/office/drawing/2014/main" id="{B0658636-6942-4173-A438-20C8BFFB423C}"/>
              </a:ext>
            </a:extLst>
          </p:cNvPr>
          <p:cNvSpPr txBox="1"/>
          <p:nvPr/>
        </p:nvSpPr>
        <p:spPr>
          <a:xfrm>
            <a:off x="1324128" y="3503612"/>
            <a:ext cx="302152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点击点击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输入内容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点击点击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输入内容点击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0F3C1FB9-4F2C-4474-88ED-0D6E83B4FC52}"/>
              </a:ext>
            </a:extLst>
          </p:cNvPr>
          <p:cNvCxnSpPr>
            <a:cxnSpLocks/>
          </p:cNvCxnSpPr>
          <p:nvPr/>
        </p:nvCxnSpPr>
        <p:spPr>
          <a:xfrm>
            <a:off x="769373" y="3397074"/>
            <a:ext cx="426277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08417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480996" y="1075515"/>
            <a:ext cx="2182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>
                <a:latin typeface="华文行楷" pitchFamily="2" charset="-122"/>
                <a:ea typeface="华文行楷" pitchFamily="2" charset="-122"/>
              </a:rPr>
              <a:t>节日起源 </a:t>
            </a:r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AABE3E29-29A2-4A5F-AE63-A141D82B1901}"/>
              </a:ext>
            </a:extLst>
          </p:cNvPr>
          <p:cNvSpPr txBox="1"/>
          <p:nvPr/>
        </p:nvSpPr>
        <p:spPr>
          <a:xfrm>
            <a:off x="5024441" y="1802167"/>
            <a:ext cx="3023905" cy="76174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4500" dirty="0">
                <a:latin typeface="华文行楷" pitchFamily="2" charset="-122"/>
                <a:ea typeface="华文行楷" pitchFamily="2" charset="-122"/>
              </a:rPr>
              <a:t>·</a:t>
            </a:r>
            <a:r>
              <a:rPr lang="zh-CN" altLang="en-US" sz="4500" dirty="0" smtClean="0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龙抬头</a:t>
            </a:r>
            <a:r>
              <a:rPr lang="en-US" altLang="zh-CN" sz="4500" dirty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4500" dirty="0">
              <a:solidFill>
                <a:srgbClr val="C000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A84C8B23-4F75-44DF-B447-9E1060510E1E}"/>
              </a:ext>
            </a:extLst>
          </p:cNvPr>
          <p:cNvSpPr/>
          <p:nvPr/>
        </p:nvSpPr>
        <p:spPr>
          <a:xfrm>
            <a:off x="4572000" y="2662257"/>
            <a:ext cx="3889262" cy="14029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ts val="255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龙抬头是每年农历二月初二，传说是龙抬头的日子，它是中国的一个传统节日。庆祝“龙头节”，以示敬龙祈雨，让老天爷保佑丰收。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999808" y="60419"/>
            <a:ext cx="1044048" cy="100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PPT改稿\中国风\6e58aff921a67a38281c09a01e3b22e7c87a4880612ca-Bbouiz_fw65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59970" y="953346"/>
            <a:ext cx="4178301" cy="417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1594319"/>
      </p:ext>
    </p:extLst>
  </p:cSld>
  <p:clrMapOvr>
    <a:masterClrMapping/>
  </p:clrMapOvr>
  <p:transition spd="med" advTm="3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DAC2CD9F-0105-471F-9BEC-6DC358FFD75C}"/>
              </a:ext>
            </a:extLst>
          </p:cNvPr>
          <p:cNvSpPr/>
          <p:nvPr/>
        </p:nvSpPr>
        <p:spPr>
          <a:xfrm>
            <a:off x="5415348" y="1689598"/>
            <a:ext cx="569387" cy="271029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2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东风夜放花千树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D369FBCE-14CF-4CC7-B79A-CBD1A4C428F7}"/>
              </a:ext>
            </a:extLst>
          </p:cNvPr>
          <p:cNvSpPr/>
          <p:nvPr/>
        </p:nvSpPr>
        <p:spPr>
          <a:xfrm>
            <a:off x="4649839" y="1698651"/>
            <a:ext cx="569387" cy="271029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2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宝马雕车香满路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69C1AFB4-D19C-4AA2-B0FC-606A074F87E9}"/>
              </a:ext>
            </a:extLst>
          </p:cNvPr>
          <p:cNvSpPr/>
          <p:nvPr/>
        </p:nvSpPr>
        <p:spPr>
          <a:xfrm>
            <a:off x="3939107" y="1680545"/>
            <a:ext cx="569387" cy="271029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2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蛾儿雪柳黄金缕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320C3558-1F0B-4F9F-A9CC-6A4331511364}"/>
              </a:ext>
            </a:extLst>
          </p:cNvPr>
          <p:cNvSpPr/>
          <p:nvPr/>
        </p:nvSpPr>
        <p:spPr>
          <a:xfrm>
            <a:off x="3196727" y="1680545"/>
            <a:ext cx="569387" cy="271029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2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笑语盈盈暗香去</a:t>
            </a:r>
          </a:p>
        </p:txBody>
      </p:sp>
      <p:sp>
        <p:nvSpPr>
          <p:cNvPr id="23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480996" y="1075515"/>
            <a:ext cx="2182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>
                <a:latin typeface="华文行楷" pitchFamily="2" charset="-122"/>
                <a:ea typeface="华文行楷" pitchFamily="2" charset="-122"/>
              </a:rPr>
              <a:t>节日起源 </a:t>
            </a:r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004" y="1653386"/>
            <a:ext cx="6790099" cy="2692187"/>
          </a:xfrm>
          <a:prstGeom prst="rect">
            <a:avLst/>
          </a:prstGeom>
          <a:noFill/>
          <a:ln w="508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8" name="Picture 2" descr="E:\PPT改稿\中国风\5a4f3f9b658fd_6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6950" y="2635121"/>
            <a:ext cx="1825887" cy="1873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CA2F1778-377D-4A27-A124-6D485493D7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2570" y="1604745"/>
            <a:ext cx="1792585" cy="1506533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3829485" y="2181883"/>
            <a:ext cx="0" cy="1620570"/>
          </a:xfrm>
          <a:prstGeom prst="line">
            <a:avLst/>
          </a:prstGeom>
          <a:ln w="127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571868" y="2172830"/>
            <a:ext cx="0" cy="1620570"/>
          </a:xfrm>
          <a:prstGeom prst="line">
            <a:avLst/>
          </a:prstGeom>
          <a:ln w="127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5287092" y="2181883"/>
            <a:ext cx="0" cy="1620570"/>
          </a:xfrm>
          <a:prstGeom prst="line">
            <a:avLst/>
          </a:prstGeom>
          <a:ln w="127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3123314" y="2181883"/>
            <a:ext cx="0" cy="1620570"/>
          </a:xfrm>
          <a:prstGeom prst="line">
            <a:avLst/>
          </a:prstGeom>
          <a:ln w="127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002841" y="2181883"/>
            <a:ext cx="0" cy="1620570"/>
          </a:xfrm>
          <a:prstGeom prst="line">
            <a:avLst/>
          </a:prstGeom>
          <a:ln w="127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93250214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9" grpId="0"/>
      <p:bldP spid="22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D837164-99C8-4C88-A42C-5DDF2553F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02874" y="1555286"/>
            <a:ext cx="3044839" cy="304483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6C529D4B-FD7C-4469-837D-4A4F911DF0B6}"/>
              </a:ext>
            </a:extLst>
          </p:cNvPr>
          <p:cNvSpPr txBox="1"/>
          <p:nvPr/>
        </p:nvSpPr>
        <p:spPr>
          <a:xfrm>
            <a:off x="912079" y="1567205"/>
            <a:ext cx="1882567" cy="68480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C57AEC-BA8C-4521-AF28-FD11616A223D}"/>
              </a:ext>
            </a:extLst>
          </p:cNvPr>
          <p:cNvSpPr txBox="1"/>
          <p:nvPr/>
        </p:nvSpPr>
        <p:spPr>
          <a:xfrm>
            <a:off x="912079" y="2571750"/>
            <a:ext cx="1882567" cy="68480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BB43DA18-967F-47C9-8ADF-4A46B7A2EFEA}"/>
              </a:ext>
            </a:extLst>
          </p:cNvPr>
          <p:cNvSpPr txBox="1"/>
          <p:nvPr/>
        </p:nvSpPr>
        <p:spPr>
          <a:xfrm>
            <a:off x="912079" y="3576296"/>
            <a:ext cx="1882567" cy="68480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64EE9CED-1083-4F60-B574-9A24FA135312}"/>
              </a:ext>
            </a:extLst>
          </p:cNvPr>
          <p:cNvSpPr txBox="1"/>
          <p:nvPr/>
        </p:nvSpPr>
        <p:spPr>
          <a:xfrm>
            <a:off x="6349352" y="1567204"/>
            <a:ext cx="1882567" cy="68480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 algn="r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57A9583F-1A46-47A8-BD42-772D3F5F43A0}"/>
              </a:ext>
            </a:extLst>
          </p:cNvPr>
          <p:cNvSpPr txBox="1"/>
          <p:nvPr/>
        </p:nvSpPr>
        <p:spPr>
          <a:xfrm>
            <a:off x="6349352" y="2571750"/>
            <a:ext cx="1882567" cy="68480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 algn="r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262DB654-315D-45A3-B9A8-0FE96A4998C1}"/>
              </a:ext>
            </a:extLst>
          </p:cNvPr>
          <p:cNvSpPr txBox="1"/>
          <p:nvPr/>
        </p:nvSpPr>
        <p:spPr>
          <a:xfrm>
            <a:off x="6349352" y="3576295"/>
            <a:ext cx="1882567" cy="68480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 algn="r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5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480996" y="1075515"/>
            <a:ext cx="2182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节日起源 </a:t>
            </a:r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6" name="文本框 8">
            <a:extLst>
              <a:ext uri="{FF2B5EF4-FFF2-40B4-BE49-F238E27FC236}">
                <a16:creationId xmlns="" xmlns:a16="http://schemas.microsoft.com/office/drawing/2014/main" id="{6C529D4B-FD7C-4469-837D-4A4F911DF0B6}"/>
              </a:ext>
            </a:extLst>
          </p:cNvPr>
          <p:cNvSpPr txBox="1"/>
          <p:nvPr/>
        </p:nvSpPr>
        <p:spPr>
          <a:xfrm>
            <a:off x="3499102" y="2579178"/>
            <a:ext cx="1821653" cy="154657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添加</a:t>
            </a:r>
            <a:endParaRPr lang="en-US" altLang="zh-CN" sz="4800" dirty="0" smtClean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 </a:t>
            </a:r>
            <a:r>
              <a:rPr lang="en-US" altLang="zh-CN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  </a:t>
            </a:r>
            <a:r>
              <a:rPr lang="zh-CN" alt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标题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7859694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: 圆角 3">
            <a:extLst>
              <a:ext uri="{FF2B5EF4-FFF2-40B4-BE49-F238E27FC236}">
                <a16:creationId xmlns:a16="http://schemas.microsoft.com/office/drawing/2014/main" xmlns="" id="{183A75A4-0A4F-4F8D-A5DB-37FA77C66A4D}"/>
              </a:ext>
            </a:extLst>
          </p:cNvPr>
          <p:cNvSpPr/>
          <p:nvPr/>
        </p:nvSpPr>
        <p:spPr>
          <a:xfrm>
            <a:off x="1322350" y="1737636"/>
            <a:ext cx="6481194" cy="2505151"/>
          </a:xfrm>
          <a:prstGeom prst="roundRect">
            <a:avLst/>
          </a:prstGeom>
          <a:noFill/>
          <a:ln w="38100" cmpd="dbl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480996" y="1075515"/>
            <a:ext cx="2182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>
                <a:latin typeface="华文行楷" pitchFamily="2" charset="-122"/>
                <a:ea typeface="华文行楷" pitchFamily="2" charset="-122"/>
              </a:rPr>
              <a:t>节日起源 </a:t>
            </a:r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6A9BE3E0-727A-4543-A141-8B73567C1CA7}"/>
              </a:ext>
            </a:extLst>
          </p:cNvPr>
          <p:cNvSpPr/>
          <p:nvPr/>
        </p:nvSpPr>
        <p:spPr>
          <a:xfrm>
            <a:off x="3372360" y="1882483"/>
            <a:ext cx="2646878" cy="224588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东风夜放花千</a:t>
            </a:r>
            <a:r>
              <a:rPr lang="zh-CN" altLang="en-US" sz="2000" spc="22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树</a:t>
            </a:r>
            <a:endParaRPr lang="en-US" altLang="zh-CN" sz="2000" spc="225" dirty="0" smtClean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000" spc="22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宝马</a:t>
            </a:r>
            <a:r>
              <a:rPr lang="zh-CN" altLang="en-US" sz="2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雕车香满</a:t>
            </a:r>
            <a:r>
              <a:rPr lang="zh-CN" altLang="en-US" sz="2000" spc="22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路</a:t>
            </a:r>
            <a:endParaRPr lang="en-US" altLang="zh-CN" sz="2000" spc="225" dirty="0" smtClean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000" spc="22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蛾</a:t>
            </a:r>
            <a:r>
              <a:rPr lang="zh-CN" altLang="en-US" sz="2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儿雪柳黄金</a:t>
            </a:r>
            <a:r>
              <a:rPr lang="zh-CN" altLang="en-US" sz="2000" spc="22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缕</a:t>
            </a:r>
            <a:endParaRPr lang="en-US" altLang="zh-CN" sz="2000" spc="225" dirty="0" smtClean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000" spc="22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笑语</a:t>
            </a:r>
            <a:r>
              <a:rPr lang="zh-CN" altLang="en-US" sz="2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盈盈暗香</a:t>
            </a:r>
            <a:r>
              <a:rPr lang="zh-CN" altLang="en-US" sz="2000" spc="22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去</a:t>
            </a:r>
            <a:endParaRPr lang="zh-CN" altLang="en-US" sz="2000" spc="225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587507" y="1998076"/>
            <a:ext cx="1216037" cy="222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521523" y="1587604"/>
            <a:ext cx="1656240" cy="263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09853595"/>
      </p:ext>
    </p:extLst>
  </p:cSld>
  <p:clrMapOvr>
    <a:masterClrMapping/>
  </p:clrMapOvr>
  <p:transition spd="med" advTm="3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A0B02D7E-12E1-4951-A69D-6888A0164B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343" y="1233919"/>
            <a:ext cx="2763451" cy="369483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25D3394D-6ED9-44B1-A578-051FAB7BD01C}"/>
              </a:ext>
            </a:extLst>
          </p:cNvPr>
          <p:cNvSpPr txBox="1"/>
          <p:nvPr/>
        </p:nvSpPr>
        <p:spPr>
          <a:xfrm>
            <a:off x="4902409" y="1810003"/>
            <a:ext cx="3023905" cy="76174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en-US" altLang="zh-CN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·</a:t>
            </a:r>
            <a:r>
              <a:rPr lang="zh-CN" altLang="en-US" sz="45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剪龙头</a:t>
            </a:r>
            <a:r>
              <a:rPr lang="en-US" altLang="zh-CN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4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4D3FB35B-F0DB-4ECB-A058-F3772A63E504}"/>
              </a:ext>
            </a:extLst>
          </p:cNvPr>
          <p:cNvSpPr/>
          <p:nvPr/>
        </p:nvSpPr>
        <p:spPr>
          <a:xfrm>
            <a:off x="4634352" y="2748636"/>
            <a:ext cx="3694837" cy="14029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ts val="255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二月初二理发，儿童理发，叫剃“喜头”，借龙抬头之吉时，保佑孩童健康成长；大人理发，辞旧迎新，希望带来好运，新的一年顺顺利利。</a:t>
            </a:r>
          </a:p>
        </p:txBody>
      </p:sp>
      <p:sp>
        <p:nvSpPr>
          <p:cNvPr id="11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480996" y="1075515"/>
            <a:ext cx="2182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>
                <a:latin typeface="华文行楷" pitchFamily="2" charset="-122"/>
                <a:ea typeface="华文行楷" pitchFamily="2" charset="-122"/>
              </a:rPr>
              <a:t>节日起源 </a:t>
            </a:r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4859535"/>
      </p:ext>
    </p:extLst>
  </p:cSld>
  <p:clrMapOvr>
    <a:masterClrMapping/>
  </p:clrMapOvr>
  <p:transition spd="slow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4">
            <a:extLst>
              <a:ext uri="{FF2B5EF4-FFF2-40B4-BE49-F238E27FC236}">
                <a16:creationId xmlns="" xmlns:a16="http://schemas.microsoft.com/office/drawing/2014/main" id="{241A9B02-3FBD-4D7A-9A9A-8295081E1E94}"/>
              </a:ext>
            </a:extLst>
          </p:cNvPr>
          <p:cNvSpPr txBox="1"/>
          <p:nvPr/>
        </p:nvSpPr>
        <p:spPr>
          <a:xfrm>
            <a:off x="789956" y="2134659"/>
            <a:ext cx="4242188" cy="1300356"/>
          </a:xfrm>
          <a:prstGeom prst="rect">
            <a:avLst/>
          </a:prstGeom>
          <a:noFill/>
        </p:spPr>
        <p:txBody>
          <a:bodyPr vert="horz" wrap="none" lIns="68580" tIns="34290" rIns="68580" bIns="34290" rtlCol="0">
            <a:spAutoFit/>
          </a:bodyPr>
          <a:lstStyle/>
          <a:p>
            <a:pPr algn="ctr"/>
            <a:r>
              <a:rPr lang="zh-CN" altLang="en-US" sz="8000" dirty="0" smtClean="0">
                <a:latin typeface="华文行楷" pitchFamily="2" charset="-122"/>
                <a:ea typeface="华文行楷" pitchFamily="2" charset="-122"/>
              </a:rPr>
              <a:t>节日习俗</a:t>
            </a:r>
            <a:endParaRPr lang="zh-CN" altLang="en-US" sz="80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FA3DDC6C-DA3A-4A08-AE57-CD2FD2A1A12F}"/>
              </a:ext>
            </a:extLst>
          </p:cNvPr>
          <p:cNvSpPr/>
          <p:nvPr/>
        </p:nvSpPr>
        <p:spPr>
          <a:xfrm>
            <a:off x="2304218" y="841555"/>
            <a:ext cx="1151871" cy="11518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6000" dirty="0">
                <a:latin typeface="华文行楷" pitchFamily="2" charset="-122"/>
                <a:ea typeface="华文行楷" pitchFamily="2" charset="-122"/>
              </a:rPr>
              <a:t>贰</a:t>
            </a:r>
          </a:p>
        </p:txBody>
      </p:sp>
      <p:sp>
        <p:nvSpPr>
          <p:cNvPr id="12" name="文本框 15">
            <a:extLst>
              <a:ext uri="{FF2B5EF4-FFF2-40B4-BE49-F238E27FC236}">
                <a16:creationId xmlns="" xmlns:a16="http://schemas.microsoft.com/office/drawing/2014/main" id="{B0658636-6942-4173-A438-20C8BFFB423C}"/>
              </a:ext>
            </a:extLst>
          </p:cNvPr>
          <p:cNvSpPr txBox="1"/>
          <p:nvPr/>
        </p:nvSpPr>
        <p:spPr>
          <a:xfrm>
            <a:off x="1324128" y="3503612"/>
            <a:ext cx="302152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点击点击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输入内容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点击点击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输入内容点击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0F3C1FB9-4F2C-4474-88ED-0D6E83B4FC52}"/>
              </a:ext>
            </a:extLst>
          </p:cNvPr>
          <p:cNvCxnSpPr>
            <a:cxnSpLocks/>
          </p:cNvCxnSpPr>
          <p:nvPr/>
        </p:nvCxnSpPr>
        <p:spPr>
          <a:xfrm>
            <a:off x="769373" y="3397074"/>
            <a:ext cx="426277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1566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B2FC2734-7190-477B-9210-A18A75725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9720" y="1376127"/>
            <a:ext cx="3793051" cy="3793051"/>
          </a:xfrm>
          <a:prstGeom prst="rect">
            <a:avLst/>
          </a:prstGeom>
        </p:spPr>
      </p:pic>
      <p:sp>
        <p:nvSpPr>
          <p:cNvPr id="33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480996" y="1075515"/>
            <a:ext cx="2182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节日习俗 </a:t>
            </a:r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DAC2CD9F-0105-471F-9BEC-6DC358FFD75C}"/>
              </a:ext>
            </a:extLst>
          </p:cNvPr>
          <p:cNvSpPr/>
          <p:nvPr/>
        </p:nvSpPr>
        <p:spPr>
          <a:xfrm>
            <a:off x="3794764" y="1816340"/>
            <a:ext cx="569387" cy="271029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2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东风夜放花千树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D369FBCE-14CF-4CC7-B79A-CBD1A4C428F7}"/>
              </a:ext>
            </a:extLst>
          </p:cNvPr>
          <p:cNvSpPr/>
          <p:nvPr/>
        </p:nvSpPr>
        <p:spPr>
          <a:xfrm>
            <a:off x="3029255" y="1825393"/>
            <a:ext cx="569387" cy="271029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2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宝马雕车香满路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69C1AFB4-D19C-4AA2-B0FC-606A074F87E9}"/>
              </a:ext>
            </a:extLst>
          </p:cNvPr>
          <p:cNvSpPr/>
          <p:nvPr/>
        </p:nvSpPr>
        <p:spPr>
          <a:xfrm>
            <a:off x="2318523" y="1807287"/>
            <a:ext cx="569387" cy="271029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2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蛾儿雪柳黄金缕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320C3558-1F0B-4F9F-A9CC-6A4331511364}"/>
              </a:ext>
            </a:extLst>
          </p:cNvPr>
          <p:cNvSpPr/>
          <p:nvPr/>
        </p:nvSpPr>
        <p:spPr>
          <a:xfrm>
            <a:off x="1576143" y="1807287"/>
            <a:ext cx="569387" cy="271029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2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笑语盈盈暗香去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2208901" y="2308625"/>
            <a:ext cx="0" cy="1620570"/>
          </a:xfrm>
          <a:prstGeom prst="line">
            <a:avLst/>
          </a:prstGeom>
          <a:ln w="127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951284" y="2299572"/>
            <a:ext cx="0" cy="1620570"/>
          </a:xfrm>
          <a:prstGeom prst="line">
            <a:avLst/>
          </a:prstGeom>
          <a:ln w="127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3666508" y="2308625"/>
            <a:ext cx="0" cy="1620570"/>
          </a:xfrm>
          <a:prstGeom prst="line">
            <a:avLst/>
          </a:prstGeom>
          <a:ln w="127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1502730" y="2308625"/>
            <a:ext cx="0" cy="1620570"/>
          </a:xfrm>
          <a:prstGeom prst="line">
            <a:avLst/>
          </a:prstGeom>
          <a:ln w="127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4382257" y="2308625"/>
            <a:ext cx="0" cy="1620570"/>
          </a:xfrm>
          <a:prstGeom prst="line">
            <a:avLst/>
          </a:prstGeom>
          <a:ln w="127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362D8BD7-2A27-4060-91D2-348D500E83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424525">
            <a:off x="72786" y="95062"/>
            <a:ext cx="2694555" cy="202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1598556"/>
      </p:ext>
    </p:extLst>
  </p:cSld>
  <p:clrMapOvr>
    <a:masterClrMapping/>
  </p:clrMapOvr>
  <p:transition spd="slow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6863AC5-BB0C-4DBF-B6DE-A8A8A5CA6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619"/>
            <a:ext cx="3168713" cy="475307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52C77184-524C-4889-9333-DDB0B47494B2}"/>
              </a:ext>
            </a:extLst>
          </p:cNvPr>
          <p:cNvSpPr/>
          <p:nvPr/>
        </p:nvSpPr>
        <p:spPr>
          <a:xfrm>
            <a:off x="4449158" y="2598909"/>
            <a:ext cx="3908762" cy="1640193"/>
          </a:xfrm>
          <a:prstGeom prst="rect">
            <a:avLst/>
          </a:prstGeom>
        </p:spPr>
        <p:txBody>
          <a:bodyPr vert="wordArtVertRtl" wrap="non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昨夜斗回北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今朝岁起东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我年已强仕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无禄尚忧农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桑野就耕父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荷锄随牧童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田家占气候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共说此年丰</a:t>
            </a:r>
          </a:p>
        </p:txBody>
      </p:sp>
      <p:sp>
        <p:nvSpPr>
          <p:cNvPr id="12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480996" y="1075515"/>
            <a:ext cx="2182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节日习俗 </a:t>
            </a:r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3" name="文本框 9">
            <a:extLst>
              <a:ext uri="{FF2B5EF4-FFF2-40B4-BE49-F238E27FC236}">
                <a16:creationId xmlns="" xmlns:a16="http://schemas.microsoft.com/office/drawing/2014/main" id="{25D3394D-6ED9-44B1-A578-051FAB7BD01C}"/>
              </a:ext>
            </a:extLst>
          </p:cNvPr>
          <p:cNvSpPr txBox="1"/>
          <p:nvPr/>
        </p:nvSpPr>
        <p:spPr>
          <a:xfrm>
            <a:off x="4741759" y="1614663"/>
            <a:ext cx="3216265" cy="80791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en-US" altLang="zh-CN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·</a:t>
            </a:r>
            <a:r>
              <a:rPr lang="zh-CN" alt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顶门棍</a:t>
            </a:r>
            <a:r>
              <a:rPr lang="en-US" altLang="zh-CN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7170" name="Picture 2" descr="E:\PPT改稿\中国风\32932572292099798.jp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8335" y="2386154"/>
            <a:ext cx="1876426" cy="1937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6318867"/>
      </p:ext>
    </p:extLst>
  </p:cSld>
  <p:clrMapOvr>
    <a:masterClrMapping/>
  </p:clrMapOvr>
  <p:transition spd="slow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0508CA1-308F-4F75-900F-3C0A21203C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520806">
            <a:off x="4932605" y="1306348"/>
            <a:ext cx="4128380" cy="2988946"/>
          </a:xfrm>
          <a:prstGeom prst="rect">
            <a:avLst/>
          </a:prstGeom>
        </p:spPr>
      </p:pic>
      <p:sp>
        <p:nvSpPr>
          <p:cNvPr id="11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480996" y="1075515"/>
            <a:ext cx="2182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节日习俗 </a:t>
            </a:r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52C77184-524C-4889-9333-DDB0B47494B2}"/>
              </a:ext>
            </a:extLst>
          </p:cNvPr>
          <p:cNvSpPr/>
          <p:nvPr/>
        </p:nvSpPr>
        <p:spPr>
          <a:xfrm>
            <a:off x="818699" y="2598909"/>
            <a:ext cx="3908762" cy="1640193"/>
          </a:xfrm>
          <a:prstGeom prst="rect">
            <a:avLst/>
          </a:prstGeom>
        </p:spPr>
        <p:txBody>
          <a:bodyPr vert="wordArtVertRtl" wrap="non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昨夜斗回北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今朝岁起东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我年已强仕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无禄尚忧农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桑野就耕父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荷锄随牧童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田家占气候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共说此年丰</a:t>
            </a:r>
          </a:p>
        </p:txBody>
      </p:sp>
      <p:sp>
        <p:nvSpPr>
          <p:cNvPr id="13" name="文本框 9">
            <a:extLst>
              <a:ext uri="{FF2B5EF4-FFF2-40B4-BE49-F238E27FC236}">
                <a16:creationId xmlns="" xmlns:a16="http://schemas.microsoft.com/office/drawing/2014/main" id="{25D3394D-6ED9-44B1-A578-051FAB7BD01C}"/>
              </a:ext>
            </a:extLst>
          </p:cNvPr>
          <p:cNvSpPr txBox="1"/>
          <p:nvPr/>
        </p:nvSpPr>
        <p:spPr>
          <a:xfrm>
            <a:off x="1111300" y="1614663"/>
            <a:ext cx="3216265" cy="80791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en-US" altLang="zh-CN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·</a:t>
            </a:r>
            <a:r>
              <a:rPr lang="zh-CN" alt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炒玉米</a:t>
            </a:r>
            <a:r>
              <a:rPr lang="en-US" altLang="zh-CN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8583514"/>
      </p:ext>
    </p:extLst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B0658636-6942-4173-A438-20C8BFFB423C}"/>
              </a:ext>
            </a:extLst>
          </p:cNvPr>
          <p:cNvSpPr txBox="1"/>
          <p:nvPr/>
        </p:nvSpPr>
        <p:spPr>
          <a:xfrm>
            <a:off x="998216" y="3361681"/>
            <a:ext cx="1723550" cy="113107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7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ts val="27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ts val="27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4CA2319C-50A4-429E-B392-AB257E034F28}"/>
              </a:ext>
            </a:extLst>
          </p:cNvPr>
          <p:cNvSpPr txBox="1"/>
          <p:nvPr/>
        </p:nvSpPr>
        <p:spPr>
          <a:xfrm>
            <a:off x="3710226" y="3361681"/>
            <a:ext cx="1723550" cy="113107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7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ts val="27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ts val="27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149B91BA-53BF-4DC4-99A1-B312CEE68FBD}"/>
              </a:ext>
            </a:extLst>
          </p:cNvPr>
          <p:cNvSpPr txBox="1"/>
          <p:nvPr/>
        </p:nvSpPr>
        <p:spPr>
          <a:xfrm>
            <a:off x="6422236" y="3361681"/>
            <a:ext cx="1723550" cy="113107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7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ts val="27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ts val="27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</a:p>
        </p:txBody>
      </p:sp>
      <p:sp>
        <p:nvSpPr>
          <p:cNvPr id="24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480995" y="1075515"/>
            <a:ext cx="2182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节日</a:t>
            </a:r>
            <a:r>
              <a:rPr lang="zh-CN" altLang="en-US" sz="2400" dirty="0">
                <a:latin typeface="华文行楷" pitchFamily="2" charset="-122"/>
                <a:ea typeface="华文行楷" pitchFamily="2" charset="-122"/>
              </a:rPr>
              <a:t>习俗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 </a:t>
            </a:r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791703" y="1628278"/>
            <a:ext cx="1544816" cy="1544816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22" name="Picture 2" descr="E:\PPT改稿\中国节\a8973a9c0a8a63c824cf2d4a50f1f30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8216" y="1888116"/>
            <a:ext cx="1828800" cy="116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369958" y="1888116"/>
            <a:ext cx="1828105" cy="116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7728263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3" grpId="0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4">
            <a:extLst>
              <a:ext uri="{FF2B5EF4-FFF2-40B4-BE49-F238E27FC236}">
                <a16:creationId xmlns="" xmlns:a16="http://schemas.microsoft.com/office/drawing/2014/main" id="{241A9B02-3FBD-4D7A-9A9A-8295081E1E94}"/>
              </a:ext>
            </a:extLst>
          </p:cNvPr>
          <p:cNvSpPr txBox="1"/>
          <p:nvPr/>
        </p:nvSpPr>
        <p:spPr>
          <a:xfrm>
            <a:off x="789956" y="2134659"/>
            <a:ext cx="4242187" cy="1300356"/>
          </a:xfrm>
          <a:prstGeom prst="rect">
            <a:avLst/>
          </a:prstGeom>
          <a:noFill/>
        </p:spPr>
        <p:txBody>
          <a:bodyPr vert="horz" wrap="none" lIns="68580" tIns="34290" rIns="68580" bIns="34290" rtlCol="0">
            <a:spAutoFit/>
          </a:bodyPr>
          <a:lstStyle/>
          <a:p>
            <a:pPr algn="ctr"/>
            <a:r>
              <a:rPr lang="zh-CN" altLang="en-US" sz="8000" dirty="0" smtClean="0">
                <a:latin typeface="华文行楷" pitchFamily="2" charset="-122"/>
                <a:ea typeface="华文行楷" pitchFamily="2" charset="-122"/>
              </a:rPr>
              <a:t>民间传说</a:t>
            </a:r>
            <a:endParaRPr lang="zh-CN" altLang="en-US" sz="80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FA3DDC6C-DA3A-4A08-AE57-CD2FD2A1A12F}"/>
              </a:ext>
            </a:extLst>
          </p:cNvPr>
          <p:cNvSpPr/>
          <p:nvPr/>
        </p:nvSpPr>
        <p:spPr>
          <a:xfrm>
            <a:off x="2304218" y="841555"/>
            <a:ext cx="1151871" cy="11518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6000" dirty="0">
                <a:latin typeface="华文行楷" pitchFamily="2" charset="-122"/>
                <a:ea typeface="华文行楷" pitchFamily="2" charset="-122"/>
              </a:rPr>
              <a:t>叁</a:t>
            </a:r>
          </a:p>
        </p:txBody>
      </p:sp>
      <p:sp>
        <p:nvSpPr>
          <p:cNvPr id="12" name="文本框 15">
            <a:extLst>
              <a:ext uri="{FF2B5EF4-FFF2-40B4-BE49-F238E27FC236}">
                <a16:creationId xmlns="" xmlns:a16="http://schemas.microsoft.com/office/drawing/2014/main" id="{B0658636-6942-4173-A438-20C8BFFB423C}"/>
              </a:ext>
            </a:extLst>
          </p:cNvPr>
          <p:cNvSpPr txBox="1"/>
          <p:nvPr/>
        </p:nvSpPr>
        <p:spPr>
          <a:xfrm>
            <a:off x="1324128" y="3503612"/>
            <a:ext cx="302152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点击点击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输入内容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点击点击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输入内容点击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0F3C1FB9-4F2C-4474-88ED-0D6E83B4FC52}"/>
              </a:ext>
            </a:extLst>
          </p:cNvPr>
          <p:cNvCxnSpPr>
            <a:cxnSpLocks/>
          </p:cNvCxnSpPr>
          <p:nvPr/>
        </p:nvCxnSpPr>
        <p:spPr>
          <a:xfrm>
            <a:off x="769373" y="3397074"/>
            <a:ext cx="426277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1566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9B8D1204-529B-4B9C-AE6E-B6AD4CDF9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3751" y="1306346"/>
            <a:ext cx="3952776" cy="3427945"/>
          </a:xfrm>
          <a:prstGeom prst="rect">
            <a:avLst/>
          </a:prstGeom>
        </p:spPr>
      </p:pic>
      <p:sp>
        <p:nvSpPr>
          <p:cNvPr id="33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518667" y="1075515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民间传说</a:t>
            </a:r>
            <a:r>
              <a:rPr lang="en-US" altLang="zh-CN" sz="2400" dirty="0" smtClean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="" xmlns:a16="http://schemas.microsoft.com/office/drawing/2014/main" id="{DAC2CD9F-0105-471F-9BEC-6DC358FFD75C}"/>
              </a:ext>
            </a:extLst>
          </p:cNvPr>
          <p:cNvSpPr/>
          <p:nvPr/>
        </p:nvSpPr>
        <p:spPr>
          <a:xfrm>
            <a:off x="3562897" y="1663922"/>
            <a:ext cx="569387" cy="271029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2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小儿呼叫走长街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D369FBCE-14CF-4CC7-B79A-CBD1A4C428F7}"/>
              </a:ext>
            </a:extLst>
          </p:cNvPr>
          <p:cNvSpPr/>
          <p:nvPr/>
        </p:nvSpPr>
        <p:spPr>
          <a:xfrm>
            <a:off x="2797388" y="1672975"/>
            <a:ext cx="569387" cy="271029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2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云有痴呆召人买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69C1AFB4-D19C-4AA2-B0FC-606A074F87E9}"/>
              </a:ext>
            </a:extLst>
          </p:cNvPr>
          <p:cNvSpPr/>
          <p:nvPr/>
        </p:nvSpPr>
        <p:spPr>
          <a:xfrm>
            <a:off x="2086656" y="1654869"/>
            <a:ext cx="569387" cy="271029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2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二物于人谁独无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320C3558-1F0B-4F9F-A9CC-6A4331511364}"/>
              </a:ext>
            </a:extLst>
          </p:cNvPr>
          <p:cNvSpPr/>
          <p:nvPr/>
        </p:nvSpPr>
        <p:spPr>
          <a:xfrm>
            <a:off x="1344276" y="1654869"/>
            <a:ext cx="569387" cy="271029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2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就中吴侬仍有余</a:t>
            </a:r>
          </a:p>
        </p:txBody>
      </p:sp>
      <p:cxnSp>
        <p:nvCxnSpPr>
          <p:cNvPr id="47" name="直接连接符 46"/>
          <p:cNvCxnSpPr/>
          <p:nvPr/>
        </p:nvCxnSpPr>
        <p:spPr>
          <a:xfrm>
            <a:off x="1977034" y="2156207"/>
            <a:ext cx="0" cy="1620570"/>
          </a:xfrm>
          <a:prstGeom prst="line">
            <a:avLst/>
          </a:prstGeom>
          <a:ln w="127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2719417" y="2147154"/>
            <a:ext cx="0" cy="1620570"/>
          </a:xfrm>
          <a:prstGeom prst="line">
            <a:avLst/>
          </a:prstGeom>
          <a:ln w="127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3434641" y="2156207"/>
            <a:ext cx="0" cy="1620570"/>
          </a:xfrm>
          <a:prstGeom prst="line">
            <a:avLst/>
          </a:prstGeom>
          <a:ln w="127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1270863" y="2156207"/>
            <a:ext cx="0" cy="1620570"/>
          </a:xfrm>
          <a:prstGeom prst="line">
            <a:avLst/>
          </a:prstGeom>
          <a:ln w="127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4150390" y="2156207"/>
            <a:ext cx="0" cy="1620570"/>
          </a:xfrm>
          <a:prstGeom prst="line">
            <a:avLst/>
          </a:prstGeom>
          <a:ln w="1270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63596251"/>
      </p:ext>
    </p:extLst>
  </p:cSld>
  <p:clrMapOvr>
    <a:masterClrMapping/>
  </p:clrMapOvr>
  <p:transition spd="slow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2B9B104-F763-43BF-ABCF-0099F2288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-54322" y="1133"/>
            <a:ext cx="5142368" cy="5142368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167840DC-FB1D-4753-B886-3925F65FBB0E}"/>
              </a:ext>
            </a:extLst>
          </p:cNvPr>
          <p:cNvSpPr/>
          <p:nvPr/>
        </p:nvSpPr>
        <p:spPr>
          <a:xfrm>
            <a:off x="4725915" y="2365662"/>
            <a:ext cx="3599551" cy="191590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二月初二前后，春回大地，人们期望龙出镇住一切有害的毒虫，期望着丰收。这就是“二月二，龙抬头”的说法。</a:t>
            </a:r>
          </a:p>
        </p:txBody>
      </p:sp>
      <p:sp>
        <p:nvSpPr>
          <p:cNvPr id="12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518667" y="1075515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民间传说</a:t>
            </a:r>
            <a:r>
              <a:rPr lang="en-US" altLang="zh-CN" sz="2400" dirty="0" smtClean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3" name="文本框 9">
            <a:extLst>
              <a:ext uri="{FF2B5EF4-FFF2-40B4-BE49-F238E27FC236}">
                <a16:creationId xmlns="" xmlns:a16="http://schemas.microsoft.com/office/drawing/2014/main" id="{25D3394D-6ED9-44B1-A578-051FAB7BD01C}"/>
              </a:ext>
            </a:extLst>
          </p:cNvPr>
          <p:cNvSpPr txBox="1"/>
          <p:nvPr/>
        </p:nvSpPr>
        <p:spPr>
          <a:xfrm>
            <a:off x="4841350" y="1492247"/>
            <a:ext cx="3216265" cy="80791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en-US" altLang="zh-CN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·</a:t>
            </a:r>
            <a:r>
              <a:rPr lang="zh-CN" alt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二月二</a:t>
            </a:r>
            <a:r>
              <a:rPr lang="en-US" altLang="zh-CN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9337748"/>
      </p:ext>
    </p:extLst>
  </p:cSld>
  <p:clrMapOvr>
    <a:masterClrMapping/>
  </p:clrMapOvr>
  <p:transition spd="slow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DEAFF6D-4E55-4832-A7C1-06300B4EB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689" y="1736966"/>
            <a:ext cx="4144091" cy="26522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A313C727-DA46-4501-96EA-6BDEAC4BC383}"/>
              </a:ext>
            </a:extLst>
          </p:cNvPr>
          <p:cNvSpPr/>
          <p:nvPr/>
        </p:nvSpPr>
        <p:spPr>
          <a:xfrm>
            <a:off x="462793" y="2603489"/>
            <a:ext cx="4144724" cy="1404552"/>
          </a:xfrm>
          <a:prstGeom prst="rect">
            <a:avLst/>
          </a:prstGeom>
        </p:spPr>
        <p:txBody>
          <a:bodyPr vert="wordArtVertRtl" wrap="non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昨夜斗回北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今朝岁起东</a:t>
            </a:r>
          </a:p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我年已强仕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无禄尚忧农</a:t>
            </a:r>
          </a:p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桑野就耕父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荷锄随牧童</a:t>
            </a:r>
          </a:p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田家占气候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共说此年丰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人归落雁后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思发在花前</a:t>
            </a:r>
          </a:p>
        </p:txBody>
      </p:sp>
      <p:sp>
        <p:nvSpPr>
          <p:cNvPr id="12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518667" y="1075515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民间传说</a:t>
            </a:r>
            <a:r>
              <a:rPr lang="en-US" altLang="zh-CN" sz="2400" dirty="0" smtClean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3" name="文本框 9">
            <a:extLst>
              <a:ext uri="{FF2B5EF4-FFF2-40B4-BE49-F238E27FC236}">
                <a16:creationId xmlns="" xmlns:a16="http://schemas.microsoft.com/office/drawing/2014/main" id="{25D3394D-6ED9-44B1-A578-051FAB7BD01C}"/>
              </a:ext>
            </a:extLst>
          </p:cNvPr>
          <p:cNvSpPr txBox="1"/>
          <p:nvPr/>
        </p:nvSpPr>
        <p:spPr>
          <a:xfrm>
            <a:off x="927022" y="1551798"/>
            <a:ext cx="3216265" cy="80791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en-US" altLang="zh-CN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·</a:t>
            </a:r>
            <a:r>
              <a:rPr lang="zh-CN" alt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春龙节</a:t>
            </a:r>
            <a:r>
              <a:rPr lang="en-US" altLang="zh-CN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3798427"/>
      </p:ext>
    </p:extLst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7879" y="1706774"/>
            <a:ext cx="9144000" cy="202275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itchFamily="2" charset="-122"/>
              <a:ea typeface="方正清刻本悦宋简体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6CCB648F-B7F7-4876-9F78-193A0E98B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99256" y="1837852"/>
            <a:ext cx="5178518" cy="331702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E7B5B1A-3807-404C-9F98-254F1719F550}"/>
              </a:ext>
            </a:extLst>
          </p:cNvPr>
          <p:cNvSpPr txBox="1"/>
          <p:nvPr/>
        </p:nvSpPr>
        <p:spPr>
          <a:xfrm>
            <a:off x="968622" y="2248071"/>
            <a:ext cx="2062103" cy="95410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25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点击输入内容点击输入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pPr>
              <a:lnSpc>
                <a:spcPts val="225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点击输入内容点击输入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pPr>
              <a:lnSpc>
                <a:spcPts val="225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点击输入内容点击输入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5AAD66A2-F2E5-4E91-BA07-6AD9E09351DF}"/>
              </a:ext>
            </a:extLst>
          </p:cNvPr>
          <p:cNvSpPr txBox="1"/>
          <p:nvPr/>
        </p:nvSpPr>
        <p:spPr>
          <a:xfrm>
            <a:off x="3540948" y="2248071"/>
            <a:ext cx="2062103" cy="95410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25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点击输入内容点击输入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pPr>
              <a:lnSpc>
                <a:spcPts val="225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点击输入内容点击输入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pPr>
              <a:lnSpc>
                <a:spcPts val="225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点击输入内容点击输入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A1645D9-B73D-4867-947C-049E5E66F83A}"/>
              </a:ext>
            </a:extLst>
          </p:cNvPr>
          <p:cNvSpPr txBox="1"/>
          <p:nvPr/>
        </p:nvSpPr>
        <p:spPr>
          <a:xfrm>
            <a:off x="6113274" y="2248071"/>
            <a:ext cx="2062103" cy="95410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25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点击输入内容点击输入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pPr>
              <a:lnSpc>
                <a:spcPts val="225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点击输入内容点击输入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pPr>
              <a:lnSpc>
                <a:spcPts val="225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点击输入内容点击输入</a:t>
            </a:r>
          </a:p>
        </p:txBody>
      </p:sp>
      <p:sp>
        <p:nvSpPr>
          <p:cNvPr id="18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518667" y="1075515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民间传说</a:t>
            </a:r>
            <a:r>
              <a:rPr lang="en-US" altLang="zh-CN" sz="2400" dirty="0" smtClean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69545" y="2435384"/>
            <a:ext cx="0" cy="597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286408" y="2435384"/>
            <a:ext cx="0" cy="597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320135" y="2435384"/>
            <a:ext cx="0" cy="597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839486" y="2435384"/>
            <a:ext cx="0" cy="597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5789627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1" grpId="0"/>
      <p:bldP spid="13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F501C06E-AE3E-46EB-8DE3-083B9760EB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5132" y="1274437"/>
            <a:ext cx="3304729" cy="326022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A4BC70AC-F06B-4388-A6B6-7AF44FD18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877" y="1758748"/>
            <a:ext cx="492605" cy="495572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331AA6B4-0932-4DC4-BA56-DF320F76462D}"/>
              </a:ext>
            </a:extLst>
          </p:cNvPr>
          <p:cNvSpPr/>
          <p:nvPr/>
        </p:nvSpPr>
        <p:spPr>
          <a:xfrm>
            <a:off x="5534029" y="1779548"/>
            <a:ext cx="289474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24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东风夜放花千树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555B6729-3B97-407C-81B8-5E8EF008B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877" y="2463294"/>
            <a:ext cx="492605" cy="495572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02957430-B39E-4EE7-BCAA-9251CFD1DE9A}"/>
              </a:ext>
            </a:extLst>
          </p:cNvPr>
          <p:cNvSpPr/>
          <p:nvPr/>
        </p:nvSpPr>
        <p:spPr>
          <a:xfrm>
            <a:off x="5534029" y="2484094"/>
            <a:ext cx="289474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24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宝马雕车香满路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D4DE00E2-CC9D-49DC-AC82-15298D219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877" y="3167840"/>
            <a:ext cx="492605" cy="495572"/>
          </a:xfrm>
          <a:prstGeom prst="rect">
            <a:avLst/>
          </a:prstGeom>
        </p:spPr>
      </p:pic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0E64746D-9883-409C-A21A-BC803D42A61D}"/>
              </a:ext>
            </a:extLst>
          </p:cNvPr>
          <p:cNvSpPr/>
          <p:nvPr/>
        </p:nvSpPr>
        <p:spPr>
          <a:xfrm>
            <a:off x="5534029" y="3188640"/>
            <a:ext cx="289474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24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蛾儿雪柳黄金缕</a:t>
            </a:r>
          </a:p>
        </p:txBody>
      </p:sp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CDD9F814-BF6D-4381-A21E-6A3086FCD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877" y="3872387"/>
            <a:ext cx="492605" cy="495572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B2516D18-FCAA-48E8-AAB5-ECBE55365F5F}"/>
              </a:ext>
            </a:extLst>
          </p:cNvPr>
          <p:cNvSpPr/>
          <p:nvPr/>
        </p:nvSpPr>
        <p:spPr>
          <a:xfrm>
            <a:off x="5534029" y="3893187"/>
            <a:ext cx="289474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24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笑语盈盈暗香去</a:t>
            </a:r>
          </a:p>
        </p:txBody>
      </p:sp>
      <p:sp>
        <p:nvSpPr>
          <p:cNvPr id="20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518666" y="1075515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问候祝福</a:t>
            </a:r>
            <a:r>
              <a:rPr lang="en-US" altLang="zh-CN" sz="2400" dirty="0" smtClean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1489032"/>
      </p:ext>
    </p:extLst>
  </p:cSld>
  <p:clrMapOvr>
    <a:masterClrMapping/>
  </p:clrMapOvr>
  <p:transition spd="med" advTm="3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  <p:bldP spid="35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4">
            <a:extLst>
              <a:ext uri="{FF2B5EF4-FFF2-40B4-BE49-F238E27FC236}">
                <a16:creationId xmlns="" xmlns:a16="http://schemas.microsoft.com/office/drawing/2014/main" id="{241A9B02-3FBD-4D7A-9A9A-8295081E1E94}"/>
              </a:ext>
            </a:extLst>
          </p:cNvPr>
          <p:cNvSpPr txBox="1"/>
          <p:nvPr/>
        </p:nvSpPr>
        <p:spPr>
          <a:xfrm>
            <a:off x="789956" y="2134659"/>
            <a:ext cx="4242187" cy="1300356"/>
          </a:xfrm>
          <a:prstGeom prst="rect">
            <a:avLst/>
          </a:prstGeom>
          <a:noFill/>
        </p:spPr>
        <p:txBody>
          <a:bodyPr vert="horz" wrap="none" lIns="68580" tIns="34290" rIns="68580" bIns="34290" rtlCol="0">
            <a:spAutoFit/>
          </a:bodyPr>
          <a:lstStyle/>
          <a:p>
            <a:pPr algn="ctr"/>
            <a:r>
              <a:rPr lang="zh-CN" altLang="en-US" sz="8000" dirty="0" smtClean="0">
                <a:latin typeface="华文行楷" pitchFamily="2" charset="-122"/>
                <a:ea typeface="华文行楷" pitchFamily="2" charset="-122"/>
              </a:rPr>
              <a:t>问候祝福</a:t>
            </a:r>
            <a:endParaRPr lang="zh-CN" altLang="en-US" sz="80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FA3DDC6C-DA3A-4A08-AE57-CD2FD2A1A12F}"/>
              </a:ext>
            </a:extLst>
          </p:cNvPr>
          <p:cNvSpPr/>
          <p:nvPr/>
        </p:nvSpPr>
        <p:spPr>
          <a:xfrm>
            <a:off x="2304218" y="841555"/>
            <a:ext cx="1151871" cy="11518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6000" dirty="0">
                <a:latin typeface="华文行楷" pitchFamily="2" charset="-122"/>
                <a:ea typeface="华文行楷" pitchFamily="2" charset="-122"/>
              </a:rPr>
              <a:t>肆</a:t>
            </a:r>
          </a:p>
        </p:txBody>
      </p:sp>
      <p:sp>
        <p:nvSpPr>
          <p:cNvPr id="12" name="文本框 15">
            <a:extLst>
              <a:ext uri="{FF2B5EF4-FFF2-40B4-BE49-F238E27FC236}">
                <a16:creationId xmlns="" xmlns:a16="http://schemas.microsoft.com/office/drawing/2014/main" id="{B0658636-6942-4173-A438-20C8BFFB423C}"/>
              </a:ext>
            </a:extLst>
          </p:cNvPr>
          <p:cNvSpPr txBox="1"/>
          <p:nvPr/>
        </p:nvSpPr>
        <p:spPr>
          <a:xfrm>
            <a:off x="1324128" y="3503612"/>
            <a:ext cx="302152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点击点击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输入内容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点击点击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输入内容点击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0F3C1FB9-4F2C-4474-88ED-0D6E83B4FC52}"/>
              </a:ext>
            </a:extLst>
          </p:cNvPr>
          <p:cNvCxnSpPr>
            <a:cxnSpLocks/>
          </p:cNvCxnSpPr>
          <p:nvPr/>
        </p:nvCxnSpPr>
        <p:spPr>
          <a:xfrm>
            <a:off x="769373" y="3397074"/>
            <a:ext cx="426277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1566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76F47F5-AA5A-4D03-B106-238DD61F1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6532" y="61944"/>
            <a:ext cx="3628039" cy="3181657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9D1E3268-355A-4525-801C-464007C6622A}"/>
              </a:ext>
            </a:extLst>
          </p:cNvPr>
          <p:cNvSpPr/>
          <p:nvPr/>
        </p:nvSpPr>
        <p:spPr>
          <a:xfrm>
            <a:off x="2667094" y="2078690"/>
            <a:ext cx="3769373" cy="1998624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二月二熏香，从院子各处一直点到室内，有缝就插，这一天被称为熏虫日。因为大部分虫子从这天开始动弹了，这些粮食虫、蛀虫均属害虫，人们认为这一熏，一年家中屋里不遭害虫。</a:t>
            </a:r>
          </a:p>
        </p:txBody>
      </p:sp>
      <p:sp>
        <p:nvSpPr>
          <p:cNvPr id="13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518666" y="1075515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问候祝福</a:t>
            </a:r>
            <a:r>
              <a:rPr lang="en-US" altLang="zh-CN" sz="2400" dirty="0" smtClean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4" name="文本框 9">
            <a:extLst>
              <a:ext uri="{FF2B5EF4-FFF2-40B4-BE49-F238E27FC236}">
                <a16:creationId xmlns="" xmlns:a16="http://schemas.microsoft.com/office/drawing/2014/main" id="{25D3394D-6ED9-44B1-A578-051FAB7BD01C}"/>
              </a:ext>
            </a:extLst>
          </p:cNvPr>
          <p:cNvSpPr txBox="1"/>
          <p:nvPr/>
        </p:nvSpPr>
        <p:spPr>
          <a:xfrm>
            <a:off x="7258105" y="631972"/>
            <a:ext cx="877163" cy="3427540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pPr algn="r"/>
            <a:r>
              <a:rPr lang="zh-CN" alt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二月二熏香</a:t>
            </a:r>
            <a:endParaRPr lang="zh-CN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5993078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E6CC1A3B-DCB6-4AE3-BAF4-4122F0839E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54262"/>
            <a:ext cx="2838894" cy="4875304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7D569278-6B54-4925-A3FA-042DEFB8E7F1}"/>
              </a:ext>
            </a:extLst>
          </p:cNvPr>
          <p:cNvSpPr/>
          <p:nvPr/>
        </p:nvSpPr>
        <p:spPr>
          <a:xfrm>
            <a:off x="2869964" y="2592157"/>
            <a:ext cx="5228354" cy="1483098"/>
          </a:xfrm>
          <a:prstGeom prst="rect">
            <a:avLst/>
          </a:prstGeom>
        </p:spPr>
        <p:txBody>
          <a:bodyPr vert="wordArtVertRtl" wrap="non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昨夜斗回北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今朝岁起东</a:t>
            </a: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我年已强仕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无禄尚忧农</a:t>
            </a: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桑野就耕父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荷锄随牧童</a:t>
            </a: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田家占气候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共说此年丰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入春才七日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离家已二年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人归落雁后</a:t>
            </a:r>
            <a:endParaRPr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思发在花前</a:t>
            </a:r>
          </a:p>
        </p:txBody>
      </p:sp>
      <p:sp>
        <p:nvSpPr>
          <p:cNvPr id="13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518666" y="1075515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问候祝福</a:t>
            </a:r>
            <a:r>
              <a:rPr lang="en-US" altLang="zh-CN" sz="2400" dirty="0" smtClean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4" name="文本框 9">
            <a:extLst>
              <a:ext uri="{FF2B5EF4-FFF2-40B4-BE49-F238E27FC236}">
                <a16:creationId xmlns="" xmlns:a16="http://schemas.microsoft.com/office/drawing/2014/main" id="{25D3394D-6ED9-44B1-A578-051FAB7BD01C}"/>
              </a:ext>
            </a:extLst>
          </p:cNvPr>
          <p:cNvSpPr txBox="1"/>
          <p:nvPr/>
        </p:nvSpPr>
        <p:spPr>
          <a:xfrm>
            <a:off x="4227102" y="1614259"/>
            <a:ext cx="3831818" cy="80791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en-US" altLang="zh-CN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·</a:t>
            </a:r>
            <a:r>
              <a:rPr lang="zh-CN" alt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春的祝福</a:t>
            </a:r>
            <a:r>
              <a:rPr lang="en-US" altLang="zh-CN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7721377"/>
      </p:ext>
    </p:extLst>
  </p:cSld>
  <p:clrMapOvr>
    <a:masterClrMapping/>
  </p:clrMapOvr>
  <p:transition spd="slow" advTm="300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268301" y="1837849"/>
            <a:ext cx="2570182" cy="257018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1">
            <a:extLst>
              <a:ext uri="{FF2B5EF4-FFF2-40B4-BE49-F238E27FC236}">
                <a16:creationId xmlns="" xmlns:a16="http://schemas.microsoft.com/office/drawing/2014/main" id="{29977968-1D72-4AF9-B279-CD2A8D8D479D}"/>
              </a:ext>
            </a:extLst>
          </p:cNvPr>
          <p:cNvSpPr txBox="1"/>
          <p:nvPr/>
        </p:nvSpPr>
        <p:spPr>
          <a:xfrm>
            <a:off x="3518667" y="1075515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华文行楷" pitchFamily="2" charset="-122"/>
                <a:ea typeface="华文行楷" pitchFamily="2" charset="-122"/>
              </a:rPr>
              <a:t>· </a:t>
            </a:r>
            <a:r>
              <a:rPr lang="zh-CN" altLang="en-US" sz="2400" dirty="0" smtClean="0">
                <a:latin typeface="华文行楷" pitchFamily="2" charset="-122"/>
                <a:ea typeface="华文行楷" pitchFamily="2" charset="-122"/>
              </a:rPr>
              <a:t>问候祝福</a:t>
            </a:r>
            <a:r>
              <a:rPr lang="en-US" altLang="zh-CN" sz="2400" dirty="0" smtClean="0">
                <a:latin typeface="华文行楷" pitchFamily="2" charset="-122"/>
                <a:ea typeface="华文行楷" pitchFamily="2" charset="-122"/>
              </a:rPr>
              <a:t>·</a:t>
            </a:r>
            <a:endParaRPr lang="zh-CN" altLang="en-US" sz="2400" dirty="0"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9D1CF4E6-376E-4C37-83FF-9FEC2BCEFB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96046" y="1929548"/>
            <a:ext cx="2333801" cy="2385151"/>
          </a:xfrm>
          <a:prstGeom prst="rect">
            <a:avLst/>
          </a:prstGeom>
        </p:spPr>
      </p:pic>
      <p:sp>
        <p:nvSpPr>
          <p:cNvPr id="30" name="文本框 8">
            <a:extLst>
              <a:ext uri="{FF2B5EF4-FFF2-40B4-BE49-F238E27FC236}">
                <a16:creationId xmlns="" xmlns:a16="http://schemas.microsoft.com/office/drawing/2014/main" id="{6C529D4B-FD7C-4469-837D-4A4F911DF0B6}"/>
              </a:ext>
            </a:extLst>
          </p:cNvPr>
          <p:cNvSpPr txBox="1"/>
          <p:nvPr/>
        </p:nvSpPr>
        <p:spPr>
          <a:xfrm>
            <a:off x="912079" y="1567205"/>
            <a:ext cx="1882567" cy="68480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1" name="文本框 9">
            <a:extLst>
              <a:ext uri="{FF2B5EF4-FFF2-40B4-BE49-F238E27FC236}">
                <a16:creationId xmlns="" xmlns:a16="http://schemas.microsoft.com/office/drawing/2014/main" id="{DBC57AEC-BA8C-4521-AF28-FD11616A223D}"/>
              </a:ext>
            </a:extLst>
          </p:cNvPr>
          <p:cNvSpPr txBox="1"/>
          <p:nvPr/>
        </p:nvSpPr>
        <p:spPr>
          <a:xfrm>
            <a:off x="912079" y="2571750"/>
            <a:ext cx="1882567" cy="68480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2" name="文本框 10">
            <a:extLst>
              <a:ext uri="{FF2B5EF4-FFF2-40B4-BE49-F238E27FC236}">
                <a16:creationId xmlns="" xmlns:a16="http://schemas.microsoft.com/office/drawing/2014/main" id="{BB43DA18-967F-47C9-8ADF-4A46B7A2EFEA}"/>
              </a:ext>
            </a:extLst>
          </p:cNvPr>
          <p:cNvSpPr txBox="1"/>
          <p:nvPr/>
        </p:nvSpPr>
        <p:spPr>
          <a:xfrm>
            <a:off x="912079" y="3576296"/>
            <a:ext cx="1882567" cy="68480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39" name="文本框 8">
            <a:extLst>
              <a:ext uri="{FF2B5EF4-FFF2-40B4-BE49-F238E27FC236}">
                <a16:creationId xmlns="" xmlns:a16="http://schemas.microsoft.com/office/drawing/2014/main" id="{6C529D4B-FD7C-4469-837D-4A4F911DF0B6}"/>
              </a:ext>
            </a:extLst>
          </p:cNvPr>
          <p:cNvSpPr txBox="1"/>
          <p:nvPr/>
        </p:nvSpPr>
        <p:spPr>
          <a:xfrm>
            <a:off x="6362265" y="1567205"/>
            <a:ext cx="1882567" cy="68480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40" name="文本框 9">
            <a:extLst>
              <a:ext uri="{FF2B5EF4-FFF2-40B4-BE49-F238E27FC236}">
                <a16:creationId xmlns="" xmlns:a16="http://schemas.microsoft.com/office/drawing/2014/main" id="{DBC57AEC-BA8C-4521-AF28-FD11616A223D}"/>
              </a:ext>
            </a:extLst>
          </p:cNvPr>
          <p:cNvSpPr txBox="1"/>
          <p:nvPr/>
        </p:nvSpPr>
        <p:spPr>
          <a:xfrm>
            <a:off x="6362265" y="2571750"/>
            <a:ext cx="1882567" cy="68480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41" name="文本框 10">
            <a:extLst>
              <a:ext uri="{FF2B5EF4-FFF2-40B4-BE49-F238E27FC236}">
                <a16:creationId xmlns="" xmlns:a16="http://schemas.microsoft.com/office/drawing/2014/main" id="{BB43DA18-967F-47C9-8ADF-4A46B7A2EFEA}"/>
              </a:ext>
            </a:extLst>
          </p:cNvPr>
          <p:cNvSpPr txBox="1"/>
          <p:nvPr/>
        </p:nvSpPr>
        <p:spPr>
          <a:xfrm>
            <a:off x="6362265" y="3576296"/>
            <a:ext cx="1882567" cy="68480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algn="ctr">
              <a:lnSpc>
                <a:spcPts val="3300"/>
              </a:lnSpc>
              <a:defRPr sz="2800" b="0" i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  <a:p>
            <a:pPr algn="l">
              <a:lnSpc>
                <a:spcPts val="24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itchFamily="2" charset="-122"/>
                <a:ea typeface="华文行楷" pitchFamily="2" charset="-122"/>
              </a:rPr>
              <a:t>点击输入内容点击</a:t>
            </a:r>
            <a:endParaRPr lang="en-US" altLang="zh-CN" sz="1700" dirty="0">
              <a:solidFill>
                <a:schemeClr val="tx1">
                  <a:lumMod val="75000"/>
                  <a:lumOff val="25000"/>
                </a:schemeClr>
              </a:solidFill>
              <a:latin typeface="华文行楷" pitchFamily="2" charset="-122"/>
              <a:ea typeface="华文行楷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7524004"/>
      </p:ext>
    </p:extLst>
  </p:cSld>
  <p:clrMapOvr>
    <a:masterClrMapping/>
  </p:clrMapOvr>
  <p:transition spd="slow" advTm="300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/>
      <p:bldP spid="31" grpId="0"/>
      <p:bldP spid="32" grpId="0"/>
      <p:bldP spid="39" grpId="0"/>
      <p:bldP spid="40" grpId="0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PT改稿\中国节\20437e9f790040eb9525c9de563bb09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8876" y="771488"/>
            <a:ext cx="7539038" cy="476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0F3C1FB9-4F2C-4474-88ED-0D6E83B4FC52}"/>
              </a:ext>
            </a:extLst>
          </p:cNvPr>
          <p:cNvCxnSpPr>
            <a:cxnSpLocks/>
          </p:cNvCxnSpPr>
          <p:nvPr/>
        </p:nvCxnSpPr>
        <p:spPr>
          <a:xfrm>
            <a:off x="2008547" y="3007795"/>
            <a:ext cx="490725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96E02C34-D960-40D0-BCFA-B428A61E6078}"/>
              </a:ext>
            </a:extLst>
          </p:cNvPr>
          <p:cNvSpPr txBox="1"/>
          <p:nvPr/>
        </p:nvSpPr>
        <p:spPr>
          <a:xfrm>
            <a:off x="2075712" y="3033477"/>
            <a:ext cx="5085366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100" spc="600" dirty="0">
                <a:solidFill>
                  <a:srgbClr val="C00000"/>
                </a:solidFill>
                <a:latin typeface="禹卫书法行书简体&#10;" pitchFamily="2" charset="-122"/>
                <a:ea typeface="禹卫书法行书简体&#10;" pitchFamily="2" charset="-122"/>
              </a:rPr>
              <a:t>A CHINESE TRADITIONAL FESTIVAL</a:t>
            </a:r>
            <a:endParaRPr lang="zh-CN" altLang="en-US" sz="1100" spc="600" dirty="0">
              <a:solidFill>
                <a:srgbClr val="C00000"/>
              </a:solidFill>
              <a:latin typeface="禹卫书法行书简体&#10;" pitchFamily="2" charset="-122"/>
              <a:ea typeface="禹卫书法行书简体&#10;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02076" y="1783519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dirty="0"/>
              <a:t>感谢您的观看</a:t>
            </a:r>
          </a:p>
        </p:txBody>
      </p:sp>
      <p:pic>
        <p:nvPicPr>
          <p:cNvPr id="8194" name="Picture 2" descr="E:\PPT改稿\中国节\a8973a9c0a8a63c824cf2d4a50f1f30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9496" y="334980"/>
            <a:ext cx="2325007" cy="148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63774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</p:bldLst>
  </p:timing>
</p:sld>
</file>

<file path=ppt/theme/theme1.xml><?xml version="1.0" encoding="utf-8"?>
<a:theme xmlns:a="http://schemas.openxmlformats.org/drawingml/2006/main" name="Office 主题​​">
  <a:themeElements>
    <a:clrScheme name="自定义 6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80B0B"/>
      </a:accent1>
      <a:accent2>
        <a:srgbClr val="F65050"/>
      </a:accent2>
      <a:accent3>
        <a:srgbClr val="A5A5A5"/>
      </a:accent3>
      <a:accent4>
        <a:srgbClr val="FA9999"/>
      </a:accent4>
      <a:accent5>
        <a:srgbClr val="EE2222"/>
      </a:accent5>
      <a:accent6>
        <a:srgbClr val="7F7F7F"/>
      </a:accent6>
      <a:hlink>
        <a:srgbClr val="E80B0B"/>
      </a:hlink>
      <a:folHlink>
        <a:srgbClr val="BFBFBF"/>
      </a:folHlink>
    </a:clrScheme>
    <a:fontScheme name="自定义 2">
      <a:majorFont>
        <a:latin typeface="华文行楷"/>
        <a:ea typeface="华文行楷"/>
        <a:cs typeface=""/>
      </a:majorFont>
      <a:minorFont>
        <a:latin typeface="华文行楷"/>
        <a:ea typeface="华文行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790</Words>
  <Application>Microsoft Office PowerPoint</Application>
  <PresentationFormat>全屏显示(16:9)</PresentationFormat>
  <Paragraphs>155</Paragraphs>
  <Slides>24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高志远</dc:creator>
  <cp:lastModifiedBy>微软用户</cp:lastModifiedBy>
  <cp:revision>159</cp:revision>
  <dcterms:created xsi:type="dcterms:W3CDTF">2018-02-19T08:04:56Z</dcterms:created>
  <dcterms:modified xsi:type="dcterms:W3CDTF">2018-03-07T02:02:45Z</dcterms:modified>
</cp:coreProperties>
</file>