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charts/chart1.xml" ContentType="application/vnd.openxmlformats-officedocument.drawingml.chart+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6"/>
  </p:notesMasterIdLst>
  <p:sldIdLst>
    <p:sldId id="256" r:id="rId2"/>
    <p:sldId id="257" r:id="rId3"/>
    <p:sldId id="262" r:id="rId4"/>
    <p:sldId id="268" r:id="rId5"/>
    <p:sldId id="259" r:id="rId6"/>
    <p:sldId id="261" r:id="rId7"/>
    <p:sldId id="260" r:id="rId8"/>
    <p:sldId id="265" r:id="rId9"/>
    <p:sldId id="266" r:id="rId10"/>
    <p:sldId id="267" r:id="rId11"/>
    <p:sldId id="269" r:id="rId12"/>
    <p:sldId id="270" r:id="rId13"/>
    <p:sldId id="271" r:id="rId14"/>
    <p:sldId id="272" r:id="rId15"/>
    <p:sldId id="273" r:id="rId16"/>
    <p:sldId id="274" r:id="rId17"/>
    <p:sldId id="275" r:id="rId18"/>
    <p:sldId id="276" r:id="rId19"/>
    <p:sldId id="277" r:id="rId20"/>
    <p:sldId id="278" r:id="rId21"/>
    <p:sldId id="284" r:id="rId22"/>
    <p:sldId id="285" r:id="rId23"/>
    <p:sldId id="286" r:id="rId24"/>
    <p:sldId id="287" r:id="rId25"/>
    <p:sldId id="288" r:id="rId26"/>
    <p:sldId id="280" r:id="rId27"/>
    <p:sldId id="279" r:id="rId28"/>
    <p:sldId id="289" r:id="rId29"/>
    <p:sldId id="281" r:id="rId30"/>
    <p:sldId id="282" r:id="rId31"/>
    <p:sldId id="283" r:id="rId32"/>
    <p:sldId id="290" r:id="rId33"/>
    <p:sldId id="291" r:id="rId34"/>
    <p:sldId id="264" r:id="rId35"/>
  </p:sldIdLst>
  <p:sldSz cx="12192000" cy="6858000"/>
  <p:notesSz cx="6858000" cy="9144000"/>
  <p:custDataLst>
    <p:tags r:id="rId3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81B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006" autoAdjust="0"/>
    <p:restoredTop sz="94660"/>
  </p:normalViewPr>
  <p:slideViewPr>
    <p:cSldViewPr snapToGrid="0">
      <p:cViewPr>
        <p:scale>
          <a:sx n="75" d="100"/>
          <a:sy n="75" d="100"/>
        </p:scale>
        <p:origin x="-2226" y="-80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4"/>
    </mc:Choice>
    <mc:Fallback>
      <c:style val="4"/>
    </mc:Fallback>
  </mc:AlternateContent>
  <c:chart>
    <c:title>
      <c:layout/>
      <c:overlay val="0"/>
    </c:title>
    <c:autoTitleDeleted val="0"/>
    <c:plotArea>
      <c:layout/>
      <c:barChart>
        <c:barDir val="col"/>
        <c:grouping val="clustered"/>
        <c:varyColors val="0"/>
        <c:ser>
          <c:idx val="0"/>
          <c:order val="0"/>
          <c:tx>
            <c:strRef>
              <c:f>Sheet1!$B$1</c:f>
              <c:strCache>
                <c:ptCount val="1"/>
                <c:pt idx="0">
                  <c:v>币种</c:v>
                </c:pt>
              </c:strCache>
            </c:strRef>
          </c:tx>
          <c:invertIfNegative val="0"/>
          <c:cat>
            <c:strRef>
              <c:f>Sheet1!$A$2:$A$6</c:f>
              <c:strCache>
                <c:ptCount val="5"/>
                <c:pt idx="0">
                  <c:v>美元</c:v>
                </c:pt>
                <c:pt idx="1">
                  <c:v>欧元</c:v>
                </c:pt>
                <c:pt idx="2">
                  <c:v>人民币</c:v>
                </c:pt>
                <c:pt idx="3">
                  <c:v>日元</c:v>
                </c:pt>
                <c:pt idx="4">
                  <c:v>英镑</c:v>
                </c:pt>
              </c:strCache>
            </c:strRef>
          </c:cat>
          <c:val>
            <c:numRef>
              <c:f>Sheet1!$B$2:$B$6</c:f>
              <c:numCache>
                <c:formatCode>0.00%</c:formatCode>
                <c:ptCount val="5"/>
                <c:pt idx="0">
                  <c:v>0.4173</c:v>
                </c:pt>
                <c:pt idx="1">
                  <c:v>0.30930000000000002</c:v>
                </c:pt>
                <c:pt idx="2">
                  <c:v>0.10920000000000001</c:v>
                </c:pt>
                <c:pt idx="3">
                  <c:v>8.3299999999999999E-2</c:v>
                </c:pt>
                <c:pt idx="4">
                  <c:v>8.09E-2</c:v>
                </c:pt>
              </c:numCache>
            </c:numRef>
          </c:val>
        </c:ser>
        <c:dLbls>
          <c:showLegendKey val="0"/>
          <c:showVal val="0"/>
          <c:showCatName val="0"/>
          <c:showSerName val="0"/>
          <c:showPercent val="0"/>
          <c:showBubbleSize val="0"/>
        </c:dLbls>
        <c:gapWidth val="150"/>
        <c:axId val="667706496"/>
        <c:axId val="667708032"/>
      </c:barChart>
      <c:catAx>
        <c:axId val="667706496"/>
        <c:scaling>
          <c:orientation val="minMax"/>
        </c:scaling>
        <c:delete val="0"/>
        <c:axPos val="b"/>
        <c:majorTickMark val="out"/>
        <c:minorTickMark val="none"/>
        <c:tickLblPos val="nextTo"/>
        <c:crossAx val="667708032"/>
        <c:crosses val="autoZero"/>
        <c:auto val="1"/>
        <c:lblAlgn val="ctr"/>
        <c:lblOffset val="100"/>
        <c:noMultiLvlLbl val="0"/>
      </c:catAx>
      <c:valAx>
        <c:axId val="667708032"/>
        <c:scaling>
          <c:orientation val="minMax"/>
          <c:max val="0.5"/>
        </c:scaling>
        <c:delete val="0"/>
        <c:axPos val="l"/>
        <c:majorGridlines/>
        <c:numFmt formatCode="0.00%" sourceLinked="0"/>
        <c:majorTickMark val="out"/>
        <c:minorTickMark val="none"/>
        <c:tickLblPos val="nextTo"/>
        <c:crossAx val="667706496"/>
        <c:crosses val="autoZero"/>
        <c:crossBetween val="between"/>
      </c:valAx>
    </c:plotArea>
    <c:legend>
      <c:legendPos val="r"/>
      <c:layout/>
      <c:overlay val="0"/>
    </c:legend>
    <c:plotVisOnly val="1"/>
    <c:dispBlanksAs val="gap"/>
    <c:showDLblsOverMax val="0"/>
  </c:chart>
  <c:txPr>
    <a:bodyPr/>
    <a:lstStyle/>
    <a:p>
      <a:pPr>
        <a:defRPr sz="1800"/>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51E31D3-C0FC-4161-B9CD-AFEE81886976}" type="datetimeFigureOut">
              <a:rPr lang="zh-CN" altLang="en-US" smtClean="0"/>
              <a:t>2018/3/6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4B26C82-70EA-43FD-8ED3-73A8A025267D}" type="slidenum">
              <a:rPr lang="zh-CN" altLang="en-US" smtClean="0"/>
              <a:t>‹#›</a:t>
            </a:fld>
            <a:endParaRPr lang="zh-CN" altLang="en-US"/>
          </a:p>
        </p:txBody>
      </p:sp>
    </p:spTree>
    <p:extLst>
      <p:ext uri="{BB962C8B-B14F-4D97-AF65-F5344CB8AC3E}">
        <p14:creationId xmlns:p14="http://schemas.microsoft.com/office/powerpoint/2010/main" val="33663221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a:t>
            </a:fld>
            <a:endParaRPr lang="zh-CN" altLang="en-US"/>
          </a:p>
        </p:txBody>
      </p:sp>
    </p:spTree>
    <p:extLst>
      <p:ext uri="{BB962C8B-B14F-4D97-AF65-F5344CB8AC3E}">
        <p14:creationId xmlns:p14="http://schemas.microsoft.com/office/powerpoint/2010/main" val="37330584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a:t>
            </a:fld>
            <a:endParaRPr lang="zh-CN" altLang="en-US"/>
          </a:p>
        </p:txBody>
      </p:sp>
    </p:spTree>
    <p:extLst>
      <p:ext uri="{BB962C8B-B14F-4D97-AF65-F5344CB8AC3E}">
        <p14:creationId xmlns:p14="http://schemas.microsoft.com/office/powerpoint/2010/main" val="8760318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a:t>
            </a:fld>
            <a:endParaRPr lang="zh-CN" altLang="en-US"/>
          </a:p>
        </p:txBody>
      </p:sp>
    </p:spTree>
    <p:extLst>
      <p:ext uri="{BB962C8B-B14F-4D97-AF65-F5344CB8AC3E}">
        <p14:creationId xmlns:p14="http://schemas.microsoft.com/office/powerpoint/2010/main" val="8248239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4</a:t>
            </a:fld>
            <a:endParaRPr lang="zh-CN" altLang="en-US"/>
          </a:p>
        </p:txBody>
      </p:sp>
    </p:spTree>
    <p:extLst>
      <p:ext uri="{BB962C8B-B14F-4D97-AF65-F5344CB8AC3E}">
        <p14:creationId xmlns:p14="http://schemas.microsoft.com/office/powerpoint/2010/main" val="2445896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5</a:t>
            </a:fld>
            <a:endParaRPr lang="zh-CN" altLang="en-US"/>
          </a:p>
        </p:txBody>
      </p:sp>
    </p:spTree>
    <p:extLst>
      <p:ext uri="{BB962C8B-B14F-4D97-AF65-F5344CB8AC3E}">
        <p14:creationId xmlns:p14="http://schemas.microsoft.com/office/powerpoint/2010/main" val="2228706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6</a:t>
            </a:fld>
            <a:endParaRPr lang="zh-CN" altLang="en-US"/>
          </a:p>
        </p:txBody>
      </p:sp>
    </p:spTree>
    <p:extLst>
      <p:ext uri="{BB962C8B-B14F-4D97-AF65-F5344CB8AC3E}">
        <p14:creationId xmlns:p14="http://schemas.microsoft.com/office/powerpoint/2010/main" val="173540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7</a:t>
            </a:fld>
            <a:endParaRPr lang="zh-CN" altLang="en-US"/>
          </a:p>
        </p:txBody>
      </p:sp>
    </p:spTree>
    <p:extLst>
      <p:ext uri="{BB962C8B-B14F-4D97-AF65-F5344CB8AC3E}">
        <p14:creationId xmlns:p14="http://schemas.microsoft.com/office/powerpoint/2010/main" val="31111649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8</a:t>
            </a:fld>
            <a:endParaRPr lang="zh-CN" altLang="en-US"/>
          </a:p>
        </p:txBody>
      </p:sp>
    </p:spTree>
    <p:extLst>
      <p:ext uri="{BB962C8B-B14F-4D97-AF65-F5344CB8AC3E}">
        <p14:creationId xmlns:p14="http://schemas.microsoft.com/office/powerpoint/2010/main" val="2828391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9</a:t>
            </a:fld>
            <a:endParaRPr lang="zh-CN" altLang="en-US"/>
          </a:p>
        </p:txBody>
      </p:sp>
    </p:spTree>
    <p:extLst>
      <p:ext uri="{BB962C8B-B14F-4D97-AF65-F5344CB8AC3E}">
        <p14:creationId xmlns:p14="http://schemas.microsoft.com/office/powerpoint/2010/main" val="33758231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10</a:t>
            </a:fld>
            <a:endParaRPr lang="zh-CN" altLang="en-US"/>
          </a:p>
        </p:txBody>
      </p:sp>
    </p:spTree>
    <p:extLst>
      <p:ext uri="{BB962C8B-B14F-4D97-AF65-F5344CB8AC3E}">
        <p14:creationId xmlns:p14="http://schemas.microsoft.com/office/powerpoint/2010/main" val="300189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11</a:t>
            </a:fld>
            <a:endParaRPr lang="zh-CN" altLang="en-US"/>
          </a:p>
        </p:txBody>
      </p:sp>
    </p:spTree>
    <p:extLst>
      <p:ext uri="{BB962C8B-B14F-4D97-AF65-F5344CB8AC3E}">
        <p14:creationId xmlns:p14="http://schemas.microsoft.com/office/powerpoint/2010/main" val="185362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12</a:t>
            </a:fld>
            <a:endParaRPr lang="zh-CN" altLang="en-US"/>
          </a:p>
        </p:txBody>
      </p:sp>
    </p:spTree>
    <p:extLst>
      <p:ext uri="{BB962C8B-B14F-4D97-AF65-F5344CB8AC3E}">
        <p14:creationId xmlns:p14="http://schemas.microsoft.com/office/powerpoint/2010/main" val="2584016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13</a:t>
            </a:fld>
            <a:endParaRPr lang="zh-CN" altLang="en-US"/>
          </a:p>
        </p:txBody>
      </p:sp>
    </p:spTree>
    <p:extLst>
      <p:ext uri="{BB962C8B-B14F-4D97-AF65-F5344CB8AC3E}">
        <p14:creationId xmlns:p14="http://schemas.microsoft.com/office/powerpoint/2010/main" val="327039031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14</a:t>
            </a:fld>
            <a:endParaRPr lang="zh-CN" altLang="en-US"/>
          </a:p>
        </p:txBody>
      </p:sp>
    </p:spTree>
    <p:extLst>
      <p:ext uri="{BB962C8B-B14F-4D97-AF65-F5344CB8AC3E}">
        <p14:creationId xmlns:p14="http://schemas.microsoft.com/office/powerpoint/2010/main" val="3898367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15</a:t>
            </a:fld>
            <a:endParaRPr lang="zh-CN" altLang="en-US"/>
          </a:p>
        </p:txBody>
      </p:sp>
    </p:spTree>
    <p:extLst>
      <p:ext uri="{BB962C8B-B14F-4D97-AF65-F5344CB8AC3E}">
        <p14:creationId xmlns:p14="http://schemas.microsoft.com/office/powerpoint/2010/main" val="4008317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16</a:t>
            </a:fld>
            <a:endParaRPr lang="zh-CN" altLang="en-US"/>
          </a:p>
        </p:txBody>
      </p:sp>
    </p:spTree>
    <p:extLst>
      <p:ext uri="{BB962C8B-B14F-4D97-AF65-F5344CB8AC3E}">
        <p14:creationId xmlns:p14="http://schemas.microsoft.com/office/powerpoint/2010/main" val="344880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17</a:t>
            </a:fld>
            <a:endParaRPr lang="zh-CN" altLang="en-US"/>
          </a:p>
        </p:txBody>
      </p:sp>
    </p:spTree>
    <p:extLst>
      <p:ext uri="{BB962C8B-B14F-4D97-AF65-F5344CB8AC3E}">
        <p14:creationId xmlns:p14="http://schemas.microsoft.com/office/powerpoint/2010/main" val="258603113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18</a:t>
            </a:fld>
            <a:endParaRPr lang="zh-CN" altLang="en-US"/>
          </a:p>
        </p:txBody>
      </p:sp>
    </p:spTree>
    <p:extLst>
      <p:ext uri="{BB962C8B-B14F-4D97-AF65-F5344CB8AC3E}">
        <p14:creationId xmlns:p14="http://schemas.microsoft.com/office/powerpoint/2010/main" val="14912692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19</a:t>
            </a:fld>
            <a:endParaRPr lang="zh-CN" altLang="en-US"/>
          </a:p>
        </p:txBody>
      </p:sp>
    </p:spTree>
    <p:extLst>
      <p:ext uri="{BB962C8B-B14F-4D97-AF65-F5344CB8AC3E}">
        <p14:creationId xmlns:p14="http://schemas.microsoft.com/office/powerpoint/2010/main" val="1858425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20</a:t>
            </a:fld>
            <a:endParaRPr lang="zh-CN" altLang="en-US"/>
          </a:p>
        </p:txBody>
      </p:sp>
    </p:spTree>
    <p:extLst>
      <p:ext uri="{BB962C8B-B14F-4D97-AF65-F5344CB8AC3E}">
        <p14:creationId xmlns:p14="http://schemas.microsoft.com/office/powerpoint/2010/main" val="25954036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21</a:t>
            </a:fld>
            <a:endParaRPr lang="zh-CN" altLang="en-US"/>
          </a:p>
        </p:txBody>
      </p:sp>
    </p:spTree>
    <p:extLst>
      <p:ext uri="{BB962C8B-B14F-4D97-AF65-F5344CB8AC3E}">
        <p14:creationId xmlns:p14="http://schemas.microsoft.com/office/powerpoint/2010/main" val="5845206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22</a:t>
            </a:fld>
            <a:endParaRPr lang="zh-CN" altLang="en-US"/>
          </a:p>
        </p:txBody>
      </p:sp>
    </p:spTree>
    <p:extLst>
      <p:ext uri="{BB962C8B-B14F-4D97-AF65-F5344CB8AC3E}">
        <p14:creationId xmlns:p14="http://schemas.microsoft.com/office/powerpoint/2010/main" val="390771759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23</a:t>
            </a:fld>
            <a:endParaRPr lang="zh-CN" altLang="en-US"/>
          </a:p>
        </p:txBody>
      </p:sp>
    </p:spTree>
    <p:extLst>
      <p:ext uri="{BB962C8B-B14F-4D97-AF65-F5344CB8AC3E}">
        <p14:creationId xmlns:p14="http://schemas.microsoft.com/office/powerpoint/2010/main" val="346110578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24</a:t>
            </a:fld>
            <a:endParaRPr lang="zh-CN" altLang="en-US"/>
          </a:p>
        </p:txBody>
      </p:sp>
    </p:spTree>
    <p:extLst>
      <p:ext uri="{BB962C8B-B14F-4D97-AF65-F5344CB8AC3E}">
        <p14:creationId xmlns:p14="http://schemas.microsoft.com/office/powerpoint/2010/main" val="14686082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25</a:t>
            </a:fld>
            <a:endParaRPr lang="zh-CN" altLang="en-US"/>
          </a:p>
        </p:txBody>
      </p:sp>
    </p:spTree>
    <p:extLst>
      <p:ext uri="{BB962C8B-B14F-4D97-AF65-F5344CB8AC3E}">
        <p14:creationId xmlns:p14="http://schemas.microsoft.com/office/powerpoint/2010/main" val="96700654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26</a:t>
            </a:fld>
            <a:endParaRPr lang="zh-CN" altLang="en-US"/>
          </a:p>
        </p:txBody>
      </p:sp>
    </p:spTree>
    <p:extLst>
      <p:ext uri="{BB962C8B-B14F-4D97-AF65-F5344CB8AC3E}">
        <p14:creationId xmlns:p14="http://schemas.microsoft.com/office/powerpoint/2010/main" val="19491130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27</a:t>
            </a:fld>
            <a:endParaRPr lang="zh-CN" altLang="en-US"/>
          </a:p>
        </p:txBody>
      </p:sp>
    </p:spTree>
    <p:extLst>
      <p:ext uri="{BB962C8B-B14F-4D97-AF65-F5344CB8AC3E}">
        <p14:creationId xmlns:p14="http://schemas.microsoft.com/office/powerpoint/2010/main" val="202867235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28</a:t>
            </a:fld>
            <a:endParaRPr lang="zh-CN" altLang="en-US"/>
          </a:p>
        </p:txBody>
      </p:sp>
    </p:spTree>
    <p:extLst>
      <p:ext uri="{BB962C8B-B14F-4D97-AF65-F5344CB8AC3E}">
        <p14:creationId xmlns:p14="http://schemas.microsoft.com/office/powerpoint/2010/main" val="255791538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29</a:t>
            </a:fld>
            <a:endParaRPr lang="zh-CN" altLang="en-US"/>
          </a:p>
        </p:txBody>
      </p:sp>
    </p:spTree>
    <p:extLst>
      <p:ext uri="{BB962C8B-B14F-4D97-AF65-F5344CB8AC3E}">
        <p14:creationId xmlns:p14="http://schemas.microsoft.com/office/powerpoint/2010/main" val="28956574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30</a:t>
            </a:fld>
            <a:endParaRPr lang="zh-CN" altLang="en-US"/>
          </a:p>
        </p:txBody>
      </p:sp>
    </p:spTree>
    <p:extLst>
      <p:ext uri="{BB962C8B-B14F-4D97-AF65-F5344CB8AC3E}">
        <p14:creationId xmlns:p14="http://schemas.microsoft.com/office/powerpoint/2010/main" val="38823559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31</a:t>
            </a:fld>
            <a:endParaRPr lang="zh-CN" altLang="en-US"/>
          </a:p>
        </p:txBody>
      </p:sp>
    </p:spTree>
    <p:extLst>
      <p:ext uri="{BB962C8B-B14F-4D97-AF65-F5344CB8AC3E}">
        <p14:creationId xmlns:p14="http://schemas.microsoft.com/office/powerpoint/2010/main" val="42303266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32</a:t>
            </a:fld>
            <a:endParaRPr lang="zh-CN" altLang="en-US"/>
          </a:p>
        </p:txBody>
      </p:sp>
    </p:spTree>
    <p:extLst>
      <p:ext uri="{BB962C8B-B14F-4D97-AF65-F5344CB8AC3E}">
        <p14:creationId xmlns:p14="http://schemas.microsoft.com/office/powerpoint/2010/main" val="24597078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33</a:t>
            </a:fld>
            <a:endParaRPr lang="zh-CN" altLang="en-US"/>
          </a:p>
        </p:txBody>
      </p:sp>
    </p:spTree>
    <p:extLst>
      <p:ext uri="{BB962C8B-B14F-4D97-AF65-F5344CB8AC3E}">
        <p14:creationId xmlns:p14="http://schemas.microsoft.com/office/powerpoint/2010/main" val="21147658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4B26C82-70EA-43FD-8ED3-73A8A025267D}" type="slidenum">
              <a:rPr lang="zh-CN" altLang="en-US" smtClean="0"/>
              <a:t>34</a:t>
            </a:fld>
            <a:endParaRPr lang="zh-CN" altLang="en-US"/>
          </a:p>
        </p:txBody>
      </p:sp>
    </p:spTree>
    <p:extLst>
      <p:ext uri="{BB962C8B-B14F-4D97-AF65-F5344CB8AC3E}">
        <p14:creationId xmlns:p14="http://schemas.microsoft.com/office/powerpoint/2010/main" val="8041118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24249065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1741933701"/>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18227432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30818342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9274125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2126337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1520189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13438969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3763932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19024209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6DAD8FD-9591-4FFE-9025-E05119912C5C}" type="slidenum">
              <a:rPr lang="zh-CN" altLang="en-US" smtClean="0"/>
              <a:t>‹#›</a:t>
            </a:fld>
            <a:endParaRPr lang="zh-CN" altLang="en-US"/>
          </a:p>
        </p:txBody>
      </p:sp>
    </p:spTree>
    <p:extLst>
      <p:ext uri="{BB962C8B-B14F-4D97-AF65-F5344CB8AC3E}">
        <p14:creationId xmlns:p14="http://schemas.microsoft.com/office/powerpoint/2010/main" val="37508044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6B1442-A4B0-434C-8EE3-69F171435791}" type="datetimeFigureOut">
              <a:rPr lang="zh-CN" altLang="en-US" smtClean="0"/>
              <a:t>2018/3/6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DAD8FD-9591-4FFE-9025-E05119912C5C}" type="slidenum">
              <a:rPr lang="zh-CN" altLang="en-US" smtClean="0"/>
              <a:t>‹#›</a:t>
            </a:fld>
            <a:endParaRPr lang="zh-CN" altLang="en-US"/>
          </a:p>
        </p:txBody>
      </p:sp>
      <p:pic>
        <p:nvPicPr>
          <p:cNvPr id="7" name="图片 6"/>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4812976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1.xml"/><Relationship Id="rId7" Type="http://schemas.openxmlformats.org/officeDocument/2006/relationships/image" Target="../media/image4.png"/><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11" Type="http://schemas.openxmlformats.org/officeDocument/2006/relationships/image" Target="../media/image7.png"/><Relationship Id="rId5" Type="http://schemas.openxmlformats.org/officeDocument/2006/relationships/image" Target="../media/image2.png"/><Relationship Id="rId10" Type="http://schemas.openxmlformats.org/officeDocument/2006/relationships/image" Target="../media/image6.gif"/><Relationship Id="rId4" Type="http://schemas.openxmlformats.org/officeDocument/2006/relationships/notesSlide" Target="../notesSlides/notesSlide1.xml"/><Relationship Id="rId9"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0.png"/><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8.jp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20.jpg"/><Relationship Id="rId5" Type="http://schemas.openxmlformats.org/officeDocument/2006/relationships/image" Target="../media/image17.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3.jp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2.jpg"/><Relationship Id="rId5" Type="http://schemas.openxmlformats.org/officeDocument/2006/relationships/image" Target="../media/image21.jp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6.jp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5.jpg"/><Relationship Id="rId5" Type="http://schemas.openxmlformats.org/officeDocument/2006/relationships/image" Target="../media/image24.jp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7.png"/><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8.jpe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9.jp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eg"/><Relationship Id="rId7" Type="http://schemas.openxmlformats.org/officeDocument/2006/relationships/image" Target="../media/image31.jpeg"/><Relationship Id="rId12" Type="http://schemas.openxmlformats.org/officeDocument/2006/relationships/image" Target="../media/image36.jp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30.jpeg"/><Relationship Id="rId11" Type="http://schemas.openxmlformats.org/officeDocument/2006/relationships/image" Target="../media/image35.jpg"/><Relationship Id="rId5" Type="http://schemas.openxmlformats.org/officeDocument/2006/relationships/image" Target="../media/image17.png"/><Relationship Id="rId10" Type="http://schemas.openxmlformats.org/officeDocument/2006/relationships/image" Target="../media/image34.jpg"/><Relationship Id="rId4" Type="http://schemas.openxmlformats.org/officeDocument/2006/relationships/image" Target="../media/image16.png"/><Relationship Id="rId9" Type="http://schemas.openxmlformats.org/officeDocument/2006/relationships/image" Target="../media/image33.jpg"/></Relationships>
</file>

<file path=ppt/slides/_rels/slide1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38.jpeg"/><Relationship Id="rId4" Type="http://schemas.openxmlformats.org/officeDocument/2006/relationships/image" Target="../media/image1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8" Type="http://schemas.openxmlformats.org/officeDocument/2006/relationships/image" Target="../media/image47.jpeg"/><Relationship Id="rId3" Type="http://schemas.openxmlformats.org/officeDocument/2006/relationships/image" Target="../media/image16.png"/><Relationship Id="rId7" Type="http://schemas.openxmlformats.org/officeDocument/2006/relationships/image" Target="../media/image46.jpe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17.png"/><Relationship Id="rId9"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chart" Target="../charts/chart1.xml"/><Relationship Id="rId4" Type="http://schemas.openxmlformats.org/officeDocument/2006/relationships/image" Target="../media/image17.png"/></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C:\Users\Administrator\Desktop\图层 2.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0" y="-3468"/>
            <a:ext cx="12192000" cy="337694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Administrator\Desktop\一带一.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032522" y="950825"/>
            <a:ext cx="7145424" cy="2623777"/>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dministrator\Desktop\图层 5.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8900" y="4101552"/>
            <a:ext cx="12210900" cy="2756448"/>
          </a:xfrm>
          <a:prstGeom prst="rect">
            <a:avLst/>
          </a:prstGeom>
          <a:noFill/>
          <a:extLst>
            <a:ext uri="{909E8E84-426E-40DD-AFC4-6F175D3DCCD1}">
              <a14:hiddenFill xmlns:a14="http://schemas.microsoft.com/office/drawing/2010/main">
                <a:solidFill>
                  <a:srgbClr val="FFFFFF"/>
                </a:solidFill>
              </a14:hiddenFill>
            </a:ext>
          </a:extLst>
        </p:spPr>
      </p:pic>
      <p:pic>
        <p:nvPicPr>
          <p:cNvPr id="13" name="图片 12"/>
          <p:cNvPicPr>
            <a:picLocks noChangeAspect="1"/>
          </p:cNvPicPr>
          <p:nvPr/>
        </p:nvPicPr>
        <p:blipFill>
          <a:blip r:embed="rId8" cstate="print">
            <a:extLst>
              <a:ext uri="{BEBA8EAE-BF5A-486C-A8C5-ECC9F3942E4B}">
                <a14:imgProps xmlns:a14="http://schemas.microsoft.com/office/drawing/2010/main">
                  <a14:imgLayer r:embed="rId9">
                    <a14:imgEffect>
                      <a14:artisticPastelsSmooth/>
                    </a14:imgEffect>
                    <a14:imgEffect>
                      <a14:brightnessContrast bright="-20000"/>
                    </a14:imgEffect>
                  </a14:imgLayer>
                </a14:imgProps>
              </a:ext>
              <a:ext uri="{28A0092B-C50C-407E-A947-70E740481C1C}">
                <a14:useLocalDpi xmlns:a14="http://schemas.microsoft.com/office/drawing/2010/main" val="0"/>
              </a:ext>
            </a:extLst>
          </a:blip>
          <a:stretch>
            <a:fillRect/>
          </a:stretch>
        </p:blipFill>
        <p:spPr>
          <a:xfrm>
            <a:off x="0" y="0"/>
            <a:ext cx="5248551" cy="3126366"/>
          </a:xfrm>
          <a:prstGeom prst="rect">
            <a:avLst/>
          </a:prstGeom>
        </p:spPr>
      </p:pic>
      <p:sp>
        <p:nvSpPr>
          <p:cNvPr id="19" name="文本框 18"/>
          <p:cNvSpPr txBox="1"/>
          <p:nvPr/>
        </p:nvSpPr>
        <p:spPr>
          <a:xfrm>
            <a:off x="2775231" y="2957088"/>
            <a:ext cx="6402715" cy="461665"/>
          </a:xfrm>
          <a:prstGeom prst="rect">
            <a:avLst/>
          </a:prstGeom>
          <a:noFill/>
        </p:spPr>
        <p:txBody>
          <a:bodyPr wrap="none" rtlCol="0">
            <a:spAutoFit/>
          </a:bodyPr>
          <a:lstStyle/>
          <a:p>
            <a:r>
              <a:rPr lang="zh-CN" altLang="en-US" sz="2400" spc="300" dirty="0" smtClean="0">
                <a:solidFill>
                  <a:srgbClr val="C00000"/>
                </a:solidFill>
                <a:latin typeface="微软雅黑" panose="020B0503020204020204" pitchFamily="34" charset="-122"/>
                <a:ea typeface="微软雅黑" panose="020B0503020204020204" pitchFamily="34" charset="-122"/>
              </a:rPr>
              <a:t>新丝绸之路经济带</a:t>
            </a:r>
            <a:r>
              <a:rPr lang="zh-CN" altLang="en-US" sz="2400" spc="300"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lang="en-US" altLang="zh-CN" sz="2400" b="1" spc="300"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21</a:t>
            </a:r>
            <a:r>
              <a:rPr lang="zh-CN" altLang="en-US" sz="2400" b="1" spc="300"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世纪海上丝绸之路</a:t>
            </a:r>
            <a:endParaRPr lang="zh-CN" altLang="en-US" sz="2400" b="1" spc="30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15" name="图片 14"/>
          <p:cNvPicPr>
            <a:picLocks noChangeAspect="1"/>
          </p:cNvPicPr>
          <p:nvPr/>
        </p:nvPicPr>
        <p:blipFill>
          <a:blip r:embed="rId10">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2192000" y="5462458"/>
            <a:ext cx="661988" cy="930362"/>
          </a:xfrm>
          <a:prstGeom prst="rect">
            <a:avLst/>
          </a:prstGeom>
        </p:spPr>
      </p:pic>
      <p:pic>
        <p:nvPicPr>
          <p:cNvPr id="25" name="hes a pirate_46502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28600" y="1966747"/>
            <a:ext cx="609600" cy="609600"/>
          </a:xfrm>
          <a:prstGeom prst="rect">
            <a:avLst/>
          </a:prstGeom>
        </p:spPr>
      </p:pic>
      <p:pic>
        <p:nvPicPr>
          <p:cNvPr id="1027" name="Picture 3" descr="C:\Users\Administrator\Desktop\椭圆 1 拷贝 3.png"/>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741059" y="3618296"/>
            <a:ext cx="1344951" cy="33636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781182" y="3555645"/>
            <a:ext cx="1877437" cy="461665"/>
          </a:xfrm>
          <a:prstGeom prst="rect">
            <a:avLst/>
          </a:prstGeom>
          <a:noFill/>
        </p:spPr>
        <p:txBody>
          <a:bodyPr wrap="none" rtlCol="0">
            <a:spAutoFit/>
          </a:bodyPr>
          <a:lstStyle/>
          <a:p>
            <a:pPr algn="r"/>
            <a:r>
              <a:rPr lang="zh-CN" altLang="en-US" sz="1200" b="1" dirty="0">
                <a:latin typeface="微软雅黑" pitchFamily="34" charset="-122"/>
                <a:ea typeface="微软雅黑" pitchFamily="34" charset="-122"/>
              </a:rPr>
              <a:t>丝绸之路 一带一路 </a:t>
            </a:r>
          </a:p>
          <a:p>
            <a:pPr algn="r"/>
            <a:r>
              <a:rPr lang="zh-CN" altLang="en-US" sz="1200" b="1" dirty="0">
                <a:latin typeface="微软雅黑" pitchFamily="34" charset="-122"/>
                <a:ea typeface="微软雅黑" pitchFamily="34" charset="-122"/>
              </a:rPr>
              <a:t>共同建设丝绸之路经济带</a:t>
            </a:r>
          </a:p>
        </p:txBody>
      </p:sp>
      <p:cxnSp>
        <p:nvCxnSpPr>
          <p:cNvPr id="6" name="直接连接符 5"/>
          <p:cNvCxnSpPr/>
          <p:nvPr/>
        </p:nvCxnSpPr>
        <p:spPr>
          <a:xfrm>
            <a:off x="7636668" y="3618296"/>
            <a:ext cx="0" cy="33636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3872490"/>
      </p:ext>
    </p:extLst>
  </p:cSld>
  <p:clrMapOvr>
    <a:masterClrMapping/>
  </p:clrMapOvr>
  <p:transition spd="slow" advTm="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5"/>
                                        </p:tgtEl>
                                      </p:cBhvr>
                                    </p:cmd>
                                  </p:childTnLst>
                                </p:cTn>
                              </p:par>
                              <p:par>
                                <p:cTn id="7" presetID="10" presetClass="entr" presetSubtype="0" fill="hold" nodeType="withEffect">
                                  <p:stCondLst>
                                    <p:cond delay="2200"/>
                                  </p:stCondLst>
                                  <p:iterate type="lt">
                                    <p:tmPct val="15000"/>
                                  </p:iterate>
                                  <p:childTnLst>
                                    <p:set>
                                      <p:cBhvr>
                                        <p:cTn id="8" dur="1" fill="hold">
                                          <p:stCondLst>
                                            <p:cond delay="0"/>
                                          </p:stCondLst>
                                        </p:cTn>
                                        <p:tgtEl>
                                          <p:spTgt spid="19">
                                            <p:txEl>
                                              <p:pRg st="0" end="0"/>
                                            </p:txEl>
                                          </p:spTgt>
                                        </p:tgtEl>
                                        <p:attrNameLst>
                                          <p:attrName>style.visibility</p:attrName>
                                        </p:attrNameLst>
                                      </p:cBhvr>
                                      <p:to>
                                        <p:strVal val="visible"/>
                                      </p:to>
                                    </p:set>
                                    <p:animEffect transition="in" filter="fade">
                                      <p:cBhvr>
                                        <p:cTn id="9" dur="500"/>
                                        <p:tgtEl>
                                          <p:spTgt spid="19">
                                            <p:txEl>
                                              <p:pRg st="0" end="0"/>
                                            </p:txEl>
                                          </p:spTgt>
                                        </p:tgtEl>
                                      </p:cBhvr>
                                    </p:animEffect>
                                  </p:childTnLst>
                                </p:cTn>
                              </p:par>
                              <p:par>
                                <p:cTn id="10" presetID="23" presetClass="entr" presetSubtype="16" fill="hold" grpId="0" nodeType="withEffect">
                                  <p:stCondLst>
                                    <p:cond delay="2200"/>
                                  </p:stCondLst>
                                  <p:iterate type="lt">
                                    <p:tmPct val="15000"/>
                                  </p:iterate>
                                  <p:childTnLst>
                                    <p:set>
                                      <p:cBhvr>
                                        <p:cTn id="11" dur="1" fill="hold">
                                          <p:stCondLst>
                                            <p:cond delay="0"/>
                                          </p:stCondLst>
                                        </p:cTn>
                                        <p:tgtEl>
                                          <p:spTgt spid="19">
                                            <p:txEl>
                                              <p:pRg st="0" end="0"/>
                                            </p:txEl>
                                          </p:spTgt>
                                        </p:tgtEl>
                                        <p:attrNameLst>
                                          <p:attrName>style.visibility</p:attrName>
                                        </p:attrNameLst>
                                      </p:cBhvr>
                                      <p:to>
                                        <p:strVal val="visible"/>
                                      </p:to>
                                    </p:set>
                                    <p:anim calcmode="lin" valueType="num">
                                      <p:cBhvr>
                                        <p:cTn id="12"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13" dur="500" fill="hold"/>
                                        <p:tgtEl>
                                          <p:spTgt spid="19">
                                            <p:txEl>
                                              <p:pRg st="0" end="0"/>
                                            </p:txEl>
                                          </p:spTgt>
                                        </p:tgtEl>
                                        <p:attrNameLst>
                                          <p:attrName>ppt_h</p:attrName>
                                        </p:attrNameLst>
                                      </p:cBhvr>
                                      <p:tavLst>
                                        <p:tav tm="0">
                                          <p:val>
                                            <p:fltVal val="0"/>
                                          </p:val>
                                        </p:tav>
                                        <p:tav tm="100000">
                                          <p:val>
                                            <p:strVal val="#ppt_h"/>
                                          </p:val>
                                        </p:tav>
                                      </p:tavLst>
                                    </p:anim>
                                  </p:childTnLst>
                                </p:cTn>
                              </p:par>
                            </p:childTnLst>
                          </p:cTn>
                        </p:par>
                        <p:par>
                          <p:cTn id="14" fill="hold">
                            <p:stCondLst>
                              <p:cond delay="4050"/>
                            </p:stCondLst>
                            <p:childTnLst>
                              <p:par>
                                <p:cTn id="15" presetID="42" presetClass="entr" presetSubtype="0"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5050"/>
                            </p:stCondLst>
                            <p:childTnLst>
                              <p:par>
                                <p:cTn id="26" presetID="42" presetClass="entr" presetSubtype="0" fill="hold" nodeType="afterEffect">
                                  <p:stCondLst>
                                    <p:cond delay="0"/>
                                  </p:stCondLst>
                                  <p:childTnLst>
                                    <p:set>
                                      <p:cBhvr>
                                        <p:cTn id="27" dur="1" fill="hold">
                                          <p:stCondLst>
                                            <p:cond delay="0"/>
                                          </p:stCondLst>
                                        </p:cTn>
                                        <p:tgtEl>
                                          <p:spTgt spid="1027"/>
                                        </p:tgtEl>
                                        <p:attrNameLst>
                                          <p:attrName>style.visibility</p:attrName>
                                        </p:attrNameLst>
                                      </p:cBhvr>
                                      <p:to>
                                        <p:strVal val="visible"/>
                                      </p:to>
                                    </p:set>
                                    <p:animEffect transition="in" filter="fade">
                                      <p:cBhvr>
                                        <p:cTn id="28" dur="1000"/>
                                        <p:tgtEl>
                                          <p:spTgt spid="1027"/>
                                        </p:tgtEl>
                                      </p:cBhvr>
                                    </p:animEffect>
                                    <p:anim calcmode="lin" valueType="num">
                                      <p:cBhvr>
                                        <p:cTn id="29" dur="1000" fill="hold"/>
                                        <p:tgtEl>
                                          <p:spTgt spid="1027"/>
                                        </p:tgtEl>
                                        <p:attrNameLst>
                                          <p:attrName>ppt_x</p:attrName>
                                        </p:attrNameLst>
                                      </p:cBhvr>
                                      <p:tavLst>
                                        <p:tav tm="0">
                                          <p:val>
                                            <p:strVal val="#ppt_x"/>
                                          </p:val>
                                        </p:tav>
                                        <p:tav tm="100000">
                                          <p:val>
                                            <p:strVal val="#ppt_x"/>
                                          </p:val>
                                        </p:tav>
                                      </p:tavLst>
                                    </p:anim>
                                    <p:anim calcmode="lin" valueType="num">
                                      <p:cBhvr>
                                        <p:cTn id="30" dur="1000" fill="hold"/>
                                        <p:tgtEl>
                                          <p:spTgt spid="1027"/>
                                        </p:tgtEl>
                                        <p:attrNameLst>
                                          <p:attrName>ppt_y</p:attrName>
                                        </p:attrNameLst>
                                      </p:cBhvr>
                                      <p:tavLst>
                                        <p:tav tm="0">
                                          <p:val>
                                            <p:strVal val="#ppt_y+.1"/>
                                          </p:val>
                                        </p:tav>
                                        <p:tav tm="100000">
                                          <p:val>
                                            <p:strVal val="#ppt_y"/>
                                          </p:val>
                                        </p:tav>
                                      </p:tavLst>
                                    </p:anim>
                                  </p:childTnLst>
                                </p:cTn>
                              </p:par>
                              <p:par>
                                <p:cTn id="31" presetID="42" presetClass="path" presetSubtype="0" accel="50000" decel="50000" fill="hold" nodeType="withEffect">
                                  <p:stCondLst>
                                    <p:cond delay="0"/>
                                  </p:stCondLst>
                                  <p:childTnLst>
                                    <p:animMotion origin="layout" path="M -3.33333E-6 -1.85185E-6 L -0.80716 -0.72222 " pathEditMode="relative" rAng="0" ptsTypes="AA">
                                      <p:cBhvr>
                                        <p:cTn id="32" dur="7000" fill="hold"/>
                                        <p:tgtEl>
                                          <p:spTgt spid="15"/>
                                        </p:tgtEl>
                                        <p:attrNameLst>
                                          <p:attrName>ppt_x</p:attrName>
                                          <p:attrName>ppt_y</p:attrName>
                                        </p:attrNameLst>
                                      </p:cBhvr>
                                      <p:rCtr x="-40365" y="-36111"/>
                                    </p:animMotion>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25"/>
                </p:tgtEl>
              </p:cMediaNode>
            </p:audio>
          </p:childTnLst>
        </p:cTn>
      </p:par>
    </p:tnLst>
    <p:bldLst>
      <p:bldP spid="19" grpId="0" build="allAtOnce"/>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BEBA8EAE-BF5A-486C-A8C5-ECC9F3942E4B}">
                <a14:imgProps xmlns:a14="http://schemas.microsoft.com/office/drawing/2010/main">
                  <a14:imgLayer r:embed="rId4">
                    <a14:imgEffect>
                      <a14:artisticMosiaicBubbles/>
                    </a14:imgEffect>
                    <a14:imgEffect>
                      <a14:sharpenSoften amount="-9000"/>
                    </a14:imgEffect>
                  </a14:imgLayer>
                </a14:imgProps>
              </a:ext>
              <a:ext uri="{28A0092B-C50C-407E-A947-70E740481C1C}">
                <a14:useLocalDpi xmlns:a14="http://schemas.microsoft.com/office/drawing/2010/main" val="0"/>
              </a:ext>
            </a:extLst>
          </a:blip>
          <a:stretch>
            <a:fillRect/>
          </a:stretch>
        </p:blipFill>
        <p:spPr>
          <a:xfrm>
            <a:off x="0" y="3543300"/>
            <a:ext cx="12192000" cy="3314700"/>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73367" y="799845"/>
            <a:ext cx="6683895" cy="4648370"/>
          </a:xfrm>
          <a:prstGeom prst="rect">
            <a:avLst/>
          </a:prstGeom>
        </p:spPr>
      </p:pic>
      <p:sp>
        <p:nvSpPr>
          <p:cNvPr id="9" name="矩形 8"/>
          <p:cNvSpPr/>
          <p:nvPr/>
        </p:nvSpPr>
        <p:spPr>
          <a:xfrm>
            <a:off x="1460500" y="3744686"/>
            <a:ext cx="9271000" cy="2656114"/>
          </a:xfrm>
          <a:prstGeom prst="rect">
            <a:avLst/>
          </a:prstGeom>
          <a:solidFill>
            <a:srgbClr val="C00000">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zh-CN" altLang="en-US"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什么是“一带一路”</a:t>
            </a:r>
            <a:endParaRPr lang="en-US" altLang="zh-CN" sz="3600" b="1"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lnSpc>
                <a:spcPct val="150000"/>
              </a:lnSpc>
            </a:pPr>
            <a:r>
              <a:rPr lang="zh-CN" altLang="en-US" sz="1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      习近平主席在去年出访哈萨克斯坦和印尼期间提出了共建“丝绸之路经济带”和“</a:t>
            </a:r>
            <a:r>
              <a:rPr lang="en-US" altLang="zh-CN" sz="1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21</a:t>
            </a:r>
            <a:r>
              <a:rPr lang="zh-CN" altLang="en-US" sz="1400" dirty="0" smtClean="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世纪海上丝绸之路”的倡议。党的十八届三中全会明确提出要推进“一带一路”建设。今年以来，我国在多个外交场合如金砖峰会、亚太领导人非正式会议以及习主席在出访欧洲期间，均将“一带一路”作为主要倡议提出，多国领导人对这一倡议均表示支持。为有效实施一带一路倡议，我国还特别设立了丝路基金，亚洲基础设施银行等金融机构，将“一带一路”建设从战略构想、宣传造势进入到具体战略推动阶段。</a:t>
            </a:r>
            <a:endParaRPr lang="zh-CN" altLang="en-US" sz="14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9921381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590" y="1120539"/>
            <a:ext cx="12192000" cy="4517136"/>
          </a:xfrm>
          <a:prstGeom prst="rect">
            <a:avLst/>
          </a:prstGeom>
        </p:spPr>
      </p:pic>
      <p:sp>
        <p:nvSpPr>
          <p:cNvPr id="5" name="文本框 4"/>
          <p:cNvSpPr txBox="1"/>
          <p:nvPr/>
        </p:nvSpPr>
        <p:spPr>
          <a:xfrm>
            <a:off x="4460787" y="5113059"/>
            <a:ext cx="3057247" cy="584775"/>
          </a:xfrm>
          <a:prstGeom prst="rect">
            <a:avLst/>
          </a:prstGeom>
          <a:noFill/>
        </p:spPr>
        <p:txBody>
          <a:bodyPr wrap="none" rtlCol="0">
            <a:spAutoFit/>
          </a:bodyPr>
          <a:lstStyle/>
          <a:p>
            <a:r>
              <a:rPr lang="zh-CN" altLang="en-US" sz="3200" b="1" dirty="0">
                <a:solidFill>
                  <a:srgbClr val="C00000"/>
                </a:solidFill>
                <a:latin typeface="微软雅黑" panose="020B0503020204020204" pitchFamily="34" charset="-122"/>
                <a:ea typeface="微软雅黑" panose="020B0503020204020204" pitchFamily="34" charset="-122"/>
              </a:rPr>
              <a:t>丝绸之路经济带</a:t>
            </a:r>
          </a:p>
        </p:txBody>
      </p:sp>
      <p:sp>
        <p:nvSpPr>
          <p:cNvPr id="6" name="文本框 5"/>
          <p:cNvSpPr txBox="1"/>
          <p:nvPr/>
        </p:nvSpPr>
        <p:spPr>
          <a:xfrm>
            <a:off x="2310039" y="5757993"/>
            <a:ext cx="7358743" cy="618183"/>
          </a:xfrm>
          <a:prstGeom prst="rect">
            <a:avLst/>
          </a:prstGeom>
          <a:noFill/>
        </p:spPr>
        <p:txBody>
          <a:bodyPr wrap="square" rtlCol="0">
            <a:spAutoFit/>
          </a:bodyPr>
          <a:lstStyle/>
          <a:p>
            <a:pPr algn="ctr">
              <a:lnSpc>
                <a:spcPct val="150000"/>
              </a:lnSpc>
            </a:pPr>
            <a:r>
              <a:rPr lang="zh-CN" altLang="en-US" sz="1200" dirty="0"/>
              <a:t>“一带一路”贯穿欧亚大陆，东边连接亚太经济圈，西边进入欧洲经济圈。无论是发展经济、改善民生，还是应对危机、加快调整，许多沿线国家同我国有着共同利益。</a:t>
            </a:r>
          </a:p>
        </p:txBody>
      </p:sp>
    </p:spTree>
    <p:extLst>
      <p:ext uri="{BB962C8B-B14F-4D97-AF65-F5344CB8AC3E}">
        <p14:creationId xmlns:p14="http://schemas.microsoft.com/office/powerpoint/2010/main" val="1304970702"/>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80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82724" y="-306897"/>
            <a:ext cx="9013372" cy="6243352"/>
          </a:xfrm>
          <a:prstGeom prst="rect">
            <a:avLst/>
          </a:prstGeom>
        </p:spPr>
      </p:pic>
      <p:sp>
        <p:nvSpPr>
          <p:cNvPr id="3" name="文本框 2"/>
          <p:cNvSpPr txBox="1"/>
          <p:nvPr/>
        </p:nvSpPr>
        <p:spPr>
          <a:xfrm>
            <a:off x="4460787" y="5113059"/>
            <a:ext cx="3974165" cy="584775"/>
          </a:xfrm>
          <a:prstGeom prst="rect">
            <a:avLst/>
          </a:prstGeom>
          <a:noFill/>
        </p:spPr>
        <p:txBody>
          <a:bodyPr wrap="none" rtlCol="0">
            <a:spAutoFit/>
          </a:bodyPr>
          <a:lstStyle/>
          <a:p>
            <a:r>
              <a:rPr lang="en-US" altLang="zh-CN" sz="3200" b="1" dirty="0" smtClean="0">
                <a:solidFill>
                  <a:srgbClr val="C00000"/>
                </a:solidFill>
                <a:latin typeface="微软雅黑" panose="020B0503020204020204" pitchFamily="34" charset="-122"/>
                <a:ea typeface="微软雅黑" panose="020B0503020204020204" pitchFamily="34" charset="-122"/>
              </a:rPr>
              <a:t>21</a:t>
            </a:r>
            <a:r>
              <a:rPr lang="zh-CN" altLang="en-US" sz="3200" b="1" dirty="0">
                <a:solidFill>
                  <a:srgbClr val="C00000"/>
                </a:solidFill>
                <a:latin typeface="微软雅黑" panose="020B0503020204020204" pitchFamily="34" charset="-122"/>
                <a:ea typeface="微软雅黑" panose="020B0503020204020204" pitchFamily="34" charset="-122"/>
              </a:rPr>
              <a:t>世纪海上丝绸之路</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sp>
        <p:nvSpPr>
          <p:cNvPr id="4" name="文本框 3"/>
          <p:cNvSpPr txBox="1"/>
          <p:nvPr/>
        </p:nvSpPr>
        <p:spPr>
          <a:xfrm>
            <a:off x="2310039" y="5757993"/>
            <a:ext cx="7358743" cy="618183"/>
          </a:xfrm>
          <a:prstGeom prst="rect">
            <a:avLst/>
          </a:prstGeom>
          <a:noFill/>
        </p:spPr>
        <p:txBody>
          <a:bodyPr wrap="square" rtlCol="0">
            <a:spAutoFit/>
          </a:bodyPr>
          <a:lstStyle/>
          <a:p>
            <a:pPr algn="ctr">
              <a:lnSpc>
                <a:spcPct val="150000"/>
              </a:lnSpc>
            </a:pPr>
            <a:r>
              <a:rPr lang="zh-CN" altLang="en-US" sz="1200" dirty="0">
                <a:latin typeface="微软雅黑" panose="020B0503020204020204" pitchFamily="34" charset="-122"/>
                <a:ea typeface="微软雅黑" panose="020B0503020204020204" pitchFamily="34" charset="-122"/>
              </a:rPr>
              <a:t>历史上，陆上丝绸之路和</a:t>
            </a:r>
            <a:r>
              <a:rPr lang="zh-CN" altLang="en-US" sz="1200" b="1" dirty="0">
                <a:latin typeface="微软雅黑" panose="020B0503020204020204" pitchFamily="34" charset="-122"/>
                <a:ea typeface="微软雅黑" panose="020B0503020204020204" pitchFamily="34" charset="-122"/>
              </a:rPr>
              <a:t>海上丝绸之路</a:t>
            </a:r>
            <a:r>
              <a:rPr lang="zh-CN" altLang="en-US" sz="1200" dirty="0">
                <a:latin typeface="微软雅黑" panose="020B0503020204020204" pitchFamily="34" charset="-122"/>
                <a:ea typeface="微软雅黑" panose="020B0503020204020204" pitchFamily="34" charset="-122"/>
              </a:rPr>
              <a:t>就是我国同中亚、东南亚、南亚、西亚、东非、欧洲经贸和文化交流的大通道，“一带一路”是对古丝绸之路的传承和提升，获得了广泛认同。</a:t>
            </a:r>
            <a:endParaRPr lang="zh-CN" altLang="en-US" sz="1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0094492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2513" y="4731657"/>
            <a:ext cx="13276678" cy="2126343"/>
          </a:xfrm>
          <a:prstGeom prst="rect">
            <a:avLst/>
          </a:prstGeom>
        </p:spPr>
      </p:pic>
      <p:sp>
        <p:nvSpPr>
          <p:cNvPr id="3" name="圆角矩形 2"/>
          <p:cNvSpPr/>
          <p:nvPr/>
        </p:nvSpPr>
        <p:spPr>
          <a:xfrm>
            <a:off x="5874658" y="977446"/>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一</a:t>
            </a:r>
            <a:r>
              <a:rPr lang="zh-CN" altLang="en-US" b="1" dirty="0">
                <a:latin typeface="微软雅黑" panose="020B0503020204020204" pitchFamily="34" charset="-122"/>
                <a:ea typeface="微软雅黑" panose="020B0503020204020204" pitchFamily="34" charset="-122"/>
              </a:rPr>
              <a:t>、“一带一路”的</a:t>
            </a:r>
            <a:r>
              <a:rPr lang="zh-CN" altLang="en-US" b="1" dirty="0" smtClean="0">
                <a:latin typeface="微软雅黑" panose="020B0503020204020204" pitchFamily="34" charset="-122"/>
                <a:ea typeface="微软雅黑" panose="020B0503020204020204" pitchFamily="34" charset="-122"/>
              </a:rPr>
              <a:t>意义</a:t>
            </a:r>
            <a:endParaRPr lang="zh-CN" altLang="en-US" b="1" dirty="0">
              <a:latin typeface="微软雅黑" panose="020B0503020204020204" pitchFamily="34" charset="-122"/>
              <a:ea typeface="微软雅黑" panose="020B0503020204020204" pitchFamily="34" charset="-122"/>
            </a:endParaRPr>
          </a:p>
        </p:txBody>
      </p:sp>
      <p:sp>
        <p:nvSpPr>
          <p:cNvPr id="4" name="圆角矩形 3"/>
          <p:cNvSpPr/>
          <p:nvPr/>
        </p:nvSpPr>
        <p:spPr>
          <a:xfrm>
            <a:off x="5874658" y="1558471"/>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二</a:t>
            </a:r>
            <a:r>
              <a:rPr lang="zh-CN" altLang="en-US" b="1" dirty="0">
                <a:latin typeface="微软雅黑" panose="020B0503020204020204" pitchFamily="34" charset="-122"/>
                <a:ea typeface="微软雅黑" panose="020B0503020204020204" pitchFamily="34" charset="-122"/>
              </a:rPr>
              <a:t>、“一带一路”的性质</a:t>
            </a:r>
          </a:p>
        </p:txBody>
      </p:sp>
      <p:sp>
        <p:nvSpPr>
          <p:cNvPr id="5" name="圆角矩形 4"/>
          <p:cNvSpPr/>
          <p:nvPr/>
        </p:nvSpPr>
        <p:spPr>
          <a:xfrm>
            <a:off x="5874658" y="2124075"/>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三</a:t>
            </a:r>
            <a:r>
              <a:rPr lang="zh-CN" altLang="en-US" b="1" dirty="0">
                <a:latin typeface="微软雅黑" panose="020B0503020204020204" pitchFamily="34" charset="-122"/>
                <a:ea typeface="微软雅黑" panose="020B0503020204020204" pitchFamily="34" charset="-122"/>
              </a:rPr>
              <a:t>、“一带一路”的</a:t>
            </a:r>
            <a:r>
              <a:rPr lang="zh-CN" altLang="en-US" b="1" dirty="0" smtClean="0">
                <a:latin typeface="微软雅黑" panose="020B0503020204020204" pitchFamily="34" charset="-122"/>
                <a:ea typeface="微软雅黑" panose="020B0503020204020204" pitchFamily="34" charset="-122"/>
              </a:rPr>
              <a:t>目的</a:t>
            </a:r>
            <a:endParaRPr lang="zh-CN" altLang="en-US" b="1" dirty="0">
              <a:latin typeface="微软雅黑" panose="020B0503020204020204" pitchFamily="34" charset="-122"/>
              <a:ea typeface="微软雅黑" panose="020B0503020204020204" pitchFamily="34" charset="-122"/>
            </a:endParaRPr>
          </a:p>
        </p:txBody>
      </p:sp>
      <p:sp>
        <p:nvSpPr>
          <p:cNvPr id="6" name="圆角矩形 5"/>
          <p:cNvSpPr/>
          <p:nvPr/>
        </p:nvSpPr>
        <p:spPr>
          <a:xfrm>
            <a:off x="5874658" y="2705100"/>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四</a:t>
            </a:r>
            <a:r>
              <a:rPr lang="zh-CN" altLang="en-US" b="1" dirty="0">
                <a:latin typeface="微软雅黑" panose="020B0503020204020204" pitchFamily="34" charset="-122"/>
                <a:ea typeface="微软雅黑" panose="020B0503020204020204" pitchFamily="34" charset="-122"/>
              </a:rPr>
              <a:t>、“一带一路”的框架思路</a:t>
            </a:r>
          </a:p>
        </p:txBody>
      </p:sp>
      <p:sp>
        <p:nvSpPr>
          <p:cNvPr id="7" name="圆角矩形 6"/>
          <p:cNvSpPr/>
          <p:nvPr/>
        </p:nvSpPr>
        <p:spPr>
          <a:xfrm>
            <a:off x="5874658" y="3286125"/>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五</a:t>
            </a:r>
            <a:r>
              <a:rPr lang="zh-CN" altLang="en-US" b="1" dirty="0">
                <a:latin typeface="微软雅黑" panose="020B0503020204020204" pitchFamily="34" charset="-122"/>
                <a:ea typeface="微软雅黑" panose="020B0503020204020204" pitchFamily="34" charset="-122"/>
              </a:rPr>
              <a:t>、“一带一路”的合作重点</a:t>
            </a:r>
          </a:p>
        </p:txBody>
      </p:sp>
      <p:sp>
        <p:nvSpPr>
          <p:cNvPr id="8" name="圆角矩形 7"/>
          <p:cNvSpPr/>
          <p:nvPr/>
        </p:nvSpPr>
        <p:spPr>
          <a:xfrm>
            <a:off x="5874658" y="3867150"/>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六</a:t>
            </a:r>
            <a:r>
              <a:rPr lang="zh-CN" altLang="en-US" b="1" dirty="0">
                <a:latin typeface="微软雅黑" panose="020B0503020204020204" pitchFamily="34" charset="-122"/>
                <a:ea typeface="微软雅黑" panose="020B0503020204020204" pitchFamily="34" charset="-122"/>
              </a:rPr>
              <a:t>、“一带一路”的主要途径</a:t>
            </a:r>
          </a:p>
        </p:txBody>
      </p:sp>
      <p:sp>
        <p:nvSpPr>
          <p:cNvPr id="9" name="圆角矩形 8"/>
          <p:cNvSpPr/>
          <p:nvPr/>
        </p:nvSpPr>
        <p:spPr>
          <a:xfrm>
            <a:off x="5874658" y="4432754"/>
            <a:ext cx="4368800" cy="441779"/>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b="1" dirty="0" smtClean="0">
                <a:latin typeface="微软雅黑" panose="020B0503020204020204" pitchFamily="34" charset="-122"/>
                <a:ea typeface="微软雅黑" panose="020B0503020204020204" pitchFamily="34" charset="-122"/>
              </a:rPr>
              <a:t>       七</a:t>
            </a:r>
            <a:r>
              <a:rPr lang="zh-CN" altLang="en-US" b="1" dirty="0">
                <a:latin typeface="微软雅黑" panose="020B0503020204020204" pitchFamily="34" charset="-122"/>
                <a:ea typeface="微软雅黑" panose="020B0503020204020204" pitchFamily="34" charset="-122"/>
              </a:rPr>
              <a:t>、中国的承诺与作用</a:t>
            </a:r>
          </a:p>
        </p:txBody>
      </p:sp>
      <p:cxnSp>
        <p:nvCxnSpPr>
          <p:cNvPr id="12" name="直接连接符 11"/>
          <p:cNvCxnSpPr/>
          <p:nvPr/>
        </p:nvCxnSpPr>
        <p:spPr>
          <a:xfrm>
            <a:off x="5134428" y="1253667"/>
            <a:ext cx="0" cy="331606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2188937" y="1558471"/>
            <a:ext cx="2171700" cy="2171700"/>
          </a:xfrm>
          <a:prstGeom prst="rect">
            <a:avLst/>
          </a:prstGeom>
          <a:solidFill>
            <a:srgbClr val="C00000"/>
          </a:solidFill>
          <a:ln w="28575">
            <a:solidFill>
              <a:srgbClr val="C0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5400" b="1" dirty="0" smtClean="0">
                <a:solidFill>
                  <a:schemeClr val="bg1"/>
                </a:solidFill>
                <a:latin typeface="方正综艺简体" panose="02010601030101010101" pitchFamily="2" charset="-122"/>
                <a:ea typeface="方正综艺简体" panose="02010601030101010101" pitchFamily="2" charset="-122"/>
              </a:rPr>
              <a:t>目 录</a:t>
            </a:r>
            <a:endParaRPr lang="en-US" altLang="zh-CN" sz="5400" b="1" dirty="0" smtClean="0">
              <a:solidFill>
                <a:schemeClr val="bg1"/>
              </a:solidFill>
              <a:latin typeface="方正综艺简体" panose="02010601030101010101" pitchFamily="2" charset="-122"/>
              <a:ea typeface="方正综艺简体" panose="02010601030101010101" pitchFamily="2" charset="-122"/>
            </a:endParaRPr>
          </a:p>
          <a:p>
            <a:pPr algn="ctr"/>
            <a:r>
              <a:rPr lang="en-US" altLang="zh-CN" sz="3200" b="1" dirty="0">
                <a:solidFill>
                  <a:schemeClr val="bg1"/>
                </a:solidFill>
                <a:latin typeface="微软雅黑" panose="020B0503020204020204" pitchFamily="34" charset="-122"/>
                <a:ea typeface="微软雅黑" panose="020B0503020204020204" pitchFamily="34" charset="-122"/>
              </a:rPr>
              <a:t>contents</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4" cstate="print">
            <a:extLst>
              <a:ext uri="{BEBA8EAE-BF5A-486C-A8C5-ECC9F3942E4B}">
                <a14:imgProps xmlns:a14="http://schemas.microsoft.com/office/drawing/2010/main">
                  <a14:imgLayer r:embed="rId5">
                    <a14:imgEffect>
                      <a14:artisticWatercolorSponge/>
                    </a14:imgEffect>
                  </a14:imgLayer>
                </a14:imgProps>
              </a:ext>
              <a:ext uri="{28A0092B-C50C-407E-A947-70E740481C1C}">
                <a14:useLocalDpi xmlns:a14="http://schemas.microsoft.com/office/drawing/2010/main" val="0"/>
              </a:ext>
            </a:extLst>
          </a:blip>
          <a:stretch>
            <a:fillRect/>
          </a:stretch>
        </p:blipFill>
        <p:spPr>
          <a:xfrm rot="398441">
            <a:off x="875829" y="813203"/>
            <a:ext cx="2283029" cy="2137400"/>
          </a:xfrm>
          <a:prstGeom prst="rect">
            <a:avLst/>
          </a:prstGeom>
        </p:spPr>
      </p:pic>
    </p:spTree>
    <p:extLst>
      <p:ext uri="{BB962C8B-B14F-4D97-AF65-F5344CB8AC3E}">
        <p14:creationId xmlns:p14="http://schemas.microsoft.com/office/powerpoint/2010/main" val="156417866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randombar(horizontal)">
                                      <p:cBhvr>
                                        <p:cTn id="13" dur="500"/>
                                        <p:tgtEl>
                                          <p:spTgt spid="15"/>
                                        </p:tgtEl>
                                      </p:cBhvr>
                                    </p:animEffect>
                                  </p:childTnLst>
                                </p:cTn>
                              </p:par>
                            </p:childTnLst>
                          </p:cTn>
                        </p:par>
                        <p:par>
                          <p:cTn id="14" fill="hold">
                            <p:stCondLst>
                              <p:cond delay="1500"/>
                            </p:stCondLst>
                            <p:childTnLst>
                              <p:par>
                                <p:cTn id="15" presetID="14" presetClass="entr" presetSubtype="10"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randombar(horizontal)">
                                      <p:cBhvr>
                                        <p:cTn id="17" dur="500"/>
                                        <p:tgtEl>
                                          <p:spTgt spid="13"/>
                                        </p:tgtEl>
                                      </p:cBhvr>
                                    </p:animEffect>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randombar(horizontal)">
                                      <p:cBhvr>
                                        <p:cTn id="21" dur="500"/>
                                        <p:tgtEl>
                                          <p:spTgt spid="12"/>
                                        </p:tgtEl>
                                      </p:cBhvr>
                                    </p:animEffect>
                                  </p:childTnLst>
                                </p:cTn>
                              </p:par>
                            </p:childTnLst>
                          </p:cTn>
                        </p:par>
                        <p:par>
                          <p:cTn id="22" fill="hold">
                            <p:stCondLst>
                              <p:cond delay="2500"/>
                            </p:stCondLst>
                            <p:childTnLst>
                              <p:par>
                                <p:cTn id="23" presetID="2" presetClass="entr" presetSubtype="1"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0-#ppt_h/2"/>
                                          </p:val>
                                        </p:tav>
                                        <p:tav tm="100000">
                                          <p:val>
                                            <p:strVal val="#ppt_y"/>
                                          </p:val>
                                        </p:tav>
                                      </p:tavLst>
                                    </p:anim>
                                  </p:childTnLst>
                                </p:cTn>
                              </p:par>
                            </p:childTnLst>
                          </p:cTn>
                        </p:par>
                        <p:par>
                          <p:cTn id="27" fill="hold">
                            <p:stCondLst>
                              <p:cond delay="3000"/>
                            </p:stCondLst>
                            <p:childTnLst>
                              <p:par>
                                <p:cTn id="28" presetID="2" presetClass="entr" presetSubtype="1"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additive="base">
                                        <p:cTn id="30" dur="500" fill="hold"/>
                                        <p:tgtEl>
                                          <p:spTgt spid="4"/>
                                        </p:tgtEl>
                                        <p:attrNameLst>
                                          <p:attrName>ppt_x</p:attrName>
                                        </p:attrNameLst>
                                      </p:cBhvr>
                                      <p:tavLst>
                                        <p:tav tm="0">
                                          <p:val>
                                            <p:strVal val="#ppt_x"/>
                                          </p:val>
                                        </p:tav>
                                        <p:tav tm="100000">
                                          <p:val>
                                            <p:strVal val="#ppt_x"/>
                                          </p:val>
                                        </p:tav>
                                      </p:tavLst>
                                    </p:anim>
                                    <p:anim calcmode="lin" valueType="num">
                                      <p:cBhvr additive="base">
                                        <p:cTn id="31" dur="500" fill="hold"/>
                                        <p:tgtEl>
                                          <p:spTgt spid="4"/>
                                        </p:tgtEl>
                                        <p:attrNameLst>
                                          <p:attrName>ppt_y</p:attrName>
                                        </p:attrNameLst>
                                      </p:cBhvr>
                                      <p:tavLst>
                                        <p:tav tm="0">
                                          <p:val>
                                            <p:strVal val="0-#ppt_h/2"/>
                                          </p:val>
                                        </p:tav>
                                        <p:tav tm="100000">
                                          <p:val>
                                            <p:strVal val="#ppt_y"/>
                                          </p:val>
                                        </p:tav>
                                      </p:tavLst>
                                    </p:anim>
                                  </p:childTnLst>
                                </p:cTn>
                              </p:par>
                            </p:childTnLst>
                          </p:cTn>
                        </p:par>
                        <p:par>
                          <p:cTn id="32" fill="hold">
                            <p:stCondLst>
                              <p:cond delay="3500"/>
                            </p:stCondLst>
                            <p:childTnLst>
                              <p:par>
                                <p:cTn id="33" presetID="2" presetClass="entr" presetSubtype="1"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additive="base">
                                        <p:cTn id="35" dur="500" fill="hold"/>
                                        <p:tgtEl>
                                          <p:spTgt spid="5"/>
                                        </p:tgtEl>
                                        <p:attrNameLst>
                                          <p:attrName>ppt_x</p:attrName>
                                        </p:attrNameLst>
                                      </p:cBhvr>
                                      <p:tavLst>
                                        <p:tav tm="0">
                                          <p:val>
                                            <p:strVal val="#ppt_x"/>
                                          </p:val>
                                        </p:tav>
                                        <p:tav tm="100000">
                                          <p:val>
                                            <p:strVal val="#ppt_x"/>
                                          </p:val>
                                        </p:tav>
                                      </p:tavLst>
                                    </p:anim>
                                    <p:anim calcmode="lin" valueType="num">
                                      <p:cBhvr additive="base">
                                        <p:cTn id="36" dur="500" fill="hold"/>
                                        <p:tgtEl>
                                          <p:spTgt spid="5"/>
                                        </p:tgtEl>
                                        <p:attrNameLst>
                                          <p:attrName>ppt_y</p:attrName>
                                        </p:attrNameLst>
                                      </p:cBhvr>
                                      <p:tavLst>
                                        <p:tav tm="0">
                                          <p:val>
                                            <p:strVal val="0-#ppt_h/2"/>
                                          </p:val>
                                        </p:tav>
                                        <p:tav tm="100000">
                                          <p:val>
                                            <p:strVal val="#ppt_y"/>
                                          </p:val>
                                        </p:tav>
                                      </p:tavLst>
                                    </p:anim>
                                  </p:childTnLst>
                                </p:cTn>
                              </p:par>
                            </p:childTnLst>
                          </p:cTn>
                        </p:par>
                        <p:par>
                          <p:cTn id="37" fill="hold">
                            <p:stCondLst>
                              <p:cond delay="4000"/>
                            </p:stCondLst>
                            <p:childTnLst>
                              <p:par>
                                <p:cTn id="38" presetID="2" presetClass="entr" presetSubtype="1"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 calcmode="lin" valueType="num">
                                      <p:cBhvr additive="base">
                                        <p:cTn id="40" dur="500" fill="hold"/>
                                        <p:tgtEl>
                                          <p:spTgt spid="6"/>
                                        </p:tgtEl>
                                        <p:attrNameLst>
                                          <p:attrName>ppt_x</p:attrName>
                                        </p:attrNameLst>
                                      </p:cBhvr>
                                      <p:tavLst>
                                        <p:tav tm="0">
                                          <p:val>
                                            <p:strVal val="#ppt_x"/>
                                          </p:val>
                                        </p:tav>
                                        <p:tav tm="100000">
                                          <p:val>
                                            <p:strVal val="#ppt_x"/>
                                          </p:val>
                                        </p:tav>
                                      </p:tavLst>
                                    </p:anim>
                                    <p:anim calcmode="lin" valueType="num">
                                      <p:cBhvr additive="base">
                                        <p:cTn id="41" dur="500" fill="hold"/>
                                        <p:tgtEl>
                                          <p:spTgt spid="6"/>
                                        </p:tgtEl>
                                        <p:attrNameLst>
                                          <p:attrName>ppt_y</p:attrName>
                                        </p:attrNameLst>
                                      </p:cBhvr>
                                      <p:tavLst>
                                        <p:tav tm="0">
                                          <p:val>
                                            <p:strVal val="0-#ppt_h/2"/>
                                          </p:val>
                                        </p:tav>
                                        <p:tav tm="100000">
                                          <p:val>
                                            <p:strVal val="#ppt_y"/>
                                          </p:val>
                                        </p:tav>
                                      </p:tavLst>
                                    </p:anim>
                                  </p:childTnLst>
                                </p:cTn>
                              </p:par>
                            </p:childTnLst>
                          </p:cTn>
                        </p:par>
                        <p:par>
                          <p:cTn id="42" fill="hold">
                            <p:stCondLst>
                              <p:cond delay="4500"/>
                            </p:stCondLst>
                            <p:childTnLst>
                              <p:par>
                                <p:cTn id="43" presetID="2" presetClass="entr" presetSubtype="1"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additive="base">
                                        <p:cTn id="45" dur="500" fill="hold"/>
                                        <p:tgtEl>
                                          <p:spTgt spid="7"/>
                                        </p:tgtEl>
                                        <p:attrNameLst>
                                          <p:attrName>ppt_x</p:attrName>
                                        </p:attrNameLst>
                                      </p:cBhvr>
                                      <p:tavLst>
                                        <p:tav tm="0">
                                          <p:val>
                                            <p:strVal val="#ppt_x"/>
                                          </p:val>
                                        </p:tav>
                                        <p:tav tm="100000">
                                          <p:val>
                                            <p:strVal val="#ppt_x"/>
                                          </p:val>
                                        </p:tav>
                                      </p:tavLst>
                                    </p:anim>
                                    <p:anim calcmode="lin" valueType="num">
                                      <p:cBhvr additive="base">
                                        <p:cTn id="46" dur="500" fill="hold"/>
                                        <p:tgtEl>
                                          <p:spTgt spid="7"/>
                                        </p:tgtEl>
                                        <p:attrNameLst>
                                          <p:attrName>ppt_y</p:attrName>
                                        </p:attrNameLst>
                                      </p:cBhvr>
                                      <p:tavLst>
                                        <p:tav tm="0">
                                          <p:val>
                                            <p:strVal val="0-#ppt_h/2"/>
                                          </p:val>
                                        </p:tav>
                                        <p:tav tm="100000">
                                          <p:val>
                                            <p:strVal val="#ppt_y"/>
                                          </p:val>
                                        </p:tav>
                                      </p:tavLst>
                                    </p:anim>
                                  </p:childTnLst>
                                </p:cTn>
                              </p:par>
                            </p:childTnLst>
                          </p:cTn>
                        </p:par>
                        <p:par>
                          <p:cTn id="47" fill="hold">
                            <p:stCondLst>
                              <p:cond delay="5000"/>
                            </p:stCondLst>
                            <p:childTnLst>
                              <p:par>
                                <p:cTn id="48" presetID="2" presetClass="entr" presetSubtype="1"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additive="base">
                                        <p:cTn id="50" dur="500" fill="hold"/>
                                        <p:tgtEl>
                                          <p:spTgt spid="8"/>
                                        </p:tgtEl>
                                        <p:attrNameLst>
                                          <p:attrName>ppt_x</p:attrName>
                                        </p:attrNameLst>
                                      </p:cBhvr>
                                      <p:tavLst>
                                        <p:tav tm="0">
                                          <p:val>
                                            <p:strVal val="#ppt_x"/>
                                          </p:val>
                                        </p:tav>
                                        <p:tav tm="100000">
                                          <p:val>
                                            <p:strVal val="#ppt_x"/>
                                          </p:val>
                                        </p:tav>
                                      </p:tavLst>
                                    </p:anim>
                                    <p:anim calcmode="lin" valueType="num">
                                      <p:cBhvr additive="base">
                                        <p:cTn id="51" dur="500" fill="hold"/>
                                        <p:tgtEl>
                                          <p:spTgt spid="8"/>
                                        </p:tgtEl>
                                        <p:attrNameLst>
                                          <p:attrName>ppt_y</p:attrName>
                                        </p:attrNameLst>
                                      </p:cBhvr>
                                      <p:tavLst>
                                        <p:tav tm="0">
                                          <p:val>
                                            <p:strVal val="0-#ppt_h/2"/>
                                          </p:val>
                                        </p:tav>
                                        <p:tav tm="100000">
                                          <p:val>
                                            <p:strVal val="#ppt_y"/>
                                          </p:val>
                                        </p:tav>
                                      </p:tavLst>
                                    </p:anim>
                                  </p:childTnLst>
                                </p:cTn>
                              </p:par>
                            </p:childTnLst>
                          </p:cTn>
                        </p:par>
                        <p:par>
                          <p:cTn id="52" fill="hold">
                            <p:stCondLst>
                              <p:cond delay="5500"/>
                            </p:stCondLst>
                            <p:childTnLst>
                              <p:par>
                                <p:cTn id="53" presetID="2"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56061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一</a:t>
            </a:r>
            <a:r>
              <a:rPr lang="zh-CN" altLang="en-US" sz="2800" b="1" dirty="0">
                <a:latin typeface="微软雅黑" panose="020B0503020204020204" pitchFamily="34" charset="-122"/>
                <a:ea typeface="微软雅黑" panose="020B0503020204020204" pitchFamily="34" charset="-122"/>
              </a:rPr>
              <a:t>、“一带一路”的</a:t>
            </a:r>
            <a:r>
              <a:rPr lang="zh-CN" altLang="en-US" sz="2800" b="1" dirty="0" smtClean="0">
                <a:latin typeface="微软雅黑" panose="020B0503020204020204" pitchFamily="34" charset="-122"/>
                <a:ea typeface="微软雅黑" panose="020B0503020204020204" pitchFamily="34" charset="-122"/>
              </a:rPr>
              <a:t>意义</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895181"/>
          </a:xfrm>
          <a:prstGeom prst="rect">
            <a:avLst/>
          </a:prstGeom>
          <a:noFill/>
        </p:spPr>
        <p:txBody>
          <a:bodyPr wrap="square" rtlCol="0">
            <a:spAutoFit/>
          </a:bodyPr>
          <a:lstStyle/>
          <a:p>
            <a:pPr>
              <a:lnSpc>
                <a:spcPct val="150000"/>
              </a:lnSpc>
            </a:pPr>
            <a:r>
              <a:rPr lang="zh-CN" altLang="en-US" sz="1200" dirty="0"/>
              <a:t>“一带一路”战略构想意味着我国对外开放实现战略转变。这一构想已经引起了国内和相关国家、地区乃至全世界的高度关注和强烈共鸣。之所以产生了如此巨大的效果，就在于这一宏伟构想有着极其深远的重要意义。</a:t>
            </a:r>
          </a:p>
        </p:txBody>
      </p:sp>
    </p:spTree>
    <p:extLst>
      <p:ext uri="{BB962C8B-B14F-4D97-AF65-F5344CB8AC3E}">
        <p14:creationId xmlns:p14="http://schemas.microsoft.com/office/powerpoint/2010/main" val="3492473539"/>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700"/>
                            </p:stCondLst>
                            <p:childTnLst>
                              <p:par>
                                <p:cTn id="14" presetID="42" presetClass="entr" presetSubtype="0" fill="hold"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2492990"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“一带一路”的意义</a:t>
            </a:r>
          </a:p>
        </p:txBody>
      </p:sp>
      <p:sp>
        <p:nvSpPr>
          <p:cNvPr id="12" name="文本框 11"/>
          <p:cNvSpPr txBox="1"/>
          <p:nvPr/>
        </p:nvSpPr>
        <p:spPr>
          <a:xfrm>
            <a:off x="451882" y="1811635"/>
            <a:ext cx="9725739"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一、“一带一路”</a:t>
            </a:r>
            <a:r>
              <a:rPr lang="zh-CN" altLang="en-US" sz="2400" b="1" dirty="0">
                <a:solidFill>
                  <a:srgbClr val="C00000"/>
                </a:solidFill>
                <a:latin typeface="微软雅黑" panose="020B0503020204020204" pitchFamily="34" charset="-122"/>
                <a:ea typeface="微软雅黑" panose="020B0503020204020204" pitchFamily="34" charset="-122"/>
              </a:rPr>
              <a:t>的战略构想顺应了我国对外开放区域结构转型的需要</a:t>
            </a:r>
          </a:p>
        </p:txBody>
      </p:sp>
      <p:pic>
        <p:nvPicPr>
          <p:cNvPr id="13" name="图片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4743" y="2527300"/>
            <a:ext cx="6569076" cy="3669374"/>
          </a:xfrm>
          <a:prstGeom prst="rect">
            <a:avLst/>
          </a:prstGeom>
        </p:spPr>
      </p:pic>
      <p:sp>
        <p:nvSpPr>
          <p:cNvPr id="14" name="文本框 13"/>
          <p:cNvSpPr txBox="1"/>
          <p:nvPr/>
        </p:nvSpPr>
        <p:spPr>
          <a:xfrm>
            <a:off x="317500" y="2376828"/>
            <a:ext cx="4489450" cy="3970318"/>
          </a:xfrm>
          <a:prstGeom prst="rect">
            <a:avLst/>
          </a:prstGeom>
          <a:noFill/>
        </p:spPr>
        <p:txBody>
          <a:bodyPr wrap="square" rtlCol="0">
            <a:spAutoFit/>
          </a:bodyPr>
          <a:lstStyle/>
          <a:p>
            <a:pPr>
              <a:lnSpc>
                <a:spcPct val="150000"/>
              </a:lnSpc>
            </a:pPr>
            <a:r>
              <a:rPr lang="en-US" altLang="zh-CN" sz="1200" dirty="0">
                <a:latin typeface="微软雅黑" panose="020B0503020204020204" pitchFamily="34" charset="-122"/>
                <a:ea typeface="微软雅黑" panose="020B0503020204020204" pitchFamily="34" charset="-122"/>
              </a:rPr>
              <a:t>1978</a:t>
            </a:r>
            <a:r>
              <a:rPr lang="zh-CN" altLang="en-US" sz="1200" dirty="0">
                <a:latin typeface="微软雅黑" panose="020B0503020204020204" pitchFamily="34" charset="-122"/>
                <a:ea typeface="微软雅黑" panose="020B0503020204020204" pitchFamily="34" charset="-122"/>
              </a:rPr>
              <a:t>年召开的党的十一届三中全会开启了中国改革开放的历史征程。从</a:t>
            </a:r>
            <a:r>
              <a:rPr lang="en-US" altLang="zh-CN" sz="1200" dirty="0">
                <a:latin typeface="微软雅黑" panose="020B0503020204020204" pitchFamily="34" charset="-122"/>
                <a:ea typeface="微软雅黑" panose="020B0503020204020204" pitchFamily="34" charset="-122"/>
              </a:rPr>
              <a:t>1979</a:t>
            </a:r>
            <a:r>
              <a:rPr lang="zh-CN" altLang="en-US" sz="1200" dirty="0">
                <a:latin typeface="微软雅黑" panose="020B0503020204020204" pitchFamily="34" charset="-122"/>
                <a:ea typeface="微软雅黑" panose="020B0503020204020204" pitchFamily="34" charset="-122"/>
              </a:rPr>
              <a:t>年开始，我们先后建立了包括深圳等</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个经济特区，开放和开发了</a:t>
            </a:r>
            <a:r>
              <a:rPr lang="en-US" altLang="zh-CN" sz="1200" dirty="0">
                <a:latin typeface="微软雅黑" panose="020B0503020204020204" pitchFamily="34" charset="-122"/>
                <a:ea typeface="微软雅黑" panose="020B0503020204020204" pitchFamily="34" charset="-122"/>
              </a:rPr>
              <a:t>14</a:t>
            </a:r>
            <a:r>
              <a:rPr lang="zh-CN" altLang="en-US" sz="1200" dirty="0">
                <a:latin typeface="微软雅黑" panose="020B0503020204020204" pitchFamily="34" charset="-122"/>
                <a:ea typeface="微软雅黑" panose="020B0503020204020204" pitchFamily="34" charset="-122"/>
              </a:rPr>
              <a:t>个沿海港口城市和上海浦东新区，相继开放了</a:t>
            </a:r>
            <a:r>
              <a:rPr lang="en-US" altLang="zh-CN" sz="1200" dirty="0">
                <a:latin typeface="微软雅黑" panose="020B0503020204020204" pitchFamily="34" charset="-122"/>
                <a:ea typeface="微软雅黑" panose="020B0503020204020204" pitchFamily="34" charset="-122"/>
              </a:rPr>
              <a:t>13</a:t>
            </a:r>
            <a:r>
              <a:rPr lang="zh-CN" altLang="en-US" sz="1200" dirty="0">
                <a:latin typeface="微软雅黑" panose="020B0503020204020204" pitchFamily="34" charset="-122"/>
                <a:ea typeface="微软雅黑" panose="020B0503020204020204" pitchFamily="34" charset="-122"/>
              </a:rPr>
              <a:t>个沿边、</a:t>
            </a:r>
            <a:r>
              <a:rPr lang="en-US" altLang="zh-CN" sz="1200" dirty="0">
                <a:latin typeface="微软雅黑" panose="020B0503020204020204" pitchFamily="34" charset="-122"/>
                <a:ea typeface="微软雅黑" panose="020B0503020204020204" pitchFamily="34" charset="-122"/>
              </a:rPr>
              <a:t>6</a:t>
            </a:r>
            <a:r>
              <a:rPr lang="zh-CN" altLang="en-US" sz="1200" dirty="0">
                <a:latin typeface="微软雅黑" panose="020B0503020204020204" pitchFamily="34" charset="-122"/>
                <a:ea typeface="微软雅黑" panose="020B0503020204020204" pitchFamily="34" charset="-122"/>
              </a:rPr>
              <a:t>个沿江和</a:t>
            </a:r>
            <a:r>
              <a:rPr lang="en-US" altLang="zh-CN" sz="1200" dirty="0">
                <a:latin typeface="微软雅黑" panose="020B0503020204020204" pitchFamily="34" charset="-122"/>
                <a:ea typeface="微软雅黑" panose="020B0503020204020204" pitchFamily="34" charset="-122"/>
              </a:rPr>
              <a:t>18</a:t>
            </a:r>
            <a:r>
              <a:rPr lang="zh-CN" altLang="en-US" sz="1200" dirty="0">
                <a:latin typeface="微软雅黑" panose="020B0503020204020204" pitchFamily="34" charset="-122"/>
                <a:ea typeface="微软雅黑" panose="020B0503020204020204" pitchFamily="34" charset="-122"/>
              </a:rPr>
              <a:t>个内陆省会城市，建立了众多的特殊政策园区。但显然，前期的对外开放重点在东南沿海，广东、福建、江苏、浙江、上海等省市成为了“领头羊”和最先的受益者，而广大的中西部地区始终扮演着“追随者”的角色，这在一定程度上造成了东、中、西部的区域失衡。“一带一路”尤其是“一带”起始于西部，也主要经过西部通向西亚和欧洲，这必将使得我国对外开放的地理格局发生重大调整，由中西部地区作为新的牵动者承担着开发与振兴占国土面积三分之二广大区域的重任，与东部地区一起承担着中国走出去的重任。同时，东部地区正在通过连片式的“自由贸易区”建设进一步提升对外开放的水平，依然是我国全面对外开放的重要引擎。</a:t>
            </a:r>
          </a:p>
        </p:txBody>
      </p:sp>
    </p:spTree>
    <p:extLst>
      <p:ext uri="{BB962C8B-B14F-4D97-AF65-F5344CB8AC3E}">
        <p14:creationId xmlns:p14="http://schemas.microsoft.com/office/powerpoint/2010/main" val="3620611379"/>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2"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14" presetClass="entr" presetSubtype="10"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randombar(horizontal)">
                                      <p:cBhvr>
                                        <p:cTn id="18" dur="500"/>
                                        <p:tgtEl>
                                          <p:spTgt spid="12"/>
                                        </p:tgtEl>
                                      </p:cBhvr>
                                    </p:animEffect>
                                  </p:childTnLst>
                                </p:cTn>
                              </p:par>
                            </p:childTnLst>
                          </p:cTn>
                        </p:par>
                        <p:par>
                          <p:cTn id="19" fill="hold">
                            <p:stCondLst>
                              <p:cond delay="2400"/>
                            </p:stCondLst>
                            <p:childTnLst>
                              <p:par>
                                <p:cTn id="20" presetID="14" presetClass="entr" presetSubtype="10"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horizontal)">
                                      <p:cBhvr>
                                        <p:cTn id="22" dur="500"/>
                                        <p:tgtEl>
                                          <p:spTgt spid="14"/>
                                        </p:tgtEl>
                                      </p:cBhvr>
                                    </p:animEffect>
                                  </p:childTnLst>
                                </p:cTn>
                              </p:par>
                            </p:childTnLst>
                          </p:cTn>
                        </p:par>
                        <p:par>
                          <p:cTn id="23" fill="hold">
                            <p:stCondLst>
                              <p:cond delay="2900"/>
                            </p:stCondLst>
                            <p:childTnLst>
                              <p:par>
                                <p:cTn id="24" presetID="14" presetClass="entr" presetSubtype="10"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randombar(horizontal)">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2"/>
      <p:bldP spid="12"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5639" y="4976420"/>
            <a:ext cx="5201755" cy="1773798"/>
          </a:xfrm>
          <a:prstGeom prst="rect">
            <a:avLst/>
          </a:prstGeom>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2492990"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“一带一路”的意义</a:t>
            </a:r>
          </a:p>
        </p:txBody>
      </p:sp>
      <p:sp>
        <p:nvSpPr>
          <p:cNvPr id="10" name="文本框 9"/>
          <p:cNvSpPr txBox="1"/>
          <p:nvPr/>
        </p:nvSpPr>
        <p:spPr>
          <a:xfrm>
            <a:off x="451882" y="1811635"/>
            <a:ext cx="7263527"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二、顺应</a:t>
            </a:r>
            <a:r>
              <a:rPr lang="zh-CN" altLang="en-US" sz="2400" b="1" dirty="0">
                <a:solidFill>
                  <a:srgbClr val="C00000"/>
                </a:solidFill>
                <a:latin typeface="微软雅黑" panose="020B0503020204020204" pitchFamily="34" charset="-122"/>
                <a:ea typeface="微软雅黑" panose="020B0503020204020204" pitchFamily="34" charset="-122"/>
              </a:rPr>
              <a:t>了中国要素流动转型和国际产业转移的需要</a:t>
            </a:r>
            <a:endParaRPr lang="zh-CN" altLang="en-US" sz="3200" b="1" dirty="0">
              <a:solidFill>
                <a:srgbClr val="C00000"/>
              </a:solidFill>
              <a:latin typeface="微软雅黑" panose="020B0503020204020204" pitchFamily="34" charset="-122"/>
              <a:ea typeface="微软雅黑" panose="020B0503020204020204" pitchFamily="34" charset="-122"/>
            </a:endParaRPr>
          </a:p>
        </p:txBody>
      </p:sp>
      <p:sp>
        <p:nvSpPr>
          <p:cNvPr id="2" name="文本框 1"/>
          <p:cNvSpPr txBox="1"/>
          <p:nvPr/>
        </p:nvSpPr>
        <p:spPr>
          <a:xfrm>
            <a:off x="451882" y="2590800"/>
            <a:ext cx="7079218" cy="1167692"/>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我们已经具备了要素输出的能力。据统计，</a:t>
            </a:r>
            <a:r>
              <a:rPr lang="en-US" altLang="zh-CN" sz="1200" dirty="0">
                <a:latin typeface="微软雅黑" panose="020B0503020204020204" pitchFamily="34" charset="-122"/>
                <a:ea typeface="微软雅黑" panose="020B0503020204020204" pitchFamily="34" charset="-122"/>
              </a:rPr>
              <a:t>2014</a:t>
            </a:r>
            <a:r>
              <a:rPr lang="zh-CN" altLang="en-US" sz="1200" dirty="0">
                <a:latin typeface="微软雅黑" panose="020B0503020204020204" pitchFamily="34" charset="-122"/>
                <a:ea typeface="微软雅黑" panose="020B0503020204020204" pitchFamily="34" charset="-122"/>
              </a:rPr>
              <a:t>年末，中国对外投资已经突破了千亿美元，已经成为资本净输出国。“一带一路”建设恰好顺应了中国要素流动新趋势。“一带一路”战略通过政策沟通、道路联通、贸易畅通、货币流通、民心相通这“五通”，将中国的生产要素，尤其是优质的过剩产能输送出去，让沿“带”沿“路”的发展中国家和地区共享中国发展的成果。</a:t>
            </a:r>
          </a:p>
        </p:txBody>
      </p:sp>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15409" y="2779703"/>
            <a:ext cx="3892985" cy="2893786"/>
          </a:xfrm>
          <a:prstGeom prst="rect">
            <a:avLst/>
          </a:prstGeom>
        </p:spPr>
      </p:pic>
      <p:sp>
        <p:nvSpPr>
          <p:cNvPr id="15" name="矩形 14"/>
          <p:cNvSpPr/>
          <p:nvPr/>
        </p:nvSpPr>
        <p:spPr>
          <a:xfrm>
            <a:off x="925639" y="4030852"/>
            <a:ext cx="945568" cy="9455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rPr>
              <a:t>政策沟通</a:t>
            </a:r>
            <a:endParaRPr lang="zh-CN" altLang="en-US" b="1" dirty="0">
              <a:solidFill>
                <a:srgbClr val="C00000"/>
              </a:solidFill>
            </a:endParaRPr>
          </a:p>
        </p:txBody>
      </p:sp>
      <p:sp>
        <p:nvSpPr>
          <p:cNvPr id="16" name="矩形 15"/>
          <p:cNvSpPr/>
          <p:nvPr/>
        </p:nvSpPr>
        <p:spPr>
          <a:xfrm>
            <a:off x="2055516" y="4030852"/>
            <a:ext cx="945568" cy="9455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rPr>
              <a:t>道路联通</a:t>
            </a:r>
            <a:endParaRPr lang="zh-CN" altLang="en-US" b="1" dirty="0">
              <a:solidFill>
                <a:srgbClr val="C00000"/>
              </a:solidFill>
            </a:endParaRPr>
          </a:p>
        </p:txBody>
      </p:sp>
      <p:sp>
        <p:nvSpPr>
          <p:cNvPr id="17" name="矩形 16"/>
          <p:cNvSpPr/>
          <p:nvPr/>
        </p:nvSpPr>
        <p:spPr>
          <a:xfrm>
            <a:off x="3185393" y="4030852"/>
            <a:ext cx="945568" cy="9455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rPr>
              <a:t>贸易畅通</a:t>
            </a:r>
            <a:endParaRPr lang="zh-CN" altLang="en-US" b="1" dirty="0">
              <a:solidFill>
                <a:srgbClr val="C00000"/>
              </a:solidFill>
            </a:endParaRPr>
          </a:p>
        </p:txBody>
      </p:sp>
      <p:sp>
        <p:nvSpPr>
          <p:cNvPr id="18" name="矩形 17"/>
          <p:cNvSpPr/>
          <p:nvPr/>
        </p:nvSpPr>
        <p:spPr>
          <a:xfrm>
            <a:off x="4315270" y="4030852"/>
            <a:ext cx="945568" cy="9455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rPr>
              <a:t>货币流通</a:t>
            </a:r>
            <a:endParaRPr lang="zh-CN" altLang="en-US" b="1" dirty="0">
              <a:solidFill>
                <a:srgbClr val="C00000"/>
              </a:solidFill>
            </a:endParaRPr>
          </a:p>
        </p:txBody>
      </p:sp>
      <p:sp>
        <p:nvSpPr>
          <p:cNvPr id="19" name="矩形 18"/>
          <p:cNvSpPr/>
          <p:nvPr/>
        </p:nvSpPr>
        <p:spPr>
          <a:xfrm>
            <a:off x="5445147" y="4030852"/>
            <a:ext cx="945568" cy="945568"/>
          </a:xfrm>
          <a:prstGeom prst="rect">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smtClean="0">
                <a:solidFill>
                  <a:srgbClr val="C00000"/>
                </a:solidFill>
              </a:rPr>
              <a:t>民心相通</a:t>
            </a:r>
            <a:endParaRPr lang="zh-CN" altLang="en-US" b="1" dirty="0">
              <a:solidFill>
                <a:srgbClr val="C00000"/>
              </a:solidFill>
            </a:endParaRPr>
          </a:p>
        </p:txBody>
      </p:sp>
    </p:spTree>
    <p:extLst>
      <p:ext uri="{BB962C8B-B14F-4D97-AF65-F5344CB8AC3E}">
        <p14:creationId xmlns:p14="http://schemas.microsoft.com/office/powerpoint/2010/main" val="303156530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49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5900"/>
                            </p:stCondLst>
                            <p:childTnLst>
                              <p:par>
                                <p:cTn id="22" presetID="42"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6900"/>
                            </p:stCondLst>
                            <p:childTnLst>
                              <p:par>
                                <p:cTn id="28" presetID="42"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1000"/>
                                        <p:tgtEl>
                                          <p:spTgt spid="5"/>
                                        </p:tgtEl>
                                      </p:cBhvr>
                                    </p:animEffect>
                                    <p:anim calcmode="lin" valueType="num">
                                      <p:cBhvr>
                                        <p:cTn id="31" dur="1000" fill="hold"/>
                                        <p:tgtEl>
                                          <p:spTgt spid="5"/>
                                        </p:tgtEl>
                                        <p:attrNameLst>
                                          <p:attrName>ppt_x</p:attrName>
                                        </p:attrNameLst>
                                      </p:cBhvr>
                                      <p:tavLst>
                                        <p:tav tm="0">
                                          <p:val>
                                            <p:strVal val="#ppt_x"/>
                                          </p:val>
                                        </p:tav>
                                        <p:tav tm="100000">
                                          <p:val>
                                            <p:strVal val="#ppt_x"/>
                                          </p:val>
                                        </p:tav>
                                      </p:tavLst>
                                    </p:anim>
                                    <p:anim calcmode="lin" valueType="num">
                                      <p:cBhvr>
                                        <p:cTn id="32" dur="1000" fill="hold"/>
                                        <p:tgtEl>
                                          <p:spTgt spid="5"/>
                                        </p:tgtEl>
                                        <p:attrNameLst>
                                          <p:attrName>ppt_y</p:attrName>
                                        </p:attrNameLst>
                                      </p:cBhvr>
                                      <p:tavLst>
                                        <p:tav tm="0">
                                          <p:val>
                                            <p:strVal val="#ppt_y+.1"/>
                                          </p:val>
                                        </p:tav>
                                        <p:tav tm="100000">
                                          <p:val>
                                            <p:strVal val="#ppt_y"/>
                                          </p:val>
                                        </p:tav>
                                      </p:tavLst>
                                    </p:anim>
                                  </p:childTnLst>
                                </p:cTn>
                              </p:par>
                            </p:childTnLst>
                          </p:cTn>
                        </p:par>
                        <p:par>
                          <p:cTn id="33" fill="hold">
                            <p:stCondLst>
                              <p:cond delay="7900"/>
                            </p:stCondLst>
                            <p:childTnLst>
                              <p:par>
                                <p:cTn id="34" presetID="49" presetClass="entr" presetSubtype="0" decel="100000"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 calcmode="lin" valueType="num">
                                      <p:cBhvr>
                                        <p:cTn id="38" dur="500" fill="hold"/>
                                        <p:tgtEl>
                                          <p:spTgt spid="15"/>
                                        </p:tgtEl>
                                        <p:attrNameLst>
                                          <p:attrName>style.rotation</p:attrName>
                                        </p:attrNameLst>
                                      </p:cBhvr>
                                      <p:tavLst>
                                        <p:tav tm="0">
                                          <p:val>
                                            <p:fltVal val="360"/>
                                          </p:val>
                                        </p:tav>
                                        <p:tav tm="100000">
                                          <p:val>
                                            <p:fltVal val="0"/>
                                          </p:val>
                                        </p:tav>
                                      </p:tavLst>
                                    </p:anim>
                                    <p:animEffect transition="in" filter="fade">
                                      <p:cBhvr>
                                        <p:cTn id="39" dur="500"/>
                                        <p:tgtEl>
                                          <p:spTgt spid="15"/>
                                        </p:tgtEl>
                                      </p:cBhvr>
                                    </p:animEffect>
                                  </p:childTnLst>
                                </p:cTn>
                              </p:par>
                            </p:childTnLst>
                          </p:cTn>
                        </p:par>
                        <p:par>
                          <p:cTn id="40" fill="hold">
                            <p:stCondLst>
                              <p:cond delay="8400"/>
                            </p:stCondLst>
                            <p:childTnLst>
                              <p:par>
                                <p:cTn id="41" presetID="49" presetClass="entr" presetSubtype="0" decel="10000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500" fill="hold"/>
                                        <p:tgtEl>
                                          <p:spTgt spid="16"/>
                                        </p:tgtEl>
                                        <p:attrNameLst>
                                          <p:attrName>ppt_w</p:attrName>
                                        </p:attrNameLst>
                                      </p:cBhvr>
                                      <p:tavLst>
                                        <p:tav tm="0">
                                          <p:val>
                                            <p:fltVal val="0"/>
                                          </p:val>
                                        </p:tav>
                                        <p:tav tm="100000">
                                          <p:val>
                                            <p:strVal val="#ppt_w"/>
                                          </p:val>
                                        </p:tav>
                                      </p:tavLst>
                                    </p:anim>
                                    <p:anim calcmode="lin" valueType="num">
                                      <p:cBhvr>
                                        <p:cTn id="44" dur="500" fill="hold"/>
                                        <p:tgtEl>
                                          <p:spTgt spid="16"/>
                                        </p:tgtEl>
                                        <p:attrNameLst>
                                          <p:attrName>ppt_h</p:attrName>
                                        </p:attrNameLst>
                                      </p:cBhvr>
                                      <p:tavLst>
                                        <p:tav tm="0">
                                          <p:val>
                                            <p:fltVal val="0"/>
                                          </p:val>
                                        </p:tav>
                                        <p:tav tm="100000">
                                          <p:val>
                                            <p:strVal val="#ppt_h"/>
                                          </p:val>
                                        </p:tav>
                                      </p:tavLst>
                                    </p:anim>
                                    <p:anim calcmode="lin" valueType="num">
                                      <p:cBhvr>
                                        <p:cTn id="45" dur="500" fill="hold"/>
                                        <p:tgtEl>
                                          <p:spTgt spid="16"/>
                                        </p:tgtEl>
                                        <p:attrNameLst>
                                          <p:attrName>style.rotation</p:attrName>
                                        </p:attrNameLst>
                                      </p:cBhvr>
                                      <p:tavLst>
                                        <p:tav tm="0">
                                          <p:val>
                                            <p:fltVal val="360"/>
                                          </p:val>
                                        </p:tav>
                                        <p:tav tm="100000">
                                          <p:val>
                                            <p:fltVal val="0"/>
                                          </p:val>
                                        </p:tav>
                                      </p:tavLst>
                                    </p:anim>
                                    <p:animEffect transition="in" filter="fade">
                                      <p:cBhvr>
                                        <p:cTn id="46" dur="500"/>
                                        <p:tgtEl>
                                          <p:spTgt spid="16"/>
                                        </p:tgtEl>
                                      </p:cBhvr>
                                    </p:animEffect>
                                  </p:childTnLst>
                                </p:cTn>
                              </p:par>
                            </p:childTnLst>
                          </p:cTn>
                        </p:par>
                        <p:par>
                          <p:cTn id="47" fill="hold">
                            <p:stCondLst>
                              <p:cond delay="8900"/>
                            </p:stCondLst>
                            <p:childTnLst>
                              <p:par>
                                <p:cTn id="48" presetID="49" presetClass="entr" presetSubtype="0" decel="100000" fill="hold" grpId="0" nodeType="afterEffect">
                                  <p:stCondLst>
                                    <p:cond delay="0"/>
                                  </p:stCondLst>
                                  <p:childTnLst>
                                    <p:set>
                                      <p:cBhvr>
                                        <p:cTn id="49" dur="1" fill="hold">
                                          <p:stCondLst>
                                            <p:cond delay="0"/>
                                          </p:stCondLst>
                                        </p:cTn>
                                        <p:tgtEl>
                                          <p:spTgt spid="17"/>
                                        </p:tgtEl>
                                        <p:attrNameLst>
                                          <p:attrName>style.visibility</p:attrName>
                                        </p:attrNameLst>
                                      </p:cBhvr>
                                      <p:to>
                                        <p:strVal val="visible"/>
                                      </p:to>
                                    </p:set>
                                    <p:anim calcmode="lin" valueType="num">
                                      <p:cBhvr>
                                        <p:cTn id="50" dur="500" fill="hold"/>
                                        <p:tgtEl>
                                          <p:spTgt spid="17"/>
                                        </p:tgtEl>
                                        <p:attrNameLst>
                                          <p:attrName>ppt_w</p:attrName>
                                        </p:attrNameLst>
                                      </p:cBhvr>
                                      <p:tavLst>
                                        <p:tav tm="0">
                                          <p:val>
                                            <p:fltVal val="0"/>
                                          </p:val>
                                        </p:tav>
                                        <p:tav tm="100000">
                                          <p:val>
                                            <p:strVal val="#ppt_w"/>
                                          </p:val>
                                        </p:tav>
                                      </p:tavLst>
                                    </p:anim>
                                    <p:anim calcmode="lin" valueType="num">
                                      <p:cBhvr>
                                        <p:cTn id="51" dur="500" fill="hold"/>
                                        <p:tgtEl>
                                          <p:spTgt spid="17"/>
                                        </p:tgtEl>
                                        <p:attrNameLst>
                                          <p:attrName>ppt_h</p:attrName>
                                        </p:attrNameLst>
                                      </p:cBhvr>
                                      <p:tavLst>
                                        <p:tav tm="0">
                                          <p:val>
                                            <p:fltVal val="0"/>
                                          </p:val>
                                        </p:tav>
                                        <p:tav tm="100000">
                                          <p:val>
                                            <p:strVal val="#ppt_h"/>
                                          </p:val>
                                        </p:tav>
                                      </p:tavLst>
                                    </p:anim>
                                    <p:anim calcmode="lin" valueType="num">
                                      <p:cBhvr>
                                        <p:cTn id="52" dur="500" fill="hold"/>
                                        <p:tgtEl>
                                          <p:spTgt spid="17"/>
                                        </p:tgtEl>
                                        <p:attrNameLst>
                                          <p:attrName>style.rotation</p:attrName>
                                        </p:attrNameLst>
                                      </p:cBhvr>
                                      <p:tavLst>
                                        <p:tav tm="0">
                                          <p:val>
                                            <p:fltVal val="360"/>
                                          </p:val>
                                        </p:tav>
                                        <p:tav tm="100000">
                                          <p:val>
                                            <p:fltVal val="0"/>
                                          </p:val>
                                        </p:tav>
                                      </p:tavLst>
                                    </p:anim>
                                    <p:animEffect transition="in" filter="fade">
                                      <p:cBhvr>
                                        <p:cTn id="53" dur="500"/>
                                        <p:tgtEl>
                                          <p:spTgt spid="17"/>
                                        </p:tgtEl>
                                      </p:cBhvr>
                                    </p:animEffect>
                                  </p:childTnLst>
                                </p:cTn>
                              </p:par>
                            </p:childTnLst>
                          </p:cTn>
                        </p:par>
                        <p:par>
                          <p:cTn id="54" fill="hold">
                            <p:stCondLst>
                              <p:cond delay="9400"/>
                            </p:stCondLst>
                            <p:childTnLst>
                              <p:par>
                                <p:cTn id="55" presetID="49" presetClass="entr" presetSubtype="0" decel="100000" fill="hold" grpId="0"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 calcmode="lin" valueType="num">
                                      <p:cBhvr>
                                        <p:cTn id="59" dur="500" fill="hold"/>
                                        <p:tgtEl>
                                          <p:spTgt spid="18"/>
                                        </p:tgtEl>
                                        <p:attrNameLst>
                                          <p:attrName>style.rotation</p:attrName>
                                        </p:attrNameLst>
                                      </p:cBhvr>
                                      <p:tavLst>
                                        <p:tav tm="0">
                                          <p:val>
                                            <p:fltVal val="360"/>
                                          </p:val>
                                        </p:tav>
                                        <p:tav tm="100000">
                                          <p:val>
                                            <p:fltVal val="0"/>
                                          </p:val>
                                        </p:tav>
                                      </p:tavLst>
                                    </p:anim>
                                    <p:animEffect transition="in" filter="fade">
                                      <p:cBhvr>
                                        <p:cTn id="60" dur="500"/>
                                        <p:tgtEl>
                                          <p:spTgt spid="18"/>
                                        </p:tgtEl>
                                      </p:cBhvr>
                                    </p:animEffect>
                                  </p:childTnLst>
                                </p:cTn>
                              </p:par>
                            </p:childTnLst>
                          </p:cTn>
                        </p:par>
                        <p:par>
                          <p:cTn id="61" fill="hold">
                            <p:stCondLst>
                              <p:cond delay="9900"/>
                            </p:stCondLst>
                            <p:childTnLst>
                              <p:par>
                                <p:cTn id="62" presetID="49" presetClass="entr" presetSubtype="0" decel="100000" fill="hold" grpId="0" nodeType="afterEffect">
                                  <p:stCondLst>
                                    <p:cond delay="0"/>
                                  </p:stCondLst>
                                  <p:childTnLst>
                                    <p:set>
                                      <p:cBhvr>
                                        <p:cTn id="63" dur="1" fill="hold">
                                          <p:stCondLst>
                                            <p:cond delay="0"/>
                                          </p:stCondLst>
                                        </p:cTn>
                                        <p:tgtEl>
                                          <p:spTgt spid="19"/>
                                        </p:tgtEl>
                                        <p:attrNameLst>
                                          <p:attrName>style.visibility</p:attrName>
                                        </p:attrNameLst>
                                      </p:cBhvr>
                                      <p:to>
                                        <p:strVal val="visible"/>
                                      </p:to>
                                    </p:set>
                                    <p:anim calcmode="lin" valueType="num">
                                      <p:cBhvr>
                                        <p:cTn id="64" dur="500" fill="hold"/>
                                        <p:tgtEl>
                                          <p:spTgt spid="19"/>
                                        </p:tgtEl>
                                        <p:attrNameLst>
                                          <p:attrName>ppt_w</p:attrName>
                                        </p:attrNameLst>
                                      </p:cBhvr>
                                      <p:tavLst>
                                        <p:tav tm="0">
                                          <p:val>
                                            <p:fltVal val="0"/>
                                          </p:val>
                                        </p:tav>
                                        <p:tav tm="100000">
                                          <p:val>
                                            <p:strVal val="#ppt_w"/>
                                          </p:val>
                                        </p:tav>
                                      </p:tavLst>
                                    </p:anim>
                                    <p:anim calcmode="lin" valueType="num">
                                      <p:cBhvr>
                                        <p:cTn id="65" dur="500" fill="hold"/>
                                        <p:tgtEl>
                                          <p:spTgt spid="19"/>
                                        </p:tgtEl>
                                        <p:attrNameLst>
                                          <p:attrName>ppt_h</p:attrName>
                                        </p:attrNameLst>
                                      </p:cBhvr>
                                      <p:tavLst>
                                        <p:tav tm="0">
                                          <p:val>
                                            <p:fltVal val="0"/>
                                          </p:val>
                                        </p:tav>
                                        <p:tav tm="100000">
                                          <p:val>
                                            <p:strVal val="#ppt_h"/>
                                          </p:val>
                                        </p:tav>
                                      </p:tavLst>
                                    </p:anim>
                                    <p:anim calcmode="lin" valueType="num">
                                      <p:cBhvr>
                                        <p:cTn id="66" dur="500" fill="hold"/>
                                        <p:tgtEl>
                                          <p:spTgt spid="19"/>
                                        </p:tgtEl>
                                        <p:attrNameLst>
                                          <p:attrName>style.rotation</p:attrName>
                                        </p:attrNameLst>
                                      </p:cBhvr>
                                      <p:tavLst>
                                        <p:tav tm="0">
                                          <p:val>
                                            <p:fltVal val="360"/>
                                          </p:val>
                                        </p:tav>
                                        <p:tav tm="100000">
                                          <p:val>
                                            <p:fltVal val="0"/>
                                          </p:val>
                                        </p:tav>
                                      </p:tavLst>
                                    </p:anim>
                                    <p:animEffect transition="in" filter="fade">
                                      <p:cBhvr>
                                        <p:cTn id="67" dur="500"/>
                                        <p:tgtEl>
                                          <p:spTgt spid="19"/>
                                        </p:tgtEl>
                                      </p:cBhvr>
                                    </p:animEffect>
                                  </p:childTnLst>
                                </p:cTn>
                              </p:par>
                            </p:childTnLst>
                          </p:cTn>
                        </p:par>
                        <p:par>
                          <p:cTn id="68" fill="hold">
                            <p:stCondLst>
                              <p:cond delay="10400"/>
                            </p:stCondLst>
                            <p:childTnLst>
                              <p:par>
                                <p:cTn id="69" presetID="42" presetClass="entr" presetSubtype="0" fill="hold" nodeType="afterEffect">
                                  <p:stCondLst>
                                    <p:cond delay="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1000"/>
                                        <p:tgtEl>
                                          <p:spTgt spid="6"/>
                                        </p:tgtEl>
                                      </p:cBhvr>
                                    </p:animEffect>
                                    <p:anim calcmode="lin" valueType="num">
                                      <p:cBhvr>
                                        <p:cTn id="72" dur="1000" fill="hold"/>
                                        <p:tgtEl>
                                          <p:spTgt spid="6"/>
                                        </p:tgtEl>
                                        <p:attrNameLst>
                                          <p:attrName>ppt_x</p:attrName>
                                        </p:attrNameLst>
                                      </p:cBhvr>
                                      <p:tavLst>
                                        <p:tav tm="0">
                                          <p:val>
                                            <p:strVal val="#ppt_x"/>
                                          </p:val>
                                        </p:tav>
                                        <p:tav tm="100000">
                                          <p:val>
                                            <p:strVal val="#ppt_x"/>
                                          </p:val>
                                        </p:tav>
                                      </p:tavLst>
                                    </p:anim>
                                    <p:anim calcmode="lin" valueType="num">
                                      <p:cBhvr>
                                        <p:cTn id="7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2" grpId="0"/>
      <p:bldP spid="15" grpId="0" animBg="1"/>
      <p:bldP spid="16" grpId="0" animBg="1"/>
      <p:bldP spid="17" grpId="0" animBg="1"/>
      <p:bldP spid="18" grpId="0" animBg="1"/>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2492990"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“一带一路”的意义</a:t>
            </a:r>
          </a:p>
        </p:txBody>
      </p:sp>
      <p:sp>
        <p:nvSpPr>
          <p:cNvPr id="6" name="文本框 5"/>
          <p:cNvSpPr txBox="1"/>
          <p:nvPr/>
        </p:nvSpPr>
        <p:spPr>
          <a:xfrm>
            <a:off x="451882" y="1811635"/>
            <a:ext cx="7263527"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三、</a:t>
            </a:r>
            <a:r>
              <a:rPr lang="zh-CN" altLang="en-US" sz="2400" b="1" dirty="0">
                <a:solidFill>
                  <a:srgbClr val="C00000"/>
                </a:solidFill>
                <a:latin typeface="微软雅黑" panose="020B0503020204020204" pitchFamily="34" charset="-122"/>
                <a:ea typeface="微软雅黑" panose="020B0503020204020204" pitchFamily="34" charset="-122"/>
              </a:rPr>
              <a:t>顺应了中国与其他经济合作国家结构转变的需要</a:t>
            </a:r>
            <a:endParaRPr lang="zh-CN" altLang="en-US" sz="4000" b="1" dirty="0">
              <a:solidFill>
                <a:srgbClr val="C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1881" y="2590800"/>
            <a:ext cx="9780689" cy="923330"/>
          </a:xfrm>
          <a:prstGeom prst="rect">
            <a:avLst/>
          </a:prstGeom>
          <a:noFill/>
        </p:spPr>
        <p:txBody>
          <a:bodyPr wrap="square" rtlCol="0">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中国的经济面临着全面转型升级的重任。长期建设形成的一些产能需要出路，而目前世界上仍然有许多处于发展中的国家却面临着当初中国同样的难题。因此，通过“一带一路”建设，帮助这些国家和地区进行比如道路、桥梁、港口等基础设施建设，帮助他们发展一些产业比如纺织服装、家电、甚至汽车制造、钢铁、电力等，提高他们经济发展的水平和生产能力，就顺应了中国产业技术升级的需要。</a:t>
            </a:r>
            <a:endParaRPr lang="zh-CN" altLang="en-US" sz="10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25735" y="3933230"/>
            <a:ext cx="3710240" cy="2081213"/>
          </a:xfrm>
          <a:prstGeom prst="rect">
            <a:avLst/>
          </a:prstGeom>
          <a:ln>
            <a:solidFill>
              <a:schemeClr val="accent2">
                <a:lumMod val="40000"/>
                <a:lumOff val="60000"/>
              </a:schemeClr>
            </a:solidFill>
          </a:ln>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764469" y="3933230"/>
            <a:ext cx="3352800" cy="2077100"/>
          </a:xfrm>
          <a:prstGeom prst="rect">
            <a:avLst/>
          </a:prstGeom>
          <a:ln>
            <a:solidFill>
              <a:schemeClr val="accent2">
                <a:lumMod val="40000"/>
                <a:lumOff val="60000"/>
              </a:schemeClr>
            </a:solidFill>
          </a:ln>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65489" y="3933230"/>
            <a:ext cx="3131752" cy="2077893"/>
          </a:xfrm>
          <a:prstGeom prst="rect">
            <a:avLst/>
          </a:prstGeom>
          <a:ln>
            <a:solidFill>
              <a:schemeClr val="accent2">
                <a:lumMod val="40000"/>
                <a:lumOff val="60000"/>
              </a:schemeClr>
            </a:solidFill>
          </a:ln>
        </p:spPr>
      </p:pic>
    </p:spTree>
    <p:extLst>
      <p:ext uri="{BB962C8B-B14F-4D97-AF65-F5344CB8AC3E}">
        <p14:creationId xmlns:p14="http://schemas.microsoft.com/office/powerpoint/2010/main" val="305695215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42" presetClass="entr" presetSubtype="0" fill="hold" grpId="0" nodeType="withEffect">
                                  <p:stCondLst>
                                    <p:cond delay="17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2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3200"/>
                            </p:stCondLst>
                            <p:childTnLst>
                              <p:par>
                                <p:cTn id="26" presetID="14" presetClass="entr" presetSubtype="1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par>
                                <p:cTn id="29" presetID="14" presetClass="entr" presetSubtype="10" fill="hold" nodeType="withEffect">
                                  <p:stCondLst>
                                    <p:cond delay="200"/>
                                  </p:stCondLst>
                                  <p:childTnLst>
                                    <p:set>
                                      <p:cBhvr>
                                        <p:cTn id="30" dur="1" fill="hold">
                                          <p:stCondLst>
                                            <p:cond delay="0"/>
                                          </p:stCondLst>
                                        </p:cTn>
                                        <p:tgtEl>
                                          <p:spTgt spid="2"/>
                                        </p:tgtEl>
                                        <p:attrNameLst>
                                          <p:attrName>style.visibility</p:attrName>
                                        </p:attrNameLst>
                                      </p:cBhvr>
                                      <p:to>
                                        <p:strVal val="visible"/>
                                      </p:to>
                                    </p:set>
                                    <p:animEffect transition="in" filter="randombar(horizontal)">
                                      <p:cBhvr>
                                        <p:cTn id="31" dur="500"/>
                                        <p:tgtEl>
                                          <p:spTgt spid="2"/>
                                        </p:tgtEl>
                                      </p:cBhvr>
                                    </p:animEffect>
                                  </p:childTnLst>
                                </p:cTn>
                              </p:par>
                              <p:par>
                                <p:cTn id="32" presetID="14" presetClass="entr" presetSubtype="10" fill="hold" nodeType="withEffect">
                                  <p:stCondLst>
                                    <p:cond delay="400"/>
                                  </p:stCondLst>
                                  <p:childTnLst>
                                    <p:set>
                                      <p:cBhvr>
                                        <p:cTn id="33" dur="1" fill="hold">
                                          <p:stCondLst>
                                            <p:cond delay="0"/>
                                          </p:stCondLst>
                                        </p:cTn>
                                        <p:tgtEl>
                                          <p:spTgt spid="5"/>
                                        </p:tgtEl>
                                        <p:attrNameLst>
                                          <p:attrName>style.visibility</p:attrName>
                                        </p:attrNameLst>
                                      </p:cBhvr>
                                      <p:to>
                                        <p:strVal val="visible"/>
                                      </p:to>
                                    </p:set>
                                    <p:animEffect transition="in" filter="randombar(horizontal)">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2492990"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“一带一路”的意义</a:t>
            </a:r>
          </a:p>
        </p:txBody>
      </p:sp>
      <p:sp>
        <p:nvSpPr>
          <p:cNvPr id="6" name="文本框 5"/>
          <p:cNvSpPr txBox="1"/>
          <p:nvPr/>
        </p:nvSpPr>
        <p:spPr>
          <a:xfrm>
            <a:off x="451882" y="1811635"/>
            <a:ext cx="9817111" cy="461665"/>
          </a:xfrm>
          <a:prstGeom prst="rect">
            <a:avLst/>
          </a:prstGeom>
          <a:noFill/>
        </p:spPr>
        <p:txBody>
          <a:bodyPr wrap="none" rtlCol="0">
            <a:spAutoFit/>
          </a:bodyPr>
          <a:lstStyle/>
          <a:p>
            <a:r>
              <a:rPr lang="zh-CN" altLang="en-US" sz="2400" b="1" dirty="0" smtClean="0">
                <a:solidFill>
                  <a:srgbClr val="C00000"/>
                </a:solidFill>
                <a:latin typeface="微软雅黑" panose="020B0503020204020204" pitchFamily="34" charset="-122"/>
                <a:ea typeface="微软雅黑" panose="020B0503020204020204" pitchFamily="34" charset="-122"/>
              </a:rPr>
              <a:t>四、 “一带一路”</a:t>
            </a:r>
            <a:r>
              <a:rPr lang="zh-CN" altLang="en-US" sz="2400" b="1" dirty="0">
                <a:solidFill>
                  <a:srgbClr val="C00000"/>
                </a:solidFill>
                <a:latin typeface="微软雅黑" panose="020B0503020204020204" pitchFamily="34" charset="-122"/>
                <a:ea typeface="微软雅黑" panose="020B0503020204020204" pitchFamily="34" charset="-122"/>
              </a:rPr>
              <a:t>战略构想顺应了国际经贸合作与经贸机制转型的需要</a:t>
            </a:r>
            <a:endParaRPr lang="zh-CN" altLang="en-US" sz="4800" b="1" dirty="0">
              <a:solidFill>
                <a:srgbClr val="C00000"/>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451881" y="2590800"/>
            <a:ext cx="10637034" cy="1708160"/>
          </a:xfrm>
          <a:prstGeom prst="rect">
            <a:avLst/>
          </a:prstGeom>
          <a:noFill/>
        </p:spPr>
        <p:txBody>
          <a:bodyPr wrap="square" rtlCol="0">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2001</a:t>
            </a:r>
            <a:r>
              <a:rPr lang="zh-CN" altLang="en-US" sz="1400" dirty="0">
                <a:latin typeface="微软雅黑" panose="020B0503020204020204" pitchFamily="34" charset="-122"/>
                <a:ea typeface="微软雅黑" panose="020B0503020204020204" pitchFamily="34" charset="-122"/>
              </a:rPr>
              <a:t>年，中国加入了</a:t>
            </a:r>
            <a:r>
              <a:rPr lang="en-US" altLang="zh-CN" sz="1400" dirty="0">
                <a:latin typeface="微软雅黑" panose="020B0503020204020204" pitchFamily="34" charset="-122"/>
                <a:ea typeface="微软雅黑" panose="020B0503020204020204" pitchFamily="34" charset="-122"/>
              </a:rPr>
              <a:t>WTO</a:t>
            </a:r>
            <a:r>
              <a:rPr lang="zh-CN" altLang="en-US" sz="1400" dirty="0">
                <a:latin typeface="微软雅黑" panose="020B0503020204020204" pitchFamily="34" charset="-122"/>
                <a:ea typeface="微软雅黑" panose="020B0503020204020204" pitchFamily="34" charset="-122"/>
              </a:rPr>
              <a:t>，成为世界贸易组织的成员。中国“入世”对我国经济的方方面面都产生了巨大影响。可以说，</a:t>
            </a:r>
            <a:r>
              <a:rPr lang="en-US" altLang="zh-CN" sz="1400" dirty="0">
                <a:latin typeface="微软雅黑" panose="020B0503020204020204" pitchFamily="34" charset="-122"/>
                <a:ea typeface="微软雅黑" panose="020B0503020204020204" pitchFamily="34" charset="-122"/>
              </a:rPr>
              <a:t>WTO</a:t>
            </a:r>
            <a:r>
              <a:rPr lang="zh-CN" altLang="en-US" sz="1400" dirty="0">
                <a:latin typeface="微软雅黑" panose="020B0503020204020204" pitchFamily="34" charset="-122"/>
                <a:ea typeface="微软雅黑" panose="020B0503020204020204" pitchFamily="34" charset="-122"/>
              </a:rPr>
              <a:t>这一被大多数成员国一致遵守国家经贸机制，在一定程度上冲破了少数国家对中国经济的封锁。但是，近年来国际经贸机制又在发生深刻变化并有新的动向。“一带一路”战略与中国自由贸易区战略是紧密联系的。有资料显示，目前我国在建自贸区，涉及</a:t>
            </a:r>
            <a:r>
              <a:rPr lang="en-US" altLang="zh-CN" sz="1400" dirty="0">
                <a:latin typeface="微软雅黑" panose="020B0503020204020204" pitchFamily="34" charset="-122"/>
                <a:ea typeface="微软雅黑" panose="020B0503020204020204" pitchFamily="34" charset="-122"/>
              </a:rPr>
              <a:t>32</a:t>
            </a:r>
            <a:r>
              <a:rPr lang="zh-CN" altLang="en-US" sz="1400" dirty="0">
                <a:latin typeface="微软雅黑" panose="020B0503020204020204" pitchFamily="34" charset="-122"/>
                <a:ea typeface="微软雅黑" panose="020B0503020204020204" pitchFamily="34" charset="-122"/>
              </a:rPr>
              <a:t>个国家和地区。在建的自由贸易区中，大部分是处于“一带一路”沿线上。因此，中国的自由贸易区战略必将随着“一带一路”战略的实施而得到落实和发展。</a:t>
            </a:r>
            <a:endParaRPr lang="zh-CN" altLang="en-US" sz="800"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79315" y="4524779"/>
            <a:ext cx="3069610" cy="2039493"/>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119006" y="4524779"/>
            <a:ext cx="3088660" cy="2033183"/>
          </a:xfrm>
          <a:prstGeom prst="rect">
            <a:avLst/>
          </a:prstGeom>
        </p:spPr>
      </p:pic>
      <p:pic>
        <p:nvPicPr>
          <p:cNvPr id="10" name="图片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7239" y="4532080"/>
            <a:ext cx="3335788" cy="2025881"/>
          </a:xfrm>
          <a:prstGeom prst="rect">
            <a:avLst/>
          </a:prstGeom>
        </p:spPr>
      </p:pic>
    </p:spTree>
    <p:extLst>
      <p:ext uri="{BB962C8B-B14F-4D97-AF65-F5344CB8AC3E}">
        <p14:creationId xmlns:p14="http://schemas.microsoft.com/office/powerpoint/2010/main" val="269249937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42" presetClass="entr" presetSubtype="0" fill="hold" grpId="0" nodeType="withEffect">
                                  <p:stCondLst>
                                    <p:cond delay="17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210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1000"/>
                                        <p:tgtEl>
                                          <p:spTgt spid="7"/>
                                        </p:tgtEl>
                                      </p:cBhvr>
                                    </p:animEffect>
                                    <p:anim calcmode="lin" valueType="num">
                                      <p:cBhvr>
                                        <p:cTn id="23" dur="1000" fill="hold"/>
                                        <p:tgtEl>
                                          <p:spTgt spid="7"/>
                                        </p:tgtEl>
                                        <p:attrNameLst>
                                          <p:attrName>ppt_x</p:attrName>
                                        </p:attrNameLst>
                                      </p:cBhvr>
                                      <p:tavLst>
                                        <p:tav tm="0">
                                          <p:val>
                                            <p:strVal val="#ppt_x"/>
                                          </p:val>
                                        </p:tav>
                                        <p:tav tm="100000">
                                          <p:val>
                                            <p:strVal val="#ppt_x"/>
                                          </p:val>
                                        </p:tav>
                                      </p:tavLst>
                                    </p:anim>
                                    <p:anim calcmode="lin" valueType="num">
                                      <p:cBhvr>
                                        <p:cTn id="24" dur="10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3100"/>
                            </p:stCondLst>
                            <p:childTnLst>
                              <p:par>
                                <p:cTn id="26" presetID="14" presetClass="entr" presetSubtype="1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randombar(horizontal)">
                                      <p:cBhvr>
                                        <p:cTn id="28" dur="500"/>
                                        <p:tgtEl>
                                          <p:spTgt spid="10"/>
                                        </p:tgtEl>
                                      </p:cBhvr>
                                    </p:animEffect>
                                  </p:childTnLst>
                                </p:cTn>
                              </p:par>
                              <p:par>
                                <p:cTn id="29" presetID="14" presetClass="entr" presetSubtype="1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par>
                                <p:cTn id="32" presetID="14" presetClass="entr" presetSubtype="1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randombar(horizontal)">
                                      <p:cBhvr>
                                        <p:cTn id="3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56061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二、</a:t>
            </a:r>
            <a:r>
              <a:rPr lang="zh-CN" altLang="en-US" sz="2800" b="1" dirty="0">
                <a:latin typeface="微软雅黑" panose="020B0503020204020204" pitchFamily="34" charset="-122"/>
                <a:ea typeface="微软雅黑" panose="020B0503020204020204" pitchFamily="34" charset="-122"/>
              </a:rPr>
              <a:t>“一带一路”</a:t>
            </a:r>
            <a:r>
              <a:rPr lang="zh-CN" altLang="en-US" sz="2800" b="1" dirty="0" smtClean="0">
                <a:latin typeface="微软雅黑" panose="020B0503020204020204" pitchFamily="34" charset="-122"/>
                <a:ea typeface="微软雅黑" panose="020B0503020204020204" pitchFamily="34" charset="-122"/>
              </a:rPr>
              <a:t>的性质</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1711046"/>
          </a:xfrm>
          <a:prstGeom prst="rect">
            <a:avLst/>
          </a:prstGeom>
          <a:noFill/>
        </p:spPr>
        <p:txBody>
          <a:bodyPr wrap="square" rtlCol="0">
            <a:spAutoFit/>
          </a:bodyPr>
          <a:lstStyle/>
          <a:p>
            <a:pPr>
              <a:lnSpc>
                <a:spcPct val="150000"/>
              </a:lnSpc>
            </a:pPr>
            <a:r>
              <a:rPr lang="zh-CN" altLang="en-US" sz="1200" dirty="0" smtClean="0"/>
              <a:t>“一带一路”</a:t>
            </a:r>
            <a:r>
              <a:rPr lang="zh-CN" altLang="en-US" sz="1200" dirty="0"/>
              <a:t>相关的国家基于但不限于古代丝绸之路的范围，各国和国际、地区组织均可参与，让共建成果惠及更广泛的区域。“一带一路”建设是沿线各国开放合作的宏大经济愿景，是促进共同发展、实现共同繁荣的合作共赢之路，是增进理解信任、加强全方位交流的和平友谊之路，是一条互尊互信之路，一条合作共赢之路，一条文明互鉴之路。共建“一带一路”，符合国际社会的根本利益，彰显人类社会共同理想和美好追求，是国际合作以及全球治理新模式的积极探索，将为世界和平发展增添新的正能量。</a:t>
            </a:r>
          </a:p>
        </p:txBody>
      </p:sp>
    </p:spTree>
    <p:extLst>
      <p:ext uri="{BB962C8B-B14F-4D97-AF65-F5344CB8AC3E}">
        <p14:creationId xmlns:p14="http://schemas.microsoft.com/office/powerpoint/2010/main" val="19871707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56061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三、</a:t>
            </a:r>
            <a:r>
              <a:rPr lang="zh-CN" altLang="en-US" sz="2800" b="1" dirty="0">
                <a:latin typeface="微软雅黑" panose="020B0503020204020204" pitchFamily="34" charset="-122"/>
                <a:ea typeface="微软雅黑" panose="020B0503020204020204" pitchFamily="34" charset="-122"/>
              </a:rPr>
              <a:t>“一带一路”</a:t>
            </a:r>
            <a:r>
              <a:rPr lang="zh-CN" altLang="en-US" sz="2800" b="1" dirty="0" smtClean="0">
                <a:latin typeface="微软雅黑" panose="020B0503020204020204" pitchFamily="34" charset="-122"/>
                <a:ea typeface="微软雅黑" panose="020B0503020204020204" pitchFamily="34" charset="-122"/>
              </a:rPr>
              <a:t>的目的</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1434047"/>
          </a:xfrm>
          <a:prstGeom prst="rect">
            <a:avLst/>
          </a:prstGeom>
          <a:noFill/>
        </p:spPr>
        <p:txBody>
          <a:bodyPr wrap="square" rtlCol="0">
            <a:spAutoFit/>
          </a:bodyPr>
          <a:lstStyle/>
          <a:p>
            <a:pPr>
              <a:lnSpc>
                <a:spcPct val="150000"/>
              </a:lnSpc>
            </a:pPr>
            <a:r>
              <a:rPr lang="zh-CN" altLang="en-US" sz="1200" dirty="0"/>
              <a:t>共建“一带一路”，致力于维护全球自由贸易体系和开放型世界经济，致力于亚欧非大陆及附近海洋的互联互通。通过共建“一带一路”，努力实现区域基础设施更加完善，安全高效的陆海空通道网络基本形成，互联互通达到新水平</a:t>
            </a:r>
            <a:r>
              <a:rPr lang="en-US" altLang="zh-CN" sz="1200" dirty="0"/>
              <a:t>;</a:t>
            </a:r>
            <a:r>
              <a:rPr lang="zh-CN" altLang="en-US" sz="1200" dirty="0"/>
              <a:t>投资贸易便利化水平进一步提升，高标准自由贸易区网络基本形成，经济联系更加紧密，政治互信更加深入</a:t>
            </a:r>
            <a:r>
              <a:rPr lang="en-US" altLang="zh-CN" sz="1200" dirty="0"/>
              <a:t>;</a:t>
            </a:r>
            <a:r>
              <a:rPr lang="zh-CN" altLang="en-US" sz="1200" dirty="0"/>
              <a:t>人文交流更加广泛深入，不同文明互鉴共荣，各国人民相知相交、和平友好。</a:t>
            </a:r>
          </a:p>
        </p:txBody>
      </p:sp>
    </p:spTree>
    <p:extLst>
      <p:ext uri="{BB962C8B-B14F-4D97-AF65-F5344CB8AC3E}">
        <p14:creationId xmlns:p14="http://schemas.microsoft.com/office/powerpoint/2010/main" val="128623119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700"/>
                            </p:stCondLst>
                            <p:childTnLst>
                              <p:par>
                                <p:cTn id="14" presetID="42" presetClass="entr" presetSubtype="0" fill="hold"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6128656"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四</a:t>
            </a:r>
            <a:r>
              <a:rPr lang="zh-CN" altLang="en-US" sz="2800" b="1" dirty="0" smtClean="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“一带一路”</a:t>
            </a:r>
            <a:r>
              <a:rPr lang="zh-CN" altLang="en-US" sz="2800" b="1" dirty="0" smtClean="0">
                <a:latin typeface="微软雅黑" panose="020B0503020204020204" pitchFamily="34" charset="-122"/>
                <a:ea typeface="微软雅黑" panose="020B0503020204020204" pitchFamily="34" charset="-122"/>
              </a:rPr>
              <a:t>的框架思路</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603050"/>
          </a:xfrm>
          <a:prstGeom prst="rect">
            <a:avLst/>
          </a:prstGeom>
          <a:noFill/>
        </p:spPr>
        <p:txBody>
          <a:bodyPr wrap="square" rtlCol="0">
            <a:spAutoFit/>
          </a:bodyPr>
          <a:lstStyle/>
          <a:p>
            <a:pPr>
              <a:lnSpc>
                <a:spcPct val="150000"/>
              </a:lnSpc>
            </a:pPr>
            <a:r>
              <a:rPr lang="zh-CN" altLang="en-US" sz="1200" dirty="0" smtClean="0"/>
              <a:t>“一带一路”</a:t>
            </a:r>
            <a:r>
              <a:rPr lang="zh-CN" altLang="en-US" sz="1200" dirty="0"/>
              <a:t>贯穿亚欧非大陆，一头是活跃的东亚经济圈，一头是发达的欧洲经济圈，中间广大腹地国家经济发展潜力巨大。</a:t>
            </a:r>
          </a:p>
        </p:txBody>
      </p:sp>
    </p:spTree>
    <p:extLst>
      <p:ext uri="{BB962C8B-B14F-4D97-AF65-F5344CB8AC3E}">
        <p14:creationId xmlns:p14="http://schemas.microsoft.com/office/powerpoint/2010/main" val="2800439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3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800"/>
                            </p:stCondLst>
                            <p:childTnLst>
                              <p:par>
                                <p:cTn id="14" presetID="42"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70379" y="2398720"/>
            <a:ext cx="7644946" cy="397341"/>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的框架思路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1" name="文本框 8"/>
          <p:cNvSpPr txBox="1"/>
          <p:nvPr/>
        </p:nvSpPr>
        <p:spPr>
          <a:xfrm>
            <a:off x="441779" y="1174750"/>
            <a:ext cx="4206601" cy="584775"/>
          </a:xfrm>
          <a:prstGeom prst="rect">
            <a:avLst/>
          </a:prstGeom>
          <a:noFill/>
        </p:spPr>
        <p:txBody>
          <a:bodyPr wrap="non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endParaRPr lang="zh-CN" altLang="en-US" sz="3200" b="1" spc="300" dirty="0">
              <a:solidFill>
                <a:srgbClr val="C00000"/>
              </a:solidFill>
              <a:latin typeface="微软雅黑" panose="020B0503020204020204" pitchFamily="34" charset="-122"/>
              <a:ea typeface="微软雅黑" panose="020B0503020204020204" pitchFamily="34" charset="-122"/>
            </a:endParaRPr>
          </a:p>
        </p:txBody>
      </p:sp>
      <p:sp>
        <p:nvSpPr>
          <p:cNvPr id="12" name="椭圆 11"/>
          <p:cNvSpPr/>
          <p:nvPr/>
        </p:nvSpPr>
        <p:spPr>
          <a:xfrm>
            <a:off x="746579" y="2454515"/>
            <a:ext cx="283921" cy="28392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4012233" y="2019299"/>
            <a:ext cx="1331292" cy="1323975"/>
            <a:chOff x="4012233" y="2019299"/>
            <a:chExt cx="1331292" cy="1323975"/>
          </a:xfrm>
        </p:grpSpPr>
        <p:sp>
          <p:nvSpPr>
            <p:cNvPr id="17" name="椭圆 16"/>
            <p:cNvSpPr/>
            <p:nvPr/>
          </p:nvSpPr>
          <p:spPr>
            <a:xfrm>
              <a:off x="4057650"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012233"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利益</a:t>
              </a:r>
              <a:endParaRPr lang="en-US" altLang="zh-CN" sz="2800" b="1" dirty="0" smtClean="0">
                <a:latin typeface="微软雅黑" pitchFamily="34" charset="-122"/>
                <a:ea typeface="微软雅黑" pitchFamily="34" charset="-122"/>
              </a:endParaRPr>
            </a:p>
            <a:p>
              <a:pPr algn="ctr"/>
              <a:r>
                <a:rPr lang="zh-CN" altLang="en-US" dirty="0">
                  <a:latin typeface="微软雅黑" pitchFamily="34" charset="-122"/>
                  <a:ea typeface="微软雅黑" pitchFamily="34" charset="-122"/>
                </a:rPr>
                <a:t>共同体</a:t>
              </a:r>
            </a:p>
          </p:txBody>
        </p:sp>
      </p:grpSp>
      <p:sp>
        <p:nvSpPr>
          <p:cNvPr id="15" name="TextBox 14"/>
          <p:cNvSpPr txBox="1"/>
          <p:nvPr/>
        </p:nvSpPr>
        <p:spPr>
          <a:xfrm>
            <a:off x="1157500" y="2398720"/>
            <a:ext cx="2501006" cy="646331"/>
          </a:xfrm>
          <a:prstGeom prst="rect">
            <a:avLst/>
          </a:prstGeom>
          <a:noFill/>
        </p:spPr>
        <p:txBody>
          <a:bodyPr wrap="none" rtlCol="0">
            <a:spAutoFit/>
          </a:bodyPr>
          <a:lstStyle/>
          <a:p>
            <a:r>
              <a:rPr lang="zh-CN" altLang="en-US" sz="3600" b="1" dirty="0">
                <a:solidFill>
                  <a:srgbClr val="C00000"/>
                </a:solidFill>
                <a:latin typeface="方正大标宋简体" pitchFamily="2" charset="-122"/>
                <a:ea typeface="方正大标宋简体" pitchFamily="2" charset="-122"/>
              </a:rPr>
              <a:t>三大共同体</a:t>
            </a:r>
          </a:p>
        </p:txBody>
      </p:sp>
      <p:grpSp>
        <p:nvGrpSpPr>
          <p:cNvPr id="25" name="组合 24"/>
          <p:cNvGrpSpPr/>
          <p:nvPr/>
        </p:nvGrpSpPr>
        <p:grpSpPr>
          <a:xfrm>
            <a:off x="5621958" y="2019299"/>
            <a:ext cx="1331292" cy="1323975"/>
            <a:chOff x="5621958" y="2019299"/>
            <a:chExt cx="1331292" cy="1323975"/>
          </a:xfrm>
        </p:grpSpPr>
        <p:sp>
          <p:nvSpPr>
            <p:cNvPr id="18" name="椭圆 17"/>
            <p:cNvSpPr/>
            <p:nvPr/>
          </p:nvSpPr>
          <p:spPr>
            <a:xfrm>
              <a:off x="5667375"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621958"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命运</a:t>
              </a:r>
              <a:endParaRPr lang="en-US" altLang="zh-CN" sz="2800" b="1" dirty="0" smtClean="0">
                <a:latin typeface="微软雅黑" pitchFamily="34" charset="-122"/>
                <a:ea typeface="微软雅黑" pitchFamily="34" charset="-122"/>
              </a:endParaRPr>
            </a:p>
            <a:p>
              <a:pPr algn="ctr"/>
              <a:r>
                <a:rPr lang="zh-CN" altLang="en-US" dirty="0" smtClean="0">
                  <a:latin typeface="微软雅黑" pitchFamily="34" charset="-122"/>
                  <a:ea typeface="微软雅黑" pitchFamily="34" charset="-122"/>
                </a:rPr>
                <a:t>共同体</a:t>
              </a:r>
              <a:endParaRPr lang="zh-CN" altLang="en-US" dirty="0">
                <a:latin typeface="微软雅黑" pitchFamily="34" charset="-122"/>
                <a:ea typeface="微软雅黑" pitchFamily="34" charset="-122"/>
              </a:endParaRPr>
            </a:p>
          </p:txBody>
        </p:sp>
      </p:grpSp>
      <p:grpSp>
        <p:nvGrpSpPr>
          <p:cNvPr id="26" name="组合 25"/>
          <p:cNvGrpSpPr/>
          <p:nvPr/>
        </p:nvGrpSpPr>
        <p:grpSpPr>
          <a:xfrm>
            <a:off x="7165008" y="2019299"/>
            <a:ext cx="1331292" cy="1323975"/>
            <a:chOff x="7165008" y="2019299"/>
            <a:chExt cx="1331292" cy="1323975"/>
          </a:xfrm>
        </p:grpSpPr>
        <p:sp>
          <p:nvSpPr>
            <p:cNvPr id="20" name="椭圆 19"/>
            <p:cNvSpPr/>
            <p:nvPr/>
          </p:nvSpPr>
          <p:spPr>
            <a:xfrm>
              <a:off x="7210425"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165008"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责任</a:t>
              </a:r>
              <a:endParaRPr lang="en-US" altLang="zh-CN" sz="2800" b="1" dirty="0" smtClean="0">
                <a:latin typeface="微软雅黑" pitchFamily="34" charset="-122"/>
                <a:ea typeface="微软雅黑" pitchFamily="34" charset="-122"/>
              </a:endParaRPr>
            </a:p>
            <a:p>
              <a:pPr algn="ctr"/>
              <a:r>
                <a:rPr lang="zh-CN" altLang="en-US" dirty="0" smtClean="0">
                  <a:latin typeface="微软雅黑" pitchFamily="34" charset="-122"/>
                  <a:ea typeface="微软雅黑" pitchFamily="34" charset="-122"/>
                </a:rPr>
                <a:t>共同体</a:t>
              </a:r>
              <a:endParaRPr lang="zh-CN" altLang="en-US" dirty="0">
                <a:latin typeface="微软雅黑" pitchFamily="34" charset="-122"/>
                <a:ea typeface="微软雅黑" pitchFamily="34" charset="-122"/>
              </a:endParaRPr>
            </a:p>
          </p:txBody>
        </p:sp>
      </p:grpSp>
      <p:pic>
        <p:nvPicPr>
          <p:cNvPr id="1026" name="Picture 2" descr="C:\Users\Administrator\Desktop\timg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379" y="3620419"/>
            <a:ext cx="3892096" cy="293414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4831215" y="4568597"/>
            <a:ext cx="6574798" cy="1023742"/>
          </a:xfrm>
          <a:prstGeom prst="rect">
            <a:avLst/>
          </a:prstGeom>
          <a:noFill/>
        </p:spPr>
        <p:txBody>
          <a:bodyPr wrap="square" rtlCol="0">
            <a:spAutoFit/>
          </a:bodyPr>
          <a:lstStyle/>
          <a:p>
            <a:pPr>
              <a:lnSpc>
                <a:spcPct val="150000"/>
              </a:lnSpc>
            </a:pPr>
            <a:r>
              <a:rPr lang="zh-CN" altLang="en-US" sz="1400" dirty="0" smtClean="0">
                <a:latin typeface="微软雅黑" pitchFamily="34" charset="-122"/>
                <a:ea typeface="微软雅黑" pitchFamily="34" charset="-122"/>
              </a:rPr>
              <a:t>打造</a:t>
            </a:r>
            <a:r>
              <a:rPr lang="zh-CN" altLang="en-US" sz="1400" dirty="0">
                <a:latin typeface="微软雅黑" pitchFamily="34" charset="-122"/>
                <a:ea typeface="微软雅黑" pitchFamily="34" charset="-122"/>
              </a:rPr>
              <a:t>政治互信、经济融合、文化包容的利益共同体、责任共同体和命运共同体，是“一带一路”建设的重要目标。中国自古就有“唇齿相依”的思想。在</a:t>
            </a:r>
            <a:r>
              <a:rPr lang="en-US" altLang="zh-CN" sz="1400" dirty="0">
                <a:latin typeface="微软雅黑" pitchFamily="34" charset="-122"/>
                <a:ea typeface="微软雅黑" pitchFamily="34" charset="-122"/>
              </a:rPr>
              <a:t>1997</a:t>
            </a:r>
            <a:r>
              <a:rPr lang="zh-CN" altLang="en-US" sz="1400" dirty="0">
                <a:latin typeface="微软雅黑" pitchFamily="34" charset="-122"/>
                <a:ea typeface="微软雅黑" pitchFamily="34" charset="-122"/>
              </a:rPr>
              <a:t>年亚洲金融危机期间，中国与东南亚国家就已深刻体会到利益共同体的力量。</a:t>
            </a:r>
          </a:p>
        </p:txBody>
      </p:sp>
      <p:sp>
        <p:nvSpPr>
          <p:cNvPr id="24" name="TextBox 23"/>
          <p:cNvSpPr txBox="1"/>
          <p:nvPr/>
        </p:nvSpPr>
        <p:spPr>
          <a:xfrm>
            <a:off x="4831215" y="3861268"/>
            <a:ext cx="6574798" cy="581057"/>
          </a:xfrm>
          <a:prstGeom prst="rect">
            <a:avLst/>
          </a:prstGeom>
          <a:noFill/>
        </p:spPr>
        <p:txBody>
          <a:bodyPr wrap="square" rtlCol="0">
            <a:spAutoFit/>
          </a:bodyPr>
          <a:lstStyle/>
          <a:p>
            <a:pPr>
              <a:lnSpc>
                <a:spcPct val="150000"/>
              </a:lnSpc>
            </a:pPr>
            <a:r>
              <a:rPr lang="zh-CN" altLang="en-US" sz="2400" b="1" dirty="0">
                <a:latin typeface="微软雅黑" pitchFamily="34" charset="-122"/>
                <a:ea typeface="微软雅黑" pitchFamily="34" charset="-122"/>
              </a:rPr>
              <a:t>“一带一路”的三个共同体建设</a:t>
            </a:r>
            <a:endParaRPr lang="en-US" altLang="zh-CN" sz="2400" b="1" dirty="0">
              <a:latin typeface="微软雅黑" pitchFamily="34" charset="-122"/>
              <a:ea typeface="微软雅黑" pitchFamily="34" charset="-122"/>
            </a:endParaRPr>
          </a:p>
        </p:txBody>
      </p:sp>
    </p:spTree>
    <p:extLst>
      <p:ext uri="{BB962C8B-B14F-4D97-AF65-F5344CB8AC3E}">
        <p14:creationId xmlns:p14="http://schemas.microsoft.com/office/powerpoint/2010/main" val="70328059"/>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additive="base">
                                        <p:cTn id="23" dur="500" fill="hold"/>
                                        <p:tgtEl>
                                          <p:spTgt spid="12"/>
                                        </p:tgtEl>
                                        <p:attrNameLst>
                                          <p:attrName>ppt_x</p:attrName>
                                        </p:attrNameLst>
                                      </p:cBhvr>
                                      <p:tavLst>
                                        <p:tav tm="0">
                                          <p:val>
                                            <p:strVal val="0-#ppt_w/2"/>
                                          </p:val>
                                        </p:tav>
                                        <p:tav tm="100000">
                                          <p:val>
                                            <p:strVal val="#ppt_x"/>
                                          </p:val>
                                        </p:tav>
                                      </p:tavLst>
                                    </p:anim>
                                    <p:anim calcmode="lin" valueType="num">
                                      <p:cBhvr additive="base">
                                        <p:cTn id="24" dur="500" fill="hold"/>
                                        <p:tgtEl>
                                          <p:spTgt spid="12"/>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2400"/>
                            </p:stCondLst>
                            <p:childTnLst>
                              <p:par>
                                <p:cTn id="30" presetID="42"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3400"/>
                            </p:stCondLst>
                            <p:childTnLst>
                              <p:par>
                                <p:cTn id="36" presetID="23" presetClass="entr" presetSubtype="272"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500" fill="hold"/>
                                        <p:tgtEl>
                                          <p:spTgt spid="22"/>
                                        </p:tgtEl>
                                        <p:attrNameLst>
                                          <p:attrName>ppt_w</p:attrName>
                                        </p:attrNameLst>
                                      </p:cBhvr>
                                      <p:tavLst>
                                        <p:tav tm="0">
                                          <p:val>
                                            <p:strVal val="2/3*#ppt_w"/>
                                          </p:val>
                                        </p:tav>
                                        <p:tav tm="100000">
                                          <p:val>
                                            <p:strVal val="#ppt_w"/>
                                          </p:val>
                                        </p:tav>
                                      </p:tavLst>
                                    </p:anim>
                                    <p:anim calcmode="lin" valueType="num">
                                      <p:cBhvr>
                                        <p:cTn id="39" dur="500" fill="hold"/>
                                        <p:tgtEl>
                                          <p:spTgt spid="22"/>
                                        </p:tgtEl>
                                        <p:attrNameLst>
                                          <p:attrName>ppt_h</p:attrName>
                                        </p:attrNameLst>
                                      </p:cBhvr>
                                      <p:tavLst>
                                        <p:tav tm="0">
                                          <p:val>
                                            <p:strVal val="2/3*#ppt_h"/>
                                          </p:val>
                                        </p:tav>
                                        <p:tav tm="100000">
                                          <p:val>
                                            <p:strVal val="#ppt_h"/>
                                          </p:val>
                                        </p:tav>
                                      </p:tavLst>
                                    </p:anim>
                                  </p:childTnLst>
                                </p:cTn>
                              </p:par>
                              <p:par>
                                <p:cTn id="40" presetID="23" presetClass="entr" presetSubtype="272" fill="hold" nodeType="withEffect">
                                  <p:stCondLst>
                                    <p:cond delay="0"/>
                                  </p:stCondLst>
                                  <p:childTnLst>
                                    <p:set>
                                      <p:cBhvr>
                                        <p:cTn id="41" dur="1" fill="hold">
                                          <p:stCondLst>
                                            <p:cond delay="0"/>
                                          </p:stCondLst>
                                        </p:cTn>
                                        <p:tgtEl>
                                          <p:spTgt spid="25"/>
                                        </p:tgtEl>
                                        <p:attrNameLst>
                                          <p:attrName>style.visibility</p:attrName>
                                        </p:attrNameLst>
                                      </p:cBhvr>
                                      <p:to>
                                        <p:strVal val="visible"/>
                                      </p:to>
                                    </p:set>
                                    <p:anim calcmode="lin" valueType="num">
                                      <p:cBhvr>
                                        <p:cTn id="42" dur="500" fill="hold"/>
                                        <p:tgtEl>
                                          <p:spTgt spid="25"/>
                                        </p:tgtEl>
                                        <p:attrNameLst>
                                          <p:attrName>ppt_w</p:attrName>
                                        </p:attrNameLst>
                                      </p:cBhvr>
                                      <p:tavLst>
                                        <p:tav tm="0">
                                          <p:val>
                                            <p:strVal val="2/3*#ppt_w"/>
                                          </p:val>
                                        </p:tav>
                                        <p:tav tm="100000">
                                          <p:val>
                                            <p:strVal val="#ppt_w"/>
                                          </p:val>
                                        </p:tav>
                                      </p:tavLst>
                                    </p:anim>
                                    <p:anim calcmode="lin" valueType="num">
                                      <p:cBhvr>
                                        <p:cTn id="43" dur="500" fill="hold"/>
                                        <p:tgtEl>
                                          <p:spTgt spid="25"/>
                                        </p:tgtEl>
                                        <p:attrNameLst>
                                          <p:attrName>ppt_h</p:attrName>
                                        </p:attrNameLst>
                                      </p:cBhvr>
                                      <p:tavLst>
                                        <p:tav tm="0">
                                          <p:val>
                                            <p:strVal val="2/3*#ppt_h"/>
                                          </p:val>
                                        </p:tav>
                                        <p:tav tm="100000">
                                          <p:val>
                                            <p:strVal val="#ppt_h"/>
                                          </p:val>
                                        </p:tav>
                                      </p:tavLst>
                                    </p:anim>
                                  </p:childTnLst>
                                </p:cTn>
                              </p:par>
                              <p:par>
                                <p:cTn id="44" presetID="23" presetClass="entr" presetSubtype="272" fill="hold" nodeType="withEffect">
                                  <p:stCondLst>
                                    <p:cond delay="0"/>
                                  </p:stCondLst>
                                  <p:childTnLst>
                                    <p:set>
                                      <p:cBhvr>
                                        <p:cTn id="45" dur="1" fill="hold">
                                          <p:stCondLst>
                                            <p:cond delay="0"/>
                                          </p:stCondLst>
                                        </p:cTn>
                                        <p:tgtEl>
                                          <p:spTgt spid="26"/>
                                        </p:tgtEl>
                                        <p:attrNameLst>
                                          <p:attrName>style.visibility</p:attrName>
                                        </p:attrNameLst>
                                      </p:cBhvr>
                                      <p:to>
                                        <p:strVal val="visible"/>
                                      </p:to>
                                    </p:set>
                                    <p:anim calcmode="lin" valueType="num">
                                      <p:cBhvr>
                                        <p:cTn id="46" dur="500" fill="hold"/>
                                        <p:tgtEl>
                                          <p:spTgt spid="26"/>
                                        </p:tgtEl>
                                        <p:attrNameLst>
                                          <p:attrName>ppt_w</p:attrName>
                                        </p:attrNameLst>
                                      </p:cBhvr>
                                      <p:tavLst>
                                        <p:tav tm="0">
                                          <p:val>
                                            <p:strVal val="2/3*#ppt_w"/>
                                          </p:val>
                                        </p:tav>
                                        <p:tav tm="100000">
                                          <p:val>
                                            <p:strVal val="#ppt_w"/>
                                          </p:val>
                                        </p:tav>
                                      </p:tavLst>
                                    </p:anim>
                                    <p:anim calcmode="lin" valueType="num">
                                      <p:cBhvr>
                                        <p:cTn id="47" dur="500" fill="hold"/>
                                        <p:tgtEl>
                                          <p:spTgt spid="26"/>
                                        </p:tgtEl>
                                        <p:attrNameLst>
                                          <p:attrName>ppt_h</p:attrName>
                                        </p:attrNameLst>
                                      </p:cBhvr>
                                      <p:tavLst>
                                        <p:tav tm="0">
                                          <p:val>
                                            <p:strVal val="2/3*#ppt_h"/>
                                          </p:val>
                                        </p:tav>
                                        <p:tav tm="100000">
                                          <p:val>
                                            <p:strVal val="#ppt_h"/>
                                          </p:val>
                                        </p:tav>
                                      </p:tavLst>
                                    </p:anim>
                                  </p:childTnLst>
                                </p:cTn>
                              </p:par>
                            </p:childTnLst>
                          </p:cTn>
                        </p:par>
                        <p:par>
                          <p:cTn id="48" fill="hold">
                            <p:stCondLst>
                              <p:cond delay="3900"/>
                            </p:stCondLst>
                            <p:childTnLst>
                              <p:par>
                                <p:cTn id="49" presetID="14" presetClass="entr" presetSubtype="10" fill="hold" nodeType="afterEffect">
                                  <p:stCondLst>
                                    <p:cond delay="0"/>
                                  </p:stCondLst>
                                  <p:childTnLst>
                                    <p:set>
                                      <p:cBhvr>
                                        <p:cTn id="50" dur="1" fill="hold">
                                          <p:stCondLst>
                                            <p:cond delay="0"/>
                                          </p:stCondLst>
                                        </p:cTn>
                                        <p:tgtEl>
                                          <p:spTgt spid="1026"/>
                                        </p:tgtEl>
                                        <p:attrNameLst>
                                          <p:attrName>style.visibility</p:attrName>
                                        </p:attrNameLst>
                                      </p:cBhvr>
                                      <p:to>
                                        <p:strVal val="visible"/>
                                      </p:to>
                                    </p:set>
                                    <p:animEffect transition="in" filter="randombar(horizontal)">
                                      <p:cBhvr>
                                        <p:cTn id="51" dur="500"/>
                                        <p:tgtEl>
                                          <p:spTgt spid="1026"/>
                                        </p:tgtEl>
                                      </p:cBhvr>
                                    </p:animEffect>
                                  </p:childTnLst>
                                </p:cTn>
                              </p:par>
                            </p:childTnLst>
                          </p:cTn>
                        </p:par>
                        <p:par>
                          <p:cTn id="52" fill="hold">
                            <p:stCondLst>
                              <p:cond delay="4400"/>
                            </p:stCondLst>
                            <p:childTnLst>
                              <p:par>
                                <p:cTn id="53" presetID="42" presetClass="entr" presetSubtype="0"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1000"/>
                                        <p:tgtEl>
                                          <p:spTgt spid="24"/>
                                        </p:tgtEl>
                                      </p:cBhvr>
                                    </p:animEffect>
                                    <p:anim calcmode="lin" valueType="num">
                                      <p:cBhvr>
                                        <p:cTn id="56" dur="1000" fill="hold"/>
                                        <p:tgtEl>
                                          <p:spTgt spid="24"/>
                                        </p:tgtEl>
                                        <p:attrNameLst>
                                          <p:attrName>ppt_x</p:attrName>
                                        </p:attrNameLst>
                                      </p:cBhvr>
                                      <p:tavLst>
                                        <p:tav tm="0">
                                          <p:val>
                                            <p:strVal val="#ppt_x"/>
                                          </p:val>
                                        </p:tav>
                                        <p:tav tm="100000">
                                          <p:val>
                                            <p:strVal val="#ppt_x"/>
                                          </p:val>
                                        </p:tav>
                                      </p:tavLst>
                                    </p:anim>
                                    <p:anim calcmode="lin" valueType="num">
                                      <p:cBhvr>
                                        <p:cTn id="57" dur="1000" fill="hold"/>
                                        <p:tgtEl>
                                          <p:spTgt spid="24"/>
                                        </p:tgtEl>
                                        <p:attrNameLst>
                                          <p:attrName>ppt_y</p:attrName>
                                        </p:attrNameLst>
                                      </p:cBhvr>
                                      <p:tavLst>
                                        <p:tav tm="0">
                                          <p:val>
                                            <p:strVal val="#ppt_y+.1"/>
                                          </p:val>
                                        </p:tav>
                                        <p:tav tm="100000">
                                          <p:val>
                                            <p:strVal val="#ppt_y"/>
                                          </p:val>
                                        </p:tav>
                                      </p:tavLst>
                                    </p:anim>
                                  </p:childTnLst>
                                </p:cTn>
                              </p:par>
                            </p:childTnLst>
                          </p:cTn>
                        </p:par>
                        <p:par>
                          <p:cTn id="58" fill="hold">
                            <p:stCondLst>
                              <p:cond delay="5400"/>
                            </p:stCondLst>
                            <p:childTnLst>
                              <p:par>
                                <p:cTn id="59" presetID="42" presetClass="entr" presetSubtype="0" fill="hold" grpId="0" nodeType="afterEffect">
                                  <p:stCondLst>
                                    <p:cond delay="0"/>
                                  </p:stCondLst>
                                  <p:childTnLst>
                                    <p:set>
                                      <p:cBhvr>
                                        <p:cTn id="60" dur="1" fill="hold">
                                          <p:stCondLst>
                                            <p:cond delay="0"/>
                                          </p:stCondLst>
                                        </p:cTn>
                                        <p:tgtEl>
                                          <p:spTgt spid="23"/>
                                        </p:tgtEl>
                                        <p:attrNameLst>
                                          <p:attrName>style.visibility</p:attrName>
                                        </p:attrNameLst>
                                      </p:cBhvr>
                                      <p:to>
                                        <p:strVal val="visible"/>
                                      </p:to>
                                    </p:set>
                                    <p:animEffect transition="in" filter="fade">
                                      <p:cBhvr>
                                        <p:cTn id="61" dur="1000"/>
                                        <p:tgtEl>
                                          <p:spTgt spid="23"/>
                                        </p:tgtEl>
                                      </p:cBhvr>
                                    </p:animEffect>
                                    <p:anim calcmode="lin" valueType="num">
                                      <p:cBhvr>
                                        <p:cTn id="62" dur="1000" fill="hold"/>
                                        <p:tgtEl>
                                          <p:spTgt spid="23"/>
                                        </p:tgtEl>
                                        <p:attrNameLst>
                                          <p:attrName>ppt_x</p:attrName>
                                        </p:attrNameLst>
                                      </p:cBhvr>
                                      <p:tavLst>
                                        <p:tav tm="0">
                                          <p:val>
                                            <p:strVal val="#ppt_x"/>
                                          </p:val>
                                        </p:tav>
                                        <p:tav tm="100000">
                                          <p:val>
                                            <p:strVal val="#ppt_x"/>
                                          </p:val>
                                        </p:tav>
                                      </p:tavLst>
                                    </p:anim>
                                    <p:anim calcmode="lin" valueType="num">
                                      <p:cBhvr>
                                        <p:cTn id="6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1" grpId="0"/>
      <p:bldP spid="12" grpId="0" animBg="1"/>
      <p:bldP spid="15" grpId="0"/>
      <p:bldP spid="23" grpId="0"/>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70379" y="2398720"/>
            <a:ext cx="8770490" cy="397341"/>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的框架思路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1" name="文本框 8"/>
          <p:cNvSpPr txBox="1"/>
          <p:nvPr/>
        </p:nvSpPr>
        <p:spPr>
          <a:xfrm>
            <a:off x="441779" y="1174750"/>
            <a:ext cx="4206601" cy="584775"/>
          </a:xfrm>
          <a:prstGeom prst="rect">
            <a:avLst/>
          </a:prstGeom>
          <a:noFill/>
        </p:spPr>
        <p:txBody>
          <a:bodyPr wrap="non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endParaRPr lang="zh-CN" altLang="en-US" sz="3200" b="1" spc="300" dirty="0">
              <a:solidFill>
                <a:srgbClr val="C00000"/>
              </a:solidFill>
              <a:latin typeface="微软雅黑" panose="020B0503020204020204" pitchFamily="34" charset="-122"/>
              <a:ea typeface="微软雅黑" panose="020B0503020204020204" pitchFamily="34" charset="-122"/>
            </a:endParaRPr>
          </a:p>
        </p:txBody>
      </p:sp>
      <p:sp>
        <p:nvSpPr>
          <p:cNvPr id="12" name="椭圆 11"/>
          <p:cNvSpPr/>
          <p:nvPr/>
        </p:nvSpPr>
        <p:spPr>
          <a:xfrm>
            <a:off x="746579" y="2454515"/>
            <a:ext cx="283921" cy="28392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395081" y="2019299"/>
            <a:ext cx="1331292" cy="1323975"/>
            <a:chOff x="4395081" y="2019299"/>
            <a:chExt cx="1331292" cy="1323975"/>
          </a:xfrm>
        </p:grpSpPr>
        <p:sp>
          <p:nvSpPr>
            <p:cNvPr id="17" name="椭圆 16"/>
            <p:cNvSpPr/>
            <p:nvPr/>
          </p:nvSpPr>
          <p:spPr>
            <a:xfrm>
              <a:off x="4440498"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395081"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绿色</a:t>
              </a:r>
              <a:endParaRPr lang="en-US" altLang="zh-CN" sz="2800" b="1" dirty="0" smtClean="0">
                <a:latin typeface="微软雅黑" pitchFamily="34" charset="-122"/>
                <a:ea typeface="微软雅黑" pitchFamily="34" charset="-122"/>
              </a:endParaRPr>
            </a:p>
            <a:p>
              <a:pPr algn="ctr"/>
              <a:r>
                <a:rPr lang="zh-CN" altLang="en-US" sz="2800" b="1" dirty="0" smtClean="0">
                  <a:latin typeface="微软雅黑" pitchFamily="34" charset="-122"/>
                  <a:ea typeface="微软雅黑" pitchFamily="34" charset="-122"/>
                </a:rPr>
                <a:t>丝路</a:t>
              </a:r>
              <a:endParaRPr lang="zh-CN" altLang="en-US" sz="2800" b="1" dirty="0">
                <a:latin typeface="微软雅黑" pitchFamily="34" charset="-122"/>
                <a:ea typeface="微软雅黑" pitchFamily="34" charset="-122"/>
              </a:endParaRPr>
            </a:p>
          </p:txBody>
        </p:sp>
      </p:grpSp>
      <p:sp>
        <p:nvSpPr>
          <p:cNvPr id="15" name="TextBox 14"/>
          <p:cNvSpPr txBox="1"/>
          <p:nvPr/>
        </p:nvSpPr>
        <p:spPr>
          <a:xfrm>
            <a:off x="1157500" y="2398720"/>
            <a:ext cx="2964273" cy="646331"/>
          </a:xfrm>
          <a:prstGeom prst="rect">
            <a:avLst/>
          </a:prstGeom>
          <a:noFill/>
        </p:spPr>
        <p:txBody>
          <a:bodyPr wrap="none" rtlCol="0">
            <a:spAutoFit/>
          </a:bodyPr>
          <a:lstStyle/>
          <a:p>
            <a:r>
              <a:rPr lang="zh-CN" altLang="en-US" sz="3600" b="1" dirty="0" smtClean="0">
                <a:solidFill>
                  <a:srgbClr val="C00000"/>
                </a:solidFill>
                <a:latin typeface="方正大标宋简体" pitchFamily="2" charset="-122"/>
                <a:ea typeface="方正大标宋简体" pitchFamily="2" charset="-122"/>
              </a:rPr>
              <a:t>四大特色之路</a:t>
            </a:r>
            <a:endParaRPr lang="zh-CN" altLang="en-US" sz="3600" b="1" dirty="0">
              <a:solidFill>
                <a:srgbClr val="C00000"/>
              </a:solidFill>
              <a:latin typeface="方正大标宋简体" pitchFamily="2" charset="-122"/>
              <a:ea typeface="方正大标宋简体" pitchFamily="2" charset="-122"/>
            </a:endParaRPr>
          </a:p>
        </p:txBody>
      </p:sp>
      <p:grpSp>
        <p:nvGrpSpPr>
          <p:cNvPr id="5" name="组合 4"/>
          <p:cNvGrpSpPr/>
          <p:nvPr/>
        </p:nvGrpSpPr>
        <p:grpSpPr>
          <a:xfrm>
            <a:off x="6004806" y="2019299"/>
            <a:ext cx="1331292" cy="1323975"/>
            <a:chOff x="6004806" y="2019299"/>
            <a:chExt cx="1331292" cy="1323975"/>
          </a:xfrm>
        </p:grpSpPr>
        <p:sp>
          <p:nvSpPr>
            <p:cNvPr id="18" name="椭圆 17"/>
            <p:cNvSpPr/>
            <p:nvPr/>
          </p:nvSpPr>
          <p:spPr>
            <a:xfrm>
              <a:off x="6050223"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004806"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健康丝</a:t>
              </a:r>
              <a:r>
                <a:rPr lang="zh-CN" altLang="en-US" sz="2800" b="1" dirty="0">
                  <a:latin typeface="微软雅黑" pitchFamily="34" charset="-122"/>
                  <a:ea typeface="微软雅黑" pitchFamily="34" charset="-122"/>
                </a:rPr>
                <a:t>路</a:t>
              </a:r>
            </a:p>
          </p:txBody>
        </p:sp>
      </p:grpSp>
      <p:grpSp>
        <p:nvGrpSpPr>
          <p:cNvPr id="6" name="组合 5"/>
          <p:cNvGrpSpPr/>
          <p:nvPr/>
        </p:nvGrpSpPr>
        <p:grpSpPr>
          <a:xfrm>
            <a:off x="7547856" y="2019299"/>
            <a:ext cx="1331292" cy="1323975"/>
            <a:chOff x="7547856" y="2019299"/>
            <a:chExt cx="1331292" cy="1323975"/>
          </a:xfrm>
        </p:grpSpPr>
        <p:sp>
          <p:nvSpPr>
            <p:cNvPr id="20" name="椭圆 19"/>
            <p:cNvSpPr/>
            <p:nvPr/>
          </p:nvSpPr>
          <p:spPr>
            <a:xfrm>
              <a:off x="7593273"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547856"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和平丝</a:t>
              </a:r>
              <a:r>
                <a:rPr lang="zh-CN" altLang="en-US" sz="2800" b="1" dirty="0">
                  <a:latin typeface="微软雅黑" pitchFamily="34" charset="-122"/>
                  <a:ea typeface="微软雅黑" pitchFamily="34" charset="-122"/>
                </a:rPr>
                <a:t>路</a:t>
              </a:r>
            </a:p>
          </p:txBody>
        </p:sp>
      </p:grpSp>
      <p:pic>
        <p:nvPicPr>
          <p:cNvPr id="1026" name="Picture 2" descr="C:\Users\Administrator\Desktop\timg (2).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379" y="3620419"/>
            <a:ext cx="3892096" cy="2934145"/>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5031228" y="4270626"/>
            <a:ext cx="6574798" cy="2031325"/>
          </a:xfrm>
          <a:prstGeom prst="rect">
            <a:avLst/>
          </a:prstGeom>
          <a:noFill/>
        </p:spPr>
        <p:txBody>
          <a:bodyPr wrap="square" rtlCol="0">
            <a:spAutoFit/>
          </a:bodyPr>
          <a:lstStyle/>
          <a:p>
            <a:pPr>
              <a:lnSpc>
                <a:spcPct val="150000"/>
              </a:lnSpc>
            </a:pPr>
            <a:r>
              <a:rPr lang="zh-CN" altLang="en-US" sz="1400" dirty="0">
                <a:latin typeface="微软雅黑" pitchFamily="34" charset="-122"/>
                <a:ea typeface="微软雅黑" pitchFamily="34" charset="-122"/>
              </a:rPr>
              <a:t>我们要着力深化环保合作，践行绿色发展理念，加大生态环境保护力度，携手打造“绿色丝绸之路”；着力深化医疗卫生合作，加强在传染病疫情通报、疾病防控、医疗救援、传统医药领域互利合作，携手打造“健康丝绸之路”；着力深化人才培养合作，携手打造“智力丝绸之路”；着力深化安保合作，践行共同、综合、合作、可持续的亚洲安全观，推动构建具有亚洲特色的安全治理模式，携手打造“和平丝绸之路”。</a:t>
            </a:r>
          </a:p>
        </p:txBody>
      </p:sp>
      <p:sp>
        <p:nvSpPr>
          <p:cNvPr id="24" name="TextBox 23"/>
          <p:cNvSpPr txBox="1"/>
          <p:nvPr/>
        </p:nvSpPr>
        <p:spPr>
          <a:xfrm>
            <a:off x="5031228" y="3637458"/>
            <a:ext cx="6574798" cy="461665"/>
          </a:xfrm>
          <a:prstGeom prst="rect">
            <a:avLst/>
          </a:prstGeom>
          <a:noFill/>
        </p:spPr>
        <p:txBody>
          <a:bodyPr wrap="square" rtlCol="0">
            <a:spAutoFit/>
          </a:bodyPr>
          <a:lstStyle/>
          <a:p>
            <a:r>
              <a:rPr lang="zh-CN" altLang="en-US" sz="2400" b="1" dirty="0">
                <a:latin typeface="微软雅黑" pitchFamily="34" charset="-122"/>
                <a:ea typeface="微软雅黑" pitchFamily="34" charset="-122"/>
              </a:rPr>
              <a:t>携手打造绿色、健康、智力、和平的丝绸之路</a:t>
            </a:r>
            <a:endParaRPr lang="zh-CN" altLang="en-US" sz="2400" dirty="0">
              <a:latin typeface="微软雅黑" pitchFamily="34" charset="-122"/>
              <a:ea typeface="微软雅黑" pitchFamily="34" charset="-122"/>
            </a:endParaRPr>
          </a:p>
        </p:txBody>
      </p:sp>
      <p:grpSp>
        <p:nvGrpSpPr>
          <p:cNvPr id="7" name="组合 6"/>
          <p:cNvGrpSpPr/>
          <p:nvPr/>
        </p:nvGrpSpPr>
        <p:grpSpPr>
          <a:xfrm>
            <a:off x="9109956" y="2019299"/>
            <a:ext cx="1331292" cy="1323975"/>
            <a:chOff x="9109956" y="2019299"/>
            <a:chExt cx="1331292" cy="1323975"/>
          </a:xfrm>
        </p:grpSpPr>
        <p:sp>
          <p:nvSpPr>
            <p:cNvPr id="22" name="椭圆 21"/>
            <p:cNvSpPr/>
            <p:nvPr/>
          </p:nvSpPr>
          <p:spPr>
            <a:xfrm>
              <a:off x="9155373"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109956"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智力丝</a:t>
              </a:r>
              <a:r>
                <a:rPr lang="zh-CN" altLang="en-US" sz="2800" b="1" dirty="0">
                  <a:latin typeface="微软雅黑" pitchFamily="34" charset="-122"/>
                  <a:ea typeface="微软雅黑" pitchFamily="34" charset="-122"/>
                </a:rPr>
                <a:t>路</a:t>
              </a:r>
            </a:p>
          </p:txBody>
        </p:sp>
      </p:grpSp>
    </p:spTree>
    <p:extLst>
      <p:ext uri="{BB962C8B-B14F-4D97-AF65-F5344CB8AC3E}">
        <p14:creationId xmlns:p14="http://schemas.microsoft.com/office/powerpoint/2010/main" val="266264284"/>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8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ppt_x</p:attrName>
                                        </p:attrNameLst>
                                      </p:cBhvr>
                                      <p:tavLst>
                                        <p:tav tm="0">
                                          <p:val>
                                            <p:strVal val="#ppt_x-#ppt_w*1.125000"/>
                                          </p:val>
                                        </p:tav>
                                        <p:tav tm="100000">
                                          <p:val>
                                            <p:strVal val="#ppt_x"/>
                                          </p:val>
                                        </p:tav>
                                      </p:tavLst>
                                    </p:anim>
                                    <p:animEffect transition="in" filter="wipe(right)">
                                      <p:cBhvr>
                                        <p:cTn id="18" dur="500"/>
                                        <p:tgtEl>
                                          <p:spTgt spid="11"/>
                                        </p:tgtEl>
                                      </p:cBhvr>
                                    </p:animEffect>
                                  </p:childTnLst>
                                </p:cTn>
                              </p:par>
                            </p:childTnLst>
                          </p:cTn>
                        </p:par>
                        <p:par>
                          <p:cTn id="19" fill="hold">
                            <p:stCondLst>
                              <p:cond delay="2300"/>
                            </p:stCondLst>
                            <p:childTnLst>
                              <p:par>
                                <p:cTn id="20" presetID="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0-#ppt_w/2"/>
                                          </p:val>
                                        </p:tav>
                                        <p:tav tm="100000">
                                          <p:val>
                                            <p:strVal val="#ppt_x"/>
                                          </p:val>
                                        </p:tav>
                                      </p:tavLst>
                                    </p:anim>
                                    <p:anim calcmode="lin" valueType="num">
                                      <p:cBhvr additive="base">
                                        <p:cTn id="23" dur="500" fill="hold"/>
                                        <p:tgtEl>
                                          <p:spTgt spid="12"/>
                                        </p:tgtEl>
                                        <p:attrNameLst>
                                          <p:attrName>ppt_y</p:attrName>
                                        </p:attrNameLst>
                                      </p:cBhvr>
                                      <p:tavLst>
                                        <p:tav tm="0">
                                          <p:val>
                                            <p:strVal val="#ppt_y"/>
                                          </p:val>
                                        </p:tav>
                                        <p:tav tm="100000">
                                          <p:val>
                                            <p:strVal val="#ppt_y"/>
                                          </p:val>
                                        </p:tav>
                                      </p:tavLst>
                                    </p:anim>
                                  </p:childTnLst>
                                </p:cTn>
                              </p:par>
                            </p:childTnLst>
                          </p:cTn>
                        </p:par>
                        <p:par>
                          <p:cTn id="24" fill="hold">
                            <p:stCondLst>
                              <p:cond delay="2800"/>
                            </p:stCondLst>
                            <p:childTnLst>
                              <p:par>
                                <p:cTn id="25" presetID="2" presetClass="entr" presetSubtype="8"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0-#ppt_w/2"/>
                                          </p:val>
                                        </p:tav>
                                        <p:tav tm="100000">
                                          <p:val>
                                            <p:strVal val="#ppt_x"/>
                                          </p:val>
                                        </p:tav>
                                      </p:tavLst>
                                    </p:anim>
                                    <p:anim calcmode="lin" valueType="num">
                                      <p:cBhvr additive="base">
                                        <p:cTn id="28" dur="500" fill="hold"/>
                                        <p:tgtEl>
                                          <p:spTgt spid="14"/>
                                        </p:tgtEl>
                                        <p:attrNameLst>
                                          <p:attrName>ppt_y</p:attrName>
                                        </p:attrNameLst>
                                      </p:cBhvr>
                                      <p:tavLst>
                                        <p:tav tm="0">
                                          <p:val>
                                            <p:strVal val="#ppt_y"/>
                                          </p:val>
                                        </p:tav>
                                        <p:tav tm="100000">
                                          <p:val>
                                            <p:strVal val="#ppt_y"/>
                                          </p:val>
                                        </p:tav>
                                      </p:tavLst>
                                    </p:anim>
                                  </p:childTnLst>
                                </p:cTn>
                              </p:par>
                            </p:childTnLst>
                          </p:cTn>
                        </p:par>
                        <p:par>
                          <p:cTn id="29" fill="hold">
                            <p:stCondLst>
                              <p:cond delay="3300"/>
                            </p:stCondLst>
                            <p:childTnLst>
                              <p:par>
                                <p:cTn id="30" presetID="42"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par>
                                <p:cTn id="35" presetID="23" presetClass="entr" presetSubtype="272"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strVal val="2/3*#ppt_w"/>
                                          </p:val>
                                        </p:tav>
                                        <p:tav tm="100000">
                                          <p:val>
                                            <p:strVal val="#ppt_w"/>
                                          </p:val>
                                        </p:tav>
                                      </p:tavLst>
                                    </p:anim>
                                    <p:anim calcmode="lin" valueType="num">
                                      <p:cBhvr>
                                        <p:cTn id="38" dur="500" fill="hold"/>
                                        <p:tgtEl>
                                          <p:spTgt spid="7"/>
                                        </p:tgtEl>
                                        <p:attrNameLst>
                                          <p:attrName>ppt_h</p:attrName>
                                        </p:attrNameLst>
                                      </p:cBhvr>
                                      <p:tavLst>
                                        <p:tav tm="0">
                                          <p:val>
                                            <p:strVal val="2/3*#ppt_h"/>
                                          </p:val>
                                        </p:tav>
                                        <p:tav tm="100000">
                                          <p:val>
                                            <p:strVal val="#ppt_h"/>
                                          </p:val>
                                        </p:tav>
                                      </p:tavLst>
                                    </p:anim>
                                  </p:childTnLst>
                                </p:cTn>
                              </p:par>
                              <p:par>
                                <p:cTn id="39" presetID="23" presetClass="entr" presetSubtype="272" fill="hold"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strVal val="2/3*#ppt_w"/>
                                          </p:val>
                                        </p:tav>
                                        <p:tav tm="100000">
                                          <p:val>
                                            <p:strVal val="#ppt_w"/>
                                          </p:val>
                                        </p:tav>
                                      </p:tavLst>
                                    </p:anim>
                                    <p:anim calcmode="lin" valueType="num">
                                      <p:cBhvr>
                                        <p:cTn id="42" dur="500" fill="hold"/>
                                        <p:tgtEl>
                                          <p:spTgt spid="6"/>
                                        </p:tgtEl>
                                        <p:attrNameLst>
                                          <p:attrName>ppt_h</p:attrName>
                                        </p:attrNameLst>
                                      </p:cBhvr>
                                      <p:tavLst>
                                        <p:tav tm="0">
                                          <p:val>
                                            <p:strVal val="2/3*#ppt_h"/>
                                          </p:val>
                                        </p:tav>
                                        <p:tav tm="100000">
                                          <p:val>
                                            <p:strVal val="#ppt_h"/>
                                          </p:val>
                                        </p:tav>
                                      </p:tavLst>
                                    </p:anim>
                                  </p:childTnLst>
                                </p:cTn>
                              </p:par>
                              <p:par>
                                <p:cTn id="43" presetID="23" presetClass="entr" presetSubtype="272"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p:cTn id="45" dur="500" fill="hold"/>
                                        <p:tgtEl>
                                          <p:spTgt spid="5"/>
                                        </p:tgtEl>
                                        <p:attrNameLst>
                                          <p:attrName>ppt_w</p:attrName>
                                        </p:attrNameLst>
                                      </p:cBhvr>
                                      <p:tavLst>
                                        <p:tav tm="0">
                                          <p:val>
                                            <p:strVal val="2/3*#ppt_w"/>
                                          </p:val>
                                        </p:tav>
                                        <p:tav tm="100000">
                                          <p:val>
                                            <p:strVal val="#ppt_w"/>
                                          </p:val>
                                        </p:tav>
                                      </p:tavLst>
                                    </p:anim>
                                    <p:anim calcmode="lin" valueType="num">
                                      <p:cBhvr>
                                        <p:cTn id="46" dur="500" fill="hold"/>
                                        <p:tgtEl>
                                          <p:spTgt spid="5"/>
                                        </p:tgtEl>
                                        <p:attrNameLst>
                                          <p:attrName>ppt_h</p:attrName>
                                        </p:attrNameLst>
                                      </p:cBhvr>
                                      <p:tavLst>
                                        <p:tav tm="0">
                                          <p:val>
                                            <p:strVal val="2/3*#ppt_h"/>
                                          </p:val>
                                        </p:tav>
                                        <p:tav tm="100000">
                                          <p:val>
                                            <p:strVal val="#ppt_h"/>
                                          </p:val>
                                        </p:tav>
                                      </p:tavLst>
                                    </p:anim>
                                  </p:childTnLst>
                                </p:cTn>
                              </p:par>
                              <p:par>
                                <p:cTn id="47" presetID="23" presetClass="entr" presetSubtype="272" fill="hold" nodeType="withEffect">
                                  <p:stCondLst>
                                    <p:cond delay="0"/>
                                  </p:stCondLst>
                                  <p:childTnLst>
                                    <p:set>
                                      <p:cBhvr>
                                        <p:cTn id="48" dur="1" fill="hold">
                                          <p:stCondLst>
                                            <p:cond delay="0"/>
                                          </p:stCondLst>
                                        </p:cTn>
                                        <p:tgtEl>
                                          <p:spTgt spid="2"/>
                                        </p:tgtEl>
                                        <p:attrNameLst>
                                          <p:attrName>style.visibility</p:attrName>
                                        </p:attrNameLst>
                                      </p:cBhvr>
                                      <p:to>
                                        <p:strVal val="visible"/>
                                      </p:to>
                                    </p:set>
                                    <p:anim calcmode="lin" valueType="num">
                                      <p:cBhvr>
                                        <p:cTn id="49" dur="500" fill="hold"/>
                                        <p:tgtEl>
                                          <p:spTgt spid="2"/>
                                        </p:tgtEl>
                                        <p:attrNameLst>
                                          <p:attrName>ppt_w</p:attrName>
                                        </p:attrNameLst>
                                      </p:cBhvr>
                                      <p:tavLst>
                                        <p:tav tm="0">
                                          <p:val>
                                            <p:strVal val="2/3*#ppt_w"/>
                                          </p:val>
                                        </p:tav>
                                        <p:tav tm="100000">
                                          <p:val>
                                            <p:strVal val="#ppt_w"/>
                                          </p:val>
                                        </p:tav>
                                      </p:tavLst>
                                    </p:anim>
                                    <p:anim calcmode="lin" valueType="num">
                                      <p:cBhvr>
                                        <p:cTn id="50" dur="500" fill="hold"/>
                                        <p:tgtEl>
                                          <p:spTgt spid="2"/>
                                        </p:tgtEl>
                                        <p:attrNameLst>
                                          <p:attrName>ppt_h</p:attrName>
                                        </p:attrNameLst>
                                      </p:cBhvr>
                                      <p:tavLst>
                                        <p:tav tm="0">
                                          <p:val>
                                            <p:strVal val="2/3*#ppt_h"/>
                                          </p:val>
                                        </p:tav>
                                        <p:tav tm="100000">
                                          <p:val>
                                            <p:strVal val="#ppt_h"/>
                                          </p:val>
                                        </p:tav>
                                      </p:tavLst>
                                    </p:anim>
                                  </p:childTnLst>
                                </p:cTn>
                              </p:par>
                            </p:childTnLst>
                          </p:cTn>
                        </p:par>
                        <p:par>
                          <p:cTn id="51" fill="hold">
                            <p:stCondLst>
                              <p:cond delay="4300"/>
                            </p:stCondLst>
                            <p:childTnLst>
                              <p:par>
                                <p:cTn id="52" presetID="14" presetClass="entr" presetSubtype="10" fill="hold" nodeType="afterEffect">
                                  <p:stCondLst>
                                    <p:cond delay="0"/>
                                  </p:stCondLst>
                                  <p:childTnLst>
                                    <p:set>
                                      <p:cBhvr>
                                        <p:cTn id="53" dur="1" fill="hold">
                                          <p:stCondLst>
                                            <p:cond delay="0"/>
                                          </p:stCondLst>
                                        </p:cTn>
                                        <p:tgtEl>
                                          <p:spTgt spid="1026"/>
                                        </p:tgtEl>
                                        <p:attrNameLst>
                                          <p:attrName>style.visibility</p:attrName>
                                        </p:attrNameLst>
                                      </p:cBhvr>
                                      <p:to>
                                        <p:strVal val="visible"/>
                                      </p:to>
                                    </p:set>
                                    <p:animEffect transition="in" filter="randombar(horizontal)">
                                      <p:cBhvr>
                                        <p:cTn id="54" dur="500"/>
                                        <p:tgtEl>
                                          <p:spTgt spid="1026"/>
                                        </p:tgtEl>
                                      </p:cBhvr>
                                    </p:animEffect>
                                  </p:childTnLst>
                                </p:cTn>
                              </p:par>
                            </p:childTnLst>
                          </p:cTn>
                        </p:par>
                        <p:par>
                          <p:cTn id="55" fill="hold">
                            <p:stCondLst>
                              <p:cond delay="4800"/>
                            </p:stCondLst>
                            <p:childTnLst>
                              <p:par>
                                <p:cTn id="56" presetID="42"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1000"/>
                                        <p:tgtEl>
                                          <p:spTgt spid="24"/>
                                        </p:tgtEl>
                                      </p:cBhvr>
                                    </p:animEffect>
                                    <p:anim calcmode="lin" valueType="num">
                                      <p:cBhvr>
                                        <p:cTn id="59" dur="1000" fill="hold"/>
                                        <p:tgtEl>
                                          <p:spTgt spid="24"/>
                                        </p:tgtEl>
                                        <p:attrNameLst>
                                          <p:attrName>ppt_x</p:attrName>
                                        </p:attrNameLst>
                                      </p:cBhvr>
                                      <p:tavLst>
                                        <p:tav tm="0">
                                          <p:val>
                                            <p:strVal val="#ppt_x"/>
                                          </p:val>
                                        </p:tav>
                                        <p:tav tm="100000">
                                          <p:val>
                                            <p:strVal val="#ppt_x"/>
                                          </p:val>
                                        </p:tav>
                                      </p:tavLst>
                                    </p:anim>
                                    <p:anim calcmode="lin" valueType="num">
                                      <p:cBhvr>
                                        <p:cTn id="60" dur="1000" fill="hold"/>
                                        <p:tgtEl>
                                          <p:spTgt spid="24"/>
                                        </p:tgtEl>
                                        <p:attrNameLst>
                                          <p:attrName>ppt_y</p:attrName>
                                        </p:attrNameLst>
                                      </p:cBhvr>
                                      <p:tavLst>
                                        <p:tav tm="0">
                                          <p:val>
                                            <p:strVal val="#ppt_y+.1"/>
                                          </p:val>
                                        </p:tav>
                                        <p:tav tm="100000">
                                          <p:val>
                                            <p:strVal val="#ppt_y"/>
                                          </p:val>
                                        </p:tav>
                                      </p:tavLst>
                                    </p:anim>
                                  </p:childTnLst>
                                </p:cTn>
                              </p:par>
                            </p:childTnLst>
                          </p:cTn>
                        </p:par>
                        <p:par>
                          <p:cTn id="61" fill="hold">
                            <p:stCondLst>
                              <p:cond delay="5800"/>
                            </p:stCondLst>
                            <p:childTnLst>
                              <p:par>
                                <p:cTn id="62" presetID="42"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1" grpId="0"/>
      <p:bldP spid="12" grpId="0" animBg="1"/>
      <p:bldP spid="15" grpId="0"/>
      <p:bldP spid="23"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70379" y="2398720"/>
            <a:ext cx="8770490" cy="397341"/>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的框架思路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1" name="文本框 8"/>
          <p:cNvSpPr txBox="1"/>
          <p:nvPr/>
        </p:nvSpPr>
        <p:spPr>
          <a:xfrm>
            <a:off x="441779" y="1174750"/>
            <a:ext cx="4206601" cy="584775"/>
          </a:xfrm>
          <a:prstGeom prst="rect">
            <a:avLst/>
          </a:prstGeom>
          <a:noFill/>
        </p:spPr>
        <p:txBody>
          <a:bodyPr wrap="non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endParaRPr lang="zh-CN" altLang="en-US" sz="3200" b="1" spc="300" dirty="0">
              <a:solidFill>
                <a:srgbClr val="C00000"/>
              </a:solidFill>
              <a:latin typeface="微软雅黑" panose="020B0503020204020204" pitchFamily="34" charset="-122"/>
              <a:ea typeface="微软雅黑" panose="020B0503020204020204" pitchFamily="34" charset="-122"/>
            </a:endParaRPr>
          </a:p>
        </p:txBody>
      </p:sp>
      <p:sp>
        <p:nvSpPr>
          <p:cNvPr id="12" name="椭圆 11"/>
          <p:cNvSpPr/>
          <p:nvPr/>
        </p:nvSpPr>
        <p:spPr>
          <a:xfrm>
            <a:off x="746579" y="2454515"/>
            <a:ext cx="283921" cy="28392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770267" y="2019299"/>
            <a:ext cx="1331292" cy="1323975"/>
            <a:chOff x="4770267" y="2019299"/>
            <a:chExt cx="1331292" cy="1323975"/>
          </a:xfrm>
        </p:grpSpPr>
        <p:sp>
          <p:nvSpPr>
            <p:cNvPr id="17" name="椭圆 16"/>
            <p:cNvSpPr/>
            <p:nvPr/>
          </p:nvSpPr>
          <p:spPr>
            <a:xfrm>
              <a:off x="4815684"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4770267"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设施联通</a:t>
              </a:r>
              <a:endParaRPr lang="zh-CN" altLang="en-US" sz="2800" b="1" dirty="0">
                <a:latin typeface="微软雅黑" pitchFamily="34" charset="-122"/>
                <a:ea typeface="微软雅黑" pitchFamily="34" charset="-122"/>
              </a:endParaRPr>
            </a:p>
          </p:txBody>
        </p:sp>
      </p:grpSp>
      <p:sp>
        <p:nvSpPr>
          <p:cNvPr id="15" name="TextBox 14"/>
          <p:cNvSpPr txBox="1"/>
          <p:nvPr/>
        </p:nvSpPr>
        <p:spPr>
          <a:xfrm>
            <a:off x="1157500" y="2398720"/>
            <a:ext cx="2037737" cy="646331"/>
          </a:xfrm>
          <a:prstGeom prst="rect">
            <a:avLst/>
          </a:prstGeom>
          <a:noFill/>
        </p:spPr>
        <p:txBody>
          <a:bodyPr wrap="none" rtlCol="0">
            <a:spAutoFit/>
          </a:bodyPr>
          <a:lstStyle/>
          <a:p>
            <a:r>
              <a:rPr lang="zh-CN" altLang="en-US" sz="3600" b="1" dirty="0" smtClean="0">
                <a:solidFill>
                  <a:srgbClr val="C00000"/>
                </a:solidFill>
                <a:latin typeface="方正大标宋简体" pitchFamily="2" charset="-122"/>
                <a:ea typeface="方正大标宋简体" pitchFamily="2" charset="-122"/>
              </a:rPr>
              <a:t>五通发展</a:t>
            </a:r>
            <a:endParaRPr lang="zh-CN" altLang="en-US" sz="3600" b="1" dirty="0">
              <a:solidFill>
                <a:srgbClr val="C00000"/>
              </a:solidFill>
              <a:latin typeface="方正大标宋简体" pitchFamily="2" charset="-122"/>
              <a:ea typeface="方正大标宋简体" pitchFamily="2" charset="-122"/>
            </a:endParaRPr>
          </a:p>
        </p:txBody>
      </p:sp>
      <p:grpSp>
        <p:nvGrpSpPr>
          <p:cNvPr id="7" name="组合 6"/>
          <p:cNvGrpSpPr/>
          <p:nvPr/>
        </p:nvGrpSpPr>
        <p:grpSpPr>
          <a:xfrm>
            <a:off x="6292908" y="2019299"/>
            <a:ext cx="1331292" cy="1323975"/>
            <a:chOff x="6292908" y="2019299"/>
            <a:chExt cx="1331292" cy="1323975"/>
          </a:xfrm>
        </p:grpSpPr>
        <p:sp>
          <p:nvSpPr>
            <p:cNvPr id="18" name="椭圆 17"/>
            <p:cNvSpPr/>
            <p:nvPr/>
          </p:nvSpPr>
          <p:spPr>
            <a:xfrm>
              <a:off x="6338325"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292908"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贸易畅通</a:t>
              </a:r>
              <a:endParaRPr lang="zh-CN" altLang="en-US" sz="2800" b="1" dirty="0">
                <a:latin typeface="微软雅黑" pitchFamily="34" charset="-122"/>
                <a:ea typeface="微软雅黑" pitchFamily="34" charset="-122"/>
              </a:endParaRPr>
            </a:p>
          </p:txBody>
        </p:sp>
      </p:grpSp>
      <p:grpSp>
        <p:nvGrpSpPr>
          <p:cNvPr id="10" name="组合 9"/>
          <p:cNvGrpSpPr/>
          <p:nvPr/>
        </p:nvGrpSpPr>
        <p:grpSpPr>
          <a:xfrm>
            <a:off x="7792416" y="2019299"/>
            <a:ext cx="1331292" cy="1323975"/>
            <a:chOff x="7792416" y="2019299"/>
            <a:chExt cx="1331292" cy="1323975"/>
          </a:xfrm>
        </p:grpSpPr>
        <p:sp>
          <p:nvSpPr>
            <p:cNvPr id="20" name="椭圆 19"/>
            <p:cNvSpPr/>
            <p:nvPr/>
          </p:nvSpPr>
          <p:spPr>
            <a:xfrm>
              <a:off x="7837833"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7792416"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资金融通</a:t>
              </a:r>
              <a:endParaRPr lang="zh-CN" altLang="en-US" sz="2800" b="1" dirty="0">
                <a:latin typeface="微软雅黑" pitchFamily="34" charset="-122"/>
                <a:ea typeface="微软雅黑" pitchFamily="34" charset="-122"/>
              </a:endParaRPr>
            </a:p>
          </p:txBody>
        </p:sp>
      </p:gr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tretch>
            <a:fillRect/>
          </a:stretch>
        </p:blipFill>
        <p:spPr bwMode="auto">
          <a:xfrm>
            <a:off x="670379" y="3637459"/>
            <a:ext cx="3892096" cy="2617662"/>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
        <p:nvSpPr>
          <p:cNvPr id="23" name="TextBox 22"/>
          <p:cNvSpPr txBox="1"/>
          <p:nvPr/>
        </p:nvSpPr>
        <p:spPr>
          <a:xfrm>
            <a:off x="5031228" y="4270626"/>
            <a:ext cx="6574798" cy="1708160"/>
          </a:xfrm>
          <a:prstGeom prst="rect">
            <a:avLst/>
          </a:prstGeom>
          <a:noFill/>
        </p:spPr>
        <p:txBody>
          <a:bodyPr wrap="square" rtlCol="0">
            <a:spAutoFit/>
          </a:bodyPr>
          <a:lstStyle/>
          <a:p>
            <a:pPr>
              <a:lnSpc>
                <a:spcPct val="150000"/>
              </a:lnSpc>
            </a:pPr>
            <a:r>
              <a:rPr lang="zh-CN" altLang="en-US" sz="1400" b="1" dirty="0" smtClean="0">
                <a:latin typeface="微软雅黑" pitchFamily="34" charset="-122"/>
                <a:ea typeface="微软雅黑" pitchFamily="34" charset="-122"/>
              </a:rPr>
              <a:t>由</a:t>
            </a:r>
            <a:r>
              <a:rPr lang="zh-CN" altLang="en-US" sz="1400" b="1" dirty="0">
                <a:latin typeface="微软雅黑" pitchFamily="34" charset="-122"/>
                <a:ea typeface="微软雅黑" pitchFamily="34" charset="-122"/>
              </a:rPr>
              <a:t>中国商务部和菲律宾贸工部联合主办的“中菲经贸投资论坛”</a:t>
            </a:r>
            <a:r>
              <a:rPr lang="en-US" altLang="zh-CN" sz="1400" b="1" dirty="0">
                <a:latin typeface="微软雅黑" pitchFamily="34" charset="-122"/>
                <a:ea typeface="微软雅黑" pitchFamily="34" charset="-122"/>
              </a:rPr>
              <a:t>24</a:t>
            </a:r>
            <a:r>
              <a:rPr lang="zh-CN" altLang="en-US" sz="1400" b="1" dirty="0">
                <a:latin typeface="微软雅黑" pitchFamily="34" charset="-122"/>
                <a:ea typeface="微软雅黑" pitchFamily="34" charset="-122"/>
              </a:rPr>
              <a:t>日在马尼拉举行，来自两国政府、金融机构和企业的近</a:t>
            </a:r>
            <a:r>
              <a:rPr lang="en-US" altLang="zh-CN" sz="1400" b="1" dirty="0">
                <a:latin typeface="微软雅黑" pitchFamily="34" charset="-122"/>
                <a:ea typeface="微软雅黑" pitchFamily="34" charset="-122"/>
              </a:rPr>
              <a:t>300</a:t>
            </a:r>
            <a:r>
              <a:rPr lang="zh-CN" altLang="en-US" sz="1400" b="1" dirty="0">
                <a:latin typeface="微软雅黑" pitchFamily="34" charset="-122"/>
                <a:ea typeface="微软雅黑" pitchFamily="34" charset="-122"/>
              </a:rPr>
              <a:t>名代表展开探讨。</a:t>
            </a:r>
          </a:p>
          <a:p>
            <a:pPr>
              <a:lnSpc>
                <a:spcPct val="150000"/>
              </a:lnSpc>
            </a:pPr>
            <a:r>
              <a:rPr lang="en-US" altLang="zh-CN" sz="1400" dirty="0">
                <a:latin typeface="微软雅黑" pitchFamily="34" charset="-122"/>
                <a:ea typeface="微软雅黑" pitchFamily="34" charset="-122"/>
              </a:rPr>
              <a:t>· </a:t>
            </a:r>
            <a:r>
              <a:rPr lang="zh-CN" altLang="en-US" sz="1400" dirty="0">
                <a:latin typeface="微软雅黑" pitchFamily="34" charset="-122"/>
                <a:ea typeface="微软雅黑" pitchFamily="34" charset="-122"/>
              </a:rPr>
              <a:t>中国同尼泊尔签署“一带一路”合作备忘录</a:t>
            </a:r>
          </a:p>
          <a:p>
            <a:pPr>
              <a:lnSpc>
                <a:spcPct val="150000"/>
              </a:lnSpc>
            </a:pPr>
            <a:r>
              <a:rPr lang="en-US" altLang="zh-CN" sz="1400" dirty="0">
                <a:latin typeface="微软雅黑" pitchFamily="34" charset="-122"/>
                <a:ea typeface="微软雅黑" pitchFamily="34" charset="-122"/>
              </a:rPr>
              <a:t>· </a:t>
            </a:r>
            <a:r>
              <a:rPr lang="zh-CN" altLang="en-US" sz="1400" dirty="0">
                <a:latin typeface="微软雅黑" pitchFamily="34" charset="-122"/>
                <a:ea typeface="微软雅黑" pitchFamily="34" charset="-122"/>
              </a:rPr>
              <a:t>中国已与</a:t>
            </a:r>
            <a:r>
              <a:rPr lang="en-US" altLang="zh-CN" sz="1400" dirty="0">
                <a:latin typeface="微软雅黑" pitchFamily="34" charset="-122"/>
                <a:ea typeface="微软雅黑" pitchFamily="34" charset="-122"/>
              </a:rPr>
              <a:t>54</a:t>
            </a:r>
            <a:r>
              <a:rPr lang="zh-CN" altLang="en-US" sz="1400" dirty="0">
                <a:latin typeface="微软雅黑" pitchFamily="34" charset="-122"/>
                <a:ea typeface="微软雅黑" pitchFamily="34" charset="-122"/>
              </a:rPr>
              <a:t>个“一带一路”沿线国家签订税收协定</a:t>
            </a:r>
          </a:p>
          <a:p>
            <a:pPr>
              <a:lnSpc>
                <a:spcPct val="150000"/>
              </a:lnSpc>
            </a:pPr>
            <a:r>
              <a:rPr lang="en-US" altLang="zh-CN" sz="1400" dirty="0">
                <a:latin typeface="微软雅黑" pitchFamily="34" charset="-122"/>
                <a:ea typeface="微软雅黑" pitchFamily="34" charset="-122"/>
              </a:rPr>
              <a:t>· </a:t>
            </a:r>
            <a:r>
              <a:rPr lang="zh-CN" altLang="en-US" sz="1400" dirty="0">
                <a:latin typeface="微软雅黑" pitchFamily="34" charset="-122"/>
                <a:ea typeface="微软雅黑" pitchFamily="34" charset="-122"/>
              </a:rPr>
              <a:t>我国与</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一带一路</a:t>
            </a:r>
            <a:r>
              <a:rPr lang="en-US" altLang="zh-CN" sz="1400" dirty="0">
                <a:latin typeface="微软雅黑" pitchFamily="34" charset="-122"/>
                <a:ea typeface="微软雅黑" pitchFamily="34" charset="-122"/>
              </a:rPr>
              <a:t>"</a:t>
            </a:r>
            <a:r>
              <a:rPr lang="zh-CN" altLang="en-US" sz="1400" dirty="0">
                <a:latin typeface="微软雅黑" pitchFamily="34" charset="-122"/>
                <a:ea typeface="微软雅黑" pitchFamily="34" charset="-122"/>
              </a:rPr>
              <a:t>沿线国已签署</a:t>
            </a:r>
            <a:r>
              <a:rPr lang="en-US" altLang="zh-CN" sz="1400" dirty="0">
                <a:latin typeface="微软雅黑" pitchFamily="34" charset="-122"/>
                <a:ea typeface="微软雅黑" pitchFamily="34" charset="-122"/>
              </a:rPr>
              <a:t>130</a:t>
            </a:r>
            <a:r>
              <a:rPr lang="zh-CN" altLang="en-US" sz="1400" dirty="0">
                <a:latin typeface="微软雅黑" pitchFamily="34" charset="-122"/>
                <a:ea typeface="微软雅黑" pitchFamily="34" charset="-122"/>
              </a:rPr>
              <a:t>多个运输</a:t>
            </a:r>
            <a:r>
              <a:rPr lang="zh-CN" altLang="en-US" sz="1400" dirty="0" smtClean="0">
                <a:latin typeface="微软雅黑" pitchFamily="34" charset="-122"/>
                <a:ea typeface="微软雅黑" pitchFamily="34" charset="-122"/>
              </a:rPr>
              <a:t>协定</a:t>
            </a:r>
          </a:p>
        </p:txBody>
      </p:sp>
      <p:sp>
        <p:nvSpPr>
          <p:cNvPr id="24" name="TextBox 23"/>
          <p:cNvSpPr txBox="1"/>
          <p:nvPr/>
        </p:nvSpPr>
        <p:spPr>
          <a:xfrm>
            <a:off x="5031228" y="3637458"/>
            <a:ext cx="6574798" cy="523220"/>
          </a:xfrm>
          <a:prstGeom prst="rect">
            <a:avLst/>
          </a:prstGeom>
          <a:noFill/>
        </p:spPr>
        <p:txBody>
          <a:bodyPr wrap="square" rtlCol="0">
            <a:spAutoFit/>
          </a:bodyPr>
          <a:lstStyle/>
          <a:p>
            <a:r>
              <a:rPr lang="zh-CN" altLang="en-US" sz="2800" b="1" dirty="0">
                <a:latin typeface="微软雅黑" pitchFamily="34" charset="-122"/>
                <a:ea typeface="微软雅黑" pitchFamily="34" charset="-122"/>
              </a:rPr>
              <a:t>中菲举办投资论坛推动双边合作</a:t>
            </a:r>
            <a:endParaRPr lang="zh-CN" altLang="en-US" sz="2800" dirty="0">
              <a:latin typeface="微软雅黑" pitchFamily="34" charset="-122"/>
              <a:ea typeface="微软雅黑" pitchFamily="34" charset="-122"/>
            </a:endParaRPr>
          </a:p>
        </p:txBody>
      </p:sp>
      <p:grpSp>
        <p:nvGrpSpPr>
          <p:cNvPr id="16" name="组合 15"/>
          <p:cNvGrpSpPr/>
          <p:nvPr/>
        </p:nvGrpSpPr>
        <p:grpSpPr>
          <a:xfrm>
            <a:off x="9310974" y="2019299"/>
            <a:ext cx="1331292" cy="1323975"/>
            <a:chOff x="9310974" y="2019299"/>
            <a:chExt cx="1331292" cy="1323975"/>
          </a:xfrm>
        </p:grpSpPr>
        <p:sp>
          <p:nvSpPr>
            <p:cNvPr id="22" name="椭圆 21"/>
            <p:cNvSpPr/>
            <p:nvPr/>
          </p:nvSpPr>
          <p:spPr>
            <a:xfrm>
              <a:off x="9356391"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9310974"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民心相通</a:t>
              </a:r>
              <a:endParaRPr lang="zh-CN" altLang="en-US" sz="2800" b="1" dirty="0">
                <a:latin typeface="微软雅黑" pitchFamily="34" charset="-122"/>
                <a:ea typeface="微软雅黑" pitchFamily="34" charset="-122"/>
              </a:endParaRPr>
            </a:p>
          </p:txBody>
        </p:sp>
      </p:grpSp>
      <p:grpSp>
        <p:nvGrpSpPr>
          <p:cNvPr id="5" name="组合 4"/>
          <p:cNvGrpSpPr/>
          <p:nvPr/>
        </p:nvGrpSpPr>
        <p:grpSpPr>
          <a:xfrm>
            <a:off x="3236769" y="2019299"/>
            <a:ext cx="1331292" cy="1323975"/>
            <a:chOff x="3236769" y="2019299"/>
            <a:chExt cx="1331292" cy="1323975"/>
          </a:xfrm>
        </p:grpSpPr>
        <p:sp>
          <p:nvSpPr>
            <p:cNvPr id="26" name="椭圆 25"/>
            <p:cNvSpPr/>
            <p:nvPr/>
          </p:nvSpPr>
          <p:spPr>
            <a:xfrm>
              <a:off x="3282186" y="2057399"/>
              <a:ext cx="1285875" cy="128587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3236769" y="2019299"/>
              <a:ext cx="1272294" cy="1272294"/>
            </a:xfrm>
            <a:prstGeom prst="ellipse">
              <a:avLst/>
            </a:prstGeom>
            <a:gradFill flip="none" rotWithShape="1">
              <a:gsLst>
                <a:gs pos="0">
                  <a:srgbClr val="C00000">
                    <a:shade val="30000"/>
                    <a:satMod val="115000"/>
                  </a:srgbClr>
                </a:gs>
                <a:gs pos="50000">
                  <a:srgbClr val="C00000">
                    <a:shade val="67500"/>
                    <a:satMod val="115000"/>
                  </a:srgbClr>
                </a:gs>
                <a:gs pos="100000">
                  <a:srgbClr val="C00000">
                    <a:shade val="100000"/>
                    <a:satMod val="115000"/>
                  </a:srgbClr>
                </a:gs>
              </a:gsLst>
              <a:path path="circle">
                <a:fillToRect l="100000" t="100000"/>
              </a:path>
              <a:tileRect r="-100000" b="-100000"/>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政策沟通</a:t>
              </a:r>
              <a:endParaRPr lang="zh-CN" altLang="en-US" sz="2800" b="1" dirty="0">
                <a:latin typeface="微软雅黑" pitchFamily="34" charset="-122"/>
                <a:ea typeface="微软雅黑" pitchFamily="34" charset="-122"/>
              </a:endParaRPr>
            </a:p>
          </p:txBody>
        </p:sp>
      </p:grpSp>
    </p:spTree>
    <p:extLst>
      <p:ext uri="{BB962C8B-B14F-4D97-AF65-F5344CB8AC3E}">
        <p14:creationId xmlns:p14="http://schemas.microsoft.com/office/powerpoint/2010/main" val="79662965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80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p:tgtEl>
                                          <p:spTgt spid="11"/>
                                        </p:tgtEl>
                                        <p:attrNameLst>
                                          <p:attrName>ppt_x</p:attrName>
                                        </p:attrNameLst>
                                      </p:cBhvr>
                                      <p:tavLst>
                                        <p:tav tm="0">
                                          <p:val>
                                            <p:strVal val="#ppt_x-#ppt_w*1.125000"/>
                                          </p:val>
                                        </p:tav>
                                        <p:tav tm="100000">
                                          <p:val>
                                            <p:strVal val="#ppt_x"/>
                                          </p:val>
                                        </p:tav>
                                      </p:tavLst>
                                    </p:anim>
                                    <p:animEffect transition="in" filter="wipe(right)">
                                      <p:cBhvr>
                                        <p:cTn id="18" dur="500"/>
                                        <p:tgtEl>
                                          <p:spTgt spid="11"/>
                                        </p:tgtEl>
                                      </p:cBhvr>
                                    </p:animEffect>
                                  </p:childTnLst>
                                </p:cTn>
                              </p:par>
                            </p:childTnLst>
                          </p:cTn>
                        </p:par>
                        <p:par>
                          <p:cTn id="19" fill="hold">
                            <p:stCondLst>
                              <p:cond delay="2300"/>
                            </p:stCondLst>
                            <p:childTnLst>
                              <p:par>
                                <p:cTn id="20" presetID="2" presetClass="entr" presetSubtype="4"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additive="base">
                                        <p:cTn id="22" dur="500" fill="hold"/>
                                        <p:tgtEl>
                                          <p:spTgt spid="12"/>
                                        </p:tgtEl>
                                        <p:attrNameLst>
                                          <p:attrName>ppt_x</p:attrName>
                                        </p:attrNameLst>
                                      </p:cBhvr>
                                      <p:tavLst>
                                        <p:tav tm="0">
                                          <p:val>
                                            <p:strVal val="#ppt_x"/>
                                          </p:val>
                                        </p:tav>
                                        <p:tav tm="100000">
                                          <p:val>
                                            <p:strVal val="#ppt_x"/>
                                          </p:val>
                                        </p:tav>
                                      </p:tavLst>
                                    </p:anim>
                                    <p:anim calcmode="lin" valueType="num">
                                      <p:cBhvr additive="base">
                                        <p:cTn id="23" dur="500" fill="hold"/>
                                        <p:tgtEl>
                                          <p:spTgt spid="12"/>
                                        </p:tgtEl>
                                        <p:attrNameLst>
                                          <p:attrName>ppt_y</p:attrName>
                                        </p:attrNameLst>
                                      </p:cBhvr>
                                      <p:tavLst>
                                        <p:tav tm="0">
                                          <p:val>
                                            <p:strVal val="1+#ppt_h/2"/>
                                          </p:val>
                                        </p:tav>
                                        <p:tav tm="100000">
                                          <p:val>
                                            <p:strVal val="#ppt_y"/>
                                          </p:val>
                                        </p:tav>
                                      </p:tavLst>
                                    </p:anim>
                                  </p:childTnLst>
                                </p:cTn>
                              </p:par>
                            </p:childTnLst>
                          </p:cTn>
                        </p:par>
                        <p:par>
                          <p:cTn id="24" fill="hold">
                            <p:stCondLst>
                              <p:cond delay="2800"/>
                            </p:stCondLst>
                            <p:childTnLst>
                              <p:par>
                                <p:cTn id="25" presetID="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3300"/>
                            </p:stCondLst>
                            <p:childTnLst>
                              <p:par>
                                <p:cTn id="30" presetID="42" presetClass="entr" presetSubtype="0" fill="hold" grpId="0" nodeType="after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fade">
                                      <p:cBhvr>
                                        <p:cTn id="32" dur="1000"/>
                                        <p:tgtEl>
                                          <p:spTgt spid="15"/>
                                        </p:tgtEl>
                                      </p:cBhvr>
                                    </p:animEffect>
                                    <p:anim calcmode="lin" valueType="num">
                                      <p:cBhvr>
                                        <p:cTn id="33" dur="1000" fill="hold"/>
                                        <p:tgtEl>
                                          <p:spTgt spid="15"/>
                                        </p:tgtEl>
                                        <p:attrNameLst>
                                          <p:attrName>ppt_x</p:attrName>
                                        </p:attrNameLst>
                                      </p:cBhvr>
                                      <p:tavLst>
                                        <p:tav tm="0">
                                          <p:val>
                                            <p:strVal val="#ppt_x"/>
                                          </p:val>
                                        </p:tav>
                                        <p:tav tm="100000">
                                          <p:val>
                                            <p:strVal val="#ppt_x"/>
                                          </p:val>
                                        </p:tav>
                                      </p:tavLst>
                                    </p:anim>
                                    <p:anim calcmode="lin" valueType="num">
                                      <p:cBhvr>
                                        <p:cTn id="34" dur="1000" fill="hold"/>
                                        <p:tgtEl>
                                          <p:spTgt spid="15"/>
                                        </p:tgtEl>
                                        <p:attrNameLst>
                                          <p:attrName>ppt_y</p:attrName>
                                        </p:attrNameLst>
                                      </p:cBhvr>
                                      <p:tavLst>
                                        <p:tav tm="0">
                                          <p:val>
                                            <p:strVal val="#ppt_y+.1"/>
                                          </p:val>
                                        </p:tav>
                                        <p:tav tm="100000">
                                          <p:val>
                                            <p:strVal val="#ppt_y"/>
                                          </p:val>
                                        </p:tav>
                                      </p:tavLst>
                                    </p:anim>
                                  </p:childTnLst>
                                </p:cTn>
                              </p:par>
                            </p:childTnLst>
                          </p:cTn>
                        </p:par>
                        <p:par>
                          <p:cTn id="35" fill="hold">
                            <p:stCondLst>
                              <p:cond delay="4300"/>
                            </p:stCondLst>
                            <p:childTnLst>
                              <p:par>
                                <p:cTn id="36" presetID="23" presetClass="entr" presetSubtype="16" fill="hold" nodeType="afterEffect">
                                  <p:stCondLst>
                                    <p:cond delay="0"/>
                                  </p:stCondLst>
                                  <p:childTnLst>
                                    <p:set>
                                      <p:cBhvr>
                                        <p:cTn id="37" dur="1" fill="hold">
                                          <p:stCondLst>
                                            <p:cond delay="0"/>
                                          </p:stCondLst>
                                        </p:cTn>
                                        <p:tgtEl>
                                          <p:spTgt spid="5"/>
                                        </p:tgtEl>
                                        <p:attrNameLst>
                                          <p:attrName>style.visibility</p:attrName>
                                        </p:attrNameLst>
                                      </p:cBhvr>
                                      <p:to>
                                        <p:strVal val="visible"/>
                                      </p:to>
                                    </p:set>
                                    <p:anim calcmode="lin" valueType="num">
                                      <p:cBhvr>
                                        <p:cTn id="38" dur="500" fill="hold"/>
                                        <p:tgtEl>
                                          <p:spTgt spid="5"/>
                                        </p:tgtEl>
                                        <p:attrNameLst>
                                          <p:attrName>ppt_w</p:attrName>
                                        </p:attrNameLst>
                                      </p:cBhvr>
                                      <p:tavLst>
                                        <p:tav tm="0">
                                          <p:val>
                                            <p:fltVal val="0"/>
                                          </p:val>
                                        </p:tav>
                                        <p:tav tm="100000">
                                          <p:val>
                                            <p:strVal val="#ppt_w"/>
                                          </p:val>
                                        </p:tav>
                                      </p:tavLst>
                                    </p:anim>
                                    <p:anim calcmode="lin" valueType="num">
                                      <p:cBhvr>
                                        <p:cTn id="39" dur="500" fill="hold"/>
                                        <p:tgtEl>
                                          <p:spTgt spid="5"/>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0"/>
                                  </p:stCondLst>
                                  <p:childTnLst>
                                    <p:set>
                                      <p:cBhvr>
                                        <p:cTn id="41" dur="1" fill="hold">
                                          <p:stCondLst>
                                            <p:cond delay="0"/>
                                          </p:stCondLst>
                                        </p:cTn>
                                        <p:tgtEl>
                                          <p:spTgt spid="6"/>
                                        </p:tgtEl>
                                        <p:attrNameLst>
                                          <p:attrName>style.visibility</p:attrName>
                                        </p:attrNameLst>
                                      </p:cBhvr>
                                      <p:to>
                                        <p:strVal val="visible"/>
                                      </p:to>
                                    </p:set>
                                    <p:anim calcmode="lin" valueType="num">
                                      <p:cBhvr>
                                        <p:cTn id="42" dur="500" fill="hold"/>
                                        <p:tgtEl>
                                          <p:spTgt spid="6"/>
                                        </p:tgtEl>
                                        <p:attrNameLst>
                                          <p:attrName>ppt_w</p:attrName>
                                        </p:attrNameLst>
                                      </p:cBhvr>
                                      <p:tavLst>
                                        <p:tav tm="0">
                                          <p:val>
                                            <p:fltVal val="0"/>
                                          </p:val>
                                        </p:tav>
                                        <p:tav tm="100000">
                                          <p:val>
                                            <p:strVal val="#ppt_w"/>
                                          </p:val>
                                        </p:tav>
                                      </p:tavLst>
                                    </p:anim>
                                    <p:anim calcmode="lin" valueType="num">
                                      <p:cBhvr>
                                        <p:cTn id="43" dur="500" fill="hold"/>
                                        <p:tgtEl>
                                          <p:spTgt spid="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 calcmode="lin" valueType="num">
                                      <p:cBhvr>
                                        <p:cTn id="46" dur="500" fill="hold"/>
                                        <p:tgtEl>
                                          <p:spTgt spid="7"/>
                                        </p:tgtEl>
                                        <p:attrNameLst>
                                          <p:attrName>ppt_w</p:attrName>
                                        </p:attrNameLst>
                                      </p:cBhvr>
                                      <p:tavLst>
                                        <p:tav tm="0">
                                          <p:val>
                                            <p:fltVal val="0"/>
                                          </p:val>
                                        </p:tav>
                                        <p:tav tm="100000">
                                          <p:val>
                                            <p:strVal val="#ppt_w"/>
                                          </p:val>
                                        </p:tav>
                                      </p:tavLst>
                                    </p:anim>
                                    <p:anim calcmode="lin" valueType="num">
                                      <p:cBhvr>
                                        <p:cTn id="47" dur="500" fill="hold"/>
                                        <p:tgtEl>
                                          <p:spTgt spid="7"/>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0"/>
                                  </p:stCondLst>
                                  <p:childTnLst>
                                    <p:set>
                                      <p:cBhvr>
                                        <p:cTn id="49" dur="1" fill="hold">
                                          <p:stCondLst>
                                            <p:cond delay="0"/>
                                          </p:stCondLst>
                                        </p:cTn>
                                        <p:tgtEl>
                                          <p:spTgt spid="10"/>
                                        </p:tgtEl>
                                        <p:attrNameLst>
                                          <p:attrName>style.visibility</p:attrName>
                                        </p:attrNameLst>
                                      </p:cBhvr>
                                      <p:to>
                                        <p:strVal val="visible"/>
                                      </p:to>
                                    </p:set>
                                    <p:anim calcmode="lin" valueType="num">
                                      <p:cBhvr>
                                        <p:cTn id="50" dur="500" fill="hold"/>
                                        <p:tgtEl>
                                          <p:spTgt spid="10"/>
                                        </p:tgtEl>
                                        <p:attrNameLst>
                                          <p:attrName>ppt_w</p:attrName>
                                        </p:attrNameLst>
                                      </p:cBhvr>
                                      <p:tavLst>
                                        <p:tav tm="0">
                                          <p:val>
                                            <p:fltVal val="0"/>
                                          </p:val>
                                        </p:tav>
                                        <p:tav tm="100000">
                                          <p:val>
                                            <p:strVal val="#ppt_w"/>
                                          </p:val>
                                        </p:tav>
                                      </p:tavLst>
                                    </p:anim>
                                    <p:anim calcmode="lin" valueType="num">
                                      <p:cBhvr>
                                        <p:cTn id="51" dur="500" fill="hold"/>
                                        <p:tgtEl>
                                          <p:spTgt spid="10"/>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p:cTn id="54" dur="500" fill="hold"/>
                                        <p:tgtEl>
                                          <p:spTgt spid="16"/>
                                        </p:tgtEl>
                                        <p:attrNameLst>
                                          <p:attrName>ppt_w</p:attrName>
                                        </p:attrNameLst>
                                      </p:cBhvr>
                                      <p:tavLst>
                                        <p:tav tm="0">
                                          <p:val>
                                            <p:fltVal val="0"/>
                                          </p:val>
                                        </p:tav>
                                        <p:tav tm="100000">
                                          <p:val>
                                            <p:strVal val="#ppt_w"/>
                                          </p:val>
                                        </p:tav>
                                      </p:tavLst>
                                    </p:anim>
                                    <p:anim calcmode="lin" valueType="num">
                                      <p:cBhvr>
                                        <p:cTn id="55" dur="500" fill="hold"/>
                                        <p:tgtEl>
                                          <p:spTgt spid="16"/>
                                        </p:tgtEl>
                                        <p:attrNameLst>
                                          <p:attrName>ppt_h</p:attrName>
                                        </p:attrNameLst>
                                      </p:cBhvr>
                                      <p:tavLst>
                                        <p:tav tm="0">
                                          <p:val>
                                            <p:fltVal val="0"/>
                                          </p:val>
                                        </p:tav>
                                        <p:tav tm="100000">
                                          <p:val>
                                            <p:strVal val="#ppt_h"/>
                                          </p:val>
                                        </p:tav>
                                      </p:tavLst>
                                    </p:anim>
                                  </p:childTnLst>
                                </p:cTn>
                              </p:par>
                            </p:childTnLst>
                          </p:cTn>
                        </p:par>
                        <p:par>
                          <p:cTn id="56" fill="hold">
                            <p:stCondLst>
                              <p:cond delay="4800"/>
                            </p:stCondLst>
                            <p:childTnLst>
                              <p:par>
                                <p:cTn id="57" presetID="14" presetClass="entr" presetSubtype="10" fill="hold" nodeType="after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randombar(horizontal)">
                                      <p:cBhvr>
                                        <p:cTn id="59" dur="500"/>
                                        <p:tgtEl>
                                          <p:spTgt spid="1026"/>
                                        </p:tgtEl>
                                      </p:cBhvr>
                                    </p:animEffect>
                                  </p:childTnLst>
                                </p:cTn>
                              </p:par>
                            </p:childTnLst>
                          </p:cTn>
                        </p:par>
                        <p:par>
                          <p:cTn id="60" fill="hold">
                            <p:stCondLst>
                              <p:cond delay="5300"/>
                            </p:stCondLst>
                            <p:childTnLst>
                              <p:par>
                                <p:cTn id="61" presetID="42"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par>
                          <p:cTn id="66" fill="hold">
                            <p:stCondLst>
                              <p:cond delay="6300"/>
                            </p:stCondLst>
                            <p:childTnLst>
                              <p:par>
                                <p:cTn id="67" presetID="42" presetClass="entr" presetSubtype="0" fill="hold" grpId="0" nodeType="after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fade">
                                      <p:cBhvr>
                                        <p:cTn id="69" dur="1000"/>
                                        <p:tgtEl>
                                          <p:spTgt spid="23"/>
                                        </p:tgtEl>
                                      </p:cBhvr>
                                    </p:animEffect>
                                    <p:anim calcmode="lin" valueType="num">
                                      <p:cBhvr>
                                        <p:cTn id="70" dur="1000" fill="hold"/>
                                        <p:tgtEl>
                                          <p:spTgt spid="23"/>
                                        </p:tgtEl>
                                        <p:attrNameLst>
                                          <p:attrName>ppt_x</p:attrName>
                                        </p:attrNameLst>
                                      </p:cBhvr>
                                      <p:tavLst>
                                        <p:tav tm="0">
                                          <p:val>
                                            <p:strVal val="#ppt_x"/>
                                          </p:val>
                                        </p:tav>
                                        <p:tav tm="100000">
                                          <p:val>
                                            <p:strVal val="#ppt_x"/>
                                          </p:val>
                                        </p:tav>
                                      </p:tavLst>
                                    </p:anim>
                                    <p:anim calcmode="lin" valueType="num">
                                      <p:cBhvr>
                                        <p:cTn id="71"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1" grpId="0"/>
      <p:bldP spid="12" grpId="0" animBg="1"/>
      <p:bldP spid="15"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670379" y="1495673"/>
            <a:ext cx="5570764" cy="397341"/>
          </a:xfrm>
          <a:prstGeom prst="rect">
            <a:avLst/>
          </a:prstGeom>
          <a:blipFill>
            <a:blip r:embed="rId3"/>
            <a:tile tx="0" ty="0" sx="100000" sy="10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的框架思路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2" name="椭圆 11"/>
          <p:cNvSpPr/>
          <p:nvPr/>
        </p:nvSpPr>
        <p:spPr>
          <a:xfrm>
            <a:off x="746579" y="1551468"/>
            <a:ext cx="283921" cy="28392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1157500" y="1495673"/>
            <a:ext cx="2964273" cy="646331"/>
          </a:xfrm>
          <a:prstGeom prst="rect">
            <a:avLst/>
          </a:prstGeom>
          <a:noFill/>
        </p:spPr>
        <p:txBody>
          <a:bodyPr wrap="none" rtlCol="0">
            <a:spAutoFit/>
          </a:bodyPr>
          <a:lstStyle/>
          <a:p>
            <a:r>
              <a:rPr lang="zh-CN" altLang="en-US" sz="3600" b="1" dirty="0" smtClean="0">
                <a:solidFill>
                  <a:srgbClr val="C00000"/>
                </a:solidFill>
                <a:latin typeface="方正大标宋简体" pitchFamily="2" charset="-122"/>
                <a:ea typeface="方正大标宋简体" pitchFamily="2" charset="-122"/>
              </a:rPr>
              <a:t>六大经济走廊</a:t>
            </a:r>
            <a:endParaRPr lang="zh-CN" altLang="en-US" sz="3600" b="1" dirty="0">
              <a:solidFill>
                <a:srgbClr val="C00000"/>
              </a:solidFill>
              <a:latin typeface="方正大标宋简体" pitchFamily="2" charset="-122"/>
              <a:ea typeface="方正大标宋简体" pitchFamily="2" charset="-122"/>
            </a:endParaRPr>
          </a:p>
        </p:txBody>
      </p:sp>
      <p:sp>
        <p:nvSpPr>
          <p:cNvPr id="24" name="TextBox 23"/>
          <p:cNvSpPr txBox="1"/>
          <p:nvPr/>
        </p:nvSpPr>
        <p:spPr>
          <a:xfrm>
            <a:off x="670378" y="3859624"/>
            <a:ext cx="2785383"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中蒙俄经济走廊建设</a:t>
            </a:r>
          </a:p>
        </p:txBody>
      </p:sp>
      <p:pic>
        <p:nvPicPr>
          <p:cNvPr id="2050" name="Picture 2" descr="C:\Users\Administrator\Desktop\6c0b840a1faf1a7ffb070e.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0379" y="2171700"/>
            <a:ext cx="2857500" cy="160972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C:\Users\Administrator\Desktop\6c7ffb070e.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0378" y="2171700"/>
            <a:ext cx="2857501" cy="1609725"/>
          </a:xfrm>
          <a:prstGeom prst="rect">
            <a:avLst/>
          </a:prstGeom>
          <a:noFill/>
          <a:extLst>
            <a:ext uri="{909E8E84-426E-40DD-AFC4-6F175D3DCCD1}">
              <a14:hiddenFill xmlns:a14="http://schemas.microsoft.com/office/drawing/2010/main">
                <a:solidFill>
                  <a:srgbClr val="FFFFFF"/>
                </a:solidFill>
              </a14:hiddenFill>
            </a:ext>
          </a:extLst>
        </p:spPr>
      </p:pic>
      <p:sp>
        <p:nvSpPr>
          <p:cNvPr id="28" name="TextBox 27"/>
          <p:cNvSpPr txBox="1"/>
          <p:nvPr/>
        </p:nvSpPr>
        <p:spPr>
          <a:xfrm>
            <a:off x="670378" y="6116080"/>
            <a:ext cx="2785383"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中巴经济走廊</a:t>
            </a:r>
          </a:p>
        </p:txBody>
      </p:sp>
      <p:pic>
        <p:nvPicPr>
          <p:cNvPr id="31" name="Picture 3"/>
          <p:cNvPicPr>
            <a:picLocks noChangeAspect="1" noChangeArrowheads="1"/>
          </p:cNvPicPr>
          <p:nvPr/>
        </p:nvPicPr>
        <p:blipFill>
          <a:blip r:embed="rId8">
            <a:extLst>
              <a:ext uri="{28A0092B-C50C-407E-A947-70E740481C1C}">
                <a14:useLocalDpi xmlns:a14="http://schemas.microsoft.com/office/drawing/2010/main" val="0"/>
              </a:ext>
            </a:extLst>
          </a:blip>
          <a:stretch>
            <a:fillRect/>
          </a:stretch>
        </p:blipFill>
        <p:spPr bwMode="auto">
          <a:xfrm>
            <a:off x="679443" y="4421413"/>
            <a:ext cx="2848436" cy="1609725"/>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31"/>
          <p:cNvSpPr txBox="1"/>
          <p:nvPr/>
        </p:nvSpPr>
        <p:spPr>
          <a:xfrm>
            <a:off x="4121773" y="3859624"/>
            <a:ext cx="2785383" cy="369332"/>
          </a:xfrm>
          <a:prstGeom prst="rect">
            <a:avLst/>
          </a:prstGeom>
          <a:noFill/>
        </p:spPr>
        <p:txBody>
          <a:bodyPr wrap="square" rtlCol="0">
            <a:spAutoFit/>
          </a:bodyPr>
          <a:lstStyle/>
          <a:p>
            <a:r>
              <a:rPr lang="zh-CN" altLang="en-US" b="1" dirty="0" smtClean="0">
                <a:latin typeface="微软雅黑" pitchFamily="34" charset="-122"/>
                <a:ea typeface="微软雅黑" pitchFamily="34" charset="-122"/>
              </a:rPr>
              <a:t>新亚欧大陆桥</a:t>
            </a:r>
            <a:endParaRPr lang="zh-CN" altLang="en-US" b="1" dirty="0">
              <a:latin typeface="微软雅黑" pitchFamily="34" charset="-122"/>
              <a:ea typeface="微软雅黑" pitchFamily="34" charset="-122"/>
            </a:endParaRPr>
          </a:p>
        </p:txBody>
      </p:sp>
      <p:pic>
        <p:nvPicPr>
          <p:cNvPr id="33" name="Picture 2"/>
          <p:cNvPicPr>
            <a:picLocks noChangeAspect="1" noChangeArrowheads="1"/>
          </p:cNvPicPr>
          <p:nvPr/>
        </p:nvPicPr>
        <p:blipFill>
          <a:blip r:embed="rId9">
            <a:extLst>
              <a:ext uri="{28A0092B-C50C-407E-A947-70E740481C1C}">
                <a14:useLocalDpi xmlns:a14="http://schemas.microsoft.com/office/drawing/2010/main" val="0"/>
              </a:ext>
            </a:extLst>
          </a:blip>
          <a:stretch>
            <a:fillRect/>
          </a:stretch>
        </p:blipFill>
        <p:spPr bwMode="auto">
          <a:xfrm>
            <a:off x="4121774" y="2171700"/>
            <a:ext cx="2857500" cy="1609725"/>
          </a:xfrm>
          <a:prstGeom prst="rect">
            <a:avLst/>
          </a:prstGeom>
          <a:noFill/>
          <a:extLst>
            <a:ext uri="{909E8E84-426E-40DD-AFC4-6F175D3DCCD1}">
              <a14:hiddenFill xmlns:a14="http://schemas.microsoft.com/office/drawing/2010/main">
                <a:solidFill>
                  <a:srgbClr val="FFFFFF"/>
                </a:solidFill>
              </a14:hiddenFill>
            </a:ext>
          </a:extLst>
        </p:spPr>
      </p:pic>
      <p:sp>
        <p:nvSpPr>
          <p:cNvPr id="35" name="TextBox 34"/>
          <p:cNvSpPr txBox="1"/>
          <p:nvPr/>
        </p:nvSpPr>
        <p:spPr>
          <a:xfrm>
            <a:off x="4121773" y="6116080"/>
            <a:ext cx="2785383"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孟中印缅经济走廊</a:t>
            </a:r>
          </a:p>
        </p:txBody>
      </p:sp>
      <p:pic>
        <p:nvPicPr>
          <p:cNvPr id="36" name="Picture 3"/>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4121774" y="4421413"/>
            <a:ext cx="2857499" cy="1609725"/>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36"/>
          <p:cNvSpPr txBox="1"/>
          <p:nvPr/>
        </p:nvSpPr>
        <p:spPr>
          <a:xfrm>
            <a:off x="7460058" y="3859624"/>
            <a:ext cx="3077312"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中国</a:t>
            </a:r>
            <a:r>
              <a:rPr lang="en-US" altLang="zh-CN" b="1" dirty="0">
                <a:latin typeface="微软雅黑" pitchFamily="34" charset="-122"/>
                <a:ea typeface="微软雅黑" pitchFamily="34" charset="-122"/>
              </a:rPr>
              <a:t>-</a:t>
            </a:r>
            <a:r>
              <a:rPr lang="zh-CN" altLang="en-US" b="1" dirty="0">
                <a:latin typeface="微软雅黑" pitchFamily="34" charset="-122"/>
                <a:ea typeface="微软雅黑" pitchFamily="34" charset="-122"/>
              </a:rPr>
              <a:t>中亚</a:t>
            </a:r>
            <a:r>
              <a:rPr lang="en-US" altLang="zh-CN" b="1" dirty="0">
                <a:latin typeface="微软雅黑" pitchFamily="34" charset="-122"/>
                <a:ea typeface="微软雅黑" pitchFamily="34" charset="-122"/>
              </a:rPr>
              <a:t>-</a:t>
            </a:r>
            <a:r>
              <a:rPr lang="zh-CN" altLang="en-US" b="1" dirty="0">
                <a:latin typeface="微软雅黑" pitchFamily="34" charset="-122"/>
                <a:ea typeface="微软雅黑" pitchFamily="34" charset="-122"/>
              </a:rPr>
              <a:t>西亚经济走廊</a:t>
            </a:r>
          </a:p>
        </p:txBody>
      </p:sp>
      <p:pic>
        <p:nvPicPr>
          <p:cNvPr id="38" name="Picture 2"/>
          <p:cNvPicPr>
            <a:picLocks noChangeAspect="1" noChangeArrowheads="1"/>
          </p:cNvPicPr>
          <p:nvPr/>
        </p:nvPicPr>
        <p:blipFill>
          <a:blip r:embed="rId11">
            <a:extLst>
              <a:ext uri="{28A0092B-C50C-407E-A947-70E740481C1C}">
                <a14:useLocalDpi xmlns:a14="http://schemas.microsoft.com/office/drawing/2010/main" val="0"/>
              </a:ext>
            </a:extLst>
          </a:blip>
          <a:stretch>
            <a:fillRect/>
          </a:stretch>
        </p:blipFill>
        <p:spPr bwMode="auto">
          <a:xfrm>
            <a:off x="7569362" y="2171700"/>
            <a:ext cx="2638893" cy="1609725"/>
          </a:xfrm>
          <a:prstGeom prst="rect">
            <a:avLst/>
          </a:prstGeom>
          <a:noFill/>
          <a:extLst>
            <a:ext uri="{909E8E84-426E-40DD-AFC4-6F175D3DCCD1}">
              <a14:hiddenFill xmlns:a14="http://schemas.microsoft.com/office/drawing/2010/main">
                <a:solidFill>
                  <a:srgbClr val="FFFFFF"/>
                </a:solidFill>
              </a14:hiddenFill>
            </a:ext>
          </a:extLst>
        </p:spPr>
      </p:pic>
      <p:sp>
        <p:nvSpPr>
          <p:cNvPr id="39" name="TextBox 38"/>
          <p:cNvSpPr txBox="1"/>
          <p:nvPr/>
        </p:nvSpPr>
        <p:spPr>
          <a:xfrm>
            <a:off x="7460058" y="6116080"/>
            <a:ext cx="3077312" cy="369332"/>
          </a:xfrm>
          <a:prstGeom prst="rect">
            <a:avLst/>
          </a:prstGeom>
          <a:noFill/>
        </p:spPr>
        <p:txBody>
          <a:bodyPr wrap="square" rtlCol="0">
            <a:spAutoFit/>
          </a:bodyPr>
          <a:lstStyle/>
          <a:p>
            <a:r>
              <a:rPr lang="zh-CN" altLang="en-US" b="1" dirty="0">
                <a:latin typeface="微软雅黑" pitchFamily="34" charset="-122"/>
                <a:ea typeface="微软雅黑" pitchFamily="34" charset="-122"/>
              </a:rPr>
              <a:t>中国</a:t>
            </a:r>
            <a:r>
              <a:rPr lang="en-US" altLang="zh-CN" b="1" dirty="0">
                <a:latin typeface="微软雅黑" pitchFamily="34" charset="-122"/>
                <a:ea typeface="微软雅黑" pitchFamily="34" charset="-122"/>
              </a:rPr>
              <a:t>—</a:t>
            </a:r>
            <a:r>
              <a:rPr lang="zh-CN" altLang="en-US" b="1" dirty="0">
                <a:latin typeface="微软雅黑" pitchFamily="34" charset="-122"/>
                <a:ea typeface="微软雅黑" pitchFamily="34" charset="-122"/>
              </a:rPr>
              <a:t>中南半岛经济走廊</a:t>
            </a:r>
          </a:p>
        </p:txBody>
      </p:sp>
      <p:pic>
        <p:nvPicPr>
          <p:cNvPr id="40" name="Picture 3"/>
          <p:cNvPicPr>
            <a:picLocks noChangeAspect="1" noChangeArrowheads="1"/>
          </p:cNvPicPr>
          <p:nvPr/>
        </p:nvPicPr>
        <p:blipFill>
          <a:blip r:embed="rId12">
            <a:extLst>
              <a:ext uri="{28A0092B-C50C-407E-A947-70E740481C1C}">
                <a14:useLocalDpi xmlns:a14="http://schemas.microsoft.com/office/drawing/2010/main" val="0"/>
              </a:ext>
            </a:extLst>
          </a:blip>
          <a:stretch>
            <a:fillRect/>
          </a:stretch>
        </p:blipFill>
        <p:spPr bwMode="auto">
          <a:xfrm>
            <a:off x="7573894" y="4421413"/>
            <a:ext cx="2638893" cy="1609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04598247"/>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2400"/>
                            </p:stCondLst>
                            <p:childTnLst>
                              <p:par>
                                <p:cTn id="21" presetID="2" presetClass="entr" presetSubtype="8"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additive="base">
                                        <p:cTn id="23" dur="500" fill="hold"/>
                                        <p:tgtEl>
                                          <p:spTgt spid="14"/>
                                        </p:tgtEl>
                                        <p:attrNameLst>
                                          <p:attrName>ppt_x</p:attrName>
                                        </p:attrNameLst>
                                      </p:cBhvr>
                                      <p:tavLst>
                                        <p:tav tm="0">
                                          <p:val>
                                            <p:strVal val="0-#ppt_w/2"/>
                                          </p:val>
                                        </p:tav>
                                        <p:tav tm="100000">
                                          <p:val>
                                            <p:strVal val="#ppt_x"/>
                                          </p:val>
                                        </p:tav>
                                      </p:tavLst>
                                    </p:anim>
                                    <p:anim calcmode="lin" valueType="num">
                                      <p:cBhvr additive="base">
                                        <p:cTn id="24" dur="500" fill="hold"/>
                                        <p:tgtEl>
                                          <p:spTgt spid="14"/>
                                        </p:tgtEl>
                                        <p:attrNameLst>
                                          <p:attrName>ppt_y</p:attrName>
                                        </p:attrNameLst>
                                      </p:cBhvr>
                                      <p:tavLst>
                                        <p:tav tm="0">
                                          <p:val>
                                            <p:strVal val="#ppt_y"/>
                                          </p:val>
                                        </p:tav>
                                        <p:tav tm="100000">
                                          <p:val>
                                            <p:strVal val="#ppt_y"/>
                                          </p:val>
                                        </p:tav>
                                      </p:tavLst>
                                    </p:anim>
                                  </p:childTnLst>
                                </p:cTn>
                              </p:par>
                            </p:childTnLst>
                          </p:cTn>
                        </p:par>
                        <p:par>
                          <p:cTn id="25" fill="hold">
                            <p:stCondLst>
                              <p:cond delay="2900"/>
                            </p:stCondLst>
                            <p:childTnLst>
                              <p:par>
                                <p:cTn id="26" presetID="42" presetClass="entr" presetSubtype="0"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fade">
                                      <p:cBhvr>
                                        <p:cTn id="28" dur="1000"/>
                                        <p:tgtEl>
                                          <p:spTgt spid="15"/>
                                        </p:tgtEl>
                                      </p:cBhvr>
                                    </p:animEffect>
                                    <p:anim calcmode="lin" valueType="num">
                                      <p:cBhvr>
                                        <p:cTn id="29" dur="1000" fill="hold"/>
                                        <p:tgtEl>
                                          <p:spTgt spid="15"/>
                                        </p:tgtEl>
                                        <p:attrNameLst>
                                          <p:attrName>ppt_x</p:attrName>
                                        </p:attrNameLst>
                                      </p:cBhvr>
                                      <p:tavLst>
                                        <p:tav tm="0">
                                          <p:val>
                                            <p:strVal val="#ppt_x"/>
                                          </p:val>
                                        </p:tav>
                                        <p:tav tm="100000">
                                          <p:val>
                                            <p:strVal val="#ppt_x"/>
                                          </p:val>
                                        </p:tav>
                                      </p:tavLst>
                                    </p:anim>
                                    <p:anim calcmode="lin" valueType="num">
                                      <p:cBhvr>
                                        <p:cTn id="30" dur="1000" fill="hold"/>
                                        <p:tgtEl>
                                          <p:spTgt spid="15"/>
                                        </p:tgtEl>
                                        <p:attrNameLst>
                                          <p:attrName>ppt_y</p:attrName>
                                        </p:attrNameLst>
                                      </p:cBhvr>
                                      <p:tavLst>
                                        <p:tav tm="0">
                                          <p:val>
                                            <p:strVal val="#ppt_y+.1"/>
                                          </p:val>
                                        </p:tav>
                                        <p:tav tm="100000">
                                          <p:val>
                                            <p:strVal val="#ppt_y"/>
                                          </p:val>
                                        </p:tav>
                                      </p:tavLst>
                                    </p:anim>
                                  </p:childTnLst>
                                </p:cTn>
                              </p:par>
                            </p:childTnLst>
                          </p:cTn>
                        </p:par>
                        <p:par>
                          <p:cTn id="31" fill="hold">
                            <p:stCondLst>
                              <p:cond delay="3900"/>
                            </p:stCondLst>
                            <p:childTnLst>
                              <p:par>
                                <p:cTn id="32" presetID="42" presetClass="entr" presetSubtype="0" fill="hold" nodeType="afterEffect">
                                  <p:stCondLst>
                                    <p:cond delay="250"/>
                                  </p:stCondLst>
                                  <p:childTnLst>
                                    <p:set>
                                      <p:cBhvr>
                                        <p:cTn id="33" dur="1" fill="hold">
                                          <p:stCondLst>
                                            <p:cond delay="0"/>
                                          </p:stCondLst>
                                        </p:cTn>
                                        <p:tgtEl>
                                          <p:spTgt spid="2051"/>
                                        </p:tgtEl>
                                        <p:attrNameLst>
                                          <p:attrName>style.visibility</p:attrName>
                                        </p:attrNameLst>
                                      </p:cBhvr>
                                      <p:to>
                                        <p:strVal val="visible"/>
                                      </p:to>
                                    </p:set>
                                    <p:animEffect transition="in" filter="fade">
                                      <p:cBhvr>
                                        <p:cTn id="34" dur="1000"/>
                                        <p:tgtEl>
                                          <p:spTgt spid="2051"/>
                                        </p:tgtEl>
                                      </p:cBhvr>
                                    </p:animEffect>
                                    <p:anim calcmode="lin" valueType="num">
                                      <p:cBhvr>
                                        <p:cTn id="35" dur="1000" fill="hold"/>
                                        <p:tgtEl>
                                          <p:spTgt spid="2051"/>
                                        </p:tgtEl>
                                        <p:attrNameLst>
                                          <p:attrName>ppt_x</p:attrName>
                                        </p:attrNameLst>
                                      </p:cBhvr>
                                      <p:tavLst>
                                        <p:tav tm="0">
                                          <p:val>
                                            <p:strVal val="#ppt_x"/>
                                          </p:val>
                                        </p:tav>
                                        <p:tav tm="100000">
                                          <p:val>
                                            <p:strVal val="#ppt_x"/>
                                          </p:val>
                                        </p:tav>
                                      </p:tavLst>
                                    </p:anim>
                                    <p:anim calcmode="lin" valueType="num">
                                      <p:cBhvr>
                                        <p:cTn id="36" dur="1000" fill="hold"/>
                                        <p:tgtEl>
                                          <p:spTgt spid="2051"/>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33"/>
                                        </p:tgtEl>
                                        <p:attrNameLst>
                                          <p:attrName>style.visibility</p:attrName>
                                        </p:attrNameLst>
                                      </p:cBhvr>
                                      <p:to>
                                        <p:strVal val="visible"/>
                                      </p:to>
                                    </p:set>
                                    <p:animEffect transition="in" filter="fade">
                                      <p:cBhvr>
                                        <p:cTn id="39" dur="1000"/>
                                        <p:tgtEl>
                                          <p:spTgt spid="33"/>
                                        </p:tgtEl>
                                      </p:cBhvr>
                                    </p:animEffect>
                                    <p:anim calcmode="lin" valueType="num">
                                      <p:cBhvr>
                                        <p:cTn id="40" dur="1000" fill="hold"/>
                                        <p:tgtEl>
                                          <p:spTgt spid="33"/>
                                        </p:tgtEl>
                                        <p:attrNameLst>
                                          <p:attrName>ppt_x</p:attrName>
                                        </p:attrNameLst>
                                      </p:cBhvr>
                                      <p:tavLst>
                                        <p:tav tm="0">
                                          <p:val>
                                            <p:strVal val="#ppt_x"/>
                                          </p:val>
                                        </p:tav>
                                        <p:tav tm="100000">
                                          <p:val>
                                            <p:strVal val="#ppt_x"/>
                                          </p:val>
                                        </p:tav>
                                      </p:tavLst>
                                    </p:anim>
                                    <p:anim calcmode="lin" valueType="num">
                                      <p:cBhvr>
                                        <p:cTn id="41" dur="1000" fill="hold"/>
                                        <p:tgtEl>
                                          <p:spTgt spid="33"/>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500"/>
                                  </p:stCondLst>
                                  <p:childTnLst>
                                    <p:set>
                                      <p:cBhvr>
                                        <p:cTn id="43" dur="1" fill="hold">
                                          <p:stCondLst>
                                            <p:cond delay="0"/>
                                          </p:stCondLst>
                                        </p:cTn>
                                        <p:tgtEl>
                                          <p:spTgt spid="2050"/>
                                        </p:tgtEl>
                                        <p:attrNameLst>
                                          <p:attrName>style.visibility</p:attrName>
                                        </p:attrNameLst>
                                      </p:cBhvr>
                                      <p:to>
                                        <p:strVal val="visible"/>
                                      </p:to>
                                    </p:set>
                                    <p:animEffect transition="in" filter="fade">
                                      <p:cBhvr>
                                        <p:cTn id="44" dur="1000"/>
                                        <p:tgtEl>
                                          <p:spTgt spid="2050"/>
                                        </p:tgtEl>
                                      </p:cBhvr>
                                    </p:animEffect>
                                    <p:anim calcmode="lin" valueType="num">
                                      <p:cBhvr>
                                        <p:cTn id="45" dur="1000" fill="hold"/>
                                        <p:tgtEl>
                                          <p:spTgt spid="2050"/>
                                        </p:tgtEl>
                                        <p:attrNameLst>
                                          <p:attrName>ppt_x</p:attrName>
                                        </p:attrNameLst>
                                      </p:cBhvr>
                                      <p:tavLst>
                                        <p:tav tm="0">
                                          <p:val>
                                            <p:strVal val="#ppt_x"/>
                                          </p:val>
                                        </p:tav>
                                        <p:tav tm="100000">
                                          <p:val>
                                            <p:strVal val="#ppt_x"/>
                                          </p:val>
                                        </p:tav>
                                      </p:tavLst>
                                    </p:anim>
                                    <p:anim calcmode="lin" valueType="num">
                                      <p:cBhvr>
                                        <p:cTn id="46" dur="1000" fill="hold"/>
                                        <p:tgtEl>
                                          <p:spTgt spid="2050"/>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0"/>
                                  </p:stCondLst>
                                  <p:childTnLst>
                                    <p:set>
                                      <p:cBhvr>
                                        <p:cTn id="48" dur="1" fill="hold">
                                          <p:stCondLst>
                                            <p:cond delay="0"/>
                                          </p:stCondLst>
                                        </p:cTn>
                                        <p:tgtEl>
                                          <p:spTgt spid="38"/>
                                        </p:tgtEl>
                                        <p:attrNameLst>
                                          <p:attrName>style.visibility</p:attrName>
                                        </p:attrNameLst>
                                      </p:cBhvr>
                                      <p:to>
                                        <p:strVal val="visible"/>
                                      </p:to>
                                    </p:set>
                                    <p:animEffect transition="in" filter="fade">
                                      <p:cBhvr>
                                        <p:cTn id="49" dur="1000"/>
                                        <p:tgtEl>
                                          <p:spTgt spid="38"/>
                                        </p:tgtEl>
                                      </p:cBhvr>
                                    </p:animEffect>
                                    <p:anim calcmode="lin" valueType="num">
                                      <p:cBhvr>
                                        <p:cTn id="50" dur="1000" fill="hold"/>
                                        <p:tgtEl>
                                          <p:spTgt spid="38"/>
                                        </p:tgtEl>
                                        <p:attrNameLst>
                                          <p:attrName>ppt_x</p:attrName>
                                        </p:attrNameLst>
                                      </p:cBhvr>
                                      <p:tavLst>
                                        <p:tav tm="0">
                                          <p:val>
                                            <p:strVal val="#ppt_x"/>
                                          </p:val>
                                        </p:tav>
                                        <p:tav tm="100000">
                                          <p:val>
                                            <p:strVal val="#ppt_x"/>
                                          </p:val>
                                        </p:tav>
                                      </p:tavLst>
                                    </p:anim>
                                    <p:anim calcmode="lin" valueType="num">
                                      <p:cBhvr>
                                        <p:cTn id="51" dur="1000" fill="hold"/>
                                        <p:tgtEl>
                                          <p:spTgt spid="3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fade">
                                      <p:cBhvr>
                                        <p:cTn id="54" dur="1000"/>
                                        <p:tgtEl>
                                          <p:spTgt spid="31"/>
                                        </p:tgtEl>
                                      </p:cBhvr>
                                    </p:animEffect>
                                    <p:anim calcmode="lin" valueType="num">
                                      <p:cBhvr>
                                        <p:cTn id="55" dur="1000" fill="hold"/>
                                        <p:tgtEl>
                                          <p:spTgt spid="31"/>
                                        </p:tgtEl>
                                        <p:attrNameLst>
                                          <p:attrName>ppt_x</p:attrName>
                                        </p:attrNameLst>
                                      </p:cBhvr>
                                      <p:tavLst>
                                        <p:tav tm="0">
                                          <p:val>
                                            <p:strVal val="#ppt_x"/>
                                          </p:val>
                                        </p:tav>
                                        <p:tav tm="100000">
                                          <p:val>
                                            <p:strVal val="#ppt_x"/>
                                          </p:val>
                                        </p:tav>
                                      </p:tavLst>
                                    </p:anim>
                                    <p:anim calcmode="lin" valueType="num">
                                      <p:cBhvr>
                                        <p:cTn id="56" dur="1000" fill="hold"/>
                                        <p:tgtEl>
                                          <p:spTgt spid="31"/>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500"/>
                                  </p:stCondLst>
                                  <p:childTnLst>
                                    <p:set>
                                      <p:cBhvr>
                                        <p:cTn id="58" dur="1" fill="hold">
                                          <p:stCondLst>
                                            <p:cond delay="0"/>
                                          </p:stCondLst>
                                        </p:cTn>
                                        <p:tgtEl>
                                          <p:spTgt spid="36"/>
                                        </p:tgtEl>
                                        <p:attrNameLst>
                                          <p:attrName>style.visibility</p:attrName>
                                        </p:attrNameLst>
                                      </p:cBhvr>
                                      <p:to>
                                        <p:strVal val="visible"/>
                                      </p:to>
                                    </p:set>
                                    <p:animEffect transition="in" filter="fade">
                                      <p:cBhvr>
                                        <p:cTn id="59" dur="1000"/>
                                        <p:tgtEl>
                                          <p:spTgt spid="36"/>
                                        </p:tgtEl>
                                      </p:cBhvr>
                                    </p:animEffect>
                                    <p:anim calcmode="lin" valueType="num">
                                      <p:cBhvr>
                                        <p:cTn id="60" dur="1000" fill="hold"/>
                                        <p:tgtEl>
                                          <p:spTgt spid="36"/>
                                        </p:tgtEl>
                                        <p:attrNameLst>
                                          <p:attrName>ppt_x</p:attrName>
                                        </p:attrNameLst>
                                      </p:cBhvr>
                                      <p:tavLst>
                                        <p:tav tm="0">
                                          <p:val>
                                            <p:strVal val="#ppt_x"/>
                                          </p:val>
                                        </p:tav>
                                        <p:tav tm="100000">
                                          <p:val>
                                            <p:strVal val="#ppt_x"/>
                                          </p:val>
                                        </p:tav>
                                      </p:tavLst>
                                    </p:anim>
                                    <p:anim calcmode="lin" valueType="num">
                                      <p:cBhvr>
                                        <p:cTn id="61" dur="1000" fill="hold"/>
                                        <p:tgtEl>
                                          <p:spTgt spid="36"/>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1000"/>
                                  </p:stCondLst>
                                  <p:childTnLst>
                                    <p:set>
                                      <p:cBhvr>
                                        <p:cTn id="63" dur="1" fill="hold">
                                          <p:stCondLst>
                                            <p:cond delay="0"/>
                                          </p:stCondLst>
                                        </p:cTn>
                                        <p:tgtEl>
                                          <p:spTgt spid="40"/>
                                        </p:tgtEl>
                                        <p:attrNameLst>
                                          <p:attrName>style.visibility</p:attrName>
                                        </p:attrNameLst>
                                      </p:cBhvr>
                                      <p:to>
                                        <p:strVal val="visible"/>
                                      </p:to>
                                    </p:set>
                                    <p:animEffect transition="in" filter="fade">
                                      <p:cBhvr>
                                        <p:cTn id="64" dur="1000"/>
                                        <p:tgtEl>
                                          <p:spTgt spid="40"/>
                                        </p:tgtEl>
                                      </p:cBhvr>
                                    </p:animEffect>
                                    <p:anim calcmode="lin" valueType="num">
                                      <p:cBhvr>
                                        <p:cTn id="65" dur="1000" fill="hold"/>
                                        <p:tgtEl>
                                          <p:spTgt spid="40"/>
                                        </p:tgtEl>
                                        <p:attrNameLst>
                                          <p:attrName>ppt_x</p:attrName>
                                        </p:attrNameLst>
                                      </p:cBhvr>
                                      <p:tavLst>
                                        <p:tav tm="0">
                                          <p:val>
                                            <p:strVal val="#ppt_x"/>
                                          </p:val>
                                        </p:tav>
                                        <p:tav tm="100000">
                                          <p:val>
                                            <p:strVal val="#ppt_x"/>
                                          </p:val>
                                        </p:tav>
                                      </p:tavLst>
                                    </p:anim>
                                    <p:anim calcmode="lin" valueType="num">
                                      <p:cBhvr>
                                        <p:cTn id="66" dur="1000" fill="hold"/>
                                        <p:tgtEl>
                                          <p:spTgt spid="40"/>
                                        </p:tgtEl>
                                        <p:attrNameLst>
                                          <p:attrName>ppt_y</p:attrName>
                                        </p:attrNameLst>
                                      </p:cBhvr>
                                      <p:tavLst>
                                        <p:tav tm="0">
                                          <p:val>
                                            <p:strVal val="#ppt_y+.1"/>
                                          </p:val>
                                        </p:tav>
                                        <p:tav tm="100000">
                                          <p:val>
                                            <p:strVal val="#ppt_y"/>
                                          </p:val>
                                        </p:tav>
                                      </p:tavLst>
                                    </p:anim>
                                  </p:childTnLst>
                                </p:cTn>
                              </p:par>
                              <p:par>
                                <p:cTn id="67" presetID="42" presetClass="entr" presetSubtype="0" fill="hold" grpId="0" nodeType="withEffect">
                                  <p:stCondLst>
                                    <p:cond delay="100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1000"/>
                                        <p:tgtEl>
                                          <p:spTgt spid="24"/>
                                        </p:tgtEl>
                                      </p:cBhvr>
                                    </p:animEffect>
                                    <p:anim calcmode="lin" valueType="num">
                                      <p:cBhvr>
                                        <p:cTn id="70" dur="1000" fill="hold"/>
                                        <p:tgtEl>
                                          <p:spTgt spid="24"/>
                                        </p:tgtEl>
                                        <p:attrNameLst>
                                          <p:attrName>ppt_x</p:attrName>
                                        </p:attrNameLst>
                                      </p:cBhvr>
                                      <p:tavLst>
                                        <p:tav tm="0">
                                          <p:val>
                                            <p:strVal val="#ppt_x"/>
                                          </p:val>
                                        </p:tav>
                                        <p:tav tm="100000">
                                          <p:val>
                                            <p:strVal val="#ppt_x"/>
                                          </p:val>
                                        </p:tav>
                                      </p:tavLst>
                                    </p:anim>
                                    <p:anim calcmode="lin" valueType="num">
                                      <p:cBhvr>
                                        <p:cTn id="71" dur="1000" fill="hold"/>
                                        <p:tgtEl>
                                          <p:spTgt spid="24"/>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1000"/>
                                  </p:stCondLst>
                                  <p:childTnLst>
                                    <p:set>
                                      <p:cBhvr>
                                        <p:cTn id="73" dur="1" fill="hold">
                                          <p:stCondLst>
                                            <p:cond delay="0"/>
                                          </p:stCondLst>
                                        </p:cTn>
                                        <p:tgtEl>
                                          <p:spTgt spid="32"/>
                                        </p:tgtEl>
                                        <p:attrNameLst>
                                          <p:attrName>style.visibility</p:attrName>
                                        </p:attrNameLst>
                                      </p:cBhvr>
                                      <p:to>
                                        <p:strVal val="visible"/>
                                      </p:to>
                                    </p:set>
                                    <p:animEffect transition="in" filter="fade">
                                      <p:cBhvr>
                                        <p:cTn id="74" dur="1000"/>
                                        <p:tgtEl>
                                          <p:spTgt spid="32"/>
                                        </p:tgtEl>
                                      </p:cBhvr>
                                    </p:animEffect>
                                    <p:anim calcmode="lin" valueType="num">
                                      <p:cBhvr>
                                        <p:cTn id="75" dur="1000" fill="hold"/>
                                        <p:tgtEl>
                                          <p:spTgt spid="32"/>
                                        </p:tgtEl>
                                        <p:attrNameLst>
                                          <p:attrName>ppt_x</p:attrName>
                                        </p:attrNameLst>
                                      </p:cBhvr>
                                      <p:tavLst>
                                        <p:tav tm="0">
                                          <p:val>
                                            <p:strVal val="#ppt_x"/>
                                          </p:val>
                                        </p:tav>
                                        <p:tav tm="100000">
                                          <p:val>
                                            <p:strVal val="#ppt_x"/>
                                          </p:val>
                                        </p:tav>
                                      </p:tavLst>
                                    </p:anim>
                                    <p:anim calcmode="lin" valueType="num">
                                      <p:cBhvr>
                                        <p:cTn id="76" dur="1000" fill="hold"/>
                                        <p:tgtEl>
                                          <p:spTgt spid="32"/>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1000"/>
                                  </p:stCondLst>
                                  <p:childTnLst>
                                    <p:set>
                                      <p:cBhvr>
                                        <p:cTn id="78" dur="1" fill="hold">
                                          <p:stCondLst>
                                            <p:cond delay="0"/>
                                          </p:stCondLst>
                                        </p:cTn>
                                        <p:tgtEl>
                                          <p:spTgt spid="37"/>
                                        </p:tgtEl>
                                        <p:attrNameLst>
                                          <p:attrName>style.visibility</p:attrName>
                                        </p:attrNameLst>
                                      </p:cBhvr>
                                      <p:to>
                                        <p:strVal val="visible"/>
                                      </p:to>
                                    </p:set>
                                    <p:animEffect transition="in" filter="fade">
                                      <p:cBhvr>
                                        <p:cTn id="79" dur="1000"/>
                                        <p:tgtEl>
                                          <p:spTgt spid="37"/>
                                        </p:tgtEl>
                                      </p:cBhvr>
                                    </p:animEffect>
                                    <p:anim calcmode="lin" valueType="num">
                                      <p:cBhvr>
                                        <p:cTn id="80" dur="1000" fill="hold"/>
                                        <p:tgtEl>
                                          <p:spTgt spid="37"/>
                                        </p:tgtEl>
                                        <p:attrNameLst>
                                          <p:attrName>ppt_x</p:attrName>
                                        </p:attrNameLst>
                                      </p:cBhvr>
                                      <p:tavLst>
                                        <p:tav tm="0">
                                          <p:val>
                                            <p:strVal val="#ppt_x"/>
                                          </p:val>
                                        </p:tav>
                                        <p:tav tm="100000">
                                          <p:val>
                                            <p:strVal val="#ppt_x"/>
                                          </p:val>
                                        </p:tav>
                                      </p:tavLst>
                                    </p:anim>
                                    <p:anim calcmode="lin" valueType="num">
                                      <p:cBhvr>
                                        <p:cTn id="81" dur="1000" fill="hold"/>
                                        <p:tgtEl>
                                          <p:spTgt spid="3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1000"/>
                                  </p:stCondLst>
                                  <p:childTnLst>
                                    <p:set>
                                      <p:cBhvr>
                                        <p:cTn id="83" dur="1" fill="hold">
                                          <p:stCondLst>
                                            <p:cond delay="0"/>
                                          </p:stCondLst>
                                        </p:cTn>
                                        <p:tgtEl>
                                          <p:spTgt spid="28"/>
                                        </p:tgtEl>
                                        <p:attrNameLst>
                                          <p:attrName>style.visibility</p:attrName>
                                        </p:attrNameLst>
                                      </p:cBhvr>
                                      <p:to>
                                        <p:strVal val="visible"/>
                                      </p:to>
                                    </p:set>
                                    <p:animEffect transition="in" filter="fade">
                                      <p:cBhvr>
                                        <p:cTn id="84" dur="1000"/>
                                        <p:tgtEl>
                                          <p:spTgt spid="28"/>
                                        </p:tgtEl>
                                      </p:cBhvr>
                                    </p:animEffect>
                                    <p:anim calcmode="lin" valueType="num">
                                      <p:cBhvr>
                                        <p:cTn id="85" dur="1000" fill="hold"/>
                                        <p:tgtEl>
                                          <p:spTgt spid="28"/>
                                        </p:tgtEl>
                                        <p:attrNameLst>
                                          <p:attrName>ppt_x</p:attrName>
                                        </p:attrNameLst>
                                      </p:cBhvr>
                                      <p:tavLst>
                                        <p:tav tm="0">
                                          <p:val>
                                            <p:strVal val="#ppt_x"/>
                                          </p:val>
                                        </p:tav>
                                        <p:tav tm="100000">
                                          <p:val>
                                            <p:strVal val="#ppt_x"/>
                                          </p:val>
                                        </p:tav>
                                      </p:tavLst>
                                    </p:anim>
                                    <p:anim calcmode="lin" valueType="num">
                                      <p:cBhvr>
                                        <p:cTn id="86" dur="1000" fill="hold"/>
                                        <p:tgtEl>
                                          <p:spTgt spid="28"/>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1000"/>
                                  </p:stCondLst>
                                  <p:childTnLst>
                                    <p:set>
                                      <p:cBhvr>
                                        <p:cTn id="88" dur="1" fill="hold">
                                          <p:stCondLst>
                                            <p:cond delay="0"/>
                                          </p:stCondLst>
                                        </p:cTn>
                                        <p:tgtEl>
                                          <p:spTgt spid="35"/>
                                        </p:tgtEl>
                                        <p:attrNameLst>
                                          <p:attrName>style.visibility</p:attrName>
                                        </p:attrNameLst>
                                      </p:cBhvr>
                                      <p:to>
                                        <p:strVal val="visible"/>
                                      </p:to>
                                    </p:set>
                                    <p:animEffect transition="in" filter="fade">
                                      <p:cBhvr>
                                        <p:cTn id="89" dur="1000"/>
                                        <p:tgtEl>
                                          <p:spTgt spid="35"/>
                                        </p:tgtEl>
                                      </p:cBhvr>
                                    </p:animEffect>
                                    <p:anim calcmode="lin" valueType="num">
                                      <p:cBhvr>
                                        <p:cTn id="90" dur="1000" fill="hold"/>
                                        <p:tgtEl>
                                          <p:spTgt spid="35"/>
                                        </p:tgtEl>
                                        <p:attrNameLst>
                                          <p:attrName>ppt_x</p:attrName>
                                        </p:attrNameLst>
                                      </p:cBhvr>
                                      <p:tavLst>
                                        <p:tav tm="0">
                                          <p:val>
                                            <p:strVal val="#ppt_x"/>
                                          </p:val>
                                        </p:tav>
                                        <p:tav tm="100000">
                                          <p:val>
                                            <p:strVal val="#ppt_x"/>
                                          </p:val>
                                        </p:tav>
                                      </p:tavLst>
                                    </p:anim>
                                    <p:anim calcmode="lin" valueType="num">
                                      <p:cBhvr>
                                        <p:cTn id="91" dur="1000" fill="hold"/>
                                        <p:tgtEl>
                                          <p:spTgt spid="35"/>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1000"/>
                                  </p:stCondLst>
                                  <p:childTnLst>
                                    <p:set>
                                      <p:cBhvr>
                                        <p:cTn id="93" dur="1" fill="hold">
                                          <p:stCondLst>
                                            <p:cond delay="0"/>
                                          </p:stCondLst>
                                        </p:cTn>
                                        <p:tgtEl>
                                          <p:spTgt spid="39"/>
                                        </p:tgtEl>
                                        <p:attrNameLst>
                                          <p:attrName>style.visibility</p:attrName>
                                        </p:attrNameLst>
                                      </p:cBhvr>
                                      <p:to>
                                        <p:strVal val="visible"/>
                                      </p:to>
                                    </p:set>
                                    <p:animEffect transition="in" filter="fade">
                                      <p:cBhvr>
                                        <p:cTn id="94" dur="1000"/>
                                        <p:tgtEl>
                                          <p:spTgt spid="39"/>
                                        </p:tgtEl>
                                      </p:cBhvr>
                                    </p:animEffect>
                                    <p:anim calcmode="lin" valueType="num">
                                      <p:cBhvr>
                                        <p:cTn id="95" dur="1000" fill="hold"/>
                                        <p:tgtEl>
                                          <p:spTgt spid="39"/>
                                        </p:tgtEl>
                                        <p:attrNameLst>
                                          <p:attrName>ppt_x</p:attrName>
                                        </p:attrNameLst>
                                      </p:cBhvr>
                                      <p:tavLst>
                                        <p:tav tm="0">
                                          <p:val>
                                            <p:strVal val="#ppt_x"/>
                                          </p:val>
                                        </p:tav>
                                        <p:tav tm="100000">
                                          <p:val>
                                            <p:strVal val="#ppt_x"/>
                                          </p:val>
                                        </p:tav>
                                      </p:tavLst>
                                    </p:anim>
                                    <p:anim calcmode="lin" valueType="num">
                                      <p:cBhvr>
                                        <p:cTn id="96"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9" grpId="0"/>
      <p:bldP spid="12" grpId="0" animBg="1"/>
      <p:bldP spid="15" grpId="0"/>
      <p:bldP spid="24" grpId="0"/>
      <p:bldP spid="28" grpId="0"/>
      <p:bldP spid="32" grpId="0"/>
      <p:bldP spid="35" grpId="0"/>
      <p:bldP spid="37" grpId="0"/>
      <p:bldP spid="3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Administrator\Desktop\6c0b840a2247198e832d1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379" y="1085850"/>
            <a:ext cx="10390415" cy="4731204"/>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的框架思路</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2" name="TextBox 1"/>
          <p:cNvSpPr txBox="1"/>
          <p:nvPr/>
        </p:nvSpPr>
        <p:spPr>
          <a:xfrm>
            <a:off x="647379" y="5849256"/>
            <a:ext cx="10390415" cy="880049"/>
          </a:xfrm>
          <a:prstGeom prst="rect">
            <a:avLst/>
          </a:prstGeom>
          <a:noFill/>
        </p:spPr>
        <p:txBody>
          <a:bodyPr wrap="square" rtlCol="0">
            <a:spAutoFit/>
          </a:bodyPr>
          <a:lstStyle/>
          <a:p>
            <a:pPr algn="ctr">
              <a:lnSpc>
                <a:spcPct val="150000"/>
              </a:lnSpc>
            </a:pPr>
            <a:r>
              <a:rPr lang="zh-CN" altLang="en-US" sz="1200" dirty="0">
                <a:latin typeface="+mn-ea"/>
              </a:rPr>
              <a:t>“一带一路”是“丝绸之路经济带”和“</a:t>
            </a:r>
            <a:r>
              <a:rPr lang="en-US" altLang="zh-CN" sz="1200" dirty="0">
                <a:latin typeface="+mn-ea"/>
              </a:rPr>
              <a:t>21</a:t>
            </a:r>
            <a:r>
              <a:rPr lang="zh-CN" altLang="en-US" sz="1200" dirty="0">
                <a:latin typeface="+mn-ea"/>
              </a:rPr>
              <a:t>世纪海上丝绸之路”的简称。它将充分依靠中国与有关国家既有的双多边机制，借助既有的、行之有效的区域合作平台，一带一路旨在借用古代丝绸之路的历史符号，高举和平发展的旗帜，积极发展与沿线国家的经济合作伙伴关系，共同打造政治互信、经济融合、文化包容的利益共同体、命运共同体和责任共同体。</a:t>
            </a:r>
          </a:p>
        </p:txBody>
      </p:sp>
    </p:spTree>
    <p:extLst>
      <p:ext uri="{BB962C8B-B14F-4D97-AF65-F5344CB8AC3E}">
        <p14:creationId xmlns:p14="http://schemas.microsoft.com/office/powerpoint/2010/main" val="411226260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14" presetClass="entr" presetSubtype="10" fill="hold" nodeType="afterEffect">
                                  <p:stCondLst>
                                    <p:cond delay="0"/>
                                  </p:stCondLst>
                                  <p:childTnLst>
                                    <p:set>
                                      <p:cBhvr>
                                        <p:cTn id="17" dur="1" fill="hold">
                                          <p:stCondLst>
                                            <p:cond delay="0"/>
                                          </p:stCondLst>
                                        </p:cTn>
                                        <p:tgtEl>
                                          <p:spTgt spid="1027"/>
                                        </p:tgtEl>
                                        <p:attrNameLst>
                                          <p:attrName>style.visibility</p:attrName>
                                        </p:attrNameLst>
                                      </p:cBhvr>
                                      <p:to>
                                        <p:strVal val="visible"/>
                                      </p:to>
                                    </p:set>
                                    <p:animEffect transition="in" filter="randombar(horizontal)">
                                      <p:cBhvr>
                                        <p:cTn id="18" dur="500"/>
                                        <p:tgtEl>
                                          <p:spTgt spid="1027"/>
                                        </p:tgtEl>
                                      </p:cBhvr>
                                    </p:animEffect>
                                  </p:childTnLst>
                                </p:cTn>
                              </p:par>
                            </p:childTnLst>
                          </p:cTn>
                        </p:par>
                        <p:par>
                          <p:cTn id="19" fill="hold">
                            <p:stCondLst>
                              <p:cond delay="2400"/>
                            </p:stCondLst>
                            <p:childTnLst>
                              <p:par>
                                <p:cTn id="20" presetID="42" presetClass="entr" presetSubtype="0" fill="hold" nodeType="afterEffect">
                                  <p:stCondLst>
                                    <p:cond delay="0"/>
                                  </p:stCondLst>
                                  <p:childTnLst>
                                    <p:set>
                                      <p:cBhvr>
                                        <p:cTn id="21" dur="1" fill="hold">
                                          <p:stCondLst>
                                            <p:cond delay="0"/>
                                          </p:stCondLst>
                                        </p:cTn>
                                        <p:tgtEl>
                                          <p:spTgt spid="2">
                                            <p:txEl>
                                              <p:pRg st="0" end="0"/>
                                            </p:txEl>
                                          </p:spTgt>
                                        </p:tgtEl>
                                        <p:attrNameLst>
                                          <p:attrName>style.visibility</p:attrName>
                                        </p:attrNameLst>
                                      </p:cBhvr>
                                      <p:to>
                                        <p:strVal val="visible"/>
                                      </p:to>
                                    </p:set>
                                    <p:animEffect transition="in" filter="fade">
                                      <p:cBhvr>
                                        <p:cTn id="22" dur="1000"/>
                                        <p:tgtEl>
                                          <p:spTgt spid="2">
                                            <p:txEl>
                                              <p:pRg st="0" end="0"/>
                                            </p:txEl>
                                          </p:spTgt>
                                        </p:tgtEl>
                                      </p:cBhvr>
                                    </p:animEffect>
                                    <p:anim calcmode="lin" valueType="num">
                                      <p:cBhvr>
                                        <p:cTn id="23"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59109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五、</a:t>
            </a:r>
            <a:r>
              <a:rPr lang="zh-CN" altLang="en-US" sz="2800" b="1" dirty="0">
                <a:latin typeface="微软雅黑" panose="020B0503020204020204" pitchFamily="34" charset="-122"/>
                <a:ea typeface="微软雅黑" panose="020B0503020204020204" pitchFamily="34" charset="-122"/>
              </a:rPr>
              <a:t>“一带一路”</a:t>
            </a:r>
            <a:r>
              <a:rPr lang="zh-CN" altLang="en-US" sz="2800" b="1" dirty="0" smtClean="0">
                <a:latin typeface="微软雅黑" panose="020B0503020204020204" pitchFamily="34" charset="-122"/>
                <a:ea typeface="微软雅黑" panose="020B0503020204020204" pitchFamily="34" charset="-122"/>
              </a:rPr>
              <a:t>的合作重点</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1434047"/>
          </a:xfrm>
          <a:prstGeom prst="rect">
            <a:avLst/>
          </a:prstGeom>
          <a:noFill/>
        </p:spPr>
        <p:txBody>
          <a:bodyPr wrap="square" rtlCol="0">
            <a:spAutoFit/>
          </a:bodyPr>
          <a:lstStyle/>
          <a:p>
            <a:pPr>
              <a:lnSpc>
                <a:spcPct val="150000"/>
              </a:lnSpc>
            </a:pPr>
            <a:r>
              <a:rPr lang="zh-CN" altLang="en-US" sz="1200" dirty="0"/>
              <a:t>沿线各国资源禀赋各异，经济互补性较强，彼此合作潜力和空间很大。重点在五个方面加强合作：一是政策沟通。加强政策沟通是“一带一路”建设的重要保障。二是设施联通。基础设施互联互通是“一带一路”建设的优先领域。三是贸易畅通。投资贸易合作是“一带一路”建设的重点内容。四是资金融通。资金融通是“一带一路”建设的重要支撑。五是民心相通。民心相通是“一带一路”建设的社会根基。</a:t>
            </a:r>
          </a:p>
        </p:txBody>
      </p:sp>
    </p:spTree>
    <p:extLst>
      <p:ext uri="{BB962C8B-B14F-4D97-AF65-F5344CB8AC3E}">
        <p14:creationId xmlns:p14="http://schemas.microsoft.com/office/powerpoint/2010/main" val="2902434926"/>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700"/>
                            </p:stCondLst>
                            <p:childTnLst>
                              <p:par>
                                <p:cTn id="14" presetID="42" presetClass="entr" presetSubtype="0" fill="hold" nodeType="afterEffect">
                                  <p:stCondLst>
                                    <p:cond delay="50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 name="文本框 8"/>
          <p:cNvSpPr txBox="1"/>
          <p:nvPr/>
        </p:nvSpPr>
        <p:spPr>
          <a:xfrm>
            <a:off x="441778" y="1313249"/>
            <a:ext cx="7102021" cy="584775"/>
          </a:xfrm>
          <a:prstGeom prst="rect">
            <a:avLst/>
          </a:prstGeom>
          <a:noFill/>
        </p:spPr>
        <p:txBody>
          <a:bodyPr wrap="squar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r>
              <a:rPr lang="en-US" altLang="zh-CN" sz="3200" b="1" spc="300" dirty="0" smtClean="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方正大标宋简体" pitchFamily="2" charset="-122"/>
                <a:ea typeface="方正大标宋简体" pitchFamily="2" charset="-122"/>
              </a:rPr>
              <a:t>五通</a:t>
            </a:r>
            <a:r>
              <a:rPr lang="zh-CN" altLang="en-US" sz="3200" b="1" dirty="0" smtClean="0">
                <a:solidFill>
                  <a:srgbClr val="C00000"/>
                </a:solidFill>
                <a:latin typeface="方正大标宋简体" pitchFamily="2" charset="-122"/>
                <a:ea typeface="方正大标宋简体" pitchFamily="2" charset="-122"/>
              </a:rPr>
              <a:t>发展</a:t>
            </a:r>
            <a:endParaRPr lang="zh-CN" altLang="en-US" sz="3200" b="1" dirty="0">
              <a:solidFill>
                <a:srgbClr val="C00000"/>
              </a:solidFill>
              <a:latin typeface="方正大标宋简体" pitchFamily="2" charset="-122"/>
              <a:ea typeface="方正大标宋简体" pitchFamily="2" charset="-122"/>
            </a:endParaRPr>
          </a:p>
        </p:txBody>
      </p:sp>
      <p:sp>
        <p:nvSpPr>
          <p:cNvPr id="5" name="TextBox 4"/>
          <p:cNvSpPr txBox="1"/>
          <p:nvPr/>
        </p:nvSpPr>
        <p:spPr>
          <a:xfrm>
            <a:off x="441778" y="1898024"/>
            <a:ext cx="9464222" cy="276999"/>
          </a:xfrm>
          <a:prstGeom prst="rect">
            <a:avLst/>
          </a:prstGeom>
          <a:noFill/>
        </p:spPr>
        <p:txBody>
          <a:bodyPr wrap="square" rtlCol="0">
            <a:spAutoFit/>
          </a:bodyPr>
          <a:lstStyle/>
          <a:p>
            <a:r>
              <a:rPr lang="zh-CN" altLang="en-US" sz="1200" dirty="0"/>
              <a:t>“一带一路”合作的重点，就是“五通”，他们分别指的是：政策沟通、设施联通、贸易畅通、资金融通和民心相通。</a:t>
            </a:r>
          </a:p>
        </p:txBody>
      </p:sp>
      <p:sp>
        <p:nvSpPr>
          <p:cNvPr id="6" name="圆角矩形 5"/>
          <p:cNvSpPr/>
          <p:nvPr/>
        </p:nvSpPr>
        <p:spPr>
          <a:xfrm>
            <a:off x="749300" y="2951836"/>
            <a:ext cx="10490200" cy="3454400"/>
          </a:xfrm>
          <a:prstGeom prst="roundRect">
            <a:avLst>
              <a:gd name="adj" fmla="val 6741"/>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610100" y="2653386"/>
            <a:ext cx="2336800" cy="596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政策沟通</a:t>
            </a:r>
            <a:endParaRPr lang="zh-CN" altLang="en-US" sz="2800" b="1" dirty="0">
              <a:latin typeface="微软雅黑" pitchFamily="34" charset="-122"/>
              <a:ea typeface="微软雅黑" pitchFamily="34" charset="-122"/>
            </a:endParaRPr>
          </a:p>
        </p:txBody>
      </p:sp>
      <p:sp>
        <p:nvSpPr>
          <p:cNvPr id="13" name="TextBox 12"/>
          <p:cNvSpPr txBox="1"/>
          <p:nvPr/>
        </p:nvSpPr>
        <p:spPr>
          <a:xfrm>
            <a:off x="5778500" y="3753187"/>
            <a:ext cx="4838700" cy="1990930"/>
          </a:xfrm>
          <a:prstGeom prst="rect">
            <a:avLst/>
          </a:prstGeom>
          <a:noFill/>
        </p:spPr>
        <p:txBody>
          <a:bodyPr wrap="square" rtlCol="0">
            <a:spAutoFit/>
          </a:bodyPr>
          <a:lstStyle/>
          <a:p>
            <a:pPr>
              <a:lnSpc>
                <a:spcPct val="150000"/>
              </a:lnSpc>
            </a:pPr>
            <a:r>
              <a:rPr lang="zh-CN" altLang="en-US" sz="1400" dirty="0"/>
              <a:t>“一带一路”建设与国内建设最大的不同之处是，每个国家在相关问题上都可能有不同的政策，甚至技术标准质量标准等各异，这就首先要通过沟通，达成相关项目的政策共识。在沟通中，既要利用好积极因素，又要设法化解消极因素，以便形成合作的最大公约数，求同存异，为项目建设开启政策绿灯。</a:t>
            </a:r>
            <a:endParaRPr lang="zh-CN" altLang="en-US" sz="1400" dirty="0">
              <a:latin typeface="微软雅黑" pitchFamily="34" charset="-122"/>
              <a:ea typeface="微软雅黑" pitchFamily="34" charset="-122"/>
            </a:endParaRPr>
          </a:p>
        </p:txBody>
      </p:sp>
      <p:pic>
        <p:nvPicPr>
          <p:cNvPr id="3074" name="Picture 2" descr="C:\Users\Administrator\Desktop\aac8ec98d9e04b7d8baa390bea3feffc.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63889" y="3530600"/>
            <a:ext cx="3810000" cy="2476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725148"/>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8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par>
                                <p:cTn id="19" presetID="42" presetClass="entr" presetSubtype="0" fill="hold" grpId="0" nodeType="withEffect">
                                  <p:stCondLst>
                                    <p:cond delay="18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2800"/>
                            </p:stCondLst>
                            <p:childTnLst>
                              <p:par>
                                <p:cTn id="25" presetID="21"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par>
                          <p:cTn id="28" fill="hold">
                            <p:stCondLst>
                              <p:cond delay="48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5300"/>
                            </p:stCondLst>
                            <p:childTnLst>
                              <p:par>
                                <p:cTn id="35" presetID="14" presetClass="entr" presetSubtype="10" fill="hold" nodeType="afterEffect">
                                  <p:stCondLst>
                                    <p:cond delay="0"/>
                                  </p:stCondLst>
                                  <p:childTnLst>
                                    <p:set>
                                      <p:cBhvr>
                                        <p:cTn id="36" dur="1" fill="hold">
                                          <p:stCondLst>
                                            <p:cond delay="0"/>
                                          </p:stCondLst>
                                        </p:cTn>
                                        <p:tgtEl>
                                          <p:spTgt spid="3074"/>
                                        </p:tgtEl>
                                        <p:attrNameLst>
                                          <p:attrName>style.visibility</p:attrName>
                                        </p:attrNameLst>
                                      </p:cBhvr>
                                      <p:to>
                                        <p:strVal val="visible"/>
                                      </p:to>
                                    </p:set>
                                    <p:animEffect transition="in" filter="randombar(horizontal)">
                                      <p:cBhvr>
                                        <p:cTn id="37" dur="500"/>
                                        <p:tgtEl>
                                          <p:spTgt spid="3074"/>
                                        </p:tgtEl>
                                      </p:cBhvr>
                                    </p:animEffect>
                                  </p:childTnLst>
                                </p:cTn>
                              </p:par>
                            </p:childTnLst>
                          </p:cTn>
                        </p:par>
                        <p:par>
                          <p:cTn id="38" fill="hold">
                            <p:stCondLst>
                              <p:cond delay="5800"/>
                            </p:stCondLst>
                            <p:childTnLst>
                              <p:par>
                                <p:cTn id="39" presetID="14" presetClass="entr" presetSubtype="1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animBg="1"/>
      <p:bldP spid="7" grpId="0" animBg="1"/>
      <p:bldP spid="1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Administrator\Desktop\4b5da827-9ecf-46a3-8e24-bbd7a663f957.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889" y="3540125"/>
            <a:ext cx="3810000" cy="2466975"/>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 name="文本框 8"/>
          <p:cNvSpPr txBox="1"/>
          <p:nvPr/>
        </p:nvSpPr>
        <p:spPr>
          <a:xfrm>
            <a:off x="441778" y="1313249"/>
            <a:ext cx="7102021" cy="584775"/>
          </a:xfrm>
          <a:prstGeom prst="rect">
            <a:avLst/>
          </a:prstGeom>
          <a:noFill/>
        </p:spPr>
        <p:txBody>
          <a:bodyPr wrap="squar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r>
              <a:rPr lang="en-US" altLang="zh-CN" sz="3200" b="1" spc="300" dirty="0" smtClean="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方正大标宋简体" pitchFamily="2" charset="-122"/>
                <a:ea typeface="方正大标宋简体" pitchFamily="2" charset="-122"/>
              </a:rPr>
              <a:t>五通</a:t>
            </a:r>
            <a:r>
              <a:rPr lang="zh-CN" altLang="en-US" sz="3200" b="1" dirty="0" smtClean="0">
                <a:solidFill>
                  <a:srgbClr val="C00000"/>
                </a:solidFill>
                <a:latin typeface="方正大标宋简体" pitchFamily="2" charset="-122"/>
                <a:ea typeface="方正大标宋简体" pitchFamily="2" charset="-122"/>
              </a:rPr>
              <a:t>发展</a:t>
            </a:r>
            <a:endParaRPr lang="zh-CN" altLang="en-US" sz="3200" b="1" dirty="0">
              <a:solidFill>
                <a:srgbClr val="C00000"/>
              </a:solidFill>
              <a:latin typeface="方正大标宋简体" pitchFamily="2" charset="-122"/>
              <a:ea typeface="方正大标宋简体" pitchFamily="2" charset="-122"/>
            </a:endParaRPr>
          </a:p>
        </p:txBody>
      </p:sp>
      <p:sp>
        <p:nvSpPr>
          <p:cNvPr id="5" name="TextBox 4"/>
          <p:cNvSpPr txBox="1"/>
          <p:nvPr/>
        </p:nvSpPr>
        <p:spPr>
          <a:xfrm>
            <a:off x="441778" y="1898024"/>
            <a:ext cx="9464222" cy="276999"/>
          </a:xfrm>
          <a:prstGeom prst="rect">
            <a:avLst/>
          </a:prstGeom>
          <a:noFill/>
        </p:spPr>
        <p:txBody>
          <a:bodyPr wrap="square" rtlCol="0">
            <a:spAutoFit/>
          </a:bodyPr>
          <a:lstStyle/>
          <a:p>
            <a:r>
              <a:rPr lang="zh-CN" altLang="en-US" sz="1200" dirty="0"/>
              <a:t>“一带一路”合作的重点，就是“五通”，他们分别指的是：政策沟通、设施联通、贸易畅通、资金融通和民心相通。</a:t>
            </a:r>
          </a:p>
        </p:txBody>
      </p:sp>
      <p:sp>
        <p:nvSpPr>
          <p:cNvPr id="6" name="圆角矩形 5"/>
          <p:cNvSpPr/>
          <p:nvPr/>
        </p:nvSpPr>
        <p:spPr>
          <a:xfrm>
            <a:off x="749300" y="2951836"/>
            <a:ext cx="10490200" cy="3454400"/>
          </a:xfrm>
          <a:prstGeom prst="roundRect">
            <a:avLst>
              <a:gd name="adj" fmla="val 6741"/>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610100" y="2653386"/>
            <a:ext cx="2336800" cy="596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设施联通</a:t>
            </a:r>
            <a:endParaRPr lang="zh-CN" altLang="en-US" sz="2800" b="1" dirty="0">
              <a:latin typeface="微软雅黑" pitchFamily="34" charset="-122"/>
              <a:ea typeface="微软雅黑" pitchFamily="34" charset="-122"/>
            </a:endParaRPr>
          </a:p>
        </p:txBody>
      </p:sp>
      <p:sp>
        <p:nvSpPr>
          <p:cNvPr id="13" name="TextBox 12"/>
          <p:cNvSpPr txBox="1"/>
          <p:nvPr/>
        </p:nvSpPr>
        <p:spPr>
          <a:xfrm>
            <a:off x="5778500" y="3753187"/>
            <a:ext cx="4838700" cy="1990930"/>
          </a:xfrm>
          <a:prstGeom prst="rect">
            <a:avLst/>
          </a:prstGeom>
          <a:noFill/>
        </p:spPr>
        <p:txBody>
          <a:bodyPr wrap="square" rtlCol="0">
            <a:spAutoFit/>
          </a:bodyPr>
          <a:lstStyle/>
          <a:p>
            <a:pPr>
              <a:lnSpc>
                <a:spcPct val="150000"/>
              </a:lnSpc>
            </a:pPr>
            <a:r>
              <a:rPr lang="zh-CN" altLang="en-US" sz="1400" dirty="0"/>
              <a:t>设施联通是共建“一带一路”优先领域。这里所说的设施指的是基础设施建设，不仅指交通设施，还包括油气管道、输电网、跨境光缆建设等。但重点是交通设施建设。俗话说：“要致富，先修路”或者“先修路、后致富”。因为“一带一路”沿线国家在交通设施领域普遍欠发达，并且高山、沙漠、河流不时阻隔交通，给货物和人员交流带来不便。</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4195411090"/>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8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par>
                          <p:cTn id="19" fill="hold">
                            <p:stCondLst>
                              <p:cond delay="23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3300"/>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530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800"/>
                            </p:stCondLst>
                            <p:childTnLst>
                              <p:par>
                                <p:cTn id="36" presetID="14" presetClass="entr" presetSubtype="10" fill="hold" nodeType="afterEffect">
                                  <p:stCondLst>
                                    <p:cond delay="0"/>
                                  </p:stCondLst>
                                  <p:childTnLst>
                                    <p:set>
                                      <p:cBhvr>
                                        <p:cTn id="37" dur="1" fill="hold">
                                          <p:stCondLst>
                                            <p:cond delay="0"/>
                                          </p:stCondLst>
                                        </p:cTn>
                                        <p:tgtEl>
                                          <p:spTgt spid="4098"/>
                                        </p:tgtEl>
                                        <p:attrNameLst>
                                          <p:attrName>style.visibility</p:attrName>
                                        </p:attrNameLst>
                                      </p:cBhvr>
                                      <p:to>
                                        <p:strVal val="visible"/>
                                      </p:to>
                                    </p:set>
                                    <p:animEffect transition="in" filter="randombar(horizontal)">
                                      <p:cBhvr>
                                        <p:cTn id="38" dur="500"/>
                                        <p:tgtEl>
                                          <p:spTgt spid="4098"/>
                                        </p:tgtEl>
                                      </p:cBhvr>
                                    </p:animEffect>
                                  </p:childTnLst>
                                </p:cTn>
                              </p:par>
                            </p:childTnLst>
                          </p:cTn>
                        </p:par>
                        <p:par>
                          <p:cTn id="39" fill="hold">
                            <p:stCondLst>
                              <p:cond delay="6300"/>
                            </p:stCondLst>
                            <p:childTnLst>
                              <p:par>
                                <p:cTn id="40" presetID="14" presetClass="entr" presetSubtype="1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animBg="1"/>
      <p:bldP spid="7" grpId="0" animBg="1"/>
      <p:bldP spid="1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Administrator\Desktop\68d85fc2-6bd5-4b8f-a0a5-1ef091046af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889" y="3500436"/>
            <a:ext cx="3810000" cy="2506663"/>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 name="文本框 8"/>
          <p:cNvSpPr txBox="1"/>
          <p:nvPr/>
        </p:nvSpPr>
        <p:spPr>
          <a:xfrm>
            <a:off x="441778" y="1313249"/>
            <a:ext cx="7102021" cy="584775"/>
          </a:xfrm>
          <a:prstGeom prst="rect">
            <a:avLst/>
          </a:prstGeom>
          <a:noFill/>
        </p:spPr>
        <p:txBody>
          <a:bodyPr wrap="squar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r>
              <a:rPr lang="en-US" altLang="zh-CN" sz="3200" b="1" spc="300" dirty="0" smtClean="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方正大标宋简体" pitchFamily="2" charset="-122"/>
                <a:ea typeface="方正大标宋简体" pitchFamily="2" charset="-122"/>
              </a:rPr>
              <a:t>五通</a:t>
            </a:r>
            <a:r>
              <a:rPr lang="zh-CN" altLang="en-US" sz="3200" b="1" dirty="0" smtClean="0">
                <a:solidFill>
                  <a:srgbClr val="C00000"/>
                </a:solidFill>
                <a:latin typeface="方正大标宋简体" pitchFamily="2" charset="-122"/>
                <a:ea typeface="方正大标宋简体" pitchFamily="2" charset="-122"/>
              </a:rPr>
              <a:t>发展</a:t>
            </a:r>
            <a:endParaRPr lang="zh-CN" altLang="en-US" sz="3200" b="1" dirty="0">
              <a:solidFill>
                <a:srgbClr val="C00000"/>
              </a:solidFill>
              <a:latin typeface="方正大标宋简体" pitchFamily="2" charset="-122"/>
              <a:ea typeface="方正大标宋简体" pitchFamily="2" charset="-122"/>
            </a:endParaRPr>
          </a:p>
        </p:txBody>
      </p:sp>
      <p:sp>
        <p:nvSpPr>
          <p:cNvPr id="5" name="TextBox 4"/>
          <p:cNvSpPr txBox="1"/>
          <p:nvPr/>
        </p:nvSpPr>
        <p:spPr>
          <a:xfrm>
            <a:off x="441778" y="1898024"/>
            <a:ext cx="9464222" cy="276999"/>
          </a:xfrm>
          <a:prstGeom prst="rect">
            <a:avLst/>
          </a:prstGeom>
          <a:noFill/>
        </p:spPr>
        <p:txBody>
          <a:bodyPr wrap="square" rtlCol="0">
            <a:spAutoFit/>
          </a:bodyPr>
          <a:lstStyle/>
          <a:p>
            <a:r>
              <a:rPr lang="zh-CN" altLang="en-US" sz="1200" dirty="0"/>
              <a:t>“一带一路”合作的重点，就是“五通”，他们分别指的是：政策沟通、设施联通、贸易畅通、资金融通和民心相通。</a:t>
            </a:r>
          </a:p>
        </p:txBody>
      </p:sp>
      <p:sp>
        <p:nvSpPr>
          <p:cNvPr id="6" name="圆角矩形 5"/>
          <p:cNvSpPr/>
          <p:nvPr/>
        </p:nvSpPr>
        <p:spPr>
          <a:xfrm>
            <a:off x="749300" y="2951836"/>
            <a:ext cx="10490200" cy="3454400"/>
          </a:xfrm>
          <a:prstGeom prst="roundRect">
            <a:avLst>
              <a:gd name="adj" fmla="val 6741"/>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610100" y="2653386"/>
            <a:ext cx="2336800" cy="596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贸易畅通</a:t>
            </a:r>
            <a:endParaRPr lang="zh-CN" altLang="en-US" sz="2800" b="1" dirty="0">
              <a:latin typeface="微软雅黑" pitchFamily="34" charset="-122"/>
              <a:ea typeface="微软雅黑" pitchFamily="34" charset="-122"/>
            </a:endParaRPr>
          </a:p>
        </p:txBody>
      </p:sp>
      <p:sp>
        <p:nvSpPr>
          <p:cNvPr id="13" name="TextBox 12"/>
          <p:cNvSpPr txBox="1"/>
          <p:nvPr/>
        </p:nvSpPr>
        <p:spPr>
          <a:xfrm>
            <a:off x="5778500" y="3753187"/>
            <a:ext cx="4838700" cy="1667764"/>
          </a:xfrm>
          <a:prstGeom prst="rect">
            <a:avLst/>
          </a:prstGeom>
          <a:noFill/>
        </p:spPr>
        <p:txBody>
          <a:bodyPr wrap="square" rtlCol="0">
            <a:spAutoFit/>
          </a:bodyPr>
          <a:lstStyle/>
          <a:p>
            <a:pPr>
              <a:lnSpc>
                <a:spcPct val="150000"/>
              </a:lnSpc>
            </a:pPr>
            <a:r>
              <a:rPr lang="zh-CN" altLang="en-US" sz="1400" dirty="0"/>
              <a:t>贸易畅通是共建“一带一路”的重点内容。近年来，中国与沿线国家之间的贸易有了长足发展，但各种贸易壁垒仍不便于扩大交往，因此，需要使贸易、投资和人员往来便利化，加强信息交换、海关、认证等方面的合作来拓宽贸易和投资。</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332124088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7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par>
                          <p:cTn id="19" fill="hold">
                            <p:stCondLst>
                              <p:cond delay="22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3200"/>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520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700"/>
                            </p:stCondLst>
                            <p:childTnLst>
                              <p:par>
                                <p:cTn id="36" presetID="14" presetClass="entr" presetSubtype="10" fill="hold" nodeType="afterEffect">
                                  <p:stCondLst>
                                    <p:cond delay="0"/>
                                  </p:stCondLst>
                                  <p:childTnLst>
                                    <p:set>
                                      <p:cBhvr>
                                        <p:cTn id="37" dur="1" fill="hold">
                                          <p:stCondLst>
                                            <p:cond delay="0"/>
                                          </p:stCondLst>
                                        </p:cTn>
                                        <p:tgtEl>
                                          <p:spTgt spid="5122"/>
                                        </p:tgtEl>
                                        <p:attrNameLst>
                                          <p:attrName>style.visibility</p:attrName>
                                        </p:attrNameLst>
                                      </p:cBhvr>
                                      <p:to>
                                        <p:strVal val="visible"/>
                                      </p:to>
                                    </p:set>
                                    <p:animEffect transition="in" filter="randombar(horizontal)">
                                      <p:cBhvr>
                                        <p:cTn id="38" dur="500"/>
                                        <p:tgtEl>
                                          <p:spTgt spid="5122"/>
                                        </p:tgtEl>
                                      </p:cBhvr>
                                    </p:animEffect>
                                  </p:childTnLst>
                                </p:cTn>
                              </p:par>
                              <p:par>
                                <p:cTn id="39" presetID="14" presetClass="entr" presetSubtype="10" fill="hold" grpId="0" nodeType="withEffect">
                                  <p:stCondLst>
                                    <p:cond delay="40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animBg="1"/>
      <p:bldP spid="7" grpId="0" animBg="1"/>
      <p:bldP spid="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Administrator\Desktop\193945rd2ryuwwukwwrdjj.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3890" y="3500435"/>
            <a:ext cx="3810000" cy="2506663"/>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 name="文本框 8"/>
          <p:cNvSpPr txBox="1"/>
          <p:nvPr/>
        </p:nvSpPr>
        <p:spPr>
          <a:xfrm>
            <a:off x="441778" y="1313249"/>
            <a:ext cx="7102021" cy="584775"/>
          </a:xfrm>
          <a:prstGeom prst="rect">
            <a:avLst/>
          </a:prstGeom>
          <a:noFill/>
        </p:spPr>
        <p:txBody>
          <a:bodyPr wrap="squar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r>
              <a:rPr lang="en-US" altLang="zh-CN" sz="3200" b="1" spc="300" dirty="0" smtClean="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方正大标宋简体" pitchFamily="2" charset="-122"/>
                <a:ea typeface="方正大标宋简体" pitchFamily="2" charset="-122"/>
              </a:rPr>
              <a:t>五通</a:t>
            </a:r>
            <a:r>
              <a:rPr lang="zh-CN" altLang="en-US" sz="3200" b="1" dirty="0" smtClean="0">
                <a:solidFill>
                  <a:srgbClr val="C00000"/>
                </a:solidFill>
                <a:latin typeface="方正大标宋简体" pitchFamily="2" charset="-122"/>
                <a:ea typeface="方正大标宋简体" pitchFamily="2" charset="-122"/>
              </a:rPr>
              <a:t>发展</a:t>
            </a:r>
            <a:endParaRPr lang="zh-CN" altLang="en-US" sz="3200" b="1" dirty="0">
              <a:solidFill>
                <a:srgbClr val="C00000"/>
              </a:solidFill>
              <a:latin typeface="方正大标宋简体" pitchFamily="2" charset="-122"/>
              <a:ea typeface="方正大标宋简体" pitchFamily="2" charset="-122"/>
            </a:endParaRPr>
          </a:p>
        </p:txBody>
      </p:sp>
      <p:sp>
        <p:nvSpPr>
          <p:cNvPr id="5" name="TextBox 4"/>
          <p:cNvSpPr txBox="1"/>
          <p:nvPr/>
        </p:nvSpPr>
        <p:spPr>
          <a:xfrm>
            <a:off x="441778" y="1898024"/>
            <a:ext cx="9464222" cy="276999"/>
          </a:xfrm>
          <a:prstGeom prst="rect">
            <a:avLst/>
          </a:prstGeom>
          <a:noFill/>
        </p:spPr>
        <p:txBody>
          <a:bodyPr wrap="square" rtlCol="0">
            <a:spAutoFit/>
          </a:bodyPr>
          <a:lstStyle/>
          <a:p>
            <a:r>
              <a:rPr lang="zh-CN" altLang="en-US" sz="1200" dirty="0"/>
              <a:t>“一带一路”合作的重点，就是“五通”，他们分别指的是：政策沟通、设施联通、贸易畅通、资金融通和民心相通。</a:t>
            </a:r>
          </a:p>
        </p:txBody>
      </p:sp>
      <p:sp>
        <p:nvSpPr>
          <p:cNvPr id="6" name="圆角矩形 5"/>
          <p:cNvSpPr/>
          <p:nvPr/>
        </p:nvSpPr>
        <p:spPr>
          <a:xfrm>
            <a:off x="749300" y="2951836"/>
            <a:ext cx="10490200" cy="3454400"/>
          </a:xfrm>
          <a:prstGeom prst="roundRect">
            <a:avLst>
              <a:gd name="adj" fmla="val 6741"/>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610100" y="2653386"/>
            <a:ext cx="2336800" cy="596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资金融通</a:t>
            </a:r>
            <a:endParaRPr lang="zh-CN" altLang="en-US" sz="2800" b="1" dirty="0">
              <a:latin typeface="微软雅黑" pitchFamily="34" charset="-122"/>
              <a:ea typeface="微软雅黑" pitchFamily="34" charset="-122"/>
            </a:endParaRPr>
          </a:p>
        </p:txBody>
      </p:sp>
      <p:sp>
        <p:nvSpPr>
          <p:cNvPr id="13" name="TextBox 12"/>
          <p:cNvSpPr txBox="1"/>
          <p:nvPr/>
        </p:nvSpPr>
        <p:spPr>
          <a:xfrm>
            <a:off x="5778500" y="3753187"/>
            <a:ext cx="4838700" cy="2314095"/>
          </a:xfrm>
          <a:prstGeom prst="rect">
            <a:avLst/>
          </a:prstGeom>
          <a:noFill/>
        </p:spPr>
        <p:txBody>
          <a:bodyPr wrap="square" rtlCol="0">
            <a:spAutoFit/>
          </a:bodyPr>
          <a:lstStyle/>
          <a:p>
            <a:pPr>
              <a:lnSpc>
                <a:spcPct val="150000"/>
              </a:lnSpc>
            </a:pPr>
            <a:r>
              <a:rPr lang="zh-CN" altLang="en-US" sz="1400" dirty="0"/>
              <a:t>资金融通是共建“一带一路”的重要支撑。“一带一路”建设需要上千亿甚至上万亿美元的资金，任何一国都无力承担这样的巨额费用，只能通过市场运作来筹集资金。一方面，要充分发挥设立的丝路基金的作用，另一方面，要充分发挥各国融资的作用。此外，还要充分发挥各国民间资本进入，引导商业股权投资基金和社会资金参与共建“一带一路”。各国可通过本币互换等方式来降低成本。</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188976215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7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par>
                                <p:cTn id="19" presetID="42" presetClass="entr" presetSubtype="0" fill="hold" grpId="0" nodeType="withEffect">
                                  <p:stCondLst>
                                    <p:cond delay="210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par>
                          <p:cTn id="24" fill="hold">
                            <p:stCondLst>
                              <p:cond delay="3100"/>
                            </p:stCondLst>
                            <p:childTnLst>
                              <p:par>
                                <p:cTn id="25" presetID="21"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heel(1)">
                                      <p:cBhvr>
                                        <p:cTn id="27" dur="2000"/>
                                        <p:tgtEl>
                                          <p:spTgt spid="6"/>
                                        </p:tgtEl>
                                      </p:cBhvr>
                                    </p:animEffect>
                                  </p:childTnLst>
                                </p:cTn>
                              </p:par>
                            </p:childTnLst>
                          </p:cTn>
                        </p:par>
                        <p:par>
                          <p:cTn id="28" fill="hold">
                            <p:stCondLst>
                              <p:cond delay="5100"/>
                            </p:stCondLst>
                            <p:childTnLst>
                              <p:par>
                                <p:cTn id="29" presetID="53" presetClass="entr" presetSubtype="16"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5600"/>
                            </p:stCondLst>
                            <p:childTnLst>
                              <p:par>
                                <p:cTn id="35" presetID="14" presetClass="entr" presetSubtype="10" fill="hold" nodeType="afterEffect">
                                  <p:stCondLst>
                                    <p:cond delay="0"/>
                                  </p:stCondLst>
                                  <p:childTnLst>
                                    <p:set>
                                      <p:cBhvr>
                                        <p:cTn id="36" dur="1" fill="hold">
                                          <p:stCondLst>
                                            <p:cond delay="0"/>
                                          </p:stCondLst>
                                        </p:cTn>
                                        <p:tgtEl>
                                          <p:spTgt spid="6146"/>
                                        </p:tgtEl>
                                        <p:attrNameLst>
                                          <p:attrName>style.visibility</p:attrName>
                                        </p:attrNameLst>
                                      </p:cBhvr>
                                      <p:to>
                                        <p:strVal val="visible"/>
                                      </p:to>
                                    </p:set>
                                    <p:animEffect transition="in" filter="randombar(horizontal)">
                                      <p:cBhvr>
                                        <p:cTn id="37" dur="500"/>
                                        <p:tgtEl>
                                          <p:spTgt spid="6146"/>
                                        </p:tgtEl>
                                      </p:cBhvr>
                                    </p:animEffect>
                                  </p:childTnLst>
                                </p:cTn>
                              </p:par>
                            </p:childTnLst>
                          </p:cTn>
                        </p:par>
                        <p:par>
                          <p:cTn id="38" fill="hold">
                            <p:stCondLst>
                              <p:cond delay="6100"/>
                            </p:stCondLst>
                            <p:childTnLst>
                              <p:par>
                                <p:cTn id="39" presetID="14" presetClass="entr" presetSubtype="1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randombar(horizontal)">
                                      <p:cBhvr>
                                        <p:cTn id="4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animBg="1"/>
      <p:bldP spid="7" grpId="0" animBg="1"/>
      <p:bldP spid="1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C:\Users\Administrator\Desktop\9882a591-e44a-4998-ad2e-1746bd731df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59919" y="3500435"/>
            <a:ext cx="3813970" cy="2543413"/>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10" name="文本框 8"/>
          <p:cNvSpPr txBox="1"/>
          <p:nvPr/>
        </p:nvSpPr>
        <p:spPr>
          <a:xfrm>
            <a:off x="441778" y="1313249"/>
            <a:ext cx="7102021" cy="584775"/>
          </a:xfrm>
          <a:prstGeom prst="rect">
            <a:avLst/>
          </a:prstGeom>
          <a:noFill/>
        </p:spPr>
        <p:txBody>
          <a:bodyPr wrap="square" rtlCol="0">
            <a:spAutoFit/>
          </a:bodyPr>
          <a:lstStyle/>
          <a:p>
            <a:r>
              <a:rPr lang="zh-CN" altLang="en-US" sz="3200" b="1" spc="300" dirty="0" smtClean="0">
                <a:solidFill>
                  <a:srgbClr val="C00000"/>
                </a:solidFill>
                <a:latin typeface="禹卫书法行书简体&#10;" pitchFamily="2" charset="-122"/>
                <a:ea typeface="禹卫书法行书简体&#10;" pitchFamily="2" charset="-122"/>
              </a:rPr>
              <a:t>“一带一路”</a:t>
            </a:r>
            <a:r>
              <a:rPr lang="zh-CN" altLang="en-US" sz="3200" b="1" spc="300" dirty="0" smtClean="0">
                <a:solidFill>
                  <a:srgbClr val="C00000"/>
                </a:solidFill>
                <a:latin typeface="微软雅黑" panose="020B0503020204020204" pitchFamily="34" charset="-122"/>
                <a:ea typeface="微软雅黑" panose="020B0503020204020204" pitchFamily="34" charset="-122"/>
              </a:rPr>
              <a:t>连接世界</a:t>
            </a:r>
            <a:r>
              <a:rPr lang="en-US" altLang="zh-CN" sz="3200" b="1" spc="300" dirty="0" smtClean="0">
                <a:solidFill>
                  <a:srgbClr val="C00000"/>
                </a:solidFill>
                <a:latin typeface="微软雅黑" panose="020B0503020204020204" pitchFamily="34" charset="-122"/>
                <a:ea typeface="微软雅黑" panose="020B0503020204020204" pitchFamily="34" charset="-122"/>
              </a:rPr>
              <a:t>——</a:t>
            </a:r>
            <a:r>
              <a:rPr lang="zh-CN" altLang="en-US" sz="3200" b="1" dirty="0">
                <a:solidFill>
                  <a:srgbClr val="C00000"/>
                </a:solidFill>
                <a:latin typeface="方正大标宋简体" pitchFamily="2" charset="-122"/>
                <a:ea typeface="方正大标宋简体" pitchFamily="2" charset="-122"/>
              </a:rPr>
              <a:t>五通</a:t>
            </a:r>
            <a:r>
              <a:rPr lang="zh-CN" altLang="en-US" sz="3200" b="1" dirty="0" smtClean="0">
                <a:solidFill>
                  <a:srgbClr val="C00000"/>
                </a:solidFill>
                <a:latin typeface="方正大标宋简体" pitchFamily="2" charset="-122"/>
                <a:ea typeface="方正大标宋简体" pitchFamily="2" charset="-122"/>
              </a:rPr>
              <a:t>发展</a:t>
            </a:r>
            <a:endParaRPr lang="zh-CN" altLang="en-US" sz="3200" b="1" dirty="0">
              <a:solidFill>
                <a:srgbClr val="C00000"/>
              </a:solidFill>
              <a:latin typeface="方正大标宋简体" pitchFamily="2" charset="-122"/>
              <a:ea typeface="方正大标宋简体" pitchFamily="2" charset="-122"/>
            </a:endParaRPr>
          </a:p>
        </p:txBody>
      </p:sp>
      <p:sp>
        <p:nvSpPr>
          <p:cNvPr id="5" name="TextBox 4"/>
          <p:cNvSpPr txBox="1"/>
          <p:nvPr/>
        </p:nvSpPr>
        <p:spPr>
          <a:xfrm>
            <a:off x="441778" y="1898024"/>
            <a:ext cx="9464222" cy="276999"/>
          </a:xfrm>
          <a:prstGeom prst="rect">
            <a:avLst/>
          </a:prstGeom>
          <a:noFill/>
        </p:spPr>
        <p:txBody>
          <a:bodyPr wrap="square" rtlCol="0">
            <a:spAutoFit/>
          </a:bodyPr>
          <a:lstStyle/>
          <a:p>
            <a:r>
              <a:rPr lang="zh-CN" altLang="en-US" sz="1200" dirty="0"/>
              <a:t>“一带一路”合作的重点，就是“五通”，他们分别指的是：政策沟通、设施联通、贸易畅通、资金融通和民心相通。</a:t>
            </a:r>
          </a:p>
        </p:txBody>
      </p:sp>
      <p:sp>
        <p:nvSpPr>
          <p:cNvPr id="6" name="圆角矩形 5"/>
          <p:cNvSpPr/>
          <p:nvPr/>
        </p:nvSpPr>
        <p:spPr>
          <a:xfrm>
            <a:off x="749300" y="2951836"/>
            <a:ext cx="10490200" cy="3454400"/>
          </a:xfrm>
          <a:prstGeom prst="roundRect">
            <a:avLst>
              <a:gd name="adj" fmla="val 6741"/>
            </a:avLst>
          </a:prstGeom>
          <a:noFill/>
          <a:ln w="63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4610100" y="2653386"/>
            <a:ext cx="2336800" cy="596900"/>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民心相通</a:t>
            </a:r>
            <a:endParaRPr lang="zh-CN" altLang="en-US" sz="2800" b="1" dirty="0">
              <a:latin typeface="微软雅黑" pitchFamily="34" charset="-122"/>
              <a:ea typeface="微软雅黑" pitchFamily="34" charset="-122"/>
            </a:endParaRPr>
          </a:p>
        </p:txBody>
      </p:sp>
      <p:sp>
        <p:nvSpPr>
          <p:cNvPr id="13" name="TextBox 12"/>
          <p:cNvSpPr txBox="1"/>
          <p:nvPr/>
        </p:nvSpPr>
        <p:spPr>
          <a:xfrm>
            <a:off x="5778500" y="3753187"/>
            <a:ext cx="4838700" cy="1990930"/>
          </a:xfrm>
          <a:prstGeom prst="rect">
            <a:avLst/>
          </a:prstGeom>
          <a:noFill/>
        </p:spPr>
        <p:txBody>
          <a:bodyPr wrap="square" rtlCol="0">
            <a:spAutoFit/>
          </a:bodyPr>
          <a:lstStyle/>
          <a:p>
            <a:pPr>
              <a:lnSpc>
                <a:spcPct val="150000"/>
              </a:lnSpc>
            </a:pPr>
            <a:r>
              <a:rPr lang="zh-CN" altLang="en-US" sz="1400" dirty="0"/>
              <a:t>民心相通是“一带一路”建设的社会根基。不言而喻，跨越各国的“世纪工程”若能获得沿线国家民众的广泛支持，将会顺利得多，反之，则寸步难行。所以，必须通过传承和弘扬古“丝绸之路”友好合作精神，开展广泛的人文交流，加强媒体合作、旅游合作等多种方式，来增进彼此合作和理解，以共同推进“一带一路”建设。</a:t>
            </a:r>
            <a:endParaRPr lang="zh-CN" altLang="en-US" sz="1400" dirty="0">
              <a:latin typeface="微软雅黑" pitchFamily="34" charset="-122"/>
              <a:ea typeface="微软雅黑" pitchFamily="34" charset="-122"/>
            </a:endParaRPr>
          </a:p>
        </p:txBody>
      </p:sp>
    </p:spTree>
    <p:extLst>
      <p:ext uri="{BB962C8B-B14F-4D97-AF65-F5344CB8AC3E}">
        <p14:creationId xmlns:p14="http://schemas.microsoft.com/office/powerpoint/2010/main" val="114358390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12" presetClass="entr" presetSubtype="8" fill="hold" grpId="0" nodeType="withEffect">
                                  <p:stCondLst>
                                    <p:cond delay="170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p:tgtEl>
                                          <p:spTgt spid="10"/>
                                        </p:tgtEl>
                                        <p:attrNameLst>
                                          <p:attrName>ppt_x</p:attrName>
                                        </p:attrNameLst>
                                      </p:cBhvr>
                                      <p:tavLst>
                                        <p:tav tm="0">
                                          <p:val>
                                            <p:strVal val="#ppt_x-#ppt_w*1.125000"/>
                                          </p:val>
                                        </p:tav>
                                        <p:tav tm="100000">
                                          <p:val>
                                            <p:strVal val="#ppt_x"/>
                                          </p:val>
                                        </p:tav>
                                      </p:tavLst>
                                    </p:anim>
                                    <p:animEffect transition="in" filter="wipe(right)">
                                      <p:cBhvr>
                                        <p:cTn id="18" dur="500"/>
                                        <p:tgtEl>
                                          <p:spTgt spid="10"/>
                                        </p:tgtEl>
                                      </p:cBhvr>
                                    </p:animEffect>
                                  </p:childTnLst>
                                </p:cTn>
                              </p:par>
                            </p:childTnLst>
                          </p:cTn>
                        </p:par>
                        <p:par>
                          <p:cTn id="19" fill="hold">
                            <p:stCondLst>
                              <p:cond delay="2200"/>
                            </p:stCondLst>
                            <p:childTnLst>
                              <p:par>
                                <p:cTn id="20" presetID="42" presetClass="entr" presetSubtype="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childTnLst>
                          </p:cTn>
                        </p:par>
                        <p:par>
                          <p:cTn id="25" fill="hold">
                            <p:stCondLst>
                              <p:cond delay="3200"/>
                            </p:stCondLst>
                            <p:childTnLst>
                              <p:par>
                                <p:cTn id="26" presetID="21" presetClass="entr" presetSubtype="1"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heel(1)">
                                      <p:cBhvr>
                                        <p:cTn id="28" dur="2000"/>
                                        <p:tgtEl>
                                          <p:spTgt spid="6"/>
                                        </p:tgtEl>
                                      </p:cBhvr>
                                    </p:animEffect>
                                  </p:childTnLst>
                                </p:cTn>
                              </p:par>
                            </p:childTnLst>
                          </p:cTn>
                        </p:par>
                        <p:par>
                          <p:cTn id="29" fill="hold">
                            <p:stCondLst>
                              <p:cond delay="5200"/>
                            </p:stCondLst>
                            <p:childTnLst>
                              <p:par>
                                <p:cTn id="30" presetID="53" presetClass="entr" presetSubtype="16"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 calcmode="lin" valueType="num">
                                      <p:cBhvr>
                                        <p:cTn id="32" dur="500" fill="hold"/>
                                        <p:tgtEl>
                                          <p:spTgt spid="7"/>
                                        </p:tgtEl>
                                        <p:attrNameLst>
                                          <p:attrName>ppt_w</p:attrName>
                                        </p:attrNameLst>
                                      </p:cBhvr>
                                      <p:tavLst>
                                        <p:tav tm="0">
                                          <p:val>
                                            <p:fltVal val="0"/>
                                          </p:val>
                                        </p:tav>
                                        <p:tav tm="100000">
                                          <p:val>
                                            <p:strVal val="#ppt_w"/>
                                          </p:val>
                                        </p:tav>
                                      </p:tavLst>
                                    </p:anim>
                                    <p:anim calcmode="lin" valueType="num">
                                      <p:cBhvr>
                                        <p:cTn id="33" dur="500" fill="hold"/>
                                        <p:tgtEl>
                                          <p:spTgt spid="7"/>
                                        </p:tgtEl>
                                        <p:attrNameLst>
                                          <p:attrName>ppt_h</p:attrName>
                                        </p:attrNameLst>
                                      </p:cBhvr>
                                      <p:tavLst>
                                        <p:tav tm="0">
                                          <p:val>
                                            <p:fltVal val="0"/>
                                          </p:val>
                                        </p:tav>
                                        <p:tav tm="100000">
                                          <p:val>
                                            <p:strVal val="#ppt_h"/>
                                          </p:val>
                                        </p:tav>
                                      </p:tavLst>
                                    </p:anim>
                                    <p:animEffect transition="in" filter="fade">
                                      <p:cBhvr>
                                        <p:cTn id="34" dur="500"/>
                                        <p:tgtEl>
                                          <p:spTgt spid="7"/>
                                        </p:tgtEl>
                                      </p:cBhvr>
                                    </p:animEffect>
                                  </p:childTnLst>
                                </p:cTn>
                              </p:par>
                            </p:childTnLst>
                          </p:cTn>
                        </p:par>
                        <p:par>
                          <p:cTn id="35" fill="hold">
                            <p:stCondLst>
                              <p:cond delay="5700"/>
                            </p:stCondLst>
                            <p:childTnLst>
                              <p:par>
                                <p:cTn id="36" presetID="14" presetClass="entr" presetSubtype="10" fill="hold" nodeType="afterEffect">
                                  <p:stCondLst>
                                    <p:cond delay="0"/>
                                  </p:stCondLst>
                                  <p:childTnLst>
                                    <p:set>
                                      <p:cBhvr>
                                        <p:cTn id="37" dur="1" fill="hold">
                                          <p:stCondLst>
                                            <p:cond delay="0"/>
                                          </p:stCondLst>
                                        </p:cTn>
                                        <p:tgtEl>
                                          <p:spTgt spid="7170"/>
                                        </p:tgtEl>
                                        <p:attrNameLst>
                                          <p:attrName>style.visibility</p:attrName>
                                        </p:attrNameLst>
                                      </p:cBhvr>
                                      <p:to>
                                        <p:strVal val="visible"/>
                                      </p:to>
                                    </p:set>
                                    <p:animEffect transition="in" filter="randombar(horizontal)">
                                      <p:cBhvr>
                                        <p:cTn id="38" dur="500"/>
                                        <p:tgtEl>
                                          <p:spTgt spid="7170"/>
                                        </p:tgtEl>
                                      </p:cBhvr>
                                    </p:animEffect>
                                  </p:childTnLst>
                                </p:cTn>
                              </p:par>
                            </p:childTnLst>
                          </p:cTn>
                        </p:par>
                        <p:par>
                          <p:cTn id="39" fill="hold">
                            <p:stCondLst>
                              <p:cond delay="6200"/>
                            </p:stCondLst>
                            <p:childTnLst>
                              <p:par>
                                <p:cTn id="40" presetID="14" presetClass="entr" presetSubtype="10"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randombar(horizontal)">
                                      <p:cBhvr>
                                        <p:cTn id="4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5" grpId="0"/>
      <p:bldP spid="6" grpId="0" animBg="1"/>
      <p:bldP spid="7" grpId="0" animBg="1"/>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768373"/>
            <a:ext cx="59109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五、</a:t>
            </a:r>
            <a:r>
              <a:rPr lang="zh-CN" altLang="en-US" sz="2800" b="1" dirty="0">
                <a:latin typeface="微软雅黑" panose="020B0503020204020204" pitchFamily="34" charset="-122"/>
                <a:ea typeface="微软雅黑" panose="020B0503020204020204" pitchFamily="34" charset="-122"/>
              </a:rPr>
              <a:t>“一带一路”</a:t>
            </a:r>
            <a:r>
              <a:rPr lang="zh-CN" altLang="en-US" sz="2800" b="1" dirty="0" smtClean="0">
                <a:latin typeface="微软雅黑" panose="020B0503020204020204" pitchFamily="34" charset="-122"/>
                <a:ea typeface="微软雅黑" panose="020B0503020204020204" pitchFamily="34" charset="-122"/>
              </a:rPr>
              <a:t>的主要途径</a:t>
            </a:r>
            <a:endParaRPr lang="zh-CN" altLang="en-US" sz="2800" b="1" dirty="0">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1524000"/>
            <a:ext cx="4096721" cy="3835400"/>
          </a:xfrm>
          <a:prstGeom prst="rect">
            <a:avLst/>
          </a:prstGeom>
        </p:spPr>
      </p:pic>
      <p:sp>
        <p:nvSpPr>
          <p:cNvPr id="4" name="文本框 3"/>
          <p:cNvSpPr txBox="1"/>
          <p:nvPr/>
        </p:nvSpPr>
        <p:spPr>
          <a:xfrm>
            <a:off x="4521200" y="3784600"/>
            <a:ext cx="6413500" cy="1434047"/>
          </a:xfrm>
          <a:prstGeom prst="rect">
            <a:avLst/>
          </a:prstGeom>
          <a:noFill/>
        </p:spPr>
        <p:txBody>
          <a:bodyPr wrap="square" rtlCol="0">
            <a:spAutoFit/>
          </a:bodyPr>
          <a:lstStyle/>
          <a:p>
            <a:pPr>
              <a:lnSpc>
                <a:spcPct val="150000"/>
              </a:lnSpc>
            </a:pPr>
            <a:r>
              <a:rPr lang="zh-CN" altLang="en-US" sz="1200" dirty="0"/>
              <a:t>共建“一带一路”的途径是以目标协调、政策沟通为主，不刻意追求一致性，可高度灵活，富有弹性，是多元开放的合作进程。积极利用现有双多边合作机制，加强与沿线国家发展战略的相互衔接，促进区域合作蓬勃发展。加强双边合作，开展多层次、多渠道沟通磋商，推动双边关系全面发展。强化多边合作机制作用，继续发挥沿线各国区域、次区域相关国际论坛、展会等平台的建设性作用。</a:t>
            </a:r>
          </a:p>
        </p:txBody>
      </p:sp>
    </p:spTree>
    <p:extLst>
      <p:ext uri="{BB962C8B-B14F-4D97-AF65-F5344CB8AC3E}">
        <p14:creationId xmlns:p14="http://schemas.microsoft.com/office/powerpoint/2010/main" val="2764242485"/>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4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900"/>
                            </p:stCondLst>
                            <p:childTnLst>
                              <p:par>
                                <p:cTn id="14" presetID="42" presetClass="entr" presetSubtype="0" fill="hold" grpId="0" nodeType="afterEffect">
                                  <p:stCondLst>
                                    <p:cond delay="50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1000"/>
                                        <p:tgtEl>
                                          <p:spTgt spid="4"/>
                                        </p:tgtEl>
                                      </p:cBhvr>
                                    </p:animEffect>
                                    <p:anim calcmode="lin" valueType="num">
                                      <p:cBhvr>
                                        <p:cTn id="17" dur="1000" fill="hold"/>
                                        <p:tgtEl>
                                          <p:spTgt spid="4"/>
                                        </p:tgtEl>
                                        <p:attrNameLst>
                                          <p:attrName>ppt_x</p:attrName>
                                        </p:attrNameLst>
                                      </p:cBhvr>
                                      <p:tavLst>
                                        <p:tav tm="0">
                                          <p:val>
                                            <p:strVal val="#ppt_x"/>
                                          </p:val>
                                        </p:tav>
                                        <p:tav tm="100000">
                                          <p:val>
                                            <p:strVal val="#ppt_x"/>
                                          </p:val>
                                        </p:tav>
                                      </p:tavLst>
                                    </p:anim>
                                    <p:anim calcmode="lin" valueType="num">
                                      <p:cBhvr>
                                        <p:cTn id="1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的主要途径</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6" name="组合 5"/>
          <p:cNvGrpSpPr/>
          <p:nvPr/>
        </p:nvGrpSpPr>
        <p:grpSpPr>
          <a:xfrm>
            <a:off x="4095771" y="1811616"/>
            <a:ext cx="719907" cy="720167"/>
            <a:chOff x="3635896" y="1427745"/>
            <a:chExt cx="540000" cy="540000"/>
          </a:xfrm>
          <a:solidFill>
            <a:srgbClr val="C00000"/>
          </a:solidFill>
        </p:grpSpPr>
        <p:sp>
          <p:nvSpPr>
            <p:cNvPr id="7" name="矩形 6"/>
            <p:cNvSpPr/>
            <p:nvPr/>
          </p:nvSpPr>
          <p:spPr>
            <a:xfrm>
              <a:off x="3635896" y="1427745"/>
              <a:ext cx="540000" cy="540000"/>
            </a:xfrm>
            <a:prstGeom prst="rect">
              <a:avLst/>
            </a:prstGeom>
            <a:grpFill/>
            <a:ln w="12700" cap="flat" cmpd="sng" algn="ctr">
              <a:noFill/>
              <a:prstDash val="solid"/>
            </a:ln>
            <a:effectLst/>
          </p:spPr>
          <p:txBody>
            <a:bodyPr rtlCol="0" anchor="ctr"/>
            <a:lstStyle/>
            <a:p>
              <a:pPr marL="0" marR="0" lvl="0" indent="0" algn="ctr" defTabSz="1218913"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10" name="TextBox 45"/>
            <p:cNvSpPr txBox="1"/>
            <p:nvPr/>
          </p:nvSpPr>
          <p:spPr>
            <a:xfrm>
              <a:off x="3635896" y="1513122"/>
              <a:ext cx="540000" cy="369247"/>
            </a:xfrm>
            <a:prstGeom prst="rect">
              <a:avLst/>
            </a:prstGeom>
            <a:noFill/>
            <a:ln>
              <a:noFill/>
            </a:ln>
          </p:spPr>
          <p:txBody>
            <a:bodyPr wrap="square" rtlCol="0" anchor="ctr" anchorCtr="0">
              <a:spAutoFit/>
            </a:bodyPr>
            <a:lstStyle/>
            <a:p>
              <a:pPr marL="0" marR="0" lvl="0" indent="0" algn="ctr" defTabSz="1218913"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a:ln>
                    <a:noFill/>
                  </a:ln>
                  <a:solidFill>
                    <a:schemeClr val="bg1"/>
                  </a:solidFill>
                  <a:effectLst/>
                  <a:uLnTx/>
                  <a:uFillTx/>
                  <a:latin typeface="Impact" panose="020B0806030902050204" pitchFamily="34" charset="0"/>
                  <a:ea typeface="微软雅黑"/>
                </a:rPr>
                <a:t>01</a:t>
              </a:r>
              <a:endParaRPr kumimoji="0" lang="zh-CN" altLang="en-US" sz="2600" b="0" i="0" u="none" strike="noStrike" kern="0" cap="none" spc="0" normalizeH="0" baseline="0" noProof="0" dirty="0">
                <a:ln>
                  <a:noFill/>
                </a:ln>
                <a:solidFill>
                  <a:schemeClr val="bg1"/>
                </a:solidFill>
                <a:effectLst/>
                <a:uLnTx/>
                <a:uFillTx/>
                <a:latin typeface="Impact" panose="020B0806030902050204" pitchFamily="34" charset="0"/>
                <a:ea typeface="微软雅黑"/>
              </a:endParaRPr>
            </a:p>
          </p:txBody>
        </p:sp>
      </p:grpSp>
      <p:sp>
        <p:nvSpPr>
          <p:cNvPr id="11" name="矩形 10"/>
          <p:cNvSpPr/>
          <p:nvPr/>
        </p:nvSpPr>
        <p:spPr>
          <a:xfrm>
            <a:off x="4946288" y="1811616"/>
            <a:ext cx="5485363" cy="720167"/>
          </a:xfrm>
          <a:prstGeom prst="rect">
            <a:avLst/>
          </a:prstGeom>
          <a:noFill/>
          <a:ln w="3175" cap="flat" cmpd="sng" algn="ctr">
            <a:solidFill>
              <a:srgbClr val="C00000"/>
            </a:solidFill>
            <a:prstDash val="lgDash"/>
          </a:ln>
          <a:effectLst/>
        </p:spPr>
        <p:txBody>
          <a:bodyPr lIns="121891" tIns="60945" rIns="121891" bIns="60945" rtlCol="0" anchor="ctr"/>
          <a:lstStyle/>
          <a:p>
            <a:pPr defTabSz="1218913">
              <a:defRPr/>
            </a:pPr>
            <a:r>
              <a:rPr lang="zh-CN" altLang="en-US" sz="2000" b="1" dirty="0">
                <a:solidFill>
                  <a:srgbClr val="C00000"/>
                </a:solidFill>
                <a:latin typeface="微软雅黑" pitchFamily="34" charset="-122"/>
                <a:ea typeface="微软雅黑" pitchFamily="34" charset="-122"/>
              </a:rPr>
              <a:t>以目标协调、政策沟通为主</a:t>
            </a:r>
            <a:endParaRPr lang="zh-CN" altLang="en-US" sz="1900" b="1" kern="0" dirty="0">
              <a:solidFill>
                <a:srgbClr val="C00000"/>
              </a:solidFill>
              <a:latin typeface="微软雅黑" pitchFamily="34" charset="-122"/>
              <a:ea typeface="微软雅黑" pitchFamily="34" charset="-122"/>
            </a:endParaRPr>
          </a:p>
        </p:txBody>
      </p:sp>
      <p:grpSp>
        <p:nvGrpSpPr>
          <p:cNvPr id="12" name="组合 11"/>
          <p:cNvGrpSpPr/>
          <p:nvPr/>
        </p:nvGrpSpPr>
        <p:grpSpPr>
          <a:xfrm>
            <a:off x="4095771" y="2683243"/>
            <a:ext cx="719907" cy="720167"/>
            <a:chOff x="3635896" y="2037782"/>
            <a:chExt cx="540000" cy="540000"/>
          </a:xfrm>
          <a:solidFill>
            <a:srgbClr val="C00000"/>
          </a:solidFill>
        </p:grpSpPr>
        <p:sp>
          <p:nvSpPr>
            <p:cNvPr id="13" name="矩形 12"/>
            <p:cNvSpPr/>
            <p:nvPr/>
          </p:nvSpPr>
          <p:spPr>
            <a:xfrm>
              <a:off x="3635896" y="2037782"/>
              <a:ext cx="540000" cy="540000"/>
            </a:xfrm>
            <a:prstGeom prst="rect">
              <a:avLst/>
            </a:prstGeom>
            <a:grpFill/>
            <a:ln w="12700" cap="flat" cmpd="sng" algn="ctr">
              <a:noFill/>
              <a:prstDash val="solid"/>
            </a:ln>
            <a:effectLst/>
          </p:spPr>
          <p:txBody>
            <a:bodyPr rtlCol="0" anchor="ctr"/>
            <a:lstStyle/>
            <a:p>
              <a:pPr marL="0" marR="0" lvl="0" indent="0" algn="ctr" defTabSz="1218913"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14" name="TextBox 45"/>
            <p:cNvSpPr txBox="1"/>
            <p:nvPr/>
          </p:nvSpPr>
          <p:spPr>
            <a:xfrm>
              <a:off x="3635896" y="2123159"/>
              <a:ext cx="540000" cy="369247"/>
            </a:xfrm>
            <a:prstGeom prst="rect">
              <a:avLst/>
            </a:prstGeom>
            <a:noFill/>
            <a:ln>
              <a:noFill/>
            </a:ln>
          </p:spPr>
          <p:txBody>
            <a:bodyPr wrap="square" rtlCol="0" anchor="ctr" anchorCtr="0">
              <a:spAutoFit/>
            </a:bodyPr>
            <a:lstStyle/>
            <a:p>
              <a:pPr marL="0" marR="0" lvl="0" indent="0" algn="ctr" defTabSz="1218913"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a:ln>
                    <a:noFill/>
                  </a:ln>
                  <a:solidFill>
                    <a:schemeClr val="bg1"/>
                  </a:solidFill>
                  <a:effectLst/>
                  <a:uLnTx/>
                  <a:uFillTx/>
                  <a:latin typeface="Impact" panose="020B0806030902050204" pitchFamily="34" charset="0"/>
                  <a:ea typeface="微软雅黑"/>
                </a:rPr>
                <a:t>02</a:t>
              </a:r>
              <a:endParaRPr kumimoji="0" lang="zh-CN" altLang="en-US" sz="2600" b="0" i="0" u="none" strike="noStrike" kern="0" cap="none" spc="0" normalizeH="0" baseline="0" noProof="0" dirty="0">
                <a:ln>
                  <a:noFill/>
                </a:ln>
                <a:solidFill>
                  <a:schemeClr val="bg1"/>
                </a:solidFill>
                <a:effectLst/>
                <a:uLnTx/>
                <a:uFillTx/>
                <a:latin typeface="Impact" panose="020B0806030902050204" pitchFamily="34" charset="0"/>
                <a:ea typeface="微软雅黑"/>
              </a:endParaRPr>
            </a:p>
          </p:txBody>
        </p:sp>
      </p:grpSp>
      <p:sp>
        <p:nvSpPr>
          <p:cNvPr id="15" name="矩形 14"/>
          <p:cNvSpPr/>
          <p:nvPr/>
        </p:nvSpPr>
        <p:spPr>
          <a:xfrm>
            <a:off x="4946291" y="2683243"/>
            <a:ext cx="5485359" cy="720167"/>
          </a:xfrm>
          <a:prstGeom prst="rect">
            <a:avLst/>
          </a:prstGeom>
          <a:noFill/>
          <a:ln w="3175" cap="flat" cmpd="sng" algn="ctr">
            <a:solidFill>
              <a:srgbClr val="C00000"/>
            </a:solidFill>
            <a:prstDash val="lgDash"/>
          </a:ln>
          <a:effectLst/>
        </p:spPr>
        <p:txBody>
          <a:bodyPr lIns="121891" tIns="60945" rIns="121891" bIns="60945" rtlCol="0" anchor="ctr"/>
          <a:lstStyle/>
          <a:p>
            <a:pPr defTabSz="1218913">
              <a:lnSpc>
                <a:spcPct val="150000"/>
              </a:lnSpc>
              <a:defRPr/>
            </a:pPr>
            <a:r>
              <a:rPr lang="zh-CN" altLang="en-US" sz="2000" b="1" dirty="0">
                <a:solidFill>
                  <a:srgbClr val="C00000"/>
                </a:solidFill>
                <a:latin typeface="微软雅黑" pitchFamily="34" charset="-122"/>
                <a:ea typeface="微软雅黑" pitchFamily="34" charset="-122"/>
              </a:rPr>
              <a:t>积极利用现有双多边合作</a:t>
            </a:r>
            <a:r>
              <a:rPr lang="zh-CN" altLang="en-US" sz="2000" b="1" dirty="0" smtClean="0">
                <a:solidFill>
                  <a:srgbClr val="C00000"/>
                </a:solidFill>
                <a:latin typeface="微软雅黑" pitchFamily="34" charset="-122"/>
                <a:ea typeface="微软雅黑" pitchFamily="34" charset="-122"/>
              </a:rPr>
              <a:t>机制</a:t>
            </a:r>
            <a:endParaRPr lang="zh-CN" altLang="en-US" sz="2000" b="1" kern="0" dirty="0">
              <a:solidFill>
                <a:srgbClr val="C00000"/>
              </a:solidFill>
              <a:latin typeface="微软雅黑" pitchFamily="34" charset="-122"/>
              <a:ea typeface="微软雅黑" pitchFamily="34" charset="-122"/>
            </a:endParaRPr>
          </a:p>
        </p:txBody>
      </p:sp>
      <p:grpSp>
        <p:nvGrpSpPr>
          <p:cNvPr id="16" name="组合 15"/>
          <p:cNvGrpSpPr/>
          <p:nvPr/>
        </p:nvGrpSpPr>
        <p:grpSpPr>
          <a:xfrm>
            <a:off x="4095771" y="3554870"/>
            <a:ext cx="719907" cy="720167"/>
            <a:chOff x="3635896" y="2647819"/>
            <a:chExt cx="540000" cy="540000"/>
          </a:xfrm>
          <a:solidFill>
            <a:srgbClr val="C00000"/>
          </a:solidFill>
        </p:grpSpPr>
        <p:sp>
          <p:nvSpPr>
            <p:cNvPr id="17" name="矩形 16"/>
            <p:cNvSpPr/>
            <p:nvPr/>
          </p:nvSpPr>
          <p:spPr>
            <a:xfrm>
              <a:off x="3635896" y="2647819"/>
              <a:ext cx="540000" cy="540000"/>
            </a:xfrm>
            <a:prstGeom prst="rect">
              <a:avLst/>
            </a:prstGeom>
            <a:grpFill/>
            <a:ln w="12700" cap="flat" cmpd="sng" algn="ctr">
              <a:noFill/>
              <a:prstDash val="solid"/>
            </a:ln>
            <a:effectLst/>
          </p:spPr>
          <p:txBody>
            <a:bodyPr rtlCol="0" anchor="ctr"/>
            <a:lstStyle/>
            <a:p>
              <a:pPr marL="0" marR="0" lvl="0" indent="0" algn="ctr" defTabSz="1218913"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18" name="TextBox 45"/>
            <p:cNvSpPr txBox="1"/>
            <p:nvPr/>
          </p:nvSpPr>
          <p:spPr>
            <a:xfrm>
              <a:off x="3635896" y="2733196"/>
              <a:ext cx="540000" cy="369247"/>
            </a:xfrm>
            <a:prstGeom prst="rect">
              <a:avLst/>
            </a:prstGeom>
            <a:noFill/>
            <a:ln>
              <a:noFill/>
            </a:ln>
          </p:spPr>
          <p:txBody>
            <a:bodyPr wrap="square" rtlCol="0" anchor="ctr" anchorCtr="0">
              <a:spAutoFit/>
            </a:bodyPr>
            <a:lstStyle/>
            <a:p>
              <a:pPr marL="0" marR="0" lvl="0" indent="0" algn="ctr" defTabSz="1218913"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a:ln>
                    <a:noFill/>
                  </a:ln>
                  <a:solidFill>
                    <a:schemeClr val="bg1"/>
                  </a:solidFill>
                  <a:effectLst/>
                  <a:uLnTx/>
                  <a:uFillTx/>
                  <a:latin typeface="Impact" panose="020B0806030902050204" pitchFamily="34" charset="0"/>
                  <a:ea typeface="微软雅黑"/>
                </a:rPr>
                <a:t>03</a:t>
              </a:r>
              <a:endParaRPr kumimoji="0" lang="zh-CN" altLang="en-US" sz="2600" b="0" i="0" u="none" strike="noStrike" kern="0" cap="none" spc="0" normalizeH="0" baseline="0" noProof="0" dirty="0">
                <a:ln>
                  <a:noFill/>
                </a:ln>
                <a:solidFill>
                  <a:schemeClr val="bg1"/>
                </a:solidFill>
                <a:effectLst/>
                <a:uLnTx/>
                <a:uFillTx/>
                <a:latin typeface="Impact" panose="020B0806030902050204" pitchFamily="34" charset="0"/>
                <a:ea typeface="微软雅黑"/>
              </a:endParaRPr>
            </a:p>
          </p:txBody>
        </p:sp>
      </p:grpSp>
      <p:sp>
        <p:nvSpPr>
          <p:cNvPr id="19" name="矩形 18"/>
          <p:cNvSpPr/>
          <p:nvPr/>
        </p:nvSpPr>
        <p:spPr>
          <a:xfrm>
            <a:off x="4946291" y="3554870"/>
            <a:ext cx="5485359" cy="720167"/>
          </a:xfrm>
          <a:prstGeom prst="rect">
            <a:avLst/>
          </a:prstGeom>
          <a:noFill/>
          <a:ln w="3175" cap="flat" cmpd="sng" algn="ctr">
            <a:solidFill>
              <a:srgbClr val="C00000"/>
            </a:solidFill>
            <a:prstDash val="lgDash"/>
          </a:ln>
          <a:effectLst/>
        </p:spPr>
        <p:txBody>
          <a:bodyPr lIns="121891" tIns="60945" rIns="121891" bIns="60945" rtlCol="0" anchor="ctr"/>
          <a:lstStyle/>
          <a:p>
            <a:pPr defTabSz="1218913">
              <a:lnSpc>
                <a:spcPct val="150000"/>
              </a:lnSpc>
              <a:defRPr/>
            </a:pPr>
            <a:r>
              <a:rPr lang="zh-CN" altLang="en-US" sz="2000" b="1" dirty="0">
                <a:solidFill>
                  <a:srgbClr val="C00000"/>
                </a:solidFill>
                <a:latin typeface="微软雅黑" pitchFamily="34" charset="-122"/>
                <a:ea typeface="微软雅黑" pitchFamily="34" charset="-122"/>
              </a:rPr>
              <a:t>加强与沿线国家发展战略的相互衔接</a:t>
            </a:r>
            <a:endParaRPr lang="zh-CN" altLang="en-US" sz="2000" b="1" kern="0" dirty="0">
              <a:solidFill>
                <a:srgbClr val="C00000"/>
              </a:solidFill>
              <a:latin typeface="微软雅黑" pitchFamily="34" charset="-122"/>
              <a:ea typeface="微软雅黑" pitchFamily="34" charset="-122"/>
            </a:endParaRPr>
          </a:p>
        </p:txBody>
      </p:sp>
      <p:grpSp>
        <p:nvGrpSpPr>
          <p:cNvPr id="20" name="组合 19"/>
          <p:cNvGrpSpPr/>
          <p:nvPr/>
        </p:nvGrpSpPr>
        <p:grpSpPr>
          <a:xfrm>
            <a:off x="4095771" y="4426497"/>
            <a:ext cx="719907" cy="720167"/>
            <a:chOff x="3635896" y="3257856"/>
            <a:chExt cx="540000" cy="540000"/>
          </a:xfrm>
          <a:solidFill>
            <a:srgbClr val="C00000"/>
          </a:solidFill>
        </p:grpSpPr>
        <p:sp>
          <p:nvSpPr>
            <p:cNvPr id="21" name="矩形 20"/>
            <p:cNvSpPr/>
            <p:nvPr/>
          </p:nvSpPr>
          <p:spPr>
            <a:xfrm>
              <a:off x="3635896" y="3257856"/>
              <a:ext cx="540000" cy="540000"/>
            </a:xfrm>
            <a:prstGeom prst="rect">
              <a:avLst/>
            </a:prstGeom>
            <a:grpFill/>
            <a:ln w="12700" cap="flat" cmpd="sng" algn="ctr">
              <a:noFill/>
              <a:prstDash val="solid"/>
            </a:ln>
            <a:effectLst/>
          </p:spPr>
          <p:txBody>
            <a:bodyPr rtlCol="0" anchor="ctr"/>
            <a:lstStyle/>
            <a:p>
              <a:pPr marL="0" marR="0" lvl="0" indent="0" algn="ctr" defTabSz="1218913"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22" name="TextBox 45"/>
            <p:cNvSpPr txBox="1"/>
            <p:nvPr/>
          </p:nvSpPr>
          <p:spPr>
            <a:xfrm>
              <a:off x="3635896" y="3343233"/>
              <a:ext cx="540000" cy="369247"/>
            </a:xfrm>
            <a:prstGeom prst="rect">
              <a:avLst/>
            </a:prstGeom>
            <a:noFill/>
            <a:ln>
              <a:noFill/>
            </a:ln>
          </p:spPr>
          <p:txBody>
            <a:bodyPr wrap="square" rtlCol="0" anchor="ctr" anchorCtr="0">
              <a:spAutoFit/>
            </a:bodyPr>
            <a:lstStyle/>
            <a:p>
              <a:pPr marL="0" marR="0" lvl="0" indent="0" algn="ctr" defTabSz="1218913"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a:ln>
                    <a:noFill/>
                  </a:ln>
                  <a:solidFill>
                    <a:schemeClr val="bg1"/>
                  </a:solidFill>
                  <a:effectLst/>
                  <a:uLnTx/>
                  <a:uFillTx/>
                  <a:latin typeface="Impact" panose="020B0806030902050204" pitchFamily="34" charset="0"/>
                  <a:ea typeface="微软雅黑"/>
                </a:rPr>
                <a:t>04</a:t>
              </a:r>
              <a:endParaRPr kumimoji="0" lang="zh-CN" altLang="en-US" sz="2600" b="0" i="0" u="none" strike="noStrike" kern="0" cap="none" spc="0" normalizeH="0" baseline="0" noProof="0" dirty="0">
                <a:ln>
                  <a:noFill/>
                </a:ln>
                <a:solidFill>
                  <a:schemeClr val="bg1"/>
                </a:solidFill>
                <a:effectLst/>
                <a:uLnTx/>
                <a:uFillTx/>
                <a:latin typeface="Impact" panose="020B0806030902050204" pitchFamily="34" charset="0"/>
                <a:ea typeface="微软雅黑"/>
              </a:endParaRPr>
            </a:p>
          </p:txBody>
        </p:sp>
      </p:grpSp>
      <p:sp>
        <p:nvSpPr>
          <p:cNvPr id="23" name="矩形 22"/>
          <p:cNvSpPr/>
          <p:nvPr/>
        </p:nvSpPr>
        <p:spPr>
          <a:xfrm>
            <a:off x="4946291" y="4426497"/>
            <a:ext cx="5485359" cy="720167"/>
          </a:xfrm>
          <a:prstGeom prst="rect">
            <a:avLst/>
          </a:prstGeom>
          <a:noFill/>
          <a:ln w="3175" cap="flat" cmpd="sng" algn="ctr">
            <a:solidFill>
              <a:srgbClr val="C00000"/>
            </a:solidFill>
            <a:prstDash val="lgDash"/>
          </a:ln>
          <a:effectLst/>
        </p:spPr>
        <p:txBody>
          <a:bodyPr lIns="121891" tIns="60945" rIns="121891" bIns="60945" rtlCol="0" anchor="ctr"/>
          <a:lstStyle/>
          <a:p>
            <a:pPr defTabSz="1218913">
              <a:defRPr/>
            </a:pPr>
            <a:r>
              <a:rPr lang="zh-CN" altLang="en-US" sz="2000" b="1" dirty="0">
                <a:solidFill>
                  <a:srgbClr val="C00000"/>
                </a:solidFill>
                <a:latin typeface="微软雅黑" pitchFamily="34" charset="-122"/>
                <a:ea typeface="微软雅黑" pitchFamily="34" charset="-122"/>
              </a:rPr>
              <a:t>加强双边合作，开展多层次、多渠道沟通磋商</a:t>
            </a:r>
            <a:endParaRPr lang="zh-CN" altLang="en-US" sz="1900" b="1" kern="0" dirty="0">
              <a:solidFill>
                <a:srgbClr val="C00000"/>
              </a:solidFill>
              <a:latin typeface="微软雅黑" pitchFamily="34" charset="-122"/>
              <a:ea typeface="微软雅黑" pitchFamily="34" charset="-122"/>
            </a:endParaRPr>
          </a:p>
        </p:txBody>
      </p:sp>
      <p:grpSp>
        <p:nvGrpSpPr>
          <p:cNvPr id="24" name="组合 23"/>
          <p:cNvGrpSpPr/>
          <p:nvPr/>
        </p:nvGrpSpPr>
        <p:grpSpPr>
          <a:xfrm>
            <a:off x="4095771" y="5298125"/>
            <a:ext cx="719907" cy="1077277"/>
            <a:chOff x="3635896" y="3867894"/>
            <a:chExt cx="540000" cy="540000"/>
          </a:xfrm>
          <a:solidFill>
            <a:srgbClr val="C00000"/>
          </a:solidFill>
        </p:grpSpPr>
        <p:sp>
          <p:nvSpPr>
            <p:cNvPr id="25" name="矩形 24"/>
            <p:cNvSpPr/>
            <p:nvPr/>
          </p:nvSpPr>
          <p:spPr>
            <a:xfrm>
              <a:off x="3635896" y="3867894"/>
              <a:ext cx="540000" cy="540000"/>
            </a:xfrm>
            <a:prstGeom prst="rect">
              <a:avLst/>
            </a:prstGeom>
            <a:grpFill/>
            <a:ln w="12700" cap="flat" cmpd="sng" algn="ctr">
              <a:noFill/>
              <a:prstDash val="solid"/>
            </a:ln>
            <a:effectLst/>
          </p:spPr>
          <p:txBody>
            <a:bodyPr rtlCol="0" anchor="ctr"/>
            <a:lstStyle/>
            <a:p>
              <a:pPr marL="0" marR="0" lvl="0" indent="0" algn="ctr" defTabSz="1218913" eaLnBrk="1" fontAlgn="auto" latinLnBrk="0" hangingPunct="1">
                <a:lnSpc>
                  <a:spcPct val="100000"/>
                </a:lnSpc>
                <a:spcBef>
                  <a:spcPts val="0"/>
                </a:spcBef>
                <a:spcAft>
                  <a:spcPts val="0"/>
                </a:spcAft>
                <a:buClrTx/>
                <a:buSzTx/>
                <a:buFontTx/>
                <a:buNone/>
                <a:tabLst/>
                <a:defRPr/>
              </a:pPr>
              <a:endParaRPr kumimoji="0" lang="zh-CN" altLang="en-US" sz="1900" b="0" i="0" u="none" strike="noStrike" kern="0" cap="none" spc="0" normalizeH="0" baseline="0" noProof="0" dirty="0">
                <a:ln>
                  <a:noFill/>
                </a:ln>
                <a:solidFill>
                  <a:schemeClr val="bg1"/>
                </a:solidFill>
                <a:effectLst/>
                <a:uLnTx/>
                <a:uFillTx/>
                <a:latin typeface="Impact" panose="020B0806030902050204" pitchFamily="34" charset="0"/>
                <a:ea typeface="微软雅黑"/>
                <a:cs typeface="+mn-cs"/>
              </a:endParaRPr>
            </a:p>
          </p:txBody>
        </p:sp>
        <p:sp>
          <p:nvSpPr>
            <p:cNvPr id="26" name="TextBox 45"/>
            <p:cNvSpPr txBox="1"/>
            <p:nvPr/>
          </p:nvSpPr>
          <p:spPr>
            <a:xfrm>
              <a:off x="3635896" y="3953271"/>
              <a:ext cx="540000" cy="369247"/>
            </a:xfrm>
            <a:prstGeom prst="rect">
              <a:avLst/>
            </a:prstGeom>
            <a:noFill/>
            <a:ln>
              <a:noFill/>
            </a:ln>
          </p:spPr>
          <p:txBody>
            <a:bodyPr wrap="square" rtlCol="0" anchor="ctr" anchorCtr="0">
              <a:spAutoFit/>
            </a:bodyPr>
            <a:lstStyle/>
            <a:p>
              <a:pPr marL="0" marR="0" lvl="0" indent="0" algn="ctr" defTabSz="1218913" eaLnBrk="1" fontAlgn="auto" latinLnBrk="0" hangingPunct="1">
                <a:lnSpc>
                  <a:spcPct val="100000"/>
                </a:lnSpc>
                <a:spcBef>
                  <a:spcPts val="0"/>
                </a:spcBef>
                <a:spcAft>
                  <a:spcPts val="0"/>
                </a:spcAft>
                <a:buClrTx/>
                <a:buSzTx/>
                <a:buFontTx/>
                <a:buNone/>
                <a:tabLst/>
                <a:defRPr/>
              </a:pPr>
              <a:r>
                <a:rPr kumimoji="0" lang="en-US" altLang="zh-CN" sz="2600" b="0" i="0" u="none" strike="noStrike" kern="0" cap="none" spc="0" normalizeH="0" baseline="0" noProof="0" dirty="0">
                  <a:ln>
                    <a:noFill/>
                  </a:ln>
                  <a:solidFill>
                    <a:schemeClr val="bg1"/>
                  </a:solidFill>
                  <a:effectLst/>
                  <a:uLnTx/>
                  <a:uFillTx/>
                  <a:latin typeface="Impact" panose="020B0806030902050204" pitchFamily="34" charset="0"/>
                  <a:ea typeface="微软雅黑"/>
                </a:rPr>
                <a:t>05</a:t>
              </a:r>
              <a:endParaRPr kumimoji="0" lang="zh-CN" altLang="en-US" sz="2600" b="0" i="0" u="none" strike="noStrike" kern="0" cap="none" spc="0" normalizeH="0" baseline="0" noProof="0" dirty="0">
                <a:ln>
                  <a:noFill/>
                </a:ln>
                <a:solidFill>
                  <a:schemeClr val="bg1"/>
                </a:solidFill>
                <a:effectLst/>
                <a:uLnTx/>
                <a:uFillTx/>
                <a:latin typeface="Impact" panose="020B0806030902050204" pitchFamily="34" charset="0"/>
                <a:ea typeface="微软雅黑"/>
              </a:endParaRPr>
            </a:p>
          </p:txBody>
        </p:sp>
      </p:grpSp>
      <p:sp>
        <p:nvSpPr>
          <p:cNvPr id="27" name="矩形 26"/>
          <p:cNvSpPr/>
          <p:nvPr/>
        </p:nvSpPr>
        <p:spPr>
          <a:xfrm>
            <a:off x="4946290" y="5298125"/>
            <a:ext cx="5485359" cy="1077277"/>
          </a:xfrm>
          <a:prstGeom prst="rect">
            <a:avLst/>
          </a:prstGeom>
          <a:noFill/>
          <a:ln w="3175" cap="flat" cmpd="sng" algn="ctr">
            <a:solidFill>
              <a:srgbClr val="C00000"/>
            </a:solidFill>
            <a:prstDash val="lgDash"/>
          </a:ln>
          <a:effectLst/>
        </p:spPr>
        <p:txBody>
          <a:bodyPr lIns="121891" tIns="60945" rIns="121891" bIns="60945" rtlCol="0" anchor="ctr"/>
          <a:lstStyle/>
          <a:p>
            <a:pPr defTabSz="1218913">
              <a:lnSpc>
                <a:spcPct val="150000"/>
              </a:lnSpc>
              <a:defRPr/>
            </a:pPr>
            <a:r>
              <a:rPr lang="zh-CN" altLang="en-US" sz="2000" b="1" dirty="0" smtClean="0">
                <a:solidFill>
                  <a:srgbClr val="C00000"/>
                </a:solidFill>
                <a:latin typeface="微软雅黑" pitchFamily="34" charset="-122"/>
                <a:ea typeface="微软雅黑" pitchFamily="34" charset="-122"/>
              </a:rPr>
              <a:t>发挥</a:t>
            </a:r>
            <a:r>
              <a:rPr lang="zh-CN" altLang="en-US" sz="2000" b="1" dirty="0">
                <a:solidFill>
                  <a:srgbClr val="C00000"/>
                </a:solidFill>
                <a:latin typeface="微软雅黑" pitchFamily="34" charset="-122"/>
                <a:ea typeface="微软雅黑" pitchFamily="34" charset="-122"/>
              </a:rPr>
              <a:t>沿线各国区域、次区域相关国际论坛、展会等平台的建设性作用</a:t>
            </a:r>
            <a:endParaRPr lang="zh-CN" altLang="en-US" sz="1900" b="1" kern="0" dirty="0">
              <a:solidFill>
                <a:srgbClr val="C00000"/>
              </a:solidFill>
              <a:latin typeface="微软雅黑" pitchFamily="34" charset="-122"/>
              <a:ea typeface="微软雅黑" pitchFamily="34" charset="-122"/>
            </a:endParaRPr>
          </a:p>
        </p:txBody>
      </p:sp>
      <p:pic>
        <p:nvPicPr>
          <p:cNvPr id="9218" name="Picture 2" descr="C:\Users\Administrator\Desktop\c75398ca573aaa4be95fe349e5e3c89d.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17500" y="2375477"/>
            <a:ext cx="3647355" cy="25030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9584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49" presetClass="entr" presetSubtype="0" decel="100000" fill="hold" nodeType="afterEffect">
                                  <p:stCondLst>
                                    <p:cond delay="0"/>
                                  </p:stCondLst>
                                  <p:childTnLst>
                                    <p:set>
                                      <p:cBhvr>
                                        <p:cTn id="17" dur="1" fill="hold">
                                          <p:stCondLst>
                                            <p:cond delay="0"/>
                                          </p:stCondLst>
                                        </p:cTn>
                                        <p:tgtEl>
                                          <p:spTgt spid="9218"/>
                                        </p:tgtEl>
                                        <p:attrNameLst>
                                          <p:attrName>style.visibility</p:attrName>
                                        </p:attrNameLst>
                                      </p:cBhvr>
                                      <p:to>
                                        <p:strVal val="visible"/>
                                      </p:to>
                                    </p:set>
                                    <p:anim calcmode="lin" valueType="num">
                                      <p:cBhvr>
                                        <p:cTn id="18" dur="500" fill="hold"/>
                                        <p:tgtEl>
                                          <p:spTgt spid="9218"/>
                                        </p:tgtEl>
                                        <p:attrNameLst>
                                          <p:attrName>ppt_w</p:attrName>
                                        </p:attrNameLst>
                                      </p:cBhvr>
                                      <p:tavLst>
                                        <p:tav tm="0">
                                          <p:val>
                                            <p:fltVal val="0"/>
                                          </p:val>
                                        </p:tav>
                                        <p:tav tm="100000">
                                          <p:val>
                                            <p:strVal val="#ppt_w"/>
                                          </p:val>
                                        </p:tav>
                                      </p:tavLst>
                                    </p:anim>
                                    <p:anim calcmode="lin" valueType="num">
                                      <p:cBhvr>
                                        <p:cTn id="19" dur="500" fill="hold"/>
                                        <p:tgtEl>
                                          <p:spTgt spid="9218"/>
                                        </p:tgtEl>
                                        <p:attrNameLst>
                                          <p:attrName>ppt_h</p:attrName>
                                        </p:attrNameLst>
                                      </p:cBhvr>
                                      <p:tavLst>
                                        <p:tav tm="0">
                                          <p:val>
                                            <p:fltVal val="0"/>
                                          </p:val>
                                        </p:tav>
                                        <p:tav tm="100000">
                                          <p:val>
                                            <p:strVal val="#ppt_h"/>
                                          </p:val>
                                        </p:tav>
                                      </p:tavLst>
                                    </p:anim>
                                    <p:anim calcmode="lin" valueType="num">
                                      <p:cBhvr>
                                        <p:cTn id="20" dur="500" fill="hold"/>
                                        <p:tgtEl>
                                          <p:spTgt spid="9218"/>
                                        </p:tgtEl>
                                        <p:attrNameLst>
                                          <p:attrName>style.rotation</p:attrName>
                                        </p:attrNameLst>
                                      </p:cBhvr>
                                      <p:tavLst>
                                        <p:tav tm="0">
                                          <p:val>
                                            <p:fltVal val="360"/>
                                          </p:val>
                                        </p:tav>
                                        <p:tav tm="100000">
                                          <p:val>
                                            <p:fltVal val="0"/>
                                          </p:val>
                                        </p:tav>
                                      </p:tavLst>
                                    </p:anim>
                                    <p:animEffect transition="in" filter="fade">
                                      <p:cBhvr>
                                        <p:cTn id="21" dur="500"/>
                                        <p:tgtEl>
                                          <p:spTgt spid="9218"/>
                                        </p:tgtEl>
                                      </p:cBhvr>
                                    </p:animEffect>
                                  </p:childTnLst>
                                </p:cTn>
                              </p:par>
                            </p:childTnLst>
                          </p:cTn>
                        </p:par>
                        <p:par>
                          <p:cTn id="22" fill="hold">
                            <p:stCondLst>
                              <p:cond delay="2400"/>
                            </p:stCondLst>
                            <p:childTnLst>
                              <p:par>
                                <p:cTn id="23" presetID="31" presetClass="entr" presetSubtype="0"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1000" fill="hold"/>
                                        <p:tgtEl>
                                          <p:spTgt spid="6"/>
                                        </p:tgtEl>
                                        <p:attrNameLst>
                                          <p:attrName>ppt_w</p:attrName>
                                        </p:attrNameLst>
                                      </p:cBhvr>
                                      <p:tavLst>
                                        <p:tav tm="0">
                                          <p:val>
                                            <p:fltVal val="0"/>
                                          </p:val>
                                        </p:tav>
                                        <p:tav tm="100000">
                                          <p:val>
                                            <p:strVal val="#ppt_w"/>
                                          </p:val>
                                        </p:tav>
                                      </p:tavLst>
                                    </p:anim>
                                    <p:anim calcmode="lin" valueType="num">
                                      <p:cBhvr>
                                        <p:cTn id="26" dur="1000" fill="hold"/>
                                        <p:tgtEl>
                                          <p:spTgt spid="6"/>
                                        </p:tgtEl>
                                        <p:attrNameLst>
                                          <p:attrName>ppt_h</p:attrName>
                                        </p:attrNameLst>
                                      </p:cBhvr>
                                      <p:tavLst>
                                        <p:tav tm="0">
                                          <p:val>
                                            <p:fltVal val="0"/>
                                          </p:val>
                                        </p:tav>
                                        <p:tav tm="100000">
                                          <p:val>
                                            <p:strVal val="#ppt_h"/>
                                          </p:val>
                                        </p:tav>
                                      </p:tavLst>
                                    </p:anim>
                                    <p:anim calcmode="lin" valueType="num">
                                      <p:cBhvr>
                                        <p:cTn id="27" dur="1000" fill="hold"/>
                                        <p:tgtEl>
                                          <p:spTgt spid="6"/>
                                        </p:tgtEl>
                                        <p:attrNameLst>
                                          <p:attrName>style.rotation</p:attrName>
                                        </p:attrNameLst>
                                      </p:cBhvr>
                                      <p:tavLst>
                                        <p:tav tm="0">
                                          <p:val>
                                            <p:fltVal val="90"/>
                                          </p:val>
                                        </p:tav>
                                        <p:tav tm="100000">
                                          <p:val>
                                            <p:fltVal val="0"/>
                                          </p:val>
                                        </p:tav>
                                      </p:tavLst>
                                    </p:anim>
                                    <p:animEffect transition="in" filter="fade">
                                      <p:cBhvr>
                                        <p:cTn id="28" dur="1000"/>
                                        <p:tgtEl>
                                          <p:spTgt spid="6"/>
                                        </p:tgtEl>
                                      </p:cBhvr>
                                    </p:animEffect>
                                  </p:childTnLst>
                                </p:cTn>
                              </p:par>
                            </p:childTnLst>
                          </p:cTn>
                        </p:par>
                        <p:par>
                          <p:cTn id="29" fill="hold">
                            <p:stCondLst>
                              <p:cond delay="34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1250"/>
                                        <p:tgtEl>
                                          <p:spTgt spid="11"/>
                                        </p:tgtEl>
                                      </p:cBhvr>
                                    </p:animEffect>
                                  </p:childTnLst>
                                </p:cTn>
                              </p:par>
                            </p:childTnLst>
                          </p:cTn>
                        </p:par>
                        <p:par>
                          <p:cTn id="33" fill="hold">
                            <p:stCondLst>
                              <p:cond delay="4650"/>
                            </p:stCondLst>
                            <p:childTnLst>
                              <p:par>
                                <p:cTn id="34" presetID="31" presetClass="entr" presetSubtype="0"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1000" fill="hold"/>
                                        <p:tgtEl>
                                          <p:spTgt spid="12"/>
                                        </p:tgtEl>
                                        <p:attrNameLst>
                                          <p:attrName>ppt_w</p:attrName>
                                        </p:attrNameLst>
                                      </p:cBhvr>
                                      <p:tavLst>
                                        <p:tav tm="0">
                                          <p:val>
                                            <p:fltVal val="0"/>
                                          </p:val>
                                        </p:tav>
                                        <p:tav tm="100000">
                                          <p:val>
                                            <p:strVal val="#ppt_w"/>
                                          </p:val>
                                        </p:tav>
                                      </p:tavLst>
                                    </p:anim>
                                    <p:anim calcmode="lin" valueType="num">
                                      <p:cBhvr>
                                        <p:cTn id="37" dur="1000" fill="hold"/>
                                        <p:tgtEl>
                                          <p:spTgt spid="12"/>
                                        </p:tgtEl>
                                        <p:attrNameLst>
                                          <p:attrName>ppt_h</p:attrName>
                                        </p:attrNameLst>
                                      </p:cBhvr>
                                      <p:tavLst>
                                        <p:tav tm="0">
                                          <p:val>
                                            <p:fltVal val="0"/>
                                          </p:val>
                                        </p:tav>
                                        <p:tav tm="100000">
                                          <p:val>
                                            <p:strVal val="#ppt_h"/>
                                          </p:val>
                                        </p:tav>
                                      </p:tavLst>
                                    </p:anim>
                                    <p:anim calcmode="lin" valueType="num">
                                      <p:cBhvr>
                                        <p:cTn id="38" dur="1000" fill="hold"/>
                                        <p:tgtEl>
                                          <p:spTgt spid="12"/>
                                        </p:tgtEl>
                                        <p:attrNameLst>
                                          <p:attrName>style.rotation</p:attrName>
                                        </p:attrNameLst>
                                      </p:cBhvr>
                                      <p:tavLst>
                                        <p:tav tm="0">
                                          <p:val>
                                            <p:fltVal val="90"/>
                                          </p:val>
                                        </p:tav>
                                        <p:tav tm="100000">
                                          <p:val>
                                            <p:fltVal val="0"/>
                                          </p:val>
                                        </p:tav>
                                      </p:tavLst>
                                    </p:anim>
                                    <p:animEffect transition="in" filter="fade">
                                      <p:cBhvr>
                                        <p:cTn id="39" dur="1000"/>
                                        <p:tgtEl>
                                          <p:spTgt spid="12"/>
                                        </p:tgtEl>
                                      </p:cBhvr>
                                    </p:animEffect>
                                  </p:childTnLst>
                                </p:cTn>
                              </p:par>
                            </p:childTnLst>
                          </p:cTn>
                        </p:par>
                        <p:par>
                          <p:cTn id="40" fill="hold">
                            <p:stCondLst>
                              <p:cond delay="5650"/>
                            </p:stCondLst>
                            <p:childTnLst>
                              <p:par>
                                <p:cTn id="41" presetID="42"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1250"/>
                                        <p:tgtEl>
                                          <p:spTgt spid="15"/>
                                        </p:tgtEl>
                                      </p:cBhvr>
                                    </p:animEffect>
                                    <p:anim calcmode="lin" valueType="num">
                                      <p:cBhvr>
                                        <p:cTn id="44" dur="1250" fill="hold"/>
                                        <p:tgtEl>
                                          <p:spTgt spid="15"/>
                                        </p:tgtEl>
                                        <p:attrNameLst>
                                          <p:attrName>ppt_x</p:attrName>
                                        </p:attrNameLst>
                                      </p:cBhvr>
                                      <p:tavLst>
                                        <p:tav tm="0">
                                          <p:val>
                                            <p:strVal val="#ppt_x"/>
                                          </p:val>
                                        </p:tav>
                                        <p:tav tm="100000">
                                          <p:val>
                                            <p:strVal val="#ppt_x"/>
                                          </p:val>
                                        </p:tav>
                                      </p:tavLst>
                                    </p:anim>
                                    <p:anim calcmode="lin" valueType="num">
                                      <p:cBhvr>
                                        <p:cTn id="45" dur="1250" fill="hold"/>
                                        <p:tgtEl>
                                          <p:spTgt spid="15"/>
                                        </p:tgtEl>
                                        <p:attrNameLst>
                                          <p:attrName>ppt_y</p:attrName>
                                        </p:attrNameLst>
                                      </p:cBhvr>
                                      <p:tavLst>
                                        <p:tav tm="0">
                                          <p:val>
                                            <p:strVal val="#ppt_y+.1"/>
                                          </p:val>
                                        </p:tav>
                                        <p:tav tm="100000">
                                          <p:val>
                                            <p:strVal val="#ppt_y"/>
                                          </p:val>
                                        </p:tav>
                                      </p:tavLst>
                                    </p:anim>
                                  </p:childTnLst>
                                </p:cTn>
                              </p:par>
                            </p:childTnLst>
                          </p:cTn>
                        </p:par>
                        <p:par>
                          <p:cTn id="46" fill="hold">
                            <p:stCondLst>
                              <p:cond delay="6900"/>
                            </p:stCondLst>
                            <p:childTnLst>
                              <p:par>
                                <p:cTn id="47" presetID="31" presetClass="entr" presetSubtype="0" fill="hold" nodeType="after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p:cTn id="49" dur="1000" fill="hold"/>
                                        <p:tgtEl>
                                          <p:spTgt spid="16"/>
                                        </p:tgtEl>
                                        <p:attrNameLst>
                                          <p:attrName>ppt_w</p:attrName>
                                        </p:attrNameLst>
                                      </p:cBhvr>
                                      <p:tavLst>
                                        <p:tav tm="0">
                                          <p:val>
                                            <p:fltVal val="0"/>
                                          </p:val>
                                        </p:tav>
                                        <p:tav tm="100000">
                                          <p:val>
                                            <p:strVal val="#ppt_w"/>
                                          </p:val>
                                        </p:tav>
                                      </p:tavLst>
                                    </p:anim>
                                    <p:anim calcmode="lin" valueType="num">
                                      <p:cBhvr>
                                        <p:cTn id="50" dur="1000" fill="hold"/>
                                        <p:tgtEl>
                                          <p:spTgt spid="16"/>
                                        </p:tgtEl>
                                        <p:attrNameLst>
                                          <p:attrName>ppt_h</p:attrName>
                                        </p:attrNameLst>
                                      </p:cBhvr>
                                      <p:tavLst>
                                        <p:tav tm="0">
                                          <p:val>
                                            <p:fltVal val="0"/>
                                          </p:val>
                                        </p:tav>
                                        <p:tav tm="100000">
                                          <p:val>
                                            <p:strVal val="#ppt_h"/>
                                          </p:val>
                                        </p:tav>
                                      </p:tavLst>
                                    </p:anim>
                                    <p:anim calcmode="lin" valueType="num">
                                      <p:cBhvr>
                                        <p:cTn id="51" dur="1000" fill="hold"/>
                                        <p:tgtEl>
                                          <p:spTgt spid="16"/>
                                        </p:tgtEl>
                                        <p:attrNameLst>
                                          <p:attrName>style.rotation</p:attrName>
                                        </p:attrNameLst>
                                      </p:cBhvr>
                                      <p:tavLst>
                                        <p:tav tm="0">
                                          <p:val>
                                            <p:fltVal val="90"/>
                                          </p:val>
                                        </p:tav>
                                        <p:tav tm="100000">
                                          <p:val>
                                            <p:fltVal val="0"/>
                                          </p:val>
                                        </p:tav>
                                      </p:tavLst>
                                    </p:anim>
                                    <p:animEffect transition="in" filter="fade">
                                      <p:cBhvr>
                                        <p:cTn id="52" dur="1000"/>
                                        <p:tgtEl>
                                          <p:spTgt spid="16"/>
                                        </p:tgtEl>
                                      </p:cBhvr>
                                    </p:animEffect>
                                  </p:childTnLst>
                                </p:cTn>
                              </p:par>
                            </p:childTnLst>
                          </p:cTn>
                        </p:par>
                        <p:par>
                          <p:cTn id="53" fill="hold">
                            <p:stCondLst>
                              <p:cond delay="7900"/>
                            </p:stCondLst>
                            <p:childTnLst>
                              <p:par>
                                <p:cTn id="54" presetID="16" presetClass="entr" presetSubtype="21" fill="hold" grpId="0" nodeType="after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barn(inVertical)">
                                      <p:cBhvr>
                                        <p:cTn id="56" dur="1250"/>
                                        <p:tgtEl>
                                          <p:spTgt spid="19"/>
                                        </p:tgtEl>
                                      </p:cBhvr>
                                    </p:animEffect>
                                  </p:childTnLst>
                                </p:cTn>
                              </p:par>
                            </p:childTnLst>
                          </p:cTn>
                        </p:par>
                        <p:par>
                          <p:cTn id="57" fill="hold">
                            <p:stCondLst>
                              <p:cond delay="9150"/>
                            </p:stCondLst>
                            <p:childTnLst>
                              <p:par>
                                <p:cTn id="58" presetID="31" presetClass="entr" presetSubtype="0" fill="hold" nodeType="afterEffect">
                                  <p:stCondLst>
                                    <p:cond delay="0"/>
                                  </p:stCondLst>
                                  <p:childTnLst>
                                    <p:set>
                                      <p:cBhvr>
                                        <p:cTn id="59" dur="1" fill="hold">
                                          <p:stCondLst>
                                            <p:cond delay="0"/>
                                          </p:stCondLst>
                                        </p:cTn>
                                        <p:tgtEl>
                                          <p:spTgt spid="20"/>
                                        </p:tgtEl>
                                        <p:attrNameLst>
                                          <p:attrName>style.visibility</p:attrName>
                                        </p:attrNameLst>
                                      </p:cBhvr>
                                      <p:to>
                                        <p:strVal val="visible"/>
                                      </p:to>
                                    </p:set>
                                    <p:anim calcmode="lin" valueType="num">
                                      <p:cBhvr>
                                        <p:cTn id="60" dur="1000" fill="hold"/>
                                        <p:tgtEl>
                                          <p:spTgt spid="20"/>
                                        </p:tgtEl>
                                        <p:attrNameLst>
                                          <p:attrName>ppt_w</p:attrName>
                                        </p:attrNameLst>
                                      </p:cBhvr>
                                      <p:tavLst>
                                        <p:tav tm="0">
                                          <p:val>
                                            <p:fltVal val="0"/>
                                          </p:val>
                                        </p:tav>
                                        <p:tav tm="100000">
                                          <p:val>
                                            <p:strVal val="#ppt_w"/>
                                          </p:val>
                                        </p:tav>
                                      </p:tavLst>
                                    </p:anim>
                                    <p:anim calcmode="lin" valueType="num">
                                      <p:cBhvr>
                                        <p:cTn id="61" dur="1000" fill="hold"/>
                                        <p:tgtEl>
                                          <p:spTgt spid="20"/>
                                        </p:tgtEl>
                                        <p:attrNameLst>
                                          <p:attrName>ppt_h</p:attrName>
                                        </p:attrNameLst>
                                      </p:cBhvr>
                                      <p:tavLst>
                                        <p:tav tm="0">
                                          <p:val>
                                            <p:fltVal val="0"/>
                                          </p:val>
                                        </p:tav>
                                        <p:tav tm="100000">
                                          <p:val>
                                            <p:strVal val="#ppt_h"/>
                                          </p:val>
                                        </p:tav>
                                      </p:tavLst>
                                    </p:anim>
                                    <p:anim calcmode="lin" valueType="num">
                                      <p:cBhvr>
                                        <p:cTn id="62" dur="1000" fill="hold"/>
                                        <p:tgtEl>
                                          <p:spTgt spid="20"/>
                                        </p:tgtEl>
                                        <p:attrNameLst>
                                          <p:attrName>style.rotation</p:attrName>
                                        </p:attrNameLst>
                                      </p:cBhvr>
                                      <p:tavLst>
                                        <p:tav tm="0">
                                          <p:val>
                                            <p:fltVal val="90"/>
                                          </p:val>
                                        </p:tav>
                                        <p:tav tm="100000">
                                          <p:val>
                                            <p:fltVal val="0"/>
                                          </p:val>
                                        </p:tav>
                                      </p:tavLst>
                                    </p:anim>
                                    <p:animEffect transition="in" filter="fade">
                                      <p:cBhvr>
                                        <p:cTn id="63" dur="1000"/>
                                        <p:tgtEl>
                                          <p:spTgt spid="20"/>
                                        </p:tgtEl>
                                      </p:cBhvr>
                                    </p:animEffect>
                                  </p:childTnLst>
                                </p:cTn>
                              </p:par>
                            </p:childTnLst>
                          </p:cTn>
                        </p:par>
                        <p:par>
                          <p:cTn id="64" fill="hold">
                            <p:stCondLst>
                              <p:cond delay="10150"/>
                            </p:stCondLst>
                            <p:childTnLst>
                              <p:par>
                                <p:cTn id="65" presetID="22" presetClass="entr" presetSubtype="8" fill="hold" grpId="0" nodeType="afterEffect">
                                  <p:stCondLst>
                                    <p:cond delay="0"/>
                                  </p:stCondLst>
                                  <p:childTnLst>
                                    <p:set>
                                      <p:cBhvr>
                                        <p:cTn id="66" dur="1" fill="hold">
                                          <p:stCondLst>
                                            <p:cond delay="0"/>
                                          </p:stCondLst>
                                        </p:cTn>
                                        <p:tgtEl>
                                          <p:spTgt spid="23"/>
                                        </p:tgtEl>
                                        <p:attrNameLst>
                                          <p:attrName>style.visibility</p:attrName>
                                        </p:attrNameLst>
                                      </p:cBhvr>
                                      <p:to>
                                        <p:strVal val="visible"/>
                                      </p:to>
                                    </p:set>
                                    <p:animEffect transition="in" filter="wipe(left)">
                                      <p:cBhvr>
                                        <p:cTn id="67" dur="750"/>
                                        <p:tgtEl>
                                          <p:spTgt spid="23"/>
                                        </p:tgtEl>
                                      </p:cBhvr>
                                    </p:animEffect>
                                  </p:childTnLst>
                                </p:cTn>
                              </p:par>
                            </p:childTnLst>
                          </p:cTn>
                        </p:par>
                        <p:par>
                          <p:cTn id="68" fill="hold">
                            <p:stCondLst>
                              <p:cond delay="10900"/>
                            </p:stCondLst>
                            <p:childTnLst>
                              <p:par>
                                <p:cTn id="69" presetID="31" presetClass="entr" presetSubtype="0" fill="hold"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1000" fill="hold"/>
                                        <p:tgtEl>
                                          <p:spTgt spid="24"/>
                                        </p:tgtEl>
                                        <p:attrNameLst>
                                          <p:attrName>ppt_w</p:attrName>
                                        </p:attrNameLst>
                                      </p:cBhvr>
                                      <p:tavLst>
                                        <p:tav tm="0">
                                          <p:val>
                                            <p:fltVal val="0"/>
                                          </p:val>
                                        </p:tav>
                                        <p:tav tm="100000">
                                          <p:val>
                                            <p:strVal val="#ppt_w"/>
                                          </p:val>
                                        </p:tav>
                                      </p:tavLst>
                                    </p:anim>
                                    <p:anim calcmode="lin" valueType="num">
                                      <p:cBhvr>
                                        <p:cTn id="72" dur="1000" fill="hold"/>
                                        <p:tgtEl>
                                          <p:spTgt spid="24"/>
                                        </p:tgtEl>
                                        <p:attrNameLst>
                                          <p:attrName>ppt_h</p:attrName>
                                        </p:attrNameLst>
                                      </p:cBhvr>
                                      <p:tavLst>
                                        <p:tav tm="0">
                                          <p:val>
                                            <p:fltVal val="0"/>
                                          </p:val>
                                        </p:tav>
                                        <p:tav tm="100000">
                                          <p:val>
                                            <p:strVal val="#ppt_h"/>
                                          </p:val>
                                        </p:tav>
                                      </p:tavLst>
                                    </p:anim>
                                    <p:anim calcmode="lin" valueType="num">
                                      <p:cBhvr>
                                        <p:cTn id="73" dur="1000" fill="hold"/>
                                        <p:tgtEl>
                                          <p:spTgt spid="24"/>
                                        </p:tgtEl>
                                        <p:attrNameLst>
                                          <p:attrName>style.rotation</p:attrName>
                                        </p:attrNameLst>
                                      </p:cBhvr>
                                      <p:tavLst>
                                        <p:tav tm="0">
                                          <p:val>
                                            <p:fltVal val="90"/>
                                          </p:val>
                                        </p:tav>
                                        <p:tav tm="100000">
                                          <p:val>
                                            <p:fltVal val="0"/>
                                          </p:val>
                                        </p:tav>
                                      </p:tavLst>
                                    </p:anim>
                                    <p:animEffect transition="in" filter="fade">
                                      <p:cBhvr>
                                        <p:cTn id="74" dur="1000"/>
                                        <p:tgtEl>
                                          <p:spTgt spid="24"/>
                                        </p:tgtEl>
                                      </p:cBhvr>
                                    </p:animEffect>
                                  </p:childTnLst>
                                </p:cTn>
                              </p:par>
                            </p:childTnLst>
                          </p:cTn>
                        </p:par>
                        <p:par>
                          <p:cTn id="75" fill="hold">
                            <p:stCondLst>
                              <p:cond delay="11900"/>
                            </p:stCondLst>
                            <p:childTnLst>
                              <p:par>
                                <p:cTn id="76" presetID="42" presetClass="entr" presetSubtype="0" fill="hold" grpId="0" nodeType="afterEffect">
                                  <p:stCondLst>
                                    <p:cond delay="0"/>
                                  </p:stCondLst>
                                  <p:childTnLst>
                                    <p:set>
                                      <p:cBhvr>
                                        <p:cTn id="77" dur="1" fill="hold">
                                          <p:stCondLst>
                                            <p:cond delay="0"/>
                                          </p:stCondLst>
                                        </p:cTn>
                                        <p:tgtEl>
                                          <p:spTgt spid="27"/>
                                        </p:tgtEl>
                                        <p:attrNameLst>
                                          <p:attrName>style.visibility</p:attrName>
                                        </p:attrNameLst>
                                      </p:cBhvr>
                                      <p:to>
                                        <p:strVal val="visible"/>
                                      </p:to>
                                    </p:set>
                                    <p:animEffect transition="in" filter="fade">
                                      <p:cBhvr>
                                        <p:cTn id="78" dur="1250"/>
                                        <p:tgtEl>
                                          <p:spTgt spid="27"/>
                                        </p:tgtEl>
                                      </p:cBhvr>
                                    </p:animEffect>
                                    <p:anim calcmode="lin" valueType="num">
                                      <p:cBhvr>
                                        <p:cTn id="79" dur="1250" fill="hold"/>
                                        <p:tgtEl>
                                          <p:spTgt spid="27"/>
                                        </p:tgtEl>
                                        <p:attrNameLst>
                                          <p:attrName>ppt_x</p:attrName>
                                        </p:attrNameLst>
                                      </p:cBhvr>
                                      <p:tavLst>
                                        <p:tav tm="0">
                                          <p:val>
                                            <p:strVal val="#ppt_x"/>
                                          </p:val>
                                        </p:tav>
                                        <p:tav tm="100000">
                                          <p:val>
                                            <p:strVal val="#ppt_x"/>
                                          </p:val>
                                        </p:tav>
                                      </p:tavLst>
                                    </p:anim>
                                    <p:anim calcmode="lin" valueType="num">
                                      <p:cBhvr>
                                        <p:cTn id="80" dur="125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animBg="1"/>
      <p:bldP spid="15" grpId="0" animBg="1"/>
      <p:bldP spid="19" grpId="0" animBg="1"/>
      <p:bldP spid="23" grpId="0" animBg="1"/>
      <p:bldP spid="2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的合作重点</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pic>
        <p:nvPicPr>
          <p:cNvPr id="6" name="Picture 2" descr="C:\Users\Administrator\Desktop\timg (6).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1061" y="3626010"/>
            <a:ext cx="3924252" cy="2624888"/>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7" name="Picture 3" descr="C:\Users\Administrator\Desktop\9k=.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30184" y="1555098"/>
            <a:ext cx="2620199" cy="17467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1" name="Picture 5" descr="C:\Users\Administrator\Desktop\timg (3).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06400" y="3663978"/>
            <a:ext cx="7000024" cy="259000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2" name="Picture 6" descr="C:\Users\Administrator\Desktop\timg (4).jp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17501" y="1555098"/>
            <a:ext cx="2620198" cy="17467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3" name="Picture 7" descr="C:\Users\Administrator\Desktop\timg (5).jp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200407" y="1555098"/>
            <a:ext cx="3051309" cy="1746799"/>
          </a:xfrm>
          <a:prstGeom prst="rect">
            <a:avLst/>
          </a:prstGeom>
          <a:noFill/>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59584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53" presetClass="entr" presetSubtype="16"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par>
                                <p:cTn id="21" presetID="53" presetClass="entr" presetSubtype="16" fill="hold" nodeType="withEffect">
                                  <p:stCondLst>
                                    <p:cond delay="90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par>
                                <p:cTn id="26" presetID="53" presetClass="entr" presetSubtype="16" fill="hold" nodeType="withEffect">
                                  <p:stCondLst>
                                    <p:cond delay="210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Effect transition="in" filter="fade">
                                      <p:cBhvr>
                                        <p:cTn id="30" dur="500"/>
                                        <p:tgtEl>
                                          <p:spTgt spid="7"/>
                                        </p:tgtEl>
                                      </p:cBhvr>
                                    </p:animEffect>
                                  </p:childTnLst>
                                </p:cTn>
                              </p:par>
                              <p:par>
                                <p:cTn id="31" presetID="53" presetClass="entr" presetSubtype="16" fill="hold" nodeType="withEffect">
                                  <p:stCondLst>
                                    <p:cond delay="7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53" presetClass="entr" presetSubtype="16" fill="hold" nodeType="withEffect">
                                  <p:stCondLst>
                                    <p:cond delay="180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fltVal val="0"/>
                                          </p:val>
                                        </p:tav>
                                        <p:tav tm="100000">
                                          <p:val>
                                            <p:strVal val="#ppt_w"/>
                                          </p:val>
                                        </p:tav>
                                      </p:tavLst>
                                    </p:anim>
                                    <p:anim calcmode="lin" valueType="num">
                                      <p:cBhvr>
                                        <p:cTn id="39" dur="500" fill="hold"/>
                                        <p:tgtEl>
                                          <p:spTgt spid="6"/>
                                        </p:tgtEl>
                                        <p:attrNameLst>
                                          <p:attrName>ppt_h</p:attrName>
                                        </p:attrNameLst>
                                      </p:cBhvr>
                                      <p:tavLst>
                                        <p:tav tm="0">
                                          <p:val>
                                            <p:fltVal val="0"/>
                                          </p:val>
                                        </p:tav>
                                        <p:tav tm="100000">
                                          <p:val>
                                            <p:strVal val="#ppt_h"/>
                                          </p:val>
                                        </p:tav>
                                      </p:tavLst>
                                    </p:anim>
                                    <p:animEffect transition="in" filter="fade">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4045858" y="2042659"/>
            <a:ext cx="5606142" cy="838654"/>
          </a:xfrm>
          <a:prstGeom prst="roundRect">
            <a:avLst/>
          </a:prstGeom>
          <a:solidFill>
            <a:srgbClr val="C00000">
              <a:alpha val="80000"/>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800" b="1" dirty="0" smtClean="0">
                <a:latin typeface="微软雅黑" panose="020B0503020204020204" pitchFamily="34" charset="-122"/>
                <a:ea typeface="微软雅黑" panose="020B0503020204020204" pitchFamily="34" charset="-122"/>
              </a:rPr>
              <a:t>       </a:t>
            </a:r>
            <a:r>
              <a:rPr lang="zh-CN" altLang="en-US" sz="2800" b="1" dirty="0">
                <a:latin typeface="微软雅黑" panose="020B0503020204020204" pitchFamily="34" charset="-122"/>
                <a:ea typeface="微软雅黑" panose="020B0503020204020204" pitchFamily="34" charset="-122"/>
              </a:rPr>
              <a:t>七</a:t>
            </a:r>
            <a:r>
              <a:rPr lang="zh-CN" altLang="en-US" sz="2800" b="1" dirty="0" smtClean="0">
                <a:latin typeface="微软雅黑" panose="020B0503020204020204" pitchFamily="34" charset="-122"/>
                <a:ea typeface="微软雅黑" panose="020B0503020204020204" pitchFamily="34" charset="-122"/>
              </a:rPr>
              <a:t>、</a:t>
            </a:r>
            <a:r>
              <a:rPr lang="zh-CN" altLang="en-US" sz="2800" b="1" dirty="0">
                <a:latin typeface="微软雅黑" panose="020B0503020204020204" pitchFamily="34" charset="-122"/>
                <a:ea typeface="微软雅黑" panose="020B0503020204020204" pitchFamily="34" charset="-122"/>
              </a:rPr>
              <a:t>中国的承诺与作用</a:t>
            </a:r>
          </a:p>
        </p:txBody>
      </p:sp>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28469" y="798286"/>
            <a:ext cx="4096721" cy="3835400"/>
          </a:xfrm>
          <a:prstGeom prst="rect">
            <a:avLst/>
          </a:prstGeom>
        </p:spPr>
      </p:pic>
      <p:sp>
        <p:nvSpPr>
          <p:cNvPr id="4" name="文本框 3"/>
          <p:cNvSpPr txBox="1"/>
          <p:nvPr/>
        </p:nvSpPr>
        <p:spPr>
          <a:xfrm>
            <a:off x="4521200" y="3052484"/>
            <a:ext cx="6985000" cy="3162404"/>
          </a:xfrm>
          <a:prstGeom prst="rect">
            <a:avLst/>
          </a:prstGeom>
          <a:noFill/>
        </p:spPr>
        <p:txBody>
          <a:bodyPr wrap="square" rtlCol="0">
            <a:spAutoFit/>
          </a:bodyPr>
          <a:lstStyle/>
          <a:p>
            <a:pPr>
              <a:lnSpc>
                <a:spcPct val="150000"/>
              </a:lnSpc>
            </a:pPr>
            <a:r>
              <a:rPr lang="zh-CN" altLang="en-US" sz="1200" b="1" dirty="0">
                <a:latin typeface="微软雅黑" pitchFamily="34" charset="-122"/>
                <a:ea typeface="微软雅黑" pitchFamily="34" charset="-122"/>
              </a:rPr>
              <a:t>中国将一以贯之地坚持对外开放的基本国策，构建全方位开放新格局，深度融入世界经济体系</a:t>
            </a:r>
            <a:r>
              <a:rPr lang="zh-CN" altLang="en-US" sz="1200" b="1" dirty="0" smtClean="0">
                <a:latin typeface="微软雅黑" pitchFamily="34" charset="-122"/>
                <a:ea typeface="微软雅黑" pitchFamily="34" charset="-122"/>
              </a:rPr>
              <a:t>。</a:t>
            </a:r>
            <a:endParaRPr lang="en-US" altLang="zh-CN" sz="1200" b="1" dirty="0" smtClean="0">
              <a:latin typeface="微软雅黑" pitchFamily="34" charset="-122"/>
              <a:ea typeface="微软雅黑" pitchFamily="34" charset="-122"/>
            </a:endParaRPr>
          </a:p>
          <a:p>
            <a:pPr>
              <a:lnSpc>
                <a:spcPct val="150000"/>
              </a:lnSpc>
            </a:pPr>
            <a:r>
              <a:rPr lang="zh-CN" altLang="en-US" sz="1100" b="1" dirty="0" smtClean="0"/>
              <a:t>中国</a:t>
            </a:r>
            <a:r>
              <a:rPr lang="zh-CN" altLang="en-US" sz="1100" b="1" dirty="0"/>
              <a:t>愿与沿线国家一道，</a:t>
            </a:r>
            <a:r>
              <a:rPr lang="zh-CN" altLang="en-US" sz="1100" dirty="0"/>
              <a:t>不断充实完善“一带一路”的合作内容和方式，共同制定时间表、路线图，积极对接沿线国家发展和区域合作规划</a:t>
            </a:r>
            <a:r>
              <a:rPr lang="zh-CN" altLang="en-US" sz="1100" dirty="0" smtClean="0"/>
              <a:t>。</a:t>
            </a:r>
            <a:endParaRPr lang="en-US" altLang="zh-CN" sz="1100" dirty="0" smtClean="0"/>
          </a:p>
          <a:p>
            <a:pPr>
              <a:lnSpc>
                <a:spcPct val="150000"/>
              </a:lnSpc>
            </a:pPr>
            <a:endParaRPr lang="en-US" altLang="zh-CN" sz="1100" dirty="0" smtClean="0"/>
          </a:p>
          <a:p>
            <a:pPr>
              <a:lnSpc>
                <a:spcPct val="150000"/>
              </a:lnSpc>
            </a:pPr>
            <a:r>
              <a:rPr lang="zh-CN" altLang="en-US" sz="1100" b="1" dirty="0" smtClean="0"/>
              <a:t>中国</a:t>
            </a:r>
            <a:r>
              <a:rPr lang="zh-CN" altLang="en-US" sz="1100" b="1" dirty="0"/>
              <a:t>愿与沿线国家一道，</a:t>
            </a:r>
            <a:r>
              <a:rPr lang="zh-CN" altLang="en-US" sz="1100" dirty="0"/>
              <a:t>在既有双多边和区域次区域合作机制框架下，通过合作研究、论坛展会、人员培训、交流访问等多种形式，促进沿线国家对共建“一带一路”内涵、目标、任务等方面的进一步理解和认同</a:t>
            </a:r>
            <a:r>
              <a:rPr lang="zh-CN" altLang="en-US" sz="1100" dirty="0" smtClean="0"/>
              <a:t>。</a:t>
            </a:r>
            <a:endParaRPr lang="en-US" altLang="zh-CN" sz="1100" dirty="0" smtClean="0"/>
          </a:p>
          <a:p>
            <a:pPr>
              <a:lnSpc>
                <a:spcPct val="150000"/>
              </a:lnSpc>
            </a:pPr>
            <a:endParaRPr lang="en-US" altLang="zh-CN" sz="1100" dirty="0" smtClean="0"/>
          </a:p>
          <a:p>
            <a:pPr>
              <a:lnSpc>
                <a:spcPct val="150000"/>
              </a:lnSpc>
            </a:pPr>
            <a:r>
              <a:rPr lang="zh-CN" altLang="en-US" sz="1100" b="1" dirty="0" smtClean="0"/>
              <a:t>中国</a:t>
            </a:r>
            <a:r>
              <a:rPr lang="zh-CN" altLang="en-US" sz="1100" b="1" dirty="0"/>
              <a:t>愿与沿线国家一道，</a:t>
            </a:r>
            <a:r>
              <a:rPr lang="zh-CN" altLang="en-US" sz="1100" dirty="0"/>
              <a:t>稳步推进示范项目建设，共同确定一批能够照顾双多边利益的项目，对各方认可、条件成熟的项目抓紧启动实施，争取早日开花结果</a:t>
            </a:r>
            <a:r>
              <a:rPr lang="zh-CN" altLang="en-US" sz="1100" dirty="0" smtClean="0"/>
              <a:t>。</a:t>
            </a:r>
            <a:endParaRPr lang="en-US" altLang="zh-CN" sz="1100" dirty="0" smtClean="0"/>
          </a:p>
          <a:p>
            <a:pPr>
              <a:lnSpc>
                <a:spcPct val="150000"/>
              </a:lnSpc>
            </a:pPr>
            <a:endParaRPr lang="en-US" altLang="zh-CN" sz="1100" dirty="0" smtClean="0"/>
          </a:p>
          <a:p>
            <a:pPr>
              <a:lnSpc>
                <a:spcPct val="150000"/>
              </a:lnSpc>
            </a:pPr>
            <a:r>
              <a:rPr lang="zh-CN" altLang="en-US" sz="1100" b="1" dirty="0" smtClean="0"/>
              <a:t>中国</a:t>
            </a:r>
            <a:r>
              <a:rPr lang="zh-CN" altLang="en-US" sz="1100" b="1" dirty="0"/>
              <a:t>愿与沿线国家一道，</a:t>
            </a:r>
            <a:r>
              <a:rPr lang="zh-CN" altLang="en-US" sz="1100" dirty="0"/>
              <a:t>以共建“一带一路”为契机，平等协商，兼顾各方利益，反映各方诉求，携手推动更大范围、更高水平、更深层次的大开放、大交流、大融合。</a:t>
            </a:r>
          </a:p>
        </p:txBody>
      </p:sp>
    </p:spTree>
    <p:extLst>
      <p:ext uri="{BB962C8B-B14F-4D97-AF65-F5344CB8AC3E}">
        <p14:creationId xmlns:p14="http://schemas.microsoft.com/office/powerpoint/2010/main" val="105317025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2"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1+#ppt_w/2"/>
                                          </p:val>
                                        </p:tav>
                                        <p:tav tm="100000">
                                          <p:val>
                                            <p:strVal val="#ppt_x"/>
                                          </p:val>
                                        </p:tav>
                                      </p:tavLst>
                                    </p:anim>
                                    <p:anim calcmode="lin" valueType="num">
                                      <p:cBhvr additive="base">
                                        <p:cTn id="12" dur="5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2" presetClass="entr" presetSubtype="0" fill="hold" nodeType="after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1000"/>
                                        <p:tgtEl>
                                          <p:spTgt spid="4">
                                            <p:txEl>
                                              <p:pRg st="0" end="0"/>
                                            </p:txEl>
                                          </p:spTgt>
                                        </p:tgtEl>
                                      </p:cBhvr>
                                    </p:animEffect>
                                    <p:anim calcmode="lin" valueType="num">
                                      <p:cBhvr>
                                        <p:cTn id="17"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18"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par>
                          <p:cTn id="19" fill="hold">
                            <p:stCondLst>
                              <p:cond delay="2000"/>
                            </p:stCondLst>
                            <p:childTnLst>
                              <p:par>
                                <p:cTn id="20" presetID="42" presetClass="entr" presetSubtype="0" fill="hold" nodeType="afterEffect">
                                  <p:stCondLst>
                                    <p:cond delay="0"/>
                                  </p:stCondLst>
                                  <p:childTnLst>
                                    <p:set>
                                      <p:cBhvr>
                                        <p:cTn id="21" dur="1" fill="hold">
                                          <p:stCondLst>
                                            <p:cond delay="0"/>
                                          </p:stCondLst>
                                        </p:cTn>
                                        <p:tgtEl>
                                          <p:spTgt spid="4">
                                            <p:txEl>
                                              <p:pRg st="1" end="1"/>
                                            </p:txEl>
                                          </p:spTgt>
                                        </p:tgtEl>
                                        <p:attrNameLst>
                                          <p:attrName>style.visibility</p:attrName>
                                        </p:attrNameLst>
                                      </p:cBhvr>
                                      <p:to>
                                        <p:strVal val="visible"/>
                                      </p:to>
                                    </p:set>
                                    <p:animEffect transition="in" filter="fade">
                                      <p:cBhvr>
                                        <p:cTn id="22" dur="1000"/>
                                        <p:tgtEl>
                                          <p:spTgt spid="4">
                                            <p:txEl>
                                              <p:pRg st="1" end="1"/>
                                            </p:txEl>
                                          </p:spTgt>
                                        </p:tgtEl>
                                      </p:cBhvr>
                                    </p:animEffect>
                                    <p:anim calcmode="lin" valueType="num">
                                      <p:cBhvr>
                                        <p:cTn id="2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2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par>
                          <p:cTn id="25" fill="hold">
                            <p:stCondLst>
                              <p:cond delay="3000"/>
                            </p:stCondLst>
                            <p:childTnLst>
                              <p:par>
                                <p:cTn id="26" presetID="42" presetClass="entr" presetSubtype="0" fill="hold" nodeType="after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par>
                          <p:cTn id="31" fill="hold">
                            <p:stCondLst>
                              <p:cond delay="4000"/>
                            </p:stCondLst>
                            <p:childTnLst>
                              <p:par>
                                <p:cTn id="32" presetID="42" presetClass="entr" presetSubtype="0" fill="hold" nodeType="afterEffect">
                                  <p:stCondLst>
                                    <p:cond delay="0"/>
                                  </p:stCondLst>
                                  <p:childTnLst>
                                    <p:set>
                                      <p:cBhvr>
                                        <p:cTn id="33" dur="1" fill="hold">
                                          <p:stCondLst>
                                            <p:cond delay="0"/>
                                          </p:stCondLst>
                                        </p:cTn>
                                        <p:tgtEl>
                                          <p:spTgt spid="4">
                                            <p:txEl>
                                              <p:pRg st="5" end="5"/>
                                            </p:txEl>
                                          </p:spTgt>
                                        </p:tgtEl>
                                        <p:attrNameLst>
                                          <p:attrName>style.visibility</p:attrName>
                                        </p:attrNameLst>
                                      </p:cBhvr>
                                      <p:to>
                                        <p:strVal val="visible"/>
                                      </p:to>
                                    </p:set>
                                    <p:animEffect transition="in" filter="fade">
                                      <p:cBhvr>
                                        <p:cTn id="34" dur="1000"/>
                                        <p:tgtEl>
                                          <p:spTgt spid="4">
                                            <p:txEl>
                                              <p:pRg st="5" end="5"/>
                                            </p:txEl>
                                          </p:spTgt>
                                        </p:tgtEl>
                                      </p:cBhvr>
                                    </p:animEffect>
                                    <p:anim calcmode="lin" valueType="num">
                                      <p:cBhvr>
                                        <p:cTn id="35"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36"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4">
                                            <p:txEl>
                                              <p:pRg st="7" end="7"/>
                                            </p:txEl>
                                          </p:spTgt>
                                        </p:tgtEl>
                                        <p:attrNameLst>
                                          <p:attrName>style.visibility</p:attrName>
                                        </p:attrNameLst>
                                      </p:cBhvr>
                                      <p:to>
                                        <p:strVal val="visible"/>
                                      </p:to>
                                    </p:set>
                                    <p:animEffect transition="in" filter="fade">
                                      <p:cBhvr>
                                        <p:cTn id="40" dur="1000"/>
                                        <p:tgtEl>
                                          <p:spTgt spid="4">
                                            <p:txEl>
                                              <p:pRg st="7" end="7"/>
                                            </p:txEl>
                                          </p:spTgt>
                                        </p:tgtEl>
                                      </p:cBhvr>
                                    </p:animEffect>
                                    <p:anim calcmode="lin" valueType="num">
                                      <p:cBhvr>
                                        <p:cTn id="41"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42"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的相关元素</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sp>
        <p:nvSpPr>
          <p:cNvPr id="2" name="圆角矩形 1"/>
          <p:cNvSpPr/>
          <p:nvPr/>
        </p:nvSpPr>
        <p:spPr>
          <a:xfrm>
            <a:off x="3888585" y="1828473"/>
            <a:ext cx="3977075" cy="68645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走出去的中企</a:t>
            </a:r>
            <a:endParaRPr lang="zh-CN" altLang="en-US" sz="2800" b="1" dirty="0">
              <a:latin typeface="微软雅黑" pitchFamily="34" charset="-122"/>
              <a:ea typeface="微软雅黑" pitchFamily="34" charset="-122"/>
            </a:endParaRPr>
          </a:p>
        </p:txBody>
      </p:sp>
      <p:grpSp>
        <p:nvGrpSpPr>
          <p:cNvPr id="26" name="组合 25"/>
          <p:cNvGrpSpPr/>
          <p:nvPr/>
        </p:nvGrpSpPr>
        <p:grpSpPr>
          <a:xfrm>
            <a:off x="3425700" y="3178826"/>
            <a:ext cx="1249060" cy="854372"/>
            <a:chOff x="3425700" y="3178826"/>
            <a:chExt cx="1249060" cy="854372"/>
          </a:xfrm>
        </p:grpSpPr>
        <p:sp>
          <p:nvSpPr>
            <p:cNvPr id="5" name="TextBox 4"/>
            <p:cNvSpPr txBox="1"/>
            <p:nvPr/>
          </p:nvSpPr>
          <p:spPr>
            <a:xfrm>
              <a:off x="3425700" y="3178826"/>
              <a:ext cx="1249060" cy="461665"/>
            </a:xfrm>
            <a:prstGeom prst="rect">
              <a:avLst/>
            </a:prstGeom>
            <a:noFill/>
          </p:spPr>
          <p:txBody>
            <a:bodyPr wrap="none" rtlCol="0">
              <a:spAutoFit/>
            </a:bodyPr>
            <a:lstStyle/>
            <a:p>
              <a:r>
                <a:rPr lang="en-US" altLang="zh-CN" sz="2400" b="1" dirty="0" smtClean="0">
                  <a:solidFill>
                    <a:srgbClr val="C00000"/>
                  </a:solidFill>
                  <a:latin typeface="微软雅黑" pitchFamily="34" charset="-122"/>
                  <a:ea typeface="微软雅黑" pitchFamily="34" charset="-122"/>
                </a:rPr>
                <a:t>2015</a:t>
              </a:r>
              <a:r>
                <a:rPr lang="zh-CN" altLang="en-US" sz="2400" b="1" dirty="0" smtClean="0">
                  <a:solidFill>
                    <a:srgbClr val="C00000"/>
                  </a:solidFill>
                  <a:latin typeface="微软雅黑" pitchFamily="34" charset="-122"/>
                  <a:ea typeface="微软雅黑" pitchFamily="34" charset="-122"/>
                </a:rPr>
                <a:t>年</a:t>
              </a:r>
              <a:endParaRPr lang="zh-CN" altLang="en-US" sz="2400" b="1" dirty="0">
                <a:solidFill>
                  <a:srgbClr val="C00000"/>
                </a:solidFill>
                <a:latin typeface="微软雅黑" pitchFamily="34" charset="-122"/>
                <a:ea typeface="微软雅黑" pitchFamily="34" charset="-122"/>
              </a:endParaRPr>
            </a:p>
          </p:txBody>
        </p:sp>
        <p:grpSp>
          <p:nvGrpSpPr>
            <p:cNvPr id="15" name="组合 14"/>
            <p:cNvGrpSpPr/>
            <p:nvPr/>
          </p:nvGrpSpPr>
          <p:grpSpPr>
            <a:xfrm>
              <a:off x="3529786" y="3600214"/>
              <a:ext cx="1015274" cy="432984"/>
              <a:chOff x="3236686" y="3099767"/>
              <a:chExt cx="1015274" cy="432984"/>
            </a:xfrm>
          </p:grpSpPr>
          <p:cxnSp>
            <p:nvCxnSpPr>
              <p:cNvPr id="7" name="直接连接符 6"/>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36686" y="3099767"/>
                <a:ext cx="101527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8" name="组合 47"/>
          <p:cNvGrpSpPr/>
          <p:nvPr/>
        </p:nvGrpSpPr>
        <p:grpSpPr>
          <a:xfrm>
            <a:off x="6846000" y="3200104"/>
            <a:ext cx="1249060" cy="833094"/>
            <a:chOff x="6846000" y="3200104"/>
            <a:chExt cx="1249060" cy="833094"/>
          </a:xfrm>
        </p:grpSpPr>
        <p:sp>
          <p:nvSpPr>
            <p:cNvPr id="10" name="TextBox 9"/>
            <p:cNvSpPr txBox="1"/>
            <p:nvPr/>
          </p:nvSpPr>
          <p:spPr>
            <a:xfrm>
              <a:off x="6846000" y="3200104"/>
              <a:ext cx="1249060" cy="461665"/>
            </a:xfrm>
            <a:prstGeom prst="rect">
              <a:avLst/>
            </a:prstGeom>
            <a:noFill/>
          </p:spPr>
          <p:txBody>
            <a:bodyPr wrap="none" rtlCol="0">
              <a:spAutoFit/>
            </a:bodyPr>
            <a:lstStyle/>
            <a:p>
              <a:r>
                <a:rPr lang="en-US" altLang="zh-CN" sz="2400" b="1" dirty="0" smtClean="0">
                  <a:solidFill>
                    <a:srgbClr val="C00000"/>
                  </a:solidFill>
                  <a:latin typeface="微软雅黑" pitchFamily="34" charset="-122"/>
                  <a:ea typeface="微软雅黑" pitchFamily="34" charset="-122"/>
                </a:rPr>
                <a:t>2016</a:t>
              </a:r>
              <a:r>
                <a:rPr lang="zh-CN" altLang="en-US" sz="2400" b="1" dirty="0" smtClean="0">
                  <a:solidFill>
                    <a:srgbClr val="C00000"/>
                  </a:solidFill>
                  <a:latin typeface="微软雅黑" pitchFamily="34" charset="-122"/>
                  <a:ea typeface="微软雅黑" pitchFamily="34" charset="-122"/>
                </a:rPr>
                <a:t>年</a:t>
              </a:r>
              <a:endParaRPr lang="zh-CN" altLang="en-US" sz="2400" b="1" dirty="0">
                <a:solidFill>
                  <a:srgbClr val="C00000"/>
                </a:solidFill>
                <a:latin typeface="微软雅黑" pitchFamily="34" charset="-122"/>
                <a:ea typeface="微软雅黑" pitchFamily="34" charset="-122"/>
              </a:endParaRPr>
            </a:p>
          </p:txBody>
        </p:sp>
        <p:grpSp>
          <p:nvGrpSpPr>
            <p:cNvPr id="17" name="组合 16"/>
            <p:cNvGrpSpPr/>
            <p:nvPr/>
          </p:nvGrpSpPr>
          <p:grpSpPr>
            <a:xfrm>
              <a:off x="6962893" y="3600214"/>
              <a:ext cx="1015274" cy="432984"/>
              <a:chOff x="3236686" y="3099767"/>
              <a:chExt cx="1015274" cy="432984"/>
            </a:xfrm>
          </p:grpSpPr>
          <p:cxnSp>
            <p:nvCxnSpPr>
              <p:cNvPr id="18" name="直接连接符 17"/>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236686" y="3099767"/>
                <a:ext cx="101527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9" name="组合 48"/>
          <p:cNvGrpSpPr/>
          <p:nvPr/>
        </p:nvGrpSpPr>
        <p:grpSpPr>
          <a:xfrm>
            <a:off x="1242193" y="4086209"/>
            <a:ext cx="9230121" cy="830997"/>
            <a:chOff x="1242193" y="4086209"/>
            <a:chExt cx="9230121" cy="830997"/>
          </a:xfrm>
        </p:grpSpPr>
        <p:grpSp>
          <p:nvGrpSpPr>
            <p:cNvPr id="21" name="组合 20"/>
            <p:cNvGrpSpPr/>
            <p:nvPr/>
          </p:nvGrpSpPr>
          <p:grpSpPr>
            <a:xfrm rot="5400000">
              <a:off x="4877970" y="4285215"/>
              <a:ext cx="611172" cy="432984"/>
              <a:chOff x="3443516" y="3099767"/>
              <a:chExt cx="611172" cy="432984"/>
            </a:xfrm>
          </p:grpSpPr>
          <p:cxnSp>
            <p:nvCxnSpPr>
              <p:cNvPr id="22" name="直接连接符 21"/>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rot="16200000">
              <a:off x="6258267" y="4285216"/>
              <a:ext cx="611172" cy="432984"/>
              <a:chOff x="3443516" y="3099767"/>
              <a:chExt cx="611172" cy="432984"/>
            </a:xfrm>
          </p:grpSpPr>
          <p:cxnSp>
            <p:nvCxnSpPr>
              <p:cNvPr id="28" name="直接连接符 27"/>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p:cNvSpPr txBox="1"/>
            <p:nvPr/>
          </p:nvSpPr>
          <p:spPr>
            <a:xfrm>
              <a:off x="5477014" y="4086209"/>
              <a:ext cx="800219" cy="830997"/>
            </a:xfrm>
            <a:prstGeom prst="rect">
              <a:avLst/>
            </a:prstGeom>
            <a:noFill/>
          </p:spPr>
          <p:txBody>
            <a:bodyPr wrap="none" rtlCol="0">
              <a:spAutoFit/>
            </a:bodyPr>
            <a:lstStyle/>
            <a:p>
              <a:r>
                <a:rPr lang="zh-CN" altLang="en-US" sz="2400" b="1" dirty="0" smtClean="0">
                  <a:solidFill>
                    <a:srgbClr val="C00000"/>
                  </a:solidFill>
                  <a:latin typeface="微软雅黑" pitchFamily="34" charset="-122"/>
                  <a:ea typeface="微软雅黑" pitchFamily="34" charset="-122"/>
                </a:rPr>
                <a:t>投资</a:t>
              </a:r>
              <a:endParaRPr lang="en-US" altLang="zh-CN" sz="2400" b="1" dirty="0" smtClean="0">
                <a:solidFill>
                  <a:srgbClr val="C00000"/>
                </a:solidFill>
                <a:latin typeface="微软雅黑" pitchFamily="34" charset="-122"/>
                <a:ea typeface="微软雅黑" pitchFamily="34" charset="-122"/>
              </a:endParaRPr>
            </a:p>
            <a:p>
              <a:r>
                <a:rPr lang="zh-CN" altLang="en-US" sz="2400" b="1" dirty="0">
                  <a:solidFill>
                    <a:srgbClr val="C00000"/>
                  </a:solidFill>
                  <a:latin typeface="微软雅黑" pitchFamily="34" charset="-122"/>
                  <a:ea typeface="微软雅黑" pitchFamily="34" charset="-122"/>
                </a:rPr>
                <a:t>国家</a:t>
              </a:r>
            </a:p>
          </p:txBody>
        </p:sp>
        <p:sp>
          <p:nvSpPr>
            <p:cNvPr id="32" name="TextBox 31"/>
            <p:cNvSpPr txBox="1"/>
            <p:nvPr/>
          </p:nvSpPr>
          <p:spPr>
            <a:xfrm>
              <a:off x="1242193" y="4317041"/>
              <a:ext cx="362631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中企直接投资“一带一路”相关国家 </a:t>
              </a:r>
              <a:r>
                <a:rPr lang="en-US" altLang="zh-CN" b="1" dirty="0" smtClean="0">
                  <a:solidFill>
                    <a:srgbClr val="C00000"/>
                  </a:solidFill>
                  <a:latin typeface="微软雅黑" pitchFamily="34" charset="-122"/>
                  <a:ea typeface="微软雅黑" pitchFamily="34" charset="-122"/>
                </a:rPr>
                <a:t>49</a:t>
              </a:r>
              <a:r>
                <a:rPr lang="zh-CN" altLang="en-US" b="1" dirty="0" smtClean="0">
                  <a:solidFill>
                    <a:srgbClr val="C00000"/>
                  </a:solidFill>
                  <a:latin typeface="微软雅黑" pitchFamily="34" charset="-122"/>
                  <a:ea typeface="微软雅黑" pitchFamily="34" charset="-122"/>
                </a:rPr>
                <a:t>个</a:t>
              </a:r>
              <a:endParaRPr lang="zh-CN" altLang="en-US" sz="1400" b="1" dirty="0">
                <a:solidFill>
                  <a:srgbClr val="C00000"/>
                </a:solidFill>
                <a:latin typeface="微软雅黑" pitchFamily="34" charset="-122"/>
                <a:ea typeface="微软雅黑" pitchFamily="34" charset="-122"/>
              </a:endParaRPr>
            </a:p>
          </p:txBody>
        </p:sp>
        <p:sp>
          <p:nvSpPr>
            <p:cNvPr id="33" name="TextBox 32"/>
            <p:cNvSpPr txBox="1"/>
            <p:nvPr/>
          </p:nvSpPr>
          <p:spPr>
            <a:xfrm>
              <a:off x="6846000" y="4317041"/>
              <a:ext cx="362631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中企直接投资“一带一路”相关国家 </a:t>
              </a:r>
              <a:r>
                <a:rPr lang="en-US" altLang="zh-CN" b="1" dirty="0" smtClean="0">
                  <a:solidFill>
                    <a:srgbClr val="C00000"/>
                  </a:solidFill>
                  <a:latin typeface="微软雅黑" pitchFamily="34" charset="-122"/>
                  <a:ea typeface="微软雅黑" pitchFamily="34" charset="-122"/>
                </a:rPr>
                <a:t>53</a:t>
              </a:r>
              <a:r>
                <a:rPr lang="zh-CN" altLang="en-US" b="1" dirty="0" smtClean="0">
                  <a:solidFill>
                    <a:srgbClr val="C00000"/>
                  </a:solidFill>
                  <a:latin typeface="微软雅黑" pitchFamily="34" charset="-122"/>
                  <a:ea typeface="微软雅黑" pitchFamily="34" charset="-122"/>
                </a:rPr>
                <a:t>个</a:t>
              </a:r>
              <a:endParaRPr lang="zh-CN" altLang="en-US" sz="1400" b="1" dirty="0">
                <a:solidFill>
                  <a:srgbClr val="C00000"/>
                </a:solidFill>
                <a:latin typeface="微软雅黑" pitchFamily="34" charset="-122"/>
                <a:ea typeface="微软雅黑" pitchFamily="34" charset="-122"/>
              </a:endParaRPr>
            </a:p>
          </p:txBody>
        </p:sp>
      </p:grpSp>
      <p:grpSp>
        <p:nvGrpSpPr>
          <p:cNvPr id="50" name="组合 49"/>
          <p:cNvGrpSpPr/>
          <p:nvPr/>
        </p:nvGrpSpPr>
        <p:grpSpPr>
          <a:xfrm>
            <a:off x="1367772" y="5122703"/>
            <a:ext cx="8472869" cy="1265301"/>
            <a:chOff x="1367772" y="5122703"/>
            <a:chExt cx="8472869" cy="1265301"/>
          </a:xfrm>
        </p:grpSpPr>
        <p:grpSp>
          <p:nvGrpSpPr>
            <p:cNvPr id="34" name="组合 33"/>
            <p:cNvGrpSpPr/>
            <p:nvPr/>
          </p:nvGrpSpPr>
          <p:grpSpPr>
            <a:xfrm rot="5400000">
              <a:off x="4877970" y="5479015"/>
              <a:ext cx="611172" cy="432984"/>
              <a:chOff x="3443516" y="3099767"/>
              <a:chExt cx="611172" cy="432984"/>
            </a:xfrm>
          </p:grpSpPr>
          <p:cxnSp>
            <p:nvCxnSpPr>
              <p:cNvPr id="35" name="直接连接符 34"/>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7" name="椭圆 36"/>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rot="16200000">
              <a:off x="6258267" y="5479016"/>
              <a:ext cx="611172" cy="432984"/>
              <a:chOff x="3443516" y="3099767"/>
              <a:chExt cx="611172" cy="432984"/>
            </a:xfrm>
          </p:grpSpPr>
          <p:cxnSp>
            <p:nvCxnSpPr>
              <p:cNvPr id="39" name="直接连接符 38"/>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1" name="椭圆 40"/>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TextBox 41"/>
            <p:cNvSpPr txBox="1"/>
            <p:nvPr/>
          </p:nvSpPr>
          <p:spPr>
            <a:xfrm>
              <a:off x="5477014" y="5280009"/>
              <a:ext cx="800219" cy="830997"/>
            </a:xfrm>
            <a:prstGeom prst="rect">
              <a:avLst/>
            </a:prstGeom>
            <a:noFill/>
          </p:spPr>
          <p:txBody>
            <a:bodyPr wrap="none" rtlCol="0">
              <a:spAutoFit/>
            </a:bodyPr>
            <a:lstStyle/>
            <a:p>
              <a:r>
                <a:rPr lang="zh-CN" altLang="en-US" sz="2400" b="1" dirty="0" smtClean="0">
                  <a:solidFill>
                    <a:srgbClr val="C00000"/>
                  </a:solidFill>
                  <a:latin typeface="微软雅黑" pitchFamily="34" charset="-122"/>
                  <a:ea typeface="微软雅黑" pitchFamily="34" charset="-122"/>
                </a:rPr>
                <a:t>投资</a:t>
              </a:r>
              <a:endParaRPr lang="en-US" altLang="zh-CN" sz="2400" b="1" dirty="0" smtClean="0">
                <a:solidFill>
                  <a:srgbClr val="C00000"/>
                </a:solidFill>
                <a:latin typeface="微软雅黑" pitchFamily="34" charset="-122"/>
                <a:ea typeface="微软雅黑" pitchFamily="34" charset="-122"/>
              </a:endParaRPr>
            </a:p>
            <a:p>
              <a:r>
                <a:rPr lang="zh-CN" altLang="en-US" sz="2400" b="1" dirty="0" smtClean="0">
                  <a:solidFill>
                    <a:srgbClr val="C00000"/>
                  </a:solidFill>
                  <a:latin typeface="微软雅黑" pitchFamily="34" charset="-122"/>
                  <a:ea typeface="微软雅黑" pitchFamily="34" charset="-122"/>
                </a:rPr>
                <a:t>金额</a:t>
              </a:r>
              <a:endParaRPr lang="zh-CN" altLang="en-US" sz="2400" b="1" dirty="0">
                <a:solidFill>
                  <a:srgbClr val="C00000"/>
                </a:solidFill>
                <a:latin typeface="微软雅黑" pitchFamily="34" charset="-122"/>
                <a:ea typeface="微软雅黑" pitchFamily="34" charset="-122"/>
              </a:endParaRPr>
            </a:p>
          </p:txBody>
        </p:sp>
        <p:sp>
          <p:nvSpPr>
            <p:cNvPr id="43" name="TextBox 42"/>
            <p:cNvSpPr txBox="1"/>
            <p:nvPr/>
          </p:nvSpPr>
          <p:spPr>
            <a:xfrm>
              <a:off x="1888972" y="5122703"/>
              <a:ext cx="259077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投资金额合计</a:t>
              </a:r>
              <a:r>
                <a:rPr lang="en-US" altLang="zh-CN" b="1" dirty="0" smtClean="0">
                  <a:solidFill>
                    <a:srgbClr val="C00000"/>
                  </a:solidFill>
                  <a:latin typeface="微软雅黑" pitchFamily="34" charset="-122"/>
                  <a:ea typeface="微软雅黑" pitchFamily="34" charset="-122"/>
                </a:rPr>
                <a:t>148.2</a:t>
              </a:r>
              <a:r>
                <a:rPr lang="zh-CN" altLang="en-US" b="1" dirty="0" smtClean="0">
                  <a:solidFill>
                    <a:srgbClr val="C00000"/>
                  </a:solidFill>
                  <a:latin typeface="微软雅黑" pitchFamily="34" charset="-122"/>
                  <a:ea typeface="微软雅黑" pitchFamily="34" charset="-122"/>
                </a:rPr>
                <a:t>亿美元</a:t>
              </a:r>
              <a:endParaRPr lang="zh-CN" altLang="en-US" sz="1400" b="1" dirty="0">
                <a:solidFill>
                  <a:srgbClr val="C00000"/>
                </a:solidFill>
                <a:latin typeface="微软雅黑" pitchFamily="34" charset="-122"/>
                <a:ea typeface="微软雅黑" pitchFamily="34" charset="-122"/>
              </a:endParaRPr>
            </a:p>
          </p:txBody>
        </p:sp>
        <p:sp>
          <p:nvSpPr>
            <p:cNvPr id="45" name="TextBox 44"/>
            <p:cNvSpPr txBox="1"/>
            <p:nvPr/>
          </p:nvSpPr>
          <p:spPr>
            <a:xfrm>
              <a:off x="1367772" y="5418508"/>
              <a:ext cx="3047629" cy="923330"/>
            </a:xfrm>
            <a:prstGeom prst="rect">
              <a:avLst/>
            </a:prstGeom>
            <a:noFill/>
          </p:spPr>
          <p:txBody>
            <a:bodyPr wrap="none" rtlCol="0">
              <a:spAutoFit/>
            </a:bodyPr>
            <a:lstStyle/>
            <a:p>
              <a:pPr algn="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同比增长</a:t>
              </a:r>
              <a:r>
                <a:rPr lang="en-US" altLang="zh-CN" b="1" dirty="0" smtClean="0">
                  <a:solidFill>
                    <a:srgbClr val="C00000"/>
                  </a:solidFill>
                  <a:latin typeface="微软雅黑" pitchFamily="34" charset="-122"/>
                  <a:ea typeface="微软雅黑" pitchFamily="34" charset="-122"/>
                </a:rPr>
                <a:t>18.2%</a:t>
              </a:r>
            </a:p>
            <a:p>
              <a:pPr algn="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占中国对外直接投资总额的</a:t>
              </a:r>
              <a:r>
                <a:rPr lang="en-US" altLang="zh-CN" b="1" dirty="0" smtClean="0">
                  <a:solidFill>
                    <a:srgbClr val="C00000"/>
                  </a:solidFill>
                  <a:latin typeface="微软雅黑" pitchFamily="34" charset="-122"/>
                  <a:ea typeface="微软雅黑" pitchFamily="34" charset="-122"/>
                </a:rPr>
                <a:t>12.6%</a:t>
              </a:r>
              <a:endParaRPr lang="zh-CN" altLang="en-US" b="1" dirty="0">
                <a:solidFill>
                  <a:srgbClr val="C00000"/>
                </a:solidFill>
                <a:latin typeface="微软雅黑" pitchFamily="34" charset="-122"/>
                <a:ea typeface="微软雅黑" pitchFamily="34" charset="-122"/>
              </a:endParaRPr>
            </a:p>
          </p:txBody>
        </p:sp>
        <p:sp>
          <p:nvSpPr>
            <p:cNvPr id="46" name="TextBox 45"/>
            <p:cNvSpPr txBox="1"/>
            <p:nvPr/>
          </p:nvSpPr>
          <p:spPr>
            <a:xfrm>
              <a:off x="6962893" y="5122703"/>
              <a:ext cx="259077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投资金额合计</a:t>
              </a:r>
              <a:r>
                <a:rPr lang="en-US" altLang="zh-CN" b="1" dirty="0" smtClean="0">
                  <a:solidFill>
                    <a:srgbClr val="C00000"/>
                  </a:solidFill>
                  <a:latin typeface="微软雅黑" pitchFamily="34" charset="-122"/>
                  <a:ea typeface="微软雅黑" pitchFamily="34" charset="-122"/>
                </a:rPr>
                <a:t>145.3</a:t>
              </a:r>
              <a:r>
                <a:rPr lang="zh-CN" altLang="en-US" b="1" dirty="0" smtClean="0">
                  <a:solidFill>
                    <a:srgbClr val="C00000"/>
                  </a:solidFill>
                  <a:latin typeface="微软雅黑" pitchFamily="34" charset="-122"/>
                  <a:ea typeface="微软雅黑" pitchFamily="34" charset="-122"/>
                </a:rPr>
                <a:t>亿美元</a:t>
              </a:r>
              <a:endParaRPr lang="zh-CN" altLang="en-US" sz="1400" b="1" dirty="0">
                <a:solidFill>
                  <a:srgbClr val="C00000"/>
                </a:solidFill>
                <a:latin typeface="微软雅黑" pitchFamily="34" charset="-122"/>
                <a:ea typeface="微软雅黑" pitchFamily="34" charset="-122"/>
              </a:endParaRPr>
            </a:p>
          </p:txBody>
        </p:sp>
        <p:sp>
          <p:nvSpPr>
            <p:cNvPr id="47" name="TextBox 46"/>
            <p:cNvSpPr txBox="1"/>
            <p:nvPr/>
          </p:nvSpPr>
          <p:spPr>
            <a:xfrm>
              <a:off x="6935679" y="5418508"/>
              <a:ext cx="2904962" cy="969496"/>
            </a:xfrm>
            <a:prstGeom prst="rect">
              <a:avLst/>
            </a:prstGeom>
            <a:noFill/>
          </p:spPr>
          <p:txBody>
            <a:bodyPr wrap="none" rtlCol="0">
              <a:spAutoFit/>
            </a:bodyPr>
            <a:lstStyle/>
            <a:p>
              <a:pP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同比下降</a:t>
              </a:r>
              <a:r>
                <a:rPr lang="en-US" altLang="zh-CN" sz="2000" b="1" dirty="0" smtClean="0">
                  <a:solidFill>
                    <a:srgbClr val="C00000"/>
                  </a:solidFill>
                  <a:latin typeface="微软雅黑" pitchFamily="34" charset="-122"/>
                  <a:ea typeface="微软雅黑" pitchFamily="34" charset="-122"/>
                </a:rPr>
                <a:t>2</a:t>
              </a:r>
              <a:r>
                <a:rPr lang="en-US" altLang="zh-CN" b="1" dirty="0" smtClean="0">
                  <a:solidFill>
                    <a:srgbClr val="C00000"/>
                  </a:solidFill>
                  <a:latin typeface="微软雅黑" pitchFamily="34" charset="-122"/>
                  <a:ea typeface="微软雅黑" pitchFamily="34" charset="-122"/>
                </a:rPr>
                <a:t>%</a:t>
              </a:r>
            </a:p>
            <a:p>
              <a:pP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占中国对外直接投资总额的</a:t>
              </a:r>
              <a:r>
                <a:rPr lang="en-US" altLang="zh-CN" b="1" dirty="0" smtClean="0">
                  <a:solidFill>
                    <a:srgbClr val="C00000"/>
                  </a:solidFill>
                  <a:latin typeface="微软雅黑" pitchFamily="34" charset="-122"/>
                  <a:ea typeface="微软雅黑" pitchFamily="34" charset="-122"/>
                </a:rPr>
                <a:t>8.5%</a:t>
              </a:r>
              <a:endParaRPr lang="zh-CN" altLang="en-US" b="1" dirty="0">
                <a:solidFill>
                  <a:srgbClr val="C00000"/>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5459584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42" presetClass="entr" presetSubtype="0" fill="hold" grpId="0" nodeType="withEffect">
                                  <p:stCondLst>
                                    <p:cond delay="180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3000"/>
                                  </p:stCondLst>
                                  <p:childTnLst>
                                    <p:set>
                                      <p:cBhvr>
                                        <p:cTn id="21" dur="1" fill="hold">
                                          <p:stCondLst>
                                            <p:cond delay="0"/>
                                          </p:stCondLst>
                                        </p:cTn>
                                        <p:tgtEl>
                                          <p:spTgt spid="26"/>
                                        </p:tgtEl>
                                        <p:attrNameLst>
                                          <p:attrName>style.visibility</p:attrName>
                                        </p:attrNameLst>
                                      </p:cBhvr>
                                      <p:to>
                                        <p:strVal val="visible"/>
                                      </p:to>
                                    </p:set>
                                    <p:anim calcmode="lin" valueType="num">
                                      <p:cBhvr>
                                        <p:cTn id="22" dur="500" fill="hold"/>
                                        <p:tgtEl>
                                          <p:spTgt spid="26"/>
                                        </p:tgtEl>
                                        <p:attrNameLst>
                                          <p:attrName>ppt_w</p:attrName>
                                        </p:attrNameLst>
                                      </p:cBhvr>
                                      <p:tavLst>
                                        <p:tav tm="0">
                                          <p:val>
                                            <p:fltVal val="0"/>
                                          </p:val>
                                        </p:tav>
                                        <p:tav tm="100000">
                                          <p:val>
                                            <p:strVal val="#ppt_w"/>
                                          </p:val>
                                        </p:tav>
                                      </p:tavLst>
                                    </p:anim>
                                    <p:anim calcmode="lin" valueType="num">
                                      <p:cBhvr>
                                        <p:cTn id="23" dur="500" fill="hold"/>
                                        <p:tgtEl>
                                          <p:spTgt spid="26"/>
                                        </p:tgtEl>
                                        <p:attrNameLst>
                                          <p:attrName>ppt_h</p:attrName>
                                        </p:attrNameLst>
                                      </p:cBhvr>
                                      <p:tavLst>
                                        <p:tav tm="0">
                                          <p:val>
                                            <p:fltVal val="0"/>
                                          </p:val>
                                        </p:tav>
                                        <p:tav tm="100000">
                                          <p:val>
                                            <p:strVal val="#ppt_h"/>
                                          </p:val>
                                        </p:tav>
                                      </p:tavLst>
                                    </p:anim>
                                    <p:animEffect transition="in" filter="fade">
                                      <p:cBhvr>
                                        <p:cTn id="24" dur="500"/>
                                        <p:tgtEl>
                                          <p:spTgt spid="26"/>
                                        </p:tgtEl>
                                      </p:cBhvr>
                                    </p:animEffect>
                                  </p:childTnLst>
                                </p:cTn>
                              </p:par>
                              <p:par>
                                <p:cTn id="25" presetID="53" presetClass="entr" presetSubtype="16" fill="hold" nodeType="withEffect">
                                  <p:stCondLst>
                                    <p:cond delay="310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ppt_w</p:attrName>
                                        </p:attrNameLst>
                                      </p:cBhvr>
                                      <p:tavLst>
                                        <p:tav tm="0">
                                          <p:val>
                                            <p:fltVal val="0"/>
                                          </p:val>
                                        </p:tav>
                                        <p:tav tm="100000">
                                          <p:val>
                                            <p:strVal val="#ppt_w"/>
                                          </p:val>
                                        </p:tav>
                                      </p:tavLst>
                                    </p:anim>
                                    <p:anim calcmode="lin" valueType="num">
                                      <p:cBhvr>
                                        <p:cTn id="28" dur="500" fill="hold"/>
                                        <p:tgtEl>
                                          <p:spTgt spid="48"/>
                                        </p:tgtEl>
                                        <p:attrNameLst>
                                          <p:attrName>ppt_h</p:attrName>
                                        </p:attrNameLst>
                                      </p:cBhvr>
                                      <p:tavLst>
                                        <p:tav tm="0">
                                          <p:val>
                                            <p:fltVal val="0"/>
                                          </p:val>
                                        </p:tav>
                                        <p:tav tm="100000">
                                          <p:val>
                                            <p:strVal val="#ppt_h"/>
                                          </p:val>
                                        </p:tav>
                                      </p:tavLst>
                                    </p:anim>
                                    <p:animEffect transition="in" filter="fade">
                                      <p:cBhvr>
                                        <p:cTn id="29" dur="500"/>
                                        <p:tgtEl>
                                          <p:spTgt spid="48"/>
                                        </p:tgtEl>
                                      </p:cBhvr>
                                    </p:animEffect>
                                  </p:childTnLst>
                                </p:cTn>
                              </p:par>
                            </p:childTnLst>
                          </p:cTn>
                        </p:par>
                        <p:par>
                          <p:cTn id="30" fill="hold">
                            <p:stCondLst>
                              <p:cond delay="3600"/>
                            </p:stCondLst>
                            <p:childTnLst>
                              <p:par>
                                <p:cTn id="31" presetID="42" presetClass="entr" presetSubtype="0"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fade">
                                      <p:cBhvr>
                                        <p:cTn id="33" dur="1000"/>
                                        <p:tgtEl>
                                          <p:spTgt spid="49"/>
                                        </p:tgtEl>
                                      </p:cBhvr>
                                    </p:animEffect>
                                    <p:anim calcmode="lin" valueType="num">
                                      <p:cBhvr>
                                        <p:cTn id="34" dur="1000" fill="hold"/>
                                        <p:tgtEl>
                                          <p:spTgt spid="49"/>
                                        </p:tgtEl>
                                        <p:attrNameLst>
                                          <p:attrName>ppt_x</p:attrName>
                                        </p:attrNameLst>
                                      </p:cBhvr>
                                      <p:tavLst>
                                        <p:tav tm="0">
                                          <p:val>
                                            <p:strVal val="#ppt_x"/>
                                          </p:val>
                                        </p:tav>
                                        <p:tav tm="100000">
                                          <p:val>
                                            <p:strVal val="#ppt_x"/>
                                          </p:val>
                                        </p:tav>
                                      </p:tavLst>
                                    </p:anim>
                                    <p:anim calcmode="lin" valueType="num">
                                      <p:cBhvr>
                                        <p:cTn id="35" dur="1000" fill="hold"/>
                                        <p:tgtEl>
                                          <p:spTgt spid="49"/>
                                        </p:tgtEl>
                                        <p:attrNameLst>
                                          <p:attrName>ppt_y</p:attrName>
                                        </p:attrNameLst>
                                      </p:cBhvr>
                                      <p:tavLst>
                                        <p:tav tm="0">
                                          <p:val>
                                            <p:strVal val="#ppt_y+.1"/>
                                          </p:val>
                                        </p:tav>
                                        <p:tav tm="100000">
                                          <p:val>
                                            <p:strVal val="#ppt_y"/>
                                          </p:val>
                                        </p:tav>
                                      </p:tavLst>
                                    </p:anim>
                                  </p:childTnLst>
                                </p:cTn>
                              </p:par>
                            </p:childTnLst>
                          </p:cTn>
                        </p:par>
                        <p:par>
                          <p:cTn id="36" fill="hold">
                            <p:stCondLst>
                              <p:cond delay="4600"/>
                            </p:stCondLst>
                            <p:childTnLst>
                              <p:par>
                                <p:cTn id="37" presetID="42" presetClass="entr" presetSubtype="0" fill="hold" nodeType="afterEffect">
                                  <p:stCondLst>
                                    <p:cond delay="0"/>
                                  </p:stCondLst>
                                  <p:childTnLst>
                                    <p:set>
                                      <p:cBhvr>
                                        <p:cTn id="38" dur="1" fill="hold">
                                          <p:stCondLst>
                                            <p:cond delay="0"/>
                                          </p:stCondLst>
                                        </p:cTn>
                                        <p:tgtEl>
                                          <p:spTgt spid="50"/>
                                        </p:tgtEl>
                                        <p:attrNameLst>
                                          <p:attrName>style.visibility</p:attrName>
                                        </p:attrNameLst>
                                      </p:cBhvr>
                                      <p:to>
                                        <p:strVal val="visible"/>
                                      </p:to>
                                    </p:set>
                                    <p:animEffect transition="in" filter="fade">
                                      <p:cBhvr>
                                        <p:cTn id="39" dur="1000"/>
                                        <p:tgtEl>
                                          <p:spTgt spid="50"/>
                                        </p:tgtEl>
                                      </p:cBhvr>
                                    </p:animEffect>
                                    <p:anim calcmode="lin" valueType="num">
                                      <p:cBhvr>
                                        <p:cTn id="40" dur="1000" fill="hold"/>
                                        <p:tgtEl>
                                          <p:spTgt spid="50"/>
                                        </p:tgtEl>
                                        <p:attrNameLst>
                                          <p:attrName>ppt_x</p:attrName>
                                        </p:attrNameLst>
                                      </p:cBhvr>
                                      <p:tavLst>
                                        <p:tav tm="0">
                                          <p:val>
                                            <p:strVal val="#ppt_x"/>
                                          </p:val>
                                        </p:tav>
                                        <p:tav tm="100000">
                                          <p:val>
                                            <p:strVal val="#ppt_x"/>
                                          </p:val>
                                        </p:tav>
                                      </p:tavLst>
                                    </p:anim>
                                    <p:anim calcmode="lin" valueType="num">
                                      <p:cBhvr>
                                        <p:cTn id="41" dur="1000" fill="hold"/>
                                        <p:tgtEl>
                                          <p:spTgt spid="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a:t>
            </a:r>
            <a:r>
              <a:rPr lang="zh-CN" altLang="en-US" sz="2000" b="1" dirty="0" smtClean="0">
                <a:solidFill>
                  <a:srgbClr val="C00000"/>
                </a:solidFill>
                <a:latin typeface="微软雅黑" panose="020B0503020204020204" pitchFamily="34" charset="-122"/>
                <a:ea typeface="微软雅黑" panose="020B0503020204020204" pitchFamily="34" charset="-122"/>
              </a:rPr>
              <a:t>的相关元素</a:t>
            </a:r>
            <a:endParaRPr lang="zh-CN" altLang="en-US" sz="2000" b="1" dirty="0">
              <a:solidFill>
                <a:srgbClr val="C00000"/>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3425700" y="3017539"/>
            <a:ext cx="1249060" cy="854372"/>
            <a:chOff x="3425700" y="3017539"/>
            <a:chExt cx="1249060" cy="854372"/>
          </a:xfrm>
        </p:grpSpPr>
        <p:sp>
          <p:nvSpPr>
            <p:cNvPr id="6" name="TextBox 5"/>
            <p:cNvSpPr txBox="1"/>
            <p:nvPr/>
          </p:nvSpPr>
          <p:spPr>
            <a:xfrm>
              <a:off x="3425700" y="3017539"/>
              <a:ext cx="1249060" cy="461665"/>
            </a:xfrm>
            <a:prstGeom prst="rect">
              <a:avLst/>
            </a:prstGeom>
            <a:noFill/>
          </p:spPr>
          <p:txBody>
            <a:bodyPr wrap="none" rtlCol="0">
              <a:spAutoFit/>
            </a:bodyPr>
            <a:lstStyle/>
            <a:p>
              <a:r>
                <a:rPr lang="en-US" altLang="zh-CN" sz="2400" b="1" dirty="0" smtClean="0">
                  <a:solidFill>
                    <a:srgbClr val="C00000"/>
                  </a:solidFill>
                  <a:latin typeface="微软雅黑" pitchFamily="34" charset="-122"/>
                  <a:ea typeface="微软雅黑" pitchFamily="34" charset="-122"/>
                </a:rPr>
                <a:t>2015</a:t>
              </a:r>
              <a:r>
                <a:rPr lang="zh-CN" altLang="en-US" sz="2400" b="1" dirty="0" smtClean="0">
                  <a:solidFill>
                    <a:srgbClr val="C00000"/>
                  </a:solidFill>
                  <a:latin typeface="微软雅黑" pitchFamily="34" charset="-122"/>
                  <a:ea typeface="微软雅黑" pitchFamily="34" charset="-122"/>
                </a:rPr>
                <a:t>年</a:t>
              </a:r>
              <a:endParaRPr lang="zh-CN" altLang="en-US" sz="2400" b="1" dirty="0">
                <a:solidFill>
                  <a:srgbClr val="C00000"/>
                </a:solidFill>
                <a:latin typeface="微软雅黑" pitchFamily="34" charset="-122"/>
                <a:ea typeface="微软雅黑" pitchFamily="34" charset="-122"/>
              </a:endParaRPr>
            </a:p>
          </p:txBody>
        </p:sp>
        <p:grpSp>
          <p:nvGrpSpPr>
            <p:cNvPr id="10" name="组合 9"/>
            <p:cNvGrpSpPr/>
            <p:nvPr/>
          </p:nvGrpSpPr>
          <p:grpSpPr>
            <a:xfrm>
              <a:off x="3529786" y="3438927"/>
              <a:ext cx="1015274" cy="432984"/>
              <a:chOff x="3236686" y="3099767"/>
              <a:chExt cx="1015274" cy="432984"/>
            </a:xfrm>
          </p:grpSpPr>
          <p:cxnSp>
            <p:nvCxnSpPr>
              <p:cNvPr id="11" name="直接连接符 10"/>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236686" y="3099767"/>
                <a:ext cx="101527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 name="组合 4"/>
          <p:cNvGrpSpPr/>
          <p:nvPr/>
        </p:nvGrpSpPr>
        <p:grpSpPr>
          <a:xfrm>
            <a:off x="6846000" y="3038817"/>
            <a:ext cx="1249060" cy="833094"/>
            <a:chOff x="6846000" y="3038817"/>
            <a:chExt cx="1249060" cy="833094"/>
          </a:xfrm>
        </p:grpSpPr>
        <p:sp>
          <p:nvSpPr>
            <p:cNvPr id="7" name="TextBox 6"/>
            <p:cNvSpPr txBox="1"/>
            <p:nvPr/>
          </p:nvSpPr>
          <p:spPr>
            <a:xfrm>
              <a:off x="6846000" y="3038817"/>
              <a:ext cx="1249060" cy="461665"/>
            </a:xfrm>
            <a:prstGeom prst="rect">
              <a:avLst/>
            </a:prstGeom>
            <a:noFill/>
          </p:spPr>
          <p:txBody>
            <a:bodyPr wrap="none" rtlCol="0">
              <a:spAutoFit/>
            </a:bodyPr>
            <a:lstStyle/>
            <a:p>
              <a:r>
                <a:rPr lang="en-US" altLang="zh-CN" sz="2400" b="1" dirty="0" smtClean="0">
                  <a:solidFill>
                    <a:srgbClr val="C00000"/>
                  </a:solidFill>
                  <a:latin typeface="微软雅黑" pitchFamily="34" charset="-122"/>
                  <a:ea typeface="微软雅黑" pitchFamily="34" charset="-122"/>
                </a:rPr>
                <a:t>2016</a:t>
              </a:r>
              <a:r>
                <a:rPr lang="zh-CN" altLang="en-US" sz="2400" b="1" dirty="0" smtClean="0">
                  <a:solidFill>
                    <a:srgbClr val="C00000"/>
                  </a:solidFill>
                  <a:latin typeface="微软雅黑" pitchFamily="34" charset="-122"/>
                  <a:ea typeface="微软雅黑" pitchFamily="34" charset="-122"/>
                </a:rPr>
                <a:t>年</a:t>
              </a:r>
              <a:endParaRPr lang="zh-CN" altLang="en-US" sz="2400" b="1" dirty="0">
                <a:solidFill>
                  <a:srgbClr val="C00000"/>
                </a:solidFill>
                <a:latin typeface="微软雅黑" pitchFamily="34" charset="-122"/>
                <a:ea typeface="微软雅黑" pitchFamily="34" charset="-122"/>
              </a:endParaRPr>
            </a:p>
          </p:txBody>
        </p:sp>
        <p:grpSp>
          <p:nvGrpSpPr>
            <p:cNvPr id="14" name="组合 13"/>
            <p:cNvGrpSpPr/>
            <p:nvPr/>
          </p:nvGrpSpPr>
          <p:grpSpPr>
            <a:xfrm>
              <a:off x="6962893" y="3438927"/>
              <a:ext cx="1015274" cy="432984"/>
              <a:chOff x="3236686" y="3099767"/>
              <a:chExt cx="1015274" cy="432984"/>
            </a:xfrm>
          </p:grpSpPr>
          <p:cxnSp>
            <p:nvCxnSpPr>
              <p:cNvPr id="15" name="直接连接符 14"/>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36686" y="3099767"/>
                <a:ext cx="1015274" cy="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45" name="组合 44"/>
          <p:cNvGrpSpPr/>
          <p:nvPr/>
        </p:nvGrpSpPr>
        <p:grpSpPr>
          <a:xfrm>
            <a:off x="1401419" y="4961416"/>
            <a:ext cx="8472869" cy="1265301"/>
            <a:chOff x="1367772" y="4961416"/>
            <a:chExt cx="8472869" cy="1265301"/>
          </a:xfrm>
        </p:grpSpPr>
        <p:grpSp>
          <p:nvGrpSpPr>
            <p:cNvPr id="29" name="组合 28"/>
            <p:cNvGrpSpPr/>
            <p:nvPr/>
          </p:nvGrpSpPr>
          <p:grpSpPr>
            <a:xfrm rot="5400000">
              <a:off x="4877970" y="5317728"/>
              <a:ext cx="611172" cy="432984"/>
              <a:chOff x="3443516" y="3099767"/>
              <a:chExt cx="611172" cy="432984"/>
            </a:xfrm>
          </p:grpSpPr>
          <p:cxnSp>
            <p:nvCxnSpPr>
              <p:cNvPr id="30" name="直接连接符 29"/>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3" name="组合 32"/>
            <p:cNvGrpSpPr/>
            <p:nvPr/>
          </p:nvGrpSpPr>
          <p:grpSpPr>
            <a:xfrm rot="16200000">
              <a:off x="6258267" y="5317729"/>
              <a:ext cx="611172" cy="432984"/>
              <a:chOff x="3443516" y="3099767"/>
              <a:chExt cx="611172" cy="432984"/>
            </a:xfrm>
          </p:grpSpPr>
          <p:cxnSp>
            <p:nvCxnSpPr>
              <p:cNvPr id="34" name="直接连接符 33"/>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36" name="椭圆 35"/>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TextBox 36"/>
            <p:cNvSpPr txBox="1"/>
            <p:nvPr/>
          </p:nvSpPr>
          <p:spPr>
            <a:xfrm>
              <a:off x="5477014" y="5118722"/>
              <a:ext cx="800219" cy="830997"/>
            </a:xfrm>
            <a:prstGeom prst="rect">
              <a:avLst/>
            </a:prstGeom>
            <a:noFill/>
          </p:spPr>
          <p:txBody>
            <a:bodyPr wrap="none" rtlCol="0">
              <a:spAutoFit/>
            </a:bodyPr>
            <a:lstStyle/>
            <a:p>
              <a:r>
                <a:rPr lang="zh-CN" altLang="en-US" sz="2400" b="1" dirty="0" smtClean="0">
                  <a:solidFill>
                    <a:srgbClr val="C00000"/>
                  </a:solidFill>
                  <a:latin typeface="微软雅黑" pitchFamily="34" charset="-122"/>
                  <a:ea typeface="微软雅黑" pitchFamily="34" charset="-122"/>
                </a:rPr>
                <a:t>投资</a:t>
              </a:r>
              <a:endParaRPr lang="en-US" altLang="zh-CN" sz="2400" b="1" dirty="0" smtClean="0">
                <a:solidFill>
                  <a:srgbClr val="C00000"/>
                </a:solidFill>
                <a:latin typeface="微软雅黑" pitchFamily="34" charset="-122"/>
                <a:ea typeface="微软雅黑" pitchFamily="34" charset="-122"/>
              </a:endParaRPr>
            </a:p>
            <a:p>
              <a:r>
                <a:rPr lang="zh-CN" altLang="en-US" sz="2400" b="1" dirty="0" smtClean="0">
                  <a:solidFill>
                    <a:srgbClr val="C00000"/>
                  </a:solidFill>
                  <a:latin typeface="微软雅黑" pitchFamily="34" charset="-122"/>
                  <a:ea typeface="微软雅黑" pitchFamily="34" charset="-122"/>
                </a:rPr>
                <a:t>金额</a:t>
              </a:r>
              <a:endParaRPr lang="zh-CN" altLang="en-US" sz="2400" b="1" dirty="0">
                <a:solidFill>
                  <a:srgbClr val="C00000"/>
                </a:solidFill>
                <a:latin typeface="微软雅黑" pitchFamily="34" charset="-122"/>
                <a:ea typeface="微软雅黑" pitchFamily="34" charset="-122"/>
              </a:endParaRPr>
            </a:p>
          </p:txBody>
        </p:sp>
        <p:sp>
          <p:nvSpPr>
            <p:cNvPr id="38" name="TextBox 37"/>
            <p:cNvSpPr txBox="1"/>
            <p:nvPr/>
          </p:nvSpPr>
          <p:spPr>
            <a:xfrm>
              <a:off x="1888972" y="4961416"/>
              <a:ext cx="259077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投资金额合计</a:t>
              </a:r>
              <a:r>
                <a:rPr lang="en-US" altLang="zh-CN" b="1" dirty="0" smtClean="0">
                  <a:solidFill>
                    <a:srgbClr val="C00000"/>
                  </a:solidFill>
                  <a:latin typeface="微软雅黑" pitchFamily="34" charset="-122"/>
                  <a:ea typeface="微软雅黑" pitchFamily="34" charset="-122"/>
                </a:rPr>
                <a:t>148.2</a:t>
              </a:r>
              <a:r>
                <a:rPr lang="zh-CN" altLang="en-US" b="1" dirty="0" smtClean="0">
                  <a:solidFill>
                    <a:srgbClr val="C00000"/>
                  </a:solidFill>
                  <a:latin typeface="微软雅黑" pitchFamily="34" charset="-122"/>
                  <a:ea typeface="微软雅黑" pitchFamily="34" charset="-122"/>
                </a:rPr>
                <a:t>亿美元</a:t>
              </a:r>
              <a:endParaRPr lang="zh-CN" altLang="en-US" sz="1400" b="1" dirty="0">
                <a:solidFill>
                  <a:srgbClr val="C00000"/>
                </a:solidFill>
                <a:latin typeface="微软雅黑" pitchFamily="34" charset="-122"/>
                <a:ea typeface="微软雅黑" pitchFamily="34" charset="-122"/>
              </a:endParaRPr>
            </a:p>
          </p:txBody>
        </p:sp>
        <p:sp>
          <p:nvSpPr>
            <p:cNvPr id="39" name="TextBox 38"/>
            <p:cNvSpPr txBox="1"/>
            <p:nvPr/>
          </p:nvSpPr>
          <p:spPr>
            <a:xfrm>
              <a:off x="1367772" y="5257221"/>
              <a:ext cx="3047629" cy="923330"/>
            </a:xfrm>
            <a:prstGeom prst="rect">
              <a:avLst/>
            </a:prstGeom>
            <a:noFill/>
          </p:spPr>
          <p:txBody>
            <a:bodyPr wrap="none" rtlCol="0">
              <a:spAutoFit/>
            </a:bodyPr>
            <a:lstStyle/>
            <a:p>
              <a:pPr algn="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同比增长</a:t>
              </a:r>
              <a:r>
                <a:rPr lang="en-US" altLang="zh-CN" b="1" dirty="0" smtClean="0">
                  <a:solidFill>
                    <a:srgbClr val="C00000"/>
                  </a:solidFill>
                  <a:latin typeface="微软雅黑" pitchFamily="34" charset="-122"/>
                  <a:ea typeface="微软雅黑" pitchFamily="34" charset="-122"/>
                </a:rPr>
                <a:t>18.2%</a:t>
              </a:r>
            </a:p>
            <a:p>
              <a:pPr algn="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占中国对外直接投资总额的</a:t>
              </a:r>
              <a:r>
                <a:rPr lang="en-US" altLang="zh-CN" b="1" dirty="0" smtClean="0">
                  <a:solidFill>
                    <a:srgbClr val="C00000"/>
                  </a:solidFill>
                  <a:latin typeface="微软雅黑" pitchFamily="34" charset="-122"/>
                  <a:ea typeface="微软雅黑" pitchFamily="34" charset="-122"/>
                </a:rPr>
                <a:t>12.6%</a:t>
              </a:r>
              <a:endParaRPr lang="zh-CN" altLang="en-US" b="1" dirty="0">
                <a:solidFill>
                  <a:srgbClr val="C00000"/>
                </a:solidFill>
                <a:latin typeface="微软雅黑" pitchFamily="34" charset="-122"/>
                <a:ea typeface="微软雅黑" pitchFamily="34" charset="-122"/>
              </a:endParaRPr>
            </a:p>
          </p:txBody>
        </p:sp>
        <p:sp>
          <p:nvSpPr>
            <p:cNvPr id="40" name="TextBox 39"/>
            <p:cNvSpPr txBox="1"/>
            <p:nvPr/>
          </p:nvSpPr>
          <p:spPr>
            <a:xfrm>
              <a:off x="6962893" y="4961416"/>
              <a:ext cx="2590774" cy="369332"/>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投资金额合计</a:t>
              </a:r>
              <a:r>
                <a:rPr lang="en-US" altLang="zh-CN" b="1" dirty="0" smtClean="0">
                  <a:solidFill>
                    <a:srgbClr val="C00000"/>
                  </a:solidFill>
                  <a:latin typeface="微软雅黑" pitchFamily="34" charset="-122"/>
                  <a:ea typeface="微软雅黑" pitchFamily="34" charset="-122"/>
                </a:rPr>
                <a:t>145.3</a:t>
              </a:r>
              <a:r>
                <a:rPr lang="zh-CN" altLang="en-US" b="1" dirty="0" smtClean="0">
                  <a:solidFill>
                    <a:srgbClr val="C00000"/>
                  </a:solidFill>
                  <a:latin typeface="微软雅黑" pitchFamily="34" charset="-122"/>
                  <a:ea typeface="微软雅黑" pitchFamily="34" charset="-122"/>
                </a:rPr>
                <a:t>亿美元</a:t>
              </a:r>
              <a:endParaRPr lang="zh-CN" altLang="en-US" sz="1400" b="1" dirty="0">
                <a:solidFill>
                  <a:srgbClr val="C00000"/>
                </a:solidFill>
                <a:latin typeface="微软雅黑" pitchFamily="34" charset="-122"/>
                <a:ea typeface="微软雅黑" pitchFamily="34" charset="-122"/>
              </a:endParaRPr>
            </a:p>
          </p:txBody>
        </p:sp>
        <p:sp>
          <p:nvSpPr>
            <p:cNvPr id="41" name="TextBox 40"/>
            <p:cNvSpPr txBox="1"/>
            <p:nvPr/>
          </p:nvSpPr>
          <p:spPr>
            <a:xfrm>
              <a:off x="6935679" y="5257221"/>
              <a:ext cx="2904962" cy="969496"/>
            </a:xfrm>
            <a:prstGeom prst="rect">
              <a:avLst/>
            </a:prstGeom>
            <a:noFill/>
          </p:spPr>
          <p:txBody>
            <a:bodyPr wrap="none" rtlCol="0">
              <a:spAutoFit/>
            </a:bodyPr>
            <a:lstStyle/>
            <a:p>
              <a:pP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同比下降</a:t>
              </a:r>
              <a:r>
                <a:rPr lang="en-US" altLang="zh-CN" sz="2000" b="1" dirty="0" smtClean="0">
                  <a:solidFill>
                    <a:srgbClr val="C00000"/>
                  </a:solidFill>
                  <a:latin typeface="微软雅黑" pitchFamily="34" charset="-122"/>
                  <a:ea typeface="微软雅黑" pitchFamily="34" charset="-122"/>
                </a:rPr>
                <a:t>2</a:t>
              </a:r>
              <a:r>
                <a:rPr lang="en-US" altLang="zh-CN" b="1" dirty="0" smtClean="0">
                  <a:solidFill>
                    <a:srgbClr val="C00000"/>
                  </a:solidFill>
                  <a:latin typeface="微软雅黑" pitchFamily="34" charset="-122"/>
                  <a:ea typeface="微软雅黑" pitchFamily="34" charset="-122"/>
                </a:rPr>
                <a:t>%</a:t>
              </a:r>
            </a:p>
            <a:p>
              <a:pPr>
                <a:lnSpc>
                  <a:spcPct val="150000"/>
                </a:lnSpc>
              </a:pPr>
              <a:r>
                <a:rPr lang="zh-CN" altLang="en-US" sz="1400" b="1" dirty="0" smtClean="0">
                  <a:solidFill>
                    <a:schemeClr val="tx1">
                      <a:lumMod val="85000"/>
                      <a:lumOff val="15000"/>
                    </a:schemeClr>
                  </a:solidFill>
                  <a:latin typeface="微软雅黑" pitchFamily="34" charset="-122"/>
                  <a:ea typeface="微软雅黑" pitchFamily="34" charset="-122"/>
                </a:rPr>
                <a:t>占中国对外直接投资总额的</a:t>
              </a:r>
              <a:r>
                <a:rPr lang="en-US" altLang="zh-CN" b="1" dirty="0" smtClean="0">
                  <a:solidFill>
                    <a:srgbClr val="C00000"/>
                  </a:solidFill>
                  <a:latin typeface="微软雅黑" pitchFamily="34" charset="-122"/>
                  <a:ea typeface="微软雅黑" pitchFamily="34" charset="-122"/>
                </a:rPr>
                <a:t>8.5%</a:t>
              </a:r>
              <a:endParaRPr lang="zh-CN" altLang="en-US" b="1" dirty="0">
                <a:solidFill>
                  <a:srgbClr val="C00000"/>
                </a:solidFill>
                <a:latin typeface="微软雅黑" pitchFamily="34" charset="-122"/>
                <a:ea typeface="微软雅黑" pitchFamily="34" charset="-122"/>
              </a:endParaRPr>
            </a:p>
          </p:txBody>
        </p:sp>
      </p:grpSp>
      <p:grpSp>
        <p:nvGrpSpPr>
          <p:cNvPr id="44" name="组合 43"/>
          <p:cNvGrpSpPr/>
          <p:nvPr/>
        </p:nvGrpSpPr>
        <p:grpSpPr>
          <a:xfrm>
            <a:off x="272124" y="3924922"/>
            <a:ext cx="10164976" cy="830997"/>
            <a:chOff x="238477" y="3924922"/>
            <a:chExt cx="10164976" cy="830997"/>
          </a:xfrm>
        </p:grpSpPr>
        <p:grpSp>
          <p:nvGrpSpPr>
            <p:cNvPr id="18" name="组合 17"/>
            <p:cNvGrpSpPr/>
            <p:nvPr/>
          </p:nvGrpSpPr>
          <p:grpSpPr>
            <a:xfrm rot="5400000">
              <a:off x="4877970" y="4123928"/>
              <a:ext cx="611172" cy="432984"/>
              <a:chOff x="3443516" y="3099767"/>
              <a:chExt cx="611172" cy="432984"/>
            </a:xfrm>
          </p:grpSpPr>
          <p:cxnSp>
            <p:nvCxnSpPr>
              <p:cNvPr id="19" name="直接连接符 18"/>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rot="16200000">
              <a:off x="6258267" y="4123929"/>
              <a:ext cx="611172" cy="432984"/>
              <a:chOff x="3443516" y="3099767"/>
              <a:chExt cx="611172" cy="432984"/>
            </a:xfrm>
          </p:grpSpPr>
          <p:cxnSp>
            <p:nvCxnSpPr>
              <p:cNvPr id="23" name="直接连接符 22"/>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6200000">
                <a:off x="3749102" y="2794182"/>
                <a:ext cx="0" cy="6111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TextBox 25"/>
            <p:cNvSpPr txBox="1"/>
            <p:nvPr/>
          </p:nvSpPr>
          <p:spPr>
            <a:xfrm>
              <a:off x="5477014" y="3924922"/>
              <a:ext cx="800219" cy="830997"/>
            </a:xfrm>
            <a:prstGeom prst="rect">
              <a:avLst/>
            </a:prstGeom>
            <a:noFill/>
          </p:spPr>
          <p:txBody>
            <a:bodyPr wrap="none" rtlCol="0">
              <a:spAutoFit/>
            </a:bodyPr>
            <a:lstStyle/>
            <a:p>
              <a:r>
                <a:rPr lang="zh-CN" altLang="en-US" sz="2400" b="1" dirty="0" smtClean="0">
                  <a:solidFill>
                    <a:srgbClr val="C00000"/>
                  </a:solidFill>
                  <a:latin typeface="微软雅黑" pitchFamily="34" charset="-122"/>
                  <a:ea typeface="微软雅黑" pitchFamily="34" charset="-122"/>
                </a:rPr>
                <a:t>资金</a:t>
              </a:r>
              <a:endParaRPr lang="en-US" altLang="zh-CN" sz="2400" b="1" dirty="0" smtClean="0">
                <a:solidFill>
                  <a:srgbClr val="C00000"/>
                </a:solidFill>
                <a:latin typeface="微软雅黑" pitchFamily="34" charset="-122"/>
                <a:ea typeface="微软雅黑" pitchFamily="34" charset="-122"/>
              </a:endParaRPr>
            </a:p>
            <a:p>
              <a:r>
                <a:rPr lang="zh-CN" altLang="en-US" sz="2400" b="1" dirty="0">
                  <a:solidFill>
                    <a:srgbClr val="C00000"/>
                  </a:solidFill>
                  <a:latin typeface="微软雅黑" pitchFamily="34" charset="-122"/>
                  <a:ea typeface="微软雅黑" pitchFamily="34" charset="-122"/>
                </a:rPr>
                <a:t>流向</a:t>
              </a:r>
            </a:p>
          </p:txBody>
        </p:sp>
        <p:sp>
          <p:nvSpPr>
            <p:cNvPr id="27" name="TextBox 26"/>
            <p:cNvSpPr txBox="1"/>
            <p:nvPr/>
          </p:nvSpPr>
          <p:spPr>
            <a:xfrm>
              <a:off x="238477" y="4155754"/>
              <a:ext cx="4153701" cy="584775"/>
            </a:xfrm>
            <a:prstGeom prst="rect">
              <a:avLst/>
            </a:prstGeom>
            <a:noFill/>
          </p:spPr>
          <p:txBody>
            <a:bodyPr wrap="none" rtlCol="0">
              <a:spAutoFit/>
            </a:bodyPr>
            <a:lstStyle/>
            <a:p>
              <a:pPr algn="r"/>
              <a:r>
                <a:rPr lang="zh-CN" altLang="en-US" sz="1400" b="1" dirty="0" smtClean="0">
                  <a:solidFill>
                    <a:schemeClr val="tx1">
                      <a:lumMod val="85000"/>
                      <a:lumOff val="15000"/>
                    </a:schemeClr>
                  </a:solidFill>
                  <a:latin typeface="微软雅黑" pitchFamily="34" charset="-122"/>
                  <a:ea typeface="微软雅黑" pitchFamily="34" charset="-122"/>
                </a:rPr>
                <a:t>投资主要流向</a:t>
              </a:r>
              <a:endParaRPr lang="en-US" altLang="zh-CN" sz="1400" b="1" dirty="0" smtClean="0">
                <a:solidFill>
                  <a:schemeClr val="tx1">
                    <a:lumMod val="85000"/>
                    <a:lumOff val="15000"/>
                  </a:schemeClr>
                </a:solidFill>
                <a:latin typeface="微软雅黑" pitchFamily="34" charset="-122"/>
                <a:ea typeface="微软雅黑" pitchFamily="34" charset="-122"/>
              </a:endParaRPr>
            </a:p>
            <a:p>
              <a:pPr algn="r"/>
              <a:r>
                <a:rPr lang="zh-CN" altLang="en-US" b="1" dirty="0" smtClean="0">
                  <a:solidFill>
                    <a:srgbClr val="C00000"/>
                  </a:solidFill>
                  <a:latin typeface="微软雅黑" pitchFamily="34" charset="-122"/>
                  <a:ea typeface="微软雅黑" pitchFamily="34" charset="-122"/>
                </a:rPr>
                <a:t>新加坡 哈萨克斯坦 老挝 印尼 俄罗斯等</a:t>
              </a:r>
              <a:endParaRPr lang="zh-CN" altLang="en-US" b="1" dirty="0">
                <a:solidFill>
                  <a:srgbClr val="C00000"/>
                </a:solidFill>
                <a:latin typeface="微软雅黑" pitchFamily="34" charset="-122"/>
                <a:ea typeface="微软雅黑" pitchFamily="34" charset="-122"/>
              </a:endParaRPr>
            </a:p>
          </p:txBody>
        </p:sp>
        <p:sp>
          <p:nvSpPr>
            <p:cNvPr id="42" name="TextBox 41"/>
            <p:cNvSpPr txBox="1"/>
            <p:nvPr/>
          </p:nvSpPr>
          <p:spPr>
            <a:xfrm>
              <a:off x="6780345" y="4155754"/>
              <a:ext cx="3623108" cy="584775"/>
            </a:xfrm>
            <a:prstGeom prst="rect">
              <a:avLst/>
            </a:prstGeom>
            <a:noFill/>
          </p:spPr>
          <p:txBody>
            <a:bodyPr wrap="none" rtlCol="0">
              <a:spAutoFit/>
            </a:bodyPr>
            <a:lstStyle/>
            <a:p>
              <a:r>
                <a:rPr lang="zh-CN" altLang="en-US" sz="1400" b="1" dirty="0" smtClean="0">
                  <a:solidFill>
                    <a:schemeClr val="tx1">
                      <a:lumMod val="85000"/>
                      <a:lumOff val="15000"/>
                    </a:schemeClr>
                  </a:solidFill>
                  <a:latin typeface="微软雅黑" pitchFamily="34" charset="-122"/>
                  <a:ea typeface="微软雅黑" pitchFamily="34" charset="-122"/>
                </a:rPr>
                <a:t>投资主要流向</a:t>
              </a:r>
              <a:endParaRPr lang="en-US" altLang="zh-CN" sz="1400" b="1" dirty="0" smtClean="0">
                <a:solidFill>
                  <a:schemeClr val="tx1">
                    <a:lumMod val="85000"/>
                    <a:lumOff val="15000"/>
                  </a:schemeClr>
                </a:solidFill>
                <a:latin typeface="微软雅黑" pitchFamily="34" charset="-122"/>
                <a:ea typeface="微软雅黑" pitchFamily="34" charset="-122"/>
              </a:endParaRPr>
            </a:p>
            <a:p>
              <a:r>
                <a:rPr lang="zh-CN" altLang="en-US" b="1" dirty="0" smtClean="0">
                  <a:solidFill>
                    <a:srgbClr val="C00000"/>
                  </a:solidFill>
                  <a:latin typeface="微软雅黑" pitchFamily="34" charset="-122"/>
                  <a:ea typeface="微软雅黑" pitchFamily="34" charset="-122"/>
                </a:rPr>
                <a:t>新加坡 印度印尼 泰国 马来西亚等</a:t>
              </a:r>
              <a:endParaRPr lang="zh-CN" altLang="en-US" b="1" dirty="0">
                <a:solidFill>
                  <a:srgbClr val="C00000"/>
                </a:solidFill>
                <a:latin typeface="微软雅黑" pitchFamily="34" charset="-122"/>
                <a:ea typeface="微软雅黑" pitchFamily="34" charset="-122"/>
              </a:endParaRPr>
            </a:p>
          </p:txBody>
        </p:sp>
      </p:grpSp>
      <p:sp>
        <p:nvSpPr>
          <p:cNvPr id="43" name="圆角矩形 42"/>
          <p:cNvSpPr/>
          <p:nvPr/>
        </p:nvSpPr>
        <p:spPr>
          <a:xfrm>
            <a:off x="3888585" y="1828473"/>
            <a:ext cx="3977075" cy="68645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走出去的中企</a:t>
            </a:r>
            <a:endParaRPr lang="zh-CN" altLang="en-US" sz="2800" b="1" dirty="0">
              <a:latin typeface="微软雅黑" pitchFamily="34" charset="-122"/>
              <a:ea typeface="微软雅黑" pitchFamily="34" charset="-122"/>
            </a:endParaRPr>
          </a:p>
        </p:txBody>
      </p:sp>
    </p:spTree>
    <p:extLst>
      <p:ext uri="{BB962C8B-B14F-4D97-AF65-F5344CB8AC3E}">
        <p14:creationId xmlns:p14="http://schemas.microsoft.com/office/powerpoint/2010/main" val="25459584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42" presetClass="entr" presetSubtype="0" fill="hold" grpId="0" nodeType="withEffect">
                                  <p:stCondLst>
                                    <p:cond delay="1800"/>
                                  </p:stCondLst>
                                  <p:childTnLst>
                                    <p:set>
                                      <p:cBhvr>
                                        <p:cTn id="16" dur="1" fill="hold">
                                          <p:stCondLst>
                                            <p:cond delay="0"/>
                                          </p:stCondLst>
                                        </p:cTn>
                                        <p:tgtEl>
                                          <p:spTgt spid="43"/>
                                        </p:tgtEl>
                                        <p:attrNameLst>
                                          <p:attrName>style.visibility</p:attrName>
                                        </p:attrNameLst>
                                      </p:cBhvr>
                                      <p:to>
                                        <p:strVal val="visible"/>
                                      </p:to>
                                    </p:set>
                                    <p:animEffect transition="in" filter="fade">
                                      <p:cBhvr>
                                        <p:cTn id="17" dur="1000"/>
                                        <p:tgtEl>
                                          <p:spTgt spid="43"/>
                                        </p:tgtEl>
                                      </p:cBhvr>
                                    </p:animEffect>
                                    <p:anim calcmode="lin" valueType="num">
                                      <p:cBhvr>
                                        <p:cTn id="18" dur="1000" fill="hold"/>
                                        <p:tgtEl>
                                          <p:spTgt spid="43"/>
                                        </p:tgtEl>
                                        <p:attrNameLst>
                                          <p:attrName>ppt_x</p:attrName>
                                        </p:attrNameLst>
                                      </p:cBhvr>
                                      <p:tavLst>
                                        <p:tav tm="0">
                                          <p:val>
                                            <p:strVal val="#ppt_x"/>
                                          </p:val>
                                        </p:tav>
                                        <p:tav tm="100000">
                                          <p:val>
                                            <p:strVal val="#ppt_x"/>
                                          </p:val>
                                        </p:tav>
                                      </p:tavLst>
                                    </p:anim>
                                    <p:anim calcmode="lin" valueType="num">
                                      <p:cBhvr>
                                        <p:cTn id="19" dur="1000" fill="hold"/>
                                        <p:tgtEl>
                                          <p:spTgt spid="43"/>
                                        </p:tgtEl>
                                        <p:attrNameLst>
                                          <p:attrName>ppt_y</p:attrName>
                                        </p:attrNameLst>
                                      </p:cBhvr>
                                      <p:tavLst>
                                        <p:tav tm="0">
                                          <p:val>
                                            <p:strVal val="#ppt_y+.1"/>
                                          </p:val>
                                        </p:tav>
                                        <p:tav tm="100000">
                                          <p:val>
                                            <p:strVal val="#ppt_y"/>
                                          </p:val>
                                        </p:tav>
                                      </p:tavLst>
                                    </p:anim>
                                  </p:childTnLst>
                                </p:cTn>
                              </p:par>
                            </p:childTnLst>
                          </p:cTn>
                        </p:par>
                        <p:par>
                          <p:cTn id="20" fill="hold">
                            <p:stCondLst>
                              <p:cond delay="2800"/>
                            </p:stCondLst>
                            <p:childTnLst>
                              <p:par>
                                <p:cTn id="21" presetID="53" presetClass="entr" presetSubtype="16"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500" fill="hold"/>
                                        <p:tgtEl>
                                          <p:spTgt spid="2"/>
                                        </p:tgtEl>
                                        <p:attrNameLst>
                                          <p:attrName>ppt_w</p:attrName>
                                        </p:attrNameLst>
                                      </p:cBhvr>
                                      <p:tavLst>
                                        <p:tav tm="0">
                                          <p:val>
                                            <p:fltVal val="0"/>
                                          </p:val>
                                        </p:tav>
                                        <p:tav tm="100000">
                                          <p:val>
                                            <p:strVal val="#ppt_w"/>
                                          </p:val>
                                        </p:tav>
                                      </p:tavLst>
                                    </p:anim>
                                    <p:anim calcmode="lin" valueType="num">
                                      <p:cBhvr>
                                        <p:cTn id="24" dur="500" fill="hold"/>
                                        <p:tgtEl>
                                          <p:spTgt spid="2"/>
                                        </p:tgtEl>
                                        <p:attrNameLst>
                                          <p:attrName>ppt_h</p:attrName>
                                        </p:attrNameLst>
                                      </p:cBhvr>
                                      <p:tavLst>
                                        <p:tav tm="0">
                                          <p:val>
                                            <p:fltVal val="0"/>
                                          </p:val>
                                        </p:tav>
                                        <p:tav tm="100000">
                                          <p:val>
                                            <p:strVal val="#ppt_h"/>
                                          </p:val>
                                        </p:tav>
                                      </p:tavLst>
                                    </p:anim>
                                    <p:animEffect transition="in" filter="fade">
                                      <p:cBhvr>
                                        <p:cTn id="25" dur="500"/>
                                        <p:tgtEl>
                                          <p:spTgt spid="2"/>
                                        </p:tgtEl>
                                      </p:cBhvr>
                                    </p:animEffect>
                                  </p:childTnLst>
                                </p:cTn>
                              </p:par>
                              <p:par>
                                <p:cTn id="26" presetID="53"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childTnLst>
                          </p:cTn>
                        </p:par>
                        <p:par>
                          <p:cTn id="31" fill="hold">
                            <p:stCondLst>
                              <p:cond delay="3300"/>
                            </p:stCondLst>
                            <p:childTnLst>
                              <p:par>
                                <p:cTn id="32" presetID="42" presetClass="entr" presetSubtype="0"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1000"/>
                                        <p:tgtEl>
                                          <p:spTgt spid="44"/>
                                        </p:tgtEl>
                                      </p:cBhvr>
                                    </p:animEffect>
                                    <p:anim calcmode="lin" valueType="num">
                                      <p:cBhvr>
                                        <p:cTn id="35" dur="1000" fill="hold"/>
                                        <p:tgtEl>
                                          <p:spTgt spid="44"/>
                                        </p:tgtEl>
                                        <p:attrNameLst>
                                          <p:attrName>ppt_x</p:attrName>
                                        </p:attrNameLst>
                                      </p:cBhvr>
                                      <p:tavLst>
                                        <p:tav tm="0">
                                          <p:val>
                                            <p:strVal val="#ppt_x"/>
                                          </p:val>
                                        </p:tav>
                                        <p:tav tm="100000">
                                          <p:val>
                                            <p:strVal val="#ppt_x"/>
                                          </p:val>
                                        </p:tav>
                                      </p:tavLst>
                                    </p:anim>
                                    <p:anim calcmode="lin" valueType="num">
                                      <p:cBhvr>
                                        <p:cTn id="36" dur="1000" fill="hold"/>
                                        <p:tgtEl>
                                          <p:spTgt spid="44"/>
                                        </p:tgtEl>
                                        <p:attrNameLst>
                                          <p:attrName>ppt_y</p:attrName>
                                        </p:attrNameLst>
                                      </p:cBhvr>
                                      <p:tavLst>
                                        <p:tav tm="0">
                                          <p:val>
                                            <p:strVal val="#ppt_y+.1"/>
                                          </p:val>
                                        </p:tav>
                                        <p:tav tm="100000">
                                          <p:val>
                                            <p:strVal val="#ppt_y"/>
                                          </p:val>
                                        </p:tav>
                                      </p:tavLst>
                                    </p:anim>
                                  </p:childTnLst>
                                </p:cTn>
                              </p:par>
                            </p:childTnLst>
                          </p:cTn>
                        </p:par>
                        <p:par>
                          <p:cTn id="37" fill="hold">
                            <p:stCondLst>
                              <p:cond delay="4300"/>
                            </p:stCondLst>
                            <p:childTnLst>
                              <p:par>
                                <p:cTn id="38" presetID="42" presetClass="entr" presetSubtype="0" fill="hold" nodeType="afterEffect">
                                  <p:stCondLst>
                                    <p:cond delay="0"/>
                                  </p:stCondLst>
                                  <p:childTnLst>
                                    <p:set>
                                      <p:cBhvr>
                                        <p:cTn id="39" dur="1" fill="hold">
                                          <p:stCondLst>
                                            <p:cond delay="0"/>
                                          </p:stCondLst>
                                        </p:cTn>
                                        <p:tgtEl>
                                          <p:spTgt spid="45"/>
                                        </p:tgtEl>
                                        <p:attrNameLst>
                                          <p:attrName>style.visibility</p:attrName>
                                        </p:attrNameLst>
                                      </p:cBhvr>
                                      <p:to>
                                        <p:strVal val="visible"/>
                                      </p:to>
                                    </p:set>
                                    <p:animEffect transition="in" filter="fade">
                                      <p:cBhvr>
                                        <p:cTn id="40" dur="1000"/>
                                        <p:tgtEl>
                                          <p:spTgt spid="45"/>
                                        </p:tgtEl>
                                      </p:cBhvr>
                                    </p:animEffect>
                                    <p:anim calcmode="lin" valueType="num">
                                      <p:cBhvr>
                                        <p:cTn id="41" dur="1000" fill="hold"/>
                                        <p:tgtEl>
                                          <p:spTgt spid="45"/>
                                        </p:tgtEl>
                                        <p:attrNameLst>
                                          <p:attrName>ppt_x</p:attrName>
                                        </p:attrNameLst>
                                      </p:cBhvr>
                                      <p:tavLst>
                                        <p:tav tm="0">
                                          <p:val>
                                            <p:strVal val="#ppt_x"/>
                                          </p:val>
                                        </p:tav>
                                        <p:tav tm="100000">
                                          <p:val>
                                            <p:strVal val="#ppt_x"/>
                                          </p:val>
                                        </p:tav>
                                      </p:tavLst>
                                    </p:anim>
                                    <p:anim calcmode="lin" valueType="num">
                                      <p:cBhvr>
                                        <p:cTn id="42"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“一带一路”的相关元素</a:t>
            </a:r>
          </a:p>
        </p:txBody>
      </p:sp>
      <p:sp>
        <p:nvSpPr>
          <p:cNvPr id="6" name="圆角矩形 5"/>
          <p:cNvSpPr/>
          <p:nvPr/>
        </p:nvSpPr>
        <p:spPr>
          <a:xfrm>
            <a:off x="3888585" y="1200865"/>
            <a:ext cx="3977075" cy="68645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博大精深的中华汉语</a:t>
            </a:r>
            <a:endParaRPr lang="zh-CN" altLang="en-US" sz="2800" b="1" dirty="0">
              <a:latin typeface="微软雅黑" pitchFamily="34" charset="-122"/>
              <a:ea typeface="微软雅黑" pitchFamily="34" charset="-122"/>
            </a:endParaRPr>
          </a:p>
        </p:txBody>
      </p:sp>
      <p:sp>
        <p:nvSpPr>
          <p:cNvPr id="2" name="TextBox 1"/>
          <p:cNvSpPr txBox="1"/>
          <p:nvPr/>
        </p:nvSpPr>
        <p:spPr>
          <a:xfrm>
            <a:off x="1161143" y="2231706"/>
            <a:ext cx="8882743" cy="1015663"/>
          </a:xfrm>
          <a:prstGeom prst="rect">
            <a:avLst/>
          </a:prstGeom>
          <a:noFill/>
        </p:spPr>
        <p:txBody>
          <a:bodyPr wrap="square" rtlCol="0">
            <a:spAutoFit/>
          </a:bodyPr>
          <a:lstStyle/>
          <a:p>
            <a:pPr>
              <a:lnSpc>
                <a:spcPct val="150000"/>
              </a:lnSpc>
            </a:pPr>
            <a:r>
              <a:rPr lang="zh-CN" altLang="en-US" sz="1600" b="1" dirty="0">
                <a:solidFill>
                  <a:schemeClr val="tx1">
                    <a:lumMod val="65000"/>
                    <a:lumOff val="35000"/>
                  </a:schemeClr>
                </a:solidFill>
                <a:latin typeface="微软雅黑" pitchFamily="34" charset="-122"/>
                <a:ea typeface="微软雅黑" pitchFamily="34" charset="-122"/>
              </a:rPr>
              <a:t>据统计，目前全球已有</a:t>
            </a:r>
            <a:r>
              <a:rPr lang="en-US" altLang="zh-CN" sz="2000" b="1" dirty="0">
                <a:solidFill>
                  <a:srgbClr val="C00000"/>
                </a:solidFill>
                <a:latin typeface="微软雅黑" pitchFamily="34" charset="-122"/>
                <a:ea typeface="微软雅黑" pitchFamily="34" charset="-122"/>
              </a:rPr>
              <a:t>60</a:t>
            </a:r>
            <a:r>
              <a:rPr lang="zh-CN" altLang="en-US" sz="2000" b="1" dirty="0">
                <a:solidFill>
                  <a:srgbClr val="C00000"/>
                </a:solidFill>
                <a:latin typeface="微软雅黑" pitchFamily="34" charset="-122"/>
                <a:ea typeface="微软雅黑" pitchFamily="34" charset="-122"/>
              </a:rPr>
              <a:t>多个国家</a:t>
            </a:r>
            <a:r>
              <a:rPr lang="zh-CN" altLang="en-US" sz="1600" b="1" dirty="0">
                <a:solidFill>
                  <a:schemeClr val="tx1">
                    <a:lumMod val="65000"/>
                    <a:lumOff val="35000"/>
                  </a:schemeClr>
                </a:solidFill>
                <a:latin typeface="微软雅黑" pitchFamily="34" charset="-122"/>
                <a:ea typeface="微软雅黑" pitchFamily="34" charset="-122"/>
              </a:rPr>
              <a:t>将汉语教学纳入国民教育体系，全球学习汉语的人数从</a:t>
            </a:r>
            <a:r>
              <a:rPr lang="en-US" altLang="zh-CN" sz="1600" b="1" dirty="0">
                <a:solidFill>
                  <a:schemeClr val="tx1">
                    <a:lumMod val="65000"/>
                    <a:lumOff val="35000"/>
                  </a:schemeClr>
                </a:solidFill>
                <a:latin typeface="微软雅黑" pitchFamily="34" charset="-122"/>
                <a:ea typeface="微软雅黑" pitchFamily="34" charset="-122"/>
              </a:rPr>
              <a:t>2004</a:t>
            </a:r>
            <a:r>
              <a:rPr lang="zh-CN" altLang="en-US" sz="1600" b="1" dirty="0">
                <a:solidFill>
                  <a:schemeClr val="tx1">
                    <a:lumMod val="65000"/>
                    <a:lumOff val="35000"/>
                  </a:schemeClr>
                </a:solidFill>
                <a:latin typeface="微软雅黑" pitchFamily="34" charset="-122"/>
                <a:ea typeface="微软雅黑" pitchFamily="34" charset="-122"/>
              </a:rPr>
              <a:t>年的</a:t>
            </a:r>
            <a:r>
              <a:rPr lang="en-US" altLang="zh-CN" sz="1600" b="1" dirty="0">
                <a:solidFill>
                  <a:schemeClr val="tx1">
                    <a:lumMod val="65000"/>
                    <a:lumOff val="35000"/>
                  </a:schemeClr>
                </a:solidFill>
                <a:latin typeface="微软雅黑" pitchFamily="34" charset="-122"/>
                <a:ea typeface="微软雅黑" pitchFamily="34" charset="-122"/>
              </a:rPr>
              <a:t>3000</a:t>
            </a:r>
            <a:r>
              <a:rPr lang="zh-CN" altLang="en-US" sz="1600" b="1" dirty="0">
                <a:solidFill>
                  <a:schemeClr val="tx1">
                    <a:lumMod val="65000"/>
                    <a:lumOff val="35000"/>
                  </a:schemeClr>
                </a:solidFill>
                <a:latin typeface="微软雅黑" pitchFamily="34" charset="-122"/>
                <a:ea typeface="微软雅黑" pitchFamily="34" charset="-122"/>
              </a:rPr>
              <a:t>万人攀升至</a:t>
            </a:r>
            <a:r>
              <a:rPr lang="zh-CN" altLang="en-US" sz="2000" b="1" dirty="0">
                <a:solidFill>
                  <a:srgbClr val="C00000"/>
                </a:solidFill>
                <a:latin typeface="微软雅黑" pitchFamily="34" charset="-122"/>
                <a:ea typeface="微软雅黑" pitchFamily="34" charset="-122"/>
              </a:rPr>
              <a:t>一亿人</a:t>
            </a:r>
            <a:r>
              <a:rPr lang="zh-CN" altLang="en-US" sz="1600" b="1" dirty="0">
                <a:solidFill>
                  <a:schemeClr val="tx1">
                    <a:lumMod val="65000"/>
                    <a:lumOff val="35000"/>
                  </a:schemeClr>
                </a:solidFill>
                <a:latin typeface="微软雅黑" pitchFamily="34" charset="-122"/>
                <a:ea typeface="微软雅黑" pitchFamily="34" charset="-122"/>
              </a:rPr>
              <a:t>。</a:t>
            </a:r>
          </a:p>
        </p:txBody>
      </p:sp>
      <p:sp>
        <p:nvSpPr>
          <p:cNvPr id="5" name="TextBox 4"/>
          <p:cNvSpPr txBox="1"/>
          <p:nvPr/>
        </p:nvSpPr>
        <p:spPr>
          <a:xfrm>
            <a:off x="1219039" y="3378335"/>
            <a:ext cx="3724096" cy="369332"/>
          </a:xfrm>
          <a:prstGeom prst="rect">
            <a:avLst/>
          </a:prstGeom>
          <a:noFill/>
        </p:spPr>
        <p:txBody>
          <a:bodyPr wrap="none" rtlCol="0">
            <a:spAutoFit/>
          </a:bodyPr>
          <a:lstStyle/>
          <a:p>
            <a:r>
              <a:rPr lang="en-US" altLang="zh-CN" b="1" dirty="0">
                <a:latin typeface="微软雅黑" pitchFamily="34" charset="-122"/>
                <a:ea typeface="微软雅黑" pitchFamily="34" charset="-122"/>
              </a:rPr>
              <a:t>2016</a:t>
            </a:r>
            <a:r>
              <a:rPr lang="zh-CN" altLang="en-US" b="1" dirty="0">
                <a:latin typeface="微软雅黑" pitchFamily="34" charset="-122"/>
                <a:ea typeface="微软雅黑" pitchFamily="34" charset="-122"/>
              </a:rPr>
              <a:t>年：“一带一路”沿线国家中</a:t>
            </a:r>
          </a:p>
        </p:txBody>
      </p:sp>
      <p:sp>
        <p:nvSpPr>
          <p:cNvPr id="18" name="TextBox 17"/>
          <p:cNvSpPr txBox="1"/>
          <p:nvPr/>
        </p:nvSpPr>
        <p:spPr>
          <a:xfrm>
            <a:off x="1194495" y="5283857"/>
            <a:ext cx="1162498" cy="369332"/>
          </a:xfrm>
          <a:prstGeom prst="rect">
            <a:avLst/>
          </a:prstGeom>
          <a:noFill/>
        </p:spPr>
        <p:txBody>
          <a:bodyPr wrap="none" rtlCol="0">
            <a:spAutoFit/>
          </a:bodyPr>
          <a:lstStyle/>
          <a:p>
            <a:r>
              <a:rPr lang="en-US" altLang="zh-CN" dirty="0" smtClean="0">
                <a:latin typeface="微软雅黑" pitchFamily="34" charset="-122"/>
                <a:ea typeface="微软雅黑" pitchFamily="34" charset="-122"/>
              </a:rPr>
              <a:t>51</a:t>
            </a:r>
            <a:r>
              <a:rPr lang="zh-CN" altLang="en-US" dirty="0" smtClean="0">
                <a:latin typeface="微软雅黑" pitchFamily="34" charset="-122"/>
                <a:ea typeface="微软雅黑" pitchFamily="34" charset="-122"/>
              </a:rPr>
              <a:t>个国家</a:t>
            </a:r>
            <a:endParaRPr lang="zh-CN" altLang="en-US" dirty="0">
              <a:latin typeface="微软雅黑" pitchFamily="34" charset="-122"/>
              <a:ea typeface="微软雅黑" pitchFamily="34" charset="-122"/>
            </a:endParaRPr>
          </a:p>
        </p:txBody>
      </p:sp>
      <p:sp>
        <p:nvSpPr>
          <p:cNvPr id="19" name="TextBox 18"/>
          <p:cNvSpPr txBox="1"/>
          <p:nvPr/>
        </p:nvSpPr>
        <p:spPr>
          <a:xfrm>
            <a:off x="2816863" y="5283857"/>
            <a:ext cx="1107996" cy="646331"/>
          </a:xfrm>
          <a:prstGeom prst="rect">
            <a:avLst/>
          </a:prstGeom>
          <a:noFill/>
        </p:spPr>
        <p:txBody>
          <a:bodyPr wrap="none" rtlCol="0">
            <a:spAutoFit/>
          </a:bodyPr>
          <a:lstStyle/>
          <a:p>
            <a:pPr algn="ctr"/>
            <a:r>
              <a:rPr lang="zh-CN" altLang="en-US" dirty="0" smtClean="0">
                <a:latin typeface="微软雅黑" pitchFamily="34" charset="-122"/>
                <a:ea typeface="微软雅黑" pitchFamily="34" charset="-122"/>
              </a:rPr>
              <a:t>孔子学院</a:t>
            </a:r>
            <a:endParaRPr lang="en-US" altLang="zh-CN" dirty="0" smtClean="0">
              <a:latin typeface="微软雅黑" pitchFamily="34" charset="-122"/>
              <a:ea typeface="微软雅黑" pitchFamily="34" charset="-122"/>
            </a:endParaRPr>
          </a:p>
          <a:p>
            <a:pPr algn="ctr"/>
            <a:r>
              <a:rPr lang="en-US" altLang="zh-CN" dirty="0" smtClean="0">
                <a:latin typeface="微软雅黑" pitchFamily="34" charset="-122"/>
                <a:ea typeface="微软雅黑" pitchFamily="34" charset="-122"/>
              </a:rPr>
              <a:t>134</a:t>
            </a:r>
            <a:r>
              <a:rPr lang="zh-CN" altLang="en-US" dirty="0" smtClean="0">
                <a:latin typeface="微软雅黑" pitchFamily="34" charset="-122"/>
                <a:ea typeface="微软雅黑" pitchFamily="34" charset="-122"/>
              </a:rPr>
              <a:t>所</a:t>
            </a:r>
            <a:endParaRPr lang="zh-CN" altLang="en-US" dirty="0">
              <a:latin typeface="微软雅黑" pitchFamily="34" charset="-122"/>
              <a:ea typeface="微软雅黑" pitchFamily="34" charset="-122"/>
            </a:endParaRPr>
          </a:p>
        </p:txBody>
      </p:sp>
      <p:sp>
        <p:nvSpPr>
          <p:cNvPr id="20" name="TextBox 19"/>
          <p:cNvSpPr txBox="1"/>
          <p:nvPr/>
        </p:nvSpPr>
        <p:spPr>
          <a:xfrm>
            <a:off x="4390668" y="5283857"/>
            <a:ext cx="1338828" cy="646331"/>
          </a:xfrm>
          <a:prstGeom prst="rect">
            <a:avLst/>
          </a:prstGeom>
          <a:noFill/>
        </p:spPr>
        <p:txBody>
          <a:bodyPr wrap="none" rtlCol="0">
            <a:spAutoFit/>
          </a:bodyPr>
          <a:lstStyle/>
          <a:p>
            <a:pPr algn="ctr"/>
            <a:r>
              <a:rPr lang="zh-CN" altLang="en-US" dirty="0" smtClean="0">
                <a:latin typeface="微软雅黑" pitchFamily="34" charset="-122"/>
                <a:ea typeface="微软雅黑" pitchFamily="34" charset="-122"/>
              </a:rPr>
              <a:t>中小学孔子</a:t>
            </a:r>
            <a:endParaRPr lang="en-US" altLang="zh-CN" dirty="0" smtClean="0">
              <a:latin typeface="微软雅黑" pitchFamily="34" charset="-122"/>
              <a:ea typeface="微软雅黑" pitchFamily="34" charset="-122"/>
            </a:endParaRPr>
          </a:p>
          <a:p>
            <a:pPr algn="ctr"/>
            <a:r>
              <a:rPr lang="zh-CN" altLang="en-US" dirty="0" smtClean="0">
                <a:latin typeface="微软雅黑" pitchFamily="34" charset="-122"/>
                <a:ea typeface="微软雅黑" pitchFamily="34" charset="-122"/>
              </a:rPr>
              <a:t>学堂</a:t>
            </a:r>
            <a:r>
              <a:rPr lang="en-US" altLang="zh-CN" dirty="0" smtClean="0">
                <a:latin typeface="微软雅黑" pitchFamily="34" charset="-122"/>
                <a:ea typeface="微软雅黑" pitchFamily="34" charset="-122"/>
              </a:rPr>
              <a:t>127</a:t>
            </a:r>
            <a:r>
              <a:rPr lang="zh-CN" altLang="en-US" dirty="0" smtClean="0">
                <a:latin typeface="微软雅黑" pitchFamily="34" charset="-122"/>
                <a:ea typeface="微软雅黑" pitchFamily="34" charset="-122"/>
              </a:rPr>
              <a:t>个</a:t>
            </a:r>
            <a:endParaRPr lang="zh-CN" altLang="en-US" dirty="0">
              <a:latin typeface="微软雅黑" pitchFamily="34" charset="-122"/>
              <a:ea typeface="微软雅黑" pitchFamily="34" charset="-122"/>
            </a:endParaRPr>
          </a:p>
        </p:txBody>
      </p:sp>
      <p:grpSp>
        <p:nvGrpSpPr>
          <p:cNvPr id="42" name="组合 41"/>
          <p:cNvGrpSpPr/>
          <p:nvPr/>
        </p:nvGrpSpPr>
        <p:grpSpPr>
          <a:xfrm>
            <a:off x="1213754" y="4000604"/>
            <a:ext cx="1507912" cy="1123980"/>
            <a:chOff x="1213754" y="4000604"/>
            <a:chExt cx="1507912" cy="1123980"/>
          </a:xfrm>
        </p:grpSpPr>
        <p:grpSp>
          <p:nvGrpSpPr>
            <p:cNvPr id="7" name="组合 6"/>
            <p:cNvGrpSpPr/>
            <p:nvPr/>
          </p:nvGrpSpPr>
          <p:grpSpPr>
            <a:xfrm>
              <a:off x="1213754" y="4000604"/>
              <a:ext cx="1123980" cy="1123980"/>
              <a:chOff x="3252674" y="4282168"/>
              <a:chExt cx="762000" cy="762000"/>
            </a:xfrm>
          </p:grpSpPr>
          <p:sp>
            <p:nvSpPr>
              <p:cNvPr id="12" name="Oval 63"/>
              <p:cNvSpPr>
                <a:spLocks noChangeArrowheads="1"/>
              </p:cNvSpPr>
              <p:nvPr/>
            </p:nvSpPr>
            <p:spPr bwMode="auto">
              <a:xfrm>
                <a:off x="3252674" y="4282168"/>
                <a:ext cx="762000" cy="762000"/>
              </a:xfrm>
              <a:prstGeom prst="ellipse">
                <a:avLst/>
              </a:prstGeom>
              <a:solidFill>
                <a:srgbClr val="C00000"/>
              </a:solidFill>
              <a:ln>
                <a:noFill/>
              </a:ln>
              <a:extLst/>
            </p:spPr>
            <p:txBody>
              <a:bodyPr vert="horz" wrap="square" lIns="91440" tIns="45720" rIns="91440" bIns="45720" numCol="1" anchor="t" anchorCtr="0" compatLnSpc="1"/>
              <a:lstStyle/>
              <a:p>
                <a:endParaRPr lang="zh-CN" altLang="en-US"/>
              </a:p>
            </p:txBody>
          </p:sp>
          <p:sp>
            <p:nvSpPr>
              <p:cNvPr id="15" name="Freeform 148"/>
              <p:cNvSpPr>
                <a:spLocks noEditPoints="1"/>
              </p:cNvSpPr>
              <p:nvPr/>
            </p:nvSpPr>
            <p:spPr bwMode="auto">
              <a:xfrm>
                <a:off x="3351099" y="4513943"/>
                <a:ext cx="574675" cy="304800"/>
              </a:xfrm>
              <a:custGeom>
                <a:avLst/>
                <a:gdLst>
                  <a:gd name="T0" fmla="*/ 156 w 181"/>
                  <a:gd name="T1" fmla="*/ 20 h 96"/>
                  <a:gd name="T2" fmla="*/ 148 w 181"/>
                  <a:gd name="T3" fmla="*/ 34 h 96"/>
                  <a:gd name="T4" fmla="*/ 135 w 181"/>
                  <a:gd name="T5" fmla="*/ 45 h 96"/>
                  <a:gd name="T6" fmla="*/ 101 w 181"/>
                  <a:gd name="T7" fmla="*/ 41 h 96"/>
                  <a:gd name="T8" fmla="*/ 86 w 181"/>
                  <a:gd name="T9" fmla="*/ 60 h 96"/>
                  <a:gd name="T10" fmla="*/ 85 w 181"/>
                  <a:gd name="T11" fmla="*/ 20 h 96"/>
                  <a:gd name="T12" fmla="*/ 110 w 181"/>
                  <a:gd name="T13" fmla="*/ 9 h 96"/>
                  <a:gd name="T14" fmla="*/ 137 w 181"/>
                  <a:gd name="T15" fmla="*/ 7 h 96"/>
                  <a:gd name="T16" fmla="*/ 95 w 181"/>
                  <a:gd name="T17" fmla="*/ 18 h 96"/>
                  <a:gd name="T18" fmla="*/ 91 w 181"/>
                  <a:gd name="T19" fmla="*/ 31 h 96"/>
                  <a:gd name="T20" fmla="*/ 102 w 181"/>
                  <a:gd name="T21" fmla="*/ 29 h 96"/>
                  <a:gd name="T22" fmla="*/ 109 w 181"/>
                  <a:gd name="T23" fmla="*/ 33 h 96"/>
                  <a:gd name="T24" fmla="*/ 110 w 181"/>
                  <a:gd name="T25" fmla="*/ 68 h 96"/>
                  <a:gd name="T26" fmla="*/ 159 w 181"/>
                  <a:gd name="T27" fmla="*/ 61 h 96"/>
                  <a:gd name="T28" fmla="*/ 79 w 181"/>
                  <a:gd name="T29" fmla="*/ 19 h 96"/>
                  <a:gd name="T30" fmla="*/ 154 w 181"/>
                  <a:gd name="T31" fmla="*/ 37 h 96"/>
                  <a:gd name="T32" fmla="*/ 179 w 181"/>
                  <a:gd name="T33" fmla="*/ 83 h 96"/>
                  <a:gd name="T34" fmla="*/ 37 w 181"/>
                  <a:gd name="T35" fmla="*/ 44 h 96"/>
                  <a:gd name="T36" fmla="*/ 152 w 181"/>
                  <a:gd name="T37" fmla="*/ 49 h 96"/>
                  <a:gd name="T38" fmla="*/ 153 w 181"/>
                  <a:gd name="T39" fmla="*/ 59 h 96"/>
                  <a:gd name="T40" fmla="*/ 154 w 181"/>
                  <a:gd name="T41" fmla="*/ 50 h 96"/>
                  <a:gd name="T42" fmla="*/ 151 w 181"/>
                  <a:gd name="T43" fmla="*/ 64 h 96"/>
                  <a:gd name="T44" fmla="*/ 156 w 181"/>
                  <a:gd name="T45" fmla="*/ 60 h 96"/>
                  <a:gd name="T46" fmla="*/ 160 w 181"/>
                  <a:gd name="T47" fmla="*/ 62 h 96"/>
                  <a:gd name="T48" fmla="*/ 167 w 181"/>
                  <a:gd name="T49" fmla="*/ 73 h 96"/>
                  <a:gd name="T50" fmla="*/ 157 w 181"/>
                  <a:gd name="T51" fmla="*/ 81 h 96"/>
                  <a:gd name="T52" fmla="*/ 161 w 181"/>
                  <a:gd name="T53" fmla="*/ 59 h 96"/>
                  <a:gd name="T54" fmla="*/ 181 w 181"/>
                  <a:gd name="T55" fmla="*/ 89 h 96"/>
                  <a:gd name="T56" fmla="*/ 151 w 181"/>
                  <a:gd name="T57" fmla="*/ 50 h 96"/>
                  <a:gd name="T58" fmla="*/ 153 w 181"/>
                  <a:gd name="T59" fmla="*/ 65 h 96"/>
                  <a:gd name="T60" fmla="*/ 156 w 181"/>
                  <a:gd name="T61" fmla="*/ 33 h 96"/>
                  <a:gd name="T62" fmla="*/ 45 w 181"/>
                  <a:gd name="T63" fmla="*/ 49 h 96"/>
                  <a:gd name="T64" fmla="*/ 139 w 181"/>
                  <a:gd name="T65" fmla="*/ 54 h 96"/>
                  <a:gd name="T66" fmla="*/ 120 w 181"/>
                  <a:gd name="T67" fmla="*/ 2 h 96"/>
                  <a:gd name="T68" fmla="*/ 87 w 181"/>
                  <a:gd name="T69" fmla="*/ 13 h 96"/>
                  <a:gd name="T70" fmla="*/ 138 w 181"/>
                  <a:gd name="T71" fmla="*/ 57 h 96"/>
                  <a:gd name="T72" fmla="*/ 145 w 181"/>
                  <a:gd name="T73" fmla="*/ 56 h 96"/>
                  <a:gd name="T74" fmla="*/ 39 w 181"/>
                  <a:gd name="T75" fmla="*/ 23 h 96"/>
                  <a:gd name="T76" fmla="*/ 42 w 181"/>
                  <a:gd name="T77" fmla="*/ 6 h 96"/>
                  <a:gd name="T78" fmla="*/ 41 w 181"/>
                  <a:gd name="T79" fmla="*/ 8 h 96"/>
                  <a:gd name="T80" fmla="*/ 35 w 181"/>
                  <a:gd name="T81" fmla="*/ 9 h 96"/>
                  <a:gd name="T82" fmla="*/ 51 w 181"/>
                  <a:gd name="T83" fmla="*/ 18 h 96"/>
                  <a:gd name="T84" fmla="*/ 34 w 181"/>
                  <a:gd name="T85" fmla="*/ 14 h 96"/>
                  <a:gd name="T86" fmla="*/ 36 w 181"/>
                  <a:gd name="T87" fmla="*/ 11 h 96"/>
                  <a:gd name="T88" fmla="*/ 41 w 181"/>
                  <a:gd name="T89" fmla="*/ 88 h 96"/>
                  <a:gd name="T90" fmla="*/ 35 w 181"/>
                  <a:gd name="T91" fmla="*/ 13 h 96"/>
                  <a:gd name="T92" fmla="*/ 170 w 181"/>
                  <a:gd name="T93" fmla="*/ 64 h 96"/>
                  <a:gd name="T94" fmla="*/ 85 w 181"/>
                  <a:gd name="T95" fmla="*/ 32 h 96"/>
                  <a:gd name="T96" fmla="*/ 94 w 181"/>
                  <a:gd name="T97" fmla="*/ 31 h 96"/>
                  <a:gd name="T98" fmla="*/ 160 w 181"/>
                  <a:gd name="T99" fmla="*/ 26 h 96"/>
                  <a:gd name="T100" fmla="*/ 106 w 181"/>
                  <a:gd name="T101" fmla="*/ 8 h 96"/>
                  <a:gd name="T102" fmla="*/ 41 w 181"/>
                  <a:gd name="T103" fmla="*/ 88 h 96"/>
                  <a:gd name="T104" fmla="*/ 43 w 181"/>
                  <a:gd name="T105" fmla="*/ 93 h 96"/>
                  <a:gd name="T106" fmla="*/ 17 w 181"/>
                  <a:gd name="T107" fmla="*/ 42 h 96"/>
                  <a:gd name="T108" fmla="*/ 10 w 181"/>
                  <a:gd name="T109" fmla="*/ 19 h 96"/>
                  <a:gd name="T110" fmla="*/ 28 w 181"/>
                  <a:gd name="T111" fmla="*/ 13 h 96"/>
                  <a:gd name="T112" fmla="*/ 40 w 181"/>
                  <a:gd name="T113" fmla="*/ 11 h 96"/>
                  <a:gd name="T114" fmla="*/ 38 w 181"/>
                  <a:gd name="T115" fmla="*/ 18 h 96"/>
                  <a:gd name="T116" fmla="*/ 45 w 181"/>
                  <a:gd name="T117" fmla="*/ 28 h 96"/>
                  <a:gd name="T118" fmla="*/ 26 w 181"/>
                  <a:gd name="T119" fmla="*/ 39 h 96"/>
                  <a:gd name="T120" fmla="*/ 54 w 181"/>
                  <a:gd name="T121" fmla="*/ 59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1" h="96">
                    <a:moveTo>
                      <a:pt x="146" y="32"/>
                    </a:moveTo>
                    <a:cubicBezTo>
                      <a:pt x="146" y="32"/>
                      <a:pt x="146" y="32"/>
                      <a:pt x="146" y="32"/>
                    </a:cubicBezTo>
                    <a:close/>
                    <a:moveTo>
                      <a:pt x="29" y="44"/>
                    </a:moveTo>
                    <a:cubicBezTo>
                      <a:pt x="29" y="44"/>
                      <a:pt x="29" y="44"/>
                      <a:pt x="29" y="44"/>
                    </a:cubicBezTo>
                    <a:close/>
                    <a:moveTo>
                      <a:pt x="38" y="50"/>
                    </a:moveTo>
                    <a:cubicBezTo>
                      <a:pt x="38" y="50"/>
                      <a:pt x="38" y="50"/>
                      <a:pt x="38" y="50"/>
                    </a:cubicBezTo>
                    <a:close/>
                    <a:moveTo>
                      <a:pt x="85" y="25"/>
                    </a:moveTo>
                    <a:cubicBezTo>
                      <a:pt x="85" y="25"/>
                      <a:pt x="85" y="25"/>
                      <a:pt x="85" y="25"/>
                    </a:cubicBezTo>
                    <a:close/>
                    <a:moveTo>
                      <a:pt x="88" y="50"/>
                    </a:moveTo>
                    <a:cubicBezTo>
                      <a:pt x="88" y="50"/>
                      <a:pt x="88" y="50"/>
                      <a:pt x="88" y="50"/>
                    </a:cubicBezTo>
                    <a:close/>
                    <a:moveTo>
                      <a:pt x="168" y="9"/>
                    </a:moveTo>
                    <a:cubicBezTo>
                      <a:pt x="168" y="9"/>
                      <a:pt x="169" y="10"/>
                      <a:pt x="169" y="10"/>
                    </a:cubicBezTo>
                    <a:cubicBezTo>
                      <a:pt x="168" y="11"/>
                      <a:pt x="167" y="11"/>
                      <a:pt x="166" y="10"/>
                    </a:cubicBezTo>
                    <a:cubicBezTo>
                      <a:pt x="165" y="10"/>
                      <a:pt x="164" y="11"/>
                      <a:pt x="164" y="11"/>
                    </a:cubicBezTo>
                    <a:cubicBezTo>
                      <a:pt x="163" y="10"/>
                      <a:pt x="163" y="11"/>
                      <a:pt x="163" y="10"/>
                    </a:cubicBezTo>
                    <a:cubicBezTo>
                      <a:pt x="163" y="10"/>
                      <a:pt x="163" y="11"/>
                      <a:pt x="163" y="11"/>
                    </a:cubicBezTo>
                    <a:cubicBezTo>
                      <a:pt x="163" y="12"/>
                      <a:pt x="163" y="12"/>
                      <a:pt x="162" y="13"/>
                    </a:cubicBezTo>
                    <a:cubicBezTo>
                      <a:pt x="163" y="13"/>
                      <a:pt x="165" y="14"/>
                      <a:pt x="164" y="15"/>
                    </a:cubicBezTo>
                    <a:cubicBezTo>
                      <a:pt x="165" y="15"/>
                      <a:pt x="163" y="15"/>
                      <a:pt x="163" y="15"/>
                    </a:cubicBezTo>
                    <a:cubicBezTo>
                      <a:pt x="162" y="16"/>
                      <a:pt x="162" y="17"/>
                      <a:pt x="161" y="18"/>
                    </a:cubicBezTo>
                    <a:cubicBezTo>
                      <a:pt x="161" y="18"/>
                      <a:pt x="161" y="18"/>
                      <a:pt x="161" y="18"/>
                    </a:cubicBezTo>
                    <a:cubicBezTo>
                      <a:pt x="160" y="17"/>
                      <a:pt x="160" y="18"/>
                      <a:pt x="159" y="18"/>
                    </a:cubicBezTo>
                    <a:cubicBezTo>
                      <a:pt x="158" y="18"/>
                      <a:pt x="158" y="19"/>
                      <a:pt x="159" y="20"/>
                    </a:cubicBezTo>
                    <a:cubicBezTo>
                      <a:pt x="159" y="20"/>
                      <a:pt x="160" y="21"/>
                      <a:pt x="160" y="21"/>
                    </a:cubicBezTo>
                    <a:cubicBezTo>
                      <a:pt x="160" y="21"/>
                      <a:pt x="159" y="22"/>
                      <a:pt x="160" y="22"/>
                    </a:cubicBezTo>
                    <a:cubicBezTo>
                      <a:pt x="160" y="22"/>
                      <a:pt x="160" y="22"/>
                      <a:pt x="160" y="22"/>
                    </a:cubicBezTo>
                    <a:cubicBezTo>
                      <a:pt x="160" y="22"/>
                      <a:pt x="160" y="25"/>
                      <a:pt x="160" y="25"/>
                    </a:cubicBezTo>
                    <a:cubicBezTo>
                      <a:pt x="159" y="24"/>
                      <a:pt x="158" y="23"/>
                      <a:pt x="157" y="22"/>
                    </a:cubicBezTo>
                    <a:cubicBezTo>
                      <a:pt x="157" y="21"/>
                      <a:pt x="157" y="20"/>
                      <a:pt x="156" y="20"/>
                    </a:cubicBezTo>
                    <a:cubicBezTo>
                      <a:pt x="157" y="19"/>
                      <a:pt x="158" y="16"/>
                      <a:pt x="157" y="16"/>
                    </a:cubicBezTo>
                    <a:cubicBezTo>
                      <a:pt x="157" y="16"/>
                      <a:pt x="157" y="17"/>
                      <a:pt x="156" y="18"/>
                    </a:cubicBezTo>
                    <a:cubicBezTo>
                      <a:pt x="155" y="17"/>
                      <a:pt x="156" y="17"/>
                      <a:pt x="154" y="17"/>
                    </a:cubicBezTo>
                    <a:cubicBezTo>
                      <a:pt x="153" y="17"/>
                      <a:pt x="155" y="19"/>
                      <a:pt x="155" y="19"/>
                    </a:cubicBezTo>
                    <a:cubicBezTo>
                      <a:pt x="154" y="20"/>
                      <a:pt x="152" y="18"/>
                      <a:pt x="151" y="19"/>
                    </a:cubicBezTo>
                    <a:cubicBezTo>
                      <a:pt x="150" y="20"/>
                      <a:pt x="149" y="18"/>
                      <a:pt x="149" y="20"/>
                    </a:cubicBezTo>
                    <a:cubicBezTo>
                      <a:pt x="149" y="20"/>
                      <a:pt x="148" y="21"/>
                      <a:pt x="148" y="22"/>
                    </a:cubicBezTo>
                    <a:cubicBezTo>
                      <a:pt x="148" y="22"/>
                      <a:pt x="150" y="23"/>
                      <a:pt x="150" y="23"/>
                    </a:cubicBezTo>
                    <a:cubicBezTo>
                      <a:pt x="150" y="23"/>
                      <a:pt x="150" y="22"/>
                      <a:pt x="151" y="23"/>
                    </a:cubicBezTo>
                    <a:cubicBezTo>
                      <a:pt x="152" y="24"/>
                      <a:pt x="152" y="23"/>
                      <a:pt x="152" y="23"/>
                    </a:cubicBezTo>
                    <a:cubicBezTo>
                      <a:pt x="152" y="23"/>
                      <a:pt x="152" y="23"/>
                      <a:pt x="152" y="22"/>
                    </a:cubicBezTo>
                    <a:cubicBezTo>
                      <a:pt x="152" y="22"/>
                      <a:pt x="154" y="26"/>
                      <a:pt x="155" y="26"/>
                    </a:cubicBezTo>
                    <a:cubicBezTo>
                      <a:pt x="155" y="26"/>
                      <a:pt x="154" y="26"/>
                      <a:pt x="154" y="26"/>
                    </a:cubicBezTo>
                    <a:cubicBezTo>
                      <a:pt x="154" y="26"/>
                      <a:pt x="155" y="28"/>
                      <a:pt x="156" y="28"/>
                    </a:cubicBezTo>
                    <a:cubicBezTo>
                      <a:pt x="155" y="28"/>
                      <a:pt x="155" y="28"/>
                      <a:pt x="155" y="28"/>
                    </a:cubicBezTo>
                    <a:cubicBezTo>
                      <a:pt x="154" y="28"/>
                      <a:pt x="154" y="25"/>
                      <a:pt x="152" y="24"/>
                    </a:cubicBezTo>
                    <a:cubicBezTo>
                      <a:pt x="152" y="25"/>
                      <a:pt x="153" y="26"/>
                      <a:pt x="153" y="27"/>
                    </a:cubicBezTo>
                    <a:cubicBezTo>
                      <a:pt x="153" y="28"/>
                      <a:pt x="153" y="29"/>
                      <a:pt x="153" y="29"/>
                    </a:cubicBezTo>
                    <a:cubicBezTo>
                      <a:pt x="153" y="29"/>
                      <a:pt x="153" y="29"/>
                      <a:pt x="153" y="29"/>
                    </a:cubicBezTo>
                    <a:cubicBezTo>
                      <a:pt x="152" y="30"/>
                      <a:pt x="152" y="30"/>
                      <a:pt x="152" y="30"/>
                    </a:cubicBezTo>
                    <a:cubicBezTo>
                      <a:pt x="152" y="30"/>
                      <a:pt x="150" y="30"/>
                      <a:pt x="151" y="31"/>
                    </a:cubicBezTo>
                    <a:cubicBezTo>
                      <a:pt x="151" y="31"/>
                      <a:pt x="151" y="32"/>
                      <a:pt x="150" y="32"/>
                    </a:cubicBezTo>
                    <a:cubicBezTo>
                      <a:pt x="150" y="32"/>
                      <a:pt x="151" y="33"/>
                      <a:pt x="151" y="33"/>
                    </a:cubicBezTo>
                    <a:cubicBezTo>
                      <a:pt x="152" y="33"/>
                      <a:pt x="153" y="36"/>
                      <a:pt x="151" y="35"/>
                    </a:cubicBezTo>
                    <a:cubicBezTo>
                      <a:pt x="152" y="35"/>
                      <a:pt x="149" y="32"/>
                      <a:pt x="149" y="32"/>
                    </a:cubicBezTo>
                    <a:cubicBezTo>
                      <a:pt x="148" y="31"/>
                      <a:pt x="147" y="32"/>
                      <a:pt x="147" y="32"/>
                    </a:cubicBezTo>
                    <a:cubicBezTo>
                      <a:pt x="147" y="32"/>
                      <a:pt x="147" y="32"/>
                      <a:pt x="147" y="31"/>
                    </a:cubicBezTo>
                    <a:cubicBezTo>
                      <a:pt x="147" y="31"/>
                      <a:pt x="145" y="32"/>
                      <a:pt x="146" y="32"/>
                    </a:cubicBezTo>
                    <a:cubicBezTo>
                      <a:pt x="146" y="33"/>
                      <a:pt x="149" y="33"/>
                      <a:pt x="148" y="34"/>
                    </a:cubicBezTo>
                    <a:cubicBezTo>
                      <a:pt x="148" y="34"/>
                      <a:pt x="147" y="34"/>
                      <a:pt x="147" y="35"/>
                    </a:cubicBezTo>
                    <a:cubicBezTo>
                      <a:pt x="148" y="35"/>
                      <a:pt x="149" y="36"/>
                      <a:pt x="150" y="37"/>
                    </a:cubicBezTo>
                    <a:cubicBezTo>
                      <a:pt x="150" y="37"/>
                      <a:pt x="149" y="37"/>
                      <a:pt x="149" y="38"/>
                    </a:cubicBezTo>
                    <a:cubicBezTo>
                      <a:pt x="149" y="38"/>
                      <a:pt x="150" y="38"/>
                      <a:pt x="150" y="38"/>
                    </a:cubicBezTo>
                    <a:cubicBezTo>
                      <a:pt x="150" y="38"/>
                      <a:pt x="150" y="38"/>
                      <a:pt x="150" y="38"/>
                    </a:cubicBezTo>
                    <a:cubicBezTo>
                      <a:pt x="150" y="39"/>
                      <a:pt x="150" y="40"/>
                      <a:pt x="150" y="40"/>
                    </a:cubicBezTo>
                    <a:cubicBezTo>
                      <a:pt x="150" y="40"/>
                      <a:pt x="149" y="41"/>
                      <a:pt x="149" y="41"/>
                    </a:cubicBezTo>
                    <a:cubicBezTo>
                      <a:pt x="148" y="42"/>
                      <a:pt x="147" y="43"/>
                      <a:pt x="146" y="43"/>
                    </a:cubicBezTo>
                    <a:cubicBezTo>
                      <a:pt x="145" y="43"/>
                      <a:pt x="145" y="44"/>
                      <a:pt x="145" y="44"/>
                    </a:cubicBezTo>
                    <a:cubicBezTo>
                      <a:pt x="144" y="44"/>
                      <a:pt x="144" y="44"/>
                      <a:pt x="144" y="44"/>
                    </a:cubicBezTo>
                    <a:cubicBezTo>
                      <a:pt x="144" y="44"/>
                      <a:pt x="144" y="44"/>
                      <a:pt x="144" y="44"/>
                    </a:cubicBezTo>
                    <a:cubicBezTo>
                      <a:pt x="144" y="44"/>
                      <a:pt x="144" y="44"/>
                      <a:pt x="143" y="44"/>
                    </a:cubicBezTo>
                    <a:cubicBezTo>
                      <a:pt x="141" y="45"/>
                      <a:pt x="143" y="46"/>
                      <a:pt x="144" y="48"/>
                    </a:cubicBezTo>
                    <a:cubicBezTo>
                      <a:pt x="146" y="49"/>
                      <a:pt x="144" y="51"/>
                      <a:pt x="143" y="51"/>
                    </a:cubicBezTo>
                    <a:cubicBezTo>
                      <a:pt x="143" y="52"/>
                      <a:pt x="143" y="52"/>
                      <a:pt x="142" y="52"/>
                    </a:cubicBezTo>
                    <a:cubicBezTo>
                      <a:pt x="142" y="52"/>
                      <a:pt x="142" y="51"/>
                      <a:pt x="142" y="51"/>
                    </a:cubicBezTo>
                    <a:cubicBezTo>
                      <a:pt x="142" y="51"/>
                      <a:pt x="142" y="52"/>
                      <a:pt x="142" y="51"/>
                    </a:cubicBezTo>
                    <a:cubicBezTo>
                      <a:pt x="142" y="51"/>
                      <a:pt x="140" y="50"/>
                      <a:pt x="140" y="49"/>
                    </a:cubicBezTo>
                    <a:cubicBezTo>
                      <a:pt x="139" y="49"/>
                      <a:pt x="139" y="50"/>
                      <a:pt x="139" y="51"/>
                    </a:cubicBezTo>
                    <a:cubicBezTo>
                      <a:pt x="139" y="52"/>
                      <a:pt x="140" y="53"/>
                      <a:pt x="140" y="54"/>
                    </a:cubicBezTo>
                    <a:cubicBezTo>
                      <a:pt x="141" y="54"/>
                      <a:pt x="141" y="56"/>
                      <a:pt x="142" y="57"/>
                    </a:cubicBezTo>
                    <a:cubicBezTo>
                      <a:pt x="142" y="57"/>
                      <a:pt x="142" y="57"/>
                      <a:pt x="142" y="58"/>
                    </a:cubicBezTo>
                    <a:cubicBezTo>
                      <a:pt x="139" y="57"/>
                      <a:pt x="141" y="55"/>
                      <a:pt x="139" y="53"/>
                    </a:cubicBezTo>
                    <a:cubicBezTo>
                      <a:pt x="138" y="53"/>
                      <a:pt x="138" y="52"/>
                      <a:pt x="138" y="51"/>
                    </a:cubicBezTo>
                    <a:cubicBezTo>
                      <a:pt x="138" y="51"/>
                      <a:pt x="138" y="50"/>
                      <a:pt x="138" y="50"/>
                    </a:cubicBezTo>
                    <a:cubicBezTo>
                      <a:pt x="138" y="49"/>
                      <a:pt x="138" y="49"/>
                      <a:pt x="138" y="49"/>
                    </a:cubicBezTo>
                    <a:cubicBezTo>
                      <a:pt x="138" y="48"/>
                      <a:pt x="138" y="47"/>
                      <a:pt x="137" y="47"/>
                    </a:cubicBezTo>
                    <a:cubicBezTo>
                      <a:pt x="137" y="47"/>
                      <a:pt x="137" y="47"/>
                      <a:pt x="137" y="47"/>
                    </a:cubicBezTo>
                    <a:cubicBezTo>
                      <a:pt x="136" y="48"/>
                      <a:pt x="135" y="45"/>
                      <a:pt x="135" y="45"/>
                    </a:cubicBezTo>
                    <a:cubicBezTo>
                      <a:pt x="134" y="44"/>
                      <a:pt x="134" y="44"/>
                      <a:pt x="133" y="43"/>
                    </a:cubicBezTo>
                    <a:cubicBezTo>
                      <a:pt x="133" y="43"/>
                      <a:pt x="131" y="43"/>
                      <a:pt x="131" y="44"/>
                    </a:cubicBezTo>
                    <a:cubicBezTo>
                      <a:pt x="131" y="44"/>
                      <a:pt x="129" y="46"/>
                      <a:pt x="128" y="47"/>
                    </a:cubicBezTo>
                    <a:cubicBezTo>
                      <a:pt x="128" y="47"/>
                      <a:pt x="128" y="48"/>
                      <a:pt x="128" y="47"/>
                    </a:cubicBezTo>
                    <a:cubicBezTo>
                      <a:pt x="127" y="48"/>
                      <a:pt x="128" y="49"/>
                      <a:pt x="127" y="50"/>
                    </a:cubicBezTo>
                    <a:cubicBezTo>
                      <a:pt x="127" y="50"/>
                      <a:pt x="127" y="53"/>
                      <a:pt x="126" y="53"/>
                    </a:cubicBezTo>
                    <a:cubicBezTo>
                      <a:pt x="125" y="53"/>
                      <a:pt x="124" y="49"/>
                      <a:pt x="124" y="48"/>
                    </a:cubicBezTo>
                    <a:cubicBezTo>
                      <a:pt x="123" y="47"/>
                      <a:pt x="123" y="45"/>
                      <a:pt x="122" y="44"/>
                    </a:cubicBezTo>
                    <a:cubicBezTo>
                      <a:pt x="122" y="44"/>
                      <a:pt x="121" y="44"/>
                      <a:pt x="121" y="44"/>
                    </a:cubicBezTo>
                    <a:cubicBezTo>
                      <a:pt x="121" y="44"/>
                      <a:pt x="120" y="43"/>
                      <a:pt x="121" y="43"/>
                    </a:cubicBezTo>
                    <a:cubicBezTo>
                      <a:pt x="120" y="42"/>
                      <a:pt x="119" y="42"/>
                      <a:pt x="119" y="41"/>
                    </a:cubicBezTo>
                    <a:cubicBezTo>
                      <a:pt x="119" y="41"/>
                      <a:pt x="116" y="41"/>
                      <a:pt x="116" y="41"/>
                    </a:cubicBezTo>
                    <a:cubicBezTo>
                      <a:pt x="115" y="41"/>
                      <a:pt x="114" y="41"/>
                      <a:pt x="113" y="40"/>
                    </a:cubicBezTo>
                    <a:cubicBezTo>
                      <a:pt x="112" y="40"/>
                      <a:pt x="111" y="41"/>
                      <a:pt x="111" y="40"/>
                    </a:cubicBezTo>
                    <a:cubicBezTo>
                      <a:pt x="110" y="39"/>
                      <a:pt x="110" y="39"/>
                      <a:pt x="109" y="38"/>
                    </a:cubicBezTo>
                    <a:cubicBezTo>
                      <a:pt x="109" y="38"/>
                      <a:pt x="108" y="38"/>
                      <a:pt x="108" y="38"/>
                    </a:cubicBezTo>
                    <a:cubicBezTo>
                      <a:pt x="108" y="38"/>
                      <a:pt x="108" y="38"/>
                      <a:pt x="108" y="38"/>
                    </a:cubicBezTo>
                    <a:cubicBezTo>
                      <a:pt x="108" y="38"/>
                      <a:pt x="108" y="38"/>
                      <a:pt x="108" y="38"/>
                    </a:cubicBezTo>
                    <a:cubicBezTo>
                      <a:pt x="108" y="39"/>
                      <a:pt x="110" y="42"/>
                      <a:pt x="111" y="42"/>
                    </a:cubicBezTo>
                    <a:cubicBezTo>
                      <a:pt x="112" y="42"/>
                      <a:pt x="112" y="41"/>
                      <a:pt x="113" y="40"/>
                    </a:cubicBezTo>
                    <a:cubicBezTo>
                      <a:pt x="113" y="42"/>
                      <a:pt x="113" y="42"/>
                      <a:pt x="115" y="43"/>
                    </a:cubicBezTo>
                    <a:cubicBezTo>
                      <a:pt x="115" y="44"/>
                      <a:pt x="114" y="45"/>
                      <a:pt x="113" y="45"/>
                    </a:cubicBezTo>
                    <a:cubicBezTo>
                      <a:pt x="112" y="47"/>
                      <a:pt x="111" y="48"/>
                      <a:pt x="109" y="49"/>
                    </a:cubicBezTo>
                    <a:cubicBezTo>
                      <a:pt x="109" y="49"/>
                      <a:pt x="109" y="49"/>
                      <a:pt x="109" y="49"/>
                    </a:cubicBezTo>
                    <a:cubicBezTo>
                      <a:pt x="108" y="49"/>
                      <a:pt x="107" y="49"/>
                      <a:pt x="106" y="50"/>
                    </a:cubicBezTo>
                    <a:cubicBezTo>
                      <a:pt x="106" y="50"/>
                      <a:pt x="106" y="49"/>
                      <a:pt x="105" y="49"/>
                    </a:cubicBezTo>
                    <a:cubicBezTo>
                      <a:pt x="105" y="47"/>
                      <a:pt x="105" y="47"/>
                      <a:pt x="104" y="45"/>
                    </a:cubicBezTo>
                    <a:cubicBezTo>
                      <a:pt x="103" y="44"/>
                      <a:pt x="102" y="43"/>
                      <a:pt x="102" y="41"/>
                    </a:cubicBezTo>
                    <a:cubicBezTo>
                      <a:pt x="101" y="41"/>
                      <a:pt x="101" y="41"/>
                      <a:pt x="101" y="41"/>
                    </a:cubicBezTo>
                    <a:cubicBezTo>
                      <a:pt x="101" y="40"/>
                      <a:pt x="100" y="40"/>
                      <a:pt x="100" y="39"/>
                    </a:cubicBezTo>
                    <a:cubicBezTo>
                      <a:pt x="100" y="39"/>
                      <a:pt x="100" y="39"/>
                      <a:pt x="100" y="39"/>
                    </a:cubicBezTo>
                    <a:cubicBezTo>
                      <a:pt x="99" y="39"/>
                      <a:pt x="99" y="39"/>
                      <a:pt x="99" y="39"/>
                    </a:cubicBezTo>
                    <a:cubicBezTo>
                      <a:pt x="100" y="40"/>
                      <a:pt x="101" y="41"/>
                      <a:pt x="101" y="42"/>
                    </a:cubicBezTo>
                    <a:cubicBezTo>
                      <a:pt x="101" y="43"/>
                      <a:pt x="102" y="46"/>
                      <a:pt x="103" y="46"/>
                    </a:cubicBezTo>
                    <a:cubicBezTo>
                      <a:pt x="103" y="46"/>
                      <a:pt x="103" y="47"/>
                      <a:pt x="103" y="48"/>
                    </a:cubicBezTo>
                    <a:cubicBezTo>
                      <a:pt x="103" y="48"/>
                      <a:pt x="104" y="48"/>
                      <a:pt x="104" y="48"/>
                    </a:cubicBezTo>
                    <a:cubicBezTo>
                      <a:pt x="105" y="49"/>
                      <a:pt x="106" y="49"/>
                      <a:pt x="105" y="50"/>
                    </a:cubicBezTo>
                    <a:cubicBezTo>
                      <a:pt x="106" y="50"/>
                      <a:pt x="107" y="51"/>
                      <a:pt x="108" y="51"/>
                    </a:cubicBezTo>
                    <a:cubicBezTo>
                      <a:pt x="108" y="51"/>
                      <a:pt x="110" y="50"/>
                      <a:pt x="110" y="50"/>
                    </a:cubicBezTo>
                    <a:cubicBezTo>
                      <a:pt x="111" y="51"/>
                      <a:pt x="109" y="54"/>
                      <a:pt x="109" y="55"/>
                    </a:cubicBezTo>
                    <a:cubicBezTo>
                      <a:pt x="107" y="56"/>
                      <a:pt x="106" y="58"/>
                      <a:pt x="104" y="60"/>
                    </a:cubicBezTo>
                    <a:cubicBezTo>
                      <a:pt x="103" y="63"/>
                      <a:pt x="103" y="63"/>
                      <a:pt x="103" y="63"/>
                    </a:cubicBezTo>
                    <a:cubicBezTo>
                      <a:pt x="103" y="63"/>
                      <a:pt x="104" y="68"/>
                      <a:pt x="104" y="68"/>
                    </a:cubicBezTo>
                    <a:cubicBezTo>
                      <a:pt x="104" y="69"/>
                      <a:pt x="103" y="69"/>
                      <a:pt x="102" y="70"/>
                    </a:cubicBezTo>
                    <a:cubicBezTo>
                      <a:pt x="101" y="71"/>
                      <a:pt x="100" y="71"/>
                      <a:pt x="100" y="72"/>
                    </a:cubicBezTo>
                    <a:cubicBezTo>
                      <a:pt x="101" y="73"/>
                      <a:pt x="101" y="74"/>
                      <a:pt x="101" y="75"/>
                    </a:cubicBezTo>
                    <a:cubicBezTo>
                      <a:pt x="100" y="75"/>
                      <a:pt x="99" y="75"/>
                      <a:pt x="99" y="76"/>
                    </a:cubicBezTo>
                    <a:cubicBezTo>
                      <a:pt x="99" y="76"/>
                      <a:pt x="99" y="78"/>
                      <a:pt x="98" y="79"/>
                    </a:cubicBezTo>
                    <a:cubicBezTo>
                      <a:pt x="96" y="80"/>
                      <a:pt x="93" y="82"/>
                      <a:pt x="91" y="81"/>
                    </a:cubicBezTo>
                    <a:cubicBezTo>
                      <a:pt x="91" y="81"/>
                      <a:pt x="91" y="81"/>
                      <a:pt x="90" y="81"/>
                    </a:cubicBezTo>
                    <a:cubicBezTo>
                      <a:pt x="90" y="80"/>
                      <a:pt x="90" y="78"/>
                      <a:pt x="90" y="78"/>
                    </a:cubicBezTo>
                    <a:cubicBezTo>
                      <a:pt x="89" y="77"/>
                      <a:pt x="89" y="76"/>
                      <a:pt x="88" y="75"/>
                    </a:cubicBezTo>
                    <a:cubicBezTo>
                      <a:pt x="88" y="74"/>
                      <a:pt x="88" y="73"/>
                      <a:pt x="87" y="71"/>
                    </a:cubicBezTo>
                    <a:cubicBezTo>
                      <a:pt x="86" y="70"/>
                      <a:pt x="88" y="68"/>
                      <a:pt x="87" y="67"/>
                    </a:cubicBezTo>
                    <a:cubicBezTo>
                      <a:pt x="88" y="66"/>
                      <a:pt x="88" y="66"/>
                      <a:pt x="88" y="65"/>
                    </a:cubicBezTo>
                    <a:cubicBezTo>
                      <a:pt x="88" y="65"/>
                      <a:pt x="88" y="64"/>
                      <a:pt x="88" y="64"/>
                    </a:cubicBezTo>
                    <a:cubicBezTo>
                      <a:pt x="88" y="63"/>
                      <a:pt x="87" y="62"/>
                      <a:pt x="87" y="62"/>
                    </a:cubicBezTo>
                    <a:cubicBezTo>
                      <a:pt x="87" y="62"/>
                      <a:pt x="86" y="60"/>
                      <a:pt x="86" y="60"/>
                    </a:cubicBezTo>
                    <a:cubicBezTo>
                      <a:pt x="85" y="59"/>
                      <a:pt x="85" y="59"/>
                      <a:pt x="86" y="58"/>
                    </a:cubicBezTo>
                    <a:cubicBezTo>
                      <a:pt x="86" y="58"/>
                      <a:pt x="86" y="56"/>
                      <a:pt x="86" y="56"/>
                    </a:cubicBezTo>
                    <a:cubicBezTo>
                      <a:pt x="85" y="56"/>
                      <a:pt x="85" y="55"/>
                      <a:pt x="85" y="55"/>
                    </a:cubicBezTo>
                    <a:cubicBezTo>
                      <a:pt x="84" y="56"/>
                      <a:pt x="84" y="55"/>
                      <a:pt x="83" y="54"/>
                    </a:cubicBezTo>
                    <a:cubicBezTo>
                      <a:pt x="82" y="54"/>
                      <a:pt x="82" y="54"/>
                      <a:pt x="81" y="54"/>
                    </a:cubicBezTo>
                    <a:cubicBezTo>
                      <a:pt x="80" y="55"/>
                      <a:pt x="77" y="55"/>
                      <a:pt x="75" y="55"/>
                    </a:cubicBezTo>
                    <a:cubicBezTo>
                      <a:pt x="75" y="55"/>
                      <a:pt x="72" y="53"/>
                      <a:pt x="72" y="53"/>
                    </a:cubicBezTo>
                    <a:cubicBezTo>
                      <a:pt x="72" y="52"/>
                      <a:pt x="71" y="51"/>
                      <a:pt x="71" y="51"/>
                    </a:cubicBezTo>
                    <a:cubicBezTo>
                      <a:pt x="70" y="50"/>
                      <a:pt x="70" y="49"/>
                      <a:pt x="70" y="48"/>
                    </a:cubicBezTo>
                    <a:cubicBezTo>
                      <a:pt x="70" y="47"/>
                      <a:pt x="71" y="45"/>
                      <a:pt x="70" y="44"/>
                    </a:cubicBezTo>
                    <a:cubicBezTo>
                      <a:pt x="69" y="43"/>
                      <a:pt x="71" y="42"/>
                      <a:pt x="72" y="41"/>
                    </a:cubicBezTo>
                    <a:cubicBezTo>
                      <a:pt x="72" y="40"/>
                      <a:pt x="72" y="40"/>
                      <a:pt x="72" y="40"/>
                    </a:cubicBezTo>
                    <a:cubicBezTo>
                      <a:pt x="72" y="40"/>
                      <a:pt x="73" y="39"/>
                      <a:pt x="73" y="39"/>
                    </a:cubicBezTo>
                    <a:cubicBezTo>
                      <a:pt x="74" y="39"/>
                      <a:pt x="74" y="39"/>
                      <a:pt x="74" y="38"/>
                    </a:cubicBezTo>
                    <a:cubicBezTo>
                      <a:pt x="75" y="37"/>
                      <a:pt x="74" y="36"/>
                      <a:pt x="75" y="36"/>
                    </a:cubicBezTo>
                    <a:cubicBezTo>
                      <a:pt x="76" y="35"/>
                      <a:pt x="77" y="34"/>
                      <a:pt x="77" y="34"/>
                    </a:cubicBezTo>
                    <a:cubicBezTo>
                      <a:pt x="76" y="34"/>
                      <a:pt x="77" y="33"/>
                      <a:pt x="76" y="33"/>
                    </a:cubicBezTo>
                    <a:cubicBezTo>
                      <a:pt x="75" y="33"/>
                      <a:pt x="75" y="32"/>
                      <a:pt x="75" y="32"/>
                    </a:cubicBezTo>
                    <a:cubicBezTo>
                      <a:pt x="75" y="30"/>
                      <a:pt x="75" y="29"/>
                      <a:pt x="77" y="29"/>
                    </a:cubicBezTo>
                    <a:cubicBezTo>
                      <a:pt x="77" y="29"/>
                      <a:pt x="82" y="29"/>
                      <a:pt x="80" y="27"/>
                    </a:cubicBezTo>
                    <a:cubicBezTo>
                      <a:pt x="79" y="26"/>
                      <a:pt x="78" y="26"/>
                      <a:pt x="78" y="26"/>
                    </a:cubicBezTo>
                    <a:cubicBezTo>
                      <a:pt x="78" y="25"/>
                      <a:pt x="79" y="26"/>
                      <a:pt x="79" y="25"/>
                    </a:cubicBezTo>
                    <a:cubicBezTo>
                      <a:pt x="80" y="25"/>
                      <a:pt x="79" y="25"/>
                      <a:pt x="80" y="25"/>
                    </a:cubicBezTo>
                    <a:cubicBezTo>
                      <a:pt x="80" y="24"/>
                      <a:pt x="81" y="25"/>
                      <a:pt x="81" y="24"/>
                    </a:cubicBezTo>
                    <a:cubicBezTo>
                      <a:pt x="82" y="24"/>
                      <a:pt x="82" y="24"/>
                      <a:pt x="82" y="24"/>
                    </a:cubicBezTo>
                    <a:cubicBezTo>
                      <a:pt x="82" y="23"/>
                      <a:pt x="83" y="23"/>
                      <a:pt x="83" y="23"/>
                    </a:cubicBezTo>
                    <a:cubicBezTo>
                      <a:pt x="83" y="23"/>
                      <a:pt x="83" y="23"/>
                      <a:pt x="84" y="23"/>
                    </a:cubicBezTo>
                    <a:cubicBezTo>
                      <a:pt x="83" y="22"/>
                      <a:pt x="86" y="22"/>
                      <a:pt x="85" y="21"/>
                    </a:cubicBezTo>
                    <a:cubicBezTo>
                      <a:pt x="85" y="22"/>
                      <a:pt x="84" y="20"/>
                      <a:pt x="85" y="20"/>
                    </a:cubicBezTo>
                    <a:cubicBezTo>
                      <a:pt x="85" y="19"/>
                      <a:pt x="87" y="21"/>
                      <a:pt x="86" y="21"/>
                    </a:cubicBezTo>
                    <a:cubicBezTo>
                      <a:pt x="88" y="21"/>
                      <a:pt x="86" y="19"/>
                      <a:pt x="86" y="19"/>
                    </a:cubicBezTo>
                    <a:cubicBezTo>
                      <a:pt x="86" y="19"/>
                      <a:pt x="85" y="19"/>
                      <a:pt x="85" y="19"/>
                    </a:cubicBezTo>
                    <a:cubicBezTo>
                      <a:pt x="84" y="19"/>
                      <a:pt x="83" y="18"/>
                      <a:pt x="84" y="17"/>
                    </a:cubicBezTo>
                    <a:cubicBezTo>
                      <a:pt x="85" y="16"/>
                      <a:pt x="88" y="15"/>
                      <a:pt x="88" y="13"/>
                    </a:cubicBezTo>
                    <a:cubicBezTo>
                      <a:pt x="88" y="13"/>
                      <a:pt x="88" y="13"/>
                      <a:pt x="87" y="13"/>
                    </a:cubicBezTo>
                    <a:cubicBezTo>
                      <a:pt x="87" y="13"/>
                      <a:pt x="89" y="13"/>
                      <a:pt x="89" y="13"/>
                    </a:cubicBezTo>
                    <a:cubicBezTo>
                      <a:pt x="89" y="12"/>
                      <a:pt x="90" y="12"/>
                      <a:pt x="90" y="12"/>
                    </a:cubicBezTo>
                    <a:cubicBezTo>
                      <a:pt x="90" y="12"/>
                      <a:pt x="92" y="11"/>
                      <a:pt x="93" y="11"/>
                    </a:cubicBezTo>
                    <a:cubicBezTo>
                      <a:pt x="93" y="11"/>
                      <a:pt x="94" y="12"/>
                      <a:pt x="95" y="12"/>
                    </a:cubicBezTo>
                    <a:cubicBezTo>
                      <a:pt x="95" y="12"/>
                      <a:pt x="95" y="12"/>
                      <a:pt x="95" y="12"/>
                    </a:cubicBezTo>
                    <a:cubicBezTo>
                      <a:pt x="96" y="13"/>
                      <a:pt x="97" y="13"/>
                      <a:pt x="98" y="13"/>
                    </a:cubicBezTo>
                    <a:cubicBezTo>
                      <a:pt x="98" y="13"/>
                      <a:pt x="99" y="13"/>
                      <a:pt x="99" y="13"/>
                    </a:cubicBezTo>
                    <a:cubicBezTo>
                      <a:pt x="99" y="14"/>
                      <a:pt x="100" y="13"/>
                      <a:pt x="100" y="14"/>
                    </a:cubicBezTo>
                    <a:cubicBezTo>
                      <a:pt x="100" y="15"/>
                      <a:pt x="97" y="14"/>
                      <a:pt x="97" y="14"/>
                    </a:cubicBezTo>
                    <a:cubicBezTo>
                      <a:pt x="97" y="15"/>
                      <a:pt x="97" y="16"/>
                      <a:pt x="98" y="16"/>
                    </a:cubicBezTo>
                    <a:cubicBezTo>
                      <a:pt x="98" y="16"/>
                      <a:pt x="98" y="15"/>
                      <a:pt x="98" y="15"/>
                    </a:cubicBezTo>
                    <a:cubicBezTo>
                      <a:pt x="98" y="15"/>
                      <a:pt x="99" y="15"/>
                      <a:pt x="99" y="15"/>
                    </a:cubicBezTo>
                    <a:cubicBezTo>
                      <a:pt x="99" y="14"/>
                      <a:pt x="101" y="14"/>
                      <a:pt x="101" y="14"/>
                    </a:cubicBezTo>
                    <a:cubicBezTo>
                      <a:pt x="101" y="14"/>
                      <a:pt x="101" y="14"/>
                      <a:pt x="101" y="14"/>
                    </a:cubicBezTo>
                    <a:cubicBezTo>
                      <a:pt x="101" y="14"/>
                      <a:pt x="100" y="13"/>
                      <a:pt x="100" y="13"/>
                    </a:cubicBezTo>
                    <a:cubicBezTo>
                      <a:pt x="101" y="12"/>
                      <a:pt x="102" y="13"/>
                      <a:pt x="102" y="14"/>
                    </a:cubicBezTo>
                    <a:cubicBezTo>
                      <a:pt x="102" y="14"/>
                      <a:pt x="103" y="14"/>
                      <a:pt x="103" y="13"/>
                    </a:cubicBezTo>
                    <a:cubicBezTo>
                      <a:pt x="103" y="13"/>
                      <a:pt x="104" y="13"/>
                      <a:pt x="105" y="13"/>
                    </a:cubicBezTo>
                    <a:cubicBezTo>
                      <a:pt x="106" y="12"/>
                      <a:pt x="107" y="12"/>
                      <a:pt x="107" y="12"/>
                    </a:cubicBezTo>
                    <a:cubicBezTo>
                      <a:pt x="107" y="12"/>
                      <a:pt x="106" y="12"/>
                      <a:pt x="106" y="11"/>
                    </a:cubicBezTo>
                    <a:cubicBezTo>
                      <a:pt x="106" y="11"/>
                      <a:pt x="111" y="11"/>
                      <a:pt x="111" y="12"/>
                    </a:cubicBezTo>
                    <a:cubicBezTo>
                      <a:pt x="111" y="12"/>
                      <a:pt x="111" y="12"/>
                      <a:pt x="111" y="12"/>
                    </a:cubicBezTo>
                    <a:cubicBezTo>
                      <a:pt x="110" y="11"/>
                      <a:pt x="109" y="10"/>
                      <a:pt x="110" y="9"/>
                    </a:cubicBezTo>
                    <a:cubicBezTo>
                      <a:pt x="109" y="10"/>
                      <a:pt x="110" y="8"/>
                      <a:pt x="110" y="8"/>
                    </a:cubicBezTo>
                    <a:cubicBezTo>
                      <a:pt x="110" y="8"/>
                      <a:pt x="110" y="8"/>
                      <a:pt x="110" y="8"/>
                    </a:cubicBezTo>
                    <a:cubicBezTo>
                      <a:pt x="111" y="8"/>
                      <a:pt x="111" y="8"/>
                      <a:pt x="112" y="8"/>
                    </a:cubicBezTo>
                    <a:cubicBezTo>
                      <a:pt x="112" y="9"/>
                      <a:pt x="112" y="9"/>
                      <a:pt x="112" y="10"/>
                    </a:cubicBezTo>
                    <a:cubicBezTo>
                      <a:pt x="113" y="11"/>
                      <a:pt x="114" y="13"/>
                      <a:pt x="113" y="13"/>
                    </a:cubicBezTo>
                    <a:cubicBezTo>
                      <a:pt x="114" y="13"/>
                      <a:pt x="113" y="12"/>
                      <a:pt x="113" y="11"/>
                    </a:cubicBezTo>
                    <a:cubicBezTo>
                      <a:pt x="113" y="11"/>
                      <a:pt x="114" y="11"/>
                      <a:pt x="114" y="11"/>
                    </a:cubicBezTo>
                    <a:cubicBezTo>
                      <a:pt x="113" y="11"/>
                      <a:pt x="111" y="9"/>
                      <a:pt x="112" y="8"/>
                    </a:cubicBezTo>
                    <a:cubicBezTo>
                      <a:pt x="113" y="8"/>
                      <a:pt x="113" y="8"/>
                      <a:pt x="112" y="8"/>
                    </a:cubicBezTo>
                    <a:cubicBezTo>
                      <a:pt x="112" y="7"/>
                      <a:pt x="113" y="8"/>
                      <a:pt x="113" y="8"/>
                    </a:cubicBezTo>
                    <a:cubicBezTo>
                      <a:pt x="113" y="8"/>
                      <a:pt x="113" y="9"/>
                      <a:pt x="113" y="9"/>
                    </a:cubicBezTo>
                    <a:cubicBezTo>
                      <a:pt x="113" y="9"/>
                      <a:pt x="113" y="8"/>
                      <a:pt x="113" y="8"/>
                    </a:cubicBezTo>
                    <a:cubicBezTo>
                      <a:pt x="114" y="8"/>
                      <a:pt x="115" y="8"/>
                      <a:pt x="116" y="8"/>
                    </a:cubicBezTo>
                    <a:cubicBezTo>
                      <a:pt x="115" y="7"/>
                      <a:pt x="114" y="6"/>
                      <a:pt x="116" y="6"/>
                    </a:cubicBezTo>
                    <a:cubicBezTo>
                      <a:pt x="116" y="6"/>
                      <a:pt x="117" y="6"/>
                      <a:pt x="117" y="6"/>
                    </a:cubicBezTo>
                    <a:cubicBezTo>
                      <a:pt x="116" y="5"/>
                      <a:pt x="118" y="4"/>
                      <a:pt x="119" y="4"/>
                    </a:cubicBezTo>
                    <a:cubicBezTo>
                      <a:pt x="119" y="3"/>
                      <a:pt x="121" y="2"/>
                      <a:pt x="121" y="2"/>
                    </a:cubicBezTo>
                    <a:cubicBezTo>
                      <a:pt x="122" y="2"/>
                      <a:pt x="122" y="1"/>
                      <a:pt x="122" y="1"/>
                    </a:cubicBezTo>
                    <a:cubicBezTo>
                      <a:pt x="122" y="1"/>
                      <a:pt x="124" y="0"/>
                      <a:pt x="123" y="1"/>
                    </a:cubicBezTo>
                    <a:cubicBezTo>
                      <a:pt x="123" y="1"/>
                      <a:pt x="125" y="2"/>
                      <a:pt x="125" y="2"/>
                    </a:cubicBezTo>
                    <a:cubicBezTo>
                      <a:pt x="127" y="3"/>
                      <a:pt x="127" y="4"/>
                      <a:pt x="125" y="6"/>
                    </a:cubicBezTo>
                    <a:cubicBezTo>
                      <a:pt x="126" y="6"/>
                      <a:pt x="126" y="5"/>
                      <a:pt x="127" y="5"/>
                    </a:cubicBezTo>
                    <a:cubicBezTo>
                      <a:pt x="127" y="5"/>
                      <a:pt x="127" y="4"/>
                      <a:pt x="127" y="5"/>
                    </a:cubicBezTo>
                    <a:cubicBezTo>
                      <a:pt x="127" y="5"/>
                      <a:pt x="128" y="5"/>
                      <a:pt x="128" y="5"/>
                    </a:cubicBezTo>
                    <a:cubicBezTo>
                      <a:pt x="128" y="5"/>
                      <a:pt x="131" y="6"/>
                      <a:pt x="132" y="5"/>
                    </a:cubicBezTo>
                    <a:cubicBezTo>
                      <a:pt x="133" y="5"/>
                      <a:pt x="132" y="4"/>
                      <a:pt x="133" y="4"/>
                    </a:cubicBezTo>
                    <a:cubicBezTo>
                      <a:pt x="134" y="4"/>
                      <a:pt x="136" y="4"/>
                      <a:pt x="136" y="5"/>
                    </a:cubicBezTo>
                    <a:cubicBezTo>
                      <a:pt x="136" y="5"/>
                      <a:pt x="136" y="7"/>
                      <a:pt x="137" y="7"/>
                    </a:cubicBezTo>
                    <a:cubicBezTo>
                      <a:pt x="137" y="7"/>
                      <a:pt x="137" y="7"/>
                      <a:pt x="137" y="7"/>
                    </a:cubicBezTo>
                    <a:cubicBezTo>
                      <a:pt x="137" y="7"/>
                      <a:pt x="137" y="7"/>
                      <a:pt x="137" y="7"/>
                    </a:cubicBezTo>
                    <a:cubicBezTo>
                      <a:pt x="137" y="7"/>
                      <a:pt x="138" y="7"/>
                      <a:pt x="138" y="6"/>
                    </a:cubicBezTo>
                    <a:cubicBezTo>
                      <a:pt x="138" y="6"/>
                      <a:pt x="138" y="6"/>
                      <a:pt x="138" y="7"/>
                    </a:cubicBezTo>
                    <a:cubicBezTo>
                      <a:pt x="139" y="7"/>
                      <a:pt x="140" y="7"/>
                      <a:pt x="140" y="5"/>
                    </a:cubicBezTo>
                    <a:cubicBezTo>
                      <a:pt x="140" y="5"/>
                      <a:pt x="141" y="5"/>
                      <a:pt x="141" y="5"/>
                    </a:cubicBezTo>
                    <a:cubicBezTo>
                      <a:pt x="141" y="5"/>
                      <a:pt x="141" y="5"/>
                      <a:pt x="141" y="5"/>
                    </a:cubicBezTo>
                    <a:cubicBezTo>
                      <a:pt x="141" y="5"/>
                      <a:pt x="141" y="5"/>
                      <a:pt x="141" y="5"/>
                    </a:cubicBezTo>
                    <a:cubicBezTo>
                      <a:pt x="141" y="5"/>
                      <a:pt x="141" y="5"/>
                      <a:pt x="141" y="5"/>
                    </a:cubicBezTo>
                    <a:cubicBezTo>
                      <a:pt x="143" y="6"/>
                      <a:pt x="144" y="7"/>
                      <a:pt x="145" y="8"/>
                    </a:cubicBezTo>
                    <a:cubicBezTo>
                      <a:pt x="145" y="7"/>
                      <a:pt x="146" y="7"/>
                      <a:pt x="146" y="7"/>
                    </a:cubicBezTo>
                    <a:cubicBezTo>
                      <a:pt x="147" y="7"/>
                      <a:pt x="148" y="7"/>
                      <a:pt x="148" y="7"/>
                    </a:cubicBezTo>
                    <a:cubicBezTo>
                      <a:pt x="149" y="7"/>
                      <a:pt x="149" y="8"/>
                      <a:pt x="149" y="8"/>
                    </a:cubicBezTo>
                    <a:cubicBezTo>
                      <a:pt x="149" y="9"/>
                      <a:pt x="154" y="6"/>
                      <a:pt x="153" y="8"/>
                    </a:cubicBezTo>
                    <a:cubicBezTo>
                      <a:pt x="154" y="8"/>
                      <a:pt x="154" y="8"/>
                      <a:pt x="154" y="8"/>
                    </a:cubicBezTo>
                    <a:cubicBezTo>
                      <a:pt x="154" y="8"/>
                      <a:pt x="153" y="7"/>
                      <a:pt x="154" y="7"/>
                    </a:cubicBezTo>
                    <a:cubicBezTo>
                      <a:pt x="154" y="7"/>
                      <a:pt x="154" y="7"/>
                      <a:pt x="154" y="7"/>
                    </a:cubicBezTo>
                    <a:cubicBezTo>
                      <a:pt x="156" y="7"/>
                      <a:pt x="157" y="6"/>
                      <a:pt x="158" y="7"/>
                    </a:cubicBezTo>
                    <a:cubicBezTo>
                      <a:pt x="160" y="7"/>
                      <a:pt x="161" y="7"/>
                      <a:pt x="163" y="7"/>
                    </a:cubicBezTo>
                    <a:cubicBezTo>
                      <a:pt x="163" y="7"/>
                      <a:pt x="164" y="8"/>
                      <a:pt x="165" y="8"/>
                    </a:cubicBezTo>
                    <a:cubicBezTo>
                      <a:pt x="166" y="7"/>
                      <a:pt x="168" y="7"/>
                      <a:pt x="168" y="7"/>
                    </a:cubicBezTo>
                    <a:cubicBezTo>
                      <a:pt x="169" y="7"/>
                      <a:pt x="169" y="8"/>
                      <a:pt x="169" y="8"/>
                    </a:cubicBezTo>
                    <a:cubicBezTo>
                      <a:pt x="169" y="8"/>
                      <a:pt x="169" y="8"/>
                      <a:pt x="169" y="9"/>
                    </a:cubicBezTo>
                    <a:cubicBezTo>
                      <a:pt x="169" y="9"/>
                      <a:pt x="168" y="9"/>
                      <a:pt x="168" y="9"/>
                    </a:cubicBezTo>
                    <a:close/>
                    <a:moveTo>
                      <a:pt x="87" y="22"/>
                    </a:moveTo>
                    <a:cubicBezTo>
                      <a:pt x="87" y="22"/>
                      <a:pt x="89" y="22"/>
                      <a:pt x="90" y="21"/>
                    </a:cubicBezTo>
                    <a:cubicBezTo>
                      <a:pt x="90" y="21"/>
                      <a:pt x="91" y="21"/>
                      <a:pt x="91" y="21"/>
                    </a:cubicBezTo>
                    <a:cubicBezTo>
                      <a:pt x="92" y="21"/>
                      <a:pt x="91" y="19"/>
                      <a:pt x="92" y="20"/>
                    </a:cubicBezTo>
                    <a:cubicBezTo>
                      <a:pt x="93" y="20"/>
                      <a:pt x="93" y="19"/>
                      <a:pt x="92" y="19"/>
                    </a:cubicBezTo>
                    <a:cubicBezTo>
                      <a:pt x="92" y="18"/>
                      <a:pt x="95" y="19"/>
                      <a:pt x="95" y="18"/>
                    </a:cubicBezTo>
                    <a:cubicBezTo>
                      <a:pt x="93" y="18"/>
                      <a:pt x="92" y="19"/>
                      <a:pt x="91" y="17"/>
                    </a:cubicBezTo>
                    <a:cubicBezTo>
                      <a:pt x="91" y="16"/>
                      <a:pt x="93" y="16"/>
                      <a:pt x="92" y="15"/>
                    </a:cubicBezTo>
                    <a:cubicBezTo>
                      <a:pt x="92" y="15"/>
                      <a:pt x="88" y="17"/>
                      <a:pt x="90" y="18"/>
                    </a:cubicBezTo>
                    <a:cubicBezTo>
                      <a:pt x="91" y="18"/>
                      <a:pt x="89" y="20"/>
                      <a:pt x="88" y="21"/>
                    </a:cubicBezTo>
                    <a:cubicBezTo>
                      <a:pt x="88" y="21"/>
                      <a:pt x="88" y="21"/>
                      <a:pt x="88" y="21"/>
                    </a:cubicBezTo>
                    <a:cubicBezTo>
                      <a:pt x="88" y="21"/>
                      <a:pt x="88" y="21"/>
                      <a:pt x="88" y="21"/>
                    </a:cubicBezTo>
                    <a:cubicBezTo>
                      <a:pt x="88" y="21"/>
                      <a:pt x="87" y="21"/>
                      <a:pt x="87" y="21"/>
                    </a:cubicBezTo>
                    <a:cubicBezTo>
                      <a:pt x="87" y="21"/>
                      <a:pt x="87" y="21"/>
                      <a:pt x="87" y="22"/>
                    </a:cubicBezTo>
                    <a:close/>
                    <a:moveTo>
                      <a:pt x="85" y="25"/>
                    </a:moveTo>
                    <a:cubicBezTo>
                      <a:pt x="85" y="25"/>
                      <a:pt x="85" y="25"/>
                      <a:pt x="85" y="25"/>
                    </a:cubicBezTo>
                    <a:close/>
                    <a:moveTo>
                      <a:pt x="88" y="50"/>
                    </a:moveTo>
                    <a:cubicBezTo>
                      <a:pt x="88" y="50"/>
                      <a:pt x="88" y="50"/>
                      <a:pt x="88" y="50"/>
                    </a:cubicBezTo>
                    <a:cubicBezTo>
                      <a:pt x="89" y="50"/>
                      <a:pt x="89" y="50"/>
                      <a:pt x="88" y="50"/>
                    </a:cubicBezTo>
                    <a:close/>
                    <a:moveTo>
                      <a:pt x="100" y="60"/>
                    </a:moveTo>
                    <a:cubicBezTo>
                      <a:pt x="100" y="59"/>
                      <a:pt x="100" y="59"/>
                      <a:pt x="100" y="58"/>
                    </a:cubicBezTo>
                    <a:cubicBezTo>
                      <a:pt x="99" y="58"/>
                      <a:pt x="98" y="59"/>
                      <a:pt x="100" y="60"/>
                    </a:cubicBezTo>
                    <a:close/>
                    <a:moveTo>
                      <a:pt x="100" y="35"/>
                    </a:moveTo>
                    <a:cubicBezTo>
                      <a:pt x="100" y="33"/>
                      <a:pt x="99" y="35"/>
                      <a:pt x="98" y="34"/>
                    </a:cubicBezTo>
                    <a:cubicBezTo>
                      <a:pt x="97" y="33"/>
                      <a:pt x="97" y="34"/>
                      <a:pt x="96" y="33"/>
                    </a:cubicBezTo>
                    <a:cubicBezTo>
                      <a:pt x="96" y="34"/>
                      <a:pt x="96" y="34"/>
                      <a:pt x="96" y="34"/>
                    </a:cubicBezTo>
                    <a:cubicBezTo>
                      <a:pt x="95" y="33"/>
                      <a:pt x="95" y="32"/>
                      <a:pt x="95" y="32"/>
                    </a:cubicBezTo>
                    <a:cubicBezTo>
                      <a:pt x="95" y="32"/>
                      <a:pt x="95" y="31"/>
                      <a:pt x="95" y="31"/>
                    </a:cubicBezTo>
                    <a:cubicBezTo>
                      <a:pt x="95" y="31"/>
                      <a:pt x="93" y="30"/>
                      <a:pt x="94" y="31"/>
                    </a:cubicBezTo>
                    <a:cubicBezTo>
                      <a:pt x="93" y="31"/>
                      <a:pt x="93" y="31"/>
                      <a:pt x="93" y="31"/>
                    </a:cubicBezTo>
                    <a:cubicBezTo>
                      <a:pt x="93" y="31"/>
                      <a:pt x="93" y="32"/>
                      <a:pt x="94" y="32"/>
                    </a:cubicBezTo>
                    <a:cubicBezTo>
                      <a:pt x="94" y="32"/>
                      <a:pt x="93" y="33"/>
                      <a:pt x="93" y="33"/>
                    </a:cubicBezTo>
                    <a:cubicBezTo>
                      <a:pt x="93" y="33"/>
                      <a:pt x="93" y="33"/>
                      <a:pt x="93" y="33"/>
                    </a:cubicBezTo>
                    <a:cubicBezTo>
                      <a:pt x="92" y="34"/>
                      <a:pt x="91" y="31"/>
                      <a:pt x="91" y="31"/>
                    </a:cubicBezTo>
                    <a:cubicBezTo>
                      <a:pt x="91" y="31"/>
                      <a:pt x="91" y="31"/>
                      <a:pt x="91" y="31"/>
                    </a:cubicBezTo>
                    <a:cubicBezTo>
                      <a:pt x="90" y="29"/>
                      <a:pt x="90" y="30"/>
                      <a:pt x="89" y="29"/>
                    </a:cubicBezTo>
                    <a:cubicBezTo>
                      <a:pt x="89" y="28"/>
                      <a:pt x="88" y="28"/>
                      <a:pt x="88" y="28"/>
                    </a:cubicBezTo>
                    <a:cubicBezTo>
                      <a:pt x="88" y="28"/>
                      <a:pt x="88" y="28"/>
                      <a:pt x="88" y="28"/>
                    </a:cubicBezTo>
                    <a:cubicBezTo>
                      <a:pt x="88" y="27"/>
                      <a:pt x="88" y="27"/>
                      <a:pt x="88" y="27"/>
                    </a:cubicBezTo>
                    <a:cubicBezTo>
                      <a:pt x="88" y="27"/>
                      <a:pt x="88" y="27"/>
                      <a:pt x="88" y="27"/>
                    </a:cubicBezTo>
                    <a:cubicBezTo>
                      <a:pt x="86" y="27"/>
                      <a:pt x="90" y="31"/>
                      <a:pt x="90" y="31"/>
                    </a:cubicBezTo>
                    <a:cubicBezTo>
                      <a:pt x="89" y="30"/>
                      <a:pt x="90" y="33"/>
                      <a:pt x="89" y="32"/>
                    </a:cubicBezTo>
                    <a:cubicBezTo>
                      <a:pt x="89" y="33"/>
                      <a:pt x="87" y="35"/>
                      <a:pt x="87" y="33"/>
                    </a:cubicBezTo>
                    <a:cubicBezTo>
                      <a:pt x="87" y="31"/>
                      <a:pt x="90" y="33"/>
                      <a:pt x="89" y="31"/>
                    </a:cubicBezTo>
                    <a:cubicBezTo>
                      <a:pt x="88" y="31"/>
                      <a:pt x="85" y="28"/>
                      <a:pt x="85" y="28"/>
                    </a:cubicBezTo>
                    <a:cubicBezTo>
                      <a:pt x="84" y="29"/>
                      <a:pt x="84" y="29"/>
                      <a:pt x="83" y="29"/>
                    </a:cubicBezTo>
                    <a:cubicBezTo>
                      <a:pt x="82" y="29"/>
                      <a:pt x="83" y="30"/>
                      <a:pt x="82" y="30"/>
                    </a:cubicBezTo>
                    <a:cubicBezTo>
                      <a:pt x="80" y="31"/>
                      <a:pt x="81" y="32"/>
                      <a:pt x="80" y="33"/>
                    </a:cubicBezTo>
                    <a:cubicBezTo>
                      <a:pt x="79" y="33"/>
                      <a:pt x="78" y="33"/>
                      <a:pt x="77" y="34"/>
                    </a:cubicBezTo>
                    <a:cubicBezTo>
                      <a:pt x="77" y="34"/>
                      <a:pt x="77" y="34"/>
                      <a:pt x="77" y="34"/>
                    </a:cubicBezTo>
                    <a:cubicBezTo>
                      <a:pt x="77" y="34"/>
                      <a:pt x="77" y="34"/>
                      <a:pt x="77" y="34"/>
                    </a:cubicBezTo>
                    <a:cubicBezTo>
                      <a:pt x="77" y="34"/>
                      <a:pt x="79" y="34"/>
                      <a:pt x="79" y="34"/>
                    </a:cubicBezTo>
                    <a:cubicBezTo>
                      <a:pt x="80" y="33"/>
                      <a:pt x="82" y="33"/>
                      <a:pt x="83" y="33"/>
                    </a:cubicBezTo>
                    <a:cubicBezTo>
                      <a:pt x="84" y="33"/>
                      <a:pt x="86" y="33"/>
                      <a:pt x="86" y="33"/>
                    </a:cubicBezTo>
                    <a:cubicBezTo>
                      <a:pt x="87" y="33"/>
                      <a:pt x="86" y="35"/>
                      <a:pt x="86" y="35"/>
                    </a:cubicBezTo>
                    <a:cubicBezTo>
                      <a:pt x="86" y="36"/>
                      <a:pt x="88" y="36"/>
                      <a:pt x="89" y="36"/>
                    </a:cubicBezTo>
                    <a:cubicBezTo>
                      <a:pt x="89" y="36"/>
                      <a:pt x="90" y="37"/>
                      <a:pt x="91" y="38"/>
                    </a:cubicBezTo>
                    <a:cubicBezTo>
                      <a:pt x="91" y="38"/>
                      <a:pt x="93" y="35"/>
                      <a:pt x="93" y="36"/>
                    </a:cubicBezTo>
                    <a:cubicBezTo>
                      <a:pt x="94" y="37"/>
                      <a:pt x="96" y="37"/>
                      <a:pt x="97" y="37"/>
                    </a:cubicBezTo>
                    <a:cubicBezTo>
                      <a:pt x="97" y="37"/>
                      <a:pt x="97" y="37"/>
                      <a:pt x="98" y="37"/>
                    </a:cubicBezTo>
                    <a:cubicBezTo>
                      <a:pt x="98" y="37"/>
                      <a:pt x="100" y="37"/>
                      <a:pt x="100" y="37"/>
                    </a:cubicBezTo>
                    <a:cubicBezTo>
                      <a:pt x="100" y="37"/>
                      <a:pt x="101" y="35"/>
                      <a:pt x="100" y="35"/>
                    </a:cubicBezTo>
                    <a:close/>
                    <a:moveTo>
                      <a:pt x="102" y="29"/>
                    </a:moveTo>
                    <a:cubicBezTo>
                      <a:pt x="102" y="29"/>
                      <a:pt x="102" y="29"/>
                      <a:pt x="102" y="29"/>
                    </a:cubicBezTo>
                    <a:cubicBezTo>
                      <a:pt x="102" y="29"/>
                      <a:pt x="102" y="29"/>
                      <a:pt x="102" y="29"/>
                    </a:cubicBezTo>
                    <a:cubicBezTo>
                      <a:pt x="102" y="29"/>
                      <a:pt x="102" y="29"/>
                      <a:pt x="102" y="29"/>
                    </a:cubicBezTo>
                    <a:cubicBezTo>
                      <a:pt x="101" y="28"/>
                      <a:pt x="99" y="27"/>
                      <a:pt x="101" y="26"/>
                    </a:cubicBezTo>
                    <a:cubicBezTo>
                      <a:pt x="101" y="26"/>
                      <a:pt x="101" y="26"/>
                      <a:pt x="101" y="26"/>
                    </a:cubicBezTo>
                    <a:cubicBezTo>
                      <a:pt x="101" y="26"/>
                      <a:pt x="100" y="27"/>
                      <a:pt x="99" y="27"/>
                    </a:cubicBezTo>
                    <a:cubicBezTo>
                      <a:pt x="99" y="28"/>
                      <a:pt x="100" y="27"/>
                      <a:pt x="100" y="28"/>
                    </a:cubicBezTo>
                    <a:cubicBezTo>
                      <a:pt x="100" y="29"/>
                      <a:pt x="98" y="28"/>
                      <a:pt x="98" y="28"/>
                    </a:cubicBezTo>
                    <a:cubicBezTo>
                      <a:pt x="98" y="27"/>
                      <a:pt x="98" y="27"/>
                      <a:pt x="98" y="27"/>
                    </a:cubicBezTo>
                    <a:cubicBezTo>
                      <a:pt x="97" y="26"/>
                      <a:pt x="95" y="29"/>
                      <a:pt x="96" y="30"/>
                    </a:cubicBezTo>
                    <a:cubicBezTo>
                      <a:pt x="96" y="31"/>
                      <a:pt x="98" y="30"/>
                      <a:pt x="98" y="30"/>
                    </a:cubicBezTo>
                    <a:cubicBezTo>
                      <a:pt x="99" y="30"/>
                      <a:pt x="100" y="30"/>
                      <a:pt x="101" y="30"/>
                    </a:cubicBezTo>
                    <a:cubicBezTo>
                      <a:pt x="103" y="31"/>
                      <a:pt x="104" y="29"/>
                      <a:pt x="102" y="29"/>
                    </a:cubicBezTo>
                    <a:close/>
                    <a:moveTo>
                      <a:pt x="110" y="33"/>
                    </a:moveTo>
                    <a:cubicBezTo>
                      <a:pt x="110" y="33"/>
                      <a:pt x="110" y="30"/>
                      <a:pt x="109" y="30"/>
                    </a:cubicBezTo>
                    <a:cubicBezTo>
                      <a:pt x="109" y="29"/>
                      <a:pt x="107" y="29"/>
                      <a:pt x="108" y="28"/>
                    </a:cubicBezTo>
                    <a:cubicBezTo>
                      <a:pt x="108" y="27"/>
                      <a:pt x="108" y="27"/>
                      <a:pt x="109" y="28"/>
                    </a:cubicBezTo>
                    <a:cubicBezTo>
                      <a:pt x="109" y="26"/>
                      <a:pt x="106" y="27"/>
                      <a:pt x="106" y="28"/>
                    </a:cubicBezTo>
                    <a:cubicBezTo>
                      <a:pt x="106" y="29"/>
                      <a:pt x="107" y="31"/>
                      <a:pt x="108" y="31"/>
                    </a:cubicBezTo>
                    <a:cubicBezTo>
                      <a:pt x="106" y="31"/>
                      <a:pt x="108" y="33"/>
                      <a:pt x="109" y="33"/>
                    </a:cubicBezTo>
                    <a:cubicBezTo>
                      <a:pt x="109" y="33"/>
                      <a:pt x="109" y="33"/>
                      <a:pt x="109" y="33"/>
                    </a:cubicBezTo>
                    <a:cubicBezTo>
                      <a:pt x="109" y="33"/>
                      <a:pt x="109" y="33"/>
                      <a:pt x="109" y="33"/>
                    </a:cubicBezTo>
                    <a:cubicBezTo>
                      <a:pt x="109" y="33"/>
                      <a:pt x="109" y="33"/>
                      <a:pt x="109" y="33"/>
                    </a:cubicBezTo>
                    <a:cubicBezTo>
                      <a:pt x="110" y="33"/>
                      <a:pt x="110" y="33"/>
                      <a:pt x="110" y="33"/>
                    </a:cubicBezTo>
                    <a:close/>
                    <a:moveTo>
                      <a:pt x="77" y="34"/>
                    </a:moveTo>
                    <a:cubicBezTo>
                      <a:pt x="77" y="34"/>
                      <a:pt x="77" y="34"/>
                      <a:pt x="77" y="34"/>
                    </a:cubicBezTo>
                    <a:cubicBezTo>
                      <a:pt x="77" y="34"/>
                      <a:pt x="77" y="34"/>
                      <a:pt x="77" y="34"/>
                    </a:cubicBezTo>
                    <a:cubicBezTo>
                      <a:pt x="77" y="34"/>
                      <a:pt x="77" y="34"/>
                      <a:pt x="77" y="34"/>
                    </a:cubicBezTo>
                    <a:close/>
                    <a:moveTo>
                      <a:pt x="109" y="33"/>
                    </a:moveTo>
                    <a:cubicBezTo>
                      <a:pt x="109" y="33"/>
                      <a:pt x="109" y="33"/>
                      <a:pt x="109" y="33"/>
                    </a:cubicBezTo>
                    <a:cubicBezTo>
                      <a:pt x="109" y="33"/>
                      <a:pt x="109" y="33"/>
                      <a:pt x="109" y="33"/>
                    </a:cubicBezTo>
                    <a:cubicBezTo>
                      <a:pt x="109" y="33"/>
                      <a:pt x="109" y="33"/>
                      <a:pt x="109" y="33"/>
                    </a:cubicBezTo>
                    <a:close/>
                    <a:moveTo>
                      <a:pt x="100" y="60"/>
                    </a:moveTo>
                    <a:cubicBezTo>
                      <a:pt x="100" y="59"/>
                      <a:pt x="99" y="60"/>
                      <a:pt x="100" y="60"/>
                    </a:cubicBezTo>
                    <a:close/>
                    <a:moveTo>
                      <a:pt x="94" y="33"/>
                    </a:moveTo>
                    <a:cubicBezTo>
                      <a:pt x="94" y="33"/>
                      <a:pt x="94" y="33"/>
                      <a:pt x="94" y="32"/>
                    </a:cubicBezTo>
                    <a:cubicBezTo>
                      <a:pt x="94" y="33"/>
                      <a:pt x="94" y="33"/>
                      <a:pt x="94" y="33"/>
                    </a:cubicBezTo>
                    <a:cubicBezTo>
                      <a:pt x="94" y="33"/>
                      <a:pt x="94" y="33"/>
                      <a:pt x="94" y="33"/>
                    </a:cubicBezTo>
                    <a:close/>
                    <a:moveTo>
                      <a:pt x="94" y="32"/>
                    </a:moveTo>
                    <a:cubicBezTo>
                      <a:pt x="94" y="32"/>
                      <a:pt x="94" y="32"/>
                      <a:pt x="94" y="32"/>
                    </a:cubicBezTo>
                    <a:cubicBezTo>
                      <a:pt x="94" y="32"/>
                      <a:pt x="94" y="32"/>
                      <a:pt x="94" y="32"/>
                    </a:cubicBezTo>
                    <a:close/>
                    <a:moveTo>
                      <a:pt x="88" y="21"/>
                    </a:moveTo>
                    <a:cubicBezTo>
                      <a:pt x="88" y="21"/>
                      <a:pt x="88" y="21"/>
                      <a:pt x="88" y="21"/>
                    </a:cubicBezTo>
                    <a:cubicBezTo>
                      <a:pt x="88" y="21"/>
                      <a:pt x="88" y="21"/>
                      <a:pt x="88" y="21"/>
                    </a:cubicBezTo>
                    <a:close/>
                    <a:moveTo>
                      <a:pt x="169" y="10"/>
                    </a:moveTo>
                    <a:cubicBezTo>
                      <a:pt x="169" y="10"/>
                      <a:pt x="169" y="10"/>
                      <a:pt x="169" y="10"/>
                    </a:cubicBezTo>
                    <a:cubicBezTo>
                      <a:pt x="169" y="10"/>
                      <a:pt x="169" y="10"/>
                      <a:pt x="169" y="10"/>
                    </a:cubicBezTo>
                    <a:close/>
                    <a:moveTo>
                      <a:pt x="96" y="14"/>
                    </a:moveTo>
                    <a:cubicBezTo>
                      <a:pt x="96" y="14"/>
                      <a:pt x="96" y="14"/>
                      <a:pt x="96" y="14"/>
                    </a:cubicBezTo>
                    <a:close/>
                    <a:moveTo>
                      <a:pt x="109" y="67"/>
                    </a:moveTo>
                    <a:cubicBezTo>
                      <a:pt x="110" y="67"/>
                      <a:pt x="109" y="66"/>
                      <a:pt x="109" y="66"/>
                    </a:cubicBezTo>
                    <a:cubicBezTo>
                      <a:pt x="109" y="66"/>
                      <a:pt x="109" y="66"/>
                      <a:pt x="109" y="66"/>
                    </a:cubicBezTo>
                    <a:cubicBezTo>
                      <a:pt x="108" y="67"/>
                      <a:pt x="108" y="68"/>
                      <a:pt x="108" y="68"/>
                    </a:cubicBezTo>
                    <a:cubicBezTo>
                      <a:pt x="106" y="69"/>
                      <a:pt x="105" y="69"/>
                      <a:pt x="106" y="71"/>
                    </a:cubicBezTo>
                    <a:cubicBezTo>
                      <a:pt x="106" y="71"/>
                      <a:pt x="106" y="72"/>
                      <a:pt x="106" y="72"/>
                    </a:cubicBezTo>
                    <a:cubicBezTo>
                      <a:pt x="106" y="72"/>
                      <a:pt x="106" y="73"/>
                      <a:pt x="105" y="73"/>
                    </a:cubicBezTo>
                    <a:cubicBezTo>
                      <a:pt x="105" y="73"/>
                      <a:pt x="105" y="75"/>
                      <a:pt x="106" y="75"/>
                    </a:cubicBezTo>
                    <a:cubicBezTo>
                      <a:pt x="107" y="77"/>
                      <a:pt x="107" y="74"/>
                      <a:pt x="108" y="73"/>
                    </a:cubicBezTo>
                    <a:cubicBezTo>
                      <a:pt x="108" y="73"/>
                      <a:pt x="110" y="68"/>
                      <a:pt x="110" y="68"/>
                    </a:cubicBezTo>
                    <a:cubicBezTo>
                      <a:pt x="110" y="68"/>
                      <a:pt x="110" y="68"/>
                      <a:pt x="110" y="68"/>
                    </a:cubicBezTo>
                    <a:cubicBezTo>
                      <a:pt x="109" y="68"/>
                      <a:pt x="110" y="67"/>
                      <a:pt x="109" y="67"/>
                    </a:cubicBezTo>
                    <a:close/>
                    <a:moveTo>
                      <a:pt x="106" y="69"/>
                    </a:moveTo>
                    <a:cubicBezTo>
                      <a:pt x="106" y="69"/>
                      <a:pt x="106" y="69"/>
                      <a:pt x="106" y="69"/>
                    </a:cubicBezTo>
                    <a:close/>
                    <a:moveTo>
                      <a:pt x="149" y="61"/>
                    </a:moveTo>
                    <a:cubicBezTo>
                      <a:pt x="149" y="61"/>
                      <a:pt x="150" y="59"/>
                      <a:pt x="150" y="59"/>
                    </a:cubicBezTo>
                    <a:cubicBezTo>
                      <a:pt x="150" y="58"/>
                      <a:pt x="150" y="58"/>
                      <a:pt x="151" y="58"/>
                    </a:cubicBezTo>
                    <a:cubicBezTo>
                      <a:pt x="151" y="57"/>
                      <a:pt x="150" y="57"/>
                      <a:pt x="150" y="57"/>
                    </a:cubicBezTo>
                    <a:cubicBezTo>
                      <a:pt x="150" y="56"/>
                      <a:pt x="150" y="54"/>
                      <a:pt x="151" y="54"/>
                    </a:cubicBezTo>
                    <a:cubicBezTo>
                      <a:pt x="150" y="54"/>
                      <a:pt x="149" y="53"/>
                      <a:pt x="149" y="54"/>
                    </a:cubicBezTo>
                    <a:cubicBezTo>
                      <a:pt x="148" y="55"/>
                      <a:pt x="146" y="57"/>
                      <a:pt x="145" y="57"/>
                    </a:cubicBezTo>
                    <a:cubicBezTo>
                      <a:pt x="145" y="57"/>
                      <a:pt x="145" y="57"/>
                      <a:pt x="145" y="57"/>
                    </a:cubicBezTo>
                    <a:cubicBezTo>
                      <a:pt x="145" y="58"/>
                      <a:pt x="145" y="59"/>
                      <a:pt x="146" y="60"/>
                    </a:cubicBezTo>
                    <a:cubicBezTo>
                      <a:pt x="146" y="61"/>
                      <a:pt x="148" y="60"/>
                      <a:pt x="149" y="61"/>
                    </a:cubicBezTo>
                    <a:cubicBezTo>
                      <a:pt x="149" y="61"/>
                      <a:pt x="149" y="61"/>
                      <a:pt x="149" y="61"/>
                    </a:cubicBezTo>
                    <a:close/>
                    <a:moveTo>
                      <a:pt x="145" y="57"/>
                    </a:moveTo>
                    <a:cubicBezTo>
                      <a:pt x="145" y="57"/>
                      <a:pt x="145" y="57"/>
                      <a:pt x="145" y="57"/>
                    </a:cubicBezTo>
                    <a:cubicBezTo>
                      <a:pt x="146" y="57"/>
                      <a:pt x="146" y="56"/>
                      <a:pt x="145" y="57"/>
                    </a:cubicBezTo>
                    <a:close/>
                    <a:moveTo>
                      <a:pt x="146" y="60"/>
                    </a:moveTo>
                    <a:cubicBezTo>
                      <a:pt x="146" y="60"/>
                      <a:pt x="146" y="60"/>
                      <a:pt x="146" y="60"/>
                    </a:cubicBezTo>
                    <a:close/>
                    <a:moveTo>
                      <a:pt x="143" y="62"/>
                    </a:moveTo>
                    <a:cubicBezTo>
                      <a:pt x="143" y="62"/>
                      <a:pt x="143" y="60"/>
                      <a:pt x="143" y="60"/>
                    </a:cubicBezTo>
                    <a:cubicBezTo>
                      <a:pt x="143" y="60"/>
                      <a:pt x="143" y="60"/>
                      <a:pt x="144" y="60"/>
                    </a:cubicBezTo>
                    <a:cubicBezTo>
                      <a:pt x="144" y="60"/>
                      <a:pt x="142" y="58"/>
                      <a:pt x="143" y="60"/>
                    </a:cubicBezTo>
                    <a:cubicBezTo>
                      <a:pt x="143" y="59"/>
                      <a:pt x="138" y="54"/>
                      <a:pt x="137" y="54"/>
                    </a:cubicBezTo>
                    <a:cubicBezTo>
                      <a:pt x="136" y="54"/>
                      <a:pt x="138" y="57"/>
                      <a:pt x="139" y="57"/>
                    </a:cubicBezTo>
                    <a:cubicBezTo>
                      <a:pt x="139" y="57"/>
                      <a:pt x="140" y="60"/>
                      <a:pt x="141" y="60"/>
                    </a:cubicBezTo>
                    <a:cubicBezTo>
                      <a:pt x="141" y="61"/>
                      <a:pt x="142" y="62"/>
                      <a:pt x="143" y="62"/>
                    </a:cubicBezTo>
                    <a:close/>
                    <a:moveTo>
                      <a:pt x="159" y="61"/>
                    </a:moveTo>
                    <a:cubicBezTo>
                      <a:pt x="159" y="61"/>
                      <a:pt x="159" y="61"/>
                      <a:pt x="159" y="61"/>
                    </a:cubicBezTo>
                    <a:close/>
                    <a:moveTo>
                      <a:pt x="162" y="64"/>
                    </a:moveTo>
                    <a:cubicBezTo>
                      <a:pt x="162" y="64"/>
                      <a:pt x="162" y="64"/>
                      <a:pt x="162" y="64"/>
                    </a:cubicBezTo>
                    <a:cubicBezTo>
                      <a:pt x="162" y="64"/>
                      <a:pt x="162" y="64"/>
                      <a:pt x="162" y="64"/>
                    </a:cubicBezTo>
                    <a:close/>
                    <a:moveTo>
                      <a:pt x="169" y="65"/>
                    </a:moveTo>
                    <a:cubicBezTo>
                      <a:pt x="169" y="65"/>
                      <a:pt x="169" y="64"/>
                      <a:pt x="168" y="64"/>
                    </a:cubicBezTo>
                    <a:cubicBezTo>
                      <a:pt x="168" y="64"/>
                      <a:pt x="167" y="63"/>
                      <a:pt x="167" y="63"/>
                    </a:cubicBezTo>
                    <a:cubicBezTo>
                      <a:pt x="168" y="62"/>
                      <a:pt x="168" y="63"/>
                      <a:pt x="167" y="62"/>
                    </a:cubicBezTo>
                    <a:cubicBezTo>
                      <a:pt x="167" y="62"/>
                      <a:pt x="166" y="61"/>
                      <a:pt x="166" y="61"/>
                    </a:cubicBezTo>
                    <a:cubicBezTo>
                      <a:pt x="166" y="60"/>
                      <a:pt x="164" y="60"/>
                      <a:pt x="164" y="60"/>
                    </a:cubicBezTo>
                    <a:cubicBezTo>
                      <a:pt x="163" y="60"/>
                      <a:pt x="162" y="59"/>
                      <a:pt x="161" y="60"/>
                    </a:cubicBezTo>
                    <a:cubicBezTo>
                      <a:pt x="160" y="60"/>
                      <a:pt x="160" y="61"/>
                      <a:pt x="160" y="59"/>
                    </a:cubicBezTo>
                    <a:cubicBezTo>
                      <a:pt x="159" y="58"/>
                      <a:pt x="158" y="59"/>
                      <a:pt x="158" y="59"/>
                    </a:cubicBezTo>
                    <a:cubicBezTo>
                      <a:pt x="157" y="59"/>
                      <a:pt x="159" y="60"/>
                      <a:pt x="159" y="60"/>
                    </a:cubicBezTo>
                    <a:cubicBezTo>
                      <a:pt x="159" y="60"/>
                      <a:pt x="158" y="60"/>
                      <a:pt x="159" y="61"/>
                    </a:cubicBezTo>
                    <a:cubicBezTo>
                      <a:pt x="159" y="61"/>
                      <a:pt x="160" y="61"/>
                      <a:pt x="159" y="61"/>
                    </a:cubicBezTo>
                    <a:cubicBezTo>
                      <a:pt x="160" y="61"/>
                      <a:pt x="161" y="61"/>
                      <a:pt x="162" y="62"/>
                    </a:cubicBezTo>
                    <a:cubicBezTo>
                      <a:pt x="162" y="62"/>
                      <a:pt x="162" y="62"/>
                      <a:pt x="162" y="62"/>
                    </a:cubicBezTo>
                    <a:cubicBezTo>
                      <a:pt x="163" y="62"/>
                      <a:pt x="162" y="63"/>
                      <a:pt x="162" y="64"/>
                    </a:cubicBezTo>
                    <a:cubicBezTo>
                      <a:pt x="162" y="64"/>
                      <a:pt x="164" y="64"/>
                      <a:pt x="164" y="64"/>
                    </a:cubicBezTo>
                    <a:cubicBezTo>
                      <a:pt x="163" y="65"/>
                      <a:pt x="166" y="64"/>
                      <a:pt x="166" y="63"/>
                    </a:cubicBezTo>
                    <a:cubicBezTo>
                      <a:pt x="167" y="63"/>
                      <a:pt x="167" y="64"/>
                      <a:pt x="167" y="65"/>
                    </a:cubicBezTo>
                    <a:cubicBezTo>
                      <a:pt x="168" y="65"/>
                      <a:pt x="169" y="65"/>
                      <a:pt x="169" y="65"/>
                    </a:cubicBezTo>
                    <a:cubicBezTo>
                      <a:pt x="169" y="65"/>
                      <a:pt x="169" y="65"/>
                      <a:pt x="169" y="65"/>
                    </a:cubicBezTo>
                    <a:close/>
                    <a:moveTo>
                      <a:pt x="80" y="21"/>
                    </a:moveTo>
                    <a:cubicBezTo>
                      <a:pt x="80" y="21"/>
                      <a:pt x="80" y="21"/>
                      <a:pt x="80" y="21"/>
                    </a:cubicBezTo>
                    <a:cubicBezTo>
                      <a:pt x="80" y="21"/>
                      <a:pt x="80" y="21"/>
                      <a:pt x="80" y="21"/>
                    </a:cubicBezTo>
                    <a:cubicBezTo>
                      <a:pt x="80" y="20"/>
                      <a:pt x="80" y="20"/>
                      <a:pt x="80" y="20"/>
                    </a:cubicBezTo>
                    <a:cubicBezTo>
                      <a:pt x="80" y="19"/>
                      <a:pt x="79" y="20"/>
                      <a:pt x="79" y="19"/>
                    </a:cubicBezTo>
                    <a:cubicBezTo>
                      <a:pt x="79" y="19"/>
                      <a:pt x="80" y="19"/>
                      <a:pt x="80" y="19"/>
                    </a:cubicBezTo>
                    <a:cubicBezTo>
                      <a:pt x="79" y="18"/>
                      <a:pt x="78" y="19"/>
                      <a:pt x="78" y="20"/>
                    </a:cubicBezTo>
                    <a:cubicBezTo>
                      <a:pt x="78" y="20"/>
                      <a:pt x="78" y="20"/>
                      <a:pt x="78" y="20"/>
                    </a:cubicBezTo>
                    <a:cubicBezTo>
                      <a:pt x="78" y="19"/>
                      <a:pt x="78" y="19"/>
                      <a:pt x="78" y="20"/>
                    </a:cubicBezTo>
                    <a:cubicBezTo>
                      <a:pt x="78" y="20"/>
                      <a:pt x="78" y="21"/>
                      <a:pt x="78" y="21"/>
                    </a:cubicBezTo>
                    <a:cubicBezTo>
                      <a:pt x="78" y="21"/>
                      <a:pt x="78" y="21"/>
                      <a:pt x="78" y="21"/>
                    </a:cubicBezTo>
                    <a:cubicBezTo>
                      <a:pt x="78" y="21"/>
                      <a:pt x="80" y="22"/>
                      <a:pt x="79" y="22"/>
                    </a:cubicBezTo>
                    <a:cubicBezTo>
                      <a:pt x="78" y="22"/>
                      <a:pt x="79" y="23"/>
                      <a:pt x="78" y="23"/>
                    </a:cubicBezTo>
                    <a:cubicBezTo>
                      <a:pt x="78" y="23"/>
                      <a:pt x="78" y="23"/>
                      <a:pt x="79" y="24"/>
                    </a:cubicBezTo>
                    <a:cubicBezTo>
                      <a:pt x="78" y="24"/>
                      <a:pt x="78" y="24"/>
                      <a:pt x="78" y="24"/>
                    </a:cubicBezTo>
                    <a:cubicBezTo>
                      <a:pt x="78" y="25"/>
                      <a:pt x="82" y="24"/>
                      <a:pt x="81" y="24"/>
                    </a:cubicBezTo>
                    <a:cubicBezTo>
                      <a:pt x="82" y="23"/>
                      <a:pt x="81" y="22"/>
                      <a:pt x="80" y="21"/>
                    </a:cubicBezTo>
                    <a:close/>
                    <a:moveTo>
                      <a:pt x="158" y="34"/>
                    </a:moveTo>
                    <a:cubicBezTo>
                      <a:pt x="158" y="34"/>
                      <a:pt x="157" y="32"/>
                      <a:pt x="157" y="32"/>
                    </a:cubicBezTo>
                    <a:cubicBezTo>
                      <a:pt x="157" y="31"/>
                      <a:pt x="156" y="31"/>
                      <a:pt x="156" y="30"/>
                    </a:cubicBezTo>
                    <a:cubicBezTo>
                      <a:pt x="156" y="30"/>
                      <a:pt x="156" y="30"/>
                      <a:pt x="157" y="31"/>
                    </a:cubicBezTo>
                    <a:cubicBezTo>
                      <a:pt x="157" y="30"/>
                      <a:pt x="157" y="30"/>
                      <a:pt x="158" y="30"/>
                    </a:cubicBezTo>
                    <a:cubicBezTo>
                      <a:pt x="158" y="30"/>
                      <a:pt x="158" y="29"/>
                      <a:pt x="158" y="29"/>
                    </a:cubicBezTo>
                    <a:cubicBezTo>
                      <a:pt x="158" y="29"/>
                      <a:pt x="157" y="30"/>
                      <a:pt x="157" y="29"/>
                    </a:cubicBezTo>
                    <a:cubicBezTo>
                      <a:pt x="157" y="30"/>
                      <a:pt x="155" y="28"/>
                      <a:pt x="155" y="28"/>
                    </a:cubicBezTo>
                    <a:cubicBezTo>
                      <a:pt x="155" y="28"/>
                      <a:pt x="155" y="30"/>
                      <a:pt x="155" y="30"/>
                    </a:cubicBezTo>
                    <a:cubicBezTo>
                      <a:pt x="156" y="31"/>
                      <a:pt x="155" y="31"/>
                      <a:pt x="156" y="31"/>
                    </a:cubicBezTo>
                    <a:cubicBezTo>
                      <a:pt x="155" y="31"/>
                      <a:pt x="157" y="33"/>
                      <a:pt x="156" y="34"/>
                    </a:cubicBezTo>
                    <a:cubicBezTo>
                      <a:pt x="156" y="34"/>
                      <a:pt x="156" y="34"/>
                      <a:pt x="156" y="34"/>
                    </a:cubicBezTo>
                    <a:cubicBezTo>
                      <a:pt x="156" y="33"/>
                      <a:pt x="156" y="33"/>
                      <a:pt x="156" y="33"/>
                    </a:cubicBezTo>
                    <a:cubicBezTo>
                      <a:pt x="155" y="34"/>
                      <a:pt x="156" y="35"/>
                      <a:pt x="154" y="35"/>
                    </a:cubicBezTo>
                    <a:cubicBezTo>
                      <a:pt x="154" y="35"/>
                      <a:pt x="153" y="36"/>
                      <a:pt x="153" y="36"/>
                    </a:cubicBezTo>
                    <a:cubicBezTo>
                      <a:pt x="153" y="36"/>
                      <a:pt x="153" y="36"/>
                      <a:pt x="153" y="36"/>
                    </a:cubicBezTo>
                    <a:cubicBezTo>
                      <a:pt x="153" y="36"/>
                      <a:pt x="154" y="37"/>
                      <a:pt x="154" y="37"/>
                    </a:cubicBezTo>
                    <a:cubicBezTo>
                      <a:pt x="154" y="37"/>
                      <a:pt x="154" y="37"/>
                      <a:pt x="154" y="37"/>
                    </a:cubicBezTo>
                    <a:cubicBezTo>
                      <a:pt x="154" y="37"/>
                      <a:pt x="154" y="37"/>
                      <a:pt x="155" y="36"/>
                    </a:cubicBezTo>
                    <a:cubicBezTo>
                      <a:pt x="155" y="37"/>
                      <a:pt x="155" y="36"/>
                      <a:pt x="155" y="35"/>
                    </a:cubicBezTo>
                    <a:cubicBezTo>
                      <a:pt x="155" y="35"/>
                      <a:pt x="155" y="35"/>
                      <a:pt x="155" y="35"/>
                    </a:cubicBezTo>
                    <a:cubicBezTo>
                      <a:pt x="156" y="36"/>
                      <a:pt x="156" y="36"/>
                      <a:pt x="156" y="36"/>
                    </a:cubicBezTo>
                    <a:cubicBezTo>
                      <a:pt x="157" y="34"/>
                      <a:pt x="158" y="36"/>
                      <a:pt x="158" y="34"/>
                    </a:cubicBezTo>
                    <a:close/>
                    <a:moveTo>
                      <a:pt x="175" y="87"/>
                    </a:moveTo>
                    <a:cubicBezTo>
                      <a:pt x="174" y="88"/>
                      <a:pt x="173" y="88"/>
                      <a:pt x="172" y="89"/>
                    </a:cubicBezTo>
                    <a:cubicBezTo>
                      <a:pt x="171" y="89"/>
                      <a:pt x="170" y="91"/>
                      <a:pt x="172" y="90"/>
                    </a:cubicBezTo>
                    <a:cubicBezTo>
                      <a:pt x="173" y="90"/>
                      <a:pt x="174" y="89"/>
                      <a:pt x="174" y="89"/>
                    </a:cubicBezTo>
                    <a:cubicBezTo>
                      <a:pt x="176" y="86"/>
                      <a:pt x="175" y="89"/>
                      <a:pt x="175" y="89"/>
                    </a:cubicBezTo>
                    <a:cubicBezTo>
                      <a:pt x="175" y="88"/>
                      <a:pt x="176" y="88"/>
                      <a:pt x="177" y="87"/>
                    </a:cubicBezTo>
                    <a:cubicBezTo>
                      <a:pt x="176" y="86"/>
                      <a:pt x="175" y="86"/>
                      <a:pt x="175" y="87"/>
                    </a:cubicBezTo>
                    <a:close/>
                    <a:moveTo>
                      <a:pt x="67" y="17"/>
                    </a:moveTo>
                    <a:cubicBezTo>
                      <a:pt x="66" y="16"/>
                      <a:pt x="66" y="16"/>
                      <a:pt x="65" y="17"/>
                    </a:cubicBezTo>
                    <a:cubicBezTo>
                      <a:pt x="64" y="17"/>
                      <a:pt x="63" y="16"/>
                      <a:pt x="63" y="17"/>
                    </a:cubicBezTo>
                    <a:cubicBezTo>
                      <a:pt x="63" y="17"/>
                      <a:pt x="63" y="17"/>
                      <a:pt x="63" y="17"/>
                    </a:cubicBezTo>
                    <a:cubicBezTo>
                      <a:pt x="63" y="17"/>
                      <a:pt x="63" y="18"/>
                      <a:pt x="63" y="18"/>
                    </a:cubicBezTo>
                    <a:cubicBezTo>
                      <a:pt x="64" y="18"/>
                      <a:pt x="63" y="17"/>
                      <a:pt x="64" y="18"/>
                    </a:cubicBezTo>
                    <a:cubicBezTo>
                      <a:pt x="64" y="18"/>
                      <a:pt x="64" y="18"/>
                      <a:pt x="64" y="18"/>
                    </a:cubicBezTo>
                    <a:cubicBezTo>
                      <a:pt x="64" y="18"/>
                      <a:pt x="64" y="18"/>
                      <a:pt x="64" y="18"/>
                    </a:cubicBezTo>
                    <a:cubicBezTo>
                      <a:pt x="65" y="19"/>
                      <a:pt x="67" y="18"/>
                      <a:pt x="67" y="18"/>
                    </a:cubicBezTo>
                    <a:cubicBezTo>
                      <a:pt x="67" y="18"/>
                      <a:pt x="67" y="17"/>
                      <a:pt x="67" y="17"/>
                    </a:cubicBezTo>
                    <a:cubicBezTo>
                      <a:pt x="67" y="17"/>
                      <a:pt x="67" y="17"/>
                      <a:pt x="67" y="17"/>
                    </a:cubicBezTo>
                    <a:close/>
                    <a:moveTo>
                      <a:pt x="179" y="83"/>
                    </a:moveTo>
                    <a:cubicBezTo>
                      <a:pt x="179" y="83"/>
                      <a:pt x="179" y="83"/>
                      <a:pt x="179" y="83"/>
                    </a:cubicBezTo>
                    <a:close/>
                    <a:moveTo>
                      <a:pt x="179" y="83"/>
                    </a:moveTo>
                    <a:cubicBezTo>
                      <a:pt x="179" y="83"/>
                      <a:pt x="179" y="83"/>
                      <a:pt x="179" y="83"/>
                    </a:cubicBezTo>
                    <a:cubicBezTo>
                      <a:pt x="178" y="83"/>
                      <a:pt x="178" y="83"/>
                      <a:pt x="179" y="83"/>
                    </a:cubicBezTo>
                    <a:close/>
                    <a:moveTo>
                      <a:pt x="179" y="84"/>
                    </a:moveTo>
                    <a:cubicBezTo>
                      <a:pt x="179" y="84"/>
                      <a:pt x="179" y="84"/>
                      <a:pt x="179" y="84"/>
                    </a:cubicBezTo>
                    <a:cubicBezTo>
                      <a:pt x="179" y="85"/>
                      <a:pt x="179" y="84"/>
                      <a:pt x="179" y="83"/>
                    </a:cubicBezTo>
                    <a:cubicBezTo>
                      <a:pt x="178" y="83"/>
                      <a:pt x="178" y="83"/>
                      <a:pt x="178" y="84"/>
                    </a:cubicBezTo>
                    <a:cubicBezTo>
                      <a:pt x="178" y="83"/>
                      <a:pt x="179" y="82"/>
                      <a:pt x="178" y="82"/>
                    </a:cubicBezTo>
                    <a:cubicBezTo>
                      <a:pt x="178" y="82"/>
                      <a:pt x="178" y="82"/>
                      <a:pt x="178" y="82"/>
                    </a:cubicBezTo>
                    <a:cubicBezTo>
                      <a:pt x="179" y="84"/>
                      <a:pt x="178" y="85"/>
                      <a:pt x="177" y="85"/>
                    </a:cubicBezTo>
                    <a:cubicBezTo>
                      <a:pt x="177" y="86"/>
                      <a:pt x="177" y="86"/>
                      <a:pt x="177" y="86"/>
                    </a:cubicBezTo>
                    <a:cubicBezTo>
                      <a:pt x="177" y="87"/>
                      <a:pt x="177" y="87"/>
                      <a:pt x="177" y="87"/>
                    </a:cubicBezTo>
                    <a:cubicBezTo>
                      <a:pt x="178" y="88"/>
                      <a:pt x="179" y="86"/>
                      <a:pt x="179" y="86"/>
                    </a:cubicBezTo>
                    <a:cubicBezTo>
                      <a:pt x="179" y="85"/>
                      <a:pt x="180" y="85"/>
                      <a:pt x="180" y="84"/>
                    </a:cubicBezTo>
                    <a:cubicBezTo>
                      <a:pt x="180" y="84"/>
                      <a:pt x="180" y="84"/>
                      <a:pt x="179" y="84"/>
                    </a:cubicBezTo>
                    <a:close/>
                    <a:moveTo>
                      <a:pt x="148" y="64"/>
                    </a:moveTo>
                    <a:cubicBezTo>
                      <a:pt x="149" y="64"/>
                      <a:pt x="148" y="63"/>
                      <a:pt x="147" y="63"/>
                    </a:cubicBezTo>
                    <a:cubicBezTo>
                      <a:pt x="147" y="63"/>
                      <a:pt x="148" y="63"/>
                      <a:pt x="148" y="63"/>
                    </a:cubicBezTo>
                    <a:cubicBezTo>
                      <a:pt x="147" y="63"/>
                      <a:pt x="142" y="62"/>
                      <a:pt x="143" y="63"/>
                    </a:cubicBezTo>
                    <a:cubicBezTo>
                      <a:pt x="143" y="63"/>
                      <a:pt x="144" y="63"/>
                      <a:pt x="145" y="64"/>
                    </a:cubicBezTo>
                    <a:cubicBezTo>
                      <a:pt x="146" y="64"/>
                      <a:pt x="148" y="64"/>
                      <a:pt x="148" y="64"/>
                    </a:cubicBezTo>
                    <a:close/>
                    <a:moveTo>
                      <a:pt x="37" y="44"/>
                    </a:moveTo>
                    <a:cubicBezTo>
                      <a:pt x="36" y="44"/>
                      <a:pt x="34" y="43"/>
                      <a:pt x="34" y="43"/>
                    </a:cubicBezTo>
                    <a:cubicBezTo>
                      <a:pt x="33" y="42"/>
                      <a:pt x="31" y="43"/>
                      <a:pt x="31" y="43"/>
                    </a:cubicBezTo>
                    <a:cubicBezTo>
                      <a:pt x="31" y="43"/>
                      <a:pt x="31" y="43"/>
                      <a:pt x="31" y="43"/>
                    </a:cubicBezTo>
                    <a:cubicBezTo>
                      <a:pt x="31" y="43"/>
                      <a:pt x="32" y="43"/>
                      <a:pt x="32" y="43"/>
                    </a:cubicBezTo>
                    <a:cubicBezTo>
                      <a:pt x="32" y="43"/>
                      <a:pt x="33" y="43"/>
                      <a:pt x="34" y="44"/>
                    </a:cubicBezTo>
                    <a:cubicBezTo>
                      <a:pt x="34" y="44"/>
                      <a:pt x="35" y="44"/>
                      <a:pt x="35" y="44"/>
                    </a:cubicBezTo>
                    <a:cubicBezTo>
                      <a:pt x="35" y="44"/>
                      <a:pt x="35" y="44"/>
                      <a:pt x="35" y="45"/>
                    </a:cubicBezTo>
                    <a:cubicBezTo>
                      <a:pt x="35" y="45"/>
                      <a:pt x="35" y="45"/>
                      <a:pt x="35" y="45"/>
                    </a:cubicBezTo>
                    <a:cubicBezTo>
                      <a:pt x="35" y="45"/>
                      <a:pt x="35" y="45"/>
                      <a:pt x="36" y="45"/>
                    </a:cubicBezTo>
                    <a:cubicBezTo>
                      <a:pt x="36" y="45"/>
                      <a:pt x="36" y="45"/>
                      <a:pt x="37" y="44"/>
                    </a:cubicBezTo>
                    <a:close/>
                    <a:moveTo>
                      <a:pt x="36" y="45"/>
                    </a:moveTo>
                    <a:cubicBezTo>
                      <a:pt x="36" y="45"/>
                      <a:pt x="36" y="45"/>
                      <a:pt x="36" y="45"/>
                    </a:cubicBezTo>
                    <a:close/>
                    <a:moveTo>
                      <a:pt x="76" y="22"/>
                    </a:moveTo>
                    <a:cubicBezTo>
                      <a:pt x="76" y="22"/>
                      <a:pt x="75" y="23"/>
                      <a:pt x="76" y="24"/>
                    </a:cubicBezTo>
                    <a:cubicBezTo>
                      <a:pt x="77" y="23"/>
                      <a:pt x="78" y="23"/>
                      <a:pt x="78" y="22"/>
                    </a:cubicBezTo>
                    <a:cubicBezTo>
                      <a:pt x="78" y="21"/>
                      <a:pt x="76" y="21"/>
                      <a:pt x="76" y="22"/>
                    </a:cubicBezTo>
                    <a:close/>
                    <a:moveTo>
                      <a:pt x="154" y="51"/>
                    </a:moveTo>
                    <a:cubicBezTo>
                      <a:pt x="155" y="53"/>
                      <a:pt x="152" y="52"/>
                      <a:pt x="152" y="53"/>
                    </a:cubicBezTo>
                    <a:cubicBezTo>
                      <a:pt x="153" y="54"/>
                      <a:pt x="154" y="52"/>
                      <a:pt x="154" y="54"/>
                    </a:cubicBezTo>
                    <a:cubicBezTo>
                      <a:pt x="154" y="54"/>
                      <a:pt x="155" y="54"/>
                      <a:pt x="155" y="54"/>
                    </a:cubicBezTo>
                    <a:cubicBezTo>
                      <a:pt x="155" y="54"/>
                      <a:pt x="155" y="53"/>
                      <a:pt x="155" y="53"/>
                    </a:cubicBezTo>
                    <a:cubicBezTo>
                      <a:pt x="155" y="53"/>
                      <a:pt x="155" y="54"/>
                      <a:pt x="155" y="54"/>
                    </a:cubicBezTo>
                    <a:cubicBezTo>
                      <a:pt x="155" y="54"/>
                      <a:pt x="155" y="53"/>
                      <a:pt x="155" y="53"/>
                    </a:cubicBezTo>
                    <a:cubicBezTo>
                      <a:pt x="155" y="53"/>
                      <a:pt x="154" y="51"/>
                      <a:pt x="154" y="51"/>
                    </a:cubicBezTo>
                    <a:close/>
                    <a:moveTo>
                      <a:pt x="153" y="50"/>
                    </a:moveTo>
                    <a:cubicBezTo>
                      <a:pt x="153" y="50"/>
                      <a:pt x="153" y="50"/>
                      <a:pt x="153" y="50"/>
                    </a:cubicBezTo>
                    <a:cubicBezTo>
                      <a:pt x="153" y="50"/>
                      <a:pt x="153" y="50"/>
                      <a:pt x="153" y="50"/>
                    </a:cubicBezTo>
                    <a:cubicBezTo>
                      <a:pt x="154" y="50"/>
                      <a:pt x="153" y="48"/>
                      <a:pt x="153" y="49"/>
                    </a:cubicBezTo>
                    <a:cubicBezTo>
                      <a:pt x="153" y="48"/>
                      <a:pt x="152" y="48"/>
                      <a:pt x="152" y="49"/>
                    </a:cubicBezTo>
                    <a:cubicBezTo>
                      <a:pt x="152" y="49"/>
                      <a:pt x="152" y="49"/>
                      <a:pt x="152" y="49"/>
                    </a:cubicBezTo>
                    <a:cubicBezTo>
                      <a:pt x="152" y="49"/>
                      <a:pt x="153" y="50"/>
                      <a:pt x="153" y="50"/>
                    </a:cubicBezTo>
                    <a:close/>
                    <a:moveTo>
                      <a:pt x="151" y="46"/>
                    </a:moveTo>
                    <a:cubicBezTo>
                      <a:pt x="151" y="46"/>
                      <a:pt x="151" y="46"/>
                      <a:pt x="151" y="46"/>
                    </a:cubicBezTo>
                    <a:cubicBezTo>
                      <a:pt x="150" y="46"/>
                      <a:pt x="151" y="49"/>
                      <a:pt x="152" y="49"/>
                    </a:cubicBezTo>
                    <a:cubicBezTo>
                      <a:pt x="152" y="49"/>
                      <a:pt x="152" y="49"/>
                      <a:pt x="152" y="49"/>
                    </a:cubicBezTo>
                    <a:cubicBezTo>
                      <a:pt x="152" y="48"/>
                      <a:pt x="152" y="45"/>
                      <a:pt x="151" y="46"/>
                    </a:cubicBezTo>
                    <a:cubicBezTo>
                      <a:pt x="151" y="45"/>
                      <a:pt x="151" y="45"/>
                      <a:pt x="151" y="46"/>
                    </a:cubicBezTo>
                    <a:close/>
                    <a:moveTo>
                      <a:pt x="152" y="49"/>
                    </a:moveTo>
                    <a:cubicBezTo>
                      <a:pt x="152" y="49"/>
                      <a:pt x="152" y="49"/>
                      <a:pt x="152" y="49"/>
                    </a:cubicBezTo>
                    <a:cubicBezTo>
                      <a:pt x="152" y="49"/>
                      <a:pt x="152" y="49"/>
                      <a:pt x="152" y="49"/>
                    </a:cubicBezTo>
                    <a:close/>
                    <a:moveTo>
                      <a:pt x="152" y="49"/>
                    </a:moveTo>
                    <a:cubicBezTo>
                      <a:pt x="152" y="48"/>
                      <a:pt x="152" y="48"/>
                      <a:pt x="152" y="49"/>
                    </a:cubicBezTo>
                    <a:cubicBezTo>
                      <a:pt x="152" y="49"/>
                      <a:pt x="152" y="49"/>
                      <a:pt x="152" y="49"/>
                    </a:cubicBezTo>
                    <a:cubicBezTo>
                      <a:pt x="152" y="49"/>
                      <a:pt x="152" y="49"/>
                      <a:pt x="152" y="49"/>
                    </a:cubicBezTo>
                    <a:close/>
                    <a:moveTo>
                      <a:pt x="151" y="47"/>
                    </a:moveTo>
                    <a:cubicBezTo>
                      <a:pt x="151" y="47"/>
                      <a:pt x="151" y="47"/>
                      <a:pt x="151" y="47"/>
                    </a:cubicBezTo>
                    <a:close/>
                    <a:moveTo>
                      <a:pt x="129" y="53"/>
                    </a:moveTo>
                    <a:cubicBezTo>
                      <a:pt x="129" y="53"/>
                      <a:pt x="129" y="53"/>
                      <a:pt x="129" y="53"/>
                    </a:cubicBezTo>
                    <a:close/>
                    <a:moveTo>
                      <a:pt x="127" y="51"/>
                    </a:moveTo>
                    <a:cubicBezTo>
                      <a:pt x="127" y="52"/>
                      <a:pt x="127" y="54"/>
                      <a:pt x="128" y="54"/>
                    </a:cubicBezTo>
                    <a:cubicBezTo>
                      <a:pt x="128" y="54"/>
                      <a:pt x="129" y="53"/>
                      <a:pt x="129" y="53"/>
                    </a:cubicBezTo>
                    <a:cubicBezTo>
                      <a:pt x="128" y="52"/>
                      <a:pt x="128" y="51"/>
                      <a:pt x="127" y="51"/>
                    </a:cubicBezTo>
                    <a:close/>
                    <a:moveTo>
                      <a:pt x="40" y="45"/>
                    </a:moveTo>
                    <a:cubicBezTo>
                      <a:pt x="39" y="45"/>
                      <a:pt x="38" y="45"/>
                      <a:pt x="37" y="45"/>
                    </a:cubicBezTo>
                    <a:cubicBezTo>
                      <a:pt x="37" y="45"/>
                      <a:pt x="38" y="45"/>
                      <a:pt x="37" y="45"/>
                    </a:cubicBezTo>
                    <a:cubicBezTo>
                      <a:pt x="37" y="46"/>
                      <a:pt x="36" y="45"/>
                      <a:pt x="36" y="46"/>
                    </a:cubicBezTo>
                    <a:cubicBezTo>
                      <a:pt x="36" y="46"/>
                      <a:pt x="38" y="46"/>
                      <a:pt x="38" y="46"/>
                    </a:cubicBezTo>
                    <a:cubicBezTo>
                      <a:pt x="38" y="46"/>
                      <a:pt x="40" y="46"/>
                      <a:pt x="40" y="45"/>
                    </a:cubicBezTo>
                    <a:close/>
                    <a:moveTo>
                      <a:pt x="155" y="57"/>
                    </a:moveTo>
                    <a:cubicBezTo>
                      <a:pt x="155" y="57"/>
                      <a:pt x="152" y="57"/>
                      <a:pt x="152" y="57"/>
                    </a:cubicBezTo>
                    <a:cubicBezTo>
                      <a:pt x="152" y="57"/>
                      <a:pt x="151" y="57"/>
                      <a:pt x="151" y="58"/>
                    </a:cubicBezTo>
                    <a:cubicBezTo>
                      <a:pt x="151" y="59"/>
                      <a:pt x="151" y="59"/>
                      <a:pt x="151" y="60"/>
                    </a:cubicBezTo>
                    <a:cubicBezTo>
                      <a:pt x="151" y="60"/>
                      <a:pt x="151" y="62"/>
                      <a:pt x="151" y="62"/>
                    </a:cubicBezTo>
                    <a:cubicBezTo>
                      <a:pt x="152" y="62"/>
                      <a:pt x="151" y="61"/>
                      <a:pt x="152" y="60"/>
                    </a:cubicBezTo>
                    <a:cubicBezTo>
                      <a:pt x="152" y="60"/>
                      <a:pt x="153" y="62"/>
                      <a:pt x="153" y="62"/>
                    </a:cubicBezTo>
                    <a:cubicBezTo>
                      <a:pt x="153" y="62"/>
                      <a:pt x="153" y="60"/>
                      <a:pt x="153" y="60"/>
                    </a:cubicBezTo>
                    <a:cubicBezTo>
                      <a:pt x="153" y="59"/>
                      <a:pt x="152" y="59"/>
                      <a:pt x="153" y="59"/>
                    </a:cubicBezTo>
                    <a:cubicBezTo>
                      <a:pt x="154" y="59"/>
                      <a:pt x="153" y="59"/>
                      <a:pt x="153" y="59"/>
                    </a:cubicBezTo>
                    <a:cubicBezTo>
                      <a:pt x="153" y="58"/>
                      <a:pt x="152" y="59"/>
                      <a:pt x="152" y="59"/>
                    </a:cubicBezTo>
                    <a:cubicBezTo>
                      <a:pt x="151" y="58"/>
                      <a:pt x="152" y="57"/>
                      <a:pt x="153" y="58"/>
                    </a:cubicBezTo>
                    <a:cubicBezTo>
                      <a:pt x="154" y="58"/>
                      <a:pt x="155" y="57"/>
                      <a:pt x="155" y="57"/>
                    </a:cubicBezTo>
                    <a:close/>
                    <a:moveTo>
                      <a:pt x="150" y="43"/>
                    </a:moveTo>
                    <a:cubicBezTo>
                      <a:pt x="150" y="43"/>
                      <a:pt x="150" y="43"/>
                      <a:pt x="150" y="43"/>
                    </a:cubicBezTo>
                    <a:cubicBezTo>
                      <a:pt x="150" y="43"/>
                      <a:pt x="150" y="43"/>
                      <a:pt x="151" y="43"/>
                    </a:cubicBezTo>
                    <a:cubicBezTo>
                      <a:pt x="151" y="43"/>
                      <a:pt x="151" y="41"/>
                      <a:pt x="151" y="41"/>
                    </a:cubicBezTo>
                    <a:cubicBezTo>
                      <a:pt x="150" y="41"/>
                      <a:pt x="150" y="42"/>
                      <a:pt x="150" y="43"/>
                    </a:cubicBezTo>
                    <a:close/>
                    <a:moveTo>
                      <a:pt x="145" y="45"/>
                    </a:moveTo>
                    <a:cubicBezTo>
                      <a:pt x="145" y="45"/>
                      <a:pt x="145" y="45"/>
                      <a:pt x="145" y="45"/>
                    </a:cubicBezTo>
                    <a:close/>
                    <a:moveTo>
                      <a:pt x="144" y="45"/>
                    </a:moveTo>
                    <a:cubicBezTo>
                      <a:pt x="144" y="46"/>
                      <a:pt x="144" y="46"/>
                      <a:pt x="145" y="45"/>
                    </a:cubicBezTo>
                    <a:cubicBezTo>
                      <a:pt x="146" y="44"/>
                      <a:pt x="144" y="44"/>
                      <a:pt x="144" y="45"/>
                    </a:cubicBezTo>
                    <a:close/>
                    <a:moveTo>
                      <a:pt x="170" y="62"/>
                    </a:moveTo>
                    <a:cubicBezTo>
                      <a:pt x="171" y="62"/>
                      <a:pt x="171" y="61"/>
                      <a:pt x="171" y="61"/>
                    </a:cubicBezTo>
                    <a:cubicBezTo>
                      <a:pt x="171" y="62"/>
                      <a:pt x="171" y="61"/>
                      <a:pt x="170" y="60"/>
                    </a:cubicBezTo>
                    <a:cubicBezTo>
                      <a:pt x="170" y="60"/>
                      <a:pt x="170" y="60"/>
                      <a:pt x="170" y="60"/>
                    </a:cubicBezTo>
                    <a:cubicBezTo>
                      <a:pt x="170" y="60"/>
                      <a:pt x="170" y="60"/>
                      <a:pt x="170" y="60"/>
                    </a:cubicBezTo>
                    <a:cubicBezTo>
                      <a:pt x="170" y="60"/>
                      <a:pt x="171" y="61"/>
                      <a:pt x="171" y="61"/>
                    </a:cubicBezTo>
                    <a:cubicBezTo>
                      <a:pt x="171" y="61"/>
                      <a:pt x="169" y="62"/>
                      <a:pt x="168" y="62"/>
                    </a:cubicBezTo>
                    <a:cubicBezTo>
                      <a:pt x="168" y="62"/>
                      <a:pt x="168" y="62"/>
                      <a:pt x="168" y="62"/>
                    </a:cubicBezTo>
                    <a:cubicBezTo>
                      <a:pt x="169" y="64"/>
                      <a:pt x="168" y="62"/>
                      <a:pt x="168" y="62"/>
                    </a:cubicBezTo>
                    <a:cubicBezTo>
                      <a:pt x="168" y="62"/>
                      <a:pt x="168" y="62"/>
                      <a:pt x="169" y="62"/>
                    </a:cubicBezTo>
                    <a:cubicBezTo>
                      <a:pt x="169" y="62"/>
                      <a:pt x="170" y="62"/>
                      <a:pt x="170" y="62"/>
                    </a:cubicBezTo>
                    <a:cubicBezTo>
                      <a:pt x="170" y="62"/>
                      <a:pt x="171" y="62"/>
                      <a:pt x="170" y="62"/>
                    </a:cubicBezTo>
                    <a:close/>
                    <a:moveTo>
                      <a:pt x="154" y="50"/>
                    </a:moveTo>
                    <a:cubicBezTo>
                      <a:pt x="154" y="50"/>
                      <a:pt x="154" y="50"/>
                      <a:pt x="154" y="50"/>
                    </a:cubicBezTo>
                    <a:close/>
                    <a:moveTo>
                      <a:pt x="154" y="50"/>
                    </a:moveTo>
                    <a:cubicBezTo>
                      <a:pt x="154" y="50"/>
                      <a:pt x="154" y="50"/>
                      <a:pt x="154" y="50"/>
                    </a:cubicBezTo>
                    <a:cubicBezTo>
                      <a:pt x="154" y="50"/>
                      <a:pt x="154" y="50"/>
                      <a:pt x="154" y="50"/>
                    </a:cubicBezTo>
                    <a:cubicBezTo>
                      <a:pt x="154" y="51"/>
                      <a:pt x="154" y="51"/>
                      <a:pt x="154" y="51"/>
                    </a:cubicBezTo>
                    <a:cubicBezTo>
                      <a:pt x="154" y="51"/>
                      <a:pt x="155" y="50"/>
                      <a:pt x="154" y="50"/>
                    </a:cubicBezTo>
                    <a:cubicBezTo>
                      <a:pt x="154" y="50"/>
                      <a:pt x="154" y="50"/>
                      <a:pt x="154" y="50"/>
                    </a:cubicBezTo>
                    <a:cubicBezTo>
                      <a:pt x="154" y="50"/>
                      <a:pt x="154" y="50"/>
                      <a:pt x="154" y="50"/>
                    </a:cubicBezTo>
                    <a:close/>
                    <a:moveTo>
                      <a:pt x="156" y="61"/>
                    </a:moveTo>
                    <a:cubicBezTo>
                      <a:pt x="156" y="61"/>
                      <a:pt x="156" y="61"/>
                      <a:pt x="156" y="61"/>
                    </a:cubicBezTo>
                    <a:cubicBezTo>
                      <a:pt x="156" y="61"/>
                      <a:pt x="156" y="61"/>
                      <a:pt x="156" y="61"/>
                    </a:cubicBezTo>
                    <a:close/>
                    <a:moveTo>
                      <a:pt x="157" y="60"/>
                    </a:moveTo>
                    <a:cubicBezTo>
                      <a:pt x="157" y="60"/>
                      <a:pt x="157" y="60"/>
                      <a:pt x="157" y="60"/>
                    </a:cubicBezTo>
                    <a:cubicBezTo>
                      <a:pt x="157" y="59"/>
                      <a:pt x="156" y="60"/>
                      <a:pt x="156" y="61"/>
                    </a:cubicBezTo>
                    <a:cubicBezTo>
                      <a:pt x="156" y="60"/>
                      <a:pt x="158" y="61"/>
                      <a:pt x="158" y="61"/>
                    </a:cubicBezTo>
                    <a:cubicBezTo>
                      <a:pt x="158" y="60"/>
                      <a:pt x="158" y="60"/>
                      <a:pt x="157" y="60"/>
                    </a:cubicBezTo>
                    <a:close/>
                    <a:moveTo>
                      <a:pt x="150" y="64"/>
                    </a:moveTo>
                    <a:cubicBezTo>
                      <a:pt x="151" y="64"/>
                      <a:pt x="150" y="64"/>
                      <a:pt x="151" y="64"/>
                    </a:cubicBezTo>
                    <a:cubicBezTo>
                      <a:pt x="150" y="64"/>
                      <a:pt x="148" y="64"/>
                      <a:pt x="149" y="64"/>
                    </a:cubicBezTo>
                    <a:cubicBezTo>
                      <a:pt x="149" y="64"/>
                      <a:pt x="150" y="64"/>
                      <a:pt x="150" y="64"/>
                    </a:cubicBezTo>
                    <a:close/>
                    <a:moveTo>
                      <a:pt x="156" y="64"/>
                    </a:moveTo>
                    <a:cubicBezTo>
                      <a:pt x="156" y="64"/>
                      <a:pt x="152" y="64"/>
                      <a:pt x="153" y="65"/>
                    </a:cubicBezTo>
                    <a:cubicBezTo>
                      <a:pt x="153" y="65"/>
                      <a:pt x="156" y="64"/>
                      <a:pt x="156" y="64"/>
                    </a:cubicBezTo>
                    <a:close/>
                    <a:moveTo>
                      <a:pt x="152" y="50"/>
                    </a:moveTo>
                    <a:cubicBezTo>
                      <a:pt x="152" y="50"/>
                      <a:pt x="152" y="51"/>
                      <a:pt x="152" y="51"/>
                    </a:cubicBezTo>
                    <a:cubicBezTo>
                      <a:pt x="153" y="51"/>
                      <a:pt x="152" y="51"/>
                      <a:pt x="153" y="51"/>
                    </a:cubicBezTo>
                    <a:cubicBezTo>
                      <a:pt x="153" y="52"/>
                      <a:pt x="152" y="52"/>
                      <a:pt x="153" y="52"/>
                    </a:cubicBezTo>
                    <a:cubicBezTo>
                      <a:pt x="153" y="52"/>
                      <a:pt x="154" y="51"/>
                      <a:pt x="153" y="50"/>
                    </a:cubicBezTo>
                    <a:cubicBezTo>
                      <a:pt x="153" y="51"/>
                      <a:pt x="152" y="50"/>
                      <a:pt x="152" y="50"/>
                    </a:cubicBezTo>
                    <a:close/>
                    <a:moveTo>
                      <a:pt x="154" y="64"/>
                    </a:moveTo>
                    <a:cubicBezTo>
                      <a:pt x="154" y="64"/>
                      <a:pt x="152" y="64"/>
                      <a:pt x="152" y="64"/>
                    </a:cubicBezTo>
                    <a:cubicBezTo>
                      <a:pt x="152" y="64"/>
                      <a:pt x="151" y="63"/>
                      <a:pt x="151" y="64"/>
                    </a:cubicBezTo>
                    <a:cubicBezTo>
                      <a:pt x="151" y="64"/>
                      <a:pt x="152" y="64"/>
                      <a:pt x="152" y="64"/>
                    </a:cubicBezTo>
                    <a:cubicBezTo>
                      <a:pt x="153" y="64"/>
                      <a:pt x="154" y="64"/>
                      <a:pt x="154" y="64"/>
                    </a:cubicBezTo>
                    <a:close/>
                    <a:moveTo>
                      <a:pt x="152" y="64"/>
                    </a:moveTo>
                    <a:cubicBezTo>
                      <a:pt x="152" y="64"/>
                      <a:pt x="152" y="64"/>
                      <a:pt x="152" y="64"/>
                    </a:cubicBezTo>
                    <a:close/>
                    <a:moveTo>
                      <a:pt x="151" y="50"/>
                    </a:moveTo>
                    <a:cubicBezTo>
                      <a:pt x="151" y="51"/>
                      <a:pt x="150" y="52"/>
                      <a:pt x="150" y="52"/>
                    </a:cubicBezTo>
                    <a:cubicBezTo>
                      <a:pt x="150" y="53"/>
                      <a:pt x="151" y="51"/>
                      <a:pt x="151" y="50"/>
                    </a:cubicBezTo>
                    <a:close/>
                    <a:moveTo>
                      <a:pt x="151" y="50"/>
                    </a:moveTo>
                    <a:cubicBezTo>
                      <a:pt x="151" y="50"/>
                      <a:pt x="151" y="50"/>
                      <a:pt x="151" y="50"/>
                    </a:cubicBezTo>
                    <a:cubicBezTo>
                      <a:pt x="151" y="50"/>
                      <a:pt x="151" y="50"/>
                      <a:pt x="151" y="50"/>
                    </a:cubicBezTo>
                    <a:close/>
                    <a:moveTo>
                      <a:pt x="34" y="46"/>
                    </a:moveTo>
                    <a:cubicBezTo>
                      <a:pt x="34" y="46"/>
                      <a:pt x="35" y="46"/>
                      <a:pt x="35" y="46"/>
                    </a:cubicBezTo>
                    <a:cubicBezTo>
                      <a:pt x="35" y="46"/>
                      <a:pt x="35" y="46"/>
                      <a:pt x="35" y="46"/>
                    </a:cubicBezTo>
                    <a:cubicBezTo>
                      <a:pt x="35" y="46"/>
                      <a:pt x="34" y="45"/>
                      <a:pt x="34" y="46"/>
                    </a:cubicBezTo>
                    <a:close/>
                    <a:moveTo>
                      <a:pt x="151" y="49"/>
                    </a:moveTo>
                    <a:cubicBezTo>
                      <a:pt x="151" y="49"/>
                      <a:pt x="151" y="50"/>
                      <a:pt x="152" y="50"/>
                    </a:cubicBezTo>
                    <a:cubicBezTo>
                      <a:pt x="152" y="50"/>
                      <a:pt x="152" y="50"/>
                      <a:pt x="152" y="50"/>
                    </a:cubicBezTo>
                    <a:cubicBezTo>
                      <a:pt x="152" y="49"/>
                      <a:pt x="151" y="49"/>
                      <a:pt x="151" y="49"/>
                    </a:cubicBezTo>
                    <a:close/>
                    <a:moveTo>
                      <a:pt x="151" y="65"/>
                    </a:moveTo>
                    <a:cubicBezTo>
                      <a:pt x="151" y="65"/>
                      <a:pt x="151" y="65"/>
                      <a:pt x="152" y="65"/>
                    </a:cubicBezTo>
                    <a:cubicBezTo>
                      <a:pt x="151" y="65"/>
                      <a:pt x="150" y="64"/>
                      <a:pt x="151" y="65"/>
                    </a:cubicBezTo>
                    <a:close/>
                    <a:moveTo>
                      <a:pt x="41" y="46"/>
                    </a:moveTo>
                    <a:cubicBezTo>
                      <a:pt x="41" y="45"/>
                      <a:pt x="41" y="45"/>
                      <a:pt x="41" y="46"/>
                    </a:cubicBezTo>
                    <a:cubicBezTo>
                      <a:pt x="40" y="46"/>
                      <a:pt x="40" y="46"/>
                      <a:pt x="41" y="46"/>
                    </a:cubicBezTo>
                    <a:cubicBezTo>
                      <a:pt x="41" y="46"/>
                      <a:pt x="41" y="46"/>
                      <a:pt x="41" y="46"/>
                    </a:cubicBezTo>
                    <a:close/>
                    <a:moveTo>
                      <a:pt x="41" y="46"/>
                    </a:moveTo>
                    <a:cubicBezTo>
                      <a:pt x="40" y="46"/>
                      <a:pt x="41" y="46"/>
                      <a:pt x="41" y="46"/>
                    </a:cubicBezTo>
                    <a:close/>
                    <a:moveTo>
                      <a:pt x="156" y="60"/>
                    </a:moveTo>
                    <a:cubicBezTo>
                      <a:pt x="154" y="61"/>
                      <a:pt x="156" y="61"/>
                      <a:pt x="156" y="60"/>
                    </a:cubicBezTo>
                    <a:close/>
                    <a:moveTo>
                      <a:pt x="158" y="66"/>
                    </a:moveTo>
                    <a:cubicBezTo>
                      <a:pt x="157" y="66"/>
                      <a:pt x="157" y="66"/>
                      <a:pt x="157" y="66"/>
                    </a:cubicBezTo>
                    <a:cubicBezTo>
                      <a:pt x="157" y="66"/>
                      <a:pt x="158" y="66"/>
                      <a:pt x="158" y="66"/>
                    </a:cubicBezTo>
                    <a:close/>
                    <a:moveTo>
                      <a:pt x="169" y="64"/>
                    </a:moveTo>
                    <a:cubicBezTo>
                      <a:pt x="169" y="64"/>
                      <a:pt x="169" y="64"/>
                      <a:pt x="169" y="64"/>
                    </a:cubicBezTo>
                    <a:cubicBezTo>
                      <a:pt x="169" y="64"/>
                      <a:pt x="169" y="64"/>
                      <a:pt x="169" y="64"/>
                    </a:cubicBezTo>
                    <a:cubicBezTo>
                      <a:pt x="169" y="64"/>
                      <a:pt x="170" y="65"/>
                      <a:pt x="170" y="65"/>
                    </a:cubicBezTo>
                    <a:cubicBezTo>
                      <a:pt x="170" y="65"/>
                      <a:pt x="170" y="65"/>
                      <a:pt x="169" y="64"/>
                    </a:cubicBezTo>
                    <a:close/>
                    <a:moveTo>
                      <a:pt x="138" y="57"/>
                    </a:moveTo>
                    <a:cubicBezTo>
                      <a:pt x="138" y="57"/>
                      <a:pt x="138" y="57"/>
                      <a:pt x="138" y="57"/>
                    </a:cubicBezTo>
                    <a:close/>
                    <a:moveTo>
                      <a:pt x="138" y="57"/>
                    </a:moveTo>
                    <a:cubicBezTo>
                      <a:pt x="138" y="57"/>
                      <a:pt x="138" y="58"/>
                      <a:pt x="138" y="58"/>
                    </a:cubicBezTo>
                    <a:cubicBezTo>
                      <a:pt x="138" y="58"/>
                      <a:pt x="138" y="58"/>
                      <a:pt x="138" y="58"/>
                    </a:cubicBezTo>
                    <a:cubicBezTo>
                      <a:pt x="138" y="58"/>
                      <a:pt x="138" y="57"/>
                      <a:pt x="138" y="57"/>
                    </a:cubicBezTo>
                    <a:cubicBezTo>
                      <a:pt x="138" y="57"/>
                      <a:pt x="138" y="57"/>
                      <a:pt x="138" y="57"/>
                    </a:cubicBezTo>
                    <a:close/>
                    <a:moveTo>
                      <a:pt x="144" y="60"/>
                    </a:moveTo>
                    <a:cubicBezTo>
                      <a:pt x="144" y="60"/>
                      <a:pt x="144" y="60"/>
                      <a:pt x="144" y="60"/>
                    </a:cubicBezTo>
                    <a:cubicBezTo>
                      <a:pt x="145" y="60"/>
                      <a:pt x="144" y="60"/>
                      <a:pt x="144" y="60"/>
                    </a:cubicBezTo>
                    <a:cubicBezTo>
                      <a:pt x="144" y="60"/>
                      <a:pt x="144" y="60"/>
                      <a:pt x="144" y="60"/>
                    </a:cubicBezTo>
                    <a:cubicBezTo>
                      <a:pt x="144" y="60"/>
                      <a:pt x="144" y="60"/>
                      <a:pt x="144" y="60"/>
                    </a:cubicBezTo>
                    <a:cubicBezTo>
                      <a:pt x="144" y="60"/>
                      <a:pt x="144" y="60"/>
                      <a:pt x="144" y="60"/>
                    </a:cubicBezTo>
                    <a:close/>
                    <a:moveTo>
                      <a:pt x="158" y="58"/>
                    </a:moveTo>
                    <a:cubicBezTo>
                      <a:pt x="158" y="58"/>
                      <a:pt x="158" y="58"/>
                      <a:pt x="158" y="58"/>
                    </a:cubicBezTo>
                    <a:cubicBezTo>
                      <a:pt x="158" y="58"/>
                      <a:pt x="158" y="58"/>
                      <a:pt x="158" y="58"/>
                    </a:cubicBezTo>
                    <a:cubicBezTo>
                      <a:pt x="158" y="58"/>
                      <a:pt x="158" y="59"/>
                      <a:pt x="158" y="58"/>
                    </a:cubicBezTo>
                    <a:close/>
                    <a:moveTo>
                      <a:pt x="139" y="59"/>
                    </a:moveTo>
                    <a:cubicBezTo>
                      <a:pt x="138" y="59"/>
                      <a:pt x="140" y="59"/>
                      <a:pt x="139" y="59"/>
                    </a:cubicBezTo>
                    <a:cubicBezTo>
                      <a:pt x="139" y="59"/>
                      <a:pt x="139" y="59"/>
                      <a:pt x="139" y="59"/>
                    </a:cubicBezTo>
                    <a:close/>
                    <a:moveTo>
                      <a:pt x="160" y="62"/>
                    </a:moveTo>
                    <a:cubicBezTo>
                      <a:pt x="160" y="62"/>
                      <a:pt x="160" y="62"/>
                      <a:pt x="160" y="63"/>
                    </a:cubicBezTo>
                    <a:cubicBezTo>
                      <a:pt x="160" y="63"/>
                      <a:pt x="160" y="62"/>
                      <a:pt x="160" y="62"/>
                    </a:cubicBezTo>
                    <a:close/>
                    <a:moveTo>
                      <a:pt x="112" y="50"/>
                    </a:moveTo>
                    <a:cubicBezTo>
                      <a:pt x="112" y="50"/>
                      <a:pt x="112" y="50"/>
                      <a:pt x="112" y="50"/>
                    </a:cubicBezTo>
                    <a:cubicBezTo>
                      <a:pt x="112" y="49"/>
                      <a:pt x="111" y="49"/>
                      <a:pt x="112" y="50"/>
                    </a:cubicBezTo>
                    <a:close/>
                    <a:moveTo>
                      <a:pt x="36" y="8"/>
                    </a:moveTo>
                    <a:cubicBezTo>
                      <a:pt x="36" y="8"/>
                      <a:pt x="36" y="8"/>
                      <a:pt x="36" y="8"/>
                    </a:cubicBezTo>
                    <a:cubicBezTo>
                      <a:pt x="36" y="8"/>
                      <a:pt x="36" y="7"/>
                      <a:pt x="36" y="8"/>
                    </a:cubicBezTo>
                    <a:close/>
                    <a:moveTo>
                      <a:pt x="142" y="58"/>
                    </a:moveTo>
                    <a:cubicBezTo>
                      <a:pt x="142" y="58"/>
                      <a:pt x="142" y="58"/>
                      <a:pt x="142" y="58"/>
                    </a:cubicBezTo>
                    <a:cubicBezTo>
                      <a:pt x="143" y="59"/>
                      <a:pt x="143" y="58"/>
                      <a:pt x="142" y="58"/>
                    </a:cubicBezTo>
                    <a:close/>
                    <a:moveTo>
                      <a:pt x="171" y="90"/>
                    </a:moveTo>
                    <a:cubicBezTo>
                      <a:pt x="171" y="91"/>
                      <a:pt x="171" y="91"/>
                      <a:pt x="171" y="91"/>
                    </a:cubicBezTo>
                    <a:cubicBezTo>
                      <a:pt x="171" y="91"/>
                      <a:pt x="172" y="90"/>
                      <a:pt x="171" y="90"/>
                    </a:cubicBezTo>
                    <a:close/>
                    <a:moveTo>
                      <a:pt x="156" y="59"/>
                    </a:moveTo>
                    <a:cubicBezTo>
                      <a:pt x="156" y="59"/>
                      <a:pt x="156" y="59"/>
                      <a:pt x="156" y="59"/>
                    </a:cubicBezTo>
                    <a:close/>
                    <a:moveTo>
                      <a:pt x="156" y="59"/>
                    </a:moveTo>
                    <a:cubicBezTo>
                      <a:pt x="157" y="59"/>
                      <a:pt x="156" y="59"/>
                      <a:pt x="156" y="59"/>
                    </a:cubicBezTo>
                    <a:cubicBezTo>
                      <a:pt x="156" y="59"/>
                      <a:pt x="156" y="59"/>
                      <a:pt x="156" y="59"/>
                    </a:cubicBezTo>
                    <a:close/>
                    <a:moveTo>
                      <a:pt x="155" y="59"/>
                    </a:moveTo>
                    <a:cubicBezTo>
                      <a:pt x="155" y="59"/>
                      <a:pt x="154" y="59"/>
                      <a:pt x="154" y="59"/>
                    </a:cubicBezTo>
                    <a:cubicBezTo>
                      <a:pt x="154" y="60"/>
                      <a:pt x="155" y="59"/>
                      <a:pt x="155" y="60"/>
                    </a:cubicBezTo>
                    <a:cubicBezTo>
                      <a:pt x="155" y="60"/>
                      <a:pt x="155" y="59"/>
                      <a:pt x="155" y="59"/>
                    </a:cubicBezTo>
                    <a:close/>
                    <a:moveTo>
                      <a:pt x="169" y="75"/>
                    </a:moveTo>
                    <a:cubicBezTo>
                      <a:pt x="169" y="75"/>
                      <a:pt x="169" y="75"/>
                      <a:pt x="169" y="75"/>
                    </a:cubicBezTo>
                    <a:cubicBezTo>
                      <a:pt x="169" y="75"/>
                      <a:pt x="169" y="75"/>
                      <a:pt x="169" y="75"/>
                    </a:cubicBezTo>
                    <a:cubicBezTo>
                      <a:pt x="168" y="75"/>
                      <a:pt x="168" y="74"/>
                      <a:pt x="168" y="74"/>
                    </a:cubicBezTo>
                    <a:cubicBezTo>
                      <a:pt x="168" y="74"/>
                      <a:pt x="168" y="73"/>
                      <a:pt x="168" y="73"/>
                    </a:cubicBezTo>
                    <a:cubicBezTo>
                      <a:pt x="168" y="73"/>
                      <a:pt x="167" y="73"/>
                      <a:pt x="167" y="73"/>
                    </a:cubicBezTo>
                    <a:cubicBezTo>
                      <a:pt x="167" y="73"/>
                      <a:pt x="167" y="72"/>
                      <a:pt x="167" y="72"/>
                    </a:cubicBezTo>
                    <a:cubicBezTo>
                      <a:pt x="166" y="72"/>
                      <a:pt x="166" y="68"/>
                      <a:pt x="165" y="68"/>
                    </a:cubicBezTo>
                    <a:cubicBezTo>
                      <a:pt x="165" y="68"/>
                      <a:pt x="165" y="65"/>
                      <a:pt x="164" y="65"/>
                    </a:cubicBezTo>
                    <a:cubicBezTo>
                      <a:pt x="164" y="65"/>
                      <a:pt x="163" y="69"/>
                      <a:pt x="163" y="69"/>
                    </a:cubicBezTo>
                    <a:cubicBezTo>
                      <a:pt x="163" y="69"/>
                      <a:pt x="163" y="71"/>
                      <a:pt x="162" y="70"/>
                    </a:cubicBezTo>
                    <a:cubicBezTo>
                      <a:pt x="162" y="70"/>
                      <a:pt x="161" y="69"/>
                      <a:pt x="160" y="69"/>
                    </a:cubicBezTo>
                    <a:cubicBezTo>
                      <a:pt x="160" y="68"/>
                      <a:pt x="160" y="68"/>
                      <a:pt x="160" y="68"/>
                    </a:cubicBezTo>
                    <a:cubicBezTo>
                      <a:pt x="160" y="68"/>
                      <a:pt x="160" y="67"/>
                      <a:pt x="161" y="67"/>
                    </a:cubicBezTo>
                    <a:cubicBezTo>
                      <a:pt x="161" y="67"/>
                      <a:pt x="161" y="68"/>
                      <a:pt x="161" y="68"/>
                    </a:cubicBezTo>
                    <a:cubicBezTo>
                      <a:pt x="161" y="67"/>
                      <a:pt x="161" y="67"/>
                      <a:pt x="161" y="67"/>
                    </a:cubicBezTo>
                    <a:cubicBezTo>
                      <a:pt x="161" y="67"/>
                      <a:pt x="161" y="66"/>
                      <a:pt x="161" y="66"/>
                    </a:cubicBezTo>
                    <a:cubicBezTo>
                      <a:pt x="160" y="66"/>
                      <a:pt x="159" y="66"/>
                      <a:pt x="158" y="66"/>
                    </a:cubicBezTo>
                    <a:cubicBezTo>
                      <a:pt x="158" y="66"/>
                      <a:pt x="158" y="66"/>
                      <a:pt x="158" y="66"/>
                    </a:cubicBezTo>
                    <a:cubicBezTo>
                      <a:pt x="158" y="66"/>
                      <a:pt x="158" y="66"/>
                      <a:pt x="158" y="66"/>
                    </a:cubicBezTo>
                    <a:cubicBezTo>
                      <a:pt x="158" y="67"/>
                      <a:pt x="156" y="67"/>
                      <a:pt x="156" y="68"/>
                    </a:cubicBezTo>
                    <a:cubicBezTo>
                      <a:pt x="156" y="68"/>
                      <a:pt x="156" y="68"/>
                      <a:pt x="156" y="68"/>
                    </a:cubicBezTo>
                    <a:cubicBezTo>
                      <a:pt x="156" y="68"/>
                      <a:pt x="154" y="67"/>
                      <a:pt x="154" y="68"/>
                    </a:cubicBezTo>
                    <a:cubicBezTo>
                      <a:pt x="153" y="68"/>
                      <a:pt x="153" y="70"/>
                      <a:pt x="153" y="70"/>
                    </a:cubicBezTo>
                    <a:cubicBezTo>
                      <a:pt x="152" y="70"/>
                      <a:pt x="153" y="69"/>
                      <a:pt x="152" y="69"/>
                    </a:cubicBezTo>
                    <a:cubicBezTo>
                      <a:pt x="152" y="69"/>
                      <a:pt x="152" y="71"/>
                      <a:pt x="151" y="71"/>
                    </a:cubicBezTo>
                    <a:cubicBezTo>
                      <a:pt x="151" y="71"/>
                      <a:pt x="148" y="72"/>
                      <a:pt x="148" y="72"/>
                    </a:cubicBezTo>
                    <a:cubicBezTo>
                      <a:pt x="146" y="73"/>
                      <a:pt x="146" y="74"/>
                      <a:pt x="146" y="76"/>
                    </a:cubicBezTo>
                    <a:cubicBezTo>
                      <a:pt x="146" y="75"/>
                      <a:pt x="146" y="75"/>
                      <a:pt x="145" y="75"/>
                    </a:cubicBezTo>
                    <a:cubicBezTo>
                      <a:pt x="145" y="77"/>
                      <a:pt x="147" y="79"/>
                      <a:pt x="146" y="81"/>
                    </a:cubicBezTo>
                    <a:cubicBezTo>
                      <a:pt x="146" y="83"/>
                      <a:pt x="147" y="83"/>
                      <a:pt x="148" y="82"/>
                    </a:cubicBezTo>
                    <a:cubicBezTo>
                      <a:pt x="148" y="81"/>
                      <a:pt x="151" y="81"/>
                      <a:pt x="151" y="80"/>
                    </a:cubicBezTo>
                    <a:cubicBezTo>
                      <a:pt x="152" y="80"/>
                      <a:pt x="154" y="79"/>
                      <a:pt x="155" y="80"/>
                    </a:cubicBezTo>
                    <a:cubicBezTo>
                      <a:pt x="155" y="80"/>
                      <a:pt x="156" y="80"/>
                      <a:pt x="156" y="80"/>
                    </a:cubicBezTo>
                    <a:cubicBezTo>
                      <a:pt x="156" y="80"/>
                      <a:pt x="156" y="81"/>
                      <a:pt x="157" y="81"/>
                    </a:cubicBezTo>
                    <a:cubicBezTo>
                      <a:pt x="156" y="83"/>
                      <a:pt x="158" y="81"/>
                      <a:pt x="158" y="81"/>
                    </a:cubicBezTo>
                    <a:cubicBezTo>
                      <a:pt x="158" y="81"/>
                      <a:pt x="157" y="82"/>
                      <a:pt x="157" y="82"/>
                    </a:cubicBezTo>
                    <a:cubicBezTo>
                      <a:pt x="158" y="83"/>
                      <a:pt x="158" y="82"/>
                      <a:pt x="158" y="82"/>
                    </a:cubicBezTo>
                    <a:cubicBezTo>
                      <a:pt x="159" y="82"/>
                      <a:pt x="158" y="83"/>
                      <a:pt x="158" y="83"/>
                    </a:cubicBezTo>
                    <a:cubicBezTo>
                      <a:pt x="158" y="83"/>
                      <a:pt x="159" y="83"/>
                      <a:pt x="159" y="84"/>
                    </a:cubicBezTo>
                    <a:cubicBezTo>
                      <a:pt x="158" y="84"/>
                      <a:pt x="159" y="84"/>
                      <a:pt x="159" y="85"/>
                    </a:cubicBezTo>
                    <a:cubicBezTo>
                      <a:pt x="160" y="85"/>
                      <a:pt x="161" y="85"/>
                      <a:pt x="161" y="85"/>
                    </a:cubicBezTo>
                    <a:cubicBezTo>
                      <a:pt x="162" y="85"/>
                      <a:pt x="162" y="86"/>
                      <a:pt x="163" y="85"/>
                    </a:cubicBezTo>
                    <a:cubicBezTo>
                      <a:pt x="163" y="85"/>
                      <a:pt x="165" y="84"/>
                      <a:pt x="165" y="84"/>
                    </a:cubicBezTo>
                    <a:cubicBezTo>
                      <a:pt x="166" y="83"/>
                      <a:pt x="166" y="81"/>
                      <a:pt x="167" y="80"/>
                    </a:cubicBezTo>
                    <a:cubicBezTo>
                      <a:pt x="168" y="79"/>
                      <a:pt x="169" y="75"/>
                      <a:pt x="169" y="75"/>
                    </a:cubicBezTo>
                    <a:cubicBezTo>
                      <a:pt x="169" y="75"/>
                      <a:pt x="169" y="75"/>
                      <a:pt x="169" y="75"/>
                    </a:cubicBezTo>
                    <a:close/>
                    <a:moveTo>
                      <a:pt x="158" y="63"/>
                    </a:moveTo>
                    <a:cubicBezTo>
                      <a:pt x="158" y="63"/>
                      <a:pt x="158" y="63"/>
                      <a:pt x="158" y="63"/>
                    </a:cubicBezTo>
                    <a:close/>
                    <a:moveTo>
                      <a:pt x="158" y="63"/>
                    </a:moveTo>
                    <a:cubicBezTo>
                      <a:pt x="158" y="63"/>
                      <a:pt x="158" y="64"/>
                      <a:pt x="158" y="64"/>
                    </a:cubicBezTo>
                    <a:cubicBezTo>
                      <a:pt x="158" y="64"/>
                      <a:pt x="158" y="63"/>
                      <a:pt x="158" y="63"/>
                    </a:cubicBezTo>
                    <a:cubicBezTo>
                      <a:pt x="158" y="63"/>
                      <a:pt x="158" y="63"/>
                      <a:pt x="158" y="63"/>
                    </a:cubicBezTo>
                    <a:close/>
                    <a:moveTo>
                      <a:pt x="34" y="7"/>
                    </a:moveTo>
                    <a:cubicBezTo>
                      <a:pt x="34" y="7"/>
                      <a:pt x="34" y="7"/>
                      <a:pt x="34" y="7"/>
                    </a:cubicBezTo>
                    <a:cubicBezTo>
                      <a:pt x="33" y="7"/>
                      <a:pt x="34" y="7"/>
                      <a:pt x="34" y="8"/>
                    </a:cubicBezTo>
                    <a:cubicBezTo>
                      <a:pt x="34" y="8"/>
                      <a:pt x="34" y="8"/>
                      <a:pt x="34" y="8"/>
                    </a:cubicBezTo>
                    <a:cubicBezTo>
                      <a:pt x="35" y="8"/>
                      <a:pt x="35" y="7"/>
                      <a:pt x="36" y="7"/>
                    </a:cubicBezTo>
                    <a:cubicBezTo>
                      <a:pt x="35" y="6"/>
                      <a:pt x="34" y="7"/>
                      <a:pt x="34" y="7"/>
                    </a:cubicBezTo>
                    <a:close/>
                    <a:moveTo>
                      <a:pt x="162" y="59"/>
                    </a:moveTo>
                    <a:cubicBezTo>
                      <a:pt x="161" y="59"/>
                      <a:pt x="160" y="59"/>
                      <a:pt x="161" y="59"/>
                    </a:cubicBezTo>
                    <a:cubicBezTo>
                      <a:pt x="161" y="59"/>
                      <a:pt x="161" y="59"/>
                      <a:pt x="162" y="59"/>
                    </a:cubicBezTo>
                    <a:close/>
                    <a:moveTo>
                      <a:pt x="161" y="59"/>
                    </a:moveTo>
                    <a:cubicBezTo>
                      <a:pt x="161" y="59"/>
                      <a:pt x="161" y="59"/>
                      <a:pt x="161" y="59"/>
                    </a:cubicBezTo>
                    <a:close/>
                    <a:moveTo>
                      <a:pt x="37" y="43"/>
                    </a:moveTo>
                    <a:cubicBezTo>
                      <a:pt x="37" y="42"/>
                      <a:pt x="36" y="42"/>
                      <a:pt x="36" y="42"/>
                    </a:cubicBezTo>
                    <a:cubicBezTo>
                      <a:pt x="36" y="42"/>
                      <a:pt x="36" y="43"/>
                      <a:pt x="37" y="43"/>
                    </a:cubicBezTo>
                    <a:close/>
                    <a:moveTo>
                      <a:pt x="135" y="49"/>
                    </a:moveTo>
                    <a:cubicBezTo>
                      <a:pt x="135" y="49"/>
                      <a:pt x="135" y="50"/>
                      <a:pt x="135" y="50"/>
                    </a:cubicBezTo>
                    <a:cubicBezTo>
                      <a:pt x="135" y="50"/>
                      <a:pt x="135" y="49"/>
                      <a:pt x="135" y="49"/>
                    </a:cubicBezTo>
                    <a:cubicBezTo>
                      <a:pt x="135" y="49"/>
                      <a:pt x="135" y="49"/>
                      <a:pt x="135" y="49"/>
                    </a:cubicBezTo>
                    <a:close/>
                    <a:moveTo>
                      <a:pt x="155" y="63"/>
                    </a:moveTo>
                    <a:cubicBezTo>
                      <a:pt x="155" y="63"/>
                      <a:pt x="155" y="63"/>
                      <a:pt x="155" y="63"/>
                    </a:cubicBezTo>
                    <a:cubicBezTo>
                      <a:pt x="155" y="63"/>
                      <a:pt x="155" y="63"/>
                      <a:pt x="155" y="63"/>
                    </a:cubicBezTo>
                    <a:cubicBezTo>
                      <a:pt x="155" y="63"/>
                      <a:pt x="155" y="63"/>
                      <a:pt x="155" y="63"/>
                    </a:cubicBezTo>
                    <a:close/>
                    <a:moveTo>
                      <a:pt x="35" y="41"/>
                    </a:moveTo>
                    <a:cubicBezTo>
                      <a:pt x="35" y="41"/>
                      <a:pt x="35" y="41"/>
                      <a:pt x="35" y="41"/>
                    </a:cubicBezTo>
                    <a:cubicBezTo>
                      <a:pt x="35" y="41"/>
                      <a:pt x="35" y="41"/>
                      <a:pt x="35" y="41"/>
                    </a:cubicBezTo>
                    <a:close/>
                    <a:moveTo>
                      <a:pt x="35" y="41"/>
                    </a:moveTo>
                    <a:cubicBezTo>
                      <a:pt x="35" y="41"/>
                      <a:pt x="35" y="40"/>
                      <a:pt x="35" y="41"/>
                    </a:cubicBezTo>
                    <a:cubicBezTo>
                      <a:pt x="35" y="41"/>
                      <a:pt x="35" y="41"/>
                      <a:pt x="35" y="41"/>
                    </a:cubicBezTo>
                    <a:cubicBezTo>
                      <a:pt x="35" y="41"/>
                      <a:pt x="34" y="41"/>
                      <a:pt x="34" y="41"/>
                    </a:cubicBezTo>
                    <a:cubicBezTo>
                      <a:pt x="35" y="41"/>
                      <a:pt x="35" y="41"/>
                      <a:pt x="35" y="41"/>
                    </a:cubicBezTo>
                    <a:cubicBezTo>
                      <a:pt x="35" y="41"/>
                      <a:pt x="35" y="41"/>
                      <a:pt x="35" y="41"/>
                    </a:cubicBezTo>
                    <a:close/>
                    <a:moveTo>
                      <a:pt x="140" y="60"/>
                    </a:moveTo>
                    <a:cubicBezTo>
                      <a:pt x="140" y="60"/>
                      <a:pt x="140" y="60"/>
                      <a:pt x="139" y="60"/>
                    </a:cubicBezTo>
                    <a:cubicBezTo>
                      <a:pt x="139" y="60"/>
                      <a:pt x="140" y="60"/>
                      <a:pt x="140" y="60"/>
                    </a:cubicBezTo>
                    <a:cubicBezTo>
                      <a:pt x="140" y="60"/>
                      <a:pt x="140" y="60"/>
                      <a:pt x="140" y="60"/>
                    </a:cubicBezTo>
                    <a:close/>
                    <a:moveTo>
                      <a:pt x="159" y="62"/>
                    </a:moveTo>
                    <a:cubicBezTo>
                      <a:pt x="159" y="62"/>
                      <a:pt x="159" y="62"/>
                      <a:pt x="159" y="62"/>
                    </a:cubicBezTo>
                    <a:cubicBezTo>
                      <a:pt x="159" y="61"/>
                      <a:pt x="159" y="62"/>
                      <a:pt x="159" y="62"/>
                    </a:cubicBezTo>
                    <a:close/>
                    <a:moveTo>
                      <a:pt x="180" y="89"/>
                    </a:moveTo>
                    <a:cubicBezTo>
                      <a:pt x="180" y="90"/>
                      <a:pt x="180" y="89"/>
                      <a:pt x="181" y="89"/>
                    </a:cubicBezTo>
                    <a:cubicBezTo>
                      <a:pt x="181" y="89"/>
                      <a:pt x="180" y="89"/>
                      <a:pt x="180" y="89"/>
                    </a:cubicBezTo>
                    <a:close/>
                    <a:moveTo>
                      <a:pt x="160" y="86"/>
                    </a:moveTo>
                    <a:cubicBezTo>
                      <a:pt x="160" y="87"/>
                      <a:pt x="161" y="85"/>
                      <a:pt x="160" y="86"/>
                    </a:cubicBezTo>
                    <a:close/>
                    <a:moveTo>
                      <a:pt x="31" y="44"/>
                    </a:moveTo>
                    <a:cubicBezTo>
                      <a:pt x="31" y="44"/>
                      <a:pt x="31" y="44"/>
                      <a:pt x="31" y="44"/>
                    </a:cubicBezTo>
                    <a:cubicBezTo>
                      <a:pt x="32" y="44"/>
                      <a:pt x="32" y="44"/>
                      <a:pt x="32" y="43"/>
                    </a:cubicBezTo>
                    <a:cubicBezTo>
                      <a:pt x="32" y="43"/>
                      <a:pt x="31" y="43"/>
                      <a:pt x="31" y="44"/>
                    </a:cubicBezTo>
                    <a:close/>
                    <a:moveTo>
                      <a:pt x="161" y="59"/>
                    </a:moveTo>
                    <a:cubicBezTo>
                      <a:pt x="161" y="59"/>
                      <a:pt x="161" y="59"/>
                      <a:pt x="161" y="59"/>
                    </a:cubicBezTo>
                    <a:cubicBezTo>
                      <a:pt x="161" y="59"/>
                      <a:pt x="161" y="59"/>
                      <a:pt x="161" y="59"/>
                    </a:cubicBezTo>
                    <a:close/>
                    <a:moveTo>
                      <a:pt x="37" y="44"/>
                    </a:moveTo>
                    <a:cubicBezTo>
                      <a:pt x="37" y="44"/>
                      <a:pt x="37" y="44"/>
                      <a:pt x="37" y="44"/>
                    </a:cubicBezTo>
                    <a:cubicBezTo>
                      <a:pt x="37" y="44"/>
                      <a:pt x="37" y="44"/>
                      <a:pt x="37" y="44"/>
                    </a:cubicBezTo>
                    <a:close/>
                    <a:moveTo>
                      <a:pt x="154" y="41"/>
                    </a:moveTo>
                    <a:cubicBezTo>
                      <a:pt x="154" y="41"/>
                      <a:pt x="154" y="40"/>
                      <a:pt x="154" y="40"/>
                    </a:cubicBezTo>
                    <a:cubicBezTo>
                      <a:pt x="154" y="40"/>
                      <a:pt x="154" y="40"/>
                      <a:pt x="154" y="41"/>
                    </a:cubicBezTo>
                    <a:close/>
                    <a:moveTo>
                      <a:pt x="170" y="60"/>
                    </a:moveTo>
                    <a:cubicBezTo>
                      <a:pt x="169" y="60"/>
                      <a:pt x="169" y="60"/>
                      <a:pt x="169" y="60"/>
                    </a:cubicBezTo>
                    <a:cubicBezTo>
                      <a:pt x="169" y="60"/>
                      <a:pt x="170" y="60"/>
                      <a:pt x="170" y="60"/>
                    </a:cubicBezTo>
                    <a:close/>
                    <a:moveTo>
                      <a:pt x="139" y="58"/>
                    </a:moveTo>
                    <a:cubicBezTo>
                      <a:pt x="138" y="58"/>
                      <a:pt x="138" y="58"/>
                      <a:pt x="138" y="59"/>
                    </a:cubicBezTo>
                    <a:cubicBezTo>
                      <a:pt x="139" y="59"/>
                      <a:pt x="139" y="58"/>
                      <a:pt x="139" y="58"/>
                    </a:cubicBezTo>
                    <a:close/>
                    <a:moveTo>
                      <a:pt x="157" y="56"/>
                    </a:moveTo>
                    <a:cubicBezTo>
                      <a:pt x="157" y="56"/>
                      <a:pt x="156" y="56"/>
                      <a:pt x="156" y="56"/>
                    </a:cubicBezTo>
                    <a:cubicBezTo>
                      <a:pt x="156" y="56"/>
                      <a:pt x="156" y="57"/>
                      <a:pt x="156" y="57"/>
                    </a:cubicBezTo>
                    <a:cubicBezTo>
                      <a:pt x="156" y="57"/>
                      <a:pt x="157" y="57"/>
                      <a:pt x="157" y="56"/>
                    </a:cubicBezTo>
                    <a:close/>
                    <a:moveTo>
                      <a:pt x="151" y="50"/>
                    </a:moveTo>
                    <a:cubicBezTo>
                      <a:pt x="151" y="50"/>
                      <a:pt x="151" y="50"/>
                      <a:pt x="151" y="50"/>
                    </a:cubicBezTo>
                    <a:cubicBezTo>
                      <a:pt x="151" y="50"/>
                      <a:pt x="151" y="50"/>
                      <a:pt x="151" y="50"/>
                    </a:cubicBezTo>
                    <a:cubicBezTo>
                      <a:pt x="151" y="50"/>
                      <a:pt x="151" y="50"/>
                      <a:pt x="151" y="50"/>
                    </a:cubicBezTo>
                    <a:cubicBezTo>
                      <a:pt x="151" y="50"/>
                      <a:pt x="151" y="50"/>
                      <a:pt x="151" y="50"/>
                    </a:cubicBezTo>
                    <a:close/>
                    <a:moveTo>
                      <a:pt x="145" y="55"/>
                    </a:moveTo>
                    <a:cubicBezTo>
                      <a:pt x="144" y="55"/>
                      <a:pt x="144" y="55"/>
                      <a:pt x="144" y="56"/>
                    </a:cubicBezTo>
                    <a:cubicBezTo>
                      <a:pt x="144" y="56"/>
                      <a:pt x="145" y="56"/>
                      <a:pt x="145" y="55"/>
                    </a:cubicBezTo>
                    <a:close/>
                    <a:moveTo>
                      <a:pt x="157" y="59"/>
                    </a:moveTo>
                    <a:cubicBezTo>
                      <a:pt x="157" y="59"/>
                      <a:pt x="157" y="59"/>
                      <a:pt x="157" y="59"/>
                    </a:cubicBezTo>
                    <a:cubicBezTo>
                      <a:pt x="157" y="59"/>
                      <a:pt x="157" y="59"/>
                      <a:pt x="157" y="59"/>
                    </a:cubicBezTo>
                    <a:cubicBezTo>
                      <a:pt x="157" y="60"/>
                      <a:pt x="157" y="60"/>
                      <a:pt x="158" y="59"/>
                    </a:cubicBezTo>
                    <a:cubicBezTo>
                      <a:pt x="158" y="59"/>
                      <a:pt x="158" y="59"/>
                      <a:pt x="157" y="59"/>
                    </a:cubicBezTo>
                    <a:close/>
                    <a:moveTo>
                      <a:pt x="137" y="56"/>
                    </a:moveTo>
                    <a:cubicBezTo>
                      <a:pt x="137" y="56"/>
                      <a:pt x="137" y="56"/>
                      <a:pt x="137" y="56"/>
                    </a:cubicBezTo>
                    <a:cubicBezTo>
                      <a:pt x="137" y="56"/>
                      <a:pt x="137" y="56"/>
                      <a:pt x="137" y="56"/>
                    </a:cubicBezTo>
                    <a:cubicBezTo>
                      <a:pt x="137" y="57"/>
                      <a:pt x="138" y="56"/>
                      <a:pt x="137" y="56"/>
                    </a:cubicBezTo>
                    <a:close/>
                    <a:moveTo>
                      <a:pt x="49" y="95"/>
                    </a:moveTo>
                    <a:cubicBezTo>
                      <a:pt x="48" y="95"/>
                      <a:pt x="49" y="95"/>
                      <a:pt x="49" y="95"/>
                    </a:cubicBezTo>
                    <a:cubicBezTo>
                      <a:pt x="49" y="95"/>
                      <a:pt x="49" y="95"/>
                      <a:pt x="49" y="95"/>
                    </a:cubicBezTo>
                    <a:close/>
                    <a:moveTo>
                      <a:pt x="152" y="36"/>
                    </a:moveTo>
                    <a:cubicBezTo>
                      <a:pt x="151" y="36"/>
                      <a:pt x="151" y="36"/>
                      <a:pt x="151" y="36"/>
                    </a:cubicBezTo>
                    <a:cubicBezTo>
                      <a:pt x="152" y="36"/>
                      <a:pt x="152" y="36"/>
                      <a:pt x="152" y="36"/>
                    </a:cubicBezTo>
                    <a:close/>
                    <a:moveTo>
                      <a:pt x="44" y="47"/>
                    </a:moveTo>
                    <a:cubicBezTo>
                      <a:pt x="44" y="47"/>
                      <a:pt x="44" y="47"/>
                      <a:pt x="44" y="47"/>
                    </a:cubicBezTo>
                    <a:cubicBezTo>
                      <a:pt x="44" y="47"/>
                      <a:pt x="43" y="47"/>
                      <a:pt x="44" y="47"/>
                    </a:cubicBezTo>
                    <a:cubicBezTo>
                      <a:pt x="44" y="48"/>
                      <a:pt x="44" y="47"/>
                      <a:pt x="44" y="47"/>
                    </a:cubicBezTo>
                    <a:close/>
                    <a:moveTo>
                      <a:pt x="44" y="47"/>
                    </a:moveTo>
                    <a:cubicBezTo>
                      <a:pt x="43" y="47"/>
                      <a:pt x="44" y="47"/>
                      <a:pt x="44" y="47"/>
                    </a:cubicBezTo>
                    <a:close/>
                    <a:moveTo>
                      <a:pt x="153" y="65"/>
                    </a:moveTo>
                    <a:cubicBezTo>
                      <a:pt x="153" y="65"/>
                      <a:pt x="153" y="65"/>
                      <a:pt x="153" y="65"/>
                    </a:cubicBezTo>
                    <a:cubicBezTo>
                      <a:pt x="153" y="66"/>
                      <a:pt x="153" y="65"/>
                      <a:pt x="153" y="65"/>
                    </a:cubicBezTo>
                    <a:close/>
                    <a:moveTo>
                      <a:pt x="152" y="42"/>
                    </a:moveTo>
                    <a:cubicBezTo>
                      <a:pt x="152" y="42"/>
                      <a:pt x="152" y="42"/>
                      <a:pt x="152" y="42"/>
                    </a:cubicBezTo>
                    <a:close/>
                    <a:moveTo>
                      <a:pt x="152" y="42"/>
                    </a:moveTo>
                    <a:cubicBezTo>
                      <a:pt x="152" y="41"/>
                      <a:pt x="152" y="42"/>
                      <a:pt x="152" y="42"/>
                    </a:cubicBezTo>
                    <a:cubicBezTo>
                      <a:pt x="152" y="42"/>
                      <a:pt x="152" y="42"/>
                      <a:pt x="152" y="42"/>
                    </a:cubicBezTo>
                    <a:close/>
                    <a:moveTo>
                      <a:pt x="77" y="20"/>
                    </a:moveTo>
                    <a:cubicBezTo>
                      <a:pt x="77" y="20"/>
                      <a:pt x="78" y="19"/>
                      <a:pt x="78" y="19"/>
                    </a:cubicBezTo>
                    <a:cubicBezTo>
                      <a:pt x="78" y="19"/>
                      <a:pt x="77" y="20"/>
                      <a:pt x="77" y="20"/>
                    </a:cubicBezTo>
                    <a:close/>
                    <a:moveTo>
                      <a:pt x="153" y="54"/>
                    </a:moveTo>
                    <a:cubicBezTo>
                      <a:pt x="152" y="53"/>
                      <a:pt x="152" y="54"/>
                      <a:pt x="152" y="54"/>
                    </a:cubicBezTo>
                    <a:cubicBezTo>
                      <a:pt x="152" y="54"/>
                      <a:pt x="153" y="54"/>
                      <a:pt x="153" y="54"/>
                    </a:cubicBezTo>
                    <a:close/>
                    <a:moveTo>
                      <a:pt x="46" y="29"/>
                    </a:moveTo>
                    <a:cubicBezTo>
                      <a:pt x="46" y="30"/>
                      <a:pt x="46" y="29"/>
                      <a:pt x="46" y="29"/>
                    </a:cubicBezTo>
                    <a:cubicBezTo>
                      <a:pt x="46" y="29"/>
                      <a:pt x="46" y="29"/>
                      <a:pt x="46" y="29"/>
                    </a:cubicBezTo>
                    <a:close/>
                    <a:moveTo>
                      <a:pt x="37" y="43"/>
                    </a:moveTo>
                    <a:cubicBezTo>
                      <a:pt x="37" y="43"/>
                      <a:pt x="37" y="43"/>
                      <a:pt x="37" y="43"/>
                    </a:cubicBezTo>
                    <a:cubicBezTo>
                      <a:pt x="37" y="43"/>
                      <a:pt x="37" y="43"/>
                      <a:pt x="37" y="43"/>
                    </a:cubicBezTo>
                    <a:close/>
                    <a:moveTo>
                      <a:pt x="168" y="93"/>
                    </a:moveTo>
                    <a:cubicBezTo>
                      <a:pt x="168" y="93"/>
                      <a:pt x="168" y="93"/>
                      <a:pt x="168" y="92"/>
                    </a:cubicBezTo>
                    <a:cubicBezTo>
                      <a:pt x="168" y="92"/>
                      <a:pt x="168" y="93"/>
                      <a:pt x="168" y="93"/>
                    </a:cubicBezTo>
                    <a:close/>
                    <a:moveTo>
                      <a:pt x="47" y="95"/>
                    </a:moveTo>
                    <a:cubicBezTo>
                      <a:pt x="47" y="96"/>
                      <a:pt x="47" y="96"/>
                      <a:pt x="47" y="96"/>
                    </a:cubicBezTo>
                    <a:cubicBezTo>
                      <a:pt x="48" y="96"/>
                      <a:pt x="47" y="95"/>
                      <a:pt x="47" y="95"/>
                    </a:cubicBezTo>
                    <a:close/>
                    <a:moveTo>
                      <a:pt x="156" y="33"/>
                    </a:moveTo>
                    <a:cubicBezTo>
                      <a:pt x="156" y="33"/>
                      <a:pt x="156" y="33"/>
                      <a:pt x="156" y="33"/>
                    </a:cubicBezTo>
                    <a:cubicBezTo>
                      <a:pt x="156" y="33"/>
                      <a:pt x="156" y="33"/>
                      <a:pt x="156" y="33"/>
                    </a:cubicBezTo>
                    <a:cubicBezTo>
                      <a:pt x="156" y="33"/>
                      <a:pt x="156" y="33"/>
                      <a:pt x="156" y="33"/>
                    </a:cubicBezTo>
                    <a:close/>
                    <a:moveTo>
                      <a:pt x="156" y="33"/>
                    </a:moveTo>
                    <a:cubicBezTo>
                      <a:pt x="156" y="33"/>
                      <a:pt x="156" y="33"/>
                      <a:pt x="156" y="33"/>
                    </a:cubicBezTo>
                    <a:cubicBezTo>
                      <a:pt x="156" y="33"/>
                      <a:pt x="156" y="33"/>
                      <a:pt x="156" y="33"/>
                    </a:cubicBezTo>
                    <a:close/>
                    <a:moveTo>
                      <a:pt x="171" y="66"/>
                    </a:moveTo>
                    <a:cubicBezTo>
                      <a:pt x="171" y="66"/>
                      <a:pt x="171" y="66"/>
                      <a:pt x="171" y="66"/>
                    </a:cubicBezTo>
                    <a:cubicBezTo>
                      <a:pt x="171" y="66"/>
                      <a:pt x="171" y="66"/>
                      <a:pt x="171" y="66"/>
                    </a:cubicBezTo>
                    <a:cubicBezTo>
                      <a:pt x="171" y="66"/>
                      <a:pt x="171" y="66"/>
                      <a:pt x="171" y="66"/>
                    </a:cubicBezTo>
                    <a:cubicBezTo>
                      <a:pt x="171" y="66"/>
                      <a:pt x="171" y="66"/>
                      <a:pt x="171" y="66"/>
                    </a:cubicBezTo>
                    <a:close/>
                    <a:moveTo>
                      <a:pt x="44" y="48"/>
                    </a:moveTo>
                    <a:cubicBezTo>
                      <a:pt x="44" y="48"/>
                      <a:pt x="44" y="48"/>
                      <a:pt x="44" y="48"/>
                    </a:cubicBezTo>
                    <a:cubicBezTo>
                      <a:pt x="44" y="48"/>
                      <a:pt x="44" y="48"/>
                      <a:pt x="44" y="48"/>
                    </a:cubicBezTo>
                    <a:cubicBezTo>
                      <a:pt x="44" y="48"/>
                      <a:pt x="44" y="49"/>
                      <a:pt x="44" y="48"/>
                    </a:cubicBezTo>
                    <a:close/>
                    <a:moveTo>
                      <a:pt x="153" y="35"/>
                    </a:moveTo>
                    <a:cubicBezTo>
                      <a:pt x="153" y="35"/>
                      <a:pt x="153" y="35"/>
                      <a:pt x="153" y="35"/>
                    </a:cubicBezTo>
                    <a:cubicBezTo>
                      <a:pt x="153" y="35"/>
                      <a:pt x="152" y="36"/>
                      <a:pt x="153" y="35"/>
                    </a:cubicBezTo>
                    <a:close/>
                    <a:moveTo>
                      <a:pt x="139" y="59"/>
                    </a:moveTo>
                    <a:cubicBezTo>
                      <a:pt x="139" y="60"/>
                      <a:pt x="139" y="59"/>
                      <a:pt x="139" y="60"/>
                    </a:cubicBezTo>
                    <a:cubicBezTo>
                      <a:pt x="139" y="60"/>
                      <a:pt x="139" y="60"/>
                      <a:pt x="139" y="59"/>
                    </a:cubicBezTo>
                    <a:close/>
                    <a:moveTo>
                      <a:pt x="168" y="59"/>
                    </a:moveTo>
                    <a:cubicBezTo>
                      <a:pt x="168" y="59"/>
                      <a:pt x="168" y="59"/>
                      <a:pt x="168" y="59"/>
                    </a:cubicBezTo>
                    <a:cubicBezTo>
                      <a:pt x="167" y="60"/>
                      <a:pt x="168" y="60"/>
                      <a:pt x="168" y="59"/>
                    </a:cubicBezTo>
                    <a:close/>
                    <a:moveTo>
                      <a:pt x="44" y="48"/>
                    </a:moveTo>
                    <a:cubicBezTo>
                      <a:pt x="44" y="48"/>
                      <a:pt x="44" y="48"/>
                      <a:pt x="44" y="48"/>
                    </a:cubicBezTo>
                    <a:cubicBezTo>
                      <a:pt x="44" y="48"/>
                      <a:pt x="44" y="47"/>
                      <a:pt x="44" y="48"/>
                    </a:cubicBezTo>
                    <a:cubicBezTo>
                      <a:pt x="44" y="48"/>
                      <a:pt x="44" y="48"/>
                      <a:pt x="44" y="48"/>
                    </a:cubicBezTo>
                    <a:close/>
                    <a:moveTo>
                      <a:pt x="162" y="69"/>
                    </a:moveTo>
                    <a:cubicBezTo>
                      <a:pt x="162" y="69"/>
                      <a:pt x="162" y="69"/>
                      <a:pt x="162" y="69"/>
                    </a:cubicBezTo>
                    <a:close/>
                    <a:moveTo>
                      <a:pt x="162" y="69"/>
                    </a:moveTo>
                    <a:cubicBezTo>
                      <a:pt x="162" y="69"/>
                      <a:pt x="162" y="69"/>
                      <a:pt x="162" y="69"/>
                    </a:cubicBezTo>
                    <a:close/>
                    <a:moveTo>
                      <a:pt x="45" y="49"/>
                    </a:moveTo>
                    <a:cubicBezTo>
                      <a:pt x="44" y="49"/>
                      <a:pt x="45" y="49"/>
                      <a:pt x="45" y="49"/>
                    </a:cubicBezTo>
                    <a:close/>
                    <a:moveTo>
                      <a:pt x="151" y="54"/>
                    </a:moveTo>
                    <a:cubicBezTo>
                      <a:pt x="152" y="54"/>
                      <a:pt x="151" y="55"/>
                      <a:pt x="151" y="54"/>
                    </a:cubicBezTo>
                    <a:close/>
                    <a:moveTo>
                      <a:pt x="149" y="53"/>
                    </a:moveTo>
                    <a:cubicBezTo>
                      <a:pt x="149" y="53"/>
                      <a:pt x="149" y="53"/>
                      <a:pt x="149" y="53"/>
                    </a:cubicBezTo>
                    <a:cubicBezTo>
                      <a:pt x="150" y="53"/>
                      <a:pt x="149" y="53"/>
                      <a:pt x="149" y="53"/>
                    </a:cubicBezTo>
                    <a:close/>
                    <a:moveTo>
                      <a:pt x="154" y="39"/>
                    </a:moveTo>
                    <a:cubicBezTo>
                      <a:pt x="154" y="39"/>
                      <a:pt x="155" y="39"/>
                      <a:pt x="154" y="39"/>
                    </a:cubicBezTo>
                    <a:close/>
                    <a:moveTo>
                      <a:pt x="159" y="27"/>
                    </a:moveTo>
                    <a:cubicBezTo>
                      <a:pt x="159" y="27"/>
                      <a:pt x="159" y="27"/>
                      <a:pt x="159" y="27"/>
                    </a:cubicBezTo>
                    <a:cubicBezTo>
                      <a:pt x="159" y="28"/>
                      <a:pt x="160" y="28"/>
                      <a:pt x="160" y="27"/>
                    </a:cubicBezTo>
                    <a:cubicBezTo>
                      <a:pt x="160" y="27"/>
                      <a:pt x="160" y="27"/>
                      <a:pt x="159" y="27"/>
                    </a:cubicBezTo>
                    <a:close/>
                    <a:moveTo>
                      <a:pt x="155" y="56"/>
                    </a:moveTo>
                    <a:cubicBezTo>
                      <a:pt x="155" y="55"/>
                      <a:pt x="154" y="56"/>
                      <a:pt x="155" y="56"/>
                    </a:cubicBezTo>
                    <a:close/>
                    <a:moveTo>
                      <a:pt x="152" y="65"/>
                    </a:moveTo>
                    <a:cubicBezTo>
                      <a:pt x="152" y="65"/>
                      <a:pt x="153" y="65"/>
                      <a:pt x="152" y="65"/>
                    </a:cubicBezTo>
                    <a:close/>
                    <a:moveTo>
                      <a:pt x="160" y="53"/>
                    </a:moveTo>
                    <a:cubicBezTo>
                      <a:pt x="160" y="52"/>
                      <a:pt x="160" y="54"/>
                      <a:pt x="160" y="53"/>
                    </a:cubicBezTo>
                    <a:close/>
                    <a:moveTo>
                      <a:pt x="43" y="46"/>
                    </a:moveTo>
                    <a:cubicBezTo>
                      <a:pt x="43" y="46"/>
                      <a:pt x="43" y="46"/>
                      <a:pt x="43" y="46"/>
                    </a:cubicBezTo>
                    <a:cubicBezTo>
                      <a:pt x="43" y="46"/>
                      <a:pt x="43" y="47"/>
                      <a:pt x="43" y="46"/>
                    </a:cubicBezTo>
                    <a:close/>
                    <a:moveTo>
                      <a:pt x="64" y="7"/>
                    </a:moveTo>
                    <a:cubicBezTo>
                      <a:pt x="64" y="8"/>
                      <a:pt x="64" y="7"/>
                      <a:pt x="64" y="7"/>
                    </a:cubicBezTo>
                    <a:close/>
                    <a:moveTo>
                      <a:pt x="64" y="7"/>
                    </a:moveTo>
                    <a:cubicBezTo>
                      <a:pt x="64" y="7"/>
                      <a:pt x="64" y="7"/>
                      <a:pt x="64" y="7"/>
                    </a:cubicBezTo>
                    <a:close/>
                    <a:moveTo>
                      <a:pt x="153" y="50"/>
                    </a:moveTo>
                    <a:cubicBezTo>
                      <a:pt x="153" y="49"/>
                      <a:pt x="152" y="50"/>
                      <a:pt x="153" y="50"/>
                    </a:cubicBezTo>
                    <a:close/>
                    <a:moveTo>
                      <a:pt x="155" y="52"/>
                    </a:moveTo>
                    <a:cubicBezTo>
                      <a:pt x="155" y="51"/>
                      <a:pt x="155" y="51"/>
                      <a:pt x="155" y="52"/>
                    </a:cubicBezTo>
                    <a:close/>
                    <a:moveTo>
                      <a:pt x="139" y="54"/>
                    </a:moveTo>
                    <a:cubicBezTo>
                      <a:pt x="139" y="54"/>
                      <a:pt x="139" y="54"/>
                      <a:pt x="139" y="54"/>
                    </a:cubicBezTo>
                    <a:cubicBezTo>
                      <a:pt x="139" y="54"/>
                      <a:pt x="139" y="54"/>
                      <a:pt x="139" y="54"/>
                    </a:cubicBezTo>
                    <a:close/>
                    <a:moveTo>
                      <a:pt x="157" y="63"/>
                    </a:moveTo>
                    <a:cubicBezTo>
                      <a:pt x="157" y="64"/>
                      <a:pt x="157" y="63"/>
                      <a:pt x="157" y="63"/>
                    </a:cubicBezTo>
                    <a:close/>
                    <a:moveTo>
                      <a:pt x="157" y="63"/>
                    </a:moveTo>
                    <a:cubicBezTo>
                      <a:pt x="157" y="63"/>
                      <a:pt x="157" y="63"/>
                      <a:pt x="157" y="63"/>
                    </a:cubicBezTo>
                    <a:close/>
                    <a:moveTo>
                      <a:pt x="39" y="50"/>
                    </a:moveTo>
                    <a:cubicBezTo>
                      <a:pt x="39" y="50"/>
                      <a:pt x="39" y="50"/>
                      <a:pt x="39" y="50"/>
                    </a:cubicBezTo>
                    <a:close/>
                    <a:moveTo>
                      <a:pt x="39" y="50"/>
                    </a:moveTo>
                    <a:cubicBezTo>
                      <a:pt x="39" y="50"/>
                      <a:pt x="39" y="50"/>
                      <a:pt x="39" y="50"/>
                    </a:cubicBezTo>
                    <a:cubicBezTo>
                      <a:pt x="39" y="50"/>
                      <a:pt x="39" y="50"/>
                      <a:pt x="39" y="50"/>
                    </a:cubicBezTo>
                    <a:close/>
                    <a:moveTo>
                      <a:pt x="33" y="53"/>
                    </a:moveTo>
                    <a:cubicBezTo>
                      <a:pt x="33" y="53"/>
                      <a:pt x="33" y="52"/>
                      <a:pt x="33" y="53"/>
                    </a:cubicBezTo>
                    <a:close/>
                    <a:moveTo>
                      <a:pt x="152" y="62"/>
                    </a:moveTo>
                    <a:cubicBezTo>
                      <a:pt x="152" y="62"/>
                      <a:pt x="152" y="62"/>
                      <a:pt x="152" y="62"/>
                    </a:cubicBezTo>
                    <a:cubicBezTo>
                      <a:pt x="152" y="62"/>
                      <a:pt x="152" y="62"/>
                      <a:pt x="152" y="62"/>
                    </a:cubicBezTo>
                    <a:close/>
                    <a:moveTo>
                      <a:pt x="136" y="52"/>
                    </a:moveTo>
                    <a:cubicBezTo>
                      <a:pt x="135" y="52"/>
                      <a:pt x="136" y="53"/>
                      <a:pt x="136" y="52"/>
                    </a:cubicBezTo>
                    <a:close/>
                    <a:moveTo>
                      <a:pt x="141" y="62"/>
                    </a:moveTo>
                    <a:cubicBezTo>
                      <a:pt x="140" y="62"/>
                      <a:pt x="141" y="62"/>
                      <a:pt x="141" y="62"/>
                    </a:cubicBezTo>
                    <a:close/>
                    <a:moveTo>
                      <a:pt x="157" y="58"/>
                    </a:moveTo>
                    <a:cubicBezTo>
                      <a:pt x="156" y="58"/>
                      <a:pt x="157" y="57"/>
                      <a:pt x="157" y="57"/>
                    </a:cubicBezTo>
                    <a:cubicBezTo>
                      <a:pt x="157" y="57"/>
                      <a:pt x="156" y="57"/>
                      <a:pt x="156" y="57"/>
                    </a:cubicBezTo>
                    <a:cubicBezTo>
                      <a:pt x="156" y="57"/>
                      <a:pt x="156" y="57"/>
                      <a:pt x="156" y="57"/>
                    </a:cubicBezTo>
                    <a:cubicBezTo>
                      <a:pt x="156" y="57"/>
                      <a:pt x="156" y="57"/>
                      <a:pt x="156" y="58"/>
                    </a:cubicBezTo>
                    <a:cubicBezTo>
                      <a:pt x="156" y="58"/>
                      <a:pt x="156" y="59"/>
                      <a:pt x="156" y="59"/>
                    </a:cubicBezTo>
                    <a:cubicBezTo>
                      <a:pt x="156" y="59"/>
                      <a:pt x="156" y="59"/>
                      <a:pt x="156" y="59"/>
                    </a:cubicBezTo>
                    <a:cubicBezTo>
                      <a:pt x="156" y="58"/>
                      <a:pt x="157" y="58"/>
                      <a:pt x="157" y="58"/>
                    </a:cubicBezTo>
                    <a:close/>
                    <a:moveTo>
                      <a:pt x="120" y="2"/>
                    </a:moveTo>
                    <a:cubicBezTo>
                      <a:pt x="120" y="2"/>
                      <a:pt x="120" y="2"/>
                      <a:pt x="120" y="2"/>
                    </a:cubicBezTo>
                    <a:cubicBezTo>
                      <a:pt x="120" y="2"/>
                      <a:pt x="120" y="2"/>
                      <a:pt x="120" y="2"/>
                    </a:cubicBezTo>
                    <a:close/>
                    <a:moveTo>
                      <a:pt x="155" y="55"/>
                    </a:moveTo>
                    <a:cubicBezTo>
                      <a:pt x="155" y="55"/>
                      <a:pt x="155" y="55"/>
                      <a:pt x="155" y="55"/>
                    </a:cubicBezTo>
                    <a:cubicBezTo>
                      <a:pt x="156" y="56"/>
                      <a:pt x="155" y="55"/>
                      <a:pt x="155" y="55"/>
                    </a:cubicBezTo>
                    <a:close/>
                    <a:moveTo>
                      <a:pt x="152" y="58"/>
                    </a:moveTo>
                    <a:cubicBezTo>
                      <a:pt x="152" y="58"/>
                      <a:pt x="152" y="58"/>
                      <a:pt x="152" y="58"/>
                    </a:cubicBezTo>
                    <a:close/>
                    <a:moveTo>
                      <a:pt x="152" y="58"/>
                    </a:moveTo>
                    <a:cubicBezTo>
                      <a:pt x="153" y="58"/>
                      <a:pt x="152" y="58"/>
                      <a:pt x="152" y="58"/>
                    </a:cubicBezTo>
                    <a:close/>
                    <a:moveTo>
                      <a:pt x="135" y="51"/>
                    </a:moveTo>
                    <a:cubicBezTo>
                      <a:pt x="135" y="51"/>
                      <a:pt x="135" y="51"/>
                      <a:pt x="135" y="51"/>
                    </a:cubicBezTo>
                    <a:cubicBezTo>
                      <a:pt x="135" y="51"/>
                      <a:pt x="135" y="51"/>
                      <a:pt x="135" y="51"/>
                    </a:cubicBezTo>
                    <a:close/>
                    <a:moveTo>
                      <a:pt x="135" y="51"/>
                    </a:moveTo>
                    <a:cubicBezTo>
                      <a:pt x="135" y="51"/>
                      <a:pt x="135" y="51"/>
                      <a:pt x="135" y="51"/>
                    </a:cubicBezTo>
                    <a:close/>
                    <a:moveTo>
                      <a:pt x="171" y="66"/>
                    </a:moveTo>
                    <a:cubicBezTo>
                      <a:pt x="171" y="65"/>
                      <a:pt x="171" y="66"/>
                      <a:pt x="171" y="66"/>
                    </a:cubicBezTo>
                    <a:close/>
                    <a:moveTo>
                      <a:pt x="151" y="45"/>
                    </a:moveTo>
                    <a:cubicBezTo>
                      <a:pt x="151" y="45"/>
                      <a:pt x="151" y="45"/>
                      <a:pt x="151" y="45"/>
                    </a:cubicBezTo>
                    <a:close/>
                    <a:moveTo>
                      <a:pt x="1" y="23"/>
                    </a:moveTo>
                    <a:cubicBezTo>
                      <a:pt x="0" y="23"/>
                      <a:pt x="1" y="23"/>
                      <a:pt x="1" y="23"/>
                    </a:cubicBezTo>
                    <a:close/>
                    <a:moveTo>
                      <a:pt x="170" y="65"/>
                    </a:moveTo>
                    <a:cubicBezTo>
                      <a:pt x="170" y="65"/>
                      <a:pt x="170" y="66"/>
                      <a:pt x="170" y="65"/>
                    </a:cubicBezTo>
                    <a:close/>
                    <a:moveTo>
                      <a:pt x="145" y="59"/>
                    </a:moveTo>
                    <a:cubicBezTo>
                      <a:pt x="145" y="59"/>
                      <a:pt x="145" y="59"/>
                      <a:pt x="145" y="59"/>
                    </a:cubicBezTo>
                    <a:close/>
                    <a:moveTo>
                      <a:pt x="168" y="62"/>
                    </a:moveTo>
                    <a:cubicBezTo>
                      <a:pt x="168" y="62"/>
                      <a:pt x="168" y="62"/>
                      <a:pt x="168" y="62"/>
                    </a:cubicBezTo>
                    <a:close/>
                    <a:moveTo>
                      <a:pt x="170" y="64"/>
                    </a:moveTo>
                    <a:cubicBezTo>
                      <a:pt x="169" y="64"/>
                      <a:pt x="170" y="64"/>
                      <a:pt x="170" y="64"/>
                    </a:cubicBezTo>
                    <a:close/>
                    <a:moveTo>
                      <a:pt x="87" y="13"/>
                    </a:moveTo>
                    <a:cubicBezTo>
                      <a:pt x="87" y="14"/>
                      <a:pt x="88" y="13"/>
                      <a:pt x="87" y="13"/>
                    </a:cubicBezTo>
                    <a:close/>
                    <a:moveTo>
                      <a:pt x="3" y="22"/>
                    </a:moveTo>
                    <a:cubicBezTo>
                      <a:pt x="3" y="22"/>
                      <a:pt x="3" y="22"/>
                      <a:pt x="3" y="22"/>
                    </a:cubicBezTo>
                    <a:cubicBezTo>
                      <a:pt x="3" y="22"/>
                      <a:pt x="3" y="22"/>
                      <a:pt x="3" y="22"/>
                    </a:cubicBezTo>
                    <a:close/>
                    <a:moveTo>
                      <a:pt x="43" y="46"/>
                    </a:moveTo>
                    <a:cubicBezTo>
                      <a:pt x="42" y="46"/>
                      <a:pt x="44" y="46"/>
                      <a:pt x="43" y="46"/>
                    </a:cubicBezTo>
                    <a:close/>
                    <a:moveTo>
                      <a:pt x="42" y="46"/>
                    </a:moveTo>
                    <a:cubicBezTo>
                      <a:pt x="42" y="46"/>
                      <a:pt x="42" y="46"/>
                      <a:pt x="42" y="46"/>
                    </a:cubicBezTo>
                    <a:cubicBezTo>
                      <a:pt x="42" y="46"/>
                      <a:pt x="42" y="46"/>
                      <a:pt x="42" y="46"/>
                    </a:cubicBezTo>
                    <a:close/>
                    <a:moveTo>
                      <a:pt x="38" y="50"/>
                    </a:moveTo>
                    <a:cubicBezTo>
                      <a:pt x="38" y="50"/>
                      <a:pt x="38" y="50"/>
                      <a:pt x="39" y="50"/>
                    </a:cubicBezTo>
                    <a:cubicBezTo>
                      <a:pt x="39" y="50"/>
                      <a:pt x="38" y="49"/>
                      <a:pt x="38" y="50"/>
                    </a:cubicBezTo>
                    <a:close/>
                    <a:moveTo>
                      <a:pt x="39" y="50"/>
                    </a:moveTo>
                    <a:cubicBezTo>
                      <a:pt x="39" y="50"/>
                      <a:pt x="40" y="50"/>
                      <a:pt x="39" y="50"/>
                    </a:cubicBezTo>
                    <a:close/>
                    <a:moveTo>
                      <a:pt x="43" y="50"/>
                    </a:moveTo>
                    <a:cubicBezTo>
                      <a:pt x="43" y="50"/>
                      <a:pt x="43" y="50"/>
                      <a:pt x="43" y="50"/>
                    </a:cubicBezTo>
                    <a:close/>
                    <a:moveTo>
                      <a:pt x="139" y="52"/>
                    </a:moveTo>
                    <a:cubicBezTo>
                      <a:pt x="139" y="51"/>
                      <a:pt x="139" y="52"/>
                      <a:pt x="139" y="52"/>
                    </a:cubicBezTo>
                    <a:close/>
                    <a:moveTo>
                      <a:pt x="139" y="52"/>
                    </a:moveTo>
                    <a:cubicBezTo>
                      <a:pt x="139" y="52"/>
                      <a:pt x="139" y="52"/>
                      <a:pt x="139" y="52"/>
                    </a:cubicBezTo>
                    <a:close/>
                    <a:moveTo>
                      <a:pt x="136" y="53"/>
                    </a:moveTo>
                    <a:cubicBezTo>
                      <a:pt x="136" y="54"/>
                      <a:pt x="136" y="53"/>
                      <a:pt x="136" y="53"/>
                    </a:cubicBezTo>
                    <a:close/>
                    <a:moveTo>
                      <a:pt x="152" y="54"/>
                    </a:moveTo>
                    <a:cubicBezTo>
                      <a:pt x="152" y="54"/>
                      <a:pt x="152" y="54"/>
                      <a:pt x="152" y="54"/>
                    </a:cubicBezTo>
                    <a:close/>
                    <a:moveTo>
                      <a:pt x="138" y="57"/>
                    </a:moveTo>
                    <a:cubicBezTo>
                      <a:pt x="137" y="57"/>
                      <a:pt x="138" y="57"/>
                      <a:pt x="138" y="57"/>
                    </a:cubicBezTo>
                    <a:close/>
                    <a:moveTo>
                      <a:pt x="138" y="57"/>
                    </a:moveTo>
                    <a:cubicBezTo>
                      <a:pt x="138" y="57"/>
                      <a:pt x="138" y="57"/>
                      <a:pt x="138" y="57"/>
                    </a:cubicBezTo>
                    <a:cubicBezTo>
                      <a:pt x="138" y="57"/>
                      <a:pt x="138" y="57"/>
                      <a:pt x="138" y="57"/>
                    </a:cubicBezTo>
                    <a:close/>
                    <a:moveTo>
                      <a:pt x="156" y="64"/>
                    </a:moveTo>
                    <a:cubicBezTo>
                      <a:pt x="155" y="64"/>
                      <a:pt x="156" y="64"/>
                      <a:pt x="156" y="64"/>
                    </a:cubicBezTo>
                    <a:close/>
                    <a:moveTo>
                      <a:pt x="171" y="60"/>
                    </a:moveTo>
                    <a:cubicBezTo>
                      <a:pt x="171" y="60"/>
                      <a:pt x="171" y="60"/>
                      <a:pt x="171" y="60"/>
                    </a:cubicBezTo>
                    <a:close/>
                    <a:moveTo>
                      <a:pt x="149" y="53"/>
                    </a:moveTo>
                    <a:cubicBezTo>
                      <a:pt x="149" y="53"/>
                      <a:pt x="150" y="53"/>
                      <a:pt x="149" y="53"/>
                    </a:cubicBezTo>
                    <a:close/>
                    <a:moveTo>
                      <a:pt x="167" y="62"/>
                    </a:moveTo>
                    <a:cubicBezTo>
                      <a:pt x="168" y="62"/>
                      <a:pt x="167" y="62"/>
                      <a:pt x="167" y="62"/>
                    </a:cubicBezTo>
                    <a:close/>
                    <a:moveTo>
                      <a:pt x="38" y="43"/>
                    </a:moveTo>
                    <a:cubicBezTo>
                      <a:pt x="38" y="43"/>
                      <a:pt x="38" y="43"/>
                      <a:pt x="38" y="43"/>
                    </a:cubicBezTo>
                    <a:cubicBezTo>
                      <a:pt x="38" y="43"/>
                      <a:pt x="38" y="43"/>
                      <a:pt x="38" y="43"/>
                    </a:cubicBezTo>
                    <a:cubicBezTo>
                      <a:pt x="38" y="43"/>
                      <a:pt x="38" y="43"/>
                      <a:pt x="38" y="43"/>
                    </a:cubicBezTo>
                    <a:close/>
                    <a:moveTo>
                      <a:pt x="160" y="59"/>
                    </a:moveTo>
                    <a:cubicBezTo>
                      <a:pt x="160" y="59"/>
                      <a:pt x="160" y="59"/>
                      <a:pt x="160" y="59"/>
                    </a:cubicBezTo>
                    <a:close/>
                    <a:moveTo>
                      <a:pt x="111" y="50"/>
                    </a:moveTo>
                    <a:cubicBezTo>
                      <a:pt x="111" y="50"/>
                      <a:pt x="111" y="50"/>
                      <a:pt x="111" y="50"/>
                    </a:cubicBezTo>
                    <a:close/>
                    <a:moveTo>
                      <a:pt x="169" y="59"/>
                    </a:moveTo>
                    <a:cubicBezTo>
                      <a:pt x="169" y="59"/>
                      <a:pt x="169" y="59"/>
                      <a:pt x="169" y="59"/>
                    </a:cubicBezTo>
                    <a:close/>
                    <a:moveTo>
                      <a:pt x="151" y="45"/>
                    </a:moveTo>
                    <a:cubicBezTo>
                      <a:pt x="151" y="45"/>
                      <a:pt x="151" y="45"/>
                      <a:pt x="151" y="45"/>
                    </a:cubicBezTo>
                    <a:cubicBezTo>
                      <a:pt x="152" y="45"/>
                      <a:pt x="151" y="45"/>
                      <a:pt x="151" y="45"/>
                    </a:cubicBezTo>
                    <a:close/>
                    <a:moveTo>
                      <a:pt x="143" y="56"/>
                    </a:moveTo>
                    <a:cubicBezTo>
                      <a:pt x="143" y="56"/>
                      <a:pt x="143" y="56"/>
                      <a:pt x="143" y="56"/>
                    </a:cubicBezTo>
                    <a:cubicBezTo>
                      <a:pt x="143" y="56"/>
                      <a:pt x="143" y="56"/>
                      <a:pt x="143" y="56"/>
                    </a:cubicBezTo>
                    <a:cubicBezTo>
                      <a:pt x="143" y="56"/>
                      <a:pt x="143" y="56"/>
                      <a:pt x="143" y="56"/>
                    </a:cubicBezTo>
                    <a:close/>
                    <a:moveTo>
                      <a:pt x="143" y="56"/>
                    </a:moveTo>
                    <a:cubicBezTo>
                      <a:pt x="143" y="56"/>
                      <a:pt x="143" y="56"/>
                      <a:pt x="143" y="56"/>
                    </a:cubicBezTo>
                    <a:close/>
                    <a:moveTo>
                      <a:pt x="145" y="56"/>
                    </a:moveTo>
                    <a:cubicBezTo>
                      <a:pt x="145" y="56"/>
                      <a:pt x="145" y="56"/>
                      <a:pt x="145" y="56"/>
                    </a:cubicBezTo>
                    <a:close/>
                    <a:moveTo>
                      <a:pt x="142" y="56"/>
                    </a:moveTo>
                    <a:cubicBezTo>
                      <a:pt x="142" y="56"/>
                      <a:pt x="142" y="56"/>
                      <a:pt x="142" y="56"/>
                    </a:cubicBezTo>
                    <a:close/>
                    <a:moveTo>
                      <a:pt x="156" y="63"/>
                    </a:moveTo>
                    <a:cubicBezTo>
                      <a:pt x="156" y="63"/>
                      <a:pt x="157" y="63"/>
                      <a:pt x="156" y="63"/>
                    </a:cubicBezTo>
                    <a:close/>
                    <a:moveTo>
                      <a:pt x="14" y="36"/>
                    </a:moveTo>
                    <a:cubicBezTo>
                      <a:pt x="14" y="36"/>
                      <a:pt x="14" y="36"/>
                      <a:pt x="14" y="36"/>
                    </a:cubicBezTo>
                    <a:cubicBezTo>
                      <a:pt x="14" y="36"/>
                      <a:pt x="14" y="36"/>
                      <a:pt x="14" y="36"/>
                    </a:cubicBezTo>
                    <a:close/>
                    <a:moveTo>
                      <a:pt x="41" y="33"/>
                    </a:moveTo>
                    <a:cubicBezTo>
                      <a:pt x="41" y="33"/>
                      <a:pt x="41" y="33"/>
                      <a:pt x="41" y="33"/>
                    </a:cubicBezTo>
                    <a:cubicBezTo>
                      <a:pt x="41" y="33"/>
                      <a:pt x="41" y="33"/>
                      <a:pt x="41" y="33"/>
                    </a:cubicBezTo>
                    <a:close/>
                    <a:moveTo>
                      <a:pt x="147" y="62"/>
                    </a:moveTo>
                    <a:cubicBezTo>
                      <a:pt x="147" y="62"/>
                      <a:pt x="147" y="62"/>
                      <a:pt x="147" y="62"/>
                    </a:cubicBezTo>
                    <a:cubicBezTo>
                      <a:pt x="147" y="62"/>
                      <a:pt x="147" y="62"/>
                      <a:pt x="147" y="62"/>
                    </a:cubicBezTo>
                    <a:close/>
                    <a:moveTo>
                      <a:pt x="42" y="51"/>
                    </a:moveTo>
                    <a:cubicBezTo>
                      <a:pt x="42" y="51"/>
                      <a:pt x="42" y="51"/>
                      <a:pt x="42" y="51"/>
                    </a:cubicBezTo>
                    <a:close/>
                    <a:moveTo>
                      <a:pt x="156" y="63"/>
                    </a:moveTo>
                    <a:cubicBezTo>
                      <a:pt x="156" y="63"/>
                      <a:pt x="156" y="63"/>
                      <a:pt x="156" y="63"/>
                    </a:cubicBezTo>
                    <a:close/>
                    <a:moveTo>
                      <a:pt x="38" y="43"/>
                    </a:moveTo>
                    <a:cubicBezTo>
                      <a:pt x="38" y="43"/>
                      <a:pt x="38" y="43"/>
                      <a:pt x="38" y="43"/>
                    </a:cubicBezTo>
                    <a:cubicBezTo>
                      <a:pt x="38" y="43"/>
                      <a:pt x="38" y="44"/>
                      <a:pt x="38" y="43"/>
                    </a:cubicBezTo>
                    <a:close/>
                    <a:moveTo>
                      <a:pt x="160" y="59"/>
                    </a:moveTo>
                    <a:cubicBezTo>
                      <a:pt x="160" y="59"/>
                      <a:pt x="161" y="59"/>
                      <a:pt x="161" y="59"/>
                    </a:cubicBezTo>
                    <a:cubicBezTo>
                      <a:pt x="161" y="59"/>
                      <a:pt x="160" y="59"/>
                      <a:pt x="160" y="59"/>
                    </a:cubicBezTo>
                    <a:close/>
                    <a:moveTo>
                      <a:pt x="39" y="19"/>
                    </a:moveTo>
                    <a:cubicBezTo>
                      <a:pt x="39" y="19"/>
                      <a:pt x="39" y="19"/>
                      <a:pt x="39" y="19"/>
                    </a:cubicBezTo>
                    <a:cubicBezTo>
                      <a:pt x="39" y="19"/>
                      <a:pt x="39" y="19"/>
                      <a:pt x="39" y="19"/>
                    </a:cubicBezTo>
                    <a:close/>
                    <a:moveTo>
                      <a:pt x="39" y="23"/>
                    </a:moveTo>
                    <a:cubicBezTo>
                      <a:pt x="39" y="23"/>
                      <a:pt x="39" y="23"/>
                      <a:pt x="39" y="23"/>
                    </a:cubicBezTo>
                    <a:cubicBezTo>
                      <a:pt x="39" y="23"/>
                      <a:pt x="39" y="23"/>
                      <a:pt x="39" y="23"/>
                    </a:cubicBezTo>
                    <a:cubicBezTo>
                      <a:pt x="39" y="23"/>
                      <a:pt x="39" y="23"/>
                      <a:pt x="39" y="23"/>
                    </a:cubicBezTo>
                    <a:cubicBezTo>
                      <a:pt x="39" y="23"/>
                      <a:pt x="39" y="23"/>
                      <a:pt x="39" y="23"/>
                    </a:cubicBezTo>
                    <a:close/>
                    <a:moveTo>
                      <a:pt x="39" y="23"/>
                    </a:moveTo>
                    <a:cubicBezTo>
                      <a:pt x="39" y="23"/>
                      <a:pt x="39" y="23"/>
                      <a:pt x="39" y="23"/>
                    </a:cubicBezTo>
                    <a:cubicBezTo>
                      <a:pt x="39" y="23"/>
                      <a:pt x="39" y="23"/>
                      <a:pt x="39" y="23"/>
                    </a:cubicBezTo>
                    <a:close/>
                    <a:moveTo>
                      <a:pt x="40" y="19"/>
                    </a:moveTo>
                    <a:cubicBezTo>
                      <a:pt x="40" y="19"/>
                      <a:pt x="40" y="19"/>
                      <a:pt x="40" y="19"/>
                    </a:cubicBezTo>
                    <a:cubicBezTo>
                      <a:pt x="40" y="19"/>
                      <a:pt x="40" y="19"/>
                      <a:pt x="40" y="19"/>
                    </a:cubicBezTo>
                    <a:cubicBezTo>
                      <a:pt x="40" y="20"/>
                      <a:pt x="40" y="20"/>
                      <a:pt x="40" y="19"/>
                    </a:cubicBezTo>
                    <a:close/>
                    <a:moveTo>
                      <a:pt x="40" y="19"/>
                    </a:moveTo>
                    <a:cubicBezTo>
                      <a:pt x="40" y="19"/>
                      <a:pt x="40" y="19"/>
                      <a:pt x="40" y="19"/>
                    </a:cubicBezTo>
                    <a:cubicBezTo>
                      <a:pt x="40" y="19"/>
                      <a:pt x="40" y="19"/>
                      <a:pt x="40" y="19"/>
                    </a:cubicBezTo>
                    <a:close/>
                    <a:moveTo>
                      <a:pt x="42" y="15"/>
                    </a:moveTo>
                    <a:cubicBezTo>
                      <a:pt x="42" y="15"/>
                      <a:pt x="42" y="14"/>
                      <a:pt x="42" y="14"/>
                    </a:cubicBezTo>
                    <a:cubicBezTo>
                      <a:pt x="42" y="13"/>
                      <a:pt x="42" y="14"/>
                      <a:pt x="42" y="15"/>
                    </a:cubicBezTo>
                    <a:close/>
                    <a:moveTo>
                      <a:pt x="41" y="18"/>
                    </a:moveTo>
                    <a:cubicBezTo>
                      <a:pt x="42" y="18"/>
                      <a:pt x="41" y="18"/>
                      <a:pt x="41" y="18"/>
                    </a:cubicBezTo>
                    <a:close/>
                    <a:moveTo>
                      <a:pt x="42" y="18"/>
                    </a:moveTo>
                    <a:cubicBezTo>
                      <a:pt x="42" y="18"/>
                      <a:pt x="42" y="18"/>
                      <a:pt x="41" y="18"/>
                    </a:cubicBezTo>
                    <a:cubicBezTo>
                      <a:pt x="41" y="18"/>
                      <a:pt x="41" y="18"/>
                      <a:pt x="42" y="18"/>
                    </a:cubicBezTo>
                    <a:close/>
                    <a:moveTo>
                      <a:pt x="44" y="21"/>
                    </a:moveTo>
                    <a:cubicBezTo>
                      <a:pt x="45" y="21"/>
                      <a:pt x="44" y="20"/>
                      <a:pt x="44" y="21"/>
                    </a:cubicBezTo>
                    <a:close/>
                    <a:moveTo>
                      <a:pt x="41" y="18"/>
                    </a:moveTo>
                    <a:cubicBezTo>
                      <a:pt x="41" y="18"/>
                      <a:pt x="41" y="18"/>
                      <a:pt x="41" y="18"/>
                    </a:cubicBezTo>
                    <a:close/>
                    <a:moveTo>
                      <a:pt x="38" y="26"/>
                    </a:moveTo>
                    <a:cubicBezTo>
                      <a:pt x="38" y="26"/>
                      <a:pt x="38" y="26"/>
                      <a:pt x="38" y="26"/>
                    </a:cubicBezTo>
                    <a:cubicBezTo>
                      <a:pt x="38" y="26"/>
                      <a:pt x="38" y="26"/>
                      <a:pt x="38" y="26"/>
                    </a:cubicBezTo>
                    <a:close/>
                    <a:moveTo>
                      <a:pt x="41" y="4"/>
                    </a:moveTo>
                    <a:cubicBezTo>
                      <a:pt x="41" y="5"/>
                      <a:pt x="42" y="5"/>
                      <a:pt x="42" y="6"/>
                    </a:cubicBezTo>
                    <a:cubicBezTo>
                      <a:pt x="41" y="5"/>
                      <a:pt x="41" y="5"/>
                      <a:pt x="40" y="5"/>
                    </a:cubicBezTo>
                    <a:cubicBezTo>
                      <a:pt x="39" y="6"/>
                      <a:pt x="40" y="6"/>
                      <a:pt x="40" y="6"/>
                    </a:cubicBezTo>
                    <a:cubicBezTo>
                      <a:pt x="39" y="7"/>
                      <a:pt x="40" y="7"/>
                      <a:pt x="41" y="7"/>
                    </a:cubicBezTo>
                    <a:cubicBezTo>
                      <a:pt x="42" y="8"/>
                      <a:pt x="41" y="8"/>
                      <a:pt x="41" y="8"/>
                    </a:cubicBezTo>
                    <a:cubicBezTo>
                      <a:pt x="40" y="8"/>
                      <a:pt x="39" y="8"/>
                      <a:pt x="39" y="8"/>
                    </a:cubicBezTo>
                    <a:cubicBezTo>
                      <a:pt x="38" y="9"/>
                      <a:pt x="39" y="9"/>
                      <a:pt x="39" y="9"/>
                    </a:cubicBezTo>
                    <a:cubicBezTo>
                      <a:pt x="39" y="9"/>
                      <a:pt x="39" y="9"/>
                      <a:pt x="39" y="9"/>
                    </a:cubicBezTo>
                    <a:cubicBezTo>
                      <a:pt x="40" y="10"/>
                      <a:pt x="39" y="10"/>
                      <a:pt x="40" y="10"/>
                    </a:cubicBezTo>
                    <a:cubicBezTo>
                      <a:pt x="40" y="10"/>
                      <a:pt x="40" y="10"/>
                      <a:pt x="40" y="10"/>
                    </a:cubicBezTo>
                    <a:cubicBezTo>
                      <a:pt x="40" y="10"/>
                      <a:pt x="40" y="9"/>
                      <a:pt x="40" y="9"/>
                    </a:cubicBezTo>
                    <a:cubicBezTo>
                      <a:pt x="41" y="9"/>
                      <a:pt x="41" y="9"/>
                      <a:pt x="41" y="9"/>
                    </a:cubicBezTo>
                    <a:cubicBezTo>
                      <a:pt x="42" y="9"/>
                      <a:pt x="43" y="9"/>
                      <a:pt x="43" y="9"/>
                    </a:cubicBezTo>
                    <a:cubicBezTo>
                      <a:pt x="44" y="9"/>
                      <a:pt x="44" y="9"/>
                      <a:pt x="44" y="9"/>
                    </a:cubicBezTo>
                    <a:cubicBezTo>
                      <a:pt x="43" y="8"/>
                      <a:pt x="50" y="5"/>
                      <a:pt x="50" y="5"/>
                    </a:cubicBezTo>
                    <a:cubicBezTo>
                      <a:pt x="47" y="3"/>
                      <a:pt x="45" y="4"/>
                      <a:pt x="41" y="4"/>
                    </a:cubicBezTo>
                    <a:close/>
                    <a:moveTo>
                      <a:pt x="42" y="10"/>
                    </a:moveTo>
                    <a:cubicBezTo>
                      <a:pt x="41" y="10"/>
                      <a:pt x="40" y="10"/>
                      <a:pt x="40" y="9"/>
                    </a:cubicBezTo>
                    <a:cubicBezTo>
                      <a:pt x="40" y="9"/>
                      <a:pt x="40" y="10"/>
                      <a:pt x="40" y="10"/>
                    </a:cubicBezTo>
                    <a:cubicBezTo>
                      <a:pt x="41" y="10"/>
                      <a:pt x="42" y="10"/>
                      <a:pt x="42" y="10"/>
                    </a:cubicBezTo>
                    <a:cubicBezTo>
                      <a:pt x="42" y="10"/>
                      <a:pt x="42" y="10"/>
                      <a:pt x="43" y="10"/>
                    </a:cubicBezTo>
                    <a:cubicBezTo>
                      <a:pt x="43" y="10"/>
                      <a:pt x="43" y="10"/>
                      <a:pt x="43" y="10"/>
                    </a:cubicBezTo>
                    <a:cubicBezTo>
                      <a:pt x="43" y="10"/>
                      <a:pt x="42" y="10"/>
                      <a:pt x="42" y="10"/>
                    </a:cubicBezTo>
                    <a:close/>
                    <a:moveTo>
                      <a:pt x="38" y="10"/>
                    </a:moveTo>
                    <a:cubicBezTo>
                      <a:pt x="38" y="10"/>
                      <a:pt x="38" y="10"/>
                      <a:pt x="38" y="10"/>
                    </a:cubicBezTo>
                    <a:cubicBezTo>
                      <a:pt x="39" y="10"/>
                      <a:pt x="39" y="10"/>
                      <a:pt x="39" y="9"/>
                    </a:cubicBezTo>
                    <a:cubicBezTo>
                      <a:pt x="38" y="9"/>
                      <a:pt x="38" y="9"/>
                      <a:pt x="38" y="10"/>
                    </a:cubicBezTo>
                    <a:close/>
                    <a:moveTo>
                      <a:pt x="40" y="8"/>
                    </a:moveTo>
                    <a:cubicBezTo>
                      <a:pt x="40" y="8"/>
                      <a:pt x="40" y="8"/>
                      <a:pt x="40" y="8"/>
                    </a:cubicBezTo>
                    <a:cubicBezTo>
                      <a:pt x="40" y="8"/>
                      <a:pt x="40" y="8"/>
                      <a:pt x="41" y="8"/>
                    </a:cubicBezTo>
                    <a:cubicBezTo>
                      <a:pt x="41" y="8"/>
                      <a:pt x="41" y="8"/>
                      <a:pt x="41" y="8"/>
                    </a:cubicBezTo>
                    <a:cubicBezTo>
                      <a:pt x="41" y="8"/>
                      <a:pt x="41" y="8"/>
                      <a:pt x="41" y="8"/>
                    </a:cubicBezTo>
                    <a:cubicBezTo>
                      <a:pt x="41" y="8"/>
                      <a:pt x="41" y="8"/>
                      <a:pt x="40" y="8"/>
                    </a:cubicBezTo>
                    <a:close/>
                    <a:moveTo>
                      <a:pt x="40" y="8"/>
                    </a:moveTo>
                    <a:cubicBezTo>
                      <a:pt x="40" y="8"/>
                      <a:pt x="40" y="8"/>
                      <a:pt x="40" y="8"/>
                    </a:cubicBezTo>
                    <a:close/>
                    <a:moveTo>
                      <a:pt x="39" y="8"/>
                    </a:moveTo>
                    <a:cubicBezTo>
                      <a:pt x="40" y="8"/>
                      <a:pt x="40" y="7"/>
                      <a:pt x="40" y="7"/>
                    </a:cubicBezTo>
                    <a:cubicBezTo>
                      <a:pt x="39" y="7"/>
                      <a:pt x="39" y="7"/>
                      <a:pt x="39" y="7"/>
                    </a:cubicBezTo>
                    <a:cubicBezTo>
                      <a:pt x="39" y="7"/>
                      <a:pt x="39" y="7"/>
                      <a:pt x="39" y="7"/>
                    </a:cubicBezTo>
                    <a:cubicBezTo>
                      <a:pt x="39" y="7"/>
                      <a:pt x="39" y="7"/>
                      <a:pt x="39" y="8"/>
                    </a:cubicBezTo>
                    <a:cubicBezTo>
                      <a:pt x="39" y="8"/>
                      <a:pt x="39" y="8"/>
                      <a:pt x="40" y="8"/>
                    </a:cubicBezTo>
                    <a:cubicBezTo>
                      <a:pt x="40" y="8"/>
                      <a:pt x="39" y="8"/>
                      <a:pt x="39" y="8"/>
                    </a:cubicBezTo>
                    <a:close/>
                    <a:moveTo>
                      <a:pt x="35" y="9"/>
                    </a:moveTo>
                    <a:cubicBezTo>
                      <a:pt x="35" y="10"/>
                      <a:pt x="33" y="10"/>
                      <a:pt x="32" y="9"/>
                    </a:cubicBezTo>
                    <a:cubicBezTo>
                      <a:pt x="32" y="9"/>
                      <a:pt x="32" y="9"/>
                      <a:pt x="33" y="9"/>
                    </a:cubicBezTo>
                    <a:cubicBezTo>
                      <a:pt x="33" y="9"/>
                      <a:pt x="31" y="9"/>
                      <a:pt x="31" y="9"/>
                    </a:cubicBezTo>
                    <a:cubicBezTo>
                      <a:pt x="31" y="9"/>
                      <a:pt x="31" y="8"/>
                      <a:pt x="31" y="8"/>
                    </a:cubicBezTo>
                    <a:cubicBezTo>
                      <a:pt x="31" y="8"/>
                      <a:pt x="30" y="8"/>
                      <a:pt x="30" y="8"/>
                    </a:cubicBezTo>
                    <a:cubicBezTo>
                      <a:pt x="30" y="8"/>
                      <a:pt x="33" y="7"/>
                      <a:pt x="33" y="8"/>
                    </a:cubicBezTo>
                    <a:cubicBezTo>
                      <a:pt x="33" y="8"/>
                      <a:pt x="33" y="7"/>
                      <a:pt x="33" y="8"/>
                    </a:cubicBezTo>
                    <a:cubicBezTo>
                      <a:pt x="33" y="8"/>
                      <a:pt x="33" y="8"/>
                      <a:pt x="33" y="8"/>
                    </a:cubicBezTo>
                    <a:cubicBezTo>
                      <a:pt x="33" y="10"/>
                      <a:pt x="35" y="8"/>
                      <a:pt x="35" y="8"/>
                    </a:cubicBezTo>
                    <a:cubicBezTo>
                      <a:pt x="35" y="8"/>
                      <a:pt x="35" y="9"/>
                      <a:pt x="35" y="9"/>
                    </a:cubicBezTo>
                    <a:close/>
                    <a:moveTo>
                      <a:pt x="35" y="9"/>
                    </a:moveTo>
                    <a:cubicBezTo>
                      <a:pt x="35" y="9"/>
                      <a:pt x="35" y="9"/>
                      <a:pt x="35" y="9"/>
                    </a:cubicBezTo>
                    <a:cubicBezTo>
                      <a:pt x="35" y="9"/>
                      <a:pt x="35" y="9"/>
                      <a:pt x="35" y="9"/>
                    </a:cubicBezTo>
                    <a:cubicBezTo>
                      <a:pt x="35" y="9"/>
                      <a:pt x="35" y="9"/>
                      <a:pt x="35" y="9"/>
                    </a:cubicBezTo>
                    <a:cubicBezTo>
                      <a:pt x="36" y="10"/>
                      <a:pt x="36" y="9"/>
                      <a:pt x="36" y="9"/>
                    </a:cubicBezTo>
                    <a:cubicBezTo>
                      <a:pt x="36" y="9"/>
                      <a:pt x="35" y="9"/>
                      <a:pt x="35" y="9"/>
                    </a:cubicBezTo>
                    <a:close/>
                    <a:moveTo>
                      <a:pt x="37" y="8"/>
                    </a:moveTo>
                    <a:cubicBezTo>
                      <a:pt x="37" y="9"/>
                      <a:pt x="37" y="9"/>
                      <a:pt x="37" y="9"/>
                    </a:cubicBezTo>
                    <a:cubicBezTo>
                      <a:pt x="37" y="9"/>
                      <a:pt x="37" y="9"/>
                      <a:pt x="37" y="9"/>
                    </a:cubicBezTo>
                    <a:cubicBezTo>
                      <a:pt x="37" y="9"/>
                      <a:pt x="37" y="9"/>
                      <a:pt x="37" y="9"/>
                    </a:cubicBezTo>
                    <a:cubicBezTo>
                      <a:pt x="37" y="9"/>
                      <a:pt x="36" y="8"/>
                      <a:pt x="36" y="8"/>
                    </a:cubicBezTo>
                    <a:cubicBezTo>
                      <a:pt x="36" y="8"/>
                      <a:pt x="36" y="9"/>
                      <a:pt x="36" y="9"/>
                    </a:cubicBezTo>
                    <a:cubicBezTo>
                      <a:pt x="36" y="9"/>
                      <a:pt x="36" y="9"/>
                      <a:pt x="37" y="10"/>
                    </a:cubicBezTo>
                    <a:cubicBezTo>
                      <a:pt x="38" y="10"/>
                      <a:pt x="38" y="8"/>
                      <a:pt x="37" y="8"/>
                    </a:cubicBezTo>
                    <a:close/>
                    <a:moveTo>
                      <a:pt x="65" y="5"/>
                    </a:moveTo>
                    <a:cubicBezTo>
                      <a:pt x="64" y="5"/>
                      <a:pt x="62" y="6"/>
                      <a:pt x="63" y="4"/>
                    </a:cubicBezTo>
                    <a:cubicBezTo>
                      <a:pt x="61" y="4"/>
                      <a:pt x="59" y="3"/>
                      <a:pt x="58" y="4"/>
                    </a:cubicBezTo>
                    <a:cubicBezTo>
                      <a:pt x="57" y="4"/>
                      <a:pt x="55" y="4"/>
                      <a:pt x="55" y="5"/>
                    </a:cubicBezTo>
                    <a:cubicBezTo>
                      <a:pt x="55" y="5"/>
                      <a:pt x="55" y="5"/>
                      <a:pt x="55" y="5"/>
                    </a:cubicBezTo>
                    <a:cubicBezTo>
                      <a:pt x="54" y="5"/>
                      <a:pt x="54" y="4"/>
                      <a:pt x="54" y="5"/>
                    </a:cubicBezTo>
                    <a:cubicBezTo>
                      <a:pt x="54" y="5"/>
                      <a:pt x="54" y="5"/>
                      <a:pt x="54" y="5"/>
                    </a:cubicBezTo>
                    <a:cubicBezTo>
                      <a:pt x="53" y="5"/>
                      <a:pt x="53" y="4"/>
                      <a:pt x="53" y="5"/>
                    </a:cubicBezTo>
                    <a:cubicBezTo>
                      <a:pt x="52" y="5"/>
                      <a:pt x="48" y="5"/>
                      <a:pt x="48" y="6"/>
                    </a:cubicBezTo>
                    <a:cubicBezTo>
                      <a:pt x="48" y="7"/>
                      <a:pt x="49" y="6"/>
                      <a:pt x="49" y="7"/>
                    </a:cubicBezTo>
                    <a:cubicBezTo>
                      <a:pt x="48" y="7"/>
                      <a:pt x="47" y="7"/>
                      <a:pt x="46" y="8"/>
                    </a:cubicBezTo>
                    <a:cubicBezTo>
                      <a:pt x="46" y="8"/>
                      <a:pt x="46" y="8"/>
                      <a:pt x="47" y="8"/>
                    </a:cubicBezTo>
                    <a:cubicBezTo>
                      <a:pt x="46" y="8"/>
                      <a:pt x="46" y="8"/>
                      <a:pt x="46" y="8"/>
                    </a:cubicBezTo>
                    <a:cubicBezTo>
                      <a:pt x="45" y="9"/>
                      <a:pt x="49" y="9"/>
                      <a:pt x="49" y="10"/>
                    </a:cubicBezTo>
                    <a:cubicBezTo>
                      <a:pt x="51" y="10"/>
                      <a:pt x="50" y="12"/>
                      <a:pt x="50" y="13"/>
                    </a:cubicBezTo>
                    <a:cubicBezTo>
                      <a:pt x="50" y="13"/>
                      <a:pt x="51" y="13"/>
                      <a:pt x="51" y="13"/>
                    </a:cubicBezTo>
                    <a:cubicBezTo>
                      <a:pt x="52" y="13"/>
                      <a:pt x="52" y="14"/>
                      <a:pt x="52" y="14"/>
                    </a:cubicBezTo>
                    <a:cubicBezTo>
                      <a:pt x="51" y="14"/>
                      <a:pt x="50" y="14"/>
                      <a:pt x="51" y="15"/>
                    </a:cubicBezTo>
                    <a:cubicBezTo>
                      <a:pt x="51" y="15"/>
                      <a:pt x="51" y="14"/>
                      <a:pt x="52" y="14"/>
                    </a:cubicBezTo>
                    <a:cubicBezTo>
                      <a:pt x="52" y="15"/>
                      <a:pt x="51" y="15"/>
                      <a:pt x="51" y="16"/>
                    </a:cubicBezTo>
                    <a:cubicBezTo>
                      <a:pt x="51" y="17"/>
                      <a:pt x="51" y="18"/>
                      <a:pt x="51" y="18"/>
                    </a:cubicBezTo>
                    <a:cubicBezTo>
                      <a:pt x="51" y="19"/>
                      <a:pt x="52" y="19"/>
                      <a:pt x="52" y="20"/>
                    </a:cubicBezTo>
                    <a:cubicBezTo>
                      <a:pt x="52" y="20"/>
                      <a:pt x="52" y="20"/>
                      <a:pt x="52" y="20"/>
                    </a:cubicBezTo>
                    <a:cubicBezTo>
                      <a:pt x="52" y="20"/>
                      <a:pt x="52" y="20"/>
                      <a:pt x="53" y="20"/>
                    </a:cubicBezTo>
                    <a:cubicBezTo>
                      <a:pt x="53" y="20"/>
                      <a:pt x="53" y="21"/>
                      <a:pt x="53" y="21"/>
                    </a:cubicBezTo>
                    <a:cubicBezTo>
                      <a:pt x="53" y="21"/>
                      <a:pt x="54" y="21"/>
                      <a:pt x="54" y="21"/>
                    </a:cubicBezTo>
                    <a:cubicBezTo>
                      <a:pt x="55" y="22"/>
                      <a:pt x="56" y="18"/>
                      <a:pt x="56" y="18"/>
                    </a:cubicBezTo>
                    <a:cubicBezTo>
                      <a:pt x="57" y="17"/>
                      <a:pt x="58" y="17"/>
                      <a:pt x="59" y="16"/>
                    </a:cubicBezTo>
                    <a:cubicBezTo>
                      <a:pt x="59" y="16"/>
                      <a:pt x="62" y="14"/>
                      <a:pt x="63" y="14"/>
                    </a:cubicBezTo>
                    <a:cubicBezTo>
                      <a:pt x="63" y="14"/>
                      <a:pt x="62" y="14"/>
                      <a:pt x="61" y="14"/>
                    </a:cubicBezTo>
                    <a:cubicBezTo>
                      <a:pt x="61" y="14"/>
                      <a:pt x="61" y="14"/>
                      <a:pt x="61" y="14"/>
                    </a:cubicBezTo>
                    <a:cubicBezTo>
                      <a:pt x="61" y="14"/>
                      <a:pt x="61" y="14"/>
                      <a:pt x="61" y="14"/>
                    </a:cubicBezTo>
                    <a:cubicBezTo>
                      <a:pt x="62" y="14"/>
                      <a:pt x="61" y="13"/>
                      <a:pt x="62" y="13"/>
                    </a:cubicBezTo>
                    <a:cubicBezTo>
                      <a:pt x="62" y="14"/>
                      <a:pt x="64" y="14"/>
                      <a:pt x="63" y="13"/>
                    </a:cubicBezTo>
                    <a:cubicBezTo>
                      <a:pt x="63" y="13"/>
                      <a:pt x="63" y="11"/>
                      <a:pt x="63" y="11"/>
                    </a:cubicBezTo>
                    <a:cubicBezTo>
                      <a:pt x="64" y="11"/>
                      <a:pt x="64" y="11"/>
                      <a:pt x="63" y="10"/>
                    </a:cubicBezTo>
                    <a:cubicBezTo>
                      <a:pt x="63" y="10"/>
                      <a:pt x="63" y="10"/>
                      <a:pt x="63" y="10"/>
                    </a:cubicBezTo>
                    <a:cubicBezTo>
                      <a:pt x="64" y="9"/>
                      <a:pt x="63" y="10"/>
                      <a:pt x="63" y="9"/>
                    </a:cubicBezTo>
                    <a:cubicBezTo>
                      <a:pt x="63" y="9"/>
                      <a:pt x="64" y="9"/>
                      <a:pt x="64" y="10"/>
                    </a:cubicBezTo>
                    <a:cubicBezTo>
                      <a:pt x="64" y="10"/>
                      <a:pt x="63" y="9"/>
                      <a:pt x="63" y="8"/>
                    </a:cubicBezTo>
                    <a:cubicBezTo>
                      <a:pt x="63" y="8"/>
                      <a:pt x="63" y="8"/>
                      <a:pt x="63" y="8"/>
                    </a:cubicBezTo>
                    <a:cubicBezTo>
                      <a:pt x="63" y="8"/>
                      <a:pt x="63" y="8"/>
                      <a:pt x="63" y="8"/>
                    </a:cubicBezTo>
                    <a:cubicBezTo>
                      <a:pt x="63" y="6"/>
                      <a:pt x="62" y="8"/>
                      <a:pt x="63" y="7"/>
                    </a:cubicBezTo>
                    <a:cubicBezTo>
                      <a:pt x="63" y="7"/>
                      <a:pt x="63" y="7"/>
                      <a:pt x="63" y="7"/>
                    </a:cubicBezTo>
                    <a:cubicBezTo>
                      <a:pt x="63" y="6"/>
                      <a:pt x="66" y="5"/>
                      <a:pt x="65" y="5"/>
                    </a:cubicBezTo>
                    <a:close/>
                    <a:moveTo>
                      <a:pt x="34" y="14"/>
                    </a:moveTo>
                    <a:cubicBezTo>
                      <a:pt x="35" y="14"/>
                      <a:pt x="35" y="14"/>
                      <a:pt x="35" y="14"/>
                    </a:cubicBezTo>
                    <a:cubicBezTo>
                      <a:pt x="34" y="14"/>
                      <a:pt x="34" y="14"/>
                      <a:pt x="34" y="14"/>
                    </a:cubicBezTo>
                    <a:close/>
                    <a:moveTo>
                      <a:pt x="34" y="14"/>
                    </a:moveTo>
                    <a:cubicBezTo>
                      <a:pt x="34" y="14"/>
                      <a:pt x="34" y="14"/>
                      <a:pt x="34" y="14"/>
                    </a:cubicBezTo>
                    <a:cubicBezTo>
                      <a:pt x="34" y="14"/>
                      <a:pt x="34" y="14"/>
                      <a:pt x="34" y="14"/>
                    </a:cubicBezTo>
                    <a:close/>
                    <a:moveTo>
                      <a:pt x="153" y="52"/>
                    </a:moveTo>
                    <a:cubicBezTo>
                      <a:pt x="153" y="52"/>
                      <a:pt x="153" y="52"/>
                      <a:pt x="153" y="52"/>
                    </a:cubicBezTo>
                    <a:cubicBezTo>
                      <a:pt x="154" y="52"/>
                      <a:pt x="154" y="52"/>
                      <a:pt x="154" y="51"/>
                    </a:cubicBezTo>
                    <a:cubicBezTo>
                      <a:pt x="154" y="51"/>
                      <a:pt x="153" y="51"/>
                      <a:pt x="153" y="52"/>
                    </a:cubicBezTo>
                    <a:close/>
                    <a:moveTo>
                      <a:pt x="79" y="22"/>
                    </a:moveTo>
                    <a:cubicBezTo>
                      <a:pt x="79" y="22"/>
                      <a:pt x="79" y="22"/>
                      <a:pt x="79" y="22"/>
                    </a:cubicBezTo>
                    <a:cubicBezTo>
                      <a:pt x="79" y="22"/>
                      <a:pt x="79" y="22"/>
                      <a:pt x="79" y="22"/>
                    </a:cubicBezTo>
                    <a:close/>
                    <a:moveTo>
                      <a:pt x="79" y="22"/>
                    </a:moveTo>
                    <a:cubicBezTo>
                      <a:pt x="79" y="22"/>
                      <a:pt x="79" y="22"/>
                      <a:pt x="79" y="22"/>
                    </a:cubicBezTo>
                    <a:close/>
                    <a:moveTo>
                      <a:pt x="157" y="83"/>
                    </a:moveTo>
                    <a:cubicBezTo>
                      <a:pt x="157" y="83"/>
                      <a:pt x="157" y="83"/>
                      <a:pt x="157" y="83"/>
                    </a:cubicBezTo>
                    <a:cubicBezTo>
                      <a:pt x="157" y="83"/>
                      <a:pt x="158" y="83"/>
                      <a:pt x="158" y="83"/>
                    </a:cubicBezTo>
                    <a:cubicBezTo>
                      <a:pt x="157" y="83"/>
                      <a:pt x="157" y="83"/>
                      <a:pt x="157" y="83"/>
                    </a:cubicBezTo>
                    <a:close/>
                    <a:moveTo>
                      <a:pt x="160" y="87"/>
                    </a:moveTo>
                    <a:cubicBezTo>
                      <a:pt x="159" y="91"/>
                      <a:pt x="163" y="87"/>
                      <a:pt x="163" y="86"/>
                    </a:cubicBezTo>
                    <a:cubicBezTo>
                      <a:pt x="163" y="86"/>
                      <a:pt x="163" y="86"/>
                      <a:pt x="163" y="86"/>
                    </a:cubicBezTo>
                    <a:cubicBezTo>
                      <a:pt x="162" y="87"/>
                      <a:pt x="161" y="87"/>
                      <a:pt x="160" y="87"/>
                    </a:cubicBezTo>
                    <a:close/>
                    <a:moveTo>
                      <a:pt x="163" y="86"/>
                    </a:moveTo>
                    <a:cubicBezTo>
                      <a:pt x="163" y="86"/>
                      <a:pt x="163" y="86"/>
                      <a:pt x="163" y="86"/>
                    </a:cubicBezTo>
                    <a:cubicBezTo>
                      <a:pt x="163" y="86"/>
                      <a:pt x="163" y="86"/>
                      <a:pt x="163" y="86"/>
                    </a:cubicBezTo>
                    <a:cubicBezTo>
                      <a:pt x="163" y="85"/>
                      <a:pt x="163" y="86"/>
                      <a:pt x="163" y="86"/>
                    </a:cubicBezTo>
                    <a:close/>
                    <a:moveTo>
                      <a:pt x="64" y="10"/>
                    </a:moveTo>
                    <a:cubicBezTo>
                      <a:pt x="64" y="10"/>
                      <a:pt x="64" y="10"/>
                      <a:pt x="64" y="10"/>
                    </a:cubicBezTo>
                    <a:cubicBezTo>
                      <a:pt x="64" y="10"/>
                      <a:pt x="64" y="10"/>
                      <a:pt x="64" y="10"/>
                    </a:cubicBezTo>
                    <a:cubicBezTo>
                      <a:pt x="64" y="10"/>
                      <a:pt x="64" y="10"/>
                      <a:pt x="64" y="10"/>
                    </a:cubicBezTo>
                    <a:cubicBezTo>
                      <a:pt x="64" y="10"/>
                      <a:pt x="64" y="10"/>
                      <a:pt x="64" y="10"/>
                    </a:cubicBezTo>
                    <a:close/>
                    <a:moveTo>
                      <a:pt x="37" y="10"/>
                    </a:moveTo>
                    <a:cubicBezTo>
                      <a:pt x="36" y="10"/>
                      <a:pt x="36" y="11"/>
                      <a:pt x="36" y="11"/>
                    </a:cubicBezTo>
                    <a:cubicBezTo>
                      <a:pt x="36" y="11"/>
                      <a:pt x="35" y="11"/>
                      <a:pt x="35" y="11"/>
                    </a:cubicBezTo>
                    <a:cubicBezTo>
                      <a:pt x="35" y="11"/>
                      <a:pt x="36" y="12"/>
                      <a:pt x="36" y="12"/>
                    </a:cubicBezTo>
                    <a:cubicBezTo>
                      <a:pt x="36" y="12"/>
                      <a:pt x="37" y="11"/>
                      <a:pt x="37" y="11"/>
                    </a:cubicBezTo>
                    <a:cubicBezTo>
                      <a:pt x="37" y="11"/>
                      <a:pt x="37" y="10"/>
                      <a:pt x="37" y="10"/>
                    </a:cubicBezTo>
                    <a:close/>
                    <a:moveTo>
                      <a:pt x="37" y="11"/>
                    </a:moveTo>
                    <a:cubicBezTo>
                      <a:pt x="37" y="11"/>
                      <a:pt x="37" y="11"/>
                      <a:pt x="37" y="11"/>
                    </a:cubicBezTo>
                    <a:close/>
                    <a:moveTo>
                      <a:pt x="51" y="13"/>
                    </a:moveTo>
                    <a:cubicBezTo>
                      <a:pt x="51" y="13"/>
                      <a:pt x="51" y="14"/>
                      <a:pt x="51" y="13"/>
                    </a:cubicBezTo>
                    <a:cubicBezTo>
                      <a:pt x="51" y="13"/>
                      <a:pt x="51" y="13"/>
                      <a:pt x="51" y="13"/>
                    </a:cubicBezTo>
                    <a:close/>
                    <a:moveTo>
                      <a:pt x="37" y="6"/>
                    </a:moveTo>
                    <a:cubicBezTo>
                      <a:pt x="37" y="7"/>
                      <a:pt x="37" y="7"/>
                      <a:pt x="37" y="7"/>
                    </a:cubicBezTo>
                    <a:cubicBezTo>
                      <a:pt x="37" y="7"/>
                      <a:pt x="36" y="7"/>
                      <a:pt x="37" y="7"/>
                    </a:cubicBezTo>
                    <a:cubicBezTo>
                      <a:pt x="37" y="7"/>
                      <a:pt x="37" y="7"/>
                      <a:pt x="37" y="7"/>
                    </a:cubicBezTo>
                    <a:cubicBezTo>
                      <a:pt x="37" y="7"/>
                      <a:pt x="38" y="8"/>
                      <a:pt x="38" y="8"/>
                    </a:cubicBezTo>
                    <a:cubicBezTo>
                      <a:pt x="39" y="7"/>
                      <a:pt x="38" y="6"/>
                      <a:pt x="37" y="6"/>
                    </a:cubicBezTo>
                    <a:close/>
                    <a:moveTo>
                      <a:pt x="37" y="7"/>
                    </a:moveTo>
                    <a:cubicBezTo>
                      <a:pt x="37" y="8"/>
                      <a:pt x="37" y="8"/>
                      <a:pt x="38" y="8"/>
                    </a:cubicBezTo>
                    <a:cubicBezTo>
                      <a:pt x="38" y="7"/>
                      <a:pt x="37" y="8"/>
                      <a:pt x="37" y="7"/>
                    </a:cubicBezTo>
                    <a:close/>
                    <a:moveTo>
                      <a:pt x="153" y="62"/>
                    </a:moveTo>
                    <a:cubicBezTo>
                      <a:pt x="153" y="62"/>
                      <a:pt x="152" y="62"/>
                      <a:pt x="153" y="62"/>
                    </a:cubicBezTo>
                    <a:close/>
                    <a:moveTo>
                      <a:pt x="13" y="36"/>
                    </a:moveTo>
                    <a:cubicBezTo>
                      <a:pt x="13" y="36"/>
                      <a:pt x="13" y="36"/>
                      <a:pt x="13" y="36"/>
                    </a:cubicBezTo>
                    <a:close/>
                    <a:moveTo>
                      <a:pt x="70" y="51"/>
                    </a:moveTo>
                    <a:cubicBezTo>
                      <a:pt x="70" y="51"/>
                      <a:pt x="71" y="50"/>
                      <a:pt x="70" y="51"/>
                    </a:cubicBezTo>
                    <a:close/>
                    <a:moveTo>
                      <a:pt x="46" y="20"/>
                    </a:moveTo>
                    <a:cubicBezTo>
                      <a:pt x="46" y="20"/>
                      <a:pt x="46" y="20"/>
                      <a:pt x="46" y="20"/>
                    </a:cubicBezTo>
                    <a:cubicBezTo>
                      <a:pt x="46" y="20"/>
                      <a:pt x="46" y="20"/>
                      <a:pt x="46" y="20"/>
                    </a:cubicBezTo>
                    <a:close/>
                    <a:moveTo>
                      <a:pt x="41" y="88"/>
                    </a:moveTo>
                    <a:cubicBezTo>
                      <a:pt x="40" y="88"/>
                      <a:pt x="41" y="88"/>
                      <a:pt x="41" y="88"/>
                    </a:cubicBezTo>
                    <a:close/>
                    <a:moveTo>
                      <a:pt x="64" y="8"/>
                    </a:moveTo>
                    <a:cubicBezTo>
                      <a:pt x="64" y="8"/>
                      <a:pt x="64" y="8"/>
                      <a:pt x="64" y="8"/>
                    </a:cubicBezTo>
                    <a:cubicBezTo>
                      <a:pt x="64" y="8"/>
                      <a:pt x="63" y="8"/>
                      <a:pt x="64" y="8"/>
                    </a:cubicBezTo>
                    <a:close/>
                    <a:moveTo>
                      <a:pt x="85" y="56"/>
                    </a:moveTo>
                    <a:cubicBezTo>
                      <a:pt x="85" y="56"/>
                      <a:pt x="85" y="56"/>
                      <a:pt x="85" y="56"/>
                    </a:cubicBezTo>
                    <a:cubicBezTo>
                      <a:pt x="85" y="56"/>
                      <a:pt x="85" y="56"/>
                      <a:pt x="85" y="56"/>
                    </a:cubicBezTo>
                    <a:close/>
                    <a:moveTo>
                      <a:pt x="39" y="6"/>
                    </a:moveTo>
                    <a:cubicBezTo>
                      <a:pt x="39" y="6"/>
                      <a:pt x="39" y="6"/>
                      <a:pt x="39" y="6"/>
                    </a:cubicBezTo>
                    <a:cubicBezTo>
                      <a:pt x="39" y="6"/>
                      <a:pt x="39" y="6"/>
                      <a:pt x="39" y="6"/>
                    </a:cubicBezTo>
                    <a:close/>
                    <a:moveTo>
                      <a:pt x="46" y="19"/>
                    </a:moveTo>
                    <a:cubicBezTo>
                      <a:pt x="46" y="19"/>
                      <a:pt x="46" y="19"/>
                      <a:pt x="46" y="19"/>
                    </a:cubicBezTo>
                    <a:cubicBezTo>
                      <a:pt x="46" y="20"/>
                      <a:pt x="46" y="20"/>
                      <a:pt x="46" y="19"/>
                    </a:cubicBezTo>
                    <a:close/>
                    <a:moveTo>
                      <a:pt x="154" y="38"/>
                    </a:moveTo>
                    <a:cubicBezTo>
                      <a:pt x="154" y="38"/>
                      <a:pt x="154" y="38"/>
                      <a:pt x="154" y="38"/>
                    </a:cubicBezTo>
                    <a:cubicBezTo>
                      <a:pt x="154" y="37"/>
                      <a:pt x="154" y="38"/>
                      <a:pt x="154" y="38"/>
                    </a:cubicBezTo>
                    <a:close/>
                    <a:moveTo>
                      <a:pt x="35" y="42"/>
                    </a:moveTo>
                    <a:cubicBezTo>
                      <a:pt x="35" y="42"/>
                      <a:pt x="35" y="42"/>
                      <a:pt x="35" y="42"/>
                    </a:cubicBezTo>
                    <a:cubicBezTo>
                      <a:pt x="35" y="42"/>
                      <a:pt x="34" y="42"/>
                      <a:pt x="35" y="42"/>
                    </a:cubicBezTo>
                    <a:close/>
                    <a:moveTo>
                      <a:pt x="153" y="49"/>
                    </a:moveTo>
                    <a:cubicBezTo>
                      <a:pt x="153" y="49"/>
                      <a:pt x="153" y="49"/>
                      <a:pt x="153" y="49"/>
                    </a:cubicBezTo>
                    <a:cubicBezTo>
                      <a:pt x="153" y="49"/>
                      <a:pt x="154" y="49"/>
                      <a:pt x="153" y="49"/>
                    </a:cubicBezTo>
                    <a:close/>
                    <a:moveTo>
                      <a:pt x="114" y="44"/>
                    </a:moveTo>
                    <a:cubicBezTo>
                      <a:pt x="114" y="44"/>
                      <a:pt x="114" y="44"/>
                      <a:pt x="114" y="44"/>
                    </a:cubicBezTo>
                    <a:cubicBezTo>
                      <a:pt x="114" y="44"/>
                      <a:pt x="114" y="44"/>
                      <a:pt x="114" y="44"/>
                    </a:cubicBezTo>
                    <a:close/>
                    <a:moveTo>
                      <a:pt x="7" y="14"/>
                    </a:moveTo>
                    <a:cubicBezTo>
                      <a:pt x="7" y="14"/>
                      <a:pt x="7" y="14"/>
                      <a:pt x="7" y="14"/>
                    </a:cubicBezTo>
                    <a:close/>
                    <a:moveTo>
                      <a:pt x="31" y="53"/>
                    </a:moveTo>
                    <a:cubicBezTo>
                      <a:pt x="31" y="53"/>
                      <a:pt x="31" y="53"/>
                      <a:pt x="31" y="53"/>
                    </a:cubicBezTo>
                    <a:close/>
                    <a:moveTo>
                      <a:pt x="35" y="13"/>
                    </a:move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ubicBezTo>
                      <a:pt x="35" y="13"/>
                      <a:pt x="35" y="13"/>
                      <a:pt x="35" y="13"/>
                    </a:cubicBezTo>
                    <a:close/>
                    <a:moveTo>
                      <a:pt x="35" y="13"/>
                    </a:moveTo>
                    <a:cubicBezTo>
                      <a:pt x="35" y="13"/>
                      <a:pt x="35" y="13"/>
                      <a:pt x="35" y="13"/>
                    </a:cubicBezTo>
                    <a:cubicBezTo>
                      <a:pt x="35" y="13"/>
                      <a:pt x="35" y="13"/>
                      <a:pt x="35" y="13"/>
                    </a:cubicBezTo>
                    <a:cubicBezTo>
                      <a:pt x="35" y="13"/>
                      <a:pt x="35" y="13"/>
                      <a:pt x="35" y="13"/>
                    </a:cubicBezTo>
                    <a:close/>
                    <a:moveTo>
                      <a:pt x="152" y="50"/>
                    </a:moveTo>
                    <a:cubicBezTo>
                      <a:pt x="152" y="50"/>
                      <a:pt x="152" y="50"/>
                      <a:pt x="152" y="50"/>
                    </a:cubicBezTo>
                    <a:cubicBezTo>
                      <a:pt x="152" y="50"/>
                      <a:pt x="152" y="50"/>
                      <a:pt x="152" y="50"/>
                    </a:cubicBezTo>
                    <a:cubicBezTo>
                      <a:pt x="152" y="50"/>
                      <a:pt x="152" y="50"/>
                      <a:pt x="152" y="50"/>
                    </a:cubicBezTo>
                    <a:close/>
                    <a:moveTo>
                      <a:pt x="12" y="39"/>
                    </a:moveTo>
                    <a:cubicBezTo>
                      <a:pt x="12" y="39"/>
                      <a:pt x="12" y="39"/>
                      <a:pt x="12" y="39"/>
                    </a:cubicBezTo>
                    <a:cubicBezTo>
                      <a:pt x="12" y="39"/>
                      <a:pt x="13" y="39"/>
                      <a:pt x="12" y="39"/>
                    </a:cubicBezTo>
                    <a:close/>
                    <a:moveTo>
                      <a:pt x="16" y="23"/>
                    </a:moveTo>
                    <a:cubicBezTo>
                      <a:pt x="15" y="22"/>
                      <a:pt x="15" y="24"/>
                      <a:pt x="15" y="24"/>
                    </a:cubicBezTo>
                    <a:cubicBezTo>
                      <a:pt x="15" y="24"/>
                      <a:pt x="15" y="24"/>
                      <a:pt x="15" y="24"/>
                    </a:cubicBezTo>
                    <a:cubicBezTo>
                      <a:pt x="16" y="23"/>
                      <a:pt x="16" y="23"/>
                      <a:pt x="16" y="23"/>
                    </a:cubicBezTo>
                    <a:close/>
                    <a:moveTo>
                      <a:pt x="149" y="63"/>
                    </a:moveTo>
                    <a:cubicBezTo>
                      <a:pt x="149" y="63"/>
                      <a:pt x="148" y="63"/>
                      <a:pt x="148" y="63"/>
                    </a:cubicBezTo>
                    <a:cubicBezTo>
                      <a:pt x="148" y="63"/>
                      <a:pt x="149" y="63"/>
                      <a:pt x="149" y="63"/>
                    </a:cubicBezTo>
                    <a:close/>
                    <a:moveTo>
                      <a:pt x="44" y="49"/>
                    </a:moveTo>
                    <a:cubicBezTo>
                      <a:pt x="44" y="49"/>
                      <a:pt x="44" y="49"/>
                      <a:pt x="44" y="49"/>
                    </a:cubicBezTo>
                    <a:cubicBezTo>
                      <a:pt x="44" y="49"/>
                      <a:pt x="44" y="49"/>
                      <a:pt x="44" y="49"/>
                    </a:cubicBezTo>
                    <a:close/>
                    <a:moveTo>
                      <a:pt x="170" y="64"/>
                    </a:moveTo>
                    <a:cubicBezTo>
                      <a:pt x="171" y="65"/>
                      <a:pt x="170" y="64"/>
                      <a:pt x="170" y="64"/>
                    </a:cubicBezTo>
                    <a:close/>
                    <a:moveTo>
                      <a:pt x="157" y="58"/>
                    </a:moveTo>
                    <a:cubicBezTo>
                      <a:pt x="157" y="58"/>
                      <a:pt x="157" y="58"/>
                      <a:pt x="157" y="58"/>
                    </a:cubicBezTo>
                    <a:cubicBezTo>
                      <a:pt x="157" y="58"/>
                      <a:pt x="157" y="58"/>
                      <a:pt x="157" y="58"/>
                    </a:cubicBezTo>
                    <a:close/>
                    <a:moveTo>
                      <a:pt x="40" y="88"/>
                    </a:moveTo>
                    <a:cubicBezTo>
                      <a:pt x="40" y="87"/>
                      <a:pt x="40" y="87"/>
                      <a:pt x="40" y="88"/>
                    </a:cubicBezTo>
                    <a:close/>
                    <a:moveTo>
                      <a:pt x="92" y="19"/>
                    </a:moveTo>
                    <a:cubicBezTo>
                      <a:pt x="92" y="19"/>
                      <a:pt x="92" y="19"/>
                      <a:pt x="92" y="19"/>
                    </a:cubicBezTo>
                    <a:cubicBezTo>
                      <a:pt x="92" y="19"/>
                      <a:pt x="92" y="19"/>
                      <a:pt x="92" y="19"/>
                    </a:cubicBezTo>
                    <a:cubicBezTo>
                      <a:pt x="92" y="19"/>
                      <a:pt x="92" y="19"/>
                      <a:pt x="92" y="19"/>
                    </a:cubicBezTo>
                    <a:cubicBezTo>
                      <a:pt x="92" y="19"/>
                      <a:pt x="92" y="19"/>
                      <a:pt x="92" y="19"/>
                    </a:cubicBezTo>
                    <a:cubicBezTo>
                      <a:pt x="92" y="19"/>
                      <a:pt x="92" y="19"/>
                      <a:pt x="92" y="19"/>
                    </a:cubicBezTo>
                    <a:close/>
                    <a:moveTo>
                      <a:pt x="90" y="19"/>
                    </a:moveTo>
                    <a:cubicBezTo>
                      <a:pt x="90" y="20"/>
                      <a:pt x="90" y="20"/>
                      <a:pt x="90" y="20"/>
                    </a:cubicBezTo>
                    <a:cubicBezTo>
                      <a:pt x="90" y="20"/>
                      <a:pt x="90" y="20"/>
                      <a:pt x="90" y="19"/>
                    </a:cubicBezTo>
                    <a:close/>
                    <a:moveTo>
                      <a:pt x="91" y="18"/>
                    </a:moveTo>
                    <a:cubicBezTo>
                      <a:pt x="91" y="18"/>
                      <a:pt x="91" y="18"/>
                      <a:pt x="90" y="18"/>
                    </a:cubicBezTo>
                    <a:cubicBezTo>
                      <a:pt x="91" y="18"/>
                      <a:pt x="91" y="18"/>
                      <a:pt x="91" y="18"/>
                    </a:cubicBezTo>
                    <a:close/>
                    <a:moveTo>
                      <a:pt x="88" y="21"/>
                    </a:moveTo>
                    <a:cubicBezTo>
                      <a:pt x="88" y="21"/>
                      <a:pt x="89" y="21"/>
                      <a:pt x="88" y="21"/>
                    </a:cubicBezTo>
                    <a:close/>
                    <a:moveTo>
                      <a:pt x="104" y="48"/>
                    </a:moveTo>
                    <a:cubicBezTo>
                      <a:pt x="103" y="47"/>
                      <a:pt x="103" y="48"/>
                      <a:pt x="104" y="48"/>
                    </a:cubicBezTo>
                    <a:close/>
                    <a:moveTo>
                      <a:pt x="105" y="47"/>
                    </a:moveTo>
                    <a:cubicBezTo>
                      <a:pt x="105" y="47"/>
                      <a:pt x="105" y="47"/>
                      <a:pt x="105" y="47"/>
                    </a:cubicBezTo>
                    <a:close/>
                    <a:moveTo>
                      <a:pt x="85" y="32"/>
                    </a:moveTo>
                    <a:cubicBezTo>
                      <a:pt x="85" y="32"/>
                      <a:pt x="85" y="32"/>
                      <a:pt x="85" y="32"/>
                    </a:cubicBezTo>
                    <a:cubicBezTo>
                      <a:pt x="85" y="32"/>
                      <a:pt x="86" y="32"/>
                      <a:pt x="86" y="31"/>
                    </a:cubicBezTo>
                    <a:cubicBezTo>
                      <a:pt x="86" y="31"/>
                      <a:pt x="86" y="29"/>
                      <a:pt x="86" y="29"/>
                    </a:cubicBezTo>
                    <a:cubicBezTo>
                      <a:pt x="85" y="30"/>
                      <a:pt x="85" y="31"/>
                      <a:pt x="85" y="32"/>
                    </a:cubicBezTo>
                    <a:close/>
                    <a:moveTo>
                      <a:pt x="93" y="34"/>
                    </a:moveTo>
                    <a:cubicBezTo>
                      <a:pt x="94" y="34"/>
                      <a:pt x="94" y="34"/>
                      <a:pt x="94" y="34"/>
                    </a:cubicBezTo>
                    <a:cubicBezTo>
                      <a:pt x="94" y="34"/>
                      <a:pt x="94" y="34"/>
                      <a:pt x="94" y="34"/>
                    </a:cubicBezTo>
                    <a:cubicBezTo>
                      <a:pt x="94" y="35"/>
                      <a:pt x="95" y="35"/>
                      <a:pt x="95" y="34"/>
                    </a:cubicBezTo>
                    <a:cubicBezTo>
                      <a:pt x="95" y="34"/>
                      <a:pt x="93" y="34"/>
                      <a:pt x="93" y="34"/>
                    </a:cubicBezTo>
                    <a:close/>
                    <a:moveTo>
                      <a:pt x="94" y="34"/>
                    </a:moveTo>
                    <a:cubicBezTo>
                      <a:pt x="94" y="34"/>
                      <a:pt x="94" y="34"/>
                      <a:pt x="94" y="34"/>
                    </a:cubicBezTo>
                    <a:cubicBezTo>
                      <a:pt x="94" y="34"/>
                      <a:pt x="94" y="35"/>
                      <a:pt x="94" y="34"/>
                    </a:cubicBezTo>
                    <a:close/>
                    <a:moveTo>
                      <a:pt x="99" y="35"/>
                    </a:moveTo>
                    <a:cubicBezTo>
                      <a:pt x="99" y="35"/>
                      <a:pt x="99" y="34"/>
                      <a:pt x="99" y="34"/>
                    </a:cubicBezTo>
                    <a:cubicBezTo>
                      <a:pt x="99" y="34"/>
                      <a:pt x="99" y="34"/>
                      <a:pt x="98" y="35"/>
                    </a:cubicBezTo>
                    <a:cubicBezTo>
                      <a:pt x="99" y="35"/>
                      <a:pt x="99" y="35"/>
                      <a:pt x="99" y="35"/>
                    </a:cubicBezTo>
                    <a:close/>
                    <a:moveTo>
                      <a:pt x="99" y="35"/>
                    </a:moveTo>
                    <a:cubicBezTo>
                      <a:pt x="99" y="35"/>
                      <a:pt x="99" y="35"/>
                      <a:pt x="99" y="35"/>
                    </a:cubicBezTo>
                    <a:close/>
                    <a:moveTo>
                      <a:pt x="82" y="31"/>
                    </a:moveTo>
                    <a:cubicBezTo>
                      <a:pt x="82" y="32"/>
                      <a:pt x="82" y="31"/>
                      <a:pt x="82" y="31"/>
                    </a:cubicBezTo>
                    <a:close/>
                    <a:moveTo>
                      <a:pt x="82" y="31"/>
                    </a:moveTo>
                    <a:cubicBezTo>
                      <a:pt x="82" y="32"/>
                      <a:pt x="82" y="32"/>
                      <a:pt x="82" y="31"/>
                    </a:cubicBezTo>
                    <a:cubicBezTo>
                      <a:pt x="82" y="31"/>
                      <a:pt x="82" y="31"/>
                      <a:pt x="82" y="31"/>
                    </a:cubicBezTo>
                    <a:cubicBezTo>
                      <a:pt x="82" y="31"/>
                      <a:pt x="82" y="31"/>
                      <a:pt x="82" y="31"/>
                    </a:cubicBezTo>
                    <a:close/>
                    <a:moveTo>
                      <a:pt x="94" y="33"/>
                    </a:moveTo>
                    <a:cubicBezTo>
                      <a:pt x="94" y="33"/>
                      <a:pt x="94" y="33"/>
                      <a:pt x="94" y="33"/>
                    </a:cubicBezTo>
                    <a:cubicBezTo>
                      <a:pt x="94" y="33"/>
                      <a:pt x="95" y="33"/>
                      <a:pt x="94" y="33"/>
                    </a:cubicBezTo>
                    <a:close/>
                    <a:moveTo>
                      <a:pt x="82" y="31"/>
                    </a:moveTo>
                    <a:cubicBezTo>
                      <a:pt x="83" y="31"/>
                      <a:pt x="83" y="31"/>
                      <a:pt x="83" y="31"/>
                    </a:cubicBezTo>
                    <a:cubicBezTo>
                      <a:pt x="83" y="31"/>
                      <a:pt x="83" y="31"/>
                      <a:pt x="82" y="31"/>
                    </a:cubicBezTo>
                    <a:close/>
                    <a:moveTo>
                      <a:pt x="94" y="31"/>
                    </a:moveTo>
                    <a:cubicBezTo>
                      <a:pt x="94" y="31"/>
                      <a:pt x="95" y="31"/>
                      <a:pt x="94" y="31"/>
                    </a:cubicBezTo>
                    <a:close/>
                    <a:moveTo>
                      <a:pt x="94" y="31"/>
                    </a:moveTo>
                    <a:cubicBezTo>
                      <a:pt x="94" y="31"/>
                      <a:pt x="95" y="31"/>
                      <a:pt x="94" y="31"/>
                    </a:cubicBezTo>
                    <a:close/>
                    <a:moveTo>
                      <a:pt x="95" y="33"/>
                    </a:moveTo>
                    <a:cubicBezTo>
                      <a:pt x="95" y="33"/>
                      <a:pt x="95" y="33"/>
                      <a:pt x="95" y="33"/>
                    </a:cubicBezTo>
                    <a:close/>
                    <a:moveTo>
                      <a:pt x="96" y="34"/>
                    </a:moveTo>
                    <a:cubicBezTo>
                      <a:pt x="95" y="34"/>
                      <a:pt x="96" y="34"/>
                      <a:pt x="96" y="34"/>
                    </a:cubicBezTo>
                    <a:close/>
                    <a:moveTo>
                      <a:pt x="81" y="32"/>
                    </a:moveTo>
                    <a:cubicBezTo>
                      <a:pt x="81" y="32"/>
                      <a:pt x="81" y="32"/>
                      <a:pt x="81" y="32"/>
                    </a:cubicBezTo>
                    <a:cubicBezTo>
                      <a:pt x="81" y="32"/>
                      <a:pt x="81" y="32"/>
                      <a:pt x="81" y="32"/>
                    </a:cubicBezTo>
                    <a:close/>
                    <a:moveTo>
                      <a:pt x="94" y="32"/>
                    </a:moveTo>
                    <a:cubicBezTo>
                      <a:pt x="94" y="32"/>
                      <a:pt x="94" y="32"/>
                      <a:pt x="94" y="32"/>
                    </a:cubicBezTo>
                    <a:close/>
                    <a:moveTo>
                      <a:pt x="94" y="33"/>
                    </a:moveTo>
                    <a:cubicBezTo>
                      <a:pt x="94" y="33"/>
                      <a:pt x="94" y="33"/>
                      <a:pt x="94" y="33"/>
                    </a:cubicBezTo>
                    <a:close/>
                    <a:moveTo>
                      <a:pt x="88" y="34"/>
                    </a:moveTo>
                    <a:cubicBezTo>
                      <a:pt x="88" y="34"/>
                      <a:pt x="88" y="34"/>
                      <a:pt x="88" y="34"/>
                    </a:cubicBezTo>
                    <a:cubicBezTo>
                      <a:pt x="88" y="34"/>
                      <a:pt x="88" y="34"/>
                      <a:pt x="88" y="34"/>
                    </a:cubicBezTo>
                    <a:close/>
                    <a:moveTo>
                      <a:pt x="94" y="33"/>
                    </a:moveTo>
                    <a:cubicBezTo>
                      <a:pt x="94" y="33"/>
                      <a:pt x="94" y="33"/>
                      <a:pt x="94" y="33"/>
                    </a:cubicBezTo>
                    <a:cubicBezTo>
                      <a:pt x="94" y="33"/>
                      <a:pt x="94" y="33"/>
                      <a:pt x="94" y="33"/>
                    </a:cubicBezTo>
                    <a:close/>
                    <a:moveTo>
                      <a:pt x="99" y="34"/>
                    </a:moveTo>
                    <a:cubicBezTo>
                      <a:pt x="99" y="34"/>
                      <a:pt x="99" y="34"/>
                      <a:pt x="99" y="34"/>
                    </a:cubicBezTo>
                    <a:close/>
                    <a:moveTo>
                      <a:pt x="149" y="22"/>
                    </a:moveTo>
                    <a:cubicBezTo>
                      <a:pt x="149" y="22"/>
                      <a:pt x="149" y="22"/>
                      <a:pt x="149" y="22"/>
                    </a:cubicBezTo>
                    <a:cubicBezTo>
                      <a:pt x="149" y="22"/>
                      <a:pt x="149" y="22"/>
                      <a:pt x="149" y="22"/>
                    </a:cubicBezTo>
                    <a:close/>
                    <a:moveTo>
                      <a:pt x="149" y="22"/>
                    </a:moveTo>
                    <a:cubicBezTo>
                      <a:pt x="149" y="22"/>
                      <a:pt x="149" y="22"/>
                      <a:pt x="149" y="22"/>
                    </a:cubicBezTo>
                    <a:cubicBezTo>
                      <a:pt x="149" y="22"/>
                      <a:pt x="149" y="22"/>
                      <a:pt x="149" y="22"/>
                    </a:cubicBezTo>
                    <a:close/>
                    <a:moveTo>
                      <a:pt x="153" y="29"/>
                    </a:moveTo>
                    <a:cubicBezTo>
                      <a:pt x="153" y="29"/>
                      <a:pt x="153" y="29"/>
                      <a:pt x="153" y="29"/>
                    </a:cubicBezTo>
                    <a:close/>
                    <a:moveTo>
                      <a:pt x="160" y="26"/>
                    </a:moveTo>
                    <a:cubicBezTo>
                      <a:pt x="159" y="26"/>
                      <a:pt x="160" y="26"/>
                      <a:pt x="160" y="26"/>
                    </a:cubicBezTo>
                    <a:close/>
                    <a:moveTo>
                      <a:pt x="160" y="25"/>
                    </a:moveTo>
                    <a:cubicBezTo>
                      <a:pt x="160" y="25"/>
                      <a:pt x="159" y="26"/>
                      <a:pt x="160" y="25"/>
                    </a:cubicBezTo>
                    <a:cubicBezTo>
                      <a:pt x="160" y="25"/>
                      <a:pt x="160" y="25"/>
                      <a:pt x="160" y="25"/>
                    </a:cubicBezTo>
                    <a:close/>
                    <a:moveTo>
                      <a:pt x="115" y="8"/>
                    </a:moveTo>
                    <a:cubicBezTo>
                      <a:pt x="115" y="8"/>
                      <a:pt x="115" y="8"/>
                      <a:pt x="115" y="8"/>
                    </a:cubicBezTo>
                    <a:close/>
                    <a:moveTo>
                      <a:pt x="159" y="19"/>
                    </a:moveTo>
                    <a:cubicBezTo>
                      <a:pt x="159" y="19"/>
                      <a:pt x="159" y="19"/>
                      <a:pt x="159" y="19"/>
                    </a:cubicBezTo>
                    <a:cubicBezTo>
                      <a:pt x="159" y="19"/>
                      <a:pt x="159" y="19"/>
                      <a:pt x="159" y="19"/>
                    </a:cubicBezTo>
                    <a:close/>
                    <a:moveTo>
                      <a:pt x="159" y="28"/>
                    </a:moveTo>
                    <a:cubicBezTo>
                      <a:pt x="159" y="28"/>
                      <a:pt x="159" y="28"/>
                      <a:pt x="159" y="28"/>
                    </a:cubicBezTo>
                    <a:cubicBezTo>
                      <a:pt x="159" y="28"/>
                      <a:pt x="159" y="28"/>
                      <a:pt x="159" y="28"/>
                    </a:cubicBezTo>
                    <a:close/>
                    <a:moveTo>
                      <a:pt x="159" y="28"/>
                    </a:moveTo>
                    <a:cubicBezTo>
                      <a:pt x="159" y="28"/>
                      <a:pt x="159" y="28"/>
                      <a:pt x="159" y="28"/>
                    </a:cubicBezTo>
                    <a:close/>
                    <a:moveTo>
                      <a:pt x="103" y="12"/>
                    </a:moveTo>
                    <a:cubicBezTo>
                      <a:pt x="101" y="11"/>
                      <a:pt x="104" y="13"/>
                      <a:pt x="103" y="12"/>
                    </a:cubicBezTo>
                    <a:close/>
                    <a:moveTo>
                      <a:pt x="108" y="6"/>
                    </a:moveTo>
                    <a:cubicBezTo>
                      <a:pt x="108" y="6"/>
                      <a:pt x="107" y="6"/>
                      <a:pt x="107" y="7"/>
                    </a:cubicBezTo>
                    <a:cubicBezTo>
                      <a:pt x="106" y="7"/>
                      <a:pt x="105" y="7"/>
                      <a:pt x="105" y="7"/>
                    </a:cubicBezTo>
                    <a:cubicBezTo>
                      <a:pt x="105" y="7"/>
                      <a:pt x="105" y="7"/>
                      <a:pt x="105" y="7"/>
                    </a:cubicBezTo>
                    <a:cubicBezTo>
                      <a:pt x="105" y="7"/>
                      <a:pt x="105" y="7"/>
                      <a:pt x="105" y="7"/>
                    </a:cubicBezTo>
                    <a:cubicBezTo>
                      <a:pt x="105" y="8"/>
                      <a:pt x="104" y="8"/>
                      <a:pt x="104" y="8"/>
                    </a:cubicBezTo>
                    <a:cubicBezTo>
                      <a:pt x="104" y="8"/>
                      <a:pt x="103" y="10"/>
                      <a:pt x="103" y="10"/>
                    </a:cubicBezTo>
                    <a:cubicBezTo>
                      <a:pt x="103" y="10"/>
                      <a:pt x="103" y="10"/>
                      <a:pt x="103" y="11"/>
                    </a:cubicBezTo>
                    <a:cubicBezTo>
                      <a:pt x="103" y="11"/>
                      <a:pt x="103" y="11"/>
                      <a:pt x="103" y="11"/>
                    </a:cubicBezTo>
                    <a:cubicBezTo>
                      <a:pt x="103" y="11"/>
                      <a:pt x="103" y="11"/>
                      <a:pt x="103" y="11"/>
                    </a:cubicBezTo>
                    <a:cubicBezTo>
                      <a:pt x="104" y="12"/>
                      <a:pt x="106" y="12"/>
                      <a:pt x="106" y="11"/>
                    </a:cubicBezTo>
                    <a:cubicBezTo>
                      <a:pt x="106" y="11"/>
                      <a:pt x="104" y="11"/>
                      <a:pt x="104" y="10"/>
                    </a:cubicBezTo>
                    <a:cubicBezTo>
                      <a:pt x="105" y="9"/>
                      <a:pt x="105" y="9"/>
                      <a:pt x="106" y="8"/>
                    </a:cubicBezTo>
                    <a:cubicBezTo>
                      <a:pt x="106" y="7"/>
                      <a:pt x="107" y="7"/>
                      <a:pt x="108" y="6"/>
                    </a:cubicBezTo>
                    <a:cubicBezTo>
                      <a:pt x="108" y="6"/>
                      <a:pt x="108" y="6"/>
                      <a:pt x="108" y="6"/>
                    </a:cubicBezTo>
                    <a:cubicBezTo>
                      <a:pt x="108" y="6"/>
                      <a:pt x="108" y="6"/>
                      <a:pt x="108" y="6"/>
                    </a:cubicBezTo>
                    <a:close/>
                    <a:moveTo>
                      <a:pt x="105" y="7"/>
                    </a:moveTo>
                    <a:cubicBezTo>
                      <a:pt x="105" y="7"/>
                      <a:pt x="105" y="7"/>
                      <a:pt x="105" y="7"/>
                    </a:cubicBezTo>
                    <a:cubicBezTo>
                      <a:pt x="105" y="7"/>
                      <a:pt x="105" y="7"/>
                      <a:pt x="105" y="7"/>
                    </a:cubicBezTo>
                    <a:cubicBezTo>
                      <a:pt x="105" y="7"/>
                      <a:pt x="105" y="7"/>
                      <a:pt x="105" y="7"/>
                    </a:cubicBezTo>
                    <a:close/>
                    <a:moveTo>
                      <a:pt x="158" y="29"/>
                    </a:moveTo>
                    <a:cubicBezTo>
                      <a:pt x="158" y="29"/>
                      <a:pt x="158" y="29"/>
                      <a:pt x="158" y="29"/>
                    </a:cubicBezTo>
                    <a:cubicBezTo>
                      <a:pt x="158" y="29"/>
                      <a:pt x="159" y="29"/>
                      <a:pt x="158" y="29"/>
                    </a:cubicBezTo>
                    <a:close/>
                    <a:moveTo>
                      <a:pt x="158" y="28"/>
                    </a:moveTo>
                    <a:cubicBezTo>
                      <a:pt x="158" y="28"/>
                      <a:pt x="158" y="29"/>
                      <a:pt x="158" y="29"/>
                    </a:cubicBezTo>
                    <a:cubicBezTo>
                      <a:pt x="158" y="29"/>
                      <a:pt x="158" y="29"/>
                      <a:pt x="158" y="28"/>
                    </a:cubicBezTo>
                    <a:cubicBezTo>
                      <a:pt x="159" y="28"/>
                      <a:pt x="159" y="28"/>
                      <a:pt x="158" y="28"/>
                    </a:cubicBezTo>
                    <a:close/>
                    <a:moveTo>
                      <a:pt x="3" y="22"/>
                    </a:moveTo>
                    <a:cubicBezTo>
                      <a:pt x="3" y="22"/>
                      <a:pt x="3" y="22"/>
                      <a:pt x="3" y="22"/>
                    </a:cubicBezTo>
                    <a:cubicBezTo>
                      <a:pt x="3" y="22"/>
                      <a:pt x="3" y="22"/>
                      <a:pt x="3" y="22"/>
                    </a:cubicBezTo>
                    <a:close/>
                    <a:moveTo>
                      <a:pt x="35" y="51"/>
                    </a:moveTo>
                    <a:cubicBezTo>
                      <a:pt x="35" y="51"/>
                      <a:pt x="35" y="51"/>
                      <a:pt x="35" y="51"/>
                    </a:cubicBezTo>
                    <a:cubicBezTo>
                      <a:pt x="35" y="51"/>
                      <a:pt x="35" y="51"/>
                      <a:pt x="35" y="51"/>
                    </a:cubicBezTo>
                    <a:close/>
                    <a:moveTo>
                      <a:pt x="29" y="39"/>
                    </a:moveTo>
                    <a:cubicBezTo>
                      <a:pt x="29" y="39"/>
                      <a:pt x="29" y="39"/>
                      <a:pt x="29" y="39"/>
                    </a:cubicBezTo>
                    <a:cubicBezTo>
                      <a:pt x="29" y="39"/>
                      <a:pt x="29" y="39"/>
                      <a:pt x="29" y="39"/>
                    </a:cubicBezTo>
                    <a:close/>
                    <a:moveTo>
                      <a:pt x="49" y="27"/>
                    </a:moveTo>
                    <a:cubicBezTo>
                      <a:pt x="49" y="27"/>
                      <a:pt x="49" y="27"/>
                      <a:pt x="49" y="27"/>
                    </a:cubicBezTo>
                    <a:close/>
                    <a:moveTo>
                      <a:pt x="16" y="22"/>
                    </a:moveTo>
                    <a:cubicBezTo>
                      <a:pt x="16" y="22"/>
                      <a:pt x="16" y="22"/>
                      <a:pt x="16" y="22"/>
                    </a:cubicBezTo>
                    <a:cubicBezTo>
                      <a:pt x="16" y="22"/>
                      <a:pt x="16" y="22"/>
                      <a:pt x="16" y="22"/>
                    </a:cubicBezTo>
                    <a:close/>
                    <a:moveTo>
                      <a:pt x="41" y="88"/>
                    </a:moveTo>
                    <a:cubicBezTo>
                      <a:pt x="41" y="88"/>
                      <a:pt x="41" y="88"/>
                      <a:pt x="41" y="88"/>
                    </a:cubicBezTo>
                    <a:cubicBezTo>
                      <a:pt x="41" y="88"/>
                      <a:pt x="41" y="88"/>
                      <a:pt x="41" y="88"/>
                    </a:cubicBezTo>
                    <a:close/>
                    <a:moveTo>
                      <a:pt x="58" y="66"/>
                    </a:moveTo>
                    <a:cubicBezTo>
                      <a:pt x="58" y="66"/>
                      <a:pt x="57" y="66"/>
                      <a:pt x="57" y="67"/>
                    </a:cubicBezTo>
                    <a:cubicBezTo>
                      <a:pt x="57" y="67"/>
                      <a:pt x="57" y="67"/>
                      <a:pt x="57" y="67"/>
                    </a:cubicBezTo>
                    <a:cubicBezTo>
                      <a:pt x="57" y="68"/>
                      <a:pt x="57" y="69"/>
                      <a:pt x="57" y="70"/>
                    </a:cubicBezTo>
                    <a:cubicBezTo>
                      <a:pt x="57" y="71"/>
                      <a:pt x="56" y="72"/>
                      <a:pt x="56" y="73"/>
                    </a:cubicBezTo>
                    <a:cubicBezTo>
                      <a:pt x="56" y="74"/>
                      <a:pt x="54" y="73"/>
                      <a:pt x="54" y="74"/>
                    </a:cubicBezTo>
                    <a:cubicBezTo>
                      <a:pt x="54" y="74"/>
                      <a:pt x="53" y="74"/>
                      <a:pt x="53" y="75"/>
                    </a:cubicBezTo>
                    <a:cubicBezTo>
                      <a:pt x="52" y="75"/>
                      <a:pt x="52" y="77"/>
                      <a:pt x="52" y="78"/>
                    </a:cubicBezTo>
                    <a:cubicBezTo>
                      <a:pt x="51" y="80"/>
                      <a:pt x="50" y="83"/>
                      <a:pt x="47" y="81"/>
                    </a:cubicBezTo>
                    <a:cubicBezTo>
                      <a:pt x="47" y="82"/>
                      <a:pt x="48" y="82"/>
                      <a:pt x="49" y="83"/>
                    </a:cubicBezTo>
                    <a:cubicBezTo>
                      <a:pt x="49" y="84"/>
                      <a:pt x="46" y="85"/>
                      <a:pt x="46" y="84"/>
                    </a:cubicBezTo>
                    <a:cubicBezTo>
                      <a:pt x="46" y="85"/>
                      <a:pt x="46" y="85"/>
                      <a:pt x="46" y="86"/>
                    </a:cubicBezTo>
                    <a:cubicBezTo>
                      <a:pt x="46" y="86"/>
                      <a:pt x="45" y="85"/>
                      <a:pt x="45" y="86"/>
                    </a:cubicBezTo>
                    <a:cubicBezTo>
                      <a:pt x="45" y="86"/>
                      <a:pt x="45" y="87"/>
                      <a:pt x="46" y="86"/>
                    </a:cubicBezTo>
                    <a:cubicBezTo>
                      <a:pt x="46" y="86"/>
                      <a:pt x="46" y="87"/>
                      <a:pt x="46" y="87"/>
                    </a:cubicBezTo>
                    <a:cubicBezTo>
                      <a:pt x="45" y="88"/>
                      <a:pt x="45" y="89"/>
                      <a:pt x="45" y="89"/>
                    </a:cubicBezTo>
                    <a:cubicBezTo>
                      <a:pt x="45" y="90"/>
                      <a:pt x="46" y="90"/>
                      <a:pt x="46" y="90"/>
                    </a:cubicBezTo>
                    <a:cubicBezTo>
                      <a:pt x="46" y="91"/>
                      <a:pt x="46" y="91"/>
                      <a:pt x="46" y="91"/>
                    </a:cubicBezTo>
                    <a:cubicBezTo>
                      <a:pt x="45" y="92"/>
                      <a:pt x="45" y="93"/>
                      <a:pt x="46" y="93"/>
                    </a:cubicBezTo>
                    <a:cubicBezTo>
                      <a:pt x="46" y="94"/>
                      <a:pt x="46" y="93"/>
                      <a:pt x="46" y="93"/>
                    </a:cubicBezTo>
                    <a:cubicBezTo>
                      <a:pt x="46" y="93"/>
                      <a:pt x="48" y="95"/>
                      <a:pt x="48" y="95"/>
                    </a:cubicBezTo>
                    <a:cubicBezTo>
                      <a:pt x="49" y="95"/>
                      <a:pt x="45" y="95"/>
                      <a:pt x="46" y="95"/>
                    </a:cubicBezTo>
                    <a:cubicBezTo>
                      <a:pt x="46" y="95"/>
                      <a:pt x="44" y="95"/>
                      <a:pt x="44" y="94"/>
                    </a:cubicBezTo>
                    <a:cubicBezTo>
                      <a:pt x="44" y="94"/>
                      <a:pt x="43" y="94"/>
                      <a:pt x="43" y="94"/>
                    </a:cubicBezTo>
                    <a:cubicBezTo>
                      <a:pt x="43" y="93"/>
                      <a:pt x="43" y="93"/>
                      <a:pt x="43" y="93"/>
                    </a:cubicBezTo>
                    <a:cubicBezTo>
                      <a:pt x="43" y="93"/>
                      <a:pt x="42" y="93"/>
                      <a:pt x="42" y="93"/>
                    </a:cubicBezTo>
                    <a:cubicBezTo>
                      <a:pt x="43" y="93"/>
                      <a:pt x="43" y="93"/>
                      <a:pt x="43" y="93"/>
                    </a:cubicBezTo>
                    <a:cubicBezTo>
                      <a:pt x="43" y="93"/>
                      <a:pt x="43" y="92"/>
                      <a:pt x="43" y="92"/>
                    </a:cubicBezTo>
                    <a:cubicBezTo>
                      <a:pt x="42" y="92"/>
                      <a:pt x="43" y="93"/>
                      <a:pt x="42" y="93"/>
                    </a:cubicBezTo>
                    <a:cubicBezTo>
                      <a:pt x="42" y="92"/>
                      <a:pt x="42" y="92"/>
                      <a:pt x="42" y="92"/>
                    </a:cubicBezTo>
                    <a:cubicBezTo>
                      <a:pt x="42" y="92"/>
                      <a:pt x="41" y="92"/>
                      <a:pt x="42" y="92"/>
                    </a:cubicBezTo>
                    <a:cubicBezTo>
                      <a:pt x="41" y="92"/>
                      <a:pt x="41" y="91"/>
                      <a:pt x="41" y="91"/>
                    </a:cubicBezTo>
                    <a:cubicBezTo>
                      <a:pt x="41" y="91"/>
                      <a:pt x="42" y="90"/>
                      <a:pt x="41" y="90"/>
                    </a:cubicBezTo>
                    <a:cubicBezTo>
                      <a:pt x="40" y="89"/>
                      <a:pt x="41" y="89"/>
                      <a:pt x="40" y="88"/>
                    </a:cubicBezTo>
                    <a:cubicBezTo>
                      <a:pt x="41" y="88"/>
                      <a:pt x="41" y="88"/>
                      <a:pt x="41" y="88"/>
                    </a:cubicBezTo>
                    <a:cubicBezTo>
                      <a:pt x="41" y="88"/>
                      <a:pt x="41" y="86"/>
                      <a:pt x="41" y="86"/>
                    </a:cubicBezTo>
                    <a:cubicBezTo>
                      <a:pt x="41" y="86"/>
                      <a:pt x="41" y="87"/>
                      <a:pt x="41" y="87"/>
                    </a:cubicBezTo>
                    <a:cubicBezTo>
                      <a:pt x="41" y="87"/>
                      <a:pt x="39" y="84"/>
                      <a:pt x="39" y="84"/>
                    </a:cubicBezTo>
                    <a:cubicBezTo>
                      <a:pt x="39" y="83"/>
                      <a:pt x="40" y="80"/>
                      <a:pt x="39" y="79"/>
                    </a:cubicBezTo>
                    <a:cubicBezTo>
                      <a:pt x="39" y="79"/>
                      <a:pt x="39" y="78"/>
                      <a:pt x="39" y="78"/>
                    </a:cubicBezTo>
                    <a:cubicBezTo>
                      <a:pt x="39" y="78"/>
                      <a:pt x="39" y="78"/>
                      <a:pt x="39" y="78"/>
                    </a:cubicBezTo>
                    <a:cubicBezTo>
                      <a:pt x="39" y="77"/>
                      <a:pt x="40" y="71"/>
                      <a:pt x="38" y="70"/>
                    </a:cubicBezTo>
                    <a:cubicBezTo>
                      <a:pt x="38" y="69"/>
                      <a:pt x="37" y="69"/>
                      <a:pt x="36" y="69"/>
                    </a:cubicBezTo>
                    <a:cubicBezTo>
                      <a:pt x="35" y="67"/>
                      <a:pt x="34" y="65"/>
                      <a:pt x="33" y="63"/>
                    </a:cubicBezTo>
                    <a:cubicBezTo>
                      <a:pt x="32" y="63"/>
                      <a:pt x="32" y="62"/>
                      <a:pt x="32" y="62"/>
                    </a:cubicBezTo>
                    <a:cubicBezTo>
                      <a:pt x="31" y="61"/>
                      <a:pt x="32" y="61"/>
                      <a:pt x="32" y="60"/>
                    </a:cubicBezTo>
                    <a:cubicBezTo>
                      <a:pt x="31" y="60"/>
                      <a:pt x="32" y="58"/>
                      <a:pt x="32" y="57"/>
                    </a:cubicBezTo>
                    <a:cubicBezTo>
                      <a:pt x="33" y="56"/>
                      <a:pt x="34" y="55"/>
                      <a:pt x="33" y="53"/>
                    </a:cubicBezTo>
                    <a:cubicBezTo>
                      <a:pt x="34" y="51"/>
                      <a:pt x="32" y="53"/>
                      <a:pt x="32" y="53"/>
                    </a:cubicBezTo>
                    <a:cubicBezTo>
                      <a:pt x="31" y="53"/>
                      <a:pt x="30" y="52"/>
                      <a:pt x="30" y="52"/>
                    </a:cubicBezTo>
                    <a:cubicBezTo>
                      <a:pt x="29" y="51"/>
                      <a:pt x="29" y="50"/>
                      <a:pt x="28" y="49"/>
                    </a:cubicBezTo>
                    <a:cubicBezTo>
                      <a:pt x="26" y="49"/>
                      <a:pt x="25" y="48"/>
                      <a:pt x="24" y="47"/>
                    </a:cubicBezTo>
                    <a:cubicBezTo>
                      <a:pt x="24" y="47"/>
                      <a:pt x="23" y="47"/>
                      <a:pt x="23" y="48"/>
                    </a:cubicBezTo>
                    <a:cubicBezTo>
                      <a:pt x="22" y="48"/>
                      <a:pt x="20" y="46"/>
                      <a:pt x="19" y="46"/>
                    </a:cubicBezTo>
                    <a:cubicBezTo>
                      <a:pt x="18" y="45"/>
                      <a:pt x="18" y="43"/>
                      <a:pt x="17" y="42"/>
                    </a:cubicBezTo>
                    <a:cubicBezTo>
                      <a:pt x="17" y="42"/>
                      <a:pt x="17" y="42"/>
                      <a:pt x="17" y="42"/>
                    </a:cubicBezTo>
                    <a:cubicBezTo>
                      <a:pt x="17" y="42"/>
                      <a:pt x="17" y="42"/>
                      <a:pt x="17" y="42"/>
                    </a:cubicBezTo>
                    <a:cubicBezTo>
                      <a:pt x="17" y="41"/>
                      <a:pt x="16" y="40"/>
                      <a:pt x="16" y="40"/>
                    </a:cubicBezTo>
                    <a:cubicBezTo>
                      <a:pt x="16" y="39"/>
                      <a:pt x="16" y="37"/>
                      <a:pt x="15" y="37"/>
                    </a:cubicBezTo>
                    <a:cubicBezTo>
                      <a:pt x="15" y="37"/>
                      <a:pt x="15" y="40"/>
                      <a:pt x="15" y="41"/>
                    </a:cubicBezTo>
                    <a:cubicBezTo>
                      <a:pt x="15" y="41"/>
                      <a:pt x="16" y="44"/>
                      <a:pt x="16" y="44"/>
                    </a:cubicBezTo>
                    <a:cubicBezTo>
                      <a:pt x="16" y="43"/>
                      <a:pt x="15" y="43"/>
                      <a:pt x="15" y="42"/>
                    </a:cubicBezTo>
                    <a:cubicBezTo>
                      <a:pt x="15" y="42"/>
                      <a:pt x="15" y="41"/>
                      <a:pt x="15" y="41"/>
                    </a:cubicBezTo>
                    <a:cubicBezTo>
                      <a:pt x="15" y="41"/>
                      <a:pt x="14" y="40"/>
                      <a:pt x="14" y="40"/>
                    </a:cubicBezTo>
                    <a:cubicBezTo>
                      <a:pt x="14" y="40"/>
                      <a:pt x="14" y="40"/>
                      <a:pt x="14" y="40"/>
                    </a:cubicBezTo>
                    <a:cubicBezTo>
                      <a:pt x="14" y="40"/>
                      <a:pt x="14" y="39"/>
                      <a:pt x="14" y="39"/>
                    </a:cubicBezTo>
                    <a:cubicBezTo>
                      <a:pt x="14" y="38"/>
                      <a:pt x="15" y="37"/>
                      <a:pt x="14" y="36"/>
                    </a:cubicBezTo>
                    <a:cubicBezTo>
                      <a:pt x="14" y="36"/>
                      <a:pt x="13" y="36"/>
                      <a:pt x="13" y="35"/>
                    </a:cubicBezTo>
                    <a:cubicBezTo>
                      <a:pt x="13" y="35"/>
                      <a:pt x="13" y="35"/>
                      <a:pt x="13" y="34"/>
                    </a:cubicBezTo>
                    <a:cubicBezTo>
                      <a:pt x="13" y="34"/>
                      <a:pt x="13" y="33"/>
                      <a:pt x="13" y="32"/>
                    </a:cubicBezTo>
                    <a:cubicBezTo>
                      <a:pt x="13" y="32"/>
                      <a:pt x="14" y="31"/>
                      <a:pt x="14" y="31"/>
                    </a:cubicBezTo>
                    <a:cubicBezTo>
                      <a:pt x="14" y="30"/>
                      <a:pt x="14" y="29"/>
                      <a:pt x="15" y="29"/>
                    </a:cubicBezTo>
                    <a:cubicBezTo>
                      <a:pt x="15" y="29"/>
                      <a:pt x="16" y="28"/>
                      <a:pt x="16" y="28"/>
                    </a:cubicBezTo>
                    <a:cubicBezTo>
                      <a:pt x="16" y="28"/>
                      <a:pt x="16" y="27"/>
                      <a:pt x="16" y="27"/>
                    </a:cubicBezTo>
                    <a:cubicBezTo>
                      <a:pt x="16" y="25"/>
                      <a:pt x="15" y="25"/>
                      <a:pt x="17" y="25"/>
                    </a:cubicBezTo>
                    <a:cubicBezTo>
                      <a:pt x="16" y="25"/>
                      <a:pt x="17" y="23"/>
                      <a:pt x="17" y="22"/>
                    </a:cubicBezTo>
                    <a:cubicBezTo>
                      <a:pt x="17" y="22"/>
                      <a:pt x="17" y="22"/>
                      <a:pt x="17" y="22"/>
                    </a:cubicBezTo>
                    <a:cubicBezTo>
                      <a:pt x="16" y="22"/>
                      <a:pt x="16" y="22"/>
                      <a:pt x="16" y="22"/>
                    </a:cubicBezTo>
                    <a:cubicBezTo>
                      <a:pt x="16" y="22"/>
                      <a:pt x="16" y="21"/>
                      <a:pt x="16" y="21"/>
                    </a:cubicBezTo>
                    <a:cubicBezTo>
                      <a:pt x="16" y="21"/>
                      <a:pt x="16" y="20"/>
                      <a:pt x="16" y="20"/>
                    </a:cubicBezTo>
                    <a:cubicBezTo>
                      <a:pt x="16" y="19"/>
                      <a:pt x="14" y="19"/>
                      <a:pt x="14" y="18"/>
                    </a:cubicBezTo>
                    <a:cubicBezTo>
                      <a:pt x="13" y="18"/>
                      <a:pt x="13" y="18"/>
                      <a:pt x="13" y="19"/>
                    </a:cubicBezTo>
                    <a:cubicBezTo>
                      <a:pt x="13" y="19"/>
                      <a:pt x="13" y="18"/>
                      <a:pt x="13" y="18"/>
                    </a:cubicBezTo>
                    <a:cubicBezTo>
                      <a:pt x="13" y="19"/>
                      <a:pt x="11" y="19"/>
                      <a:pt x="11" y="19"/>
                    </a:cubicBezTo>
                    <a:cubicBezTo>
                      <a:pt x="11" y="19"/>
                      <a:pt x="11" y="19"/>
                      <a:pt x="10" y="19"/>
                    </a:cubicBezTo>
                    <a:cubicBezTo>
                      <a:pt x="10" y="19"/>
                      <a:pt x="10" y="19"/>
                      <a:pt x="10" y="19"/>
                    </a:cubicBezTo>
                    <a:cubicBezTo>
                      <a:pt x="9" y="20"/>
                      <a:pt x="6" y="21"/>
                      <a:pt x="6" y="22"/>
                    </a:cubicBezTo>
                    <a:cubicBezTo>
                      <a:pt x="6" y="22"/>
                      <a:pt x="4" y="22"/>
                      <a:pt x="3" y="22"/>
                    </a:cubicBezTo>
                    <a:cubicBezTo>
                      <a:pt x="4" y="22"/>
                      <a:pt x="6" y="21"/>
                      <a:pt x="6" y="21"/>
                    </a:cubicBezTo>
                    <a:cubicBezTo>
                      <a:pt x="7" y="20"/>
                      <a:pt x="7" y="20"/>
                      <a:pt x="7" y="20"/>
                    </a:cubicBezTo>
                    <a:cubicBezTo>
                      <a:pt x="7" y="20"/>
                      <a:pt x="7" y="20"/>
                      <a:pt x="7" y="20"/>
                    </a:cubicBezTo>
                    <a:cubicBezTo>
                      <a:pt x="7" y="19"/>
                      <a:pt x="6" y="20"/>
                      <a:pt x="6" y="19"/>
                    </a:cubicBezTo>
                    <a:cubicBezTo>
                      <a:pt x="6" y="19"/>
                      <a:pt x="6" y="19"/>
                      <a:pt x="6" y="19"/>
                    </a:cubicBezTo>
                    <a:cubicBezTo>
                      <a:pt x="6" y="18"/>
                      <a:pt x="5" y="18"/>
                      <a:pt x="6" y="17"/>
                    </a:cubicBezTo>
                    <a:cubicBezTo>
                      <a:pt x="6" y="17"/>
                      <a:pt x="9" y="16"/>
                      <a:pt x="9" y="16"/>
                    </a:cubicBezTo>
                    <a:cubicBezTo>
                      <a:pt x="9" y="16"/>
                      <a:pt x="9" y="15"/>
                      <a:pt x="9" y="15"/>
                    </a:cubicBezTo>
                    <a:cubicBezTo>
                      <a:pt x="9" y="15"/>
                      <a:pt x="8" y="15"/>
                      <a:pt x="7" y="15"/>
                    </a:cubicBezTo>
                    <a:cubicBezTo>
                      <a:pt x="7" y="14"/>
                      <a:pt x="8" y="14"/>
                      <a:pt x="8" y="14"/>
                    </a:cubicBezTo>
                    <a:cubicBezTo>
                      <a:pt x="8" y="14"/>
                      <a:pt x="9" y="14"/>
                      <a:pt x="9" y="14"/>
                    </a:cubicBezTo>
                    <a:cubicBezTo>
                      <a:pt x="9" y="13"/>
                      <a:pt x="10" y="14"/>
                      <a:pt x="10" y="14"/>
                    </a:cubicBezTo>
                    <a:cubicBezTo>
                      <a:pt x="11" y="14"/>
                      <a:pt x="11" y="13"/>
                      <a:pt x="10" y="13"/>
                    </a:cubicBezTo>
                    <a:cubicBezTo>
                      <a:pt x="11" y="13"/>
                      <a:pt x="10" y="12"/>
                      <a:pt x="10" y="12"/>
                    </a:cubicBezTo>
                    <a:cubicBezTo>
                      <a:pt x="11" y="12"/>
                      <a:pt x="12" y="12"/>
                      <a:pt x="12" y="12"/>
                    </a:cubicBezTo>
                    <a:cubicBezTo>
                      <a:pt x="14" y="10"/>
                      <a:pt x="17" y="9"/>
                      <a:pt x="19" y="11"/>
                    </a:cubicBezTo>
                    <a:cubicBezTo>
                      <a:pt x="19" y="11"/>
                      <a:pt x="20" y="11"/>
                      <a:pt x="20" y="11"/>
                    </a:cubicBezTo>
                    <a:cubicBezTo>
                      <a:pt x="20" y="11"/>
                      <a:pt x="20" y="11"/>
                      <a:pt x="21" y="11"/>
                    </a:cubicBezTo>
                    <a:cubicBezTo>
                      <a:pt x="21" y="11"/>
                      <a:pt x="22" y="12"/>
                      <a:pt x="22" y="12"/>
                    </a:cubicBezTo>
                    <a:cubicBezTo>
                      <a:pt x="22" y="12"/>
                      <a:pt x="22" y="12"/>
                      <a:pt x="22" y="12"/>
                    </a:cubicBezTo>
                    <a:cubicBezTo>
                      <a:pt x="22" y="12"/>
                      <a:pt x="22" y="12"/>
                      <a:pt x="22" y="12"/>
                    </a:cubicBezTo>
                    <a:cubicBezTo>
                      <a:pt x="23" y="12"/>
                      <a:pt x="26" y="12"/>
                      <a:pt x="26" y="12"/>
                    </a:cubicBezTo>
                    <a:cubicBezTo>
                      <a:pt x="26" y="12"/>
                      <a:pt x="26" y="12"/>
                      <a:pt x="26" y="12"/>
                    </a:cubicBezTo>
                    <a:cubicBezTo>
                      <a:pt x="26" y="12"/>
                      <a:pt x="27" y="12"/>
                      <a:pt x="27" y="12"/>
                    </a:cubicBezTo>
                    <a:cubicBezTo>
                      <a:pt x="27" y="12"/>
                      <a:pt x="27" y="13"/>
                      <a:pt x="27" y="13"/>
                    </a:cubicBezTo>
                    <a:cubicBezTo>
                      <a:pt x="27" y="12"/>
                      <a:pt x="28" y="12"/>
                      <a:pt x="28" y="13"/>
                    </a:cubicBezTo>
                    <a:cubicBezTo>
                      <a:pt x="28" y="13"/>
                      <a:pt x="31" y="13"/>
                      <a:pt x="29" y="14"/>
                    </a:cubicBezTo>
                    <a:cubicBezTo>
                      <a:pt x="30" y="14"/>
                      <a:pt x="31" y="14"/>
                      <a:pt x="31" y="14"/>
                    </a:cubicBezTo>
                    <a:cubicBezTo>
                      <a:pt x="31" y="14"/>
                      <a:pt x="31" y="14"/>
                      <a:pt x="31" y="14"/>
                    </a:cubicBezTo>
                    <a:cubicBezTo>
                      <a:pt x="31" y="13"/>
                      <a:pt x="30" y="14"/>
                      <a:pt x="29" y="13"/>
                    </a:cubicBezTo>
                    <a:cubicBezTo>
                      <a:pt x="29" y="12"/>
                      <a:pt x="30" y="12"/>
                      <a:pt x="31" y="12"/>
                    </a:cubicBezTo>
                    <a:cubicBezTo>
                      <a:pt x="30" y="12"/>
                      <a:pt x="29" y="12"/>
                      <a:pt x="29" y="11"/>
                    </a:cubicBezTo>
                    <a:cubicBezTo>
                      <a:pt x="29" y="11"/>
                      <a:pt x="29" y="11"/>
                      <a:pt x="29" y="11"/>
                    </a:cubicBezTo>
                    <a:cubicBezTo>
                      <a:pt x="28" y="12"/>
                      <a:pt x="27" y="11"/>
                      <a:pt x="27" y="11"/>
                    </a:cubicBezTo>
                    <a:cubicBezTo>
                      <a:pt x="28" y="9"/>
                      <a:pt x="31" y="9"/>
                      <a:pt x="31" y="10"/>
                    </a:cubicBezTo>
                    <a:cubicBezTo>
                      <a:pt x="32" y="10"/>
                      <a:pt x="33" y="11"/>
                      <a:pt x="33" y="11"/>
                    </a:cubicBezTo>
                    <a:cubicBezTo>
                      <a:pt x="34" y="11"/>
                      <a:pt x="34" y="10"/>
                      <a:pt x="33" y="11"/>
                    </a:cubicBezTo>
                    <a:cubicBezTo>
                      <a:pt x="34" y="10"/>
                      <a:pt x="35" y="10"/>
                      <a:pt x="35" y="11"/>
                    </a:cubicBezTo>
                    <a:cubicBezTo>
                      <a:pt x="34" y="11"/>
                      <a:pt x="34" y="12"/>
                      <a:pt x="34" y="12"/>
                    </a:cubicBezTo>
                    <a:cubicBezTo>
                      <a:pt x="34" y="12"/>
                      <a:pt x="35" y="13"/>
                      <a:pt x="35" y="13"/>
                    </a:cubicBezTo>
                    <a:cubicBezTo>
                      <a:pt x="34" y="14"/>
                      <a:pt x="34" y="14"/>
                      <a:pt x="33" y="14"/>
                    </a:cubicBezTo>
                    <a:cubicBezTo>
                      <a:pt x="33" y="14"/>
                      <a:pt x="33" y="14"/>
                      <a:pt x="33" y="14"/>
                    </a:cubicBezTo>
                    <a:cubicBezTo>
                      <a:pt x="33" y="14"/>
                      <a:pt x="35" y="15"/>
                      <a:pt x="35" y="14"/>
                    </a:cubicBezTo>
                    <a:cubicBezTo>
                      <a:pt x="35" y="14"/>
                      <a:pt x="35" y="14"/>
                      <a:pt x="35" y="14"/>
                    </a:cubicBezTo>
                    <a:cubicBezTo>
                      <a:pt x="35" y="13"/>
                      <a:pt x="36" y="13"/>
                      <a:pt x="36" y="13"/>
                    </a:cubicBezTo>
                    <a:cubicBezTo>
                      <a:pt x="36" y="13"/>
                      <a:pt x="36" y="13"/>
                      <a:pt x="36" y="12"/>
                    </a:cubicBezTo>
                    <a:cubicBezTo>
                      <a:pt x="37" y="12"/>
                      <a:pt x="37" y="11"/>
                      <a:pt x="38" y="11"/>
                    </a:cubicBezTo>
                    <a:cubicBezTo>
                      <a:pt x="39" y="9"/>
                      <a:pt x="40" y="11"/>
                      <a:pt x="38" y="12"/>
                    </a:cubicBezTo>
                    <a:cubicBezTo>
                      <a:pt x="37" y="12"/>
                      <a:pt x="38" y="14"/>
                      <a:pt x="38" y="14"/>
                    </a:cubicBezTo>
                    <a:cubicBezTo>
                      <a:pt x="39" y="13"/>
                      <a:pt x="39" y="15"/>
                      <a:pt x="39" y="15"/>
                    </a:cubicBezTo>
                    <a:cubicBezTo>
                      <a:pt x="39" y="15"/>
                      <a:pt x="40" y="14"/>
                      <a:pt x="40" y="14"/>
                    </a:cubicBezTo>
                    <a:cubicBezTo>
                      <a:pt x="38" y="13"/>
                      <a:pt x="39" y="11"/>
                      <a:pt x="40" y="11"/>
                    </a:cubicBezTo>
                    <a:cubicBezTo>
                      <a:pt x="40" y="11"/>
                      <a:pt x="40" y="10"/>
                      <a:pt x="40" y="10"/>
                    </a:cubicBezTo>
                    <a:cubicBezTo>
                      <a:pt x="40" y="10"/>
                      <a:pt x="40" y="10"/>
                      <a:pt x="40" y="10"/>
                    </a:cubicBezTo>
                    <a:cubicBezTo>
                      <a:pt x="40" y="10"/>
                      <a:pt x="40" y="11"/>
                      <a:pt x="40" y="11"/>
                    </a:cubicBezTo>
                    <a:cubicBezTo>
                      <a:pt x="40" y="11"/>
                      <a:pt x="41" y="11"/>
                      <a:pt x="41" y="11"/>
                    </a:cubicBezTo>
                    <a:cubicBezTo>
                      <a:pt x="41" y="11"/>
                      <a:pt x="45" y="12"/>
                      <a:pt x="43" y="12"/>
                    </a:cubicBezTo>
                    <a:cubicBezTo>
                      <a:pt x="44" y="12"/>
                      <a:pt x="44" y="12"/>
                      <a:pt x="44" y="12"/>
                    </a:cubicBezTo>
                    <a:cubicBezTo>
                      <a:pt x="44" y="12"/>
                      <a:pt x="44" y="12"/>
                      <a:pt x="44" y="12"/>
                    </a:cubicBezTo>
                    <a:cubicBezTo>
                      <a:pt x="44" y="12"/>
                      <a:pt x="45" y="13"/>
                      <a:pt x="45" y="13"/>
                    </a:cubicBezTo>
                    <a:cubicBezTo>
                      <a:pt x="46" y="13"/>
                      <a:pt x="46" y="13"/>
                      <a:pt x="46" y="13"/>
                    </a:cubicBezTo>
                    <a:cubicBezTo>
                      <a:pt x="46" y="14"/>
                      <a:pt x="46" y="14"/>
                      <a:pt x="46" y="14"/>
                    </a:cubicBezTo>
                    <a:cubicBezTo>
                      <a:pt x="46" y="15"/>
                      <a:pt x="45" y="15"/>
                      <a:pt x="47" y="16"/>
                    </a:cubicBezTo>
                    <a:cubicBezTo>
                      <a:pt x="47" y="16"/>
                      <a:pt x="47" y="16"/>
                      <a:pt x="48" y="16"/>
                    </a:cubicBezTo>
                    <a:cubicBezTo>
                      <a:pt x="48" y="18"/>
                      <a:pt x="46" y="18"/>
                      <a:pt x="46" y="17"/>
                    </a:cubicBezTo>
                    <a:cubicBezTo>
                      <a:pt x="45" y="16"/>
                      <a:pt x="46" y="18"/>
                      <a:pt x="46" y="18"/>
                    </a:cubicBezTo>
                    <a:cubicBezTo>
                      <a:pt x="46" y="19"/>
                      <a:pt x="46" y="19"/>
                      <a:pt x="46" y="19"/>
                    </a:cubicBezTo>
                    <a:cubicBezTo>
                      <a:pt x="46" y="19"/>
                      <a:pt x="45" y="19"/>
                      <a:pt x="45" y="19"/>
                    </a:cubicBezTo>
                    <a:cubicBezTo>
                      <a:pt x="45" y="19"/>
                      <a:pt x="46" y="20"/>
                      <a:pt x="45" y="20"/>
                    </a:cubicBezTo>
                    <a:cubicBezTo>
                      <a:pt x="45" y="20"/>
                      <a:pt x="44" y="19"/>
                      <a:pt x="44" y="19"/>
                    </a:cubicBezTo>
                    <a:cubicBezTo>
                      <a:pt x="43" y="19"/>
                      <a:pt x="43" y="18"/>
                      <a:pt x="43" y="18"/>
                    </a:cubicBezTo>
                    <a:cubicBezTo>
                      <a:pt x="43" y="18"/>
                      <a:pt x="41" y="18"/>
                      <a:pt x="41" y="18"/>
                    </a:cubicBezTo>
                    <a:cubicBezTo>
                      <a:pt x="41" y="17"/>
                      <a:pt x="44" y="17"/>
                      <a:pt x="44" y="15"/>
                    </a:cubicBezTo>
                    <a:cubicBezTo>
                      <a:pt x="44" y="15"/>
                      <a:pt x="42" y="16"/>
                      <a:pt x="42" y="16"/>
                    </a:cubicBezTo>
                    <a:cubicBezTo>
                      <a:pt x="42" y="15"/>
                      <a:pt x="43" y="15"/>
                      <a:pt x="43" y="15"/>
                    </a:cubicBezTo>
                    <a:cubicBezTo>
                      <a:pt x="43" y="15"/>
                      <a:pt x="42" y="14"/>
                      <a:pt x="43" y="14"/>
                    </a:cubicBezTo>
                    <a:cubicBezTo>
                      <a:pt x="43" y="14"/>
                      <a:pt x="43" y="14"/>
                      <a:pt x="42" y="13"/>
                    </a:cubicBezTo>
                    <a:cubicBezTo>
                      <a:pt x="42" y="14"/>
                      <a:pt x="41" y="14"/>
                      <a:pt x="41" y="14"/>
                    </a:cubicBezTo>
                    <a:cubicBezTo>
                      <a:pt x="41" y="14"/>
                      <a:pt x="41" y="14"/>
                      <a:pt x="41" y="14"/>
                    </a:cubicBezTo>
                    <a:cubicBezTo>
                      <a:pt x="41" y="14"/>
                      <a:pt x="41" y="14"/>
                      <a:pt x="41" y="14"/>
                    </a:cubicBezTo>
                    <a:cubicBezTo>
                      <a:pt x="42" y="15"/>
                      <a:pt x="39" y="16"/>
                      <a:pt x="40" y="17"/>
                    </a:cubicBezTo>
                    <a:cubicBezTo>
                      <a:pt x="39" y="17"/>
                      <a:pt x="39" y="17"/>
                      <a:pt x="39" y="16"/>
                    </a:cubicBezTo>
                    <a:cubicBezTo>
                      <a:pt x="39" y="17"/>
                      <a:pt x="40" y="18"/>
                      <a:pt x="40" y="18"/>
                    </a:cubicBezTo>
                    <a:cubicBezTo>
                      <a:pt x="40" y="18"/>
                      <a:pt x="38" y="18"/>
                      <a:pt x="38" y="18"/>
                    </a:cubicBezTo>
                    <a:cubicBezTo>
                      <a:pt x="38" y="18"/>
                      <a:pt x="38" y="18"/>
                      <a:pt x="38" y="18"/>
                    </a:cubicBezTo>
                    <a:cubicBezTo>
                      <a:pt x="38" y="18"/>
                      <a:pt x="38" y="17"/>
                      <a:pt x="39" y="16"/>
                    </a:cubicBezTo>
                    <a:cubicBezTo>
                      <a:pt x="39" y="16"/>
                      <a:pt x="38" y="17"/>
                      <a:pt x="38" y="17"/>
                    </a:cubicBezTo>
                    <a:cubicBezTo>
                      <a:pt x="38" y="17"/>
                      <a:pt x="36" y="17"/>
                      <a:pt x="36" y="18"/>
                    </a:cubicBezTo>
                    <a:cubicBezTo>
                      <a:pt x="37" y="18"/>
                      <a:pt x="35" y="19"/>
                      <a:pt x="35" y="19"/>
                    </a:cubicBezTo>
                    <a:cubicBezTo>
                      <a:pt x="33" y="20"/>
                      <a:pt x="34" y="20"/>
                      <a:pt x="34" y="21"/>
                    </a:cubicBezTo>
                    <a:cubicBezTo>
                      <a:pt x="34" y="23"/>
                      <a:pt x="39" y="23"/>
                      <a:pt x="37" y="25"/>
                    </a:cubicBezTo>
                    <a:cubicBezTo>
                      <a:pt x="38" y="25"/>
                      <a:pt x="38" y="25"/>
                      <a:pt x="38" y="25"/>
                    </a:cubicBezTo>
                    <a:cubicBezTo>
                      <a:pt x="38" y="25"/>
                      <a:pt x="37" y="25"/>
                      <a:pt x="37" y="25"/>
                    </a:cubicBezTo>
                    <a:cubicBezTo>
                      <a:pt x="38" y="26"/>
                      <a:pt x="38" y="27"/>
                      <a:pt x="39" y="25"/>
                    </a:cubicBezTo>
                    <a:cubicBezTo>
                      <a:pt x="39" y="24"/>
                      <a:pt x="38" y="25"/>
                      <a:pt x="40" y="23"/>
                    </a:cubicBezTo>
                    <a:cubicBezTo>
                      <a:pt x="41" y="23"/>
                      <a:pt x="39" y="22"/>
                      <a:pt x="40" y="21"/>
                    </a:cubicBezTo>
                    <a:cubicBezTo>
                      <a:pt x="41" y="21"/>
                      <a:pt x="41" y="20"/>
                      <a:pt x="41" y="19"/>
                    </a:cubicBezTo>
                    <a:cubicBezTo>
                      <a:pt x="41" y="18"/>
                      <a:pt x="44" y="20"/>
                      <a:pt x="44" y="21"/>
                    </a:cubicBezTo>
                    <a:cubicBezTo>
                      <a:pt x="44" y="23"/>
                      <a:pt x="45" y="21"/>
                      <a:pt x="46" y="21"/>
                    </a:cubicBezTo>
                    <a:cubicBezTo>
                      <a:pt x="47" y="21"/>
                      <a:pt x="47" y="24"/>
                      <a:pt x="48" y="24"/>
                    </a:cubicBezTo>
                    <a:cubicBezTo>
                      <a:pt x="48" y="25"/>
                      <a:pt x="48" y="25"/>
                      <a:pt x="49" y="25"/>
                    </a:cubicBezTo>
                    <a:cubicBezTo>
                      <a:pt x="49" y="25"/>
                      <a:pt x="49" y="26"/>
                      <a:pt x="49" y="26"/>
                    </a:cubicBezTo>
                    <a:cubicBezTo>
                      <a:pt x="49" y="27"/>
                      <a:pt x="49" y="27"/>
                      <a:pt x="49" y="27"/>
                    </a:cubicBezTo>
                    <a:cubicBezTo>
                      <a:pt x="49" y="27"/>
                      <a:pt x="49" y="27"/>
                      <a:pt x="49" y="28"/>
                    </a:cubicBezTo>
                    <a:cubicBezTo>
                      <a:pt x="49" y="28"/>
                      <a:pt x="51" y="28"/>
                      <a:pt x="50" y="29"/>
                    </a:cubicBezTo>
                    <a:cubicBezTo>
                      <a:pt x="50" y="29"/>
                      <a:pt x="50" y="30"/>
                      <a:pt x="50" y="29"/>
                    </a:cubicBezTo>
                    <a:cubicBezTo>
                      <a:pt x="49" y="30"/>
                      <a:pt x="49" y="30"/>
                      <a:pt x="48" y="30"/>
                    </a:cubicBezTo>
                    <a:cubicBezTo>
                      <a:pt x="48" y="30"/>
                      <a:pt x="48" y="29"/>
                      <a:pt x="49" y="30"/>
                    </a:cubicBezTo>
                    <a:cubicBezTo>
                      <a:pt x="49" y="29"/>
                      <a:pt x="47" y="30"/>
                      <a:pt x="47" y="29"/>
                    </a:cubicBezTo>
                    <a:cubicBezTo>
                      <a:pt x="47" y="29"/>
                      <a:pt x="48" y="27"/>
                      <a:pt x="48" y="27"/>
                    </a:cubicBezTo>
                    <a:cubicBezTo>
                      <a:pt x="48" y="27"/>
                      <a:pt x="48" y="27"/>
                      <a:pt x="47" y="28"/>
                    </a:cubicBezTo>
                    <a:cubicBezTo>
                      <a:pt x="47" y="28"/>
                      <a:pt x="46" y="28"/>
                      <a:pt x="46" y="28"/>
                    </a:cubicBezTo>
                    <a:cubicBezTo>
                      <a:pt x="46" y="28"/>
                      <a:pt x="45" y="28"/>
                      <a:pt x="45" y="28"/>
                    </a:cubicBezTo>
                    <a:cubicBezTo>
                      <a:pt x="45" y="28"/>
                      <a:pt x="45" y="28"/>
                      <a:pt x="46" y="28"/>
                    </a:cubicBezTo>
                    <a:cubicBezTo>
                      <a:pt x="46" y="28"/>
                      <a:pt x="46" y="28"/>
                      <a:pt x="46" y="28"/>
                    </a:cubicBezTo>
                    <a:cubicBezTo>
                      <a:pt x="46" y="28"/>
                      <a:pt x="46" y="28"/>
                      <a:pt x="46" y="28"/>
                    </a:cubicBezTo>
                    <a:cubicBezTo>
                      <a:pt x="46" y="28"/>
                      <a:pt x="46" y="28"/>
                      <a:pt x="46" y="28"/>
                    </a:cubicBezTo>
                    <a:cubicBezTo>
                      <a:pt x="46" y="29"/>
                      <a:pt x="46" y="28"/>
                      <a:pt x="45" y="28"/>
                    </a:cubicBezTo>
                    <a:cubicBezTo>
                      <a:pt x="45" y="28"/>
                      <a:pt x="45" y="28"/>
                      <a:pt x="45" y="28"/>
                    </a:cubicBezTo>
                    <a:cubicBezTo>
                      <a:pt x="45" y="28"/>
                      <a:pt x="45" y="28"/>
                      <a:pt x="45" y="28"/>
                    </a:cubicBezTo>
                    <a:cubicBezTo>
                      <a:pt x="44" y="28"/>
                      <a:pt x="44" y="28"/>
                      <a:pt x="43" y="28"/>
                    </a:cubicBezTo>
                    <a:cubicBezTo>
                      <a:pt x="44" y="28"/>
                      <a:pt x="45" y="28"/>
                      <a:pt x="45" y="29"/>
                    </a:cubicBezTo>
                    <a:cubicBezTo>
                      <a:pt x="45" y="29"/>
                      <a:pt x="45" y="29"/>
                      <a:pt x="45" y="29"/>
                    </a:cubicBezTo>
                    <a:cubicBezTo>
                      <a:pt x="45" y="29"/>
                      <a:pt x="44" y="29"/>
                      <a:pt x="44" y="29"/>
                    </a:cubicBezTo>
                    <a:cubicBezTo>
                      <a:pt x="44" y="29"/>
                      <a:pt x="44" y="29"/>
                      <a:pt x="44" y="29"/>
                    </a:cubicBezTo>
                    <a:cubicBezTo>
                      <a:pt x="45" y="29"/>
                      <a:pt x="45" y="30"/>
                      <a:pt x="46" y="30"/>
                    </a:cubicBezTo>
                    <a:cubicBezTo>
                      <a:pt x="45" y="31"/>
                      <a:pt x="46" y="30"/>
                      <a:pt x="46" y="30"/>
                    </a:cubicBezTo>
                    <a:cubicBezTo>
                      <a:pt x="48" y="31"/>
                      <a:pt x="45" y="31"/>
                      <a:pt x="44" y="31"/>
                    </a:cubicBezTo>
                    <a:cubicBezTo>
                      <a:pt x="44" y="31"/>
                      <a:pt x="43" y="32"/>
                      <a:pt x="43" y="31"/>
                    </a:cubicBezTo>
                    <a:cubicBezTo>
                      <a:pt x="43" y="31"/>
                      <a:pt x="43" y="31"/>
                      <a:pt x="44" y="31"/>
                    </a:cubicBezTo>
                    <a:cubicBezTo>
                      <a:pt x="43" y="31"/>
                      <a:pt x="43" y="31"/>
                      <a:pt x="43" y="31"/>
                    </a:cubicBezTo>
                    <a:cubicBezTo>
                      <a:pt x="42" y="31"/>
                      <a:pt x="41" y="31"/>
                      <a:pt x="41" y="32"/>
                    </a:cubicBezTo>
                    <a:cubicBezTo>
                      <a:pt x="41" y="32"/>
                      <a:pt x="41" y="32"/>
                      <a:pt x="41" y="33"/>
                    </a:cubicBezTo>
                    <a:cubicBezTo>
                      <a:pt x="39" y="33"/>
                      <a:pt x="38" y="34"/>
                      <a:pt x="37" y="36"/>
                    </a:cubicBezTo>
                    <a:cubicBezTo>
                      <a:pt x="36" y="37"/>
                      <a:pt x="34" y="37"/>
                      <a:pt x="34" y="38"/>
                    </a:cubicBezTo>
                    <a:cubicBezTo>
                      <a:pt x="34" y="38"/>
                      <a:pt x="34" y="40"/>
                      <a:pt x="34" y="39"/>
                    </a:cubicBezTo>
                    <a:cubicBezTo>
                      <a:pt x="34" y="40"/>
                      <a:pt x="34" y="42"/>
                      <a:pt x="33" y="42"/>
                    </a:cubicBezTo>
                    <a:cubicBezTo>
                      <a:pt x="32" y="41"/>
                      <a:pt x="33" y="38"/>
                      <a:pt x="31" y="39"/>
                    </a:cubicBezTo>
                    <a:cubicBezTo>
                      <a:pt x="31" y="39"/>
                      <a:pt x="31" y="39"/>
                      <a:pt x="31" y="39"/>
                    </a:cubicBezTo>
                    <a:cubicBezTo>
                      <a:pt x="31" y="38"/>
                      <a:pt x="29" y="39"/>
                      <a:pt x="29" y="39"/>
                    </a:cubicBezTo>
                    <a:cubicBezTo>
                      <a:pt x="29" y="39"/>
                      <a:pt x="29" y="39"/>
                      <a:pt x="29" y="39"/>
                    </a:cubicBezTo>
                    <a:cubicBezTo>
                      <a:pt x="29" y="40"/>
                      <a:pt x="27" y="39"/>
                      <a:pt x="26" y="39"/>
                    </a:cubicBezTo>
                    <a:cubicBezTo>
                      <a:pt x="26" y="39"/>
                      <a:pt x="25" y="39"/>
                      <a:pt x="25" y="39"/>
                    </a:cubicBezTo>
                    <a:cubicBezTo>
                      <a:pt x="25" y="39"/>
                      <a:pt x="25" y="40"/>
                      <a:pt x="24" y="40"/>
                    </a:cubicBezTo>
                    <a:cubicBezTo>
                      <a:pt x="24" y="40"/>
                      <a:pt x="24" y="40"/>
                      <a:pt x="24" y="41"/>
                    </a:cubicBezTo>
                    <a:cubicBezTo>
                      <a:pt x="24" y="42"/>
                      <a:pt x="23" y="43"/>
                      <a:pt x="23" y="44"/>
                    </a:cubicBezTo>
                    <a:cubicBezTo>
                      <a:pt x="24" y="45"/>
                      <a:pt x="24" y="46"/>
                      <a:pt x="25" y="46"/>
                    </a:cubicBezTo>
                    <a:cubicBezTo>
                      <a:pt x="25" y="46"/>
                      <a:pt x="26" y="45"/>
                      <a:pt x="27" y="45"/>
                    </a:cubicBezTo>
                    <a:cubicBezTo>
                      <a:pt x="27" y="43"/>
                      <a:pt x="30" y="44"/>
                      <a:pt x="29" y="44"/>
                    </a:cubicBezTo>
                    <a:cubicBezTo>
                      <a:pt x="28" y="45"/>
                      <a:pt x="28" y="47"/>
                      <a:pt x="28" y="47"/>
                    </a:cubicBezTo>
                    <a:cubicBezTo>
                      <a:pt x="28" y="48"/>
                      <a:pt x="30" y="47"/>
                      <a:pt x="31" y="48"/>
                    </a:cubicBezTo>
                    <a:cubicBezTo>
                      <a:pt x="31" y="48"/>
                      <a:pt x="30" y="50"/>
                      <a:pt x="30" y="51"/>
                    </a:cubicBezTo>
                    <a:cubicBezTo>
                      <a:pt x="31" y="51"/>
                      <a:pt x="31" y="52"/>
                      <a:pt x="32" y="52"/>
                    </a:cubicBezTo>
                    <a:cubicBezTo>
                      <a:pt x="32" y="52"/>
                      <a:pt x="33" y="51"/>
                      <a:pt x="34" y="52"/>
                    </a:cubicBezTo>
                    <a:cubicBezTo>
                      <a:pt x="34" y="52"/>
                      <a:pt x="34" y="52"/>
                      <a:pt x="34" y="52"/>
                    </a:cubicBezTo>
                    <a:cubicBezTo>
                      <a:pt x="34" y="52"/>
                      <a:pt x="35" y="52"/>
                      <a:pt x="35" y="51"/>
                    </a:cubicBezTo>
                    <a:cubicBezTo>
                      <a:pt x="35" y="51"/>
                      <a:pt x="35" y="51"/>
                      <a:pt x="35" y="51"/>
                    </a:cubicBezTo>
                    <a:cubicBezTo>
                      <a:pt x="35" y="50"/>
                      <a:pt x="36" y="51"/>
                      <a:pt x="37" y="50"/>
                    </a:cubicBezTo>
                    <a:cubicBezTo>
                      <a:pt x="37" y="50"/>
                      <a:pt x="38" y="50"/>
                      <a:pt x="37" y="50"/>
                    </a:cubicBezTo>
                    <a:cubicBezTo>
                      <a:pt x="37" y="50"/>
                      <a:pt x="37" y="50"/>
                      <a:pt x="37" y="50"/>
                    </a:cubicBezTo>
                    <a:cubicBezTo>
                      <a:pt x="38" y="51"/>
                      <a:pt x="38" y="51"/>
                      <a:pt x="38" y="50"/>
                    </a:cubicBezTo>
                    <a:cubicBezTo>
                      <a:pt x="38" y="50"/>
                      <a:pt x="38" y="50"/>
                      <a:pt x="38" y="50"/>
                    </a:cubicBezTo>
                    <a:cubicBezTo>
                      <a:pt x="38" y="50"/>
                      <a:pt x="41" y="51"/>
                      <a:pt x="41" y="51"/>
                    </a:cubicBezTo>
                    <a:cubicBezTo>
                      <a:pt x="41" y="51"/>
                      <a:pt x="41" y="51"/>
                      <a:pt x="42" y="51"/>
                    </a:cubicBezTo>
                    <a:cubicBezTo>
                      <a:pt x="43" y="51"/>
                      <a:pt x="43" y="51"/>
                      <a:pt x="43" y="51"/>
                    </a:cubicBezTo>
                    <a:cubicBezTo>
                      <a:pt x="43" y="51"/>
                      <a:pt x="43" y="51"/>
                      <a:pt x="44" y="51"/>
                    </a:cubicBezTo>
                    <a:cubicBezTo>
                      <a:pt x="44" y="51"/>
                      <a:pt x="44" y="51"/>
                      <a:pt x="43" y="51"/>
                    </a:cubicBezTo>
                    <a:cubicBezTo>
                      <a:pt x="45" y="52"/>
                      <a:pt x="45" y="54"/>
                      <a:pt x="47" y="54"/>
                    </a:cubicBezTo>
                    <a:cubicBezTo>
                      <a:pt x="48" y="54"/>
                      <a:pt x="48" y="54"/>
                      <a:pt x="49" y="55"/>
                    </a:cubicBezTo>
                    <a:cubicBezTo>
                      <a:pt x="49" y="55"/>
                      <a:pt x="51" y="59"/>
                      <a:pt x="51" y="59"/>
                    </a:cubicBezTo>
                    <a:cubicBezTo>
                      <a:pt x="52" y="59"/>
                      <a:pt x="53" y="59"/>
                      <a:pt x="54" y="59"/>
                    </a:cubicBezTo>
                    <a:cubicBezTo>
                      <a:pt x="54" y="60"/>
                      <a:pt x="56" y="60"/>
                      <a:pt x="57" y="60"/>
                    </a:cubicBezTo>
                    <a:cubicBezTo>
                      <a:pt x="57" y="60"/>
                      <a:pt x="59" y="62"/>
                      <a:pt x="59" y="62"/>
                    </a:cubicBezTo>
                    <a:cubicBezTo>
                      <a:pt x="59" y="62"/>
                      <a:pt x="59" y="62"/>
                      <a:pt x="59" y="62"/>
                    </a:cubicBezTo>
                    <a:cubicBezTo>
                      <a:pt x="59" y="62"/>
                      <a:pt x="59" y="62"/>
                      <a:pt x="59" y="62"/>
                    </a:cubicBezTo>
                    <a:cubicBezTo>
                      <a:pt x="59" y="62"/>
                      <a:pt x="59" y="62"/>
                      <a:pt x="59" y="62"/>
                    </a:cubicBezTo>
                    <a:cubicBezTo>
                      <a:pt x="60" y="64"/>
                      <a:pt x="59" y="65"/>
                      <a:pt x="58" y="66"/>
                    </a:cubicBezTo>
                    <a:close/>
                    <a:moveTo>
                      <a:pt x="35" y="29"/>
                    </a:moveTo>
                    <a:cubicBezTo>
                      <a:pt x="35" y="30"/>
                      <a:pt x="35" y="31"/>
                      <a:pt x="35" y="31"/>
                    </a:cubicBezTo>
                    <a:cubicBezTo>
                      <a:pt x="36" y="31"/>
                      <a:pt x="36" y="30"/>
                      <a:pt x="36" y="30"/>
                    </a:cubicBezTo>
                    <a:cubicBezTo>
                      <a:pt x="36" y="30"/>
                      <a:pt x="36" y="30"/>
                      <a:pt x="36" y="30"/>
                    </a:cubicBezTo>
                    <a:cubicBezTo>
                      <a:pt x="37" y="30"/>
                      <a:pt x="37" y="30"/>
                      <a:pt x="36" y="30"/>
                    </a:cubicBezTo>
                    <a:cubicBezTo>
                      <a:pt x="36" y="30"/>
                      <a:pt x="36" y="30"/>
                      <a:pt x="36" y="30"/>
                    </a:cubicBezTo>
                    <a:cubicBezTo>
                      <a:pt x="36" y="30"/>
                      <a:pt x="35" y="29"/>
                      <a:pt x="35" y="29"/>
                    </a:cubicBezTo>
                    <a:close/>
                    <a:moveTo>
                      <a:pt x="32" y="28"/>
                    </a:moveTo>
                    <a:cubicBezTo>
                      <a:pt x="33" y="29"/>
                      <a:pt x="34" y="28"/>
                      <a:pt x="35" y="29"/>
                    </a:cubicBezTo>
                    <a:cubicBezTo>
                      <a:pt x="35" y="28"/>
                      <a:pt x="34" y="28"/>
                      <a:pt x="34" y="28"/>
                    </a:cubicBezTo>
                    <a:cubicBezTo>
                      <a:pt x="33" y="28"/>
                      <a:pt x="32" y="28"/>
                      <a:pt x="32" y="28"/>
                    </a:cubicBezTo>
                    <a:close/>
                    <a:moveTo>
                      <a:pt x="41" y="88"/>
                    </a:moveTo>
                    <a:cubicBezTo>
                      <a:pt x="41" y="88"/>
                      <a:pt x="41" y="88"/>
                      <a:pt x="41" y="88"/>
                    </a:cubicBezTo>
                    <a:cubicBezTo>
                      <a:pt x="41" y="88"/>
                      <a:pt x="41" y="88"/>
                      <a:pt x="41" y="88"/>
                    </a:cubicBezTo>
                    <a:close/>
                    <a:moveTo>
                      <a:pt x="17" y="42"/>
                    </a:moveTo>
                    <a:cubicBezTo>
                      <a:pt x="17" y="42"/>
                      <a:pt x="17" y="43"/>
                      <a:pt x="17" y="42"/>
                    </a:cubicBezTo>
                    <a:close/>
                    <a:moveTo>
                      <a:pt x="59" y="62"/>
                    </a:moveTo>
                    <a:cubicBezTo>
                      <a:pt x="59" y="62"/>
                      <a:pt x="59" y="62"/>
                      <a:pt x="59" y="62"/>
                    </a:cubicBezTo>
                    <a:close/>
                    <a:moveTo>
                      <a:pt x="36" y="30"/>
                    </a:moveTo>
                    <a:cubicBezTo>
                      <a:pt x="37" y="30"/>
                      <a:pt x="37" y="30"/>
                      <a:pt x="37" y="30"/>
                    </a:cubicBezTo>
                    <a:cubicBezTo>
                      <a:pt x="36" y="30"/>
                      <a:pt x="36" y="30"/>
                      <a:pt x="36" y="30"/>
                    </a:cubicBezTo>
                    <a:close/>
                  </a:path>
                </a:pathLst>
              </a:custGeom>
              <a:solidFill>
                <a:schemeClr val="bg1"/>
              </a:solidFill>
              <a:ln>
                <a:noFill/>
              </a:ln>
              <a:extLst/>
            </p:spPr>
            <p:txBody>
              <a:bodyPr vert="horz" wrap="square" lIns="91440" tIns="45720" rIns="91440" bIns="45720" numCol="1" anchor="t" anchorCtr="0" compatLnSpc="1"/>
              <a:lstStyle/>
              <a:p>
                <a:endParaRPr lang="zh-CN" altLang="en-US"/>
              </a:p>
            </p:txBody>
          </p:sp>
        </p:grpSp>
        <p:sp>
          <p:nvSpPr>
            <p:cNvPr id="21" name="等腰三角形 20"/>
            <p:cNvSpPr/>
            <p:nvPr/>
          </p:nvSpPr>
          <p:spPr>
            <a:xfrm rot="5400000">
              <a:off x="2504916" y="4462247"/>
              <a:ext cx="232806" cy="20069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p:cNvGrpSpPr/>
          <p:nvPr/>
        </p:nvGrpSpPr>
        <p:grpSpPr>
          <a:xfrm>
            <a:off x="2855381" y="4000604"/>
            <a:ext cx="1498237" cy="1123980"/>
            <a:chOff x="2855381" y="4000604"/>
            <a:chExt cx="1498237" cy="1123980"/>
          </a:xfrm>
        </p:grpSpPr>
        <p:grpSp>
          <p:nvGrpSpPr>
            <p:cNvPr id="16" name="组合 15"/>
            <p:cNvGrpSpPr/>
            <p:nvPr/>
          </p:nvGrpSpPr>
          <p:grpSpPr>
            <a:xfrm>
              <a:off x="2855381" y="4000604"/>
              <a:ext cx="1123980" cy="1123980"/>
              <a:chOff x="4160724" y="4282168"/>
              <a:chExt cx="762000" cy="762000"/>
            </a:xfrm>
          </p:grpSpPr>
          <p:sp>
            <p:nvSpPr>
              <p:cNvPr id="11" name="Oval 59"/>
              <p:cNvSpPr>
                <a:spLocks noChangeArrowheads="1"/>
              </p:cNvSpPr>
              <p:nvPr/>
            </p:nvSpPr>
            <p:spPr bwMode="auto">
              <a:xfrm>
                <a:off x="4160724" y="4282168"/>
                <a:ext cx="762000" cy="762000"/>
              </a:xfrm>
              <a:prstGeom prst="ellipse">
                <a:avLst/>
              </a:prstGeom>
              <a:solidFill>
                <a:srgbClr val="C00000"/>
              </a:solidFill>
              <a:ln>
                <a:noFill/>
              </a:ln>
              <a:extLst/>
            </p:spPr>
            <p:txBody>
              <a:bodyPr vert="horz" wrap="square" lIns="91440" tIns="45720" rIns="91440" bIns="45720" numCol="1" anchor="t" anchorCtr="0" compatLnSpc="1"/>
              <a:lstStyle/>
              <a:p>
                <a:endParaRPr lang="zh-CN" altLang="en-US"/>
              </a:p>
            </p:txBody>
          </p:sp>
          <p:sp>
            <p:nvSpPr>
              <p:cNvPr id="14" name="Freeform 127"/>
              <p:cNvSpPr>
                <a:spLocks noEditPoints="1"/>
              </p:cNvSpPr>
              <p:nvPr/>
            </p:nvSpPr>
            <p:spPr bwMode="auto">
              <a:xfrm>
                <a:off x="4319474" y="4459968"/>
                <a:ext cx="444500" cy="409575"/>
              </a:xfrm>
              <a:custGeom>
                <a:avLst/>
                <a:gdLst>
                  <a:gd name="T0" fmla="*/ 107 w 140"/>
                  <a:gd name="T1" fmla="*/ 20 h 129"/>
                  <a:gd name="T2" fmla="*/ 135 w 140"/>
                  <a:gd name="T3" fmla="*/ 129 h 129"/>
                  <a:gd name="T4" fmla="*/ 140 w 140"/>
                  <a:gd name="T5" fmla="*/ 25 h 129"/>
                  <a:gd name="T6" fmla="*/ 122 w 140"/>
                  <a:gd name="T7" fmla="*/ 118 h 129"/>
                  <a:gd name="T8" fmla="*/ 114 w 140"/>
                  <a:gd name="T9" fmla="*/ 120 h 129"/>
                  <a:gd name="T10" fmla="*/ 112 w 140"/>
                  <a:gd name="T11" fmla="*/ 30 h 129"/>
                  <a:gd name="T12" fmla="*/ 120 w 140"/>
                  <a:gd name="T13" fmla="*/ 28 h 129"/>
                  <a:gd name="T14" fmla="*/ 122 w 140"/>
                  <a:gd name="T15" fmla="*/ 118 h 129"/>
                  <a:gd name="T16" fmla="*/ 133 w 140"/>
                  <a:gd name="T17" fmla="*/ 120 h 129"/>
                  <a:gd name="T18" fmla="*/ 126 w 140"/>
                  <a:gd name="T19" fmla="*/ 118 h 129"/>
                  <a:gd name="T20" fmla="*/ 128 w 140"/>
                  <a:gd name="T21" fmla="*/ 28 h 129"/>
                  <a:gd name="T22" fmla="*/ 135 w 140"/>
                  <a:gd name="T23" fmla="*/ 30 h 129"/>
                  <a:gd name="T24" fmla="*/ 0 w 140"/>
                  <a:gd name="T25" fmla="*/ 17 h 129"/>
                  <a:gd name="T26" fmla="*/ 5 w 140"/>
                  <a:gd name="T27" fmla="*/ 129 h 129"/>
                  <a:gd name="T28" fmla="*/ 34 w 140"/>
                  <a:gd name="T29" fmla="*/ 12 h 129"/>
                  <a:gd name="T30" fmla="*/ 0 w 140"/>
                  <a:gd name="T31" fmla="*/ 17 h 129"/>
                  <a:gd name="T32" fmla="*/ 21 w 140"/>
                  <a:gd name="T33" fmla="*/ 20 h 129"/>
                  <a:gd name="T34" fmla="*/ 28 w 140"/>
                  <a:gd name="T35" fmla="*/ 22 h 129"/>
                  <a:gd name="T36" fmla="*/ 26 w 140"/>
                  <a:gd name="T37" fmla="*/ 120 h 129"/>
                  <a:gd name="T38" fmla="*/ 19 w 140"/>
                  <a:gd name="T39" fmla="*/ 118 h 129"/>
                  <a:gd name="T40" fmla="*/ 7 w 140"/>
                  <a:gd name="T41" fmla="*/ 20 h 129"/>
                  <a:gd name="T42" fmla="*/ 15 w 140"/>
                  <a:gd name="T43" fmla="*/ 22 h 129"/>
                  <a:gd name="T44" fmla="*/ 13 w 140"/>
                  <a:gd name="T45" fmla="*/ 120 h 129"/>
                  <a:gd name="T46" fmla="*/ 5 w 140"/>
                  <a:gd name="T47" fmla="*/ 118 h 129"/>
                  <a:gd name="T48" fmla="*/ 7 w 140"/>
                  <a:gd name="T49" fmla="*/ 20 h 129"/>
                  <a:gd name="T50" fmla="*/ 41 w 140"/>
                  <a:gd name="T51" fmla="*/ 0 h 129"/>
                  <a:gd name="T52" fmla="*/ 36 w 140"/>
                  <a:gd name="T53" fmla="*/ 124 h 129"/>
                  <a:gd name="T54" fmla="*/ 59 w 140"/>
                  <a:gd name="T55" fmla="*/ 129 h 129"/>
                  <a:gd name="T56" fmla="*/ 60 w 140"/>
                  <a:gd name="T57" fmla="*/ 109 h 129"/>
                  <a:gd name="T58" fmla="*/ 81 w 140"/>
                  <a:gd name="T59" fmla="*/ 110 h 129"/>
                  <a:gd name="T60" fmla="*/ 99 w 140"/>
                  <a:gd name="T61" fmla="*/ 129 h 129"/>
                  <a:gd name="T62" fmla="*/ 104 w 140"/>
                  <a:gd name="T63" fmla="*/ 5 h 129"/>
                  <a:gd name="T64" fmla="*/ 52 w 140"/>
                  <a:gd name="T65" fmla="*/ 103 h 129"/>
                  <a:gd name="T66" fmla="*/ 44 w 140"/>
                  <a:gd name="T67" fmla="*/ 105 h 129"/>
                  <a:gd name="T68" fmla="*/ 42 w 140"/>
                  <a:gd name="T69" fmla="*/ 15 h 129"/>
                  <a:gd name="T70" fmla="*/ 50 w 140"/>
                  <a:gd name="T71" fmla="*/ 13 h 129"/>
                  <a:gd name="T72" fmla="*/ 52 w 140"/>
                  <a:gd name="T73" fmla="*/ 103 h 129"/>
                  <a:gd name="T74" fmla="*/ 65 w 140"/>
                  <a:gd name="T75" fmla="*/ 105 h 129"/>
                  <a:gd name="T76" fmla="*/ 58 w 140"/>
                  <a:gd name="T77" fmla="*/ 103 h 129"/>
                  <a:gd name="T78" fmla="*/ 60 w 140"/>
                  <a:gd name="T79" fmla="*/ 13 h 129"/>
                  <a:gd name="T80" fmla="*/ 67 w 140"/>
                  <a:gd name="T81" fmla="*/ 15 h 129"/>
                  <a:gd name="T82" fmla="*/ 83 w 140"/>
                  <a:gd name="T83" fmla="*/ 103 h 129"/>
                  <a:gd name="T84" fmla="*/ 75 w 140"/>
                  <a:gd name="T85" fmla="*/ 105 h 129"/>
                  <a:gd name="T86" fmla="*/ 73 w 140"/>
                  <a:gd name="T87" fmla="*/ 15 h 129"/>
                  <a:gd name="T88" fmla="*/ 80 w 140"/>
                  <a:gd name="T89" fmla="*/ 13 h 129"/>
                  <a:gd name="T90" fmla="*/ 83 w 140"/>
                  <a:gd name="T91" fmla="*/ 103 h 129"/>
                  <a:gd name="T92" fmla="*/ 96 w 140"/>
                  <a:gd name="T93" fmla="*/ 105 h 129"/>
                  <a:gd name="T94" fmla="*/ 88 w 140"/>
                  <a:gd name="T95" fmla="*/ 103 h 129"/>
                  <a:gd name="T96" fmla="*/ 91 w 140"/>
                  <a:gd name="T97" fmla="*/ 13 h 129"/>
                  <a:gd name="T98" fmla="*/ 98 w 140"/>
                  <a:gd name="T99" fmla="*/ 15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29">
                    <a:moveTo>
                      <a:pt x="135" y="20"/>
                    </a:moveTo>
                    <a:cubicBezTo>
                      <a:pt x="107" y="20"/>
                      <a:pt x="107" y="20"/>
                      <a:pt x="107" y="20"/>
                    </a:cubicBezTo>
                    <a:cubicBezTo>
                      <a:pt x="107" y="129"/>
                      <a:pt x="107" y="129"/>
                      <a:pt x="107" y="129"/>
                    </a:cubicBezTo>
                    <a:cubicBezTo>
                      <a:pt x="135" y="129"/>
                      <a:pt x="135" y="129"/>
                      <a:pt x="135" y="129"/>
                    </a:cubicBezTo>
                    <a:cubicBezTo>
                      <a:pt x="138" y="129"/>
                      <a:pt x="140" y="127"/>
                      <a:pt x="140" y="124"/>
                    </a:cubicBezTo>
                    <a:cubicBezTo>
                      <a:pt x="140" y="25"/>
                      <a:pt x="140" y="25"/>
                      <a:pt x="140" y="25"/>
                    </a:cubicBezTo>
                    <a:cubicBezTo>
                      <a:pt x="140" y="22"/>
                      <a:pt x="138" y="20"/>
                      <a:pt x="135" y="20"/>
                    </a:cubicBezTo>
                    <a:close/>
                    <a:moveTo>
                      <a:pt x="122" y="118"/>
                    </a:moveTo>
                    <a:cubicBezTo>
                      <a:pt x="122" y="119"/>
                      <a:pt x="121" y="120"/>
                      <a:pt x="120" y="120"/>
                    </a:cubicBezTo>
                    <a:cubicBezTo>
                      <a:pt x="114" y="120"/>
                      <a:pt x="114" y="120"/>
                      <a:pt x="114" y="120"/>
                    </a:cubicBezTo>
                    <a:cubicBezTo>
                      <a:pt x="113" y="120"/>
                      <a:pt x="112" y="119"/>
                      <a:pt x="112" y="118"/>
                    </a:cubicBezTo>
                    <a:cubicBezTo>
                      <a:pt x="112" y="30"/>
                      <a:pt x="112" y="30"/>
                      <a:pt x="112" y="30"/>
                    </a:cubicBezTo>
                    <a:cubicBezTo>
                      <a:pt x="112" y="29"/>
                      <a:pt x="113" y="28"/>
                      <a:pt x="114" y="28"/>
                    </a:cubicBezTo>
                    <a:cubicBezTo>
                      <a:pt x="120" y="28"/>
                      <a:pt x="120" y="28"/>
                      <a:pt x="120" y="28"/>
                    </a:cubicBezTo>
                    <a:cubicBezTo>
                      <a:pt x="121" y="28"/>
                      <a:pt x="122" y="29"/>
                      <a:pt x="122" y="30"/>
                    </a:cubicBezTo>
                    <a:lnTo>
                      <a:pt x="122" y="118"/>
                    </a:lnTo>
                    <a:close/>
                    <a:moveTo>
                      <a:pt x="135" y="118"/>
                    </a:moveTo>
                    <a:cubicBezTo>
                      <a:pt x="135" y="119"/>
                      <a:pt x="134" y="120"/>
                      <a:pt x="133" y="120"/>
                    </a:cubicBezTo>
                    <a:cubicBezTo>
                      <a:pt x="128" y="120"/>
                      <a:pt x="128" y="120"/>
                      <a:pt x="128" y="120"/>
                    </a:cubicBezTo>
                    <a:cubicBezTo>
                      <a:pt x="127" y="120"/>
                      <a:pt x="126" y="119"/>
                      <a:pt x="126" y="118"/>
                    </a:cubicBezTo>
                    <a:cubicBezTo>
                      <a:pt x="126" y="30"/>
                      <a:pt x="126" y="30"/>
                      <a:pt x="126" y="30"/>
                    </a:cubicBezTo>
                    <a:cubicBezTo>
                      <a:pt x="126" y="29"/>
                      <a:pt x="127" y="28"/>
                      <a:pt x="128" y="28"/>
                    </a:cubicBezTo>
                    <a:cubicBezTo>
                      <a:pt x="133" y="28"/>
                      <a:pt x="133" y="28"/>
                      <a:pt x="133" y="28"/>
                    </a:cubicBezTo>
                    <a:cubicBezTo>
                      <a:pt x="134" y="28"/>
                      <a:pt x="135" y="29"/>
                      <a:pt x="135" y="30"/>
                    </a:cubicBezTo>
                    <a:lnTo>
                      <a:pt x="135" y="118"/>
                    </a:lnTo>
                    <a:close/>
                    <a:moveTo>
                      <a:pt x="0" y="17"/>
                    </a:moveTo>
                    <a:cubicBezTo>
                      <a:pt x="0" y="124"/>
                      <a:pt x="0" y="124"/>
                      <a:pt x="0" y="124"/>
                    </a:cubicBezTo>
                    <a:cubicBezTo>
                      <a:pt x="0" y="127"/>
                      <a:pt x="2" y="129"/>
                      <a:pt x="5" y="129"/>
                    </a:cubicBezTo>
                    <a:cubicBezTo>
                      <a:pt x="34" y="129"/>
                      <a:pt x="34" y="129"/>
                      <a:pt x="34" y="129"/>
                    </a:cubicBezTo>
                    <a:cubicBezTo>
                      <a:pt x="34" y="12"/>
                      <a:pt x="34" y="12"/>
                      <a:pt x="34" y="12"/>
                    </a:cubicBezTo>
                    <a:cubicBezTo>
                      <a:pt x="5" y="12"/>
                      <a:pt x="5" y="12"/>
                      <a:pt x="5" y="12"/>
                    </a:cubicBezTo>
                    <a:cubicBezTo>
                      <a:pt x="2" y="12"/>
                      <a:pt x="0" y="14"/>
                      <a:pt x="0" y="17"/>
                    </a:cubicBezTo>
                    <a:close/>
                    <a:moveTo>
                      <a:pt x="19" y="22"/>
                    </a:moveTo>
                    <a:cubicBezTo>
                      <a:pt x="19" y="21"/>
                      <a:pt x="20" y="20"/>
                      <a:pt x="21" y="20"/>
                    </a:cubicBezTo>
                    <a:cubicBezTo>
                      <a:pt x="26" y="20"/>
                      <a:pt x="26" y="20"/>
                      <a:pt x="26" y="20"/>
                    </a:cubicBezTo>
                    <a:cubicBezTo>
                      <a:pt x="27" y="20"/>
                      <a:pt x="28" y="21"/>
                      <a:pt x="28" y="22"/>
                    </a:cubicBezTo>
                    <a:cubicBezTo>
                      <a:pt x="28" y="118"/>
                      <a:pt x="28" y="118"/>
                      <a:pt x="28" y="118"/>
                    </a:cubicBezTo>
                    <a:cubicBezTo>
                      <a:pt x="28" y="119"/>
                      <a:pt x="27" y="120"/>
                      <a:pt x="26" y="120"/>
                    </a:cubicBezTo>
                    <a:cubicBezTo>
                      <a:pt x="21" y="120"/>
                      <a:pt x="21" y="120"/>
                      <a:pt x="21" y="120"/>
                    </a:cubicBezTo>
                    <a:cubicBezTo>
                      <a:pt x="20" y="120"/>
                      <a:pt x="19" y="119"/>
                      <a:pt x="19" y="118"/>
                    </a:cubicBezTo>
                    <a:lnTo>
                      <a:pt x="19" y="22"/>
                    </a:lnTo>
                    <a:close/>
                    <a:moveTo>
                      <a:pt x="7" y="20"/>
                    </a:moveTo>
                    <a:cubicBezTo>
                      <a:pt x="13" y="20"/>
                      <a:pt x="13" y="20"/>
                      <a:pt x="13" y="20"/>
                    </a:cubicBezTo>
                    <a:cubicBezTo>
                      <a:pt x="14" y="20"/>
                      <a:pt x="15" y="21"/>
                      <a:pt x="15" y="22"/>
                    </a:cubicBezTo>
                    <a:cubicBezTo>
                      <a:pt x="15" y="118"/>
                      <a:pt x="15" y="118"/>
                      <a:pt x="15" y="118"/>
                    </a:cubicBezTo>
                    <a:cubicBezTo>
                      <a:pt x="15" y="119"/>
                      <a:pt x="14" y="120"/>
                      <a:pt x="13" y="120"/>
                    </a:cubicBezTo>
                    <a:cubicBezTo>
                      <a:pt x="7" y="120"/>
                      <a:pt x="7" y="120"/>
                      <a:pt x="7" y="120"/>
                    </a:cubicBezTo>
                    <a:cubicBezTo>
                      <a:pt x="6" y="120"/>
                      <a:pt x="5" y="119"/>
                      <a:pt x="5" y="118"/>
                    </a:cubicBezTo>
                    <a:cubicBezTo>
                      <a:pt x="5" y="22"/>
                      <a:pt x="5" y="22"/>
                      <a:pt x="5" y="22"/>
                    </a:cubicBezTo>
                    <a:cubicBezTo>
                      <a:pt x="5" y="21"/>
                      <a:pt x="6" y="20"/>
                      <a:pt x="7" y="20"/>
                    </a:cubicBezTo>
                    <a:close/>
                    <a:moveTo>
                      <a:pt x="99" y="0"/>
                    </a:moveTo>
                    <a:cubicBezTo>
                      <a:pt x="41" y="0"/>
                      <a:pt x="41" y="0"/>
                      <a:pt x="41" y="0"/>
                    </a:cubicBezTo>
                    <a:cubicBezTo>
                      <a:pt x="38" y="0"/>
                      <a:pt x="36" y="2"/>
                      <a:pt x="36" y="5"/>
                    </a:cubicBezTo>
                    <a:cubicBezTo>
                      <a:pt x="36" y="124"/>
                      <a:pt x="36" y="124"/>
                      <a:pt x="36" y="124"/>
                    </a:cubicBezTo>
                    <a:cubicBezTo>
                      <a:pt x="36" y="127"/>
                      <a:pt x="38" y="129"/>
                      <a:pt x="41" y="129"/>
                    </a:cubicBezTo>
                    <a:cubicBezTo>
                      <a:pt x="59" y="129"/>
                      <a:pt x="59" y="129"/>
                      <a:pt x="59" y="129"/>
                    </a:cubicBezTo>
                    <a:cubicBezTo>
                      <a:pt x="59" y="110"/>
                      <a:pt x="59" y="110"/>
                      <a:pt x="59" y="110"/>
                    </a:cubicBezTo>
                    <a:cubicBezTo>
                      <a:pt x="59" y="110"/>
                      <a:pt x="60" y="109"/>
                      <a:pt x="60" y="109"/>
                    </a:cubicBezTo>
                    <a:cubicBezTo>
                      <a:pt x="80" y="109"/>
                      <a:pt x="80" y="109"/>
                      <a:pt x="80" y="109"/>
                    </a:cubicBezTo>
                    <a:cubicBezTo>
                      <a:pt x="81" y="109"/>
                      <a:pt x="81" y="110"/>
                      <a:pt x="81" y="110"/>
                    </a:cubicBezTo>
                    <a:cubicBezTo>
                      <a:pt x="81" y="129"/>
                      <a:pt x="81" y="129"/>
                      <a:pt x="81" y="129"/>
                    </a:cubicBezTo>
                    <a:cubicBezTo>
                      <a:pt x="99" y="129"/>
                      <a:pt x="99" y="129"/>
                      <a:pt x="99" y="129"/>
                    </a:cubicBezTo>
                    <a:cubicBezTo>
                      <a:pt x="102" y="129"/>
                      <a:pt x="104" y="127"/>
                      <a:pt x="104" y="124"/>
                    </a:cubicBezTo>
                    <a:cubicBezTo>
                      <a:pt x="104" y="5"/>
                      <a:pt x="104" y="5"/>
                      <a:pt x="104" y="5"/>
                    </a:cubicBezTo>
                    <a:cubicBezTo>
                      <a:pt x="104" y="2"/>
                      <a:pt x="102" y="0"/>
                      <a:pt x="99" y="0"/>
                    </a:cubicBezTo>
                    <a:close/>
                    <a:moveTo>
                      <a:pt x="52" y="103"/>
                    </a:moveTo>
                    <a:cubicBezTo>
                      <a:pt x="52" y="104"/>
                      <a:pt x="51" y="105"/>
                      <a:pt x="50" y="105"/>
                    </a:cubicBezTo>
                    <a:cubicBezTo>
                      <a:pt x="44" y="105"/>
                      <a:pt x="44" y="105"/>
                      <a:pt x="44" y="105"/>
                    </a:cubicBezTo>
                    <a:cubicBezTo>
                      <a:pt x="43" y="105"/>
                      <a:pt x="42" y="104"/>
                      <a:pt x="42" y="103"/>
                    </a:cubicBezTo>
                    <a:cubicBezTo>
                      <a:pt x="42" y="15"/>
                      <a:pt x="42" y="15"/>
                      <a:pt x="42" y="15"/>
                    </a:cubicBezTo>
                    <a:cubicBezTo>
                      <a:pt x="42" y="14"/>
                      <a:pt x="43" y="13"/>
                      <a:pt x="44" y="13"/>
                    </a:cubicBezTo>
                    <a:cubicBezTo>
                      <a:pt x="50" y="13"/>
                      <a:pt x="50" y="13"/>
                      <a:pt x="50" y="13"/>
                    </a:cubicBezTo>
                    <a:cubicBezTo>
                      <a:pt x="51" y="13"/>
                      <a:pt x="52" y="14"/>
                      <a:pt x="52" y="15"/>
                    </a:cubicBezTo>
                    <a:lnTo>
                      <a:pt x="52" y="103"/>
                    </a:lnTo>
                    <a:close/>
                    <a:moveTo>
                      <a:pt x="67" y="103"/>
                    </a:moveTo>
                    <a:cubicBezTo>
                      <a:pt x="67" y="104"/>
                      <a:pt x="66" y="105"/>
                      <a:pt x="65" y="105"/>
                    </a:cubicBezTo>
                    <a:cubicBezTo>
                      <a:pt x="60" y="105"/>
                      <a:pt x="60" y="105"/>
                      <a:pt x="60" y="105"/>
                    </a:cubicBezTo>
                    <a:cubicBezTo>
                      <a:pt x="59" y="105"/>
                      <a:pt x="58" y="104"/>
                      <a:pt x="58" y="103"/>
                    </a:cubicBezTo>
                    <a:cubicBezTo>
                      <a:pt x="58" y="15"/>
                      <a:pt x="58" y="15"/>
                      <a:pt x="58" y="15"/>
                    </a:cubicBezTo>
                    <a:cubicBezTo>
                      <a:pt x="58" y="14"/>
                      <a:pt x="59" y="13"/>
                      <a:pt x="60" y="13"/>
                    </a:cubicBezTo>
                    <a:cubicBezTo>
                      <a:pt x="65" y="13"/>
                      <a:pt x="65" y="13"/>
                      <a:pt x="65" y="13"/>
                    </a:cubicBezTo>
                    <a:cubicBezTo>
                      <a:pt x="66" y="13"/>
                      <a:pt x="67" y="14"/>
                      <a:pt x="67" y="15"/>
                    </a:cubicBezTo>
                    <a:lnTo>
                      <a:pt x="67" y="103"/>
                    </a:lnTo>
                    <a:close/>
                    <a:moveTo>
                      <a:pt x="83" y="103"/>
                    </a:moveTo>
                    <a:cubicBezTo>
                      <a:pt x="83" y="104"/>
                      <a:pt x="82" y="105"/>
                      <a:pt x="80" y="105"/>
                    </a:cubicBezTo>
                    <a:cubicBezTo>
                      <a:pt x="75" y="105"/>
                      <a:pt x="75" y="105"/>
                      <a:pt x="75" y="105"/>
                    </a:cubicBezTo>
                    <a:cubicBezTo>
                      <a:pt x="74" y="105"/>
                      <a:pt x="73" y="104"/>
                      <a:pt x="73" y="103"/>
                    </a:cubicBezTo>
                    <a:cubicBezTo>
                      <a:pt x="73" y="15"/>
                      <a:pt x="73" y="15"/>
                      <a:pt x="73" y="15"/>
                    </a:cubicBezTo>
                    <a:cubicBezTo>
                      <a:pt x="73" y="14"/>
                      <a:pt x="74" y="13"/>
                      <a:pt x="75" y="13"/>
                    </a:cubicBezTo>
                    <a:cubicBezTo>
                      <a:pt x="80" y="13"/>
                      <a:pt x="80" y="13"/>
                      <a:pt x="80" y="13"/>
                    </a:cubicBezTo>
                    <a:cubicBezTo>
                      <a:pt x="82" y="13"/>
                      <a:pt x="83" y="14"/>
                      <a:pt x="83" y="15"/>
                    </a:cubicBezTo>
                    <a:lnTo>
                      <a:pt x="83" y="103"/>
                    </a:lnTo>
                    <a:close/>
                    <a:moveTo>
                      <a:pt x="98" y="103"/>
                    </a:moveTo>
                    <a:cubicBezTo>
                      <a:pt x="98" y="104"/>
                      <a:pt x="97" y="105"/>
                      <a:pt x="96" y="105"/>
                    </a:cubicBezTo>
                    <a:cubicBezTo>
                      <a:pt x="91" y="105"/>
                      <a:pt x="91" y="105"/>
                      <a:pt x="91" y="105"/>
                    </a:cubicBezTo>
                    <a:cubicBezTo>
                      <a:pt x="89" y="105"/>
                      <a:pt x="88" y="104"/>
                      <a:pt x="88" y="103"/>
                    </a:cubicBezTo>
                    <a:cubicBezTo>
                      <a:pt x="88" y="15"/>
                      <a:pt x="88" y="15"/>
                      <a:pt x="88" y="15"/>
                    </a:cubicBezTo>
                    <a:cubicBezTo>
                      <a:pt x="88" y="14"/>
                      <a:pt x="89" y="13"/>
                      <a:pt x="91" y="13"/>
                    </a:cubicBezTo>
                    <a:cubicBezTo>
                      <a:pt x="96" y="13"/>
                      <a:pt x="96" y="13"/>
                      <a:pt x="96" y="13"/>
                    </a:cubicBezTo>
                    <a:cubicBezTo>
                      <a:pt x="97" y="13"/>
                      <a:pt x="98" y="14"/>
                      <a:pt x="98" y="15"/>
                    </a:cubicBezTo>
                    <a:lnTo>
                      <a:pt x="98" y="10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2" name="等腰三角形 21"/>
            <p:cNvSpPr/>
            <p:nvPr/>
          </p:nvSpPr>
          <p:spPr>
            <a:xfrm rot="5400000">
              <a:off x="4136868" y="4462247"/>
              <a:ext cx="232806" cy="20069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4" name="组合 43"/>
          <p:cNvGrpSpPr/>
          <p:nvPr/>
        </p:nvGrpSpPr>
        <p:grpSpPr>
          <a:xfrm>
            <a:off x="4495751" y="4000604"/>
            <a:ext cx="1488349" cy="1123980"/>
            <a:chOff x="4495751" y="4000604"/>
            <a:chExt cx="1488349" cy="1123980"/>
          </a:xfrm>
        </p:grpSpPr>
        <p:grpSp>
          <p:nvGrpSpPr>
            <p:cNvPr id="17" name="组合 16"/>
            <p:cNvGrpSpPr/>
            <p:nvPr/>
          </p:nvGrpSpPr>
          <p:grpSpPr>
            <a:xfrm>
              <a:off x="4495751" y="4000604"/>
              <a:ext cx="1123980" cy="1123980"/>
              <a:chOff x="5494534" y="4298043"/>
              <a:chExt cx="762000" cy="762000"/>
            </a:xfrm>
          </p:grpSpPr>
          <p:sp>
            <p:nvSpPr>
              <p:cNvPr id="10" name="Oval 13"/>
              <p:cNvSpPr>
                <a:spLocks noChangeArrowheads="1"/>
              </p:cNvSpPr>
              <p:nvPr/>
            </p:nvSpPr>
            <p:spPr bwMode="auto">
              <a:xfrm>
                <a:off x="5494534" y="4298043"/>
                <a:ext cx="762000" cy="762000"/>
              </a:xfrm>
              <a:prstGeom prst="ellipse">
                <a:avLst/>
              </a:prstGeom>
              <a:solidFill>
                <a:srgbClr val="C00000"/>
              </a:solidFill>
              <a:ln>
                <a:noFill/>
              </a:ln>
              <a:extLst/>
            </p:spPr>
            <p:txBody>
              <a:bodyPr vert="horz" wrap="square" lIns="91440" tIns="45720" rIns="91440" bIns="45720" numCol="1" anchor="t" anchorCtr="0" compatLnSpc="1"/>
              <a:lstStyle/>
              <a:p>
                <a:endParaRPr lang="zh-CN" altLang="en-US"/>
              </a:p>
            </p:txBody>
          </p:sp>
          <p:sp>
            <p:nvSpPr>
              <p:cNvPr id="13" name="Freeform 81"/>
              <p:cNvSpPr>
                <a:spLocks noEditPoints="1"/>
              </p:cNvSpPr>
              <p:nvPr/>
            </p:nvSpPr>
            <p:spPr bwMode="auto">
              <a:xfrm>
                <a:off x="5650109" y="4459968"/>
                <a:ext cx="454025" cy="441325"/>
              </a:xfrm>
              <a:custGeom>
                <a:avLst/>
                <a:gdLst>
                  <a:gd name="T0" fmla="*/ 1 w 143"/>
                  <a:gd name="T1" fmla="*/ 139 h 139"/>
                  <a:gd name="T2" fmla="*/ 33 w 143"/>
                  <a:gd name="T3" fmla="*/ 139 h 139"/>
                  <a:gd name="T4" fmla="*/ 17 w 143"/>
                  <a:gd name="T5" fmla="*/ 92 h 139"/>
                  <a:gd name="T6" fmla="*/ 17 w 143"/>
                  <a:gd name="T7" fmla="*/ 109 h 139"/>
                  <a:gd name="T8" fmla="*/ 57 w 143"/>
                  <a:gd name="T9" fmla="*/ 113 h 139"/>
                  <a:gd name="T10" fmla="*/ 73 w 143"/>
                  <a:gd name="T11" fmla="*/ 139 h 139"/>
                  <a:gd name="T12" fmla="*/ 66 w 143"/>
                  <a:gd name="T13" fmla="*/ 101 h 139"/>
                  <a:gd name="T14" fmla="*/ 48 w 143"/>
                  <a:gd name="T15" fmla="*/ 101 h 139"/>
                  <a:gd name="T16" fmla="*/ 66 w 143"/>
                  <a:gd name="T17" fmla="*/ 101 h 139"/>
                  <a:gd name="T18" fmla="*/ 81 w 143"/>
                  <a:gd name="T19" fmla="*/ 139 h 139"/>
                  <a:gd name="T20" fmla="*/ 97 w 143"/>
                  <a:gd name="T21" fmla="*/ 113 h 139"/>
                  <a:gd name="T22" fmla="*/ 97 w 143"/>
                  <a:gd name="T23" fmla="*/ 92 h 139"/>
                  <a:gd name="T24" fmla="*/ 97 w 143"/>
                  <a:gd name="T25" fmla="*/ 109 h 139"/>
                  <a:gd name="T26" fmla="*/ 118 w 143"/>
                  <a:gd name="T27" fmla="*/ 30 h 139"/>
                  <a:gd name="T28" fmla="*/ 118 w 143"/>
                  <a:gd name="T29" fmla="*/ 14 h 139"/>
                  <a:gd name="T30" fmla="*/ 118 w 143"/>
                  <a:gd name="T31" fmla="*/ 30 h 139"/>
                  <a:gd name="T32" fmla="*/ 130 w 143"/>
                  <a:gd name="T33" fmla="*/ 53 h 139"/>
                  <a:gd name="T34" fmla="*/ 112 w 143"/>
                  <a:gd name="T35" fmla="*/ 74 h 139"/>
                  <a:gd name="T36" fmla="*/ 135 w 143"/>
                  <a:gd name="T37" fmla="*/ 85 h 139"/>
                  <a:gd name="T38" fmla="*/ 104 w 143"/>
                  <a:gd name="T39" fmla="*/ 63 h 139"/>
                  <a:gd name="T40" fmla="*/ 90 w 143"/>
                  <a:gd name="T41" fmla="*/ 63 h 139"/>
                  <a:gd name="T42" fmla="*/ 1 w 143"/>
                  <a:gd name="T43" fmla="*/ 76 h 139"/>
                  <a:gd name="T44" fmla="*/ 89 w 143"/>
                  <a:gd name="T45" fmla="*/ 0 h 139"/>
                  <a:gd name="T46" fmla="*/ 90 w 143"/>
                  <a:gd name="T47" fmla="*/ 51 h 139"/>
                  <a:gd name="T48" fmla="*/ 101 w 143"/>
                  <a:gd name="T49" fmla="*/ 46 h 139"/>
                  <a:gd name="T50" fmla="*/ 136 w 143"/>
                  <a:gd name="T51" fmla="*/ 45 h 139"/>
                  <a:gd name="T52" fmla="*/ 134 w 143"/>
                  <a:gd name="T53" fmla="*/ 72 h 139"/>
                  <a:gd name="T54" fmla="*/ 113 w 143"/>
                  <a:gd name="T55" fmla="*/ 65 h 139"/>
                  <a:gd name="T56" fmla="*/ 88 w 143"/>
                  <a:gd name="T57" fmla="*/ 2 h 139"/>
                  <a:gd name="T58" fmla="*/ 3 w 143"/>
                  <a:gd name="T59" fmla="*/ 74 h 139"/>
                  <a:gd name="T60" fmla="*/ 88 w 143"/>
                  <a:gd name="T61" fmla="*/ 61 h 139"/>
                  <a:gd name="T62" fmla="*/ 76 w 143"/>
                  <a:gd name="T63" fmla="*/ 50 h 139"/>
                  <a:gd name="T64" fmla="*/ 50 w 143"/>
                  <a:gd name="T65" fmla="*/ 32 h 139"/>
                  <a:gd name="T66" fmla="*/ 79 w 143"/>
                  <a:gd name="T67" fmla="*/ 45 h 139"/>
                  <a:gd name="T68" fmla="*/ 88 w 143"/>
                  <a:gd name="T69" fmla="*/ 2 h 139"/>
                  <a:gd name="T70" fmla="*/ 20 w 143"/>
                  <a:gd name="T71" fmla="*/ 46 h 139"/>
                  <a:gd name="T72" fmla="*/ 40 w 143"/>
                  <a:gd name="T73" fmla="*/ 38 h 139"/>
                  <a:gd name="T74" fmla="*/ 65 w 143"/>
                  <a:gd name="T75" fmla="*/ 38 h 139"/>
                  <a:gd name="T76" fmla="*/ 71 w 143"/>
                  <a:gd name="T77" fmla="*/ 13 h 139"/>
                  <a:gd name="T78" fmla="*/ 64 w 143"/>
                  <a:gd name="T79" fmla="*/ 29 h 139"/>
                  <a:gd name="T80" fmla="*/ 40 w 143"/>
                  <a:gd name="T81" fmla="*/ 30 h 139"/>
                  <a:gd name="T82" fmla="*/ 16 w 143"/>
                  <a:gd name="T83" fmla="*/ 45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43" h="139">
                    <a:moveTo>
                      <a:pt x="33" y="139"/>
                    </a:moveTo>
                    <a:cubicBezTo>
                      <a:pt x="1" y="139"/>
                      <a:pt x="1" y="139"/>
                      <a:pt x="1" y="139"/>
                    </a:cubicBezTo>
                    <a:cubicBezTo>
                      <a:pt x="0" y="111"/>
                      <a:pt x="17" y="113"/>
                      <a:pt x="17" y="113"/>
                    </a:cubicBezTo>
                    <a:cubicBezTo>
                      <a:pt x="17" y="113"/>
                      <a:pt x="34" y="111"/>
                      <a:pt x="33" y="139"/>
                    </a:cubicBezTo>
                    <a:close/>
                    <a:moveTo>
                      <a:pt x="26" y="101"/>
                    </a:moveTo>
                    <a:cubicBezTo>
                      <a:pt x="26" y="96"/>
                      <a:pt x="22" y="92"/>
                      <a:pt x="17" y="92"/>
                    </a:cubicBezTo>
                    <a:cubicBezTo>
                      <a:pt x="12" y="92"/>
                      <a:pt x="9" y="96"/>
                      <a:pt x="9" y="101"/>
                    </a:cubicBezTo>
                    <a:cubicBezTo>
                      <a:pt x="9" y="105"/>
                      <a:pt x="12" y="109"/>
                      <a:pt x="17" y="109"/>
                    </a:cubicBezTo>
                    <a:cubicBezTo>
                      <a:pt x="22" y="109"/>
                      <a:pt x="26" y="105"/>
                      <a:pt x="26" y="101"/>
                    </a:cubicBezTo>
                    <a:close/>
                    <a:moveTo>
                      <a:pt x="57" y="113"/>
                    </a:moveTo>
                    <a:cubicBezTo>
                      <a:pt x="57" y="113"/>
                      <a:pt x="40" y="111"/>
                      <a:pt x="41" y="139"/>
                    </a:cubicBezTo>
                    <a:cubicBezTo>
                      <a:pt x="73" y="139"/>
                      <a:pt x="73" y="139"/>
                      <a:pt x="73" y="139"/>
                    </a:cubicBezTo>
                    <a:cubicBezTo>
                      <a:pt x="74" y="111"/>
                      <a:pt x="57" y="113"/>
                      <a:pt x="57" y="113"/>
                    </a:cubicBezTo>
                    <a:close/>
                    <a:moveTo>
                      <a:pt x="66" y="101"/>
                    </a:moveTo>
                    <a:cubicBezTo>
                      <a:pt x="66" y="96"/>
                      <a:pt x="62" y="92"/>
                      <a:pt x="57" y="92"/>
                    </a:cubicBezTo>
                    <a:cubicBezTo>
                      <a:pt x="52" y="92"/>
                      <a:pt x="48" y="96"/>
                      <a:pt x="48" y="101"/>
                    </a:cubicBezTo>
                    <a:cubicBezTo>
                      <a:pt x="48" y="105"/>
                      <a:pt x="52" y="109"/>
                      <a:pt x="57" y="109"/>
                    </a:cubicBezTo>
                    <a:cubicBezTo>
                      <a:pt x="62" y="109"/>
                      <a:pt x="66" y="105"/>
                      <a:pt x="66" y="101"/>
                    </a:cubicBezTo>
                    <a:close/>
                    <a:moveTo>
                      <a:pt x="97" y="113"/>
                    </a:moveTo>
                    <a:cubicBezTo>
                      <a:pt x="97" y="113"/>
                      <a:pt x="80" y="111"/>
                      <a:pt x="81" y="139"/>
                    </a:cubicBezTo>
                    <a:cubicBezTo>
                      <a:pt x="113" y="139"/>
                      <a:pt x="113" y="139"/>
                      <a:pt x="113" y="139"/>
                    </a:cubicBezTo>
                    <a:cubicBezTo>
                      <a:pt x="114" y="111"/>
                      <a:pt x="97" y="113"/>
                      <a:pt x="97" y="113"/>
                    </a:cubicBezTo>
                    <a:close/>
                    <a:moveTo>
                      <a:pt x="105" y="101"/>
                    </a:moveTo>
                    <a:cubicBezTo>
                      <a:pt x="105" y="96"/>
                      <a:pt x="102" y="92"/>
                      <a:pt x="97" y="92"/>
                    </a:cubicBezTo>
                    <a:cubicBezTo>
                      <a:pt x="92" y="92"/>
                      <a:pt x="88" y="96"/>
                      <a:pt x="88" y="101"/>
                    </a:cubicBezTo>
                    <a:cubicBezTo>
                      <a:pt x="88" y="105"/>
                      <a:pt x="92" y="109"/>
                      <a:pt x="97" y="109"/>
                    </a:cubicBezTo>
                    <a:cubicBezTo>
                      <a:pt x="102" y="109"/>
                      <a:pt x="105" y="105"/>
                      <a:pt x="105" y="101"/>
                    </a:cubicBezTo>
                    <a:close/>
                    <a:moveTo>
                      <a:pt x="118" y="30"/>
                    </a:moveTo>
                    <a:cubicBezTo>
                      <a:pt x="123" y="30"/>
                      <a:pt x="126" y="27"/>
                      <a:pt x="126" y="22"/>
                    </a:cubicBezTo>
                    <a:cubicBezTo>
                      <a:pt x="126" y="18"/>
                      <a:pt x="123" y="14"/>
                      <a:pt x="118" y="14"/>
                    </a:cubicBezTo>
                    <a:cubicBezTo>
                      <a:pt x="114" y="14"/>
                      <a:pt x="110" y="18"/>
                      <a:pt x="110" y="22"/>
                    </a:cubicBezTo>
                    <a:cubicBezTo>
                      <a:pt x="110" y="27"/>
                      <a:pt x="114" y="30"/>
                      <a:pt x="118" y="30"/>
                    </a:cubicBezTo>
                    <a:close/>
                    <a:moveTo>
                      <a:pt x="130" y="61"/>
                    </a:moveTo>
                    <a:cubicBezTo>
                      <a:pt x="130" y="53"/>
                      <a:pt x="130" y="53"/>
                      <a:pt x="130" y="53"/>
                    </a:cubicBezTo>
                    <a:cubicBezTo>
                      <a:pt x="112" y="53"/>
                      <a:pt x="112" y="53"/>
                      <a:pt x="112" y="53"/>
                    </a:cubicBezTo>
                    <a:cubicBezTo>
                      <a:pt x="112" y="74"/>
                      <a:pt x="112" y="74"/>
                      <a:pt x="112" y="74"/>
                    </a:cubicBezTo>
                    <a:cubicBezTo>
                      <a:pt x="135" y="74"/>
                      <a:pt x="135" y="74"/>
                      <a:pt x="135" y="74"/>
                    </a:cubicBezTo>
                    <a:cubicBezTo>
                      <a:pt x="135" y="85"/>
                      <a:pt x="135" y="85"/>
                      <a:pt x="135" y="85"/>
                    </a:cubicBezTo>
                    <a:cubicBezTo>
                      <a:pt x="104" y="85"/>
                      <a:pt x="104" y="85"/>
                      <a:pt x="104" y="85"/>
                    </a:cubicBezTo>
                    <a:cubicBezTo>
                      <a:pt x="104" y="63"/>
                      <a:pt x="104" y="63"/>
                      <a:pt x="104" y="63"/>
                    </a:cubicBezTo>
                    <a:cubicBezTo>
                      <a:pt x="104" y="63"/>
                      <a:pt x="100" y="68"/>
                      <a:pt x="92" y="64"/>
                    </a:cubicBezTo>
                    <a:cubicBezTo>
                      <a:pt x="92" y="63"/>
                      <a:pt x="91" y="63"/>
                      <a:pt x="90" y="63"/>
                    </a:cubicBezTo>
                    <a:cubicBezTo>
                      <a:pt x="90" y="76"/>
                      <a:pt x="90" y="76"/>
                      <a:pt x="90" y="76"/>
                    </a:cubicBezTo>
                    <a:cubicBezTo>
                      <a:pt x="1" y="76"/>
                      <a:pt x="1" y="76"/>
                      <a:pt x="1" y="76"/>
                    </a:cubicBezTo>
                    <a:cubicBezTo>
                      <a:pt x="1" y="0"/>
                      <a:pt x="1" y="0"/>
                      <a:pt x="1" y="0"/>
                    </a:cubicBezTo>
                    <a:cubicBezTo>
                      <a:pt x="89" y="0"/>
                      <a:pt x="89" y="0"/>
                      <a:pt x="89" y="0"/>
                    </a:cubicBezTo>
                    <a:cubicBezTo>
                      <a:pt x="90" y="0"/>
                      <a:pt x="90" y="0"/>
                      <a:pt x="90" y="0"/>
                    </a:cubicBezTo>
                    <a:cubicBezTo>
                      <a:pt x="90" y="51"/>
                      <a:pt x="90" y="51"/>
                      <a:pt x="90" y="51"/>
                    </a:cubicBezTo>
                    <a:cubicBezTo>
                      <a:pt x="97" y="54"/>
                      <a:pt x="97" y="54"/>
                      <a:pt x="97" y="54"/>
                    </a:cubicBezTo>
                    <a:cubicBezTo>
                      <a:pt x="98" y="51"/>
                      <a:pt x="99" y="49"/>
                      <a:pt x="101" y="46"/>
                    </a:cubicBezTo>
                    <a:cubicBezTo>
                      <a:pt x="108" y="34"/>
                      <a:pt x="118" y="34"/>
                      <a:pt x="118" y="34"/>
                    </a:cubicBezTo>
                    <a:cubicBezTo>
                      <a:pt x="118" y="34"/>
                      <a:pt x="129" y="33"/>
                      <a:pt x="136" y="45"/>
                    </a:cubicBezTo>
                    <a:cubicBezTo>
                      <a:pt x="138" y="49"/>
                      <a:pt x="139" y="52"/>
                      <a:pt x="140" y="57"/>
                    </a:cubicBezTo>
                    <a:cubicBezTo>
                      <a:pt x="143" y="69"/>
                      <a:pt x="138" y="72"/>
                      <a:pt x="134" y="72"/>
                    </a:cubicBezTo>
                    <a:cubicBezTo>
                      <a:pt x="134" y="72"/>
                      <a:pt x="115" y="72"/>
                      <a:pt x="114" y="72"/>
                    </a:cubicBezTo>
                    <a:cubicBezTo>
                      <a:pt x="114" y="70"/>
                      <a:pt x="113" y="66"/>
                      <a:pt x="113" y="65"/>
                    </a:cubicBezTo>
                    <a:cubicBezTo>
                      <a:pt x="115" y="65"/>
                      <a:pt x="130" y="61"/>
                      <a:pt x="130" y="61"/>
                    </a:cubicBezTo>
                    <a:close/>
                    <a:moveTo>
                      <a:pt x="88" y="2"/>
                    </a:moveTo>
                    <a:cubicBezTo>
                      <a:pt x="85" y="2"/>
                      <a:pt x="6" y="2"/>
                      <a:pt x="3" y="2"/>
                    </a:cubicBezTo>
                    <a:cubicBezTo>
                      <a:pt x="3" y="4"/>
                      <a:pt x="3" y="71"/>
                      <a:pt x="3" y="74"/>
                    </a:cubicBezTo>
                    <a:cubicBezTo>
                      <a:pt x="6" y="74"/>
                      <a:pt x="85" y="74"/>
                      <a:pt x="88" y="74"/>
                    </a:cubicBezTo>
                    <a:cubicBezTo>
                      <a:pt x="88" y="73"/>
                      <a:pt x="88" y="68"/>
                      <a:pt x="88" y="61"/>
                    </a:cubicBezTo>
                    <a:cubicBezTo>
                      <a:pt x="82" y="57"/>
                      <a:pt x="75" y="53"/>
                      <a:pt x="75" y="53"/>
                    </a:cubicBezTo>
                    <a:cubicBezTo>
                      <a:pt x="76" y="50"/>
                      <a:pt x="76" y="50"/>
                      <a:pt x="76" y="50"/>
                    </a:cubicBezTo>
                    <a:cubicBezTo>
                      <a:pt x="48" y="35"/>
                      <a:pt x="48" y="35"/>
                      <a:pt x="48" y="35"/>
                    </a:cubicBezTo>
                    <a:cubicBezTo>
                      <a:pt x="50" y="32"/>
                      <a:pt x="50" y="32"/>
                      <a:pt x="50" y="32"/>
                    </a:cubicBezTo>
                    <a:cubicBezTo>
                      <a:pt x="77" y="48"/>
                      <a:pt x="77" y="48"/>
                      <a:pt x="77" y="48"/>
                    </a:cubicBezTo>
                    <a:cubicBezTo>
                      <a:pt x="79" y="45"/>
                      <a:pt x="79" y="45"/>
                      <a:pt x="79" y="45"/>
                    </a:cubicBezTo>
                    <a:cubicBezTo>
                      <a:pt x="88" y="50"/>
                      <a:pt x="88" y="50"/>
                      <a:pt x="88" y="50"/>
                    </a:cubicBezTo>
                    <a:cubicBezTo>
                      <a:pt x="88" y="30"/>
                      <a:pt x="88" y="3"/>
                      <a:pt x="88" y="2"/>
                    </a:cubicBezTo>
                    <a:close/>
                    <a:moveTo>
                      <a:pt x="18" y="47"/>
                    </a:moveTo>
                    <a:cubicBezTo>
                      <a:pt x="19" y="48"/>
                      <a:pt x="20" y="47"/>
                      <a:pt x="20" y="46"/>
                    </a:cubicBezTo>
                    <a:cubicBezTo>
                      <a:pt x="29" y="20"/>
                      <a:pt x="29" y="20"/>
                      <a:pt x="29" y="20"/>
                    </a:cubicBezTo>
                    <a:cubicBezTo>
                      <a:pt x="40" y="38"/>
                      <a:pt x="40" y="38"/>
                      <a:pt x="40" y="38"/>
                    </a:cubicBezTo>
                    <a:cubicBezTo>
                      <a:pt x="52" y="19"/>
                      <a:pt x="52" y="19"/>
                      <a:pt x="52" y="19"/>
                    </a:cubicBezTo>
                    <a:cubicBezTo>
                      <a:pt x="65" y="38"/>
                      <a:pt x="65" y="38"/>
                      <a:pt x="65" y="38"/>
                    </a:cubicBezTo>
                    <a:cubicBezTo>
                      <a:pt x="73" y="16"/>
                      <a:pt x="73" y="16"/>
                      <a:pt x="73" y="16"/>
                    </a:cubicBezTo>
                    <a:cubicBezTo>
                      <a:pt x="73" y="15"/>
                      <a:pt x="72" y="13"/>
                      <a:pt x="71" y="13"/>
                    </a:cubicBezTo>
                    <a:cubicBezTo>
                      <a:pt x="70" y="13"/>
                      <a:pt x="69" y="13"/>
                      <a:pt x="69" y="14"/>
                    </a:cubicBezTo>
                    <a:cubicBezTo>
                      <a:pt x="64" y="29"/>
                      <a:pt x="64" y="29"/>
                      <a:pt x="64" y="29"/>
                    </a:cubicBezTo>
                    <a:cubicBezTo>
                      <a:pt x="52" y="11"/>
                      <a:pt x="52" y="11"/>
                      <a:pt x="52" y="11"/>
                    </a:cubicBezTo>
                    <a:cubicBezTo>
                      <a:pt x="40" y="30"/>
                      <a:pt x="40" y="30"/>
                      <a:pt x="40" y="30"/>
                    </a:cubicBezTo>
                    <a:cubicBezTo>
                      <a:pt x="28" y="10"/>
                      <a:pt x="28" y="10"/>
                      <a:pt x="28" y="10"/>
                    </a:cubicBezTo>
                    <a:cubicBezTo>
                      <a:pt x="16" y="45"/>
                      <a:pt x="16" y="45"/>
                      <a:pt x="16" y="45"/>
                    </a:cubicBezTo>
                    <a:cubicBezTo>
                      <a:pt x="16" y="46"/>
                      <a:pt x="17" y="47"/>
                      <a:pt x="1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6" name="等腰三角形 25"/>
            <p:cNvSpPr/>
            <p:nvPr/>
          </p:nvSpPr>
          <p:spPr>
            <a:xfrm rot="5400000">
              <a:off x="5767350" y="4462247"/>
              <a:ext cx="232806" cy="20069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TextBox 26"/>
          <p:cNvSpPr txBox="1"/>
          <p:nvPr/>
        </p:nvSpPr>
        <p:spPr>
          <a:xfrm>
            <a:off x="6245643" y="5283857"/>
            <a:ext cx="1050288" cy="646331"/>
          </a:xfrm>
          <a:prstGeom prst="rect">
            <a:avLst/>
          </a:prstGeom>
          <a:noFill/>
        </p:spPr>
        <p:txBody>
          <a:bodyPr wrap="none" rtlCol="0">
            <a:spAutoFit/>
          </a:bodyPr>
          <a:lstStyle/>
          <a:p>
            <a:pPr algn="ctr"/>
            <a:r>
              <a:rPr lang="zh-CN" altLang="en-US" dirty="0" smtClean="0">
                <a:latin typeface="微软雅黑" pitchFamily="34" charset="-122"/>
                <a:ea typeface="微软雅黑" pitchFamily="34" charset="-122"/>
              </a:rPr>
              <a:t>受众</a:t>
            </a:r>
            <a:endParaRPr lang="en-US" altLang="zh-CN" dirty="0" smtClean="0">
              <a:latin typeface="微软雅黑" pitchFamily="34" charset="-122"/>
              <a:ea typeface="微软雅黑" pitchFamily="34" charset="-122"/>
            </a:endParaRPr>
          </a:p>
          <a:p>
            <a:pPr algn="ctr"/>
            <a:r>
              <a:rPr lang="en-US" altLang="zh-CN" dirty="0" smtClean="0">
                <a:latin typeface="微软雅黑" pitchFamily="34" charset="-122"/>
                <a:ea typeface="微软雅黑" pitchFamily="34" charset="-122"/>
              </a:rPr>
              <a:t>270</a:t>
            </a:r>
            <a:r>
              <a:rPr lang="zh-CN" altLang="en-US" dirty="0" smtClean="0">
                <a:latin typeface="微软雅黑" pitchFamily="34" charset="-122"/>
                <a:ea typeface="微软雅黑" pitchFamily="34" charset="-122"/>
              </a:rPr>
              <a:t>万人</a:t>
            </a:r>
            <a:endParaRPr lang="zh-CN" altLang="en-US" dirty="0">
              <a:latin typeface="微软雅黑" pitchFamily="34" charset="-122"/>
              <a:ea typeface="微软雅黑" pitchFamily="34" charset="-122"/>
            </a:endParaRPr>
          </a:p>
        </p:txBody>
      </p:sp>
      <p:grpSp>
        <p:nvGrpSpPr>
          <p:cNvPr id="45" name="组合 44"/>
          <p:cNvGrpSpPr/>
          <p:nvPr/>
        </p:nvGrpSpPr>
        <p:grpSpPr>
          <a:xfrm>
            <a:off x="6116638" y="4033163"/>
            <a:ext cx="1394501" cy="1058862"/>
            <a:chOff x="6116638" y="4033163"/>
            <a:chExt cx="1394501" cy="1058862"/>
          </a:xfrm>
        </p:grpSpPr>
        <p:grpSp>
          <p:nvGrpSpPr>
            <p:cNvPr id="25" name="组合 24"/>
            <p:cNvGrpSpPr/>
            <p:nvPr/>
          </p:nvGrpSpPr>
          <p:grpSpPr>
            <a:xfrm>
              <a:off x="6116638" y="4033163"/>
              <a:ext cx="1058862" cy="1058862"/>
              <a:chOff x="6154738" y="4953994"/>
              <a:chExt cx="1058862" cy="1058862"/>
            </a:xfrm>
          </p:grpSpPr>
          <p:sp>
            <p:nvSpPr>
              <p:cNvPr id="23" name="Oval 43"/>
              <p:cNvSpPr>
                <a:spLocks noChangeArrowheads="1"/>
              </p:cNvSpPr>
              <p:nvPr/>
            </p:nvSpPr>
            <p:spPr bwMode="auto">
              <a:xfrm>
                <a:off x="6154738" y="4953994"/>
                <a:ext cx="1058862" cy="1058862"/>
              </a:xfrm>
              <a:prstGeom prst="ellipse">
                <a:avLst/>
              </a:prstGeom>
              <a:solidFill>
                <a:srgbClr val="C00000"/>
              </a:solidFill>
              <a:ln>
                <a:noFill/>
              </a:ln>
              <a:extLst/>
            </p:spPr>
            <p:txBody>
              <a:bodyPr vert="horz" wrap="square" lIns="91440" tIns="45720" rIns="91440" bIns="45720" numCol="1" anchor="t" anchorCtr="0" compatLnSpc="1"/>
              <a:lstStyle/>
              <a:p>
                <a:endParaRPr lang="zh-CN" altLang="en-US"/>
              </a:p>
            </p:txBody>
          </p:sp>
          <p:sp>
            <p:nvSpPr>
              <p:cNvPr id="24" name="Freeform 111"/>
              <p:cNvSpPr/>
              <p:nvPr/>
            </p:nvSpPr>
            <p:spPr bwMode="auto">
              <a:xfrm>
                <a:off x="6381952" y="5159149"/>
                <a:ext cx="604434" cy="648553"/>
              </a:xfrm>
              <a:custGeom>
                <a:avLst/>
                <a:gdLst>
                  <a:gd name="T0" fmla="*/ 137 w 137"/>
                  <a:gd name="T1" fmla="*/ 147 h 147"/>
                  <a:gd name="T2" fmla="*/ 0 w 137"/>
                  <a:gd name="T3" fmla="*/ 147 h 147"/>
                  <a:gd name="T4" fmla="*/ 0 w 137"/>
                  <a:gd name="T5" fmla="*/ 141 h 147"/>
                  <a:gd name="T6" fmla="*/ 7 w 137"/>
                  <a:gd name="T7" fmla="*/ 114 h 147"/>
                  <a:gd name="T8" fmla="*/ 15 w 137"/>
                  <a:gd name="T9" fmla="*/ 105 h 147"/>
                  <a:gd name="T10" fmla="*/ 41 w 137"/>
                  <a:gd name="T11" fmla="*/ 91 h 147"/>
                  <a:gd name="T12" fmla="*/ 50 w 137"/>
                  <a:gd name="T13" fmla="*/ 80 h 147"/>
                  <a:gd name="T14" fmla="*/ 56 w 137"/>
                  <a:gd name="T15" fmla="*/ 75 h 147"/>
                  <a:gd name="T16" fmla="*/ 49 w 137"/>
                  <a:gd name="T17" fmla="*/ 63 h 147"/>
                  <a:gd name="T18" fmla="*/ 48 w 137"/>
                  <a:gd name="T19" fmla="*/ 63 h 147"/>
                  <a:gd name="T20" fmla="*/ 47 w 137"/>
                  <a:gd name="T21" fmla="*/ 61 h 147"/>
                  <a:gd name="T22" fmla="*/ 45 w 137"/>
                  <a:gd name="T23" fmla="*/ 56 h 147"/>
                  <a:gd name="T24" fmla="*/ 44 w 137"/>
                  <a:gd name="T25" fmla="*/ 44 h 147"/>
                  <a:gd name="T26" fmla="*/ 49 w 137"/>
                  <a:gd name="T27" fmla="*/ 16 h 147"/>
                  <a:gd name="T28" fmla="*/ 82 w 137"/>
                  <a:gd name="T29" fmla="*/ 12 h 147"/>
                  <a:gd name="T30" fmla="*/ 88 w 137"/>
                  <a:gd name="T31" fmla="*/ 16 h 147"/>
                  <a:gd name="T32" fmla="*/ 90 w 137"/>
                  <a:gd name="T33" fmla="*/ 18 h 147"/>
                  <a:gd name="T34" fmla="*/ 93 w 137"/>
                  <a:gd name="T35" fmla="*/ 46 h 147"/>
                  <a:gd name="T36" fmla="*/ 92 w 137"/>
                  <a:gd name="T37" fmla="*/ 58 h 147"/>
                  <a:gd name="T38" fmla="*/ 90 w 137"/>
                  <a:gd name="T39" fmla="*/ 63 h 147"/>
                  <a:gd name="T40" fmla="*/ 82 w 137"/>
                  <a:gd name="T41" fmla="*/ 75 h 147"/>
                  <a:gd name="T42" fmla="*/ 86 w 137"/>
                  <a:gd name="T43" fmla="*/ 80 h 147"/>
                  <a:gd name="T44" fmla="*/ 97 w 137"/>
                  <a:gd name="T45" fmla="*/ 91 h 147"/>
                  <a:gd name="T46" fmla="*/ 122 w 137"/>
                  <a:gd name="T47" fmla="*/ 105 h 147"/>
                  <a:gd name="T48" fmla="*/ 130 w 137"/>
                  <a:gd name="T49" fmla="*/ 114 h 147"/>
                  <a:gd name="T50" fmla="*/ 137 w 137"/>
                  <a:gd name="T51" fmla="*/ 141 h 147"/>
                  <a:gd name="T52" fmla="*/ 137 w 137"/>
                  <a:gd name="T53"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7" h="147">
                    <a:moveTo>
                      <a:pt x="137" y="147"/>
                    </a:moveTo>
                    <a:cubicBezTo>
                      <a:pt x="0" y="147"/>
                      <a:pt x="0" y="147"/>
                      <a:pt x="0" y="147"/>
                    </a:cubicBezTo>
                    <a:cubicBezTo>
                      <a:pt x="0" y="141"/>
                      <a:pt x="0" y="141"/>
                      <a:pt x="0" y="141"/>
                    </a:cubicBezTo>
                    <a:cubicBezTo>
                      <a:pt x="7" y="114"/>
                      <a:pt x="7" y="114"/>
                      <a:pt x="7" y="114"/>
                    </a:cubicBezTo>
                    <a:cubicBezTo>
                      <a:pt x="7" y="114"/>
                      <a:pt x="5" y="110"/>
                      <a:pt x="15" y="105"/>
                    </a:cubicBezTo>
                    <a:cubicBezTo>
                      <a:pt x="41" y="91"/>
                      <a:pt x="41" y="91"/>
                      <a:pt x="41" y="91"/>
                    </a:cubicBezTo>
                    <a:cubicBezTo>
                      <a:pt x="41" y="91"/>
                      <a:pt x="49" y="81"/>
                      <a:pt x="50" y="80"/>
                    </a:cubicBezTo>
                    <a:cubicBezTo>
                      <a:pt x="51" y="79"/>
                      <a:pt x="59" y="79"/>
                      <a:pt x="56" y="75"/>
                    </a:cubicBezTo>
                    <a:cubicBezTo>
                      <a:pt x="53" y="72"/>
                      <a:pt x="50" y="68"/>
                      <a:pt x="49" y="63"/>
                    </a:cubicBezTo>
                    <a:cubicBezTo>
                      <a:pt x="49" y="63"/>
                      <a:pt x="48" y="63"/>
                      <a:pt x="48" y="63"/>
                    </a:cubicBezTo>
                    <a:cubicBezTo>
                      <a:pt x="48" y="62"/>
                      <a:pt x="48" y="61"/>
                      <a:pt x="47" y="61"/>
                    </a:cubicBezTo>
                    <a:cubicBezTo>
                      <a:pt x="47" y="61"/>
                      <a:pt x="46" y="62"/>
                      <a:pt x="45" y="56"/>
                    </a:cubicBezTo>
                    <a:cubicBezTo>
                      <a:pt x="45" y="56"/>
                      <a:pt x="35" y="44"/>
                      <a:pt x="44" y="44"/>
                    </a:cubicBezTo>
                    <a:cubicBezTo>
                      <a:pt x="44" y="44"/>
                      <a:pt x="36" y="28"/>
                      <a:pt x="49" y="16"/>
                    </a:cubicBezTo>
                    <a:cubicBezTo>
                      <a:pt x="49" y="16"/>
                      <a:pt x="64" y="0"/>
                      <a:pt x="82" y="12"/>
                    </a:cubicBezTo>
                    <a:cubicBezTo>
                      <a:pt x="82" y="12"/>
                      <a:pt x="85" y="13"/>
                      <a:pt x="88" y="16"/>
                    </a:cubicBezTo>
                    <a:cubicBezTo>
                      <a:pt x="89" y="17"/>
                      <a:pt x="90" y="18"/>
                      <a:pt x="90" y="18"/>
                    </a:cubicBezTo>
                    <a:cubicBezTo>
                      <a:pt x="102" y="30"/>
                      <a:pt x="93" y="46"/>
                      <a:pt x="93" y="46"/>
                    </a:cubicBezTo>
                    <a:cubicBezTo>
                      <a:pt x="102" y="46"/>
                      <a:pt x="92" y="58"/>
                      <a:pt x="92" y="58"/>
                    </a:cubicBezTo>
                    <a:cubicBezTo>
                      <a:pt x="92" y="61"/>
                      <a:pt x="91" y="62"/>
                      <a:pt x="90" y="63"/>
                    </a:cubicBezTo>
                    <a:cubicBezTo>
                      <a:pt x="89" y="68"/>
                      <a:pt x="86" y="72"/>
                      <a:pt x="82" y="75"/>
                    </a:cubicBezTo>
                    <a:cubicBezTo>
                      <a:pt x="77" y="79"/>
                      <a:pt x="81" y="78"/>
                      <a:pt x="86" y="80"/>
                    </a:cubicBezTo>
                    <a:cubicBezTo>
                      <a:pt x="97" y="91"/>
                      <a:pt x="97" y="91"/>
                      <a:pt x="97" y="91"/>
                    </a:cubicBezTo>
                    <a:cubicBezTo>
                      <a:pt x="122" y="105"/>
                      <a:pt x="122" y="105"/>
                      <a:pt x="122" y="105"/>
                    </a:cubicBezTo>
                    <a:cubicBezTo>
                      <a:pt x="132" y="110"/>
                      <a:pt x="130" y="114"/>
                      <a:pt x="130" y="114"/>
                    </a:cubicBezTo>
                    <a:cubicBezTo>
                      <a:pt x="137" y="141"/>
                      <a:pt x="137" y="141"/>
                      <a:pt x="137" y="141"/>
                    </a:cubicBezTo>
                    <a:lnTo>
                      <a:pt x="137" y="14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8" name="等腰三角形 27"/>
            <p:cNvSpPr/>
            <p:nvPr/>
          </p:nvSpPr>
          <p:spPr>
            <a:xfrm rot="5400000">
              <a:off x="7294389" y="4462247"/>
              <a:ext cx="232806" cy="20069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TextBox 31"/>
          <p:cNvSpPr txBox="1"/>
          <p:nvPr/>
        </p:nvSpPr>
        <p:spPr>
          <a:xfrm>
            <a:off x="7626522" y="5283857"/>
            <a:ext cx="1184941" cy="646331"/>
          </a:xfrm>
          <a:prstGeom prst="rect">
            <a:avLst/>
          </a:prstGeom>
          <a:noFill/>
        </p:spPr>
        <p:txBody>
          <a:bodyPr wrap="none" rtlCol="0">
            <a:spAutoFit/>
          </a:bodyPr>
          <a:lstStyle/>
          <a:p>
            <a:pPr algn="ctr"/>
            <a:r>
              <a:rPr lang="zh-CN" altLang="en-US" dirty="0">
                <a:latin typeface="微软雅黑" pitchFamily="34" charset="-122"/>
                <a:ea typeface="微软雅黑" pitchFamily="34" charset="-122"/>
              </a:rPr>
              <a:t>文化</a:t>
            </a:r>
            <a:r>
              <a:rPr lang="zh-CN" altLang="en-US" dirty="0" smtClean="0">
                <a:latin typeface="微软雅黑" pitchFamily="34" charset="-122"/>
                <a:ea typeface="微软雅黑" pitchFamily="34" charset="-122"/>
              </a:rPr>
              <a:t>活动</a:t>
            </a:r>
            <a:endParaRPr lang="en-US" altLang="zh-CN" dirty="0" smtClean="0">
              <a:latin typeface="微软雅黑" pitchFamily="34" charset="-122"/>
              <a:ea typeface="微软雅黑" pitchFamily="34" charset="-122"/>
            </a:endParaRPr>
          </a:p>
          <a:p>
            <a:pPr algn="ctr"/>
            <a:r>
              <a:rPr lang="zh-CN" altLang="en-US" dirty="0" smtClean="0">
                <a:latin typeface="微软雅黑" pitchFamily="34" charset="-122"/>
                <a:ea typeface="微软雅黑" pitchFamily="34" charset="-122"/>
              </a:rPr>
              <a:t>近</a:t>
            </a:r>
            <a:r>
              <a:rPr lang="en-US" altLang="zh-CN" dirty="0" smtClean="0">
                <a:latin typeface="微软雅黑" pitchFamily="34" charset="-122"/>
                <a:ea typeface="微软雅黑" pitchFamily="34" charset="-122"/>
              </a:rPr>
              <a:t>8000</a:t>
            </a:r>
            <a:r>
              <a:rPr lang="zh-CN" altLang="en-US" dirty="0" smtClean="0">
                <a:latin typeface="微软雅黑" pitchFamily="34" charset="-122"/>
                <a:ea typeface="微软雅黑" pitchFamily="34" charset="-122"/>
              </a:rPr>
              <a:t>场</a:t>
            </a:r>
            <a:endParaRPr lang="zh-CN" altLang="en-US" dirty="0">
              <a:latin typeface="微软雅黑" pitchFamily="34" charset="-122"/>
              <a:ea typeface="微软雅黑" pitchFamily="34" charset="-122"/>
            </a:endParaRPr>
          </a:p>
        </p:txBody>
      </p:sp>
      <p:grpSp>
        <p:nvGrpSpPr>
          <p:cNvPr id="46" name="组合 45"/>
          <p:cNvGrpSpPr/>
          <p:nvPr/>
        </p:nvGrpSpPr>
        <p:grpSpPr>
          <a:xfrm>
            <a:off x="7644618" y="4012836"/>
            <a:ext cx="1521149" cy="1099517"/>
            <a:chOff x="7644618" y="4012836"/>
            <a:chExt cx="1521149" cy="1099517"/>
          </a:xfrm>
        </p:grpSpPr>
        <p:grpSp>
          <p:nvGrpSpPr>
            <p:cNvPr id="31" name="组合 30"/>
            <p:cNvGrpSpPr/>
            <p:nvPr/>
          </p:nvGrpSpPr>
          <p:grpSpPr>
            <a:xfrm>
              <a:off x="7644618" y="4012836"/>
              <a:ext cx="1099517" cy="1099517"/>
              <a:chOff x="5786438" y="304800"/>
              <a:chExt cx="762000" cy="762000"/>
            </a:xfrm>
          </p:grpSpPr>
          <p:sp>
            <p:nvSpPr>
              <p:cNvPr id="29" name="Oval 56"/>
              <p:cNvSpPr>
                <a:spLocks noChangeArrowheads="1"/>
              </p:cNvSpPr>
              <p:nvPr/>
            </p:nvSpPr>
            <p:spPr bwMode="auto">
              <a:xfrm>
                <a:off x="5786438" y="304800"/>
                <a:ext cx="762000" cy="76200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0" name="Freeform 124"/>
              <p:cNvSpPr>
                <a:spLocks noEditPoints="1"/>
              </p:cNvSpPr>
              <p:nvPr/>
            </p:nvSpPr>
            <p:spPr bwMode="auto">
              <a:xfrm>
                <a:off x="5945188" y="463550"/>
                <a:ext cx="444500" cy="444500"/>
              </a:xfrm>
              <a:custGeom>
                <a:avLst/>
                <a:gdLst>
                  <a:gd name="T0" fmla="*/ 101 w 140"/>
                  <a:gd name="T1" fmla="*/ 21 h 140"/>
                  <a:gd name="T2" fmla="*/ 117 w 140"/>
                  <a:gd name="T3" fmla="*/ 5 h 140"/>
                  <a:gd name="T4" fmla="*/ 119 w 140"/>
                  <a:gd name="T5" fmla="*/ 6 h 140"/>
                  <a:gd name="T6" fmla="*/ 120 w 140"/>
                  <a:gd name="T7" fmla="*/ 20 h 140"/>
                  <a:gd name="T8" fmla="*/ 134 w 140"/>
                  <a:gd name="T9" fmla="*/ 22 h 140"/>
                  <a:gd name="T10" fmla="*/ 135 w 140"/>
                  <a:gd name="T11" fmla="*/ 24 h 140"/>
                  <a:gd name="T12" fmla="*/ 120 w 140"/>
                  <a:gd name="T13" fmla="*/ 39 h 140"/>
                  <a:gd name="T14" fmla="*/ 116 w 140"/>
                  <a:gd name="T15" fmla="*/ 40 h 140"/>
                  <a:gd name="T16" fmla="*/ 107 w 140"/>
                  <a:gd name="T17" fmla="*/ 39 h 140"/>
                  <a:gd name="T18" fmla="*/ 80 w 140"/>
                  <a:gd name="T19" fmla="*/ 66 h 140"/>
                  <a:gd name="T20" fmla="*/ 78 w 140"/>
                  <a:gd name="T21" fmla="*/ 79 h 140"/>
                  <a:gd name="T22" fmla="*/ 61 w 140"/>
                  <a:gd name="T23" fmla="*/ 79 h 140"/>
                  <a:gd name="T24" fmla="*/ 61 w 140"/>
                  <a:gd name="T25" fmla="*/ 62 h 140"/>
                  <a:gd name="T26" fmla="*/ 75 w 140"/>
                  <a:gd name="T27" fmla="*/ 60 h 140"/>
                  <a:gd name="T28" fmla="*/ 101 w 140"/>
                  <a:gd name="T29" fmla="*/ 34 h 140"/>
                  <a:gd name="T30" fmla="*/ 100 w 140"/>
                  <a:gd name="T31" fmla="*/ 25 h 140"/>
                  <a:gd name="T32" fmla="*/ 101 w 140"/>
                  <a:gd name="T33" fmla="*/ 21 h 140"/>
                  <a:gd name="T34" fmla="*/ 130 w 140"/>
                  <a:gd name="T35" fmla="*/ 34 h 140"/>
                  <a:gd name="T36" fmla="*/ 122 w 140"/>
                  <a:gd name="T37" fmla="*/ 42 h 140"/>
                  <a:gd name="T38" fmla="*/ 118 w 140"/>
                  <a:gd name="T39" fmla="*/ 44 h 140"/>
                  <a:gd name="T40" fmla="*/ 124 w 140"/>
                  <a:gd name="T41" fmla="*/ 70 h 140"/>
                  <a:gd name="T42" fmla="*/ 70 w 140"/>
                  <a:gd name="T43" fmla="*/ 125 h 140"/>
                  <a:gd name="T44" fmla="*/ 15 w 140"/>
                  <a:gd name="T45" fmla="*/ 70 h 140"/>
                  <a:gd name="T46" fmla="*/ 70 w 140"/>
                  <a:gd name="T47" fmla="*/ 16 h 140"/>
                  <a:gd name="T48" fmla="*/ 96 w 140"/>
                  <a:gd name="T49" fmla="*/ 23 h 140"/>
                  <a:gd name="T50" fmla="*/ 99 w 140"/>
                  <a:gd name="T51" fmla="*/ 18 h 140"/>
                  <a:gd name="T52" fmla="*/ 106 w 140"/>
                  <a:gd name="T53" fmla="*/ 11 h 140"/>
                  <a:gd name="T54" fmla="*/ 70 w 140"/>
                  <a:gd name="T55" fmla="*/ 0 h 140"/>
                  <a:gd name="T56" fmla="*/ 0 w 140"/>
                  <a:gd name="T57" fmla="*/ 70 h 140"/>
                  <a:gd name="T58" fmla="*/ 70 w 140"/>
                  <a:gd name="T59" fmla="*/ 140 h 140"/>
                  <a:gd name="T60" fmla="*/ 140 w 140"/>
                  <a:gd name="T61" fmla="*/ 70 h 140"/>
                  <a:gd name="T62" fmla="*/ 130 w 140"/>
                  <a:gd name="T63" fmla="*/ 34 h 140"/>
                  <a:gd name="T64" fmla="*/ 70 w 140"/>
                  <a:gd name="T65" fmla="*/ 47 h 140"/>
                  <a:gd name="T66" fmla="*/ 80 w 140"/>
                  <a:gd name="T67" fmla="*/ 49 h 140"/>
                  <a:gd name="T68" fmla="*/ 93 w 140"/>
                  <a:gd name="T69" fmla="*/ 37 h 140"/>
                  <a:gd name="T70" fmla="*/ 70 w 140"/>
                  <a:gd name="T71" fmla="*/ 29 h 140"/>
                  <a:gd name="T72" fmla="*/ 29 w 140"/>
                  <a:gd name="T73" fmla="*/ 70 h 140"/>
                  <a:gd name="T74" fmla="*/ 70 w 140"/>
                  <a:gd name="T75" fmla="*/ 111 h 140"/>
                  <a:gd name="T76" fmla="*/ 111 w 140"/>
                  <a:gd name="T77" fmla="*/ 70 h 140"/>
                  <a:gd name="T78" fmla="*/ 104 w 140"/>
                  <a:gd name="T79" fmla="*/ 48 h 140"/>
                  <a:gd name="T80" fmla="*/ 91 w 140"/>
                  <a:gd name="T81" fmla="*/ 61 h 140"/>
                  <a:gd name="T82" fmla="*/ 93 w 140"/>
                  <a:gd name="T83" fmla="*/ 70 h 140"/>
                  <a:gd name="T84" fmla="*/ 70 w 140"/>
                  <a:gd name="T85" fmla="*/ 94 h 140"/>
                  <a:gd name="T86" fmla="*/ 46 w 140"/>
                  <a:gd name="T87" fmla="*/ 70 h 140"/>
                  <a:gd name="T88" fmla="*/ 70 w 140"/>
                  <a:gd name="T89" fmla="*/ 47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 h="140">
                    <a:moveTo>
                      <a:pt x="101" y="21"/>
                    </a:moveTo>
                    <a:cubicBezTo>
                      <a:pt x="117" y="5"/>
                      <a:pt x="117" y="5"/>
                      <a:pt x="117" y="5"/>
                    </a:cubicBezTo>
                    <a:cubicBezTo>
                      <a:pt x="118" y="5"/>
                      <a:pt x="118" y="5"/>
                      <a:pt x="119" y="6"/>
                    </a:cubicBezTo>
                    <a:cubicBezTo>
                      <a:pt x="120" y="20"/>
                      <a:pt x="120" y="20"/>
                      <a:pt x="120" y="20"/>
                    </a:cubicBezTo>
                    <a:cubicBezTo>
                      <a:pt x="134" y="22"/>
                      <a:pt x="134" y="22"/>
                      <a:pt x="134" y="22"/>
                    </a:cubicBezTo>
                    <a:cubicBezTo>
                      <a:pt x="136" y="22"/>
                      <a:pt x="136" y="23"/>
                      <a:pt x="135" y="24"/>
                    </a:cubicBezTo>
                    <a:cubicBezTo>
                      <a:pt x="120" y="39"/>
                      <a:pt x="120" y="39"/>
                      <a:pt x="120" y="39"/>
                    </a:cubicBezTo>
                    <a:cubicBezTo>
                      <a:pt x="119" y="40"/>
                      <a:pt x="117" y="40"/>
                      <a:pt x="116" y="40"/>
                    </a:cubicBezTo>
                    <a:cubicBezTo>
                      <a:pt x="107" y="39"/>
                      <a:pt x="107" y="39"/>
                      <a:pt x="107" y="39"/>
                    </a:cubicBezTo>
                    <a:cubicBezTo>
                      <a:pt x="80" y="66"/>
                      <a:pt x="80" y="66"/>
                      <a:pt x="80" y="66"/>
                    </a:cubicBezTo>
                    <a:cubicBezTo>
                      <a:pt x="82" y="70"/>
                      <a:pt x="82" y="75"/>
                      <a:pt x="78" y="79"/>
                    </a:cubicBezTo>
                    <a:cubicBezTo>
                      <a:pt x="73" y="84"/>
                      <a:pt x="66" y="84"/>
                      <a:pt x="61" y="79"/>
                    </a:cubicBezTo>
                    <a:cubicBezTo>
                      <a:pt x="57" y="74"/>
                      <a:pt x="57" y="67"/>
                      <a:pt x="61" y="62"/>
                    </a:cubicBezTo>
                    <a:cubicBezTo>
                      <a:pt x="65" y="59"/>
                      <a:pt x="70" y="58"/>
                      <a:pt x="75" y="60"/>
                    </a:cubicBezTo>
                    <a:cubicBezTo>
                      <a:pt x="101" y="34"/>
                      <a:pt x="101" y="34"/>
                      <a:pt x="101" y="34"/>
                    </a:cubicBezTo>
                    <a:cubicBezTo>
                      <a:pt x="100" y="25"/>
                      <a:pt x="100" y="25"/>
                      <a:pt x="100" y="25"/>
                    </a:cubicBezTo>
                    <a:cubicBezTo>
                      <a:pt x="100" y="23"/>
                      <a:pt x="101" y="22"/>
                      <a:pt x="101" y="21"/>
                    </a:cubicBezTo>
                    <a:close/>
                    <a:moveTo>
                      <a:pt x="130" y="34"/>
                    </a:moveTo>
                    <a:cubicBezTo>
                      <a:pt x="122" y="42"/>
                      <a:pt x="122" y="42"/>
                      <a:pt x="122" y="42"/>
                    </a:cubicBezTo>
                    <a:cubicBezTo>
                      <a:pt x="121" y="43"/>
                      <a:pt x="119" y="44"/>
                      <a:pt x="118" y="44"/>
                    </a:cubicBezTo>
                    <a:cubicBezTo>
                      <a:pt x="122" y="52"/>
                      <a:pt x="124" y="61"/>
                      <a:pt x="124" y="70"/>
                    </a:cubicBezTo>
                    <a:cubicBezTo>
                      <a:pt x="124" y="100"/>
                      <a:pt x="100" y="125"/>
                      <a:pt x="70" y="125"/>
                    </a:cubicBezTo>
                    <a:cubicBezTo>
                      <a:pt x="40" y="125"/>
                      <a:pt x="15" y="100"/>
                      <a:pt x="15" y="70"/>
                    </a:cubicBezTo>
                    <a:cubicBezTo>
                      <a:pt x="15" y="40"/>
                      <a:pt x="40" y="16"/>
                      <a:pt x="70" y="16"/>
                    </a:cubicBezTo>
                    <a:cubicBezTo>
                      <a:pt x="79" y="16"/>
                      <a:pt x="88" y="18"/>
                      <a:pt x="96" y="23"/>
                    </a:cubicBezTo>
                    <a:cubicBezTo>
                      <a:pt x="97" y="21"/>
                      <a:pt x="98" y="19"/>
                      <a:pt x="99" y="18"/>
                    </a:cubicBezTo>
                    <a:cubicBezTo>
                      <a:pt x="106" y="11"/>
                      <a:pt x="106" y="11"/>
                      <a:pt x="106" y="11"/>
                    </a:cubicBezTo>
                    <a:cubicBezTo>
                      <a:pt x="96" y="4"/>
                      <a:pt x="83" y="0"/>
                      <a:pt x="70" y="0"/>
                    </a:cubicBezTo>
                    <a:cubicBezTo>
                      <a:pt x="31" y="0"/>
                      <a:pt x="0" y="32"/>
                      <a:pt x="0" y="70"/>
                    </a:cubicBezTo>
                    <a:cubicBezTo>
                      <a:pt x="0" y="109"/>
                      <a:pt x="31" y="140"/>
                      <a:pt x="70" y="140"/>
                    </a:cubicBezTo>
                    <a:cubicBezTo>
                      <a:pt x="108" y="140"/>
                      <a:pt x="140" y="109"/>
                      <a:pt x="140" y="70"/>
                    </a:cubicBezTo>
                    <a:cubicBezTo>
                      <a:pt x="140" y="57"/>
                      <a:pt x="136" y="45"/>
                      <a:pt x="130" y="34"/>
                    </a:cubicBezTo>
                    <a:close/>
                    <a:moveTo>
                      <a:pt x="70" y="47"/>
                    </a:moveTo>
                    <a:cubicBezTo>
                      <a:pt x="73" y="47"/>
                      <a:pt x="77" y="48"/>
                      <a:pt x="80" y="49"/>
                    </a:cubicBezTo>
                    <a:cubicBezTo>
                      <a:pt x="93" y="37"/>
                      <a:pt x="93" y="37"/>
                      <a:pt x="93" y="37"/>
                    </a:cubicBezTo>
                    <a:cubicBezTo>
                      <a:pt x="86" y="32"/>
                      <a:pt x="78" y="29"/>
                      <a:pt x="70" y="29"/>
                    </a:cubicBezTo>
                    <a:cubicBezTo>
                      <a:pt x="47" y="29"/>
                      <a:pt x="29" y="48"/>
                      <a:pt x="29" y="70"/>
                    </a:cubicBezTo>
                    <a:cubicBezTo>
                      <a:pt x="29" y="93"/>
                      <a:pt x="47" y="111"/>
                      <a:pt x="70" y="111"/>
                    </a:cubicBezTo>
                    <a:cubicBezTo>
                      <a:pt x="92" y="111"/>
                      <a:pt x="111" y="93"/>
                      <a:pt x="111" y="70"/>
                    </a:cubicBezTo>
                    <a:cubicBezTo>
                      <a:pt x="111" y="62"/>
                      <a:pt x="108" y="54"/>
                      <a:pt x="104" y="48"/>
                    </a:cubicBezTo>
                    <a:cubicBezTo>
                      <a:pt x="91" y="61"/>
                      <a:pt x="91" y="61"/>
                      <a:pt x="91" y="61"/>
                    </a:cubicBezTo>
                    <a:cubicBezTo>
                      <a:pt x="92" y="64"/>
                      <a:pt x="93" y="67"/>
                      <a:pt x="93" y="70"/>
                    </a:cubicBezTo>
                    <a:cubicBezTo>
                      <a:pt x="93" y="83"/>
                      <a:pt x="83" y="94"/>
                      <a:pt x="70" y="94"/>
                    </a:cubicBezTo>
                    <a:cubicBezTo>
                      <a:pt x="57" y="94"/>
                      <a:pt x="46" y="83"/>
                      <a:pt x="46" y="70"/>
                    </a:cubicBezTo>
                    <a:cubicBezTo>
                      <a:pt x="46" y="57"/>
                      <a:pt x="57" y="47"/>
                      <a:pt x="70"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3" name="等腰三角形 32"/>
            <p:cNvSpPr/>
            <p:nvPr/>
          </p:nvSpPr>
          <p:spPr>
            <a:xfrm rot="5400000">
              <a:off x="8949017" y="4462248"/>
              <a:ext cx="232806" cy="200695"/>
            </a:xfrm>
            <a:prstGeom prst="triangl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6" name="组合 35"/>
          <p:cNvGrpSpPr/>
          <p:nvPr/>
        </p:nvGrpSpPr>
        <p:grpSpPr>
          <a:xfrm>
            <a:off x="9362855" y="4012836"/>
            <a:ext cx="1131131" cy="1131131"/>
            <a:chOff x="7602538" y="3962400"/>
            <a:chExt cx="762000" cy="762000"/>
          </a:xfrm>
        </p:grpSpPr>
        <p:sp>
          <p:nvSpPr>
            <p:cNvPr id="34" name="Oval 64"/>
            <p:cNvSpPr>
              <a:spLocks noChangeArrowheads="1"/>
            </p:cNvSpPr>
            <p:nvPr/>
          </p:nvSpPr>
          <p:spPr bwMode="auto">
            <a:xfrm>
              <a:off x="7602538" y="3962400"/>
              <a:ext cx="762000" cy="762000"/>
            </a:xfrm>
            <a:prstGeom prst="ellipse">
              <a:avLst/>
            </a:pr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33"/>
            <p:cNvSpPr>
              <a:spLocks noEditPoints="1"/>
            </p:cNvSpPr>
            <p:nvPr/>
          </p:nvSpPr>
          <p:spPr bwMode="auto">
            <a:xfrm>
              <a:off x="7831138" y="4121150"/>
              <a:ext cx="295275" cy="431800"/>
            </a:xfrm>
            <a:custGeom>
              <a:avLst/>
              <a:gdLst>
                <a:gd name="T0" fmla="*/ 93 w 93"/>
                <a:gd name="T1" fmla="*/ 89 h 136"/>
                <a:gd name="T2" fmla="*/ 93 w 93"/>
                <a:gd name="T3" fmla="*/ 120 h 136"/>
                <a:gd name="T4" fmla="*/ 77 w 93"/>
                <a:gd name="T5" fmla="*/ 136 h 136"/>
                <a:gd name="T6" fmla="*/ 48 w 93"/>
                <a:gd name="T7" fmla="*/ 136 h 136"/>
                <a:gd name="T8" fmla="*/ 36 w 93"/>
                <a:gd name="T9" fmla="*/ 131 h 136"/>
                <a:gd name="T10" fmla="*/ 5 w 93"/>
                <a:gd name="T11" fmla="*/ 100 h 136"/>
                <a:gd name="T12" fmla="*/ 5 w 93"/>
                <a:gd name="T13" fmla="*/ 91 h 136"/>
                <a:gd name="T14" fmla="*/ 7 w 93"/>
                <a:gd name="T15" fmla="*/ 89 h 136"/>
                <a:gd name="T16" fmla="*/ 11 w 93"/>
                <a:gd name="T17" fmla="*/ 87 h 136"/>
                <a:gd name="T18" fmla="*/ 15 w 93"/>
                <a:gd name="T19" fmla="*/ 89 h 136"/>
                <a:gd name="T20" fmla="*/ 32 w 93"/>
                <a:gd name="T21" fmla="*/ 105 h 136"/>
                <a:gd name="T22" fmla="*/ 32 w 93"/>
                <a:gd name="T23" fmla="*/ 44 h 136"/>
                <a:gd name="T24" fmla="*/ 38 w 93"/>
                <a:gd name="T25" fmla="*/ 38 h 136"/>
                <a:gd name="T26" fmla="*/ 40 w 93"/>
                <a:gd name="T27" fmla="*/ 38 h 136"/>
                <a:gd name="T28" fmla="*/ 46 w 93"/>
                <a:gd name="T29" fmla="*/ 44 h 136"/>
                <a:gd name="T30" fmla="*/ 46 w 93"/>
                <a:gd name="T31" fmla="*/ 78 h 136"/>
                <a:gd name="T32" fmla="*/ 48 w 93"/>
                <a:gd name="T33" fmla="*/ 77 h 136"/>
                <a:gd name="T34" fmla="*/ 52 w 93"/>
                <a:gd name="T35" fmla="*/ 77 h 136"/>
                <a:gd name="T36" fmla="*/ 59 w 93"/>
                <a:gd name="T37" fmla="*/ 78 h 136"/>
                <a:gd name="T38" fmla="*/ 60 w 93"/>
                <a:gd name="T39" fmla="*/ 78 h 136"/>
                <a:gd name="T40" fmla="*/ 60 w 93"/>
                <a:gd name="T41" fmla="*/ 83 h 136"/>
                <a:gd name="T42" fmla="*/ 61 w 93"/>
                <a:gd name="T43" fmla="*/ 84 h 136"/>
                <a:gd name="T44" fmla="*/ 62 w 93"/>
                <a:gd name="T45" fmla="*/ 83 h 136"/>
                <a:gd name="T46" fmla="*/ 62 w 93"/>
                <a:gd name="T47" fmla="*/ 78 h 136"/>
                <a:gd name="T48" fmla="*/ 65 w 93"/>
                <a:gd name="T49" fmla="*/ 78 h 136"/>
                <a:gd name="T50" fmla="*/ 72 w 93"/>
                <a:gd name="T51" fmla="*/ 80 h 136"/>
                <a:gd name="T52" fmla="*/ 72 w 93"/>
                <a:gd name="T53" fmla="*/ 80 h 136"/>
                <a:gd name="T54" fmla="*/ 72 w 93"/>
                <a:gd name="T55" fmla="*/ 85 h 136"/>
                <a:gd name="T56" fmla="*/ 73 w 93"/>
                <a:gd name="T57" fmla="*/ 86 h 136"/>
                <a:gd name="T58" fmla="*/ 75 w 93"/>
                <a:gd name="T59" fmla="*/ 85 h 136"/>
                <a:gd name="T60" fmla="*/ 75 w 93"/>
                <a:gd name="T61" fmla="*/ 79 h 136"/>
                <a:gd name="T62" fmla="*/ 77 w 93"/>
                <a:gd name="T63" fmla="*/ 79 h 136"/>
                <a:gd name="T64" fmla="*/ 84 w 93"/>
                <a:gd name="T65" fmla="*/ 81 h 136"/>
                <a:gd name="T66" fmla="*/ 84 w 93"/>
                <a:gd name="T67" fmla="*/ 81 h 136"/>
                <a:gd name="T68" fmla="*/ 85 w 93"/>
                <a:gd name="T69" fmla="*/ 81 h 136"/>
                <a:gd name="T70" fmla="*/ 85 w 93"/>
                <a:gd name="T71" fmla="*/ 81 h 136"/>
                <a:gd name="T72" fmla="*/ 85 w 93"/>
                <a:gd name="T73" fmla="*/ 86 h 136"/>
                <a:gd name="T74" fmla="*/ 86 w 93"/>
                <a:gd name="T75" fmla="*/ 87 h 136"/>
                <a:gd name="T76" fmla="*/ 87 w 93"/>
                <a:gd name="T77" fmla="*/ 86 h 136"/>
                <a:gd name="T78" fmla="*/ 87 w 93"/>
                <a:gd name="T79" fmla="*/ 81 h 136"/>
                <a:gd name="T80" fmla="*/ 93 w 93"/>
                <a:gd name="T81" fmla="*/ 89 h 136"/>
                <a:gd name="T82" fmla="*/ 57 w 93"/>
                <a:gd name="T83" fmla="*/ 39 h 136"/>
                <a:gd name="T84" fmla="*/ 38 w 93"/>
                <a:gd name="T85" fmla="*/ 19 h 136"/>
                <a:gd name="T86" fmla="*/ 18 w 93"/>
                <a:gd name="T87" fmla="*/ 39 h 136"/>
                <a:gd name="T88" fmla="*/ 25 w 93"/>
                <a:gd name="T89" fmla="*/ 53 h 136"/>
                <a:gd name="T90" fmla="*/ 25 w 93"/>
                <a:gd name="T91" fmla="*/ 44 h 136"/>
                <a:gd name="T92" fmla="*/ 38 w 93"/>
                <a:gd name="T93" fmla="*/ 31 h 136"/>
                <a:gd name="T94" fmla="*/ 40 w 93"/>
                <a:gd name="T95" fmla="*/ 31 h 136"/>
                <a:gd name="T96" fmla="*/ 53 w 93"/>
                <a:gd name="T97" fmla="*/ 44 h 136"/>
                <a:gd name="T98" fmla="*/ 53 w 93"/>
                <a:gd name="T99" fmla="*/ 51 h 136"/>
                <a:gd name="T100" fmla="*/ 57 w 93"/>
                <a:gd name="T101" fmla="*/ 39 h 136"/>
                <a:gd name="T102" fmla="*/ 25 w 93"/>
                <a:gd name="T103" fmla="*/ 74 h 136"/>
                <a:gd name="T104" fmla="*/ 25 w 93"/>
                <a:gd name="T105" fmla="*/ 65 h 136"/>
                <a:gd name="T106" fmla="*/ 9 w 93"/>
                <a:gd name="T107" fmla="*/ 39 h 136"/>
                <a:gd name="T108" fmla="*/ 38 w 93"/>
                <a:gd name="T109" fmla="*/ 9 h 136"/>
                <a:gd name="T110" fmla="*/ 67 w 93"/>
                <a:gd name="T111" fmla="*/ 39 h 136"/>
                <a:gd name="T112" fmla="*/ 53 w 93"/>
                <a:gd name="T113" fmla="*/ 64 h 136"/>
                <a:gd name="T114" fmla="*/ 53 w 93"/>
                <a:gd name="T115" fmla="*/ 70 h 136"/>
                <a:gd name="T116" fmla="*/ 58 w 93"/>
                <a:gd name="T117" fmla="*/ 71 h 136"/>
                <a:gd name="T118" fmla="*/ 76 w 93"/>
                <a:gd name="T119" fmla="*/ 39 h 136"/>
                <a:gd name="T120" fmla="*/ 38 w 93"/>
                <a:gd name="T121" fmla="*/ 0 h 136"/>
                <a:gd name="T122" fmla="*/ 0 w 93"/>
                <a:gd name="T123" fmla="*/ 39 h 136"/>
                <a:gd name="T124" fmla="*/ 25 w 93"/>
                <a:gd name="T125" fmla="*/ 7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3" h="136">
                  <a:moveTo>
                    <a:pt x="93" y="89"/>
                  </a:moveTo>
                  <a:cubicBezTo>
                    <a:pt x="93" y="120"/>
                    <a:pt x="93" y="120"/>
                    <a:pt x="93" y="120"/>
                  </a:cubicBezTo>
                  <a:cubicBezTo>
                    <a:pt x="93" y="129"/>
                    <a:pt x="86" y="136"/>
                    <a:pt x="77" y="136"/>
                  </a:cubicBezTo>
                  <a:cubicBezTo>
                    <a:pt x="48" y="136"/>
                    <a:pt x="48" y="136"/>
                    <a:pt x="48" y="136"/>
                  </a:cubicBezTo>
                  <a:cubicBezTo>
                    <a:pt x="43" y="136"/>
                    <a:pt x="39" y="134"/>
                    <a:pt x="36" y="131"/>
                  </a:cubicBezTo>
                  <a:cubicBezTo>
                    <a:pt x="5" y="100"/>
                    <a:pt x="5" y="100"/>
                    <a:pt x="5" y="100"/>
                  </a:cubicBezTo>
                  <a:cubicBezTo>
                    <a:pt x="2" y="97"/>
                    <a:pt x="2" y="94"/>
                    <a:pt x="5" y="91"/>
                  </a:cubicBezTo>
                  <a:cubicBezTo>
                    <a:pt x="7" y="89"/>
                    <a:pt x="7" y="89"/>
                    <a:pt x="7" y="89"/>
                  </a:cubicBezTo>
                  <a:cubicBezTo>
                    <a:pt x="8" y="88"/>
                    <a:pt x="10" y="87"/>
                    <a:pt x="11" y="87"/>
                  </a:cubicBezTo>
                  <a:cubicBezTo>
                    <a:pt x="13" y="87"/>
                    <a:pt x="14" y="88"/>
                    <a:pt x="15" y="89"/>
                  </a:cubicBezTo>
                  <a:cubicBezTo>
                    <a:pt x="32" y="105"/>
                    <a:pt x="32" y="105"/>
                    <a:pt x="32" y="105"/>
                  </a:cubicBezTo>
                  <a:cubicBezTo>
                    <a:pt x="32" y="44"/>
                    <a:pt x="32" y="44"/>
                    <a:pt x="32" y="44"/>
                  </a:cubicBezTo>
                  <a:cubicBezTo>
                    <a:pt x="32" y="40"/>
                    <a:pt x="34" y="38"/>
                    <a:pt x="38" y="38"/>
                  </a:cubicBezTo>
                  <a:cubicBezTo>
                    <a:pt x="40" y="38"/>
                    <a:pt x="40" y="38"/>
                    <a:pt x="40" y="38"/>
                  </a:cubicBezTo>
                  <a:cubicBezTo>
                    <a:pt x="43" y="38"/>
                    <a:pt x="46" y="40"/>
                    <a:pt x="46" y="44"/>
                  </a:cubicBezTo>
                  <a:cubicBezTo>
                    <a:pt x="46" y="78"/>
                    <a:pt x="46" y="78"/>
                    <a:pt x="46" y="78"/>
                  </a:cubicBezTo>
                  <a:cubicBezTo>
                    <a:pt x="48" y="77"/>
                    <a:pt x="48" y="77"/>
                    <a:pt x="48" y="77"/>
                  </a:cubicBezTo>
                  <a:cubicBezTo>
                    <a:pt x="50" y="77"/>
                    <a:pt x="51" y="77"/>
                    <a:pt x="52" y="77"/>
                  </a:cubicBezTo>
                  <a:cubicBezTo>
                    <a:pt x="57" y="77"/>
                    <a:pt x="59" y="78"/>
                    <a:pt x="59" y="78"/>
                  </a:cubicBezTo>
                  <a:cubicBezTo>
                    <a:pt x="60" y="78"/>
                    <a:pt x="60" y="78"/>
                    <a:pt x="60" y="78"/>
                  </a:cubicBezTo>
                  <a:cubicBezTo>
                    <a:pt x="60" y="83"/>
                    <a:pt x="60" y="83"/>
                    <a:pt x="60" y="83"/>
                  </a:cubicBezTo>
                  <a:cubicBezTo>
                    <a:pt x="60" y="83"/>
                    <a:pt x="60" y="84"/>
                    <a:pt x="61" y="84"/>
                  </a:cubicBezTo>
                  <a:cubicBezTo>
                    <a:pt x="61" y="84"/>
                    <a:pt x="62" y="83"/>
                    <a:pt x="62" y="83"/>
                  </a:cubicBezTo>
                  <a:cubicBezTo>
                    <a:pt x="62" y="78"/>
                    <a:pt x="62" y="78"/>
                    <a:pt x="62" y="78"/>
                  </a:cubicBezTo>
                  <a:cubicBezTo>
                    <a:pt x="62" y="78"/>
                    <a:pt x="63" y="78"/>
                    <a:pt x="65" y="78"/>
                  </a:cubicBezTo>
                  <a:cubicBezTo>
                    <a:pt x="67" y="78"/>
                    <a:pt x="70" y="79"/>
                    <a:pt x="72" y="80"/>
                  </a:cubicBezTo>
                  <a:cubicBezTo>
                    <a:pt x="72" y="80"/>
                    <a:pt x="72" y="80"/>
                    <a:pt x="72" y="80"/>
                  </a:cubicBezTo>
                  <a:cubicBezTo>
                    <a:pt x="72" y="85"/>
                    <a:pt x="72" y="85"/>
                    <a:pt x="72" y="85"/>
                  </a:cubicBezTo>
                  <a:cubicBezTo>
                    <a:pt x="72" y="85"/>
                    <a:pt x="73" y="86"/>
                    <a:pt x="73" y="86"/>
                  </a:cubicBezTo>
                  <a:cubicBezTo>
                    <a:pt x="74" y="86"/>
                    <a:pt x="75" y="85"/>
                    <a:pt x="75" y="85"/>
                  </a:cubicBezTo>
                  <a:cubicBezTo>
                    <a:pt x="75" y="79"/>
                    <a:pt x="75" y="79"/>
                    <a:pt x="75" y="79"/>
                  </a:cubicBezTo>
                  <a:cubicBezTo>
                    <a:pt x="75" y="79"/>
                    <a:pt x="76" y="79"/>
                    <a:pt x="77" y="79"/>
                  </a:cubicBezTo>
                  <a:cubicBezTo>
                    <a:pt x="81" y="79"/>
                    <a:pt x="84" y="81"/>
                    <a:pt x="84" y="81"/>
                  </a:cubicBezTo>
                  <a:cubicBezTo>
                    <a:pt x="84" y="81"/>
                    <a:pt x="84" y="81"/>
                    <a:pt x="84" y="81"/>
                  </a:cubicBezTo>
                  <a:cubicBezTo>
                    <a:pt x="85" y="81"/>
                    <a:pt x="85" y="81"/>
                    <a:pt x="85" y="81"/>
                  </a:cubicBezTo>
                  <a:cubicBezTo>
                    <a:pt x="85" y="81"/>
                    <a:pt x="85" y="81"/>
                    <a:pt x="85" y="81"/>
                  </a:cubicBezTo>
                  <a:cubicBezTo>
                    <a:pt x="85" y="86"/>
                    <a:pt x="85" y="86"/>
                    <a:pt x="85" y="86"/>
                  </a:cubicBezTo>
                  <a:cubicBezTo>
                    <a:pt x="85" y="87"/>
                    <a:pt x="85" y="87"/>
                    <a:pt x="86" y="87"/>
                  </a:cubicBezTo>
                  <a:cubicBezTo>
                    <a:pt x="87" y="87"/>
                    <a:pt x="87" y="87"/>
                    <a:pt x="87" y="86"/>
                  </a:cubicBezTo>
                  <a:cubicBezTo>
                    <a:pt x="87" y="81"/>
                    <a:pt x="87" y="81"/>
                    <a:pt x="87" y="81"/>
                  </a:cubicBezTo>
                  <a:cubicBezTo>
                    <a:pt x="92" y="83"/>
                    <a:pt x="93" y="86"/>
                    <a:pt x="93" y="89"/>
                  </a:cubicBezTo>
                  <a:close/>
                  <a:moveTo>
                    <a:pt x="57" y="39"/>
                  </a:moveTo>
                  <a:cubicBezTo>
                    <a:pt x="57" y="28"/>
                    <a:pt x="49" y="19"/>
                    <a:pt x="38" y="19"/>
                  </a:cubicBezTo>
                  <a:cubicBezTo>
                    <a:pt x="27" y="19"/>
                    <a:pt x="18" y="28"/>
                    <a:pt x="18" y="39"/>
                  </a:cubicBezTo>
                  <a:cubicBezTo>
                    <a:pt x="18" y="44"/>
                    <a:pt x="21" y="49"/>
                    <a:pt x="25" y="53"/>
                  </a:cubicBezTo>
                  <a:cubicBezTo>
                    <a:pt x="25" y="44"/>
                    <a:pt x="25" y="44"/>
                    <a:pt x="25" y="44"/>
                  </a:cubicBezTo>
                  <a:cubicBezTo>
                    <a:pt x="25" y="37"/>
                    <a:pt x="30" y="31"/>
                    <a:pt x="38" y="31"/>
                  </a:cubicBezTo>
                  <a:cubicBezTo>
                    <a:pt x="40" y="31"/>
                    <a:pt x="40" y="31"/>
                    <a:pt x="40" y="31"/>
                  </a:cubicBezTo>
                  <a:cubicBezTo>
                    <a:pt x="47" y="31"/>
                    <a:pt x="53" y="37"/>
                    <a:pt x="53" y="44"/>
                  </a:cubicBezTo>
                  <a:cubicBezTo>
                    <a:pt x="53" y="51"/>
                    <a:pt x="53" y="51"/>
                    <a:pt x="53" y="51"/>
                  </a:cubicBezTo>
                  <a:cubicBezTo>
                    <a:pt x="56" y="48"/>
                    <a:pt x="57" y="43"/>
                    <a:pt x="57" y="39"/>
                  </a:cubicBezTo>
                  <a:close/>
                  <a:moveTo>
                    <a:pt x="25" y="74"/>
                  </a:moveTo>
                  <a:cubicBezTo>
                    <a:pt x="25" y="65"/>
                    <a:pt x="25" y="65"/>
                    <a:pt x="25" y="65"/>
                  </a:cubicBezTo>
                  <a:cubicBezTo>
                    <a:pt x="15" y="60"/>
                    <a:pt x="9" y="50"/>
                    <a:pt x="9" y="39"/>
                  </a:cubicBezTo>
                  <a:cubicBezTo>
                    <a:pt x="9" y="22"/>
                    <a:pt x="22" y="9"/>
                    <a:pt x="38" y="9"/>
                  </a:cubicBezTo>
                  <a:cubicBezTo>
                    <a:pt x="54" y="9"/>
                    <a:pt x="67" y="22"/>
                    <a:pt x="67" y="39"/>
                  </a:cubicBezTo>
                  <a:cubicBezTo>
                    <a:pt x="67" y="49"/>
                    <a:pt x="61" y="58"/>
                    <a:pt x="53" y="64"/>
                  </a:cubicBezTo>
                  <a:cubicBezTo>
                    <a:pt x="53" y="70"/>
                    <a:pt x="53" y="70"/>
                    <a:pt x="53" y="70"/>
                  </a:cubicBezTo>
                  <a:cubicBezTo>
                    <a:pt x="55" y="70"/>
                    <a:pt x="57" y="70"/>
                    <a:pt x="58" y="71"/>
                  </a:cubicBezTo>
                  <a:cubicBezTo>
                    <a:pt x="69" y="64"/>
                    <a:pt x="76" y="52"/>
                    <a:pt x="76" y="39"/>
                  </a:cubicBezTo>
                  <a:cubicBezTo>
                    <a:pt x="76" y="17"/>
                    <a:pt x="59" y="0"/>
                    <a:pt x="38" y="0"/>
                  </a:cubicBezTo>
                  <a:cubicBezTo>
                    <a:pt x="17" y="0"/>
                    <a:pt x="0" y="17"/>
                    <a:pt x="0" y="39"/>
                  </a:cubicBezTo>
                  <a:cubicBezTo>
                    <a:pt x="0" y="55"/>
                    <a:pt x="10" y="69"/>
                    <a:pt x="25" y="7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37" name="TextBox 36"/>
          <p:cNvSpPr txBox="1"/>
          <p:nvPr/>
        </p:nvSpPr>
        <p:spPr>
          <a:xfrm>
            <a:off x="9479342" y="5283857"/>
            <a:ext cx="1107996" cy="646331"/>
          </a:xfrm>
          <a:prstGeom prst="rect">
            <a:avLst/>
          </a:prstGeom>
          <a:noFill/>
        </p:spPr>
        <p:txBody>
          <a:bodyPr wrap="none" rtlCol="0">
            <a:spAutoFit/>
          </a:bodyPr>
          <a:lstStyle/>
          <a:p>
            <a:pPr algn="ctr"/>
            <a:r>
              <a:rPr lang="zh-CN" altLang="en-US" dirty="0" smtClean="0">
                <a:latin typeface="微软雅黑" pitchFamily="34" charset="-122"/>
                <a:ea typeface="微软雅黑" pitchFamily="34" charset="-122"/>
              </a:rPr>
              <a:t>注册学员</a:t>
            </a:r>
            <a:endParaRPr lang="en-US" altLang="zh-CN" dirty="0" smtClean="0">
              <a:latin typeface="微软雅黑" pitchFamily="34" charset="-122"/>
              <a:ea typeface="微软雅黑" pitchFamily="34" charset="-122"/>
            </a:endParaRPr>
          </a:p>
          <a:p>
            <a:pPr algn="ctr"/>
            <a:r>
              <a:rPr lang="en-US" altLang="zh-CN" dirty="0" smtClean="0">
                <a:latin typeface="微软雅黑" pitchFamily="34" charset="-122"/>
                <a:ea typeface="微软雅黑" pitchFamily="34" charset="-122"/>
              </a:rPr>
              <a:t>46</a:t>
            </a:r>
            <a:r>
              <a:rPr lang="zh-CN" altLang="en-US" dirty="0" smtClean="0">
                <a:latin typeface="微软雅黑" pitchFamily="34" charset="-122"/>
                <a:ea typeface="微软雅黑" pitchFamily="34" charset="-122"/>
              </a:rPr>
              <a:t>万人</a:t>
            </a:r>
            <a:endParaRPr lang="zh-CN" altLang="en-US" dirty="0">
              <a:latin typeface="微软雅黑" pitchFamily="34" charset="-122"/>
              <a:ea typeface="微软雅黑" pitchFamily="34" charset="-122"/>
            </a:endParaRPr>
          </a:p>
        </p:txBody>
      </p:sp>
      <p:grpSp>
        <p:nvGrpSpPr>
          <p:cNvPr id="41" name="组合 40"/>
          <p:cNvGrpSpPr/>
          <p:nvPr/>
        </p:nvGrpSpPr>
        <p:grpSpPr>
          <a:xfrm>
            <a:off x="1259133" y="6139283"/>
            <a:ext cx="9119522" cy="418191"/>
            <a:chOff x="1172049" y="6139283"/>
            <a:chExt cx="9119522" cy="418191"/>
          </a:xfrm>
        </p:grpSpPr>
        <p:sp>
          <p:nvSpPr>
            <p:cNvPr id="38" name="TextBox 37"/>
            <p:cNvSpPr txBox="1"/>
            <p:nvPr/>
          </p:nvSpPr>
          <p:spPr>
            <a:xfrm>
              <a:off x="1288124" y="6139283"/>
              <a:ext cx="8882743" cy="418191"/>
            </a:xfrm>
            <a:prstGeom prst="rect">
              <a:avLst/>
            </a:prstGeom>
            <a:noFill/>
            <a:ln w="3175">
              <a:solidFill>
                <a:srgbClr val="C00000"/>
              </a:solidFill>
            </a:ln>
          </p:spPr>
          <p:txBody>
            <a:bodyPr wrap="square" rtlCol="0">
              <a:spAutoFit/>
            </a:bodyPr>
            <a:lstStyle/>
            <a:p>
              <a:pPr algn="ctr">
                <a:lnSpc>
                  <a:spcPct val="150000"/>
                </a:lnSpc>
              </a:pPr>
              <a:r>
                <a:rPr lang="en-US" altLang="zh-CN" sz="1600" b="1" dirty="0">
                  <a:solidFill>
                    <a:srgbClr val="C00000"/>
                  </a:solidFill>
                  <a:latin typeface="微软雅黑" pitchFamily="34" charset="-122"/>
                  <a:ea typeface="微软雅黑" pitchFamily="34" charset="-122"/>
                </a:rPr>
                <a:t>2017</a:t>
              </a:r>
              <a:r>
                <a:rPr lang="zh-CN" altLang="en-US" sz="1600" b="1" dirty="0">
                  <a:solidFill>
                    <a:srgbClr val="C00000"/>
                  </a:solidFill>
                  <a:latin typeface="微软雅黑" pitchFamily="34" charset="-122"/>
                  <a:ea typeface="微软雅黑" pitchFamily="34" charset="-122"/>
                </a:rPr>
                <a:t>年：孔子学院计划新覆盖</a:t>
              </a:r>
              <a:r>
                <a:rPr lang="en-US" altLang="zh-CN" sz="1600" b="1" dirty="0">
                  <a:solidFill>
                    <a:srgbClr val="C00000"/>
                  </a:solidFill>
                  <a:latin typeface="微软雅黑" pitchFamily="34" charset="-122"/>
                  <a:ea typeface="微软雅黑" pitchFamily="34" charset="-122"/>
                </a:rPr>
                <a:t>9</a:t>
              </a:r>
              <a:r>
                <a:rPr lang="zh-CN" altLang="en-US" sz="1600" b="1" dirty="0">
                  <a:solidFill>
                    <a:srgbClr val="C00000"/>
                  </a:solidFill>
                  <a:latin typeface="微软雅黑" pitchFamily="34" charset="-122"/>
                  <a:ea typeface="微软雅黑" pitchFamily="34" charset="-122"/>
                </a:rPr>
                <a:t>个国家，并最终实现“一带一路”国家全覆盖</a:t>
              </a:r>
            </a:p>
          </p:txBody>
        </p:sp>
        <p:sp>
          <p:nvSpPr>
            <p:cNvPr id="39" name="椭圆 38"/>
            <p:cNvSpPr/>
            <p:nvPr/>
          </p:nvSpPr>
          <p:spPr>
            <a:xfrm>
              <a:off x="1172049" y="6227728"/>
              <a:ext cx="241300" cy="2413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10050271" y="6227728"/>
              <a:ext cx="241300" cy="2413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5459584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childTnLst>
                          </p:cTn>
                        </p:par>
                        <p:par>
                          <p:cTn id="15" fill="hold">
                            <p:stCondLst>
                              <p:cond delay="1900"/>
                            </p:stCondLst>
                            <p:childTnLst>
                              <p:par>
                                <p:cTn id="16" presetID="42"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1000"/>
                                        <p:tgtEl>
                                          <p:spTgt spid="6"/>
                                        </p:tgtEl>
                                      </p:cBhvr>
                                    </p:animEffect>
                                    <p:anim calcmode="lin" valueType="num">
                                      <p:cBhvr>
                                        <p:cTn id="19" dur="1000" fill="hold"/>
                                        <p:tgtEl>
                                          <p:spTgt spid="6"/>
                                        </p:tgtEl>
                                        <p:attrNameLst>
                                          <p:attrName>ppt_x</p:attrName>
                                        </p:attrNameLst>
                                      </p:cBhvr>
                                      <p:tavLst>
                                        <p:tav tm="0">
                                          <p:val>
                                            <p:strVal val="#ppt_x"/>
                                          </p:val>
                                        </p:tav>
                                        <p:tav tm="100000">
                                          <p:val>
                                            <p:strVal val="#ppt_x"/>
                                          </p:val>
                                        </p:tav>
                                      </p:tavLst>
                                    </p:anim>
                                    <p:anim calcmode="lin" valueType="num">
                                      <p:cBhvr>
                                        <p:cTn id="20" dur="1000" fill="hold"/>
                                        <p:tgtEl>
                                          <p:spTgt spid="6"/>
                                        </p:tgtEl>
                                        <p:attrNameLst>
                                          <p:attrName>ppt_y</p:attrName>
                                        </p:attrNameLst>
                                      </p:cBhvr>
                                      <p:tavLst>
                                        <p:tav tm="0">
                                          <p:val>
                                            <p:strVal val="#ppt_y+.1"/>
                                          </p:val>
                                        </p:tav>
                                        <p:tav tm="100000">
                                          <p:val>
                                            <p:strVal val="#ppt_y"/>
                                          </p:val>
                                        </p:tav>
                                      </p:tavLst>
                                    </p:anim>
                                  </p:childTnLst>
                                </p:cTn>
                              </p:par>
                            </p:childTnLst>
                          </p:cTn>
                        </p:par>
                        <p:par>
                          <p:cTn id="21" fill="hold">
                            <p:stCondLst>
                              <p:cond delay="2900"/>
                            </p:stCondLst>
                            <p:childTnLst>
                              <p:par>
                                <p:cTn id="22" presetID="2" presetClass="entr" presetSubtype="8"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 calcmode="lin" valueType="num">
                                      <p:cBhvr additive="base">
                                        <p:cTn id="24" dur="750" fill="hold"/>
                                        <p:tgtEl>
                                          <p:spTgt spid="2"/>
                                        </p:tgtEl>
                                        <p:attrNameLst>
                                          <p:attrName>ppt_x</p:attrName>
                                        </p:attrNameLst>
                                      </p:cBhvr>
                                      <p:tavLst>
                                        <p:tav tm="0">
                                          <p:val>
                                            <p:strVal val="0-#ppt_w/2"/>
                                          </p:val>
                                        </p:tav>
                                        <p:tav tm="100000">
                                          <p:val>
                                            <p:strVal val="#ppt_x"/>
                                          </p:val>
                                        </p:tav>
                                      </p:tavLst>
                                    </p:anim>
                                    <p:anim calcmode="lin" valueType="num">
                                      <p:cBhvr additive="base">
                                        <p:cTn id="25" dur="750" fill="hold"/>
                                        <p:tgtEl>
                                          <p:spTgt spid="2"/>
                                        </p:tgtEl>
                                        <p:attrNameLst>
                                          <p:attrName>ppt_y</p:attrName>
                                        </p:attrNameLst>
                                      </p:cBhvr>
                                      <p:tavLst>
                                        <p:tav tm="0">
                                          <p:val>
                                            <p:strVal val="#ppt_y"/>
                                          </p:val>
                                        </p:tav>
                                        <p:tav tm="100000">
                                          <p:val>
                                            <p:strVal val="#ppt_y"/>
                                          </p:val>
                                        </p:tav>
                                      </p:tavLst>
                                    </p:anim>
                                  </p:childTnLst>
                                </p:cTn>
                              </p:par>
                            </p:childTnLst>
                          </p:cTn>
                        </p:par>
                        <p:par>
                          <p:cTn id="26" fill="hold">
                            <p:stCondLst>
                              <p:cond delay="3650"/>
                            </p:stCondLst>
                            <p:childTnLst>
                              <p:par>
                                <p:cTn id="27" presetID="2" presetClass="entr" presetSubtype="8"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 calcmode="lin" valueType="num">
                                      <p:cBhvr additive="base">
                                        <p:cTn id="29" dur="750" fill="hold"/>
                                        <p:tgtEl>
                                          <p:spTgt spid="5"/>
                                        </p:tgtEl>
                                        <p:attrNameLst>
                                          <p:attrName>ppt_x</p:attrName>
                                        </p:attrNameLst>
                                      </p:cBhvr>
                                      <p:tavLst>
                                        <p:tav tm="0">
                                          <p:val>
                                            <p:strVal val="0-#ppt_w/2"/>
                                          </p:val>
                                        </p:tav>
                                        <p:tav tm="100000">
                                          <p:val>
                                            <p:strVal val="#ppt_x"/>
                                          </p:val>
                                        </p:tav>
                                      </p:tavLst>
                                    </p:anim>
                                    <p:anim calcmode="lin" valueType="num">
                                      <p:cBhvr additive="base">
                                        <p:cTn id="30" dur="750" fill="hold"/>
                                        <p:tgtEl>
                                          <p:spTgt spid="5"/>
                                        </p:tgtEl>
                                        <p:attrNameLst>
                                          <p:attrName>ppt_y</p:attrName>
                                        </p:attrNameLst>
                                      </p:cBhvr>
                                      <p:tavLst>
                                        <p:tav tm="0">
                                          <p:val>
                                            <p:strVal val="#ppt_y"/>
                                          </p:val>
                                        </p:tav>
                                        <p:tav tm="100000">
                                          <p:val>
                                            <p:strVal val="#ppt_y"/>
                                          </p:val>
                                        </p:tav>
                                      </p:tavLst>
                                    </p:anim>
                                  </p:childTnLst>
                                </p:cTn>
                              </p:par>
                            </p:childTnLst>
                          </p:cTn>
                        </p:par>
                        <p:par>
                          <p:cTn id="31" fill="hold">
                            <p:stCondLst>
                              <p:cond delay="4400"/>
                            </p:stCondLst>
                            <p:childTnLst>
                              <p:par>
                                <p:cTn id="32" presetID="2" presetClass="entr" presetSubtype="8" fill="hold" nodeType="afterEffect">
                                  <p:stCondLst>
                                    <p:cond delay="0"/>
                                  </p:stCondLst>
                                  <p:childTnLst>
                                    <p:set>
                                      <p:cBhvr>
                                        <p:cTn id="33" dur="1" fill="hold">
                                          <p:stCondLst>
                                            <p:cond delay="0"/>
                                          </p:stCondLst>
                                        </p:cTn>
                                        <p:tgtEl>
                                          <p:spTgt spid="42"/>
                                        </p:tgtEl>
                                        <p:attrNameLst>
                                          <p:attrName>style.visibility</p:attrName>
                                        </p:attrNameLst>
                                      </p:cBhvr>
                                      <p:to>
                                        <p:strVal val="visible"/>
                                      </p:to>
                                    </p:set>
                                    <p:anim calcmode="lin" valueType="num">
                                      <p:cBhvr additive="base">
                                        <p:cTn id="34" dur="500" fill="hold"/>
                                        <p:tgtEl>
                                          <p:spTgt spid="42"/>
                                        </p:tgtEl>
                                        <p:attrNameLst>
                                          <p:attrName>ppt_x</p:attrName>
                                        </p:attrNameLst>
                                      </p:cBhvr>
                                      <p:tavLst>
                                        <p:tav tm="0">
                                          <p:val>
                                            <p:strVal val="0-#ppt_w/2"/>
                                          </p:val>
                                        </p:tav>
                                        <p:tav tm="100000">
                                          <p:val>
                                            <p:strVal val="#ppt_x"/>
                                          </p:val>
                                        </p:tav>
                                      </p:tavLst>
                                    </p:anim>
                                    <p:anim calcmode="lin" valueType="num">
                                      <p:cBhvr additive="base">
                                        <p:cTn id="35" dur="500" fill="hold"/>
                                        <p:tgtEl>
                                          <p:spTgt spid="42"/>
                                        </p:tgtEl>
                                        <p:attrNameLst>
                                          <p:attrName>ppt_y</p:attrName>
                                        </p:attrNameLst>
                                      </p:cBhvr>
                                      <p:tavLst>
                                        <p:tav tm="0">
                                          <p:val>
                                            <p:strVal val="#ppt_y"/>
                                          </p:val>
                                        </p:tav>
                                        <p:tav tm="100000">
                                          <p:val>
                                            <p:strVal val="#ppt_y"/>
                                          </p:val>
                                        </p:tav>
                                      </p:tavLst>
                                    </p:anim>
                                  </p:childTnLst>
                                </p:cTn>
                              </p:par>
                            </p:childTnLst>
                          </p:cTn>
                        </p:par>
                        <p:par>
                          <p:cTn id="36" fill="hold">
                            <p:stCondLst>
                              <p:cond delay="4900"/>
                            </p:stCondLst>
                            <p:childTnLst>
                              <p:par>
                                <p:cTn id="37" presetID="2" presetClass="entr" presetSubtype="8" fill="hold" nodeType="afterEffect">
                                  <p:stCondLst>
                                    <p:cond delay="0"/>
                                  </p:stCondLst>
                                  <p:childTnLst>
                                    <p:set>
                                      <p:cBhvr>
                                        <p:cTn id="38" dur="1" fill="hold">
                                          <p:stCondLst>
                                            <p:cond delay="0"/>
                                          </p:stCondLst>
                                        </p:cTn>
                                        <p:tgtEl>
                                          <p:spTgt spid="43"/>
                                        </p:tgtEl>
                                        <p:attrNameLst>
                                          <p:attrName>style.visibility</p:attrName>
                                        </p:attrNameLst>
                                      </p:cBhvr>
                                      <p:to>
                                        <p:strVal val="visible"/>
                                      </p:to>
                                    </p:set>
                                    <p:anim calcmode="lin" valueType="num">
                                      <p:cBhvr additive="base">
                                        <p:cTn id="39" dur="500" fill="hold"/>
                                        <p:tgtEl>
                                          <p:spTgt spid="43"/>
                                        </p:tgtEl>
                                        <p:attrNameLst>
                                          <p:attrName>ppt_x</p:attrName>
                                        </p:attrNameLst>
                                      </p:cBhvr>
                                      <p:tavLst>
                                        <p:tav tm="0">
                                          <p:val>
                                            <p:strVal val="0-#ppt_w/2"/>
                                          </p:val>
                                        </p:tav>
                                        <p:tav tm="100000">
                                          <p:val>
                                            <p:strVal val="#ppt_x"/>
                                          </p:val>
                                        </p:tav>
                                      </p:tavLst>
                                    </p:anim>
                                    <p:anim calcmode="lin" valueType="num">
                                      <p:cBhvr additive="base">
                                        <p:cTn id="40" dur="500" fill="hold"/>
                                        <p:tgtEl>
                                          <p:spTgt spid="43"/>
                                        </p:tgtEl>
                                        <p:attrNameLst>
                                          <p:attrName>ppt_y</p:attrName>
                                        </p:attrNameLst>
                                      </p:cBhvr>
                                      <p:tavLst>
                                        <p:tav tm="0">
                                          <p:val>
                                            <p:strVal val="#ppt_y"/>
                                          </p:val>
                                        </p:tav>
                                        <p:tav tm="100000">
                                          <p:val>
                                            <p:strVal val="#ppt_y"/>
                                          </p:val>
                                        </p:tav>
                                      </p:tavLst>
                                    </p:anim>
                                  </p:childTnLst>
                                </p:cTn>
                              </p:par>
                            </p:childTnLst>
                          </p:cTn>
                        </p:par>
                        <p:par>
                          <p:cTn id="41" fill="hold">
                            <p:stCondLst>
                              <p:cond delay="5400"/>
                            </p:stCondLst>
                            <p:childTnLst>
                              <p:par>
                                <p:cTn id="42" presetID="2" presetClass="entr" presetSubtype="8" fill="hold" nodeType="afterEffect">
                                  <p:stCondLst>
                                    <p:cond delay="0"/>
                                  </p:stCondLst>
                                  <p:childTnLst>
                                    <p:set>
                                      <p:cBhvr>
                                        <p:cTn id="43" dur="1" fill="hold">
                                          <p:stCondLst>
                                            <p:cond delay="0"/>
                                          </p:stCondLst>
                                        </p:cTn>
                                        <p:tgtEl>
                                          <p:spTgt spid="44"/>
                                        </p:tgtEl>
                                        <p:attrNameLst>
                                          <p:attrName>style.visibility</p:attrName>
                                        </p:attrNameLst>
                                      </p:cBhvr>
                                      <p:to>
                                        <p:strVal val="visible"/>
                                      </p:to>
                                    </p:set>
                                    <p:anim calcmode="lin" valueType="num">
                                      <p:cBhvr additive="base">
                                        <p:cTn id="44" dur="500" fill="hold"/>
                                        <p:tgtEl>
                                          <p:spTgt spid="44"/>
                                        </p:tgtEl>
                                        <p:attrNameLst>
                                          <p:attrName>ppt_x</p:attrName>
                                        </p:attrNameLst>
                                      </p:cBhvr>
                                      <p:tavLst>
                                        <p:tav tm="0">
                                          <p:val>
                                            <p:strVal val="0-#ppt_w/2"/>
                                          </p:val>
                                        </p:tav>
                                        <p:tav tm="100000">
                                          <p:val>
                                            <p:strVal val="#ppt_x"/>
                                          </p:val>
                                        </p:tav>
                                      </p:tavLst>
                                    </p:anim>
                                    <p:anim calcmode="lin" valueType="num">
                                      <p:cBhvr additive="base">
                                        <p:cTn id="45" dur="500" fill="hold"/>
                                        <p:tgtEl>
                                          <p:spTgt spid="44"/>
                                        </p:tgtEl>
                                        <p:attrNameLst>
                                          <p:attrName>ppt_y</p:attrName>
                                        </p:attrNameLst>
                                      </p:cBhvr>
                                      <p:tavLst>
                                        <p:tav tm="0">
                                          <p:val>
                                            <p:strVal val="#ppt_y"/>
                                          </p:val>
                                        </p:tav>
                                        <p:tav tm="100000">
                                          <p:val>
                                            <p:strVal val="#ppt_y"/>
                                          </p:val>
                                        </p:tav>
                                      </p:tavLst>
                                    </p:anim>
                                  </p:childTnLst>
                                </p:cTn>
                              </p:par>
                            </p:childTnLst>
                          </p:cTn>
                        </p:par>
                        <p:par>
                          <p:cTn id="46" fill="hold">
                            <p:stCondLst>
                              <p:cond delay="5900"/>
                            </p:stCondLst>
                            <p:childTnLst>
                              <p:par>
                                <p:cTn id="47" presetID="2" presetClass="entr" presetSubtype="8" fill="hold" nodeType="afterEffect">
                                  <p:stCondLst>
                                    <p:cond delay="0"/>
                                  </p:stCondLst>
                                  <p:childTnLst>
                                    <p:set>
                                      <p:cBhvr>
                                        <p:cTn id="48" dur="1" fill="hold">
                                          <p:stCondLst>
                                            <p:cond delay="0"/>
                                          </p:stCondLst>
                                        </p:cTn>
                                        <p:tgtEl>
                                          <p:spTgt spid="45"/>
                                        </p:tgtEl>
                                        <p:attrNameLst>
                                          <p:attrName>style.visibility</p:attrName>
                                        </p:attrNameLst>
                                      </p:cBhvr>
                                      <p:to>
                                        <p:strVal val="visible"/>
                                      </p:to>
                                    </p:set>
                                    <p:anim calcmode="lin" valueType="num">
                                      <p:cBhvr additive="base">
                                        <p:cTn id="49" dur="500" fill="hold"/>
                                        <p:tgtEl>
                                          <p:spTgt spid="45"/>
                                        </p:tgtEl>
                                        <p:attrNameLst>
                                          <p:attrName>ppt_x</p:attrName>
                                        </p:attrNameLst>
                                      </p:cBhvr>
                                      <p:tavLst>
                                        <p:tav tm="0">
                                          <p:val>
                                            <p:strVal val="0-#ppt_w/2"/>
                                          </p:val>
                                        </p:tav>
                                        <p:tav tm="100000">
                                          <p:val>
                                            <p:strVal val="#ppt_x"/>
                                          </p:val>
                                        </p:tav>
                                      </p:tavLst>
                                    </p:anim>
                                    <p:anim calcmode="lin" valueType="num">
                                      <p:cBhvr additive="base">
                                        <p:cTn id="50" dur="500" fill="hold"/>
                                        <p:tgtEl>
                                          <p:spTgt spid="45"/>
                                        </p:tgtEl>
                                        <p:attrNameLst>
                                          <p:attrName>ppt_y</p:attrName>
                                        </p:attrNameLst>
                                      </p:cBhvr>
                                      <p:tavLst>
                                        <p:tav tm="0">
                                          <p:val>
                                            <p:strVal val="#ppt_y"/>
                                          </p:val>
                                        </p:tav>
                                        <p:tav tm="100000">
                                          <p:val>
                                            <p:strVal val="#ppt_y"/>
                                          </p:val>
                                        </p:tav>
                                      </p:tavLst>
                                    </p:anim>
                                  </p:childTnLst>
                                </p:cTn>
                              </p:par>
                            </p:childTnLst>
                          </p:cTn>
                        </p:par>
                        <p:par>
                          <p:cTn id="51" fill="hold">
                            <p:stCondLst>
                              <p:cond delay="6400"/>
                            </p:stCondLst>
                            <p:childTnLst>
                              <p:par>
                                <p:cTn id="52" presetID="2" presetClass="entr" presetSubtype="8" fill="hold" nodeType="afterEffect">
                                  <p:stCondLst>
                                    <p:cond delay="0"/>
                                  </p:stCondLst>
                                  <p:childTnLst>
                                    <p:set>
                                      <p:cBhvr>
                                        <p:cTn id="53" dur="1" fill="hold">
                                          <p:stCondLst>
                                            <p:cond delay="0"/>
                                          </p:stCondLst>
                                        </p:cTn>
                                        <p:tgtEl>
                                          <p:spTgt spid="46"/>
                                        </p:tgtEl>
                                        <p:attrNameLst>
                                          <p:attrName>style.visibility</p:attrName>
                                        </p:attrNameLst>
                                      </p:cBhvr>
                                      <p:to>
                                        <p:strVal val="visible"/>
                                      </p:to>
                                    </p:set>
                                    <p:anim calcmode="lin" valueType="num">
                                      <p:cBhvr additive="base">
                                        <p:cTn id="54" dur="500" fill="hold"/>
                                        <p:tgtEl>
                                          <p:spTgt spid="46"/>
                                        </p:tgtEl>
                                        <p:attrNameLst>
                                          <p:attrName>ppt_x</p:attrName>
                                        </p:attrNameLst>
                                      </p:cBhvr>
                                      <p:tavLst>
                                        <p:tav tm="0">
                                          <p:val>
                                            <p:strVal val="0-#ppt_w/2"/>
                                          </p:val>
                                        </p:tav>
                                        <p:tav tm="100000">
                                          <p:val>
                                            <p:strVal val="#ppt_x"/>
                                          </p:val>
                                        </p:tav>
                                      </p:tavLst>
                                    </p:anim>
                                    <p:anim calcmode="lin" valueType="num">
                                      <p:cBhvr additive="base">
                                        <p:cTn id="55" dur="500" fill="hold"/>
                                        <p:tgtEl>
                                          <p:spTgt spid="46"/>
                                        </p:tgtEl>
                                        <p:attrNameLst>
                                          <p:attrName>ppt_y</p:attrName>
                                        </p:attrNameLst>
                                      </p:cBhvr>
                                      <p:tavLst>
                                        <p:tav tm="0">
                                          <p:val>
                                            <p:strVal val="#ppt_y"/>
                                          </p:val>
                                        </p:tav>
                                        <p:tav tm="100000">
                                          <p:val>
                                            <p:strVal val="#ppt_y"/>
                                          </p:val>
                                        </p:tav>
                                      </p:tavLst>
                                    </p:anim>
                                  </p:childTnLst>
                                </p:cTn>
                              </p:par>
                            </p:childTnLst>
                          </p:cTn>
                        </p:par>
                        <p:par>
                          <p:cTn id="56" fill="hold">
                            <p:stCondLst>
                              <p:cond delay="6900"/>
                            </p:stCondLst>
                            <p:childTnLst>
                              <p:par>
                                <p:cTn id="57" presetID="2" presetClass="entr" presetSubtype="8" fill="hold" nodeType="afterEffect">
                                  <p:stCondLst>
                                    <p:cond delay="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0-#ppt_w/2"/>
                                          </p:val>
                                        </p:tav>
                                        <p:tav tm="100000">
                                          <p:val>
                                            <p:strVal val="#ppt_x"/>
                                          </p:val>
                                        </p:tav>
                                      </p:tavLst>
                                    </p:anim>
                                    <p:anim calcmode="lin" valueType="num">
                                      <p:cBhvr additive="base">
                                        <p:cTn id="60" dur="500" fill="hold"/>
                                        <p:tgtEl>
                                          <p:spTgt spid="36"/>
                                        </p:tgtEl>
                                        <p:attrNameLst>
                                          <p:attrName>ppt_y</p:attrName>
                                        </p:attrNameLst>
                                      </p:cBhvr>
                                      <p:tavLst>
                                        <p:tav tm="0">
                                          <p:val>
                                            <p:strVal val="#ppt_y"/>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additive="base">
                                        <p:cTn id="63" dur="500" fill="hold"/>
                                        <p:tgtEl>
                                          <p:spTgt spid="18"/>
                                        </p:tgtEl>
                                        <p:attrNameLst>
                                          <p:attrName>ppt_x</p:attrName>
                                        </p:attrNameLst>
                                      </p:cBhvr>
                                      <p:tavLst>
                                        <p:tav tm="0">
                                          <p:val>
                                            <p:strVal val="#ppt_x"/>
                                          </p:val>
                                        </p:tav>
                                        <p:tav tm="100000">
                                          <p:val>
                                            <p:strVal val="#ppt_x"/>
                                          </p:val>
                                        </p:tav>
                                      </p:tavLst>
                                    </p:anim>
                                    <p:anim calcmode="lin" valueType="num">
                                      <p:cBhvr additive="base">
                                        <p:cTn id="64" dur="500" fill="hold"/>
                                        <p:tgtEl>
                                          <p:spTgt spid="1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19"/>
                                        </p:tgtEl>
                                        <p:attrNameLst>
                                          <p:attrName>style.visibility</p:attrName>
                                        </p:attrNameLst>
                                      </p:cBhvr>
                                      <p:to>
                                        <p:strVal val="visible"/>
                                      </p:to>
                                    </p:set>
                                    <p:anim calcmode="lin" valueType="num">
                                      <p:cBhvr additive="base">
                                        <p:cTn id="67" dur="500" fill="hold"/>
                                        <p:tgtEl>
                                          <p:spTgt spid="19"/>
                                        </p:tgtEl>
                                        <p:attrNameLst>
                                          <p:attrName>ppt_x</p:attrName>
                                        </p:attrNameLst>
                                      </p:cBhvr>
                                      <p:tavLst>
                                        <p:tav tm="0">
                                          <p:val>
                                            <p:strVal val="#ppt_x"/>
                                          </p:val>
                                        </p:tav>
                                        <p:tav tm="100000">
                                          <p:val>
                                            <p:strVal val="#ppt_x"/>
                                          </p:val>
                                        </p:tav>
                                      </p:tavLst>
                                    </p:anim>
                                    <p:anim calcmode="lin" valueType="num">
                                      <p:cBhvr additive="base">
                                        <p:cTn id="68" dur="500" fill="hold"/>
                                        <p:tgtEl>
                                          <p:spTgt spid="1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 calcmode="lin" valueType="num">
                                      <p:cBhvr additive="base">
                                        <p:cTn id="71" dur="500" fill="hold"/>
                                        <p:tgtEl>
                                          <p:spTgt spid="20"/>
                                        </p:tgtEl>
                                        <p:attrNameLst>
                                          <p:attrName>ppt_x</p:attrName>
                                        </p:attrNameLst>
                                      </p:cBhvr>
                                      <p:tavLst>
                                        <p:tav tm="0">
                                          <p:val>
                                            <p:strVal val="#ppt_x"/>
                                          </p:val>
                                        </p:tav>
                                        <p:tav tm="100000">
                                          <p:val>
                                            <p:strVal val="#ppt_x"/>
                                          </p:val>
                                        </p:tav>
                                      </p:tavLst>
                                    </p:anim>
                                    <p:anim calcmode="lin" valueType="num">
                                      <p:cBhvr additive="base">
                                        <p:cTn id="72" dur="500" fill="hold"/>
                                        <p:tgtEl>
                                          <p:spTgt spid="2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 calcmode="lin" valueType="num">
                                      <p:cBhvr additive="base">
                                        <p:cTn id="75" dur="500" fill="hold"/>
                                        <p:tgtEl>
                                          <p:spTgt spid="27"/>
                                        </p:tgtEl>
                                        <p:attrNameLst>
                                          <p:attrName>ppt_x</p:attrName>
                                        </p:attrNameLst>
                                      </p:cBhvr>
                                      <p:tavLst>
                                        <p:tav tm="0">
                                          <p:val>
                                            <p:strVal val="#ppt_x"/>
                                          </p:val>
                                        </p:tav>
                                        <p:tav tm="100000">
                                          <p:val>
                                            <p:strVal val="#ppt_x"/>
                                          </p:val>
                                        </p:tav>
                                      </p:tavLst>
                                    </p:anim>
                                    <p:anim calcmode="lin" valueType="num">
                                      <p:cBhvr additive="base">
                                        <p:cTn id="76" dur="500" fill="hold"/>
                                        <p:tgtEl>
                                          <p:spTgt spid="27"/>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7"/>
                                        </p:tgtEl>
                                        <p:attrNameLst>
                                          <p:attrName>style.visibility</p:attrName>
                                        </p:attrNameLst>
                                      </p:cBhvr>
                                      <p:to>
                                        <p:strVal val="visible"/>
                                      </p:to>
                                    </p:set>
                                    <p:anim calcmode="lin" valueType="num">
                                      <p:cBhvr additive="base">
                                        <p:cTn id="83" dur="500" fill="hold"/>
                                        <p:tgtEl>
                                          <p:spTgt spid="37"/>
                                        </p:tgtEl>
                                        <p:attrNameLst>
                                          <p:attrName>ppt_x</p:attrName>
                                        </p:attrNameLst>
                                      </p:cBhvr>
                                      <p:tavLst>
                                        <p:tav tm="0">
                                          <p:val>
                                            <p:strVal val="#ppt_x"/>
                                          </p:val>
                                        </p:tav>
                                        <p:tav tm="100000">
                                          <p:val>
                                            <p:strVal val="#ppt_x"/>
                                          </p:val>
                                        </p:tav>
                                      </p:tavLst>
                                    </p:anim>
                                    <p:anim calcmode="lin" valueType="num">
                                      <p:cBhvr additive="base">
                                        <p:cTn id="84" dur="500" fill="hold"/>
                                        <p:tgtEl>
                                          <p:spTgt spid="37"/>
                                        </p:tgtEl>
                                        <p:attrNameLst>
                                          <p:attrName>ppt_y</p:attrName>
                                        </p:attrNameLst>
                                      </p:cBhvr>
                                      <p:tavLst>
                                        <p:tav tm="0">
                                          <p:val>
                                            <p:strVal val="1+#ppt_h/2"/>
                                          </p:val>
                                        </p:tav>
                                        <p:tav tm="100000">
                                          <p:val>
                                            <p:strVal val="#ppt_y"/>
                                          </p:val>
                                        </p:tav>
                                      </p:tavLst>
                                    </p:anim>
                                  </p:childTnLst>
                                </p:cTn>
                              </p:par>
                            </p:childTnLst>
                          </p:cTn>
                        </p:par>
                        <p:par>
                          <p:cTn id="85" fill="hold">
                            <p:stCondLst>
                              <p:cond delay="7400"/>
                            </p:stCondLst>
                            <p:childTnLst>
                              <p:par>
                                <p:cTn id="86" presetID="14" presetClass="entr" presetSubtype="10" fill="hold" nodeType="after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randombar(horizontal)">
                                      <p:cBhvr>
                                        <p:cTn id="88"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2" grpId="0"/>
      <p:bldP spid="5" grpId="0"/>
      <p:bldP spid="18" grpId="0"/>
      <p:bldP spid="19" grpId="0"/>
      <p:bldP spid="20" grpId="0"/>
      <p:bldP spid="27" grpId="0"/>
      <p:bldP spid="32" grpId="0"/>
      <p:bldP spid="37"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8" name="直接连接符 7"/>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“一带一路”的相关元素</a:t>
            </a:r>
          </a:p>
        </p:txBody>
      </p:sp>
      <p:sp>
        <p:nvSpPr>
          <p:cNvPr id="6" name="圆角矩形 5"/>
          <p:cNvSpPr/>
          <p:nvPr/>
        </p:nvSpPr>
        <p:spPr>
          <a:xfrm>
            <a:off x="3745199" y="1200865"/>
            <a:ext cx="4324744" cy="686454"/>
          </a:xfrm>
          <a:prstGeom prst="round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latin typeface="微软雅黑" pitchFamily="34" charset="-122"/>
                <a:ea typeface="微软雅黑" pitchFamily="34" charset="-122"/>
              </a:rPr>
              <a:t>走向“国际化”的人民币</a:t>
            </a:r>
            <a:endParaRPr lang="zh-CN" altLang="en-US" sz="2800" b="1" dirty="0">
              <a:latin typeface="微软雅黑" pitchFamily="34" charset="-122"/>
              <a:ea typeface="微软雅黑" pitchFamily="34" charset="-122"/>
            </a:endParaRPr>
          </a:p>
        </p:txBody>
      </p:sp>
      <p:grpSp>
        <p:nvGrpSpPr>
          <p:cNvPr id="42" name="组合 41"/>
          <p:cNvGrpSpPr/>
          <p:nvPr/>
        </p:nvGrpSpPr>
        <p:grpSpPr>
          <a:xfrm rot="16200000">
            <a:off x="-294961" y="4015622"/>
            <a:ext cx="3003872" cy="432984"/>
            <a:chOff x="1050816" y="3099767"/>
            <a:chExt cx="3003872" cy="432984"/>
          </a:xfrm>
        </p:grpSpPr>
        <p:cxnSp>
          <p:nvCxnSpPr>
            <p:cNvPr id="43" name="直接连接符 42"/>
            <p:cNvCxnSpPr/>
            <p:nvPr/>
          </p:nvCxnSpPr>
          <p:spPr>
            <a:xfrm>
              <a:off x="3742509"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rot="5400000" flipV="1">
              <a:off x="2552752" y="1597832"/>
              <a:ext cx="0" cy="3003872"/>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3693416"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2141040" y="3099767"/>
              <a:ext cx="0" cy="350520"/>
            </a:xfrm>
            <a:prstGeom prst="line">
              <a:avLst/>
            </a:prstGeom>
            <a:ln>
              <a:solidFill>
                <a:srgbClr val="C00000"/>
              </a:solidFill>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2091947" y="3430937"/>
              <a:ext cx="101814" cy="10181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6" name="TextBox 45"/>
          <p:cNvSpPr txBox="1"/>
          <p:nvPr/>
        </p:nvSpPr>
        <p:spPr>
          <a:xfrm>
            <a:off x="1539875" y="2836491"/>
            <a:ext cx="1502334" cy="369332"/>
          </a:xfrm>
          <a:prstGeom prst="rect">
            <a:avLst/>
          </a:prstGeom>
          <a:noFill/>
        </p:spPr>
        <p:txBody>
          <a:bodyPr wrap="none" rtlCol="0">
            <a:spAutoFit/>
          </a:bodyPr>
          <a:lstStyle/>
          <a:p>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r>
              <a:rPr lang="en-US" altLang="zh-CN" b="1" dirty="0" smtClean="0">
                <a:solidFill>
                  <a:srgbClr val="C00000"/>
                </a:solidFill>
                <a:latin typeface="微软雅黑" pitchFamily="34" charset="-122"/>
                <a:ea typeface="微软雅黑" pitchFamily="34" charset="-122"/>
              </a:rPr>
              <a:t>10</a:t>
            </a:r>
            <a:r>
              <a:rPr lang="zh-CN" altLang="en-US" b="1" dirty="0" smtClean="0">
                <a:solidFill>
                  <a:srgbClr val="C00000"/>
                </a:solidFill>
                <a:latin typeface="微软雅黑" pitchFamily="34" charset="-122"/>
                <a:ea typeface="微软雅黑" pitchFamily="34" charset="-122"/>
              </a:rPr>
              <a:t>月</a:t>
            </a:r>
            <a:endParaRPr lang="zh-CN" altLang="en-US" b="1" dirty="0">
              <a:solidFill>
                <a:srgbClr val="C00000"/>
              </a:solidFill>
              <a:latin typeface="微软雅黑" pitchFamily="34" charset="-122"/>
              <a:ea typeface="微软雅黑" pitchFamily="34" charset="-122"/>
            </a:endParaRPr>
          </a:p>
        </p:txBody>
      </p:sp>
      <p:sp>
        <p:nvSpPr>
          <p:cNvPr id="47" name="TextBox 46"/>
          <p:cNvSpPr txBox="1"/>
          <p:nvPr/>
        </p:nvSpPr>
        <p:spPr>
          <a:xfrm>
            <a:off x="1534643" y="3205823"/>
            <a:ext cx="2339102" cy="307777"/>
          </a:xfrm>
          <a:prstGeom prst="rect">
            <a:avLst/>
          </a:prstGeom>
          <a:noFill/>
        </p:spPr>
        <p:txBody>
          <a:bodyPr wrap="none" rtlCol="0">
            <a:spAutoFit/>
          </a:bodyPr>
          <a:lstStyle/>
          <a:p>
            <a:r>
              <a:rPr lang="zh-CN" altLang="en-US" sz="1400" b="1" dirty="0">
                <a:solidFill>
                  <a:schemeClr val="tx1">
                    <a:lumMod val="85000"/>
                    <a:lumOff val="15000"/>
                  </a:schemeClr>
                </a:solidFill>
                <a:latin typeface="微软雅黑" pitchFamily="34" charset="-122"/>
                <a:ea typeface="微软雅黑" pitchFamily="34" charset="-122"/>
              </a:rPr>
              <a:t>人民币国际化的重要</a:t>
            </a:r>
            <a:r>
              <a:rPr lang="zh-CN" altLang="en-US" sz="1400" b="1" dirty="0" smtClean="0">
                <a:solidFill>
                  <a:schemeClr val="tx1">
                    <a:lumMod val="85000"/>
                    <a:lumOff val="15000"/>
                  </a:schemeClr>
                </a:solidFill>
                <a:latin typeface="微软雅黑" pitchFamily="34" charset="-122"/>
                <a:ea typeface="微软雅黑" pitchFamily="34" charset="-122"/>
              </a:rPr>
              <a:t>里程碑</a:t>
            </a:r>
            <a:endParaRPr lang="zh-CN" altLang="en-US" sz="1400" b="1" dirty="0">
              <a:solidFill>
                <a:srgbClr val="C00000"/>
              </a:solidFill>
              <a:latin typeface="微软雅黑" pitchFamily="34" charset="-122"/>
              <a:ea typeface="微软雅黑" pitchFamily="34" charset="-122"/>
            </a:endParaRPr>
          </a:p>
        </p:txBody>
      </p:sp>
      <p:sp>
        <p:nvSpPr>
          <p:cNvPr id="49" name="TextBox 48"/>
          <p:cNvSpPr txBox="1"/>
          <p:nvPr/>
        </p:nvSpPr>
        <p:spPr>
          <a:xfrm>
            <a:off x="1534643" y="3543771"/>
            <a:ext cx="5519460" cy="338554"/>
          </a:xfrm>
          <a:prstGeom prst="rect">
            <a:avLst/>
          </a:prstGeom>
          <a:noFill/>
        </p:spPr>
        <p:txBody>
          <a:bodyPr wrap="none" rtlCol="0">
            <a:spAutoFit/>
          </a:bodyPr>
          <a:lstStyle/>
          <a:p>
            <a:r>
              <a:rPr lang="zh-CN" altLang="en-US" sz="1600" b="1" dirty="0">
                <a:solidFill>
                  <a:schemeClr val="tx1">
                    <a:lumMod val="65000"/>
                    <a:lumOff val="35000"/>
                  </a:schemeClr>
                </a:solidFill>
                <a:latin typeface="微软雅黑" pitchFamily="34" charset="-122"/>
                <a:ea typeface="微软雅黑" pitchFamily="34" charset="-122"/>
              </a:rPr>
              <a:t>中国人民银行推动建立的人民币跨境支付系统成功上线运行</a:t>
            </a:r>
          </a:p>
        </p:txBody>
      </p:sp>
      <p:sp>
        <p:nvSpPr>
          <p:cNvPr id="52" name="TextBox 51"/>
          <p:cNvSpPr txBox="1"/>
          <p:nvPr/>
        </p:nvSpPr>
        <p:spPr>
          <a:xfrm>
            <a:off x="1539875" y="4457346"/>
            <a:ext cx="2018501" cy="369332"/>
          </a:xfrm>
          <a:prstGeom prst="rect">
            <a:avLst/>
          </a:prstGeom>
          <a:noFill/>
        </p:spPr>
        <p:txBody>
          <a:bodyPr wrap="none" rtlCol="0">
            <a:spAutoFit/>
          </a:bodyPr>
          <a:lstStyle/>
          <a:p>
            <a:r>
              <a:rPr lang="en-US" altLang="zh-CN" b="1" dirty="0" smtClean="0">
                <a:solidFill>
                  <a:srgbClr val="C00000"/>
                </a:solidFill>
                <a:latin typeface="微软雅黑" pitchFamily="34" charset="-122"/>
                <a:ea typeface="微软雅黑" pitchFamily="34" charset="-122"/>
              </a:rPr>
              <a:t>2015</a:t>
            </a:r>
            <a:r>
              <a:rPr lang="zh-CN" altLang="en-US" b="1" dirty="0" smtClean="0">
                <a:solidFill>
                  <a:srgbClr val="C00000"/>
                </a:solidFill>
                <a:latin typeface="微软雅黑" pitchFamily="34" charset="-122"/>
                <a:ea typeface="微软雅黑" pitchFamily="34" charset="-122"/>
              </a:rPr>
              <a:t>年</a:t>
            </a:r>
            <a:r>
              <a:rPr lang="en-US" altLang="zh-CN" b="1" dirty="0" smtClean="0">
                <a:solidFill>
                  <a:srgbClr val="C00000"/>
                </a:solidFill>
                <a:latin typeface="微软雅黑" pitchFamily="34" charset="-122"/>
                <a:ea typeface="微软雅黑" pitchFamily="34" charset="-122"/>
              </a:rPr>
              <a:t>11</a:t>
            </a:r>
            <a:r>
              <a:rPr lang="zh-CN" altLang="en-US" b="1" dirty="0" smtClean="0">
                <a:solidFill>
                  <a:srgbClr val="C00000"/>
                </a:solidFill>
                <a:latin typeface="微软雅黑" pitchFamily="34" charset="-122"/>
                <a:ea typeface="微软雅黑" pitchFamily="34" charset="-122"/>
              </a:rPr>
              <a:t>月</a:t>
            </a:r>
            <a:r>
              <a:rPr lang="en-US" altLang="zh-CN" b="1" dirty="0" smtClean="0">
                <a:solidFill>
                  <a:srgbClr val="C00000"/>
                </a:solidFill>
                <a:latin typeface="微软雅黑" pitchFamily="34" charset="-122"/>
                <a:ea typeface="微软雅黑" pitchFamily="34" charset="-122"/>
              </a:rPr>
              <a:t>30</a:t>
            </a:r>
            <a:r>
              <a:rPr lang="zh-CN" altLang="en-US" b="1" dirty="0" smtClean="0">
                <a:solidFill>
                  <a:srgbClr val="C00000"/>
                </a:solidFill>
                <a:latin typeface="微软雅黑" pitchFamily="34" charset="-122"/>
                <a:ea typeface="微软雅黑" pitchFamily="34" charset="-122"/>
              </a:rPr>
              <a:t>日</a:t>
            </a:r>
            <a:endParaRPr lang="zh-CN" altLang="en-US" b="1" dirty="0">
              <a:solidFill>
                <a:srgbClr val="C00000"/>
              </a:solidFill>
              <a:latin typeface="微软雅黑" pitchFamily="34" charset="-122"/>
              <a:ea typeface="微软雅黑" pitchFamily="34" charset="-122"/>
            </a:endParaRPr>
          </a:p>
        </p:txBody>
      </p:sp>
      <p:sp>
        <p:nvSpPr>
          <p:cNvPr id="53" name="TextBox 52"/>
          <p:cNvSpPr txBox="1"/>
          <p:nvPr/>
        </p:nvSpPr>
        <p:spPr>
          <a:xfrm>
            <a:off x="1534643" y="4841853"/>
            <a:ext cx="5104282" cy="738664"/>
          </a:xfrm>
          <a:prstGeom prst="rect">
            <a:avLst/>
          </a:prstGeom>
          <a:noFill/>
        </p:spPr>
        <p:txBody>
          <a:bodyPr wrap="none" rtlCol="0">
            <a:spAutoFit/>
          </a:bodyPr>
          <a:lstStyle/>
          <a:p>
            <a:pPr>
              <a:lnSpc>
                <a:spcPct val="150000"/>
              </a:lnSpc>
            </a:pPr>
            <a:r>
              <a:rPr lang="en-US" altLang="zh-CN" sz="1400" b="1" dirty="0">
                <a:solidFill>
                  <a:schemeClr val="tx1">
                    <a:lumMod val="85000"/>
                    <a:lumOff val="15000"/>
                  </a:schemeClr>
                </a:solidFill>
                <a:latin typeface="微软雅黑" pitchFamily="34" charset="-122"/>
                <a:ea typeface="微软雅黑" pitchFamily="34" charset="-122"/>
              </a:rPr>
              <a:t>IMF</a:t>
            </a:r>
            <a:r>
              <a:rPr lang="zh-CN" altLang="en-US" sz="1400" b="1" dirty="0">
                <a:solidFill>
                  <a:schemeClr val="tx1">
                    <a:lumMod val="85000"/>
                    <a:lumOff val="15000"/>
                  </a:schemeClr>
                </a:solidFill>
                <a:latin typeface="微软雅黑" pitchFamily="34" charset="-122"/>
                <a:ea typeface="微软雅黑" pitchFamily="34" charset="-122"/>
              </a:rPr>
              <a:t>（国际货币基金组织）执行董事会决议按照现行标准</a:t>
            </a:r>
          </a:p>
          <a:p>
            <a:pPr>
              <a:lnSpc>
                <a:spcPct val="150000"/>
              </a:lnSpc>
            </a:pPr>
            <a:r>
              <a:rPr lang="en-US" altLang="zh-CN" sz="1400" b="1" dirty="0">
                <a:solidFill>
                  <a:schemeClr val="tx1">
                    <a:lumMod val="65000"/>
                    <a:lumOff val="35000"/>
                  </a:schemeClr>
                </a:solidFill>
                <a:latin typeface="微软雅黑" pitchFamily="34" charset="-122"/>
                <a:ea typeface="微软雅黑" pitchFamily="34" charset="-122"/>
              </a:rPr>
              <a:t>2016</a:t>
            </a:r>
            <a:r>
              <a:rPr lang="zh-CN" altLang="en-US" sz="1400" b="1" dirty="0">
                <a:solidFill>
                  <a:schemeClr val="tx1">
                    <a:lumMod val="65000"/>
                    <a:lumOff val="35000"/>
                  </a:schemeClr>
                </a:solidFill>
                <a:latin typeface="微软雅黑" pitchFamily="34" charset="-122"/>
                <a:ea typeface="微软雅黑" pitchFamily="34" charset="-122"/>
              </a:rPr>
              <a:t>年</a:t>
            </a:r>
            <a:r>
              <a:rPr lang="en-US" altLang="zh-CN" sz="1400" b="1" dirty="0">
                <a:solidFill>
                  <a:schemeClr val="tx1">
                    <a:lumMod val="65000"/>
                    <a:lumOff val="35000"/>
                  </a:schemeClr>
                </a:solidFill>
                <a:latin typeface="微软雅黑" pitchFamily="34" charset="-122"/>
                <a:ea typeface="微软雅黑" pitchFamily="34" charset="-122"/>
              </a:rPr>
              <a:t>10</a:t>
            </a:r>
            <a:r>
              <a:rPr lang="zh-CN" altLang="en-US" sz="1400" b="1" dirty="0">
                <a:solidFill>
                  <a:schemeClr val="tx1">
                    <a:lumMod val="65000"/>
                    <a:lumOff val="35000"/>
                  </a:schemeClr>
                </a:solidFill>
                <a:latin typeface="微软雅黑" pitchFamily="34" charset="-122"/>
                <a:ea typeface="微软雅黑" pitchFamily="34" charset="-122"/>
              </a:rPr>
              <a:t>月</a:t>
            </a:r>
            <a:r>
              <a:rPr lang="en-US" altLang="zh-CN" sz="1400" b="1" dirty="0">
                <a:solidFill>
                  <a:schemeClr val="tx1">
                    <a:lumMod val="65000"/>
                    <a:lumOff val="35000"/>
                  </a:schemeClr>
                </a:solidFill>
                <a:latin typeface="微软雅黑" pitchFamily="34" charset="-122"/>
                <a:ea typeface="微软雅黑" pitchFamily="34" charset="-122"/>
              </a:rPr>
              <a:t>1</a:t>
            </a:r>
            <a:r>
              <a:rPr lang="zh-CN" altLang="en-US" sz="1400" b="1" dirty="0">
                <a:solidFill>
                  <a:schemeClr val="tx1">
                    <a:lumMod val="65000"/>
                    <a:lumOff val="35000"/>
                  </a:schemeClr>
                </a:solidFill>
                <a:latin typeface="微软雅黑" pitchFamily="34" charset="-122"/>
                <a:ea typeface="微软雅黑" pitchFamily="34" charset="-122"/>
              </a:rPr>
              <a:t>日人民币获准加入</a:t>
            </a:r>
            <a:r>
              <a:rPr lang="en-US" altLang="zh-CN" sz="1400" b="1" dirty="0">
                <a:solidFill>
                  <a:schemeClr val="tx1">
                    <a:lumMod val="65000"/>
                    <a:lumOff val="35000"/>
                  </a:schemeClr>
                </a:solidFill>
                <a:latin typeface="微软雅黑" pitchFamily="34" charset="-122"/>
                <a:ea typeface="微软雅黑" pitchFamily="34" charset="-122"/>
              </a:rPr>
              <a:t>SDR</a:t>
            </a:r>
            <a:r>
              <a:rPr lang="zh-CN" altLang="en-US" sz="1400" b="1" dirty="0">
                <a:solidFill>
                  <a:schemeClr val="tx1">
                    <a:lumMod val="65000"/>
                    <a:lumOff val="35000"/>
                  </a:schemeClr>
                </a:solidFill>
                <a:latin typeface="微软雅黑" pitchFamily="34" charset="-122"/>
                <a:ea typeface="微软雅黑" pitchFamily="34" charset="-122"/>
              </a:rPr>
              <a:t>（特别提款权）货币篮子</a:t>
            </a:r>
          </a:p>
        </p:txBody>
      </p:sp>
    </p:spTree>
    <p:extLst>
      <p:ext uri="{BB962C8B-B14F-4D97-AF65-F5344CB8AC3E}">
        <p14:creationId xmlns:p14="http://schemas.microsoft.com/office/powerpoint/2010/main" val="1748056573"/>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par>
                                <p:cTn id="8" presetID="10" presetClass="entr" presetSubtype="0" fill="hold" nodeType="withEffect">
                                  <p:stCondLst>
                                    <p:cond delay="30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750"/>
                                        <p:tgtEl>
                                          <p:spTgt spid="8"/>
                                        </p:tgtEl>
                                      </p:cBhvr>
                                    </p:animEffect>
                                  </p:childTnLst>
                                </p:cTn>
                              </p:par>
                              <p:par>
                                <p:cTn id="11" presetID="12" presetClass="entr" presetSubtype="8" fill="hold" grpId="0" nodeType="withEffect">
                                  <p:stCondLst>
                                    <p:cond delay="140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p:tgtEl>
                                          <p:spTgt spid="9"/>
                                        </p:tgtEl>
                                        <p:attrNameLst>
                                          <p:attrName>ppt_x</p:attrName>
                                        </p:attrNameLst>
                                      </p:cBhvr>
                                      <p:tavLst>
                                        <p:tav tm="0">
                                          <p:val>
                                            <p:strVal val="#ppt_x-#ppt_w*1.125000"/>
                                          </p:val>
                                        </p:tav>
                                        <p:tav tm="100000">
                                          <p:val>
                                            <p:strVal val="#ppt_x"/>
                                          </p:val>
                                        </p:tav>
                                      </p:tavLst>
                                    </p:anim>
                                    <p:animEffect transition="in" filter="wipe(right)">
                                      <p:cBhvr>
                                        <p:cTn id="14" dur="500"/>
                                        <p:tgtEl>
                                          <p:spTgt spid="9"/>
                                        </p:tgtEl>
                                      </p:cBhvr>
                                    </p:animEffect>
                                  </p:childTnLst>
                                </p:cTn>
                              </p:par>
                              <p:par>
                                <p:cTn id="15" presetID="42" presetClass="entr" presetSubtype="0" fill="hold" grpId="0" nodeType="withEffect">
                                  <p:stCondLst>
                                    <p:cond delay="14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40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1000"/>
                                        <p:tgtEl>
                                          <p:spTgt spid="42"/>
                                        </p:tgtEl>
                                      </p:cBhvr>
                                    </p:animEffect>
                                    <p:anim calcmode="lin" valueType="num">
                                      <p:cBhvr>
                                        <p:cTn id="23" dur="1000" fill="hold"/>
                                        <p:tgtEl>
                                          <p:spTgt spid="42"/>
                                        </p:tgtEl>
                                        <p:attrNameLst>
                                          <p:attrName>ppt_x</p:attrName>
                                        </p:attrNameLst>
                                      </p:cBhvr>
                                      <p:tavLst>
                                        <p:tav tm="0">
                                          <p:val>
                                            <p:strVal val="#ppt_x"/>
                                          </p:val>
                                        </p:tav>
                                        <p:tav tm="100000">
                                          <p:val>
                                            <p:strVal val="#ppt_x"/>
                                          </p:val>
                                        </p:tav>
                                      </p:tavLst>
                                    </p:anim>
                                    <p:anim calcmode="lin" valueType="num">
                                      <p:cBhvr>
                                        <p:cTn id="24" dur="1000" fill="hold"/>
                                        <p:tgtEl>
                                          <p:spTgt spid="4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400"/>
                                  </p:stCondLst>
                                  <p:childTnLst>
                                    <p:set>
                                      <p:cBhvr>
                                        <p:cTn id="26" dur="1" fill="hold">
                                          <p:stCondLst>
                                            <p:cond delay="0"/>
                                          </p:stCondLst>
                                        </p:cTn>
                                        <p:tgtEl>
                                          <p:spTgt spid="46"/>
                                        </p:tgtEl>
                                        <p:attrNameLst>
                                          <p:attrName>style.visibility</p:attrName>
                                        </p:attrNameLst>
                                      </p:cBhvr>
                                      <p:to>
                                        <p:strVal val="visible"/>
                                      </p:to>
                                    </p:set>
                                    <p:animEffect transition="in" filter="fade">
                                      <p:cBhvr>
                                        <p:cTn id="27" dur="1000"/>
                                        <p:tgtEl>
                                          <p:spTgt spid="46"/>
                                        </p:tgtEl>
                                      </p:cBhvr>
                                    </p:animEffect>
                                    <p:anim calcmode="lin" valueType="num">
                                      <p:cBhvr>
                                        <p:cTn id="28" dur="1000" fill="hold"/>
                                        <p:tgtEl>
                                          <p:spTgt spid="46"/>
                                        </p:tgtEl>
                                        <p:attrNameLst>
                                          <p:attrName>ppt_x</p:attrName>
                                        </p:attrNameLst>
                                      </p:cBhvr>
                                      <p:tavLst>
                                        <p:tav tm="0">
                                          <p:val>
                                            <p:strVal val="#ppt_x"/>
                                          </p:val>
                                        </p:tav>
                                        <p:tav tm="100000">
                                          <p:val>
                                            <p:strVal val="#ppt_x"/>
                                          </p:val>
                                        </p:tav>
                                      </p:tavLst>
                                    </p:anim>
                                    <p:anim calcmode="lin" valueType="num">
                                      <p:cBhvr>
                                        <p:cTn id="29" dur="1000" fill="hold"/>
                                        <p:tgtEl>
                                          <p:spTgt spid="4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400"/>
                                  </p:stCondLst>
                                  <p:childTnLst>
                                    <p:set>
                                      <p:cBhvr>
                                        <p:cTn id="31" dur="1" fill="hold">
                                          <p:stCondLst>
                                            <p:cond delay="0"/>
                                          </p:stCondLst>
                                        </p:cTn>
                                        <p:tgtEl>
                                          <p:spTgt spid="47"/>
                                        </p:tgtEl>
                                        <p:attrNameLst>
                                          <p:attrName>style.visibility</p:attrName>
                                        </p:attrNameLst>
                                      </p:cBhvr>
                                      <p:to>
                                        <p:strVal val="visible"/>
                                      </p:to>
                                    </p:set>
                                    <p:animEffect transition="in" filter="fade">
                                      <p:cBhvr>
                                        <p:cTn id="32" dur="1000"/>
                                        <p:tgtEl>
                                          <p:spTgt spid="47"/>
                                        </p:tgtEl>
                                      </p:cBhvr>
                                    </p:animEffect>
                                    <p:anim calcmode="lin" valueType="num">
                                      <p:cBhvr>
                                        <p:cTn id="33" dur="1000" fill="hold"/>
                                        <p:tgtEl>
                                          <p:spTgt spid="47"/>
                                        </p:tgtEl>
                                        <p:attrNameLst>
                                          <p:attrName>ppt_x</p:attrName>
                                        </p:attrNameLst>
                                      </p:cBhvr>
                                      <p:tavLst>
                                        <p:tav tm="0">
                                          <p:val>
                                            <p:strVal val="#ppt_x"/>
                                          </p:val>
                                        </p:tav>
                                        <p:tav tm="100000">
                                          <p:val>
                                            <p:strVal val="#ppt_x"/>
                                          </p:val>
                                        </p:tav>
                                      </p:tavLst>
                                    </p:anim>
                                    <p:anim calcmode="lin" valueType="num">
                                      <p:cBhvr>
                                        <p:cTn id="34" dur="1000" fill="hold"/>
                                        <p:tgtEl>
                                          <p:spTgt spid="47"/>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40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1000"/>
                                        <p:tgtEl>
                                          <p:spTgt spid="49"/>
                                        </p:tgtEl>
                                      </p:cBhvr>
                                    </p:animEffect>
                                    <p:anim calcmode="lin" valueType="num">
                                      <p:cBhvr>
                                        <p:cTn id="38" dur="1000" fill="hold"/>
                                        <p:tgtEl>
                                          <p:spTgt spid="49"/>
                                        </p:tgtEl>
                                        <p:attrNameLst>
                                          <p:attrName>ppt_x</p:attrName>
                                        </p:attrNameLst>
                                      </p:cBhvr>
                                      <p:tavLst>
                                        <p:tav tm="0">
                                          <p:val>
                                            <p:strVal val="#ppt_x"/>
                                          </p:val>
                                        </p:tav>
                                        <p:tav tm="100000">
                                          <p:val>
                                            <p:strVal val="#ppt_x"/>
                                          </p:val>
                                        </p:tav>
                                      </p:tavLst>
                                    </p:anim>
                                    <p:anim calcmode="lin" valueType="num">
                                      <p:cBhvr>
                                        <p:cTn id="39" dur="1000" fill="hold"/>
                                        <p:tgtEl>
                                          <p:spTgt spid="4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1400"/>
                                  </p:stCondLst>
                                  <p:childTnLst>
                                    <p:set>
                                      <p:cBhvr>
                                        <p:cTn id="41" dur="1" fill="hold">
                                          <p:stCondLst>
                                            <p:cond delay="0"/>
                                          </p:stCondLst>
                                        </p:cTn>
                                        <p:tgtEl>
                                          <p:spTgt spid="52"/>
                                        </p:tgtEl>
                                        <p:attrNameLst>
                                          <p:attrName>style.visibility</p:attrName>
                                        </p:attrNameLst>
                                      </p:cBhvr>
                                      <p:to>
                                        <p:strVal val="visible"/>
                                      </p:to>
                                    </p:set>
                                    <p:animEffect transition="in" filter="fade">
                                      <p:cBhvr>
                                        <p:cTn id="42" dur="1000"/>
                                        <p:tgtEl>
                                          <p:spTgt spid="52"/>
                                        </p:tgtEl>
                                      </p:cBhvr>
                                    </p:animEffect>
                                    <p:anim calcmode="lin" valueType="num">
                                      <p:cBhvr>
                                        <p:cTn id="43" dur="1000" fill="hold"/>
                                        <p:tgtEl>
                                          <p:spTgt spid="52"/>
                                        </p:tgtEl>
                                        <p:attrNameLst>
                                          <p:attrName>ppt_x</p:attrName>
                                        </p:attrNameLst>
                                      </p:cBhvr>
                                      <p:tavLst>
                                        <p:tav tm="0">
                                          <p:val>
                                            <p:strVal val="#ppt_x"/>
                                          </p:val>
                                        </p:tav>
                                        <p:tav tm="100000">
                                          <p:val>
                                            <p:strVal val="#ppt_x"/>
                                          </p:val>
                                        </p:tav>
                                      </p:tavLst>
                                    </p:anim>
                                    <p:anim calcmode="lin" valueType="num">
                                      <p:cBhvr>
                                        <p:cTn id="44" dur="1000" fill="hold"/>
                                        <p:tgtEl>
                                          <p:spTgt spid="52"/>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140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1000"/>
                                        <p:tgtEl>
                                          <p:spTgt spid="53"/>
                                        </p:tgtEl>
                                      </p:cBhvr>
                                    </p:animEffect>
                                    <p:anim calcmode="lin" valueType="num">
                                      <p:cBhvr>
                                        <p:cTn id="48" dur="1000" fill="hold"/>
                                        <p:tgtEl>
                                          <p:spTgt spid="53"/>
                                        </p:tgtEl>
                                        <p:attrNameLst>
                                          <p:attrName>ppt_x</p:attrName>
                                        </p:attrNameLst>
                                      </p:cBhvr>
                                      <p:tavLst>
                                        <p:tav tm="0">
                                          <p:val>
                                            <p:strVal val="#ppt_x"/>
                                          </p:val>
                                        </p:tav>
                                        <p:tav tm="100000">
                                          <p:val>
                                            <p:strVal val="#ppt_x"/>
                                          </p:val>
                                        </p:tav>
                                      </p:tavLst>
                                    </p:anim>
                                    <p:anim calcmode="lin" valueType="num">
                                      <p:cBhvr>
                                        <p:cTn id="49" dur="1000" fill="hold"/>
                                        <p:tgtEl>
                                          <p:spTgt spid="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46" grpId="0"/>
      <p:bldP spid="47" grpId="0"/>
      <p:bldP spid="49" grpId="0"/>
      <p:bldP spid="52" grpId="0"/>
      <p:bldP spid="5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799054" y="1348777"/>
            <a:ext cx="2031325" cy="369332"/>
          </a:xfrm>
          <a:prstGeom prst="rect">
            <a:avLst/>
          </a:prstGeom>
          <a:noFill/>
        </p:spPr>
        <p:txBody>
          <a:bodyPr wrap="none" rtlCol="0">
            <a:spAutoFit/>
          </a:bodyPr>
          <a:lstStyle/>
          <a:p>
            <a:r>
              <a:rPr lang="zh-CN" altLang="en-US" b="1" dirty="0">
                <a:solidFill>
                  <a:srgbClr val="C00000"/>
                </a:solidFill>
                <a:latin typeface="微软雅黑" pitchFamily="34" charset="-122"/>
                <a:ea typeface="微软雅黑" pitchFamily="34" charset="-122"/>
              </a:rPr>
              <a:t>随着人民币的加入</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440869" y="0"/>
            <a:ext cx="2751131" cy="2171700"/>
          </a:xfrm>
          <a:prstGeom prst="rect">
            <a:avLst/>
          </a:prstGeom>
        </p:spPr>
      </p:pic>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7500" y="314007"/>
            <a:ext cx="2444750" cy="673418"/>
          </a:xfrm>
          <a:prstGeom prst="rect">
            <a:avLst/>
          </a:prstGeom>
        </p:spPr>
      </p:pic>
      <p:cxnSp>
        <p:nvCxnSpPr>
          <p:cNvPr id="7" name="直接连接符 6"/>
          <p:cNvCxnSpPr/>
          <p:nvPr/>
        </p:nvCxnSpPr>
        <p:spPr>
          <a:xfrm>
            <a:off x="2905125" y="466050"/>
            <a:ext cx="0" cy="369332"/>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文本框 8"/>
          <p:cNvSpPr txBox="1"/>
          <p:nvPr/>
        </p:nvSpPr>
        <p:spPr>
          <a:xfrm>
            <a:off x="2952750" y="466050"/>
            <a:ext cx="3005951" cy="400110"/>
          </a:xfrm>
          <a:prstGeom prst="rect">
            <a:avLst/>
          </a:prstGeom>
          <a:noFill/>
        </p:spPr>
        <p:txBody>
          <a:bodyPr wrap="none" rtlCol="0">
            <a:spAutoFit/>
          </a:bodyPr>
          <a:lstStyle/>
          <a:p>
            <a:r>
              <a:rPr lang="zh-CN" altLang="en-US" sz="2000" b="1" dirty="0">
                <a:solidFill>
                  <a:srgbClr val="C00000"/>
                </a:solidFill>
                <a:latin typeface="微软雅黑" panose="020B0503020204020204" pitchFamily="34" charset="-122"/>
                <a:ea typeface="微软雅黑" panose="020B0503020204020204" pitchFamily="34" charset="-122"/>
              </a:rPr>
              <a:t>“一带一路”的相关元素</a:t>
            </a:r>
          </a:p>
        </p:txBody>
      </p:sp>
      <p:sp>
        <p:nvSpPr>
          <p:cNvPr id="10" name="TextBox 9"/>
          <p:cNvSpPr txBox="1"/>
          <p:nvPr/>
        </p:nvSpPr>
        <p:spPr>
          <a:xfrm>
            <a:off x="2974034" y="1802368"/>
            <a:ext cx="5681363" cy="307777"/>
          </a:xfrm>
          <a:prstGeom prst="rect">
            <a:avLst/>
          </a:prstGeom>
          <a:noFill/>
        </p:spPr>
        <p:txBody>
          <a:bodyPr wrap="none"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特别提款权的价值将由这</a:t>
            </a:r>
            <a:r>
              <a:rPr lang="en-US" altLang="zh-CN" sz="1400" b="1" dirty="0">
                <a:solidFill>
                  <a:schemeClr val="tx1">
                    <a:lumMod val="65000"/>
                    <a:lumOff val="35000"/>
                  </a:schemeClr>
                </a:solidFill>
                <a:latin typeface="微软雅黑" pitchFamily="34" charset="-122"/>
                <a:ea typeface="微软雅黑" pitchFamily="34" charset="-122"/>
              </a:rPr>
              <a:t>5</a:t>
            </a:r>
            <a:r>
              <a:rPr lang="zh-CN" altLang="en-US" sz="1400" b="1" dirty="0">
                <a:solidFill>
                  <a:schemeClr val="tx1">
                    <a:lumMod val="65000"/>
                    <a:lumOff val="35000"/>
                  </a:schemeClr>
                </a:solidFill>
                <a:latin typeface="微软雅黑" pitchFamily="34" charset="-122"/>
                <a:ea typeface="微软雅黑" pitchFamily="34" charset="-122"/>
              </a:rPr>
              <a:t>种货币所构成的一篮子货币的档期汇率决定</a:t>
            </a:r>
          </a:p>
        </p:txBody>
      </p:sp>
      <p:graphicFrame>
        <p:nvGraphicFramePr>
          <p:cNvPr id="12" name="图表 11"/>
          <p:cNvGraphicFramePr/>
          <p:nvPr>
            <p:extLst>
              <p:ext uri="{D42A27DB-BD31-4B8C-83A1-F6EECF244321}">
                <p14:modId xmlns:p14="http://schemas.microsoft.com/office/powerpoint/2010/main" val="2398875822"/>
              </p:ext>
            </p:extLst>
          </p:nvPr>
        </p:nvGraphicFramePr>
        <p:xfrm>
          <a:off x="2163072" y="2461985"/>
          <a:ext cx="7303288" cy="3734404"/>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369389271"/>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6570" y="2453327"/>
            <a:ext cx="5102665" cy="2014972"/>
          </a:xfrm>
          <a:prstGeom prst="rect">
            <a:avLst/>
          </a:prstGeom>
        </p:spPr>
      </p:pic>
      <p:cxnSp>
        <p:nvCxnSpPr>
          <p:cNvPr id="3" name="直接连接符 2"/>
          <p:cNvCxnSpPr/>
          <p:nvPr/>
        </p:nvCxnSpPr>
        <p:spPr>
          <a:xfrm>
            <a:off x="2888343" y="2350330"/>
            <a:ext cx="6096000" cy="0"/>
          </a:xfrm>
          <a:prstGeom prst="line">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文本框 18"/>
          <p:cNvSpPr txBox="1"/>
          <p:nvPr/>
        </p:nvSpPr>
        <p:spPr>
          <a:xfrm>
            <a:off x="2736546" y="1888665"/>
            <a:ext cx="6402715" cy="461665"/>
          </a:xfrm>
          <a:prstGeom prst="rect">
            <a:avLst/>
          </a:prstGeom>
          <a:noFill/>
        </p:spPr>
        <p:txBody>
          <a:bodyPr wrap="none" rtlCol="0">
            <a:spAutoFit/>
          </a:bodyPr>
          <a:lstStyle/>
          <a:p>
            <a:r>
              <a:rPr lang="zh-CN" altLang="en-US" sz="2400" spc="300" dirty="0" smtClean="0">
                <a:solidFill>
                  <a:srgbClr val="C00000"/>
                </a:solidFill>
                <a:latin typeface="微软雅黑" panose="020B0503020204020204" pitchFamily="34" charset="-122"/>
                <a:ea typeface="微软雅黑" panose="020B0503020204020204" pitchFamily="34" charset="-122"/>
              </a:rPr>
              <a:t>新丝绸之路经济带</a:t>
            </a:r>
            <a:r>
              <a:rPr lang="zh-CN" altLang="en-US" sz="2400" spc="300" dirty="0" smtClean="0">
                <a:solidFill>
                  <a:srgbClr val="C00000"/>
                </a:solidFill>
                <a:latin typeface="Arial" panose="020B0604020202020204" pitchFamily="34" charset="0"/>
                <a:ea typeface="微软雅黑" panose="020B0503020204020204" pitchFamily="34" charset="-122"/>
                <a:cs typeface="Arial" panose="020B0604020202020204" pitchFamily="34" charset="0"/>
              </a:rPr>
              <a:t>◎</a:t>
            </a:r>
            <a:r>
              <a:rPr lang="en-US" altLang="zh-CN" sz="2400" b="1" spc="300"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21</a:t>
            </a:r>
            <a:r>
              <a:rPr lang="zh-CN" altLang="en-US" sz="2400" b="1" spc="300" dirty="0" smtClean="0">
                <a:solidFill>
                  <a:srgbClr val="C00000"/>
                </a:solidFill>
                <a:latin typeface="微软雅黑" panose="020B0503020204020204" pitchFamily="34" charset="-122"/>
                <a:ea typeface="微软雅黑" panose="020B0503020204020204" pitchFamily="34" charset="-122"/>
                <a:cs typeface="Arial" panose="020B0604020202020204" pitchFamily="34" charset="0"/>
              </a:rPr>
              <a:t>世纪海上丝绸之路</a:t>
            </a:r>
            <a:endParaRPr lang="zh-CN" altLang="en-US" sz="2400" b="1" spc="300" dirty="0">
              <a:solidFill>
                <a:srgbClr val="C00000"/>
              </a:solidFill>
              <a:latin typeface="微软雅黑" panose="020B0503020204020204" pitchFamily="34" charset="-122"/>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734933672"/>
      </p:ext>
    </p:extLst>
  </p:cSld>
  <p:clrMapOvr>
    <a:masterClrMapping/>
  </p:clrMapOvr>
  <mc:AlternateContent xmlns:mc="http://schemas.openxmlformats.org/markup-compatibility/2006" xmlns:p14="http://schemas.microsoft.com/office/powerpoint/2010/main">
    <mc:Choice Requires="p14">
      <p:transition spd="slow" p14:dur="1500" advTm="0">
        <p14:window dir="vert"/>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200"/>
                                  </p:stCondLst>
                                  <p:iterate type="lt">
                                    <p:tmPct val="15000"/>
                                  </p:iterate>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par>
                                <p:cTn id="8" presetID="23" presetClass="entr" presetSubtype="16" fill="hold" grpId="0" nodeType="withEffect">
                                  <p:stCondLst>
                                    <p:cond delay="2200"/>
                                  </p:stCondLst>
                                  <p:iterate type="lt">
                                    <p:tmPct val="15000"/>
                                  </p:iterate>
                                  <p:childTnLst>
                                    <p:set>
                                      <p:cBhvr>
                                        <p:cTn id="9" dur="1" fill="hold">
                                          <p:stCondLst>
                                            <p:cond delay="0"/>
                                          </p:stCondLst>
                                        </p:cTn>
                                        <p:tgtEl>
                                          <p:spTgt spid="5">
                                            <p:txEl>
                                              <p:pRg st="0" end="0"/>
                                            </p:txEl>
                                          </p:spTgt>
                                        </p:tgtEl>
                                        <p:attrNameLst>
                                          <p:attrName>style.visibility</p:attrName>
                                        </p:attrNameLst>
                                      </p:cBhvr>
                                      <p:to>
                                        <p:strVal val="visible"/>
                                      </p:to>
                                    </p:set>
                                    <p:anim calcmode="lin" valueType="num">
                                      <p:cBhvr>
                                        <p:cTn id="10"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11" dur="500" fill="hold"/>
                                        <p:tgtEl>
                                          <p:spTgt spid="5">
                                            <p:txEl>
                                              <p:pRg st="0" end="0"/>
                                            </p:txEl>
                                          </p:spTgt>
                                        </p:tgtEl>
                                        <p:attrNameLst>
                                          <p:attrName>ppt_h</p:attrName>
                                        </p:attrNameLst>
                                      </p:cBhvr>
                                      <p:tavLst>
                                        <p:tav tm="0">
                                          <p:val>
                                            <p:fltVal val="0"/>
                                          </p:val>
                                        </p:tav>
                                        <p:tav tm="100000">
                                          <p:val>
                                            <p:strVal val="#ppt_h"/>
                                          </p:val>
                                        </p:tav>
                                      </p:tavLst>
                                    </p:anim>
                                  </p:childTnLst>
                                </p:cTn>
                              </p:par>
                            </p:childTnLst>
                          </p:cTn>
                        </p:par>
                        <p:par>
                          <p:cTn id="12" fill="hold">
                            <p:stCondLst>
                              <p:cond delay="4050"/>
                            </p:stCondLst>
                            <p:childTnLst>
                              <p:par>
                                <p:cTn id="13" presetID="42"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1000"/>
                                        <p:tgtEl>
                                          <p:spTgt spid="3"/>
                                        </p:tgtEl>
                                      </p:cBhvr>
                                    </p:animEffect>
                                    <p:anim calcmode="lin" valueType="num">
                                      <p:cBhvr>
                                        <p:cTn id="16" dur="1000" fill="hold"/>
                                        <p:tgtEl>
                                          <p:spTgt spid="3"/>
                                        </p:tgtEl>
                                        <p:attrNameLst>
                                          <p:attrName>ppt_x</p:attrName>
                                        </p:attrNameLst>
                                      </p:cBhvr>
                                      <p:tavLst>
                                        <p:tav tm="0">
                                          <p:val>
                                            <p:strVal val="#ppt_x"/>
                                          </p:val>
                                        </p:tav>
                                        <p:tav tm="100000">
                                          <p:val>
                                            <p:strVal val="#ppt_x"/>
                                          </p:val>
                                        </p:tav>
                                      </p:tavLst>
                                    </p:anim>
                                    <p:anim calcmode="lin" valueType="num">
                                      <p:cBhvr>
                                        <p:cTn id="17" dur="1000" fill="hold"/>
                                        <p:tgtEl>
                                          <p:spTgt spid="3"/>
                                        </p:tgtEl>
                                        <p:attrNameLst>
                                          <p:attrName>ppt_y</p:attrName>
                                        </p:attrNameLst>
                                      </p:cBhvr>
                                      <p:tavLst>
                                        <p:tav tm="0">
                                          <p:val>
                                            <p:strVal val="#ppt_y+.1"/>
                                          </p:val>
                                        </p:tav>
                                        <p:tav tm="100000">
                                          <p:val>
                                            <p:strVal val="#ppt_y"/>
                                          </p:val>
                                        </p:tav>
                                      </p:tavLst>
                                    </p:anim>
                                  </p:childTnLst>
                                </p:cTn>
                              </p:par>
                            </p:childTnLst>
                          </p:cTn>
                        </p:par>
                        <p:par>
                          <p:cTn id="18" fill="hold">
                            <p:stCondLst>
                              <p:cond delay="5050"/>
                            </p:stCondLst>
                            <p:childTnLst>
                              <p:par>
                                <p:cTn id="19" presetID="14" presetClass="entr" presetSubtype="1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randombar(horizontal)">
                                      <p:cBhvr>
                                        <p:cTn id="21"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allAtOnce"/>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803AFD1D-8D2F-4246-8593-8935A32551EF"/>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一带一路"/>
  <p:tag name="ISPRING_SCORM_ENDPOINT" val="&lt;endpoint&gt;&lt;enable&gt;0&lt;/enable&gt;&lt;lrs&gt;http://&lt;/lrs&gt;&lt;auth&gt;0&lt;/auth&gt;&lt;login&gt;&lt;/login&gt;&lt;password&gt;&lt;/password&gt;&lt;key&gt;&lt;/key&gt;&lt;name&gt;&lt;/name&gt;&lt;email&gt;&lt;/email&gt;&lt;/endpoint&gt;&#10;"/>
  <p:tag name="ISPRING_RESOURCE_PATHS_HASH_PRESENTER" val="4a2082c1635a72f226f29582b8bdf44ef058b59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944</TotalTime>
  <Words>3115</Words>
  <Application>Microsoft Office PowerPoint</Application>
  <PresentationFormat>自定义</PresentationFormat>
  <Paragraphs>234</Paragraphs>
  <Slides>34</Slides>
  <Notes>34</Notes>
  <HiddenSlides>0</HiddenSlides>
  <MMClips>1</MMClips>
  <ScaleCrop>false</ScaleCrop>
  <HeadingPairs>
    <vt:vector size="4" baseType="variant">
      <vt:variant>
        <vt:lpstr>主题</vt:lpstr>
      </vt:variant>
      <vt:variant>
        <vt:i4>1</vt:i4>
      </vt:variant>
      <vt:variant>
        <vt:lpstr>幻灯片标题</vt:lpstr>
      </vt:variant>
      <vt:variant>
        <vt:i4>34</vt:i4>
      </vt:variant>
    </vt:vector>
  </HeadingPairs>
  <TitlesOfParts>
    <vt:vector size="35"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P R 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一带一路</dc:title>
  <dc:creator>China</dc:creator>
  <cp:lastModifiedBy>拉普耶鲁</cp:lastModifiedBy>
  <cp:revision>55</cp:revision>
  <dcterms:created xsi:type="dcterms:W3CDTF">2017-06-16T03:25:39Z</dcterms:created>
  <dcterms:modified xsi:type="dcterms:W3CDTF">2018-03-06T02:49:55Z</dcterms:modified>
</cp:coreProperties>
</file>