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465" r:id="rId2"/>
    <p:sldId id="408" r:id="rId3"/>
    <p:sldId id="464" r:id="rId4"/>
    <p:sldId id="458" r:id="rId5"/>
    <p:sldId id="459" r:id="rId6"/>
    <p:sldId id="405" r:id="rId7"/>
    <p:sldId id="409" r:id="rId8"/>
    <p:sldId id="415" r:id="rId9"/>
    <p:sldId id="466" r:id="rId10"/>
    <p:sldId id="403" r:id="rId11"/>
    <p:sldId id="421" r:id="rId12"/>
    <p:sldId id="460" r:id="rId13"/>
    <p:sldId id="462" r:id="rId14"/>
    <p:sldId id="467" r:id="rId15"/>
    <p:sldId id="418" r:id="rId16"/>
    <p:sldId id="447" r:id="rId17"/>
    <p:sldId id="412" r:id="rId18"/>
    <p:sldId id="468" r:id="rId19"/>
    <p:sldId id="450" r:id="rId20"/>
    <p:sldId id="451" r:id="rId21"/>
    <p:sldId id="413" r:id="rId22"/>
    <p:sldId id="469" r:id="rId23"/>
    <p:sldId id="431" r:id="rId24"/>
    <p:sldId id="452" r:id="rId25"/>
    <p:sldId id="410" r:id="rId26"/>
    <p:sldId id="422" r:id="rId27"/>
    <p:sldId id="470" r:id="rId28"/>
    <p:sldId id="448" r:id="rId29"/>
    <p:sldId id="463" r:id="rId30"/>
    <p:sldId id="457" r:id="rId31"/>
    <p:sldId id="449" r:id="rId32"/>
    <p:sldId id="445" r:id="rId33"/>
  </p:sldIdLst>
  <p:sldSz cx="9144000" cy="5143500" type="screen16x9"/>
  <p:notesSz cx="6858000" cy="9144000"/>
  <p:custDataLst>
    <p:tags r:id="rId35"/>
  </p:custDataLst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152" userDrawn="1">
          <p15:clr>
            <a:srgbClr val="A4A3A4"/>
          </p15:clr>
        </p15:guide>
        <p15:guide id="4" pos="528" userDrawn="1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pos="2880">
          <p15:clr>
            <a:srgbClr val="A4A3A4"/>
          </p15:clr>
        </p15:guide>
        <p15:guide id="7" pos="5364">
          <p15:clr>
            <a:srgbClr val="A4A3A4"/>
          </p15:clr>
        </p15:guide>
        <p15:guide id="8" pos="3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961"/>
    <a:srgbClr val="FFFFFF"/>
    <a:srgbClr val="FBFBFD"/>
    <a:srgbClr val="FCFCFE"/>
    <a:srgbClr val="315269"/>
    <a:srgbClr val="365E73"/>
    <a:srgbClr val="A4D9DD"/>
    <a:srgbClr val="CDCDCD"/>
    <a:srgbClr val="BFBFBF"/>
    <a:srgbClr val="205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61" autoAdjust="0"/>
    <p:restoredTop sz="95701"/>
  </p:normalViewPr>
  <p:slideViewPr>
    <p:cSldViewPr snapToObjects="1" showGuides="1">
      <p:cViewPr varScale="1">
        <p:scale>
          <a:sx n="119" d="100"/>
          <a:sy n="119" d="100"/>
        </p:scale>
        <p:origin x="414" y="102"/>
      </p:cViewPr>
      <p:guideLst>
        <p:guide orient="horz" pos="2160"/>
        <p:guide pos="3840"/>
        <p:guide pos="7152"/>
        <p:guide pos="528"/>
        <p:guide orient="horz" pos="1620"/>
        <p:guide pos="2880"/>
        <p:guide pos="5364"/>
        <p:guide pos="3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89-4D00-A058-6DC4B66D3370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89-4D00-A058-6DC4B66D337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89-4D00-A058-6DC4B66D3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67-4333-AB94-614714C33E14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67-4333-AB94-614714C33E1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67-4333-AB94-614714C33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134295713035905E-2"/>
          <c:y val="3.3462250487340903E-2"/>
          <c:w val="0.92453237095363106"/>
          <c:h val="0.82573166774150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0-43F9-B186-75253C6B4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80-43F9-B186-75253C6B4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80-43F9-B186-75253C6B4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612800"/>
        <c:axId val="160228096"/>
      </c:barChart>
      <c:catAx>
        <c:axId val="1296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60228096"/>
        <c:crosses val="autoZero"/>
        <c:auto val="1"/>
        <c:lblAlgn val="ctr"/>
        <c:lblOffset val="100"/>
        <c:noMultiLvlLbl val="0"/>
      </c:catAx>
      <c:valAx>
        <c:axId val="16022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2961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</c:v>
                </c:pt>
                <c:pt idx="1">
                  <c:v>0.5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DE-4C45-8ADE-1E67F957C8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</c:v>
                </c:pt>
                <c:pt idx="1">
                  <c:v>0.84599999999999997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DE-4C45-8ADE-1E67F957C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4656384"/>
        <c:axId val="225338112"/>
      </c:barChart>
      <c:catAx>
        <c:axId val="224656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25338112"/>
        <c:crosses val="autoZero"/>
        <c:auto val="1"/>
        <c:lblAlgn val="ctr"/>
        <c:lblOffset val="100"/>
        <c:noMultiLvlLbl val="0"/>
      </c:catAx>
      <c:valAx>
        <c:axId val="225338112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246563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12193-0B0E-BB4E-908E-73E8D2FD641E}" type="datetimeFigureOut">
              <a:t>2020/3/14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11AA8-80B6-E048-AE52-6AB10A2621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7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98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160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96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80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482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406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35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67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015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3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459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673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667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397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288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485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859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056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673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38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806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8688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761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352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130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962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000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1505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623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8762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621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378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vi-VN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3F8A-D5CA-8F41-9610-04AD23CDC826}" type="datetime1">
              <a:t>2020/3/14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7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D695-F078-F942-8DB8-5FB78CC2E1B8}" type="datetime1">
              <a:t>2020/3/14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4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45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F86B7-1295-BC40-890E-8D84EC8FBA6A}" type="datetime1">
              <a:t>2020/3/14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86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B83DD-4821-6642-B721-6656F4A2C25C}" type="datetime1">
              <a:t>2020/3/14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32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8721D-36C8-384A-B6D0-C6C2CD9DE379}" type="datetime1">
              <a:t>2020/3/14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243921" y="4909069"/>
            <a:ext cx="581352" cy="2231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513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13B1-EAF8-4B4E-A292-4A89717507C1}" type="datetime1">
              <a:t>2020/3/14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8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6DC1A-AF1C-5241-A4D3-AFA31980FFA4}" type="datetime1">
              <a:t>2020/3/14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3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37068-8DC0-D148-B293-6BD55EC523EE}" type="datetime1">
              <a:t>2020/3/14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vi-VN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ED02-5432-6043-9A75-BB8E4851088B}" type="datetime1">
              <a:t>2020/3/14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3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BEC15-C61A-0645-91A0-1ED599418667}" type="datetime1">
              <a:t>2020/3/14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8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DBC0-A963-4847-84E4-1A61E53E1F25}" type="datetime1">
              <a:t>2020/3/14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3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71551"/>
            <a:ext cx="7886700" cy="36611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99CE1-03BF-C645-88DF-0280759BAB45}" type="datetime1">
              <a:t>2020/3/14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  <a:ea typeface="Lato" charset="0"/>
              <a:cs typeface="Lato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09360" y="4632723"/>
            <a:ext cx="305990" cy="30599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5155" y="4652035"/>
            <a:ext cx="914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63917A7D-89E5-4220-9F5F-0A1A84322F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8011008" y="4632723"/>
            <a:ext cx="504342" cy="22502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 bwMode="auto">
          <a:xfrm>
            <a:off x="7543800" y="4343400"/>
            <a:ext cx="14859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06437"/>
            <a:ext cx="9144000" cy="244019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08810" y="2116581"/>
            <a:ext cx="60084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spc="225" dirty="0">
                <a:solidFill>
                  <a:srgbClr val="5A5961"/>
                </a:solidFill>
              </a:rPr>
              <a:t>环保年度工作总结</a:t>
            </a:r>
            <a:r>
              <a:rPr lang="en-US" altLang="zh-CN" sz="3600" b="1" spc="225" dirty="0">
                <a:solidFill>
                  <a:srgbClr val="5A5961"/>
                </a:solidFill>
              </a:rPr>
              <a:t>ppt</a:t>
            </a:r>
            <a:r>
              <a:rPr lang="zh-CN" altLang="en-US" sz="3600" b="1" spc="225" dirty="0">
                <a:solidFill>
                  <a:srgbClr val="5A5961"/>
                </a:solidFill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57500" y="2738735"/>
            <a:ext cx="4000500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rgbClr val="5A5961"/>
                </a:solidFill>
              </a:rPr>
              <a:t>General Template Business Presentation</a:t>
            </a:r>
            <a:endParaRPr lang="zh-CN" altLang="en-US" sz="1200" dirty="0">
              <a:solidFill>
                <a:srgbClr val="5A596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77466" y="1486558"/>
            <a:ext cx="5086350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300" spc="45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Milestone" panose="00000500000000000000" pitchFamily="2" charset="0"/>
              </a:rPr>
              <a:t>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128231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4118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>
          <a:xfrm>
            <a:off x="628650" y="2035103"/>
            <a:ext cx="3943350" cy="536647"/>
          </a:xfrm>
        </p:spPr>
        <p:txBody>
          <a:bodyPr>
            <a:normAutofit/>
          </a:bodyPr>
          <a:lstStyle/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目录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b="1" dirty="0"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902869" y="3793154"/>
            <a:ext cx="2605308" cy="639659"/>
            <a:chOff x="7870492" y="5057540"/>
            <a:chExt cx="3473744" cy="852879"/>
          </a:xfrm>
        </p:grpSpPr>
        <p:sp>
          <p:nvSpPr>
            <p:cNvPr id="9" name="Freeform 8"/>
            <p:cNvSpPr/>
            <p:nvPr/>
          </p:nvSpPr>
          <p:spPr>
            <a:xfrm>
              <a:off x="7870492" y="5149363"/>
              <a:ext cx="1070314" cy="689751"/>
            </a:xfrm>
            <a:custGeom>
              <a:avLst/>
              <a:gdLst/>
              <a:ahLst/>
              <a:cxnLst/>
              <a:rect l="l" t="t" r="r" b="b"/>
              <a:pathLst>
                <a:path w="205705" h="132564">
                  <a:moveTo>
                    <a:pt x="157728" y="63975"/>
                  </a:moveTo>
                  <a:cubicBezTo>
                    <a:pt x="152951" y="63975"/>
                    <a:pt x="148637" y="64714"/>
                    <a:pt x="144789" y="66191"/>
                  </a:cubicBezTo>
                  <a:cubicBezTo>
                    <a:pt x="140940" y="67669"/>
                    <a:pt x="137672" y="69660"/>
                    <a:pt x="134984" y="72164"/>
                  </a:cubicBezTo>
                  <a:cubicBezTo>
                    <a:pt x="132297" y="74667"/>
                    <a:pt x="130240" y="77563"/>
                    <a:pt x="128813" y="80850"/>
                  </a:cubicBezTo>
                  <a:cubicBezTo>
                    <a:pt x="127386" y="84138"/>
                    <a:pt x="126673" y="87562"/>
                    <a:pt x="126673" y="91121"/>
                  </a:cubicBezTo>
                  <a:cubicBezTo>
                    <a:pt x="126673" y="95283"/>
                    <a:pt x="127337" y="99084"/>
                    <a:pt x="128664" y="102522"/>
                  </a:cubicBezTo>
                  <a:cubicBezTo>
                    <a:pt x="129991" y="105961"/>
                    <a:pt x="131932" y="108917"/>
                    <a:pt x="134487" y="111390"/>
                  </a:cubicBezTo>
                  <a:cubicBezTo>
                    <a:pt x="137042" y="113863"/>
                    <a:pt x="140160" y="115779"/>
                    <a:pt x="143843" y="117136"/>
                  </a:cubicBezTo>
                  <a:cubicBezTo>
                    <a:pt x="147526" y="118493"/>
                    <a:pt x="151723" y="119172"/>
                    <a:pt x="156434" y="119172"/>
                  </a:cubicBezTo>
                  <a:cubicBezTo>
                    <a:pt x="161212" y="119172"/>
                    <a:pt x="165525" y="118478"/>
                    <a:pt x="169374" y="117091"/>
                  </a:cubicBezTo>
                  <a:cubicBezTo>
                    <a:pt x="173223" y="115703"/>
                    <a:pt x="176524" y="113773"/>
                    <a:pt x="179278" y="111299"/>
                  </a:cubicBezTo>
                  <a:cubicBezTo>
                    <a:pt x="182032" y="108826"/>
                    <a:pt x="184155" y="105900"/>
                    <a:pt x="185648" y="102522"/>
                  </a:cubicBezTo>
                  <a:cubicBezTo>
                    <a:pt x="187141" y="99144"/>
                    <a:pt x="187888" y="95464"/>
                    <a:pt x="187888" y="91483"/>
                  </a:cubicBezTo>
                  <a:cubicBezTo>
                    <a:pt x="187888" y="87260"/>
                    <a:pt x="187158" y="83444"/>
                    <a:pt x="185698" y="80036"/>
                  </a:cubicBezTo>
                  <a:cubicBezTo>
                    <a:pt x="184238" y="76628"/>
                    <a:pt x="182181" y="73732"/>
                    <a:pt x="179527" y="71349"/>
                  </a:cubicBezTo>
                  <a:cubicBezTo>
                    <a:pt x="176873" y="68966"/>
                    <a:pt x="173687" y="67142"/>
                    <a:pt x="169971" y="65875"/>
                  </a:cubicBezTo>
                  <a:cubicBezTo>
                    <a:pt x="166255" y="64608"/>
                    <a:pt x="162174" y="63975"/>
                    <a:pt x="157728" y="63975"/>
                  </a:cubicBezTo>
                  <a:close/>
                  <a:moveTo>
                    <a:pt x="51660" y="13663"/>
                  </a:moveTo>
                  <a:cubicBezTo>
                    <a:pt x="47280" y="13663"/>
                    <a:pt x="43066" y="14553"/>
                    <a:pt x="39018" y="16333"/>
                  </a:cubicBezTo>
                  <a:cubicBezTo>
                    <a:pt x="34971" y="18112"/>
                    <a:pt x="31420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0" y="111511"/>
                    <a:pt x="34971" y="114451"/>
                    <a:pt x="39018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8" y="114451"/>
                    <a:pt x="71915" y="111511"/>
                    <a:pt x="75001" y="107409"/>
                  </a:cubicBezTo>
                  <a:cubicBezTo>
                    <a:pt x="78086" y="103306"/>
                    <a:pt x="80542" y="97907"/>
                    <a:pt x="82366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6" y="41398"/>
                  </a:cubicBezTo>
                  <a:cubicBezTo>
                    <a:pt x="80542" y="34672"/>
                    <a:pt x="78086" y="29257"/>
                    <a:pt x="75001" y="25155"/>
                  </a:cubicBezTo>
                  <a:cubicBezTo>
                    <a:pt x="71915" y="21053"/>
                    <a:pt x="68348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72659" y="1448"/>
                  </a:moveTo>
                  <a:lnTo>
                    <a:pt x="188386" y="1448"/>
                  </a:lnTo>
                  <a:lnTo>
                    <a:pt x="138916" y="58364"/>
                  </a:lnTo>
                  <a:cubicBezTo>
                    <a:pt x="142300" y="56253"/>
                    <a:pt x="146050" y="54609"/>
                    <a:pt x="150164" y="53433"/>
                  </a:cubicBezTo>
                  <a:cubicBezTo>
                    <a:pt x="154278" y="52256"/>
                    <a:pt x="158724" y="51668"/>
                    <a:pt x="163502" y="51668"/>
                  </a:cubicBezTo>
                  <a:cubicBezTo>
                    <a:pt x="169208" y="51668"/>
                    <a:pt x="174616" y="52528"/>
                    <a:pt x="179726" y="54247"/>
                  </a:cubicBezTo>
                  <a:cubicBezTo>
                    <a:pt x="184836" y="55966"/>
                    <a:pt x="189315" y="58470"/>
                    <a:pt x="193163" y="61758"/>
                  </a:cubicBezTo>
                  <a:cubicBezTo>
                    <a:pt x="197012" y="65045"/>
                    <a:pt x="200065" y="69087"/>
                    <a:pt x="202321" y="73883"/>
                  </a:cubicBezTo>
                  <a:cubicBezTo>
                    <a:pt x="204577" y="78679"/>
                    <a:pt x="205705" y="84153"/>
                    <a:pt x="205705" y="90306"/>
                  </a:cubicBezTo>
                  <a:cubicBezTo>
                    <a:pt x="205705" y="96279"/>
                    <a:pt x="204510" y="101828"/>
                    <a:pt x="202122" y="106956"/>
                  </a:cubicBezTo>
                  <a:cubicBezTo>
                    <a:pt x="199733" y="112084"/>
                    <a:pt x="196398" y="116548"/>
                    <a:pt x="192118" y="120348"/>
                  </a:cubicBezTo>
                  <a:cubicBezTo>
                    <a:pt x="187838" y="124149"/>
                    <a:pt x="182679" y="127135"/>
                    <a:pt x="176640" y="129306"/>
                  </a:cubicBezTo>
                  <a:cubicBezTo>
                    <a:pt x="170602" y="131478"/>
                    <a:pt x="163966" y="132564"/>
                    <a:pt x="156733" y="132564"/>
                  </a:cubicBezTo>
                  <a:cubicBezTo>
                    <a:pt x="149566" y="132564"/>
                    <a:pt x="143080" y="131523"/>
                    <a:pt x="137274" y="129442"/>
                  </a:cubicBezTo>
                  <a:cubicBezTo>
                    <a:pt x="131467" y="127361"/>
                    <a:pt x="126507" y="124405"/>
                    <a:pt x="122393" y="120574"/>
                  </a:cubicBezTo>
                  <a:cubicBezTo>
                    <a:pt x="118279" y="116744"/>
                    <a:pt x="115110" y="112099"/>
                    <a:pt x="112887" y="106639"/>
                  </a:cubicBezTo>
                  <a:cubicBezTo>
                    <a:pt x="110664" y="101180"/>
                    <a:pt x="109553" y="95072"/>
                    <a:pt x="109553" y="88316"/>
                  </a:cubicBezTo>
                  <a:cubicBezTo>
                    <a:pt x="109553" y="82645"/>
                    <a:pt x="110946" y="76613"/>
                    <a:pt x="113733" y="70218"/>
                  </a:cubicBezTo>
                  <a:cubicBezTo>
                    <a:pt x="116520" y="63824"/>
                    <a:pt x="120933" y="56947"/>
                    <a:pt x="126972" y="49587"/>
                  </a:cubicBezTo>
                  <a:lnTo>
                    <a:pt x="163103" y="5339"/>
                  </a:lnTo>
                  <a:cubicBezTo>
                    <a:pt x="164032" y="4253"/>
                    <a:pt x="165326" y="3333"/>
                    <a:pt x="166985" y="2579"/>
                  </a:cubicBezTo>
                  <a:cubicBezTo>
                    <a:pt x="168644" y="1825"/>
                    <a:pt x="170535" y="1448"/>
                    <a:pt x="172659" y="1448"/>
                  </a:cubicBezTo>
                  <a:close/>
                  <a:moveTo>
                    <a:pt x="51660" y="0"/>
                  </a:moveTo>
                  <a:cubicBezTo>
                    <a:pt x="58892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2" y="132474"/>
                    <a:pt x="51660" y="132474"/>
                  </a:cubicBezTo>
                  <a:cubicBezTo>
                    <a:pt x="44360" y="132474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9095798" y="5057540"/>
              <a:ext cx="2248438" cy="852879"/>
              <a:chOff x="665633" y="2496550"/>
              <a:chExt cx="2248438" cy="85287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665633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财务分析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65633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757948" y="2866001"/>
            <a:ext cx="2590246" cy="639659"/>
            <a:chOff x="1010597" y="3821336"/>
            <a:chExt cx="3453661" cy="852879"/>
          </a:xfrm>
        </p:grpSpPr>
        <p:sp>
          <p:nvSpPr>
            <p:cNvPr id="4" name="Freeform 3"/>
            <p:cNvSpPr/>
            <p:nvPr/>
          </p:nvSpPr>
          <p:spPr>
            <a:xfrm>
              <a:off x="1010597" y="3913395"/>
              <a:ext cx="1060476" cy="689278"/>
            </a:xfrm>
            <a:custGeom>
              <a:avLst/>
              <a:gdLst/>
              <a:ahLst/>
              <a:cxnLst/>
              <a:rect l="l" t="t" r="r" b="b"/>
              <a:pathLst>
                <a:path w="203814" h="132473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8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61312" y="1176"/>
                  </a:moveTo>
                  <a:lnTo>
                    <a:pt x="175745" y="1176"/>
                  </a:lnTo>
                  <a:lnTo>
                    <a:pt x="175745" y="118810"/>
                  </a:lnTo>
                  <a:lnTo>
                    <a:pt x="203814" y="118810"/>
                  </a:lnTo>
                  <a:lnTo>
                    <a:pt x="203814" y="131116"/>
                  </a:lnTo>
                  <a:lnTo>
                    <a:pt x="127370" y="131116"/>
                  </a:lnTo>
                  <a:lnTo>
                    <a:pt x="127370" y="118810"/>
                  </a:lnTo>
                  <a:lnTo>
                    <a:pt x="158027" y="118810"/>
                  </a:lnTo>
                  <a:lnTo>
                    <a:pt x="158027" y="30404"/>
                  </a:lnTo>
                  <a:cubicBezTo>
                    <a:pt x="158027" y="27749"/>
                    <a:pt x="158127" y="25065"/>
                    <a:pt x="158326" y="22350"/>
                  </a:cubicBezTo>
                  <a:lnTo>
                    <a:pt x="132845" y="42167"/>
                  </a:lnTo>
                  <a:cubicBezTo>
                    <a:pt x="132181" y="42650"/>
                    <a:pt x="131517" y="42996"/>
                    <a:pt x="130854" y="43208"/>
                  </a:cubicBezTo>
                  <a:cubicBezTo>
                    <a:pt x="130190" y="43419"/>
                    <a:pt x="129560" y="43524"/>
                    <a:pt x="128963" y="43524"/>
                  </a:cubicBezTo>
                  <a:cubicBezTo>
                    <a:pt x="127967" y="43524"/>
                    <a:pt x="127071" y="43328"/>
                    <a:pt x="126275" y="42936"/>
                  </a:cubicBezTo>
                  <a:cubicBezTo>
                    <a:pt x="125479" y="42544"/>
                    <a:pt x="124882" y="42076"/>
                    <a:pt x="124483" y="41534"/>
                  </a:cubicBezTo>
                  <a:lnTo>
                    <a:pt x="118909" y="34566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3"/>
                    <a:pt x="51660" y="132473"/>
                  </a:cubicBezTo>
                  <a:cubicBezTo>
                    <a:pt x="44360" y="132473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215820" y="3821336"/>
              <a:ext cx="2248438" cy="852879"/>
              <a:chOff x="2818707" y="2496550"/>
              <a:chExt cx="2248438" cy="852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2818707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公司介绍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818707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3330185" y="2866001"/>
            <a:ext cx="2601587" cy="639659"/>
            <a:chOff x="4440247" y="3821336"/>
            <a:chExt cx="3468782" cy="852879"/>
          </a:xfrm>
        </p:grpSpPr>
        <p:sp>
          <p:nvSpPr>
            <p:cNvPr id="5" name="Freeform 4"/>
            <p:cNvSpPr/>
            <p:nvPr/>
          </p:nvSpPr>
          <p:spPr>
            <a:xfrm>
              <a:off x="4440247" y="3913395"/>
              <a:ext cx="1063067" cy="689278"/>
            </a:xfrm>
            <a:custGeom>
              <a:avLst/>
              <a:gdLst/>
              <a:ahLst/>
              <a:cxnLst/>
              <a:rect l="l" t="t" r="r" b="b"/>
              <a:pathLst>
                <a:path w="204312" h="132473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8" y="48124"/>
                    <a:pt x="18315" y="56434"/>
                    <a:pt x="18315" y="66327"/>
                  </a:cubicBezTo>
                  <a:cubicBezTo>
                    <a:pt x="18315" y="76220"/>
                    <a:pt x="19228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8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58625" y="0"/>
                  </a:moveTo>
                  <a:cubicBezTo>
                    <a:pt x="164663" y="0"/>
                    <a:pt x="170303" y="814"/>
                    <a:pt x="175546" y="2443"/>
                  </a:cubicBezTo>
                  <a:cubicBezTo>
                    <a:pt x="180788" y="4072"/>
                    <a:pt x="185317" y="6439"/>
                    <a:pt x="189132" y="9546"/>
                  </a:cubicBezTo>
                  <a:cubicBezTo>
                    <a:pt x="192948" y="12653"/>
                    <a:pt x="195951" y="16438"/>
                    <a:pt x="198140" y="20902"/>
                  </a:cubicBezTo>
                  <a:cubicBezTo>
                    <a:pt x="200330" y="25366"/>
                    <a:pt x="201425" y="30434"/>
                    <a:pt x="201425" y="36104"/>
                  </a:cubicBezTo>
                  <a:cubicBezTo>
                    <a:pt x="201425" y="40930"/>
                    <a:pt x="200629" y="45394"/>
                    <a:pt x="199036" y="49496"/>
                  </a:cubicBezTo>
                  <a:cubicBezTo>
                    <a:pt x="197444" y="53599"/>
                    <a:pt x="195287" y="57535"/>
                    <a:pt x="192566" y="61305"/>
                  </a:cubicBezTo>
                  <a:cubicBezTo>
                    <a:pt x="189846" y="65075"/>
                    <a:pt x="186710" y="68725"/>
                    <a:pt x="183160" y="72254"/>
                  </a:cubicBezTo>
                  <a:cubicBezTo>
                    <a:pt x="179610" y="75783"/>
                    <a:pt x="175844" y="79387"/>
                    <a:pt x="171863" y="83067"/>
                  </a:cubicBezTo>
                  <a:lnTo>
                    <a:pt x="134338" y="117995"/>
                  </a:lnTo>
                  <a:cubicBezTo>
                    <a:pt x="136992" y="117332"/>
                    <a:pt x="139679" y="116804"/>
                    <a:pt x="142400" y="116412"/>
                  </a:cubicBezTo>
                  <a:cubicBezTo>
                    <a:pt x="145121" y="116020"/>
                    <a:pt x="147742" y="115824"/>
                    <a:pt x="150263" y="115824"/>
                  </a:cubicBezTo>
                  <a:lnTo>
                    <a:pt x="198041" y="115824"/>
                  </a:lnTo>
                  <a:cubicBezTo>
                    <a:pt x="199965" y="115824"/>
                    <a:pt x="201491" y="116337"/>
                    <a:pt x="202620" y="117362"/>
                  </a:cubicBezTo>
                  <a:cubicBezTo>
                    <a:pt x="203748" y="118388"/>
                    <a:pt x="204312" y="119715"/>
                    <a:pt x="204312" y="121343"/>
                  </a:cubicBezTo>
                  <a:lnTo>
                    <a:pt x="204312" y="131116"/>
                  </a:lnTo>
                  <a:lnTo>
                    <a:pt x="109155" y="131116"/>
                  </a:lnTo>
                  <a:lnTo>
                    <a:pt x="109155" y="125596"/>
                  </a:lnTo>
                  <a:cubicBezTo>
                    <a:pt x="109155" y="124450"/>
                    <a:pt x="109404" y="123274"/>
                    <a:pt x="109902" y="122067"/>
                  </a:cubicBezTo>
                  <a:cubicBezTo>
                    <a:pt x="110399" y="120861"/>
                    <a:pt x="111212" y="119745"/>
                    <a:pt x="112340" y="118719"/>
                  </a:cubicBezTo>
                  <a:lnTo>
                    <a:pt x="158027" y="77005"/>
                  </a:lnTo>
                  <a:cubicBezTo>
                    <a:pt x="161810" y="73506"/>
                    <a:pt x="165260" y="70143"/>
                    <a:pt x="168379" y="66915"/>
                  </a:cubicBezTo>
                  <a:cubicBezTo>
                    <a:pt x="171498" y="63688"/>
                    <a:pt x="174169" y="60445"/>
                    <a:pt x="176392" y="57188"/>
                  </a:cubicBezTo>
                  <a:cubicBezTo>
                    <a:pt x="178615" y="53930"/>
                    <a:pt x="180323" y="50628"/>
                    <a:pt x="181518" y="47279"/>
                  </a:cubicBezTo>
                  <a:cubicBezTo>
                    <a:pt x="182712" y="43931"/>
                    <a:pt x="183310" y="40357"/>
                    <a:pt x="183310" y="36557"/>
                  </a:cubicBezTo>
                  <a:cubicBezTo>
                    <a:pt x="183310" y="32756"/>
                    <a:pt x="182646" y="29423"/>
                    <a:pt x="181319" y="26558"/>
                  </a:cubicBezTo>
                  <a:cubicBezTo>
                    <a:pt x="179992" y="23692"/>
                    <a:pt x="178167" y="21325"/>
                    <a:pt x="175844" y="19455"/>
                  </a:cubicBezTo>
                  <a:cubicBezTo>
                    <a:pt x="173522" y="17584"/>
                    <a:pt x="170801" y="16182"/>
                    <a:pt x="167682" y="15247"/>
                  </a:cubicBezTo>
                  <a:cubicBezTo>
                    <a:pt x="164564" y="14312"/>
                    <a:pt x="161212" y="13844"/>
                    <a:pt x="157629" y="13844"/>
                  </a:cubicBezTo>
                  <a:cubicBezTo>
                    <a:pt x="154046" y="13844"/>
                    <a:pt x="150728" y="14327"/>
                    <a:pt x="147676" y="15292"/>
                  </a:cubicBezTo>
                  <a:cubicBezTo>
                    <a:pt x="144623" y="16257"/>
                    <a:pt x="141919" y="17600"/>
                    <a:pt x="139563" y="19319"/>
                  </a:cubicBezTo>
                  <a:cubicBezTo>
                    <a:pt x="137208" y="21038"/>
                    <a:pt x="135217" y="23074"/>
                    <a:pt x="133591" y="25427"/>
                  </a:cubicBezTo>
                  <a:cubicBezTo>
                    <a:pt x="131965" y="27779"/>
                    <a:pt x="130821" y="30373"/>
                    <a:pt x="130157" y="33209"/>
                  </a:cubicBezTo>
                  <a:cubicBezTo>
                    <a:pt x="129626" y="34958"/>
                    <a:pt x="128830" y="36225"/>
                    <a:pt x="127768" y="37009"/>
                  </a:cubicBezTo>
                  <a:cubicBezTo>
                    <a:pt x="126707" y="37793"/>
                    <a:pt x="125313" y="38185"/>
                    <a:pt x="123588" y="38185"/>
                  </a:cubicBezTo>
                  <a:cubicBezTo>
                    <a:pt x="123256" y="38185"/>
                    <a:pt x="122908" y="38170"/>
                    <a:pt x="122543" y="38140"/>
                  </a:cubicBezTo>
                  <a:cubicBezTo>
                    <a:pt x="122178" y="38110"/>
                    <a:pt x="121763" y="38065"/>
                    <a:pt x="121298" y="38004"/>
                  </a:cubicBezTo>
                  <a:lnTo>
                    <a:pt x="112042" y="36557"/>
                  </a:lnTo>
                  <a:cubicBezTo>
                    <a:pt x="112971" y="30645"/>
                    <a:pt x="114762" y="25412"/>
                    <a:pt x="117417" y="20857"/>
                  </a:cubicBezTo>
                  <a:cubicBezTo>
                    <a:pt x="120071" y="16303"/>
                    <a:pt x="123438" y="12487"/>
                    <a:pt x="127519" y="9410"/>
                  </a:cubicBezTo>
                  <a:cubicBezTo>
                    <a:pt x="131600" y="6334"/>
                    <a:pt x="136279" y="3996"/>
                    <a:pt x="141554" y="2398"/>
                  </a:cubicBezTo>
                  <a:cubicBezTo>
                    <a:pt x="146829" y="799"/>
                    <a:pt x="152520" y="0"/>
                    <a:pt x="158625" y="0"/>
                  </a:cubicBez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3"/>
                    <a:pt x="51660" y="132473"/>
                  </a:cubicBezTo>
                  <a:cubicBezTo>
                    <a:pt x="44360" y="132473"/>
                    <a:pt x="37575" y="131146"/>
                    <a:pt x="31305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8" y="87486"/>
                    <a:pt x="0" y="77668"/>
                    <a:pt x="0" y="66327"/>
                  </a:cubicBezTo>
                  <a:cubicBezTo>
                    <a:pt x="0" y="54986"/>
                    <a:pt x="1328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5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660591" y="3821336"/>
              <a:ext cx="2248438" cy="852879"/>
              <a:chOff x="4971781" y="2496550"/>
              <a:chExt cx="2248438" cy="852879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971781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产品服务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971781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3330185" y="3793154"/>
            <a:ext cx="2601587" cy="639659"/>
            <a:chOff x="4440246" y="5057540"/>
            <a:chExt cx="3468783" cy="852879"/>
          </a:xfrm>
        </p:grpSpPr>
        <p:sp>
          <p:nvSpPr>
            <p:cNvPr id="7" name="Freeform 6"/>
            <p:cNvSpPr/>
            <p:nvPr/>
          </p:nvSpPr>
          <p:spPr>
            <a:xfrm>
              <a:off x="4440246" y="5149364"/>
              <a:ext cx="1043383" cy="689751"/>
            </a:xfrm>
            <a:custGeom>
              <a:avLst/>
              <a:gdLst/>
              <a:ahLst/>
              <a:cxnLst/>
              <a:rect l="l" t="t" r="r" b="b"/>
              <a:pathLst>
                <a:path w="200529" h="132564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8" y="48124"/>
                    <a:pt x="18315" y="56434"/>
                    <a:pt x="18315" y="66327"/>
                  </a:cubicBezTo>
                  <a:cubicBezTo>
                    <a:pt x="18315" y="76220"/>
                    <a:pt x="19228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9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28565" y="1448"/>
                  </a:moveTo>
                  <a:lnTo>
                    <a:pt x="196150" y="1448"/>
                  </a:lnTo>
                  <a:lnTo>
                    <a:pt x="196150" y="8506"/>
                  </a:lnTo>
                  <a:cubicBezTo>
                    <a:pt x="196150" y="10798"/>
                    <a:pt x="195353" y="12683"/>
                    <a:pt x="193761" y="14161"/>
                  </a:cubicBezTo>
                  <a:cubicBezTo>
                    <a:pt x="192168" y="15639"/>
                    <a:pt x="189481" y="16378"/>
                    <a:pt x="185698" y="16378"/>
                  </a:cubicBezTo>
                  <a:lnTo>
                    <a:pt x="140907" y="16378"/>
                  </a:lnTo>
                  <a:lnTo>
                    <a:pt x="134338" y="50401"/>
                  </a:lnTo>
                  <a:cubicBezTo>
                    <a:pt x="141770" y="48954"/>
                    <a:pt x="148638" y="48230"/>
                    <a:pt x="154942" y="48230"/>
                  </a:cubicBezTo>
                  <a:cubicBezTo>
                    <a:pt x="162374" y="48230"/>
                    <a:pt x="168927" y="49225"/>
                    <a:pt x="174600" y="51216"/>
                  </a:cubicBezTo>
                  <a:cubicBezTo>
                    <a:pt x="180274" y="53207"/>
                    <a:pt x="185035" y="55951"/>
                    <a:pt x="188884" y="59450"/>
                  </a:cubicBezTo>
                  <a:cubicBezTo>
                    <a:pt x="192732" y="62949"/>
                    <a:pt x="195635" y="67081"/>
                    <a:pt x="197593" y="71847"/>
                  </a:cubicBezTo>
                  <a:cubicBezTo>
                    <a:pt x="199551" y="76613"/>
                    <a:pt x="200529" y="81801"/>
                    <a:pt x="200529" y="87411"/>
                  </a:cubicBezTo>
                  <a:cubicBezTo>
                    <a:pt x="200529" y="94288"/>
                    <a:pt x="199202" y="100501"/>
                    <a:pt x="196548" y="106051"/>
                  </a:cubicBezTo>
                  <a:cubicBezTo>
                    <a:pt x="193894" y="111601"/>
                    <a:pt x="190260" y="116352"/>
                    <a:pt x="185649" y="120303"/>
                  </a:cubicBezTo>
                  <a:cubicBezTo>
                    <a:pt x="181037" y="124254"/>
                    <a:pt x="175612" y="127286"/>
                    <a:pt x="169374" y="129397"/>
                  </a:cubicBezTo>
                  <a:cubicBezTo>
                    <a:pt x="163137" y="131508"/>
                    <a:pt x="156402" y="132564"/>
                    <a:pt x="149169" y="132564"/>
                  </a:cubicBezTo>
                  <a:cubicBezTo>
                    <a:pt x="144988" y="132564"/>
                    <a:pt x="140973" y="132187"/>
                    <a:pt x="137125" y="131433"/>
                  </a:cubicBezTo>
                  <a:cubicBezTo>
                    <a:pt x="133276" y="130679"/>
                    <a:pt x="129693" y="129668"/>
                    <a:pt x="126375" y="128402"/>
                  </a:cubicBezTo>
                  <a:cubicBezTo>
                    <a:pt x="123057" y="127135"/>
                    <a:pt x="119971" y="125687"/>
                    <a:pt x="117118" y="124058"/>
                  </a:cubicBezTo>
                  <a:cubicBezTo>
                    <a:pt x="114265" y="122429"/>
                    <a:pt x="111743" y="120710"/>
                    <a:pt x="109553" y="118900"/>
                  </a:cubicBezTo>
                  <a:lnTo>
                    <a:pt x="114928" y="112023"/>
                  </a:lnTo>
                  <a:cubicBezTo>
                    <a:pt x="116123" y="110455"/>
                    <a:pt x="117715" y="109671"/>
                    <a:pt x="119706" y="109671"/>
                  </a:cubicBezTo>
                  <a:cubicBezTo>
                    <a:pt x="120967" y="109671"/>
                    <a:pt x="122443" y="110138"/>
                    <a:pt x="124135" y="111073"/>
                  </a:cubicBezTo>
                  <a:cubicBezTo>
                    <a:pt x="125827" y="112008"/>
                    <a:pt x="127868" y="113049"/>
                    <a:pt x="130257" y="114195"/>
                  </a:cubicBezTo>
                  <a:cubicBezTo>
                    <a:pt x="132646" y="115341"/>
                    <a:pt x="135449" y="116382"/>
                    <a:pt x="138668" y="117317"/>
                  </a:cubicBezTo>
                  <a:cubicBezTo>
                    <a:pt x="141886" y="118252"/>
                    <a:pt x="145718" y="118719"/>
                    <a:pt x="150164" y="118719"/>
                  </a:cubicBezTo>
                  <a:cubicBezTo>
                    <a:pt x="155141" y="118719"/>
                    <a:pt x="159620" y="117996"/>
                    <a:pt x="163601" y="116548"/>
                  </a:cubicBezTo>
                  <a:cubicBezTo>
                    <a:pt x="167583" y="115100"/>
                    <a:pt x="170984" y="113034"/>
                    <a:pt x="173804" y="110349"/>
                  </a:cubicBezTo>
                  <a:cubicBezTo>
                    <a:pt x="176624" y="107665"/>
                    <a:pt x="178797" y="104453"/>
                    <a:pt x="180323" y="100712"/>
                  </a:cubicBezTo>
                  <a:cubicBezTo>
                    <a:pt x="181850" y="96972"/>
                    <a:pt x="182613" y="92780"/>
                    <a:pt x="182613" y="88135"/>
                  </a:cubicBezTo>
                  <a:cubicBezTo>
                    <a:pt x="182613" y="84093"/>
                    <a:pt x="181966" y="80443"/>
                    <a:pt x="180672" y="77186"/>
                  </a:cubicBezTo>
                  <a:cubicBezTo>
                    <a:pt x="179378" y="73928"/>
                    <a:pt x="177420" y="71153"/>
                    <a:pt x="174799" y="68861"/>
                  </a:cubicBezTo>
                  <a:cubicBezTo>
                    <a:pt x="172178" y="66568"/>
                    <a:pt x="168910" y="64789"/>
                    <a:pt x="164995" y="63522"/>
                  </a:cubicBezTo>
                  <a:cubicBezTo>
                    <a:pt x="161080" y="62255"/>
                    <a:pt x="156501" y="61622"/>
                    <a:pt x="151259" y="61622"/>
                  </a:cubicBezTo>
                  <a:cubicBezTo>
                    <a:pt x="147676" y="61622"/>
                    <a:pt x="143960" y="61893"/>
                    <a:pt x="140111" y="62436"/>
                  </a:cubicBezTo>
                  <a:cubicBezTo>
                    <a:pt x="136262" y="62979"/>
                    <a:pt x="132281" y="63854"/>
                    <a:pt x="128166" y="65060"/>
                  </a:cubicBezTo>
                  <a:lnTo>
                    <a:pt x="117018" y="62074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4"/>
                    <a:pt x="51660" y="132474"/>
                  </a:cubicBezTo>
                  <a:cubicBezTo>
                    <a:pt x="44360" y="132474"/>
                    <a:pt x="37575" y="131146"/>
                    <a:pt x="31305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8" y="87486"/>
                    <a:pt x="0" y="77668"/>
                    <a:pt x="0" y="66327"/>
                  </a:cubicBezTo>
                  <a:cubicBezTo>
                    <a:pt x="0" y="54986"/>
                    <a:pt x="1328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5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5660591" y="5057540"/>
              <a:ext cx="2248438" cy="852879"/>
              <a:chOff x="7124855" y="2496550"/>
              <a:chExt cx="2248438" cy="852879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7124855" y="2496550"/>
                <a:ext cx="917675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管理团队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124855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5904637" y="2866001"/>
            <a:ext cx="2610713" cy="639659"/>
            <a:chOff x="7872850" y="3821336"/>
            <a:chExt cx="3480950" cy="852879"/>
          </a:xfrm>
        </p:grpSpPr>
        <p:sp>
          <p:nvSpPr>
            <p:cNvPr id="6" name="Freeform 5"/>
            <p:cNvSpPr/>
            <p:nvPr/>
          </p:nvSpPr>
          <p:spPr>
            <a:xfrm>
              <a:off x="7872850" y="3913462"/>
              <a:ext cx="1068243" cy="689750"/>
            </a:xfrm>
            <a:custGeom>
              <a:avLst/>
              <a:gdLst/>
              <a:ahLst/>
              <a:cxnLst/>
              <a:rect l="l" t="t" r="r" b="b"/>
              <a:pathLst>
                <a:path w="205307" h="132564">
                  <a:moveTo>
                    <a:pt x="51660" y="13663"/>
                  </a:moveTo>
                  <a:cubicBezTo>
                    <a:pt x="47280" y="13663"/>
                    <a:pt x="43066" y="14553"/>
                    <a:pt x="39018" y="16333"/>
                  </a:cubicBezTo>
                  <a:cubicBezTo>
                    <a:pt x="34971" y="18112"/>
                    <a:pt x="31420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0" y="111511"/>
                    <a:pt x="34971" y="114451"/>
                    <a:pt x="39018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8" y="114451"/>
                    <a:pt x="71915" y="111511"/>
                    <a:pt x="75001" y="107408"/>
                  </a:cubicBezTo>
                  <a:cubicBezTo>
                    <a:pt x="78086" y="103306"/>
                    <a:pt x="80542" y="97907"/>
                    <a:pt x="82366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6" y="41398"/>
                  </a:cubicBezTo>
                  <a:cubicBezTo>
                    <a:pt x="80542" y="34672"/>
                    <a:pt x="78086" y="29257"/>
                    <a:pt x="75001" y="25155"/>
                  </a:cubicBezTo>
                  <a:cubicBezTo>
                    <a:pt x="71915" y="21053"/>
                    <a:pt x="68348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60515" y="0"/>
                  </a:moveTo>
                  <a:cubicBezTo>
                    <a:pt x="166554" y="0"/>
                    <a:pt x="172128" y="784"/>
                    <a:pt x="177238" y="2352"/>
                  </a:cubicBezTo>
                  <a:cubicBezTo>
                    <a:pt x="182347" y="3921"/>
                    <a:pt x="186743" y="6153"/>
                    <a:pt x="190426" y="9048"/>
                  </a:cubicBezTo>
                  <a:cubicBezTo>
                    <a:pt x="194109" y="11944"/>
                    <a:pt x="196979" y="15443"/>
                    <a:pt x="199036" y="19545"/>
                  </a:cubicBezTo>
                  <a:cubicBezTo>
                    <a:pt x="201093" y="23647"/>
                    <a:pt x="202122" y="28202"/>
                    <a:pt x="202122" y="33209"/>
                  </a:cubicBezTo>
                  <a:cubicBezTo>
                    <a:pt x="202122" y="37311"/>
                    <a:pt x="201541" y="40975"/>
                    <a:pt x="200380" y="44203"/>
                  </a:cubicBezTo>
                  <a:cubicBezTo>
                    <a:pt x="199218" y="47430"/>
                    <a:pt x="197560" y="50266"/>
                    <a:pt x="195403" y="52709"/>
                  </a:cubicBezTo>
                  <a:cubicBezTo>
                    <a:pt x="193246" y="55152"/>
                    <a:pt x="190642" y="57218"/>
                    <a:pt x="187589" y="58907"/>
                  </a:cubicBezTo>
                  <a:cubicBezTo>
                    <a:pt x="184537" y="60596"/>
                    <a:pt x="181120" y="61954"/>
                    <a:pt x="177337" y="62979"/>
                  </a:cubicBezTo>
                  <a:cubicBezTo>
                    <a:pt x="186627" y="65211"/>
                    <a:pt x="193611" y="68951"/>
                    <a:pt x="198289" y="74199"/>
                  </a:cubicBezTo>
                  <a:cubicBezTo>
                    <a:pt x="202968" y="79448"/>
                    <a:pt x="205307" y="86023"/>
                    <a:pt x="205307" y="93926"/>
                  </a:cubicBezTo>
                  <a:cubicBezTo>
                    <a:pt x="205307" y="99898"/>
                    <a:pt x="204063" y="105267"/>
                    <a:pt x="201574" y="110033"/>
                  </a:cubicBezTo>
                  <a:cubicBezTo>
                    <a:pt x="199086" y="114798"/>
                    <a:pt x="195685" y="118855"/>
                    <a:pt x="191372" y="122203"/>
                  </a:cubicBezTo>
                  <a:cubicBezTo>
                    <a:pt x="187058" y="125551"/>
                    <a:pt x="182032" y="128115"/>
                    <a:pt x="176292" y="129895"/>
                  </a:cubicBezTo>
                  <a:cubicBezTo>
                    <a:pt x="170552" y="131674"/>
                    <a:pt x="164397" y="132564"/>
                    <a:pt x="157828" y="132564"/>
                  </a:cubicBezTo>
                  <a:cubicBezTo>
                    <a:pt x="150263" y="132564"/>
                    <a:pt x="143793" y="131704"/>
                    <a:pt x="138418" y="129985"/>
                  </a:cubicBezTo>
                  <a:cubicBezTo>
                    <a:pt x="133043" y="128266"/>
                    <a:pt x="128498" y="125898"/>
                    <a:pt x="124782" y="122882"/>
                  </a:cubicBezTo>
                  <a:cubicBezTo>
                    <a:pt x="121066" y="119866"/>
                    <a:pt x="118014" y="116291"/>
                    <a:pt x="115625" y="112159"/>
                  </a:cubicBezTo>
                  <a:cubicBezTo>
                    <a:pt x="113236" y="108027"/>
                    <a:pt x="111212" y="103548"/>
                    <a:pt x="109553" y="98722"/>
                  </a:cubicBezTo>
                  <a:lnTo>
                    <a:pt x="117118" y="95826"/>
                  </a:lnTo>
                  <a:cubicBezTo>
                    <a:pt x="118511" y="95283"/>
                    <a:pt x="119905" y="95012"/>
                    <a:pt x="121298" y="95012"/>
                  </a:cubicBezTo>
                  <a:cubicBezTo>
                    <a:pt x="122625" y="95012"/>
                    <a:pt x="123803" y="95268"/>
                    <a:pt x="124832" y="95781"/>
                  </a:cubicBezTo>
                  <a:cubicBezTo>
                    <a:pt x="125860" y="96294"/>
                    <a:pt x="126640" y="97093"/>
                    <a:pt x="127171" y="98179"/>
                  </a:cubicBezTo>
                  <a:cubicBezTo>
                    <a:pt x="127304" y="98420"/>
                    <a:pt x="127436" y="98676"/>
                    <a:pt x="127569" y="98948"/>
                  </a:cubicBezTo>
                  <a:cubicBezTo>
                    <a:pt x="127702" y="99219"/>
                    <a:pt x="127834" y="99506"/>
                    <a:pt x="127967" y="99807"/>
                  </a:cubicBezTo>
                  <a:cubicBezTo>
                    <a:pt x="128896" y="101557"/>
                    <a:pt x="130024" y="103533"/>
                    <a:pt x="131351" y="105734"/>
                  </a:cubicBezTo>
                  <a:cubicBezTo>
                    <a:pt x="132678" y="107936"/>
                    <a:pt x="134470" y="110002"/>
                    <a:pt x="136726" y="111933"/>
                  </a:cubicBezTo>
                  <a:cubicBezTo>
                    <a:pt x="138982" y="113863"/>
                    <a:pt x="141786" y="115492"/>
                    <a:pt x="145137" y="116819"/>
                  </a:cubicBezTo>
                  <a:cubicBezTo>
                    <a:pt x="148488" y="118146"/>
                    <a:pt x="152652" y="118810"/>
                    <a:pt x="157629" y="118810"/>
                  </a:cubicBezTo>
                  <a:cubicBezTo>
                    <a:pt x="162606" y="118810"/>
                    <a:pt x="166969" y="118071"/>
                    <a:pt x="170718" y="116593"/>
                  </a:cubicBezTo>
                  <a:cubicBezTo>
                    <a:pt x="174467" y="115115"/>
                    <a:pt x="177586" y="113200"/>
                    <a:pt x="180074" y="110847"/>
                  </a:cubicBezTo>
                  <a:cubicBezTo>
                    <a:pt x="182563" y="108494"/>
                    <a:pt x="184437" y="105870"/>
                    <a:pt x="185698" y="102975"/>
                  </a:cubicBezTo>
                  <a:cubicBezTo>
                    <a:pt x="186959" y="100079"/>
                    <a:pt x="187589" y="97213"/>
                    <a:pt x="187589" y="94378"/>
                  </a:cubicBezTo>
                  <a:cubicBezTo>
                    <a:pt x="187589" y="90879"/>
                    <a:pt x="187075" y="87682"/>
                    <a:pt x="186046" y="84787"/>
                  </a:cubicBezTo>
                  <a:cubicBezTo>
                    <a:pt x="185018" y="81891"/>
                    <a:pt x="183160" y="79387"/>
                    <a:pt x="180472" y="77276"/>
                  </a:cubicBezTo>
                  <a:cubicBezTo>
                    <a:pt x="177785" y="75165"/>
                    <a:pt x="174069" y="73506"/>
                    <a:pt x="169324" y="72299"/>
                  </a:cubicBezTo>
                  <a:cubicBezTo>
                    <a:pt x="164580" y="71093"/>
                    <a:pt x="158492" y="70490"/>
                    <a:pt x="151060" y="70490"/>
                  </a:cubicBezTo>
                  <a:lnTo>
                    <a:pt x="151060" y="58817"/>
                  </a:lnTo>
                  <a:cubicBezTo>
                    <a:pt x="157098" y="58756"/>
                    <a:pt x="162257" y="58153"/>
                    <a:pt x="166537" y="57007"/>
                  </a:cubicBezTo>
                  <a:cubicBezTo>
                    <a:pt x="170817" y="55861"/>
                    <a:pt x="174318" y="54292"/>
                    <a:pt x="177038" y="52302"/>
                  </a:cubicBezTo>
                  <a:cubicBezTo>
                    <a:pt x="179759" y="50311"/>
                    <a:pt x="181733" y="47928"/>
                    <a:pt x="182961" y="45153"/>
                  </a:cubicBezTo>
                  <a:cubicBezTo>
                    <a:pt x="184189" y="42378"/>
                    <a:pt x="184802" y="39301"/>
                    <a:pt x="184802" y="35923"/>
                  </a:cubicBezTo>
                  <a:cubicBezTo>
                    <a:pt x="184802" y="32183"/>
                    <a:pt x="184155" y="28926"/>
                    <a:pt x="182861" y="26151"/>
                  </a:cubicBezTo>
                  <a:cubicBezTo>
                    <a:pt x="181567" y="23376"/>
                    <a:pt x="179792" y="21083"/>
                    <a:pt x="177536" y="19274"/>
                  </a:cubicBezTo>
                  <a:cubicBezTo>
                    <a:pt x="175280" y="17464"/>
                    <a:pt x="172609" y="16107"/>
                    <a:pt x="169524" y="15202"/>
                  </a:cubicBezTo>
                  <a:cubicBezTo>
                    <a:pt x="166438" y="14297"/>
                    <a:pt x="163103" y="13844"/>
                    <a:pt x="159520" y="13844"/>
                  </a:cubicBezTo>
                  <a:cubicBezTo>
                    <a:pt x="155937" y="13844"/>
                    <a:pt x="152619" y="14327"/>
                    <a:pt x="149566" y="15292"/>
                  </a:cubicBezTo>
                  <a:cubicBezTo>
                    <a:pt x="146514" y="16257"/>
                    <a:pt x="143810" y="17600"/>
                    <a:pt x="141454" y="19319"/>
                  </a:cubicBezTo>
                  <a:cubicBezTo>
                    <a:pt x="139099" y="21038"/>
                    <a:pt x="137124" y="23089"/>
                    <a:pt x="135532" y="25472"/>
                  </a:cubicBezTo>
                  <a:cubicBezTo>
                    <a:pt x="133939" y="27855"/>
                    <a:pt x="132745" y="30434"/>
                    <a:pt x="131949" y="33209"/>
                  </a:cubicBezTo>
                  <a:cubicBezTo>
                    <a:pt x="131418" y="34958"/>
                    <a:pt x="130621" y="36225"/>
                    <a:pt x="129560" y="37009"/>
                  </a:cubicBezTo>
                  <a:cubicBezTo>
                    <a:pt x="128498" y="37793"/>
                    <a:pt x="127138" y="38185"/>
                    <a:pt x="125479" y="38185"/>
                  </a:cubicBezTo>
                  <a:cubicBezTo>
                    <a:pt x="125147" y="38185"/>
                    <a:pt x="124799" y="38170"/>
                    <a:pt x="124434" y="38140"/>
                  </a:cubicBezTo>
                  <a:cubicBezTo>
                    <a:pt x="124069" y="38110"/>
                    <a:pt x="123654" y="38065"/>
                    <a:pt x="123189" y="38004"/>
                  </a:cubicBezTo>
                  <a:lnTo>
                    <a:pt x="113933" y="36557"/>
                  </a:lnTo>
                  <a:cubicBezTo>
                    <a:pt x="114862" y="30645"/>
                    <a:pt x="116653" y="25412"/>
                    <a:pt x="119307" y="20857"/>
                  </a:cubicBezTo>
                  <a:cubicBezTo>
                    <a:pt x="121962" y="16303"/>
                    <a:pt x="125329" y="12487"/>
                    <a:pt x="129410" y="9410"/>
                  </a:cubicBezTo>
                  <a:cubicBezTo>
                    <a:pt x="133491" y="6334"/>
                    <a:pt x="138170" y="3996"/>
                    <a:pt x="143445" y="2398"/>
                  </a:cubicBezTo>
                  <a:cubicBezTo>
                    <a:pt x="148720" y="799"/>
                    <a:pt x="154411" y="0"/>
                    <a:pt x="160515" y="0"/>
                  </a:cubicBezTo>
                  <a:close/>
                  <a:moveTo>
                    <a:pt x="51660" y="0"/>
                  </a:moveTo>
                  <a:cubicBezTo>
                    <a:pt x="58892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2" y="132473"/>
                    <a:pt x="51660" y="132473"/>
                  </a:cubicBezTo>
                  <a:cubicBezTo>
                    <a:pt x="44360" y="132473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9105362" y="3821336"/>
              <a:ext cx="2248438" cy="852879"/>
              <a:chOff x="9277929" y="2496550"/>
              <a:chExt cx="2248438" cy="852879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9277929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市场分析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277929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737442" y="3793154"/>
            <a:ext cx="2610752" cy="639659"/>
            <a:chOff x="983256" y="5057540"/>
            <a:chExt cx="3481002" cy="852879"/>
          </a:xfrm>
        </p:grpSpPr>
        <p:sp>
          <p:nvSpPr>
            <p:cNvPr id="8" name="Freeform 7"/>
            <p:cNvSpPr/>
            <p:nvPr/>
          </p:nvSpPr>
          <p:spPr>
            <a:xfrm>
              <a:off x="983256" y="5149835"/>
              <a:ext cx="1094139" cy="689282"/>
            </a:xfrm>
            <a:custGeom>
              <a:avLst/>
              <a:gdLst/>
              <a:ahLst/>
              <a:cxnLst/>
              <a:rect l="l" t="t" r="r" b="b"/>
              <a:pathLst>
                <a:path w="210284" h="132474">
                  <a:moveTo>
                    <a:pt x="173853" y="20179"/>
                  </a:moveTo>
                  <a:lnTo>
                    <a:pt x="121995" y="84334"/>
                  </a:lnTo>
                  <a:lnTo>
                    <a:pt x="173057" y="84334"/>
                  </a:lnTo>
                  <a:lnTo>
                    <a:pt x="173057" y="30856"/>
                  </a:lnTo>
                  <a:cubicBezTo>
                    <a:pt x="173057" y="29288"/>
                    <a:pt x="173107" y="27599"/>
                    <a:pt x="173206" y="25789"/>
                  </a:cubicBezTo>
                  <a:cubicBezTo>
                    <a:pt x="173306" y="23979"/>
                    <a:pt x="173522" y="22109"/>
                    <a:pt x="173853" y="20179"/>
                  </a:cubicBezTo>
                  <a:close/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9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72161" y="1448"/>
                  </a:moveTo>
                  <a:lnTo>
                    <a:pt x="188684" y="1448"/>
                  </a:lnTo>
                  <a:lnTo>
                    <a:pt x="188684" y="84334"/>
                  </a:lnTo>
                  <a:lnTo>
                    <a:pt x="210284" y="84334"/>
                  </a:lnTo>
                  <a:lnTo>
                    <a:pt x="210284" y="93564"/>
                  </a:lnTo>
                  <a:cubicBezTo>
                    <a:pt x="210284" y="94529"/>
                    <a:pt x="209969" y="95344"/>
                    <a:pt x="209338" y="96007"/>
                  </a:cubicBezTo>
                  <a:cubicBezTo>
                    <a:pt x="208708" y="96671"/>
                    <a:pt x="207729" y="97002"/>
                    <a:pt x="206402" y="97002"/>
                  </a:cubicBezTo>
                  <a:lnTo>
                    <a:pt x="188684" y="97002"/>
                  </a:lnTo>
                  <a:lnTo>
                    <a:pt x="188684" y="131116"/>
                  </a:lnTo>
                  <a:lnTo>
                    <a:pt x="173057" y="131116"/>
                  </a:lnTo>
                  <a:lnTo>
                    <a:pt x="173057" y="97002"/>
                  </a:lnTo>
                  <a:lnTo>
                    <a:pt x="109852" y="97002"/>
                  </a:lnTo>
                  <a:cubicBezTo>
                    <a:pt x="108525" y="97002"/>
                    <a:pt x="107380" y="96656"/>
                    <a:pt x="106418" y="95962"/>
                  </a:cubicBezTo>
                  <a:cubicBezTo>
                    <a:pt x="105455" y="95268"/>
                    <a:pt x="104842" y="94408"/>
                    <a:pt x="104576" y="93383"/>
                  </a:cubicBezTo>
                  <a:lnTo>
                    <a:pt x="102785" y="85149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4"/>
                    <a:pt x="51660" y="132474"/>
                  </a:cubicBezTo>
                  <a:cubicBezTo>
                    <a:pt x="44360" y="132474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215820" y="5057540"/>
              <a:ext cx="2248438" cy="852879"/>
              <a:chOff x="2209800" y="4991118"/>
              <a:chExt cx="2248438" cy="852879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2209800" y="4991118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策略推行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209800" y="5310517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47403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>
            <a:blip r:embed="rId3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01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70275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关于我们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804619" y="3310377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About US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945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4</a:t>
            </a:fld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0637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4350" y="3410958"/>
            <a:ext cx="160020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schemeClr val="tx2"/>
                </a:solidFill>
              </a:rPr>
              <a:t>关于我们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14350" y="3876930"/>
            <a:ext cx="160020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chemeClr val="accent3"/>
                </a:solidFill>
              </a:rPr>
              <a:t>ABOUT US</a:t>
            </a:r>
            <a:endParaRPr lang="zh-CN" altLang="en-US" sz="2100" b="1" dirty="0">
              <a:solidFill>
                <a:schemeClr val="accent3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28850" y="3449402"/>
            <a:ext cx="382905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28850" y="4083755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</p:spTree>
    <p:extLst>
      <p:ext uri="{BB962C8B-B14F-4D97-AF65-F5344CB8AC3E}">
        <p14:creationId xmlns:p14="http://schemas.microsoft.com/office/powerpoint/2010/main" val="3841438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5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14351" y="328937"/>
            <a:ext cx="2114550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企业文化建设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14"/>
          <p:cNvGrpSpPr/>
          <p:nvPr/>
        </p:nvGrpSpPr>
        <p:grpSpPr>
          <a:xfrm>
            <a:off x="4572001" y="1145150"/>
            <a:ext cx="2867057" cy="925186"/>
            <a:chOff x="7531057" y="1432788"/>
            <a:chExt cx="3822743" cy="1233581"/>
          </a:xfrm>
        </p:grpSpPr>
        <p:sp>
          <p:nvSpPr>
            <p:cNvPr id="5" name="TextBox 15"/>
            <p:cNvSpPr txBox="1"/>
            <p:nvPr/>
          </p:nvSpPr>
          <p:spPr>
            <a:xfrm>
              <a:off x="7531057" y="1432788"/>
              <a:ext cx="1635820" cy="507831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5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企业战略目标</a:t>
              </a:r>
              <a:endParaRPr lang="en-US" sz="15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16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14"/>
          <p:cNvGrpSpPr/>
          <p:nvPr/>
        </p:nvGrpSpPr>
        <p:grpSpPr>
          <a:xfrm>
            <a:off x="4572001" y="2031431"/>
            <a:ext cx="2867057" cy="925186"/>
            <a:chOff x="7531057" y="1432788"/>
            <a:chExt cx="3822743" cy="1233581"/>
          </a:xfrm>
        </p:grpSpPr>
        <p:sp>
          <p:nvSpPr>
            <p:cNvPr id="8" name="TextBox 15"/>
            <p:cNvSpPr txBox="1"/>
            <p:nvPr/>
          </p:nvSpPr>
          <p:spPr>
            <a:xfrm>
              <a:off x="7531057" y="1432788"/>
              <a:ext cx="1635820" cy="507831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5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战略目标定义</a:t>
              </a:r>
              <a:endParaRPr lang="en-US" sz="15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TextBox 16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TextBox 16"/>
          <p:cNvSpPr txBox="1"/>
          <p:nvPr/>
        </p:nvSpPr>
        <p:spPr>
          <a:xfrm>
            <a:off x="4572000" y="2917712"/>
            <a:ext cx="4457701" cy="1800493"/>
          </a:xfrm>
          <a:prstGeom prst="rect">
            <a:avLst/>
          </a:prstGeom>
          <a:noFill/>
        </p:spPr>
        <p:txBody>
          <a:bodyPr wrap="square" lIns="27000" tIns="34290" rIns="27000" bIns="34290" rtlCol="0">
            <a:spAutoFit/>
          </a:bodyPr>
          <a:lstStyle/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盈利能力： 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用利润，投资收益率，每股平均收益 销售利润来标识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市       场：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用市场占有率、销售额或销售量来表示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产品比率：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用投入产比例或单位成本来表示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产       品：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用产品线或产品销售额和盈利能力，开发新产品的完成期来表示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资       金：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用资本的构成，新增的普通股，现金流量，流动资本，回收期来表示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生       产：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用工作面积，固定费用来表示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en-US" altLang="zh-CN" sz="900" dirty="0">
                <a:solidFill>
                  <a:schemeClr val="accent4"/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研究开发：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用花费的货币量或完成量来表示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组       织：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用将变革或获奖承担的项目来表示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人力资源：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用缺勤率、迟到率、人员流动率培训人数或将实施的培训计划数来表示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社会责任：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用活动的类型、服务天数或财政资助来表示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Group 53"/>
          <p:cNvGrpSpPr>
            <a:grpSpLocks/>
          </p:cNvGrpSpPr>
          <p:nvPr/>
        </p:nvGrpSpPr>
        <p:grpSpPr bwMode="auto">
          <a:xfrm flipH="1">
            <a:off x="514350" y="1832301"/>
            <a:ext cx="3020604" cy="2494595"/>
            <a:chOff x="4517221" y="2682505"/>
            <a:chExt cx="7028976" cy="5802508"/>
          </a:xfrm>
        </p:grpSpPr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4607493" y="2795680"/>
              <a:ext cx="6938704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517221" y="2682505"/>
              <a:ext cx="6938705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5175136" y="3222379"/>
              <a:ext cx="5624405" cy="4611113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5542344" y="3523670"/>
              <a:ext cx="4888459" cy="4005473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6048785" y="3933546"/>
              <a:ext cx="3874046" cy="3185720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2147483647 w 809"/>
                <a:gd name="T1" fmla="*/ 2147483647 h 670"/>
                <a:gd name="T2" fmla="*/ 2147483647 w 809"/>
                <a:gd name="T3" fmla="*/ 2147483647 h 670"/>
                <a:gd name="T4" fmla="*/ 706053692 w 809"/>
                <a:gd name="T5" fmla="*/ 2147483647 h 670"/>
                <a:gd name="T6" fmla="*/ 2147483647 w 809"/>
                <a:gd name="T7" fmla="*/ 0 h 670"/>
                <a:gd name="T8" fmla="*/ 2147483647 w 809"/>
                <a:gd name="T9" fmla="*/ 2147483647 h 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alibri Light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6876533" y="4595772"/>
              <a:ext cx="2220080" cy="1862798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147483647 w 284"/>
                <a:gd name="T1" fmla="*/ 1640787129 h 233"/>
                <a:gd name="T2" fmla="*/ 1556731602 w 284"/>
                <a:gd name="T3" fmla="*/ 2147483647 h 233"/>
                <a:gd name="T4" fmla="*/ 240586682 w 284"/>
                <a:gd name="T5" fmla="*/ 1640787129 h 233"/>
                <a:gd name="T6" fmla="*/ 2147483647 w 284"/>
                <a:gd name="T7" fmla="*/ 0 h 233"/>
                <a:gd name="T8" fmla="*/ 2147483647 w 284"/>
                <a:gd name="T9" fmla="*/ 1640787129 h 2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21" name="Group 103"/>
          <p:cNvGrpSpPr/>
          <p:nvPr/>
        </p:nvGrpSpPr>
        <p:grpSpPr>
          <a:xfrm flipH="1">
            <a:off x="2055746" y="1706860"/>
            <a:ext cx="1312466" cy="1336938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129589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10" name="等腰三角形 9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4362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71551" y="1058812"/>
            <a:ext cx="2114550" cy="1436657"/>
            <a:chOff x="1295401" y="1411750"/>
            <a:chExt cx="2819400" cy="1915542"/>
          </a:xfrm>
        </p:grpSpPr>
        <p:grpSp>
          <p:nvGrpSpPr>
            <p:cNvPr id="4" name="Group 3"/>
            <p:cNvGrpSpPr/>
            <p:nvPr/>
          </p:nvGrpSpPr>
          <p:grpSpPr>
            <a:xfrm>
              <a:off x="1295401" y="1411750"/>
              <a:ext cx="2819400" cy="1915542"/>
              <a:chOff x="1295401" y="1411750"/>
              <a:chExt cx="2819400" cy="1915542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1295401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2303165" y="1411750"/>
                <a:ext cx="803870" cy="80387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829648" y="2386735"/>
                <a:ext cx="1750908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理解公司整体目标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423340" y="2694512"/>
                <a:ext cx="256352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2362200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514725" y="1058811"/>
            <a:ext cx="2114550" cy="1436658"/>
            <a:chOff x="4686300" y="1411748"/>
            <a:chExt cx="2819400" cy="1915544"/>
          </a:xfrm>
        </p:grpSpPr>
        <p:grpSp>
          <p:nvGrpSpPr>
            <p:cNvPr id="5" name="Group 4"/>
            <p:cNvGrpSpPr/>
            <p:nvPr/>
          </p:nvGrpSpPr>
          <p:grpSpPr>
            <a:xfrm>
              <a:off x="4686300" y="1411748"/>
              <a:ext cx="2819400" cy="1915544"/>
              <a:chOff x="4686300" y="1411748"/>
              <a:chExt cx="2819400" cy="191554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4686300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5694065" y="1411748"/>
                <a:ext cx="803870" cy="80387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314589" y="2386735"/>
                <a:ext cx="1562823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上下级目标统一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814239" y="2694512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5754985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57900" y="1056672"/>
            <a:ext cx="2114550" cy="1438798"/>
            <a:chOff x="8077200" y="1408895"/>
            <a:chExt cx="2819400" cy="1918397"/>
          </a:xfrm>
        </p:grpSpPr>
        <p:grpSp>
          <p:nvGrpSpPr>
            <p:cNvPr id="22" name="Group 21"/>
            <p:cNvGrpSpPr/>
            <p:nvPr/>
          </p:nvGrpSpPr>
          <p:grpSpPr>
            <a:xfrm>
              <a:off x="8077200" y="1408895"/>
              <a:ext cx="2819400" cy="1918397"/>
              <a:chOff x="8077200" y="1408895"/>
              <a:chExt cx="2819400" cy="1918397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8077200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9084964" y="1408895"/>
                <a:ext cx="803870" cy="80387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452215" y="2386735"/>
                <a:ext cx="2069371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目标符合</a:t>
                </a:r>
                <a:r>
                  <a:rPr lang="en-US" altLang="zh-CN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SMART</a:t>
                </a:r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原则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205139" y="2694512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9143999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71551" y="2955404"/>
            <a:ext cx="2114550" cy="1442772"/>
            <a:chOff x="1295401" y="3940538"/>
            <a:chExt cx="2819400" cy="1923696"/>
          </a:xfrm>
        </p:grpSpPr>
        <p:grpSp>
          <p:nvGrpSpPr>
            <p:cNvPr id="45" name="Group 44"/>
            <p:cNvGrpSpPr/>
            <p:nvPr/>
          </p:nvGrpSpPr>
          <p:grpSpPr>
            <a:xfrm>
              <a:off x="1295401" y="3940538"/>
              <a:ext cx="2819400" cy="1923696"/>
              <a:chOff x="1295401" y="3940538"/>
              <a:chExt cx="2819400" cy="1923696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1295401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303165" y="3940538"/>
                <a:ext cx="803870" cy="80387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923690" y="4915523"/>
                <a:ext cx="1562823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完备技能和授权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423340" y="5223301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2362200" y="4033630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514725" y="2955402"/>
            <a:ext cx="2114550" cy="1442774"/>
            <a:chOff x="4686300" y="3940536"/>
            <a:chExt cx="2819400" cy="1923698"/>
          </a:xfrm>
        </p:grpSpPr>
        <p:grpSp>
          <p:nvGrpSpPr>
            <p:cNvPr id="24" name="Group 23"/>
            <p:cNvGrpSpPr/>
            <p:nvPr/>
          </p:nvGrpSpPr>
          <p:grpSpPr>
            <a:xfrm>
              <a:off x="4686300" y="3940536"/>
              <a:ext cx="2819400" cy="1923698"/>
              <a:chOff x="4686300" y="3940536"/>
              <a:chExt cx="2819400" cy="1923698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4686300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5694065" y="3940536"/>
                <a:ext cx="803870" cy="80387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08633" y="4915524"/>
                <a:ext cx="1374735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督促目标完成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814239" y="5223300"/>
                <a:ext cx="256352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754985" y="4033631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057900" y="2953263"/>
            <a:ext cx="2114550" cy="1444913"/>
            <a:chOff x="8077200" y="3937683"/>
            <a:chExt cx="2819400" cy="1926551"/>
          </a:xfrm>
        </p:grpSpPr>
        <p:grpSp>
          <p:nvGrpSpPr>
            <p:cNvPr id="23" name="Group 22"/>
            <p:cNvGrpSpPr/>
            <p:nvPr/>
          </p:nvGrpSpPr>
          <p:grpSpPr>
            <a:xfrm>
              <a:off x="8077200" y="3937683"/>
              <a:ext cx="2819400" cy="1926551"/>
              <a:chOff x="8077200" y="3937683"/>
              <a:chExt cx="2819400" cy="1926551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8077200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9084964" y="3937683"/>
                <a:ext cx="803870" cy="80387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611448" y="4915523"/>
                <a:ext cx="1750908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检测问题整备资源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8205139" y="5223301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9143999" y="4033630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等腰三角形 5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制定我们的</a:t>
            </a:r>
            <a:r>
              <a:rPr lang="zh-CN" altLang="en-US" b="1" dirty="0">
                <a:cs typeface="+mn-ea"/>
                <a:sym typeface="+mn-lt"/>
              </a:rPr>
              <a:t>目标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520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81730" y="3371849"/>
            <a:ext cx="1922641" cy="1038745"/>
            <a:chOff x="1700033" y="4557094"/>
            <a:chExt cx="2563521" cy="1384993"/>
          </a:xfrm>
        </p:grpSpPr>
        <p:sp>
          <p:nvSpPr>
            <p:cNvPr id="25" name="TextBox 24"/>
            <p:cNvSpPr txBox="1"/>
            <p:nvPr/>
          </p:nvSpPr>
          <p:spPr>
            <a:xfrm>
              <a:off x="2388469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发展的方向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00033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604006" y="3371849"/>
            <a:ext cx="1922641" cy="1038745"/>
            <a:chOff x="5492245" y="4557094"/>
            <a:chExt cx="2563521" cy="1384993"/>
          </a:xfrm>
        </p:grpSpPr>
        <p:sp>
          <p:nvSpPr>
            <p:cNvPr id="28" name="TextBox 27"/>
            <p:cNvSpPr txBox="1"/>
            <p:nvPr/>
          </p:nvSpPr>
          <p:spPr>
            <a:xfrm>
              <a:off x="6180681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业务的目标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492245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626282" y="3371849"/>
            <a:ext cx="1922641" cy="1038745"/>
            <a:chOff x="9121094" y="4557094"/>
            <a:chExt cx="2563521" cy="1384993"/>
          </a:xfrm>
        </p:grpSpPr>
        <p:sp>
          <p:nvSpPr>
            <p:cNvPr id="31" name="TextBox 30"/>
            <p:cNvSpPr txBox="1"/>
            <p:nvPr/>
          </p:nvSpPr>
          <p:spPr>
            <a:xfrm>
              <a:off x="9809531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企业的理想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648558" y="3371849"/>
            <a:ext cx="1922641" cy="1038745"/>
            <a:chOff x="9121094" y="4557094"/>
            <a:chExt cx="2563521" cy="1384993"/>
          </a:xfrm>
        </p:grpSpPr>
        <p:sp>
          <p:nvSpPr>
            <p:cNvPr id="34" name="TextBox 33"/>
            <p:cNvSpPr txBox="1"/>
            <p:nvPr/>
          </p:nvSpPr>
          <p:spPr>
            <a:xfrm>
              <a:off x="9809534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我们的愿望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7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00100" y="1565515"/>
            <a:ext cx="1485900" cy="1485900"/>
            <a:chOff x="1066800" y="2249388"/>
            <a:chExt cx="1981200" cy="1981200"/>
          </a:xfrm>
        </p:grpSpPr>
        <p:grpSp>
          <p:nvGrpSpPr>
            <p:cNvPr id="5" name="Group 4"/>
            <p:cNvGrpSpPr/>
            <p:nvPr/>
          </p:nvGrpSpPr>
          <p:grpSpPr>
            <a:xfrm>
              <a:off x="1066800" y="2249388"/>
              <a:ext cx="1981200" cy="1981200"/>
              <a:chOff x="1371600" y="1752600"/>
              <a:chExt cx="2590800" cy="259080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6" name="Freeform 57"/>
            <p:cNvSpPr>
              <a:spLocks noChangeArrowheads="1"/>
            </p:cNvSpPr>
            <p:nvPr/>
          </p:nvSpPr>
          <p:spPr bwMode="auto">
            <a:xfrm>
              <a:off x="1782356" y="2999073"/>
              <a:ext cx="550085" cy="481827"/>
            </a:xfrm>
            <a:custGeom>
              <a:avLst/>
              <a:gdLst>
                <a:gd name="T0" fmla="*/ 212060 w 602"/>
                <a:gd name="T1" fmla="*/ 103681 h 531"/>
                <a:gd name="T2" fmla="*/ 112352 w 602"/>
                <a:gd name="T3" fmla="*/ 144579 h 531"/>
                <a:gd name="T4" fmla="*/ 112352 w 602"/>
                <a:gd name="T5" fmla="*/ 144579 h 531"/>
                <a:gd name="T6" fmla="*/ 109823 w 602"/>
                <a:gd name="T7" fmla="*/ 147090 h 531"/>
                <a:gd name="T8" fmla="*/ 104766 w 602"/>
                <a:gd name="T9" fmla="*/ 144579 h 531"/>
                <a:gd name="T10" fmla="*/ 104766 w 602"/>
                <a:gd name="T11" fmla="*/ 144579 h 531"/>
                <a:gd name="T12" fmla="*/ 5419 w 602"/>
                <a:gd name="T13" fmla="*/ 103681 h 531"/>
                <a:gd name="T14" fmla="*/ 10477 w 602"/>
                <a:gd name="T15" fmla="*/ 86102 h 531"/>
                <a:gd name="T16" fmla="*/ 15534 w 602"/>
                <a:gd name="T17" fmla="*/ 86102 h 531"/>
                <a:gd name="T18" fmla="*/ 15534 w 602"/>
                <a:gd name="T19" fmla="*/ 86102 h 531"/>
                <a:gd name="T20" fmla="*/ 204474 w 602"/>
                <a:gd name="T21" fmla="*/ 86102 h 531"/>
                <a:gd name="T22" fmla="*/ 204474 w 602"/>
                <a:gd name="T23" fmla="*/ 86102 h 531"/>
                <a:gd name="T24" fmla="*/ 207002 w 602"/>
                <a:gd name="T25" fmla="*/ 86102 h 531"/>
                <a:gd name="T26" fmla="*/ 212060 w 602"/>
                <a:gd name="T27" fmla="*/ 103681 h 531"/>
                <a:gd name="T28" fmla="*/ 212060 w 602"/>
                <a:gd name="T29" fmla="*/ 60630 h 531"/>
                <a:gd name="T30" fmla="*/ 112352 w 602"/>
                <a:gd name="T31" fmla="*/ 101169 h 531"/>
                <a:gd name="T32" fmla="*/ 112352 w 602"/>
                <a:gd name="T33" fmla="*/ 101169 h 531"/>
                <a:gd name="T34" fmla="*/ 109823 w 602"/>
                <a:gd name="T35" fmla="*/ 101169 h 531"/>
                <a:gd name="T36" fmla="*/ 104766 w 602"/>
                <a:gd name="T37" fmla="*/ 101169 h 531"/>
                <a:gd name="T38" fmla="*/ 104766 w 602"/>
                <a:gd name="T39" fmla="*/ 101169 h 531"/>
                <a:gd name="T40" fmla="*/ 5419 w 602"/>
                <a:gd name="T41" fmla="*/ 60630 h 531"/>
                <a:gd name="T42" fmla="*/ 5419 w 602"/>
                <a:gd name="T43" fmla="*/ 43051 h 531"/>
                <a:gd name="T44" fmla="*/ 104766 w 602"/>
                <a:gd name="T45" fmla="*/ 2511 h 531"/>
                <a:gd name="T46" fmla="*/ 104766 w 602"/>
                <a:gd name="T47" fmla="*/ 2511 h 531"/>
                <a:gd name="T48" fmla="*/ 109823 w 602"/>
                <a:gd name="T49" fmla="*/ 0 h 531"/>
                <a:gd name="T50" fmla="*/ 112352 w 602"/>
                <a:gd name="T51" fmla="*/ 2511 h 531"/>
                <a:gd name="T52" fmla="*/ 112352 w 602"/>
                <a:gd name="T53" fmla="*/ 2511 h 531"/>
                <a:gd name="T54" fmla="*/ 212060 w 602"/>
                <a:gd name="T55" fmla="*/ 43051 h 531"/>
                <a:gd name="T56" fmla="*/ 212060 w 602"/>
                <a:gd name="T57" fmla="*/ 60630 h 531"/>
                <a:gd name="T58" fmla="*/ 10477 w 602"/>
                <a:gd name="T59" fmla="*/ 129153 h 531"/>
                <a:gd name="T60" fmla="*/ 15534 w 602"/>
                <a:gd name="T61" fmla="*/ 129153 h 531"/>
                <a:gd name="T62" fmla="*/ 15534 w 602"/>
                <a:gd name="T63" fmla="*/ 129153 h 531"/>
                <a:gd name="T64" fmla="*/ 204474 w 602"/>
                <a:gd name="T65" fmla="*/ 129153 h 531"/>
                <a:gd name="T66" fmla="*/ 204474 w 602"/>
                <a:gd name="T67" fmla="*/ 129153 h 531"/>
                <a:gd name="T68" fmla="*/ 207002 w 602"/>
                <a:gd name="T69" fmla="*/ 129153 h 531"/>
                <a:gd name="T70" fmla="*/ 212060 w 602"/>
                <a:gd name="T71" fmla="*/ 149602 h 531"/>
                <a:gd name="T72" fmla="*/ 112352 w 602"/>
                <a:gd name="T73" fmla="*/ 190141 h 531"/>
                <a:gd name="T74" fmla="*/ 112352 w 602"/>
                <a:gd name="T75" fmla="*/ 190141 h 531"/>
                <a:gd name="T76" fmla="*/ 109823 w 602"/>
                <a:gd name="T77" fmla="*/ 190141 h 531"/>
                <a:gd name="T78" fmla="*/ 104766 w 602"/>
                <a:gd name="T79" fmla="*/ 190141 h 531"/>
                <a:gd name="T80" fmla="*/ 104766 w 602"/>
                <a:gd name="T81" fmla="*/ 190141 h 531"/>
                <a:gd name="T82" fmla="*/ 5419 w 602"/>
                <a:gd name="T83" fmla="*/ 149602 h 531"/>
                <a:gd name="T84" fmla="*/ 10477 w 602"/>
                <a:gd name="T85" fmla="*/ 129153 h 5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cubicBezTo>
                    <a:pt x="290" y="7"/>
                    <a:pt x="290" y="7"/>
                    <a:pt x="290" y="7"/>
                  </a:cubicBez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cubicBezTo>
                    <a:pt x="587" y="120"/>
                    <a:pt x="587" y="120"/>
                    <a:pt x="587" y="120"/>
                  </a:cubicBez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cubicBezTo>
                    <a:pt x="311" y="530"/>
                    <a:pt x="311" y="530"/>
                    <a:pt x="311" y="530"/>
                  </a:cubicBez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cubicBezTo>
                    <a:pt x="15" y="417"/>
                    <a:pt x="15" y="417"/>
                    <a:pt x="15" y="417"/>
                  </a:cubicBez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66930" y="1565516"/>
            <a:ext cx="1485900" cy="1485900"/>
            <a:chOff x="9155906" y="2249389"/>
            <a:chExt cx="1981200" cy="1981200"/>
          </a:xfrm>
        </p:grpSpPr>
        <p:grpSp>
          <p:nvGrpSpPr>
            <p:cNvPr id="10" name="Group 9"/>
            <p:cNvGrpSpPr/>
            <p:nvPr/>
          </p:nvGrpSpPr>
          <p:grpSpPr>
            <a:xfrm>
              <a:off x="9155906" y="2249389"/>
              <a:ext cx="1981200" cy="1981200"/>
              <a:chOff x="1371600" y="1752600"/>
              <a:chExt cx="2590800" cy="259080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" name="Freeform 100"/>
            <p:cNvSpPr>
              <a:spLocks noChangeArrowheads="1"/>
            </p:cNvSpPr>
            <p:nvPr/>
          </p:nvSpPr>
          <p:spPr bwMode="auto">
            <a:xfrm>
              <a:off x="9873470" y="3002438"/>
              <a:ext cx="546070" cy="469783"/>
            </a:xfrm>
            <a:custGeom>
              <a:avLst/>
              <a:gdLst>
                <a:gd name="T0" fmla="*/ 205475 w 601"/>
                <a:gd name="T1" fmla="*/ 185379 h 517"/>
                <a:gd name="T2" fmla="*/ 0 w 601"/>
                <a:gd name="T3" fmla="*/ 174960 h 517"/>
                <a:gd name="T4" fmla="*/ 0 w 601"/>
                <a:gd name="T5" fmla="*/ 111730 h 517"/>
                <a:gd name="T6" fmla="*/ 28019 w 601"/>
                <a:gd name="T7" fmla="*/ 35567 h 517"/>
                <a:gd name="T8" fmla="*/ 35563 w 601"/>
                <a:gd name="T9" fmla="*/ 30537 h 517"/>
                <a:gd name="T10" fmla="*/ 53165 w 601"/>
                <a:gd name="T11" fmla="*/ 30537 h 517"/>
                <a:gd name="T12" fmla="*/ 86213 w 601"/>
                <a:gd name="T13" fmla="*/ 35567 h 517"/>
                <a:gd name="T14" fmla="*/ 53165 w 601"/>
                <a:gd name="T15" fmla="*/ 50656 h 517"/>
                <a:gd name="T16" fmla="*/ 43107 w 601"/>
                <a:gd name="T17" fmla="*/ 50656 h 517"/>
                <a:gd name="T18" fmla="*/ 45621 w 601"/>
                <a:gd name="T19" fmla="*/ 101312 h 517"/>
                <a:gd name="T20" fmla="*/ 55679 w 601"/>
                <a:gd name="T21" fmla="*/ 101312 h 517"/>
                <a:gd name="T22" fmla="*/ 65737 w 601"/>
                <a:gd name="T23" fmla="*/ 121790 h 517"/>
                <a:gd name="T24" fmla="*/ 147281 w 601"/>
                <a:gd name="T25" fmla="*/ 111730 h 517"/>
                <a:gd name="T26" fmla="*/ 167397 w 601"/>
                <a:gd name="T27" fmla="*/ 101312 h 517"/>
                <a:gd name="T28" fmla="*/ 190387 w 601"/>
                <a:gd name="T29" fmla="*/ 101312 h 517"/>
                <a:gd name="T30" fmla="*/ 162368 w 601"/>
                <a:gd name="T31" fmla="*/ 50656 h 517"/>
                <a:gd name="T32" fmla="*/ 126805 w 601"/>
                <a:gd name="T33" fmla="*/ 50656 h 517"/>
                <a:gd name="T34" fmla="*/ 126805 w 601"/>
                <a:gd name="T35" fmla="*/ 30537 h 517"/>
                <a:gd name="T36" fmla="*/ 162368 w 601"/>
                <a:gd name="T37" fmla="*/ 30537 h 517"/>
                <a:gd name="T38" fmla="*/ 177455 w 601"/>
                <a:gd name="T39" fmla="*/ 30537 h 517"/>
                <a:gd name="T40" fmla="*/ 215533 w 601"/>
                <a:gd name="T41" fmla="*/ 106341 h 517"/>
                <a:gd name="T42" fmla="*/ 215533 w 601"/>
                <a:gd name="T43" fmla="*/ 111730 h 517"/>
                <a:gd name="T44" fmla="*/ 215533 w 601"/>
                <a:gd name="T45" fmla="*/ 174960 h 517"/>
                <a:gd name="T46" fmla="*/ 142252 w 601"/>
                <a:gd name="T47" fmla="*/ 73649 h 517"/>
                <a:gd name="T48" fmla="*/ 136863 w 601"/>
                <a:gd name="T49" fmla="*/ 81193 h 517"/>
                <a:gd name="T50" fmla="*/ 106689 w 601"/>
                <a:gd name="T51" fmla="*/ 106341 h 517"/>
                <a:gd name="T52" fmla="*/ 76155 w 601"/>
                <a:gd name="T53" fmla="*/ 81193 h 517"/>
                <a:gd name="T54" fmla="*/ 83699 w 601"/>
                <a:gd name="T55" fmla="*/ 63230 h 517"/>
                <a:gd name="T56" fmla="*/ 96271 w 601"/>
                <a:gd name="T57" fmla="*/ 73649 h 517"/>
                <a:gd name="T58" fmla="*/ 96271 w 601"/>
                <a:gd name="T59" fmla="*/ 25148 h 517"/>
                <a:gd name="T60" fmla="*/ 106689 w 601"/>
                <a:gd name="T61" fmla="*/ 0 h 517"/>
                <a:gd name="T62" fmla="*/ 116747 w 601"/>
                <a:gd name="T63" fmla="*/ 30537 h 517"/>
                <a:gd name="T64" fmla="*/ 116747 w 601"/>
                <a:gd name="T65" fmla="*/ 73649 h 517"/>
                <a:gd name="T66" fmla="*/ 131834 w 601"/>
                <a:gd name="T67" fmla="*/ 63230 h 5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1" h="517">
                  <a:moveTo>
                    <a:pt x="572" y="516"/>
                  </a:moveTo>
                  <a:lnTo>
                    <a:pt x="572" y="516"/>
                  </a:lnTo>
                  <a:cubicBezTo>
                    <a:pt x="28" y="516"/>
                    <a:pt x="28" y="516"/>
                    <a:pt x="28" y="516"/>
                  </a:cubicBezTo>
                  <a:cubicBezTo>
                    <a:pt x="7" y="516"/>
                    <a:pt x="0" y="502"/>
                    <a:pt x="0" y="48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04"/>
                    <a:pt x="0" y="304"/>
                    <a:pt x="0" y="296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2"/>
                    <a:pt x="92" y="85"/>
                    <a:pt x="99" y="85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63" y="282"/>
                    <a:pt x="63" y="282"/>
                    <a:pt x="63" y="282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55" y="282"/>
                    <a:pt x="155" y="282"/>
                    <a:pt x="155" y="282"/>
                  </a:cubicBezTo>
                  <a:cubicBezTo>
                    <a:pt x="176" y="282"/>
                    <a:pt x="183" y="289"/>
                    <a:pt x="183" y="311"/>
                  </a:cubicBezTo>
                  <a:cubicBezTo>
                    <a:pt x="183" y="339"/>
                    <a:pt x="183" y="339"/>
                    <a:pt x="183" y="339"/>
                  </a:cubicBezTo>
                  <a:cubicBezTo>
                    <a:pt x="410" y="339"/>
                    <a:pt x="410" y="339"/>
                    <a:pt x="410" y="339"/>
                  </a:cubicBezTo>
                  <a:cubicBezTo>
                    <a:pt x="410" y="311"/>
                    <a:pt x="410" y="311"/>
                    <a:pt x="410" y="311"/>
                  </a:cubicBezTo>
                  <a:cubicBezTo>
                    <a:pt x="410" y="289"/>
                    <a:pt x="424" y="282"/>
                    <a:pt x="438" y="282"/>
                  </a:cubicBezTo>
                  <a:cubicBezTo>
                    <a:pt x="466" y="282"/>
                    <a:pt x="466" y="282"/>
                    <a:pt x="466" y="282"/>
                  </a:cubicBezTo>
                  <a:cubicBezTo>
                    <a:pt x="530" y="282"/>
                    <a:pt x="530" y="282"/>
                    <a:pt x="530" y="282"/>
                  </a:cubicBezTo>
                  <a:cubicBezTo>
                    <a:pt x="480" y="141"/>
                    <a:pt x="480" y="141"/>
                    <a:pt x="480" y="141"/>
                  </a:cubicBezTo>
                  <a:cubicBezTo>
                    <a:pt x="452" y="141"/>
                    <a:pt x="452" y="141"/>
                    <a:pt x="452" y="141"/>
                  </a:cubicBezTo>
                  <a:cubicBezTo>
                    <a:pt x="353" y="141"/>
                    <a:pt x="353" y="141"/>
                    <a:pt x="353" y="141"/>
                  </a:cubicBezTo>
                  <a:cubicBezTo>
                    <a:pt x="353" y="99"/>
                    <a:pt x="353" y="99"/>
                    <a:pt x="353" y="99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452" y="85"/>
                    <a:pt x="452" y="85"/>
                    <a:pt x="452" y="85"/>
                  </a:cubicBezTo>
                  <a:cubicBezTo>
                    <a:pt x="494" y="85"/>
                    <a:pt x="494" y="85"/>
                    <a:pt x="494" y="85"/>
                  </a:cubicBezTo>
                  <a:cubicBezTo>
                    <a:pt x="509" y="85"/>
                    <a:pt x="523" y="92"/>
                    <a:pt x="523" y="99"/>
                  </a:cubicBezTo>
                  <a:cubicBezTo>
                    <a:pt x="600" y="296"/>
                    <a:pt x="600" y="296"/>
                    <a:pt x="600" y="296"/>
                  </a:cubicBezTo>
                  <a:cubicBezTo>
                    <a:pt x="600" y="304"/>
                    <a:pt x="600" y="304"/>
                    <a:pt x="600" y="311"/>
                  </a:cubicBezTo>
                  <a:cubicBezTo>
                    <a:pt x="600" y="487"/>
                    <a:pt x="600" y="487"/>
                    <a:pt x="600" y="487"/>
                  </a:cubicBezTo>
                  <a:cubicBezTo>
                    <a:pt x="600" y="502"/>
                    <a:pt x="586" y="516"/>
                    <a:pt x="572" y="516"/>
                  </a:cubicBezTo>
                  <a:close/>
                  <a:moveTo>
                    <a:pt x="396" y="205"/>
                  </a:moveTo>
                  <a:lnTo>
                    <a:pt x="396" y="205"/>
                  </a:lnTo>
                  <a:cubicBezTo>
                    <a:pt x="396" y="212"/>
                    <a:pt x="389" y="219"/>
                    <a:pt x="381" y="226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1" y="296"/>
                    <a:pt x="304" y="296"/>
                    <a:pt x="297" y="296"/>
                  </a:cubicBezTo>
                  <a:cubicBezTo>
                    <a:pt x="290" y="296"/>
                    <a:pt x="283" y="296"/>
                    <a:pt x="283" y="289"/>
                  </a:cubicBezTo>
                  <a:cubicBezTo>
                    <a:pt x="212" y="226"/>
                    <a:pt x="212" y="226"/>
                    <a:pt x="212" y="226"/>
                  </a:cubicBezTo>
                  <a:cubicBezTo>
                    <a:pt x="205" y="219"/>
                    <a:pt x="205" y="212"/>
                    <a:pt x="205" y="205"/>
                  </a:cubicBezTo>
                  <a:cubicBezTo>
                    <a:pt x="205" y="191"/>
                    <a:pt x="219" y="176"/>
                    <a:pt x="233" y="176"/>
                  </a:cubicBezTo>
                  <a:cubicBezTo>
                    <a:pt x="240" y="176"/>
                    <a:pt x="247" y="176"/>
                    <a:pt x="254" y="183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8" y="99"/>
                    <a:pt x="268" y="99"/>
                    <a:pt x="268" y="99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7"/>
                    <a:pt x="283" y="0"/>
                    <a:pt x="297" y="0"/>
                  </a:cubicBezTo>
                  <a:cubicBezTo>
                    <a:pt x="318" y="0"/>
                    <a:pt x="325" y="7"/>
                    <a:pt x="325" y="28"/>
                  </a:cubicBezTo>
                  <a:cubicBezTo>
                    <a:pt x="325" y="85"/>
                    <a:pt x="325" y="85"/>
                    <a:pt x="325" y="85"/>
                  </a:cubicBezTo>
                  <a:cubicBezTo>
                    <a:pt x="325" y="92"/>
                    <a:pt x="325" y="92"/>
                    <a:pt x="325" y="92"/>
                  </a:cubicBezTo>
                  <a:cubicBezTo>
                    <a:pt x="325" y="205"/>
                    <a:pt x="325" y="205"/>
                    <a:pt x="325" y="205"/>
                  </a:cubicBezTo>
                  <a:cubicBezTo>
                    <a:pt x="346" y="183"/>
                    <a:pt x="346" y="183"/>
                    <a:pt x="346" y="183"/>
                  </a:cubicBezTo>
                  <a:cubicBezTo>
                    <a:pt x="353" y="176"/>
                    <a:pt x="360" y="176"/>
                    <a:pt x="367" y="176"/>
                  </a:cubicBezTo>
                  <a:cubicBezTo>
                    <a:pt x="381" y="176"/>
                    <a:pt x="396" y="191"/>
                    <a:pt x="396" y="2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44654" y="1565515"/>
            <a:ext cx="1485900" cy="1485900"/>
            <a:chOff x="6459538" y="2249388"/>
            <a:chExt cx="1981200" cy="1981200"/>
          </a:xfrm>
        </p:grpSpPr>
        <p:grpSp>
          <p:nvGrpSpPr>
            <p:cNvPr id="15" name="Group 14"/>
            <p:cNvGrpSpPr/>
            <p:nvPr/>
          </p:nvGrpSpPr>
          <p:grpSpPr>
            <a:xfrm>
              <a:off x="6459538" y="2249388"/>
              <a:ext cx="1981200" cy="1981200"/>
              <a:chOff x="1371600" y="1752600"/>
              <a:chExt cx="2590800" cy="25908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Freeform 138"/>
            <p:cNvSpPr>
              <a:spLocks noChangeArrowheads="1"/>
            </p:cNvSpPr>
            <p:nvPr/>
          </p:nvSpPr>
          <p:spPr bwMode="auto">
            <a:xfrm>
              <a:off x="7179111" y="2999073"/>
              <a:ext cx="542053" cy="530010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22377" y="1565515"/>
            <a:ext cx="1485900" cy="1485900"/>
            <a:chOff x="3763169" y="2249388"/>
            <a:chExt cx="1981200" cy="1981200"/>
          </a:xfrm>
        </p:grpSpPr>
        <p:grpSp>
          <p:nvGrpSpPr>
            <p:cNvPr id="20" name="Group 19"/>
            <p:cNvGrpSpPr/>
            <p:nvPr/>
          </p:nvGrpSpPr>
          <p:grpSpPr>
            <a:xfrm>
              <a:off x="3763169" y="2249388"/>
              <a:ext cx="1981200" cy="1981200"/>
              <a:chOff x="1371600" y="1752600"/>
              <a:chExt cx="2590800" cy="259080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157"/>
            <p:cNvSpPr>
              <a:spLocks noChangeArrowheads="1"/>
            </p:cNvSpPr>
            <p:nvPr/>
          </p:nvSpPr>
          <p:spPr bwMode="auto">
            <a:xfrm>
              <a:off x="4478725" y="2962288"/>
              <a:ext cx="550086" cy="550084"/>
            </a:xfrm>
            <a:custGeom>
              <a:avLst/>
              <a:gdLst>
                <a:gd name="T0" fmla="*/ 207003 w 602"/>
                <a:gd name="T1" fmla="*/ 165825 h 602"/>
                <a:gd name="T2" fmla="*/ 173767 w 602"/>
                <a:gd name="T3" fmla="*/ 155709 h 602"/>
                <a:gd name="T4" fmla="*/ 173767 w 602"/>
                <a:gd name="T5" fmla="*/ 135117 h 602"/>
                <a:gd name="T6" fmla="*/ 173767 w 602"/>
                <a:gd name="T7" fmla="*/ 114885 h 602"/>
                <a:gd name="T8" fmla="*/ 43351 w 602"/>
                <a:gd name="T9" fmla="*/ 125001 h 602"/>
                <a:gd name="T10" fmla="*/ 43351 w 602"/>
                <a:gd name="T11" fmla="*/ 153180 h 602"/>
                <a:gd name="T12" fmla="*/ 43351 w 602"/>
                <a:gd name="T13" fmla="*/ 165825 h 602"/>
                <a:gd name="T14" fmla="*/ 0 w 602"/>
                <a:gd name="T15" fmla="*/ 155709 h 602"/>
                <a:gd name="T16" fmla="*/ 10115 w 602"/>
                <a:gd name="T17" fmla="*/ 50940 h 602"/>
                <a:gd name="T18" fmla="*/ 217119 w 602"/>
                <a:gd name="T19" fmla="*/ 61055 h 602"/>
                <a:gd name="T20" fmla="*/ 207003 w 602"/>
                <a:gd name="T21" fmla="*/ 165825 h 602"/>
                <a:gd name="T22" fmla="*/ 30707 w 602"/>
                <a:gd name="T23" fmla="*/ 71532 h 602"/>
                <a:gd name="T24" fmla="*/ 30707 w 602"/>
                <a:gd name="T25" fmla="*/ 91764 h 602"/>
                <a:gd name="T26" fmla="*/ 30707 w 602"/>
                <a:gd name="T27" fmla="*/ 71532 h 602"/>
                <a:gd name="T28" fmla="*/ 163291 w 602"/>
                <a:gd name="T29" fmla="*/ 40824 h 602"/>
                <a:gd name="T30" fmla="*/ 53467 w 602"/>
                <a:gd name="T31" fmla="*/ 40824 h 602"/>
                <a:gd name="T32" fmla="*/ 53467 w 602"/>
                <a:gd name="T33" fmla="*/ 30708 h 602"/>
                <a:gd name="T34" fmla="*/ 53467 w 602"/>
                <a:gd name="T35" fmla="*/ 5058 h 602"/>
                <a:gd name="T36" fmla="*/ 153175 w 602"/>
                <a:gd name="T37" fmla="*/ 0 h 602"/>
                <a:gd name="T38" fmla="*/ 153175 w 602"/>
                <a:gd name="T39" fmla="*/ 0 h 602"/>
                <a:gd name="T40" fmla="*/ 158233 w 602"/>
                <a:gd name="T41" fmla="*/ 2529 h 602"/>
                <a:gd name="T42" fmla="*/ 158233 w 602"/>
                <a:gd name="T43" fmla="*/ 2529 h 602"/>
                <a:gd name="T44" fmla="*/ 158233 w 602"/>
                <a:gd name="T45" fmla="*/ 2529 h 602"/>
                <a:gd name="T46" fmla="*/ 160762 w 602"/>
                <a:gd name="T47" fmla="*/ 5058 h 602"/>
                <a:gd name="T48" fmla="*/ 163291 w 602"/>
                <a:gd name="T49" fmla="*/ 10116 h 602"/>
                <a:gd name="T50" fmla="*/ 163291 w 602"/>
                <a:gd name="T51" fmla="*/ 10116 h 602"/>
                <a:gd name="T52" fmla="*/ 163291 w 602"/>
                <a:gd name="T53" fmla="*/ 145593 h 602"/>
                <a:gd name="T54" fmla="*/ 163291 w 602"/>
                <a:gd name="T55" fmla="*/ 196533 h 602"/>
                <a:gd name="T56" fmla="*/ 163291 w 602"/>
                <a:gd name="T57" fmla="*/ 206649 h 602"/>
                <a:gd name="T58" fmla="*/ 63943 w 602"/>
                <a:gd name="T59" fmla="*/ 217126 h 602"/>
                <a:gd name="T60" fmla="*/ 53467 w 602"/>
                <a:gd name="T61" fmla="*/ 201591 h 602"/>
                <a:gd name="T62" fmla="*/ 53467 w 602"/>
                <a:gd name="T63" fmla="*/ 145593 h 602"/>
                <a:gd name="T64" fmla="*/ 163291 w 602"/>
                <a:gd name="T65" fmla="*/ 125001 h 602"/>
                <a:gd name="T66" fmla="*/ 143060 w 602"/>
                <a:gd name="T67" fmla="*/ 145593 h 602"/>
                <a:gd name="T68" fmla="*/ 74059 w 602"/>
                <a:gd name="T69" fmla="*/ 145593 h 602"/>
                <a:gd name="T70" fmla="*/ 143060 w 602"/>
                <a:gd name="T71" fmla="*/ 155709 h 602"/>
                <a:gd name="T72" fmla="*/ 143060 w 602"/>
                <a:gd name="T73" fmla="*/ 165825 h 602"/>
                <a:gd name="T74" fmla="*/ 74059 w 602"/>
                <a:gd name="T75" fmla="*/ 165825 h 602"/>
                <a:gd name="T76" fmla="*/ 143060 w 602"/>
                <a:gd name="T77" fmla="*/ 175940 h 602"/>
                <a:gd name="T78" fmla="*/ 143060 w 602"/>
                <a:gd name="T79" fmla="*/ 186417 h 602"/>
                <a:gd name="T80" fmla="*/ 74059 w 602"/>
                <a:gd name="T81" fmla="*/ 186417 h 602"/>
                <a:gd name="T82" fmla="*/ 143060 w 602"/>
                <a:gd name="T83" fmla="*/ 196533 h 6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2" h="602">
                  <a:moveTo>
                    <a:pt x="573" y="459"/>
                  </a:moveTo>
                  <a:lnTo>
                    <a:pt x="573" y="459"/>
                  </a:lnTo>
                  <a:cubicBezTo>
                    <a:pt x="481" y="459"/>
                    <a:pt x="481" y="459"/>
                    <a:pt x="481" y="459"/>
                  </a:cubicBezTo>
                  <a:cubicBezTo>
                    <a:pt x="481" y="431"/>
                    <a:pt x="481" y="431"/>
                    <a:pt x="481" y="431"/>
                  </a:cubicBezTo>
                  <a:cubicBezTo>
                    <a:pt x="481" y="424"/>
                    <a:pt x="481" y="424"/>
                    <a:pt x="481" y="424"/>
                  </a:cubicBezTo>
                  <a:cubicBezTo>
                    <a:pt x="481" y="374"/>
                    <a:pt x="481" y="374"/>
                    <a:pt x="481" y="374"/>
                  </a:cubicBezTo>
                  <a:cubicBezTo>
                    <a:pt x="481" y="346"/>
                    <a:pt x="481" y="346"/>
                    <a:pt x="481" y="346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120" y="318"/>
                    <a:pt x="120" y="318"/>
                    <a:pt x="120" y="318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74"/>
                    <a:pt x="120" y="374"/>
                    <a:pt x="120" y="374"/>
                  </a:cubicBezTo>
                  <a:cubicBezTo>
                    <a:pt x="120" y="424"/>
                    <a:pt x="120" y="424"/>
                    <a:pt x="120" y="424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20" y="459"/>
                    <a:pt x="120" y="459"/>
                    <a:pt x="120" y="459"/>
                  </a:cubicBezTo>
                  <a:cubicBezTo>
                    <a:pt x="28" y="459"/>
                    <a:pt x="28" y="459"/>
                    <a:pt x="28" y="459"/>
                  </a:cubicBezTo>
                  <a:cubicBezTo>
                    <a:pt x="7" y="459"/>
                    <a:pt x="0" y="452"/>
                    <a:pt x="0" y="431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55"/>
                    <a:pt x="7" y="141"/>
                    <a:pt x="28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55"/>
                    <a:pt x="601" y="169"/>
                  </a:cubicBezTo>
                  <a:cubicBezTo>
                    <a:pt x="601" y="431"/>
                    <a:pt x="601" y="431"/>
                    <a:pt x="601" y="431"/>
                  </a:cubicBezTo>
                  <a:cubicBezTo>
                    <a:pt x="601" y="452"/>
                    <a:pt x="587" y="459"/>
                    <a:pt x="573" y="459"/>
                  </a:cubicBezTo>
                  <a:close/>
                  <a:moveTo>
                    <a:pt x="85" y="198"/>
                  </a:moveTo>
                  <a:lnTo>
                    <a:pt x="85" y="198"/>
                  </a:lnTo>
                  <a:cubicBezTo>
                    <a:pt x="64" y="198"/>
                    <a:pt x="57" y="212"/>
                    <a:pt x="57" y="226"/>
                  </a:cubicBezTo>
                  <a:cubicBezTo>
                    <a:pt x="57" y="240"/>
                    <a:pt x="64" y="254"/>
                    <a:pt x="85" y="254"/>
                  </a:cubicBezTo>
                  <a:cubicBezTo>
                    <a:pt x="99" y="254"/>
                    <a:pt x="113" y="240"/>
                    <a:pt x="113" y="226"/>
                  </a:cubicBezTo>
                  <a:cubicBezTo>
                    <a:pt x="113" y="212"/>
                    <a:pt x="99" y="198"/>
                    <a:pt x="85" y="198"/>
                  </a:cubicBezTo>
                  <a:close/>
                  <a:moveTo>
                    <a:pt x="452" y="113"/>
                  </a:moveTo>
                  <a:lnTo>
                    <a:pt x="452" y="113"/>
                  </a:lnTo>
                  <a:cubicBezTo>
                    <a:pt x="148" y="113"/>
                    <a:pt x="148" y="113"/>
                    <a:pt x="148" y="11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1"/>
                    <a:pt x="148" y="21"/>
                    <a:pt x="148" y="14"/>
                  </a:cubicBezTo>
                  <a:cubicBezTo>
                    <a:pt x="155" y="7"/>
                    <a:pt x="163" y="0"/>
                    <a:pt x="177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31" y="0"/>
                    <a:pt x="431" y="0"/>
                    <a:pt x="438" y="7"/>
                  </a:cubicBezTo>
                  <a:cubicBezTo>
                    <a:pt x="445" y="7"/>
                    <a:pt x="445" y="14"/>
                    <a:pt x="445" y="14"/>
                  </a:cubicBezTo>
                  <a:cubicBezTo>
                    <a:pt x="445" y="14"/>
                    <a:pt x="452" y="21"/>
                    <a:pt x="452" y="28"/>
                  </a:cubicBezTo>
                  <a:cubicBezTo>
                    <a:pt x="452" y="113"/>
                    <a:pt x="452" y="113"/>
                    <a:pt x="452" y="113"/>
                  </a:cubicBezTo>
                  <a:close/>
                  <a:moveTo>
                    <a:pt x="452" y="403"/>
                  </a:moveTo>
                  <a:lnTo>
                    <a:pt x="452" y="403"/>
                  </a:lnTo>
                  <a:cubicBezTo>
                    <a:pt x="452" y="544"/>
                    <a:pt x="452" y="544"/>
                    <a:pt x="452" y="544"/>
                  </a:cubicBezTo>
                  <a:cubicBezTo>
                    <a:pt x="452" y="558"/>
                    <a:pt x="452" y="558"/>
                    <a:pt x="452" y="558"/>
                  </a:cubicBezTo>
                  <a:cubicBezTo>
                    <a:pt x="452" y="572"/>
                    <a:pt x="452" y="572"/>
                    <a:pt x="452" y="572"/>
                  </a:cubicBezTo>
                  <a:cubicBezTo>
                    <a:pt x="452" y="594"/>
                    <a:pt x="438" y="601"/>
                    <a:pt x="424" y="601"/>
                  </a:cubicBezTo>
                  <a:cubicBezTo>
                    <a:pt x="177" y="601"/>
                    <a:pt x="177" y="601"/>
                    <a:pt x="177" y="601"/>
                  </a:cubicBezTo>
                  <a:cubicBezTo>
                    <a:pt x="163" y="601"/>
                    <a:pt x="148" y="594"/>
                    <a:pt x="148" y="572"/>
                  </a:cubicBezTo>
                  <a:cubicBezTo>
                    <a:pt x="148" y="558"/>
                    <a:pt x="148" y="558"/>
                    <a:pt x="148" y="558"/>
                  </a:cubicBezTo>
                  <a:cubicBezTo>
                    <a:pt x="148" y="544"/>
                    <a:pt x="148" y="544"/>
                    <a:pt x="148" y="544"/>
                  </a:cubicBezTo>
                  <a:cubicBezTo>
                    <a:pt x="148" y="403"/>
                    <a:pt x="148" y="403"/>
                    <a:pt x="148" y="403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452" y="346"/>
                    <a:pt x="452" y="346"/>
                    <a:pt x="452" y="346"/>
                  </a:cubicBezTo>
                  <a:lnTo>
                    <a:pt x="452" y="403"/>
                  </a:lnTo>
                  <a:close/>
                  <a:moveTo>
                    <a:pt x="396" y="403"/>
                  </a:moveTo>
                  <a:lnTo>
                    <a:pt x="396" y="403"/>
                  </a:lnTo>
                  <a:cubicBezTo>
                    <a:pt x="205" y="403"/>
                    <a:pt x="205" y="403"/>
                    <a:pt x="205" y="403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396" y="431"/>
                    <a:pt x="396" y="431"/>
                    <a:pt x="396" y="431"/>
                  </a:cubicBezTo>
                  <a:lnTo>
                    <a:pt x="396" y="403"/>
                  </a:lnTo>
                  <a:close/>
                  <a:moveTo>
                    <a:pt x="396" y="459"/>
                  </a:moveTo>
                  <a:lnTo>
                    <a:pt x="396" y="459"/>
                  </a:lnTo>
                  <a:cubicBezTo>
                    <a:pt x="205" y="459"/>
                    <a:pt x="205" y="459"/>
                    <a:pt x="205" y="459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396" y="487"/>
                    <a:pt x="396" y="487"/>
                    <a:pt x="396" y="487"/>
                  </a:cubicBezTo>
                  <a:lnTo>
                    <a:pt x="396" y="459"/>
                  </a:lnTo>
                  <a:close/>
                  <a:moveTo>
                    <a:pt x="396" y="516"/>
                  </a:moveTo>
                  <a:lnTo>
                    <a:pt x="396" y="516"/>
                  </a:lnTo>
                  <a:cubicBezTo>
                    <a:pt x="205" y="516"/>
                    <a:pt x="205" y="516"/>
                    <a:pt x="205" y="516"/>
                  </a:cubicBezTo>
                  <a:cubicBezTo>
                    <a:pt x="205" y="544"/>
                    <a:pt x="205" y="544"/>
                    <a:pt x="205" y="544"/>
                  </a:cubicBezTo>
                  <a:cubicBezTo>
                    <a:pt x="396" y="544"/>
                    <a:pt x="396" y="544"/>
                    <a:pt x="396" y="544"/>
                  </a:cubicBezTo>
                  <a:lnTo>
                    <a:pt x="396" y="5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7" name="等腰三角形 3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我们的</a:t>
            </a:r>
            <a:r>
              <a:rPr lang="zh-CN" altLang="en-US" b="1" dirty="0">
                <a:cs typeface="+mn-ea"/>
                <a:sym typeface="+mn-lt"/>
              </a:rPr>
              <a:t>愿景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760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1875721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我们的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使命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218438" y="3660920"/>
            <a:ext cx="6707124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40217" y="3043239"/>
            <a:ext cx="5257800" cy="417134"/>
          </a:xfrm>
          <a:prstGeom prst="rect">
            <a:avLst/>
          </a:prstGeom>
          <a:noFill/>
        </p:spPr>
        <p:txBody>
          <a:bodyPr wrap="squar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81730" y="3910875"/>
            <a:ext cx="1922641" cy="865622"/>
            <a:chOff x="1700033" y="4557094"/>
            <a:chExt cx="2563521" cy="1154163"/>
          </a:xfrm>
        </p:grpSpPr>
        <p:sp>
          <p:nvSpPr>
            <p:cNvPr id="16" name="TextBox 15"/>
            <p:cNvSpPr txBox="1"/>
            <p:nvPr/>
          </p:nvSpPr>
          <p:spPr>
            <a:xfrm>
              <a:off x="2482513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股东满意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00033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604006" y="3910878"/>
            <a:ext cx="1922641" cy="865623"/>
            <a:chOff x="5492245" y="4557094"/>
            <a:chExt cx="2563521" cy="1154163"/>
          </a:xfrm>
        </p:grpSpPr>
        <p:sp>
          <p:nvSpPr>
            <p:cNvPr id="19" name="TextBox 18"/>
            <p:cNvSpPr txBox="1"/>
            <p:nvPr/>
          </p:nvSpPr>
          <p:spPr>
            <a:xfrm>
              <a:off x="6274724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美化环境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92245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26282" y="3910878"/>
            <a:ext cx="1922641" cy="865623"/>
            <a:chOff x="9121094" y="4557094"/>
            <a:chExt cx="2563521" cy="1154163"/>
          </a:xfrm>
        </p:grpSpPr>
        <p:sp>
          <p:nvSpPr>
            <p:cNvPr id="22" name="TextBox 21"/>
            <p:cNvSpPr txBox="1"/>
            <p:nvPr/>
          </p:nvSpPr>
          <p:spPr>
            <a:xfrm>
              <a:off x="9903573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回报社会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121094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648558" y="3910878"/>
            <a:ext cx="1922641" cy="865623"/>
            <a:chOff x="9121094" y="4557094"/>
            <a:chExt cx="2563521" cy="1154163"/>
          </a:xfrm>
        </p:grpSpPr>
        <p:sp>
          <p:nvSpPr>
            <p:cNvPr id="25" name="TextBox 24"/>
            <p:cNvSpPr txBox="1"/>
            <p:nvPr/>
          </p:nvSpPr>
          <p:spPr>
            <a:xfrm>
              <a:off x="9903577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员工满意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21094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18436" y="1085850"/>
            <a:ext cx="6707126" cy="1746647"/>
            <a:chOff x="1624582" y="1447800"/>
            <a:chExt cx="8942834" cy="23288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24584" y="1447800"/>
              <a:ext cx="8942832" cy="2328862"/>
            </a:xfrm>
            <a:custGeom>
              <a:avLst/>
              <a:gdLst>
                <a:gd name="connsiteX0" fmla="*/ 197642 w 8942832"/>
                <a:gd name="connsiteY0" fmla="*/ 0 h 2328862"/>
                <a:gd name="connsiteX1" fmla="*/ 8745191 w 8942832"/>
                <a:gd name="connsiteY1" fmla="*/ 0 h 2328862"/>
                <a:gd name="connsiteX2" fmla="*/ 8785015 w 8942832"/>
                <a:gd name="connsiteY2" fmla="*/ 4015 h 2328862"/>
                <a:gd name="connsiteX3" fmla="*/ 8942832 w 8942832"/>
                <a:gd name="connsiteY3" fmla="*/ 197650 h 2328862"/>
                <a:gd name="connsiteX4" fmla="*/ 8942832 w 8942832"/>
                <a:gd name="connsiteY4" fmla="*/ 2131211 h 2328862"/>
                <a:gd name="connsiteX5" fmla="*/ 8745181 w 8942832"/>
                <a:gd name="connsiteY5" fmla="*/ 2328862 h 2328862"/>
                <a:gd name="connsiteX6" fmla="*/ 197651 w 8942832"/>
                <a:gd name="connsiteY6" fmla="*/ 2328862 h 2328862"/>
                <a:gd name="connsiteX7" fmla="*/ 0 w 8942832"/>
                <a:gd name="connsiteY7" fmla="*/ 2131211 h 2328862"/>
                <a:gd name="connsiteX8" fmla="*/ 0 w 8942832"/>
                <a:gd name="connsiteY8" fmla="*/ 197650 h 2328862"/>
                <a:gd name="connsiteX9" fmla="*/ 157818 w 8942832"/>
                <a:gd name="connsiteY9" fmla="*/ 4015 h 232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42832" h="2328862">
                  <a:moveTo>
                    <a:pt x="197642" y="0"/>
                  </a:moveTo>
                  <a:lnTo>
                    <a:pt x="8745191" y="0"/>
                  </a:lnTo>
                  <a:lnTo>
                    <a:pt x="8785015" y="4015"/>
                  </a:lnTo>
                  <a:cubicBezTo>
                    <a:pt x="8875081" y="22445"/>
                    <a:pt x="8942832" y="102135"/>
                    <a:pt x="8942832" y="197650"/>
                  </a:cubicBezTo>
                  <a:lnTo>
                    <a:pt x="8942832" y="2131211"/>
                  </a:lnTo>
                  <a:cubicBezTo>
                    <a:pt x="8942832" y="2240371"/>
                    <a:pt x="8854341" y="2328862"/>
                    <a:pt x="8745181" y="2328862"/>
                  </a:cubicBezTo>
                  <a:lnTo>
                    <a:pt x="197651" y="2328862"/>
                  </a:lnTo>
                  <a:cubicBezTo>
                    <a:pt x="88491" y="2328862"/>
                    <a:pt x="0" y="2240371"/>
                    <a:pt x="0" y="2131211"/>
                  </a:cubicBezTo>
                  <a:lnTo>
                    <a:pt x="0" y="197650"/>
                  </a:lnTo>
                  <a:cubicBezTo>
                    <a:pt x="0" y="102135"/>
                    <a:pt x="67751" y="22445"/>
                    <a:pt x="157818" y="4015"/>
                  </a:cubicBezTo>
                  <a:close/>
                </a:path>
              </a:pathLst>
            </a:custGeom>
          </p:spPr>
        </p:pic>
        <p:sp>
          <p:nvSpPr>
            <p:cNvPr id="3" name="Rectangle 2"/>
            <p:cNvSpPr/>
            <p:nvPr/>
          </p:nvSpPr>
          <p:spPr>
            <a:xfrm>
              <a:off x="1624582" y="1447800"/>
              <a:ext cx="8942833" cy="232886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947948" y="2357006"/>
              <a:ext cx="2296103" cy="510450"/>
              <a:chOff x="4878401" y="4187518"/>
              <a:chExt cx="2924707" cy="510450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175264" y="4288854"/>
                <a:ext cx="2330986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 AWESOME!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0211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0">
            <a:blip r:embed="rId3"/>
            <a:srcRect/>
            <a:tile tx="0" ty="0" sx="100000" sy="100000" flip="none" algn="tl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02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35598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产品服务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43550" y="3278876"/>
            <a:ext cx="33591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Product/Service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9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725802" y="3543367"/>
            <a:ext cx="3732398" cy="852971"/>
            <a:chOff x="6301069" y="4941402"/>
            <a:chExt cx="4976531" cy="1137295"/>
          </a:xfrm>
        </p:grpSpPr>
        <p:grpSp>
          <p:nvGrpSpPr>
            <p:cNvPr id="19" name="Group 18"/>
            <p:cNvGrpSpPr/>
            <p:nvPr/>
          </p:nvGrpSpPr>
          <p:grpSpPr>
            <a:xfrm>
              <a:off x="7356859" y="4944118"/>
              <a:ext cx="3920741" cy="1134579"/>
              <a:chOff x="7330028" y="4947302"/>
              <a:chExt cx="3920741" cy="1134579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7330028" y="4947302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网络托管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330029" y="5266273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6301069" y="4941402"/>
              <a:ext cx="878400" cy="878400"/>
              <a:chOff x="6274238" y="4916230"/>
              <a:chExt cx="905897" cy="905897"/>
            </a:xfrm>
            <a:solidFill>
              <a:schemeClr val="tx1"/>
            </a:solidFill>
          </p:grpSpPr>
          <p:sp>
            <p:nvSpPr>
              <p:cNvPr id="23" name="Oval 22"/>
              <p:cNvSpPr/>
              <p:nvPr/>
            </p:nvSpPr>
            <p:spPr>
              <a:xfrm>
                <a:off x="6274238" y="4916230"/>
                <a:ext cx="905897" cy="90589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120"/>
              <p:cNvSpPr>
                <a:spLocks noEditPoints="1"/>
              </p:cNvSpPr>
              <p:nvPr/>
            </p:nvSpPr>
            <p:spPr bwMode="auto">
              <a:xfrm>
                <a:off x="6537480" y="5177357"/>
                <a:ext cx="381163" cy="440998"/>
              </a:xfrm>
              <a:custGeom>
                <a:avLst/>
                <a:gdLst>
                  <a:gd name="T0" fmla="*/ 62 w 80"/>
                  <a:gd name="T1" fmla="*/ 22 h 92"/>
                  <a:gd name="T2" fmla="*/ 37 w 80"/>
                  <a:gd name="T3" fmla="*/ 43 h 92"/>
                  <a:gd name="T4" fmla="*/ 37 w 80"/>
                  <a:gd name="T5" fmla="*/ 33 h 92"/>
                  <a:gd name="T6" fmla="*/ 5 w 80"/>
                  <a:gd name="T7" fmla="*/ 58 h 92"/>
                  <a:gd name="T8" fmla="*/ 0 w 80"/>
                  <a:gd name="T9" fmla="*/ 58 h 92"/>
                  <a:gd name="T10" fmla="*/ 37 w 80"/>
                  <a:gd name="T11" fmla="*/ 10 h 92"/>
                  <a:gd name="T12" fmla="*/ 37 w 80"/>
                  <a:gd name="T13" fmla="*/ 0 h 92"/>
                  <a:gd name="T14" fmla="*/ 62 w 80"/>
                  <a:gd name="T15" fmla="*/ 22 h 92"/>
                  <a:gd name="T16" fmla="*/ 44 w 80"/>
                  <a:gd name="T17" fmla="*/ 59 h 92"/>
                  <a:gd name="T18" fmla="*/ 44 w 80"/>
                  <a:gd name="T19" fmla="*/ 49 h 92"/>
                  <a:gd name="T20" fmla="*/ 16 w 80"/>
                  <a:gd name="T21" fmla="*/ 71 h 92"/>
                  <a:gd name="T22" fmla="*/ 44 w 80"/>
                  <a:gd name="T23" fmla="*/ 92 h 92"/>
                  <a:gd name="T24" fmla="*/ 44 w 80"/>
                  <a:gd name="T25" fmla="*/ 82 h 92"/>
                  <a:gd name="T26" fmla="*/ 80 w 80"/>
                  <a:gd name="T27" fmla="*/ 37 h 92"/>
                  <a:gd name="T28" fmla="*/ 75 w 80"/>
                  <a:gd name="T29" fmla="*/ 37 h 92"/>
                  <a:gd name="T30" fmla="*/ 44 w 80"/>
                  <a:gd name="T31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92">
                    <a:moveTo>
                      <a:pt x="62" y="22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22" y="36"/>
                      <a:pt x="10" y="44"/>
                      <a:pt x="5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34"/>
                      <a:pt x="14" y="16"/>
                      <a:pt x="37" y="1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62" y="22"/>
                      <a:pt x="62" y="22"/>
                      <a:pt x="62" y="22"/>
                    </a:cubicBezTo>
                    <a:close/>
                    <a:moveTo>
                      <a:pt x="44" y="59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66" y="77"/>
                      <a:pt x="78" y="59"/>
                      <a:pt x="80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69" y="49"/>
                      <a:pt x="57" y="56"/>
                      <a:pt x="44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725802" y="2407549"/>
            <a:ext cx="3732398" cy="1017737"/>
            <a:chOff x="6301069" y="3493360"/>
            <a:chExt cx="4976531" cy="1356983"/>
          </a:xfrm>
        </p:grpSpPr>
        <p:grpSp>
          <p:nvGrpSpPr>
            <p:cNvPr id="16" name="Group 15"/>
            <p:cNvGrpSpPr/>
            <p:nvPr/>
          </p:nvGrpSpPr>
          <p:grpSpPr>
            <a:xfrm>
              <a:off x="7356859" y="3507220"/>
              <a:ext cx="3920741" cy="1343123"/>
              <a:chOff x="7330028" y="3625365"/>
              <a:chExt cx="3920741" cy="1343123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7330028" y="3625365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市场调研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30029" y="3922048"/>
                <a:ext cx="392074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5000"/>
                  </a:lnSpc>
                </a:pPr>
                <a:endParaRPr 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301069" y="3493360"/>
              <a:ext cx="878400" cy="878400"/>
              <a:chOff x="6274238" y="3554503"/>
              <a:chExt cx="905897" cy="905897"/>
            </a:xfrm>
            <a:solidFill>
              <a:schemeClr val="tx1"/>
            </a:solidFill>
          </p:grpSpPr>
          <p:sp>
            <p:nvSpPr>
              <p:cNvPr id="26" name="Oval 25"/>
              <p:cNvSpPr/>
              <p:nvPr/>
            </p:nvSpPr>
            <p:spPr>
              <a:xfrm>
                <a:off x="6274238" y="3554503"/>
                <a:ext cx="905897" cy="90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125"/>
              <p:cNvSpPr>
                <a:spLocks noEditPoints="1"/>
              </p:cNvSpPr>
              <p:nvPr/>
            </p:nvSpPr>
            <p:spPr bwMode="auto">
              <a:xfrm>
                <a:off x="6469015" y="3812339"/>
                <a:ext cx="516341" cy="387810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5 w 108"/>
                  <a:gd name="T5" fmla="*/ 44 h 81"/>
                  <a:gd name="T6" fmla="*/ 35 w 108"/>
                  <a:gd name="T7" fmla="*/ 62 h 81"/>
                  <a:gd name="T8" fmla="*/ 43 w 108"/>
                  <a:gd name="T9" fmla="*/ 44 h 81"/>
                  <a:gd name="T10" fmla="*/ 48 w 108"/>
                  <a:gd name="T11" fmla="*/ 47 h 81"/>
                  <a:gd name="T12" fmla="*/ 60 w 108"/>
                  <a:gd name="T13" fmla="*/ 52 h 81"/>
                  <a:gd name="T14" fmla="*/ 60 w 108"/>
                  <a:gd name="T15" fmla="*/ 51 h 81"/>
                  <a:gd name="T16" fmla="*/ 72 w 108"/>
                  <a:gd name="T17" fmla="*/ 47 h 81"/>
                  <a:gd name="T18" fmla="*/ 83 w 108"/>
                  <a:gd name="T19" fmla="*/ 61 h 81"/>
                  <a:gd name="T20" fmla="*/ 96 w 108"/>
                  <a:gd name="T21" fmla="*/ 47 h 81"/>
                  <a:gd name="T22" fmla="*/ 105 w 108"/>
                  <a:gd name="T23" fmla="*/ 49 h 81"/>
                  <a:gd name="T24" fmla="*/ 108 w 108"/>
                  <a:gd name="T25" fmla="*/ 72 h 81"/>
                  <a:gd name="T26" fmla="*/ 69 w 108"/>
                  <a:gd name="T27" fmla="*/ 72 h 81"/>
                  <a:gd name="T28" fmla="*/ 69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3 w 108"/>
                  <a:gd name="T35" fmla="*/ 27 h 81"/>
                  <a:gd name="T36" fmla="*/ 93 w 108"/>
                  <a:gd name="T37" fmla="*/ 25 h 81"/>
                  <a:gd name="T38" fmla="*/ 92 w 108"/>
                  <a:gd name="T39" fmla="*/ 37 h 81"/>
                  <a:gd name="T40" fmla="*/ 88 w 108"/>
                  <a:gd name="T41" fmla="*/ 42 h 81"/>
                  <a:gd name="T42" fmla="*/ 99 w 108"/>
                  <a:gd name="T43" fmla="*/ 42 h 81"/>
                  <a:gd name="T44" fmla="*/ 98 w 108"/>
                  <a:gd name="T45" fmla="*/ 32 h 81"/>
                  <a:gd name="T46" fmla="*/ 69 w 108"/>
                  <a:gd name="T47" fmla="*/ 32 h 81"/>
                  <a:gd name="T48" fmla="*/ 68 w 108"/>
                  <a:gd name="T49" fmla="*/ 42 h 81"/>
                  <a:gd name="T50" fmla="*/ 78 w 108"/>
                  <a:gd name="T51" fmla="*/ 42 h 81"/>
                  <a:gd name="T52" fmla="*/ 75 w 108"/>
                  <a:gd name="T53" fmla="*/ 37 h 81"/>
                  <a:gd name="T54" fmla="*/ 73 w 108"/>
                  <a:gd name="T55" fmla="*/ 27 h 81"/>
                  <a:gd name="T56" fmla="*/ 73 w 108"/>
                  <a:gd name="T57" fmla="*/ 27 h 81"/>
                  <a:gd name="T58" fmla="*/ 21 w 108"/>
                  <a:gd name="T59" fmla="*/ 31 h 81"/>
                  <a:gd name="T60" fmla="*/ 22 w 108"/>
                  <a:gd name="T61" fmla="*/ 16 h 81"/>
                  <a:gd name="T62" fmla="*/ 46 w 108"/>
                  <a:gd name="T63" fmla="*/ 16 h 81"/>
                  <a:gd name="T64" fmla="*/ 47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19 w 108"/>
                  <a:gd name="T71" fmla="*/ 7 h 81"/>
                  <a:gd name="T72" fmla="*/ 18 w 108"/>
                  <a:gd name="T73" fmla="*/ 28 h 81"/>
                  <a:gd name="T74" fmla="*/ 21 w 108"/>
                  <a:gd name="T75" fmla="*/ 3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2"/>
                      <a:pt x="15" y="49"/>
                      <a:pt x="21" y="47"/>
                    </a:cubicBezTo>
                    <a:cubicBezTo>
                      <a:pt x="22" y="46"/>
                      <a:pt x="24" y="45"/>
                      <a:pt x="25" y="44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5" y="45"/>
                      <a:pt x="46" y="46"/>
                      <a:pt x="48" y="47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5" y="49"/>
                      <a:pt x="69" y="47"/>
                      <a:pt x="72" y="47"/>
                    </a:cubicBezTo>
                    <a:cubicBezTo>
                      <a:pt x="74" y="53"/>
                      <a:pt x="78" y="57"/>
                      <a:pt x="83" y="61"/>
                    </a:cubicBezTo>
                    <a:cubicBezTo>
                      <a:pt x="89" y="57"/>
                      <a:pt x="93" y="52"/>
                      <a:pt x="96" y="47"/>
                    </a:cubicBezTo>
                    <a:cubicBezTo>
                      <a:pt x="98" y="47"/>
                      <a:pt x="102" y="48"/>
                      <a:pt x="105" y="49"/>
                    </a:cubicBezTo>
                    <a:cubicBezTo>
                      <a:pt x="108" y="54"/>
                      <a:pt x="108" y="65"/>
                      <a:pt x="108" y="72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70" y="75"/>
                      <a:pt x="70" y="78"/>
                      <a:pt x="69" y="81"/>
                    </a:cubicBezTo>
                    <a:cubicBezTo>
                      <a:pt x="46" y="81"/>
                      <a:pt x="23" y="81"/>
                      <a:pt x="0" y="81"/>
                    </a:cubicBezTo>
                    <a:cubicBezTo>
                      <a:pt x="0" y="68"/>
                      <a:pt x="0" y="59"/>
                      <a:pt x="3" y="54"/>
                    </a:cubicBezTo>
                    <a:close/>
                    <a:moveTo>
                      <a:pt x="73" y="27"/>
                    </a:moveTo>
                    <a:cubicBezTo>
                      <a:pt x="79" y="28"/>
                      <a:pt x="89" y="27"/>
                      <a:pt x="93" y="25"/>
                    </a:cubicBezTo>
                    <a:cubicBezTo>
                      <a:pt x="93" y="27"/>
                      <a:pt x="93" y="33"/>
                      <a:pt x="92" y="37"/>
                    </a:cubicBezTo>
                    <a:cubicBezTo>
                      <a:pt x="91" y="39"/>
                      <a:pt x="90" y="41"/>
                      <a:pt x="88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4"/>
                      <a:pt x="98" y="32"/>
                    </a:cubicBezTo>
                    <a:cubicBezTo>
                      <a:pt x="102" y="3"/>
                      <a:pt x="64" y="3"/>
                      <a:pt x="69" y="32"/>
                    </a:cubicBezTo>
                    <a:cubicBezTo>
                      <a:pt x="69" y="34"/>
                      <a:pt x="68" y="42"/>
                      <a:pt x="6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7" y="41"/>
                      <a:pt x="76" y="39"/>
                      <a:pt x="75" y="37"/>
                    </a:cubicBezTo>
                    <a:cubicBezTo>
                      <a:pt x="73" y="34"/>
                      <a:pt x="73" y="30"/>
                      <a:pt x="73" y="27"/>
                    </a:cubicBezTo>
                    <a:cubicBezTo>
                      <a:pt x="73" y="27"/>
                      <a:pt x="73" y="27"/>
                      <a:pt x="73" y="27"/>
                    </a:cubicBezTo>
                    <a:close/>
                    <a:moveTo>
                      <a:pt x="21" y="31"/>
                    </a:moveTo>
                    <a:cubicBezTo>
                      <a:pt x="21" y="25"/>
                      <a:pt x="21" y="21"/>
                      <a:pt x="22" y="16"/>
                    </a:cubicBezTo>
                    <a:cubicBezTo>
                      <a:pt x="29" y="12"/>
                      <a:pt x="37" y="18"/>
                      <a:pt x="46" y="16"/>
                    </a:cubicBezTo>
                    <a:cubicBezTo>
                      <a:pt x="47" y="20"/>
                      <a:pt x="48" y="25"/>
                      <a:pt x="47" y="31"/>
                    </a:cubicBezTo>
                    <a:cubicBezTo>
                      <a:pt x="47" y="31"/>
                      <a:pt x="51" y="28"/>
                      <a:pt x="52" y="25"/>
                    </a:cubicBezTo>
                    <a:cubicBezTo>
                      <a:pt x="52" y="22"/>
                      <a:pt x="51" y="10"/>
                      <a:pt x="50" y="8"/>
                    </a:cubicBezTo>
                    <a:cubicBezTo>
                      <a:pt x="45" y="0"/>
                      <a:pt x="25" y="0"/>
                      <a:pt x="19" y="7"/>
                    </a:cubicBezTo>
                    <a:cubicBezTo>
                      <a:pt x="18" y="9"/>
                      <a:pt x="16" y="25"/>
                      <a:pt x="18" y="28"/>
                    </a:cubicBezTo>
                    <a:cubicBezTo>
                      <a:pt x="19" y="30"/>
                      <a:pt x="21" y="31"/>
                      <a:pt x="21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70681" y="1271730"/>
            <a:ext cx="3726021" cy="834174"/>
            <a:chOff x="894242" y="2050366"/>
            <a:chExt cx="4968028" cy="1112231"/>
          </a:xfrm>
        </p:grpSpPr>
        <p:grpSp>
          <p:nvGrpSpPr>
            <p:cNvPr id="4" name="Group 3"/>
            <p:cNvGrpSpPr/>
            <p:nvPr/>
          </p:nvGrpSpPr>
          <p:grpSpPr>
            <a:xfrm>
              <a:off x="1941529" y="2078146"/>
              <a:ext cx="3920741" cy="1084451"/>
              <a:chOff x="2075448" y="2156086"/>
              <a:chExt cx="3920741" cy="108445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075448" y="2156086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新闻广告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075449" y="2424929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</a:p>
            </p:txBody>
          </p:sp>
        </p:grpSp>
        <p:grpSp>
          <p:nvGrpSpPr>
            <p:cNvPr id="28" name="Group 27"/>
            <p:cNvGrpSpPr>
              <a:grpSpLocks noChangeAspect="1"/>
            </p:cNvGrpSpPr>
            <p:nvPr/>
          </p:nvGrpSpPr>
          <p:grpSpPr>
            <a:xfrm>
              <a:off x="894242" y="2050366"/>
              <a:ext cx="878400" cy="878400"/>
              <a:chOff x="1028161" y="2192777"/>
              <a:chExt cx="905897" cy="905897"/>
            </a:xfrm>
            <a:solidFill>
              <a:schemeClr val="tx1"/>
            </a:solidFill>
          </p:grpSpPr>
          <p:sp>
            <p:nvSpPr>
              <p:cNvPr id="29" name="Oval 28"/>
              <p:cNvSpPr/>
              <p:nvPr/>
            </p:nvSpPr>
            <p:spPr>
              <a:xfrm>
                <a:off x="1028161" y="2192777"/>
                <a:ext cx="905897" cy="90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147"/>
              <p:cNvSpPr>
                <a:spLocks noEditPoints="1"/>
              </p:cNvSpPr>
              <p:nvPr/>
            </p:nvSpPr>
            <p:spPr bwMode="auto">
              <a:xfrm>
                <a:off x="1320445" y="2391986"/>
                <a:ext cx="321328" cy="507478"/>
              </a:xfrm>
              <a:custGeom>
                <a:avLst/>
                <a:gdLst>
                  <a:gd name="T0" fmla="*/ 57 w 67"/>
                  <a:gd name="T1" fmla="*/ 10 h 106"/>
                  <a:gd name="T2" fmla="*/ 62 w 67"/>
                  <a:gd name="T3" fmla="*/ 51 h 106"/>
                  <a:gd name="T4" fmla="*/ 51 w 67"/>
                  <a:gd name="T5" fmla="*/ 66 h 106"/>
                  <a:gd name="T6" fmla="*/ 55 w 67"/>
                  <a:gd name="T7" fmla="*/ 65 h 106"/>
                  <a:gd name="T8" fmla="*/ 57 w 67"/>
                  <a:gd name="T9" fmla="*/ 73 h 106"/>
                  <a:gd name="T10" fmla="*/ 56 w 67"/>
                  <a:gd name="T11" fmla="*/ 80 h 106"/>
                  <a:gd name="T12" fmla="*/ 57 w 67"/>
                  <a:gd name="T13" fmla="*/ 86 h 106"/>
                  <a:gd name="T14" fmla="*/ 55 w 67"/>
                  <a:gd name="T15" fmla="*/ 93 h 106"/>
                  <a:gd name="T16" fmla="*/ 15 w 67"/>
                  <a:gd name="T17" fmla="*/ 97 h 106"/>
                  <a:gd name="T18" fmla="*/ 12 w 67"/>
                  <a:gd name="T19" fmla="*/ 95 h 106"/>
                  <a:gd name="T20" fmla="*/ 12 w 67"/>
                  <a:gd name="T21" fmla="*/ 83 h 106"/>
                  <a:gd name="T22" fmla="*/ 12 w 67"/>
                  <a:gd name="T23" fmla="*/ 82 h 106"/>
                  <a:gd name="T24" fmla="*/ 12 w 67"/>
                  <a:gd name="T25" fmla="*/ 71 h 106"/>
                  <a:gd name="T26" fmla="*/ 15 w 67"/>
                  <a:gd name="T27" fmla="*/ 69 h 106"/>
                  <a:gd name="T28" fmla="*/ 16 w 67"/>
                  <a:gd name="T29" fmla="*/ 63 h 106"/>
                  <a:gd name="T30" fmla="*/ 0 w 67"/>
                  <a:gd name="T31" fmla="*/ 34 h 106"/>
                  <a:gd name="T32" fmla="*/ 33 w 67"/>
                  <a:gd name="T33" fmla="*/ 0 h 106"/>
                  <a:gd name="T34" fmla="*/ 28 w 67"/>
                  <a:gd name="T35" fmla="*/ 41 h 106"/>
                  <a:gd name="T36" fmla="*/ 30 w 67"/>
                  <a:gd name="T37" fmla="*/ 39 h 106"/>
                  <a:gd name="T38" fmla="*/ 33 w 67"/>
                  <a:gd name="T39" fmla="*/ 41 h 106"/>
                  <a:gd name="T40" fmla="*/ 36 w 67"/>
                  <a:gd name="T41" fmla="*/ 39 h 106"/>
                  <a:gd name="T42" fmla="*/ 39 w 67"/>
                  <a:gd name="T43" fmla="*/ 41 h 106"/>
                  <a:gd name="T44" fmla="*/ 43 w 67"/>
                  <a:gd name="T45" fmla="*/ 38 h 106"/>
                  <a:gd name="T46" fmla="*/ 39 w 67"/>
                  <a:gd name="T47" fmla="*/ 52 h 106"/>
                  <a:gd name="T48" fmla="*/ 44 w 67"/>
                  <a:gd name="T49" fmla="*/ 66 h 106"/>
                  <a:gd name="T50" fmla="*/ 44 w 67"/>
                  <a:gd name="T51" fmla="*/ 58 h 106"/>
                  <a:gd name="T52" fmla="*/ 56 w 67"/>
                  <a:gd name="T53" fmla="*/ 47 h 106"/>
                  <a:gd name="T54" fmla="*/ 52 w 67"/>
                  <a:gd name="T55" fmla="*/ 15 h 106"/>
                  <a:gd name="T56" fmla="*/ 15 w 67"/>
                  <a:gd name="T57" fmla="*/ 15 h 106"/>
                  <a:gd name="T58" fmla="*/ 11 w 67"/>
                  <a:gd name="T59" fmla="*/ 48 h 106"/>
                  <a:gd name="T60" fmla="*/ 23 w 67"/>
                  <a:gd name="T61" fmla="*/ 59 h 106"/>
                  <a:gd name="T62" fmla="*/ 23 w 67"/>
                  <a:gd name="T63" fmla="*/ 67 h 106"/>
                  <a:gd name="T64" fmla="*/ 29 w 67"/>
                  <a:gd name="T65" fmla="*/ 52 h 106"/>
                  <a:gd name="T66" fmla="*/ 25 w 67"/>
                  <a:gd name="T67" fmla="*/ 38 h 106"/>
                  <a:gd name="T68" fmla="*/ 40 w 67"/>
                  <a:gd name="T69" fmla="*/ 43 h 106"/>
                  <a:gd name="T70" fmla="*/ 36 w 67"/>
                  <a:gd name="T71" fmla="*/ 42 h 106"/>
                  <a:gd name="T72" fmla="*/ 30 w 67"/>
                  <a:gd name="T73" fmla="*/ 42 h 106"/>
                  <a:gd name="T74" fmla="*/ 27 w 67"/>
                  <a:gd name="T75" fmla="*/ 42 h 106"/>
                  <a:gd name="T76" fmla="*/ 32 w 67"/>
                  <a:gd name="T77" fmla="*/ 51 h 106"/>
                  <a:gd name="T78" fmla="*/ 32 w 67"/>
                  <a:gd name="T79" fmla="*/ 67 h 106"/>
                  <a:gd name="T80" fmla="*/ 35 w 67"/>
                  <a:gd name="T81" fmla="*/ 51 h 106"/>
                  <a:gd name="T82" fmla="*/ 35 w 67"/>
                  <a:gd name="T83" fmla="*/ 50 h 106"/>
                  <a:gd name="T84" fmla="*/ 43 w 67"/>
                  <a:gd name="T85" fmla="*/ 96 h 106"/>
                  <a:gd name="T86" fmla="*/ 34 w 67"/>
                  <a:gd name="T87" fmla="*/ 106 h 106"/>
                  <a:gd name="T88" fmla="*/ 43 w 67"/>
                  <a:gd name="T89" fmla="*/ 96 h 106"/>
                  <a:gd name="T90" fmla="*/ 17 w 67"/>
                  <a:gd name="T91" fmla="*/ 88 h 106"/>
                  <a:gd name="T92" fmla="*/ 17 w 67"/>
                  <a:gd name="T93" fmla="*/ 90 h 106"/>
                  <a:gd name="T94" fmla="*/ 50 w 67"/>
                  <a:gd name="T95" fmla="*/ 86 h 106"/>
                  <a:gd name="T96" fmla="*/ 50 w 67"/>
                  <a:gd name="T97" fmla="*/ 73 h 106"/>
                  <a:gd name="T98" fmla="*/ 17 w 67"/>
                  <a:gd name="T99" fmla="*/ 77 h 106"/>
                  <a:gd name="T100" fmla="*/ 50 w 67"/>
                  <a:gd name="T101" fmla="*/ 74 h 106"/>
                  <a:gd name="T102" fmla="*/ 50 w 67"/>
                  <a:gd name="T103" fmla="*/ 7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06">
                    <a:moveTo>
                      <a:pt x="33" y="0"/>
                    </a:moveTo>
                    <a:cubicBezTo>
                      <a:pt x="43" y="0"/>
                      <a:pt x="51" y="4"/>
                      <a:pt x="57" y="10"/>
                    </a:cubicBezTo>
                    <a:cubicBezTo>
                      <a:pt x="63" y="16"/>
                      <a:pt x="67" y="25"/>
                      <a:pt x="67" y="34"/>
                    </a:cubicBezTo>
                    <a:cubicBezTo>
                      <a:pt x="67" y="40"/>
                      <a:pt x="65" y="46"/>
                      <a:pt x="62" y="51"/>
                    </a:cubicBezTo>
                    <a:cubicBezTo>
                      <a:pt x="59" y="56"/>
                      <a:pt x="56" y="59"/>
                      <a:pt x="51" y="62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70"/>
                      <a:pt x="57" y="72"/>
                      <a:pt x="57" y="73"/>
                    </a:cubicBezTo>
                    <a:cubicBezTo>
                      <a:pt x="57" y="75"/>
                      <a:pt x="57" y="77"/>
                      <a:pt x="56" y="7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7" y="82"/>
                      <a:pt x="57" y="84"/>
                      <a:pt x="57" y="86"/>
                    </a:cubicBezTo>
                    <a:cubicBezTo>
                      <a:pt x="57" y="88"/>
                      <a:pt x="57" y="90"/>
                      <a:pt x="56" y="92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1" y="93"/>
                      <a:pt x="11" y="91"/>
                      <a:pt x="10" y="90"/>
                    </a:cubicBezTo>
                    <a:cubicBezTo>
                      <a:pt x="10" y="88"/>
                      <a:pt x="11" y="86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1" y="81"/>
                      <a:pt x="11" y="79"/>
                      <a:pt x="10" y="77"/>
                    </a:cubicBezTo>
                    <a:cubicBezTo>
                      <a:pt x="10" y="75"/>
                      <a:pt x="11" y="73"/>
                      <a:pt x="12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0"/>
                      <a:pt x="7" y="56"/>
                      <a:pt x="5" y="51"/>
                    </a:cubicBezTo>
                    <a:cubicBezTo>
                      <a:pt x="2" y="46"/>
                      <a:pt x="0" y="40"/>
                      <a:pt x="0" y="34"/>
                    </a:cubicBezTo>
                    <a:cubicBezTo>
                      <a:pt x="0" y="25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26" y="40"/>
                    </a:moveTo>
                    <a:cubicBezTo>
                      <a:pt x="27" y="41"/>
                      <a:pt x="27" y="41"/>
                      <a:pt x="28" y="41"/>
                    </a:cubicBezTo>
                    <a:cubicBezTo>
                      <a:pt x="28" y="41"/>
                      <a:pt x="29" y="41"/>
                      <a:pt x="30" y="40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1"/>
                      <a:pt x="32" y="41"/>
                      <a:pt x="33" y="41"/>
                    </a:cubicBezTo>
                    <a:cubicBezTo>
                      <a:pt x="34" y="41"/>
                      <a:pt x="35" y="41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7" y="41"/>
                      <a:pt x="38" y="41"/>
                      <a:pt x="39" y="41"/>
                    </a:cubicBezTo>
                    <a:cubicBezTo>
                      <a:pt x="40" y="41"/>
                      <a:pt x="41" y="41"/>
                      <a:pt x="42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50" y="55"/>
                      <a:pt x="54" y="52"/>
                      <a:pt x="56" y="47"/>
                    </a:cubicBezTo>
                    <a:cubicBezTo>
                      <a:pt x="59" y="44"/>
                      <a:pt x="60" y="39"/>
                      <a:pt x="60" y="34"/>
                    </a:cubicBezTo>
                    <a:cubicBezTo>
                      <a:pt x="60" y="27"/>
                      <a:pt x="57" y="20"/>
                      <a:pt x="52" y="15"/>
                    </a:cubicBezTo>
                    <a:cubicBezTo>
                      <a:pt x="47" y="10"/>
                      <a:pt x="41" y="7"/>
                      <a:pt x="33" y="7"/>
                    </a:cubicBezTo>
                    <a:cubicBezTo>
                      <a:pt x="26" y="7"/>
                      <a:pt x="19" y="10"/>
                      <a:pt x="15" y="15"/>
                    </a:cubicBezTo>
                    <a:cubicBezTo>
                      <a:pt x="10" y="20"/>
                      <a:pt x="7" y="27"/>
                      <a:pt x="7" y="34"/>
                    </a:cubicBezTo>
                    <a:cubicBezTo>
                      <a:pt x="7" y="39"/>
                      <a:pt x="8" y="44"/>
                      <a:pt x="11" y="48"/>
                    </a:cubicBezTo>
                    <a:cubicBezTo>
                      <a:pt x="13" y="52"/>
                      <a:pt x="17" y="55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40"/>
                      <a:pt x="26" y="40"/>
                      <a:pt x="26" y="40"/>
                    </a:cubicBezTo>
                    <a:close/>
                    <a:moveTo>
                      <a:pt x="40" y="43"/>
                    </a:moveTo>
                    <a:cubicBezTo>
                      <a:pt x="40" y="43"/>
                      <a:pt x="40" y="43"/>
                      <a:pt x="39" y="43"/>
                    </a:cubicBezTo>
                    <a:cubicBezTo>
                      <a:pt x="38" y="43"/>
                      <a:pt x="37" y="43"/>
                      <a:pt x="36" y="42"/>
                    </a:cubicBezTo>
                    <a:cubicBezTo>
                      <a:pt x="35" y="42"/>
                      <a:pt x="34" y="43"/>
                      <a:pt x="33" y="43"/>
                    </a:cubicBezTo>
                    <a:cubicBezTo>
                      <a:pt x="32" y="43"/>
                      <a:pt x="31" y="42"/>
                      <a:pt x="30" y="42"/>
                    </a:cubicBezTo>
                    <a:cubicBezTo>
                      <a:pt x="29" y="42"/>
                      <a:pt x="28" y="43"/>
                      <a:pt x="28" y="43"/>
                    </a:cubicBezTo>
                    <a:cubicBezTo>
                      <a:pt x="27" y="43"/>
                      <a:pt x="27" y="43"/>
                      <a:pt x="27" y="4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40" y="43"/>
                      <a:pt x="40" y="43"/>
                      <a:pt x="40" y="43"/>
                    </a:cubicBezTo>
                    <a:close/>
                    <a:moveTo>
                      <a:pt x="43" y="96"/>
                    </a:moveTo>
                    <a:cubicBezTo>
                      <a:pt x="24" y="98"/>
                      <a:pt x="24" y="98"/>
                      <a:pt x="24" y="98"/>
                    </a:cubicBezTo>
                    <a:cubicBezTo>
                      <a:pt x="25" y="103"/>
                      <a:pt x="29" y="106"/>
                      <a:pt x="34" y="106"/>
                    </a:cubicBezTo>
                    <a:cubicBezTo>
                      <a:pt x="39" y="106"/>
                      <a:pt x="43" y="102"/>
                      <a:pt x="43" y="97"/>
                    </a:cubicBezTo>
                    <a:cubicBezTo>
                      <a:pt x="43" y="97"/>
                      <a:pt x="43" y="97"/>
                      <a:pt x="43" y="96"/>
                    </a:cubicBezTo>
                    <a:close/>
                    <a:moveTo>
                      <a:pt x="50" y="85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90"/>
                      <a:pt x="17" y="90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6"/>
                      <a:pt x="50" y="86"/>
                    </a:cubicBezTo>
                    <a:cubicBezTo>
                      <a:pt x="50" y="86"/>
                      <a:pt x="50" y="86"/>
                      <a:pt x="50" y="85"/>
                    </a:cubicBezTo>
                    <a:close/>
                    <a:moveTo>
                      <a:pt x="50" y="73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74"/>
                      <a:pt x="50" y="74"/>
                      <a:pt x="50" y="73"/>
                    </a:cubicBezTo>
                    <a:cubicBezTo>
                      <a:pt x="50" y="73"/>
                      <a:pt x="50" y="73"/>
                      <a:pt x="50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70681" y="2407547"/>
            <a:ext cx="3726021" cy="837977"/>
            <a:chOff x="894242" y="3493360"/>
            <a:chExt cx="4968028" cy="1117303"/>
          </a:xfrm>
        </p:grpSpPr>
        <p:grpSp>
          <p:nvGrpSpPr>
            <p:cNvPr id="7" name="Group 6"/>
            <p:cNvGrpSpPr/>
            <p:nvPr/>
          </p:nvGrpSpPr>
          <p:grpSpPr>
            <a:xfrm>
              <a:off x="1941529" y="3516068"/>
              <a:ext cx="3920741" cy="1094595"/>
              <a:chOff x="2075448" y="3643062"/>
              <a:chExt cx="3920741" cy="109459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2075448" y="3643062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项目启动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075449" y="3922049"/>
                <a:ext cx="3920740" cy="81560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894242" y="3493360"/>
              <a:ext cx="878400" cy="878400"/>
              <a:chOff x="1028161" y="3554503"/>
              <a:chExt cx="905897" cy="905897"/>
            </a:xfrm>
            <a:solidFill>
              <a:schemeClr val="tx1"/>
            </a:solidFill>
          </p:grpSpPr>
          <p:sp>
            <p:nvSpPr>
              <p:cNvPr id="32" name="Oval 31"/>
              <p:cNvSpPr/>
              <p:nvPr/>
            </p:nvSpPr>
            <p:spPr>
              <a:xfrm>
                <a:off x="1028161" y="3554503"/>
                <a:ext cx="905897" cy="90589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154"/>
              <p:cNvSpPr>
                <a:spLocks noEditPoints="1"/>
              </p:cNvSpPr>
              <p:nvPr/>
            </p:nvSpPr>
            <p:spPr bwMode="auto">
              <a:xfrm>
                <a:off x="1263935" y="3783529"/>
                <a:ext cx="434348" cy="445429"/>
              </a:xfrm>
              <a:custGeom>
                <a:avLst/>
                <a:gdLst>
                  <a:gd name="T0" fmla="*/ 80 w 91"/>
                  <a:gd name="T1" fmla="*/ 44 h 93"/>
                  <a:gd name="T2" fmla="*/ 87 w 91"/>
                  <a:gd name="T3" fmla="*/ 37 h 93"/>
                  <a:gd name="T4" fmla="*/ 87 w 91"/>
                  <a:gd name="T5" fmla="*/ 23 h 93"/>
                  <a:gd name="T6" fmla="*/ 68 w 91"/>
                  <a:gd name="T7" fmla="*/ 4 h 93"/>
                  <a:gd name="T8" fmla="*/ 54 w 91"/>
                  <a:gd name="T9" fmla="*/ 4 h 93"/>
                  <a:gd name="T10" fmla="*/ 47 w 91"/>
                  <a:gd name="T11" fmla="*/ 11 h 93"/>
                  <a:gd name="T12" fmla="*/ 80 w 91"/>
                  <a:gd name="T13" fmla="*/ 44 h 93"/>
                  <a:gd name="T14" fmla="*/ 52 w 91"/>
                  <a:gd name="T15" fmla="*/ 23 h 93"/>
                  <a:gd name="T16" fmla="*/ 68 w 91"/>
                  <a:gd name="T17" fmla="*/ 39 h 93"/>
                  <a:gd name="T18" fmla="*/ 77 w 91"/>
                  <a:gd name="T19" fmla="*/ 48 h 93"/>
                  <a:gd name="T20" fmla="*/ 43 w 91"/>
                  <a:gd name="T21" fmla="*/ 81 h 93"/>
                  <a:gd name="T22" fmla="*/ 34 w 91"/>
                  <a:gd name="T23" fmla="*/ 73 h 93"/>
                  <a:gd name="T24" fmla="*/ 19 w 91"/>
                  <a:gd name="T25" fmla="*/ 59 h 93"/>
                  <a:gd name="T26" fmla="*/ 41 w 91"/>
                  <a:gd name="T27" fmla="*/ 37 h 93"/>
                  <a:gd name="T28" fmla="*/ 39 w 91"/>
                  <a:gd name="T29" fmla="*/ 34 h 93"/>
                  <a:gd name="T30" fmla="*/ 16 w 91"/>
                  <a:gd name="T31" fmla="*/ 57 h 93"/>
                  <a:gd name="T32" fmla="*/ 10 w 91"/>
                  <a:gd name="T33" fmla="*/ 48 h 93"/>
                  <a:gd name="T34" fmla="*/ 43 w 91"/>
                  <a:gd name="T35" fmla="*/ 14 h 93"/>
                  <a:gd name="T36" fmla="*/ 52 w 91"/>
                  <a:gd name="T37" fmla="*/ 23 h 93"/>
                  <a:gd name="T38" fmla="*/ 4 w 91"/>
                  <a:gd name="T39" fmla="*/ 69 h 93"/>
                  <a:gd name="T40" fmla="*/ 0 w 91"/>
                  <a:gd name="T41" fmla="*/ 86 h 93"/>
                  <a:gd name="T42" fmla="*/ 6 w 91"/>
                  <a:gd name="T43" fmla="*/ 93 h 93"/>
                  <a:gd name="T44" fmla="*/ 24 w 91"/>
                  <a:gd name="T45" fmla="*/ 89 h 93"/>
                  <a:gd name="T46" fmla="*/ 4 w 91"/>
                  <a:gd name="T47" fmla="*/ 6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1" h="93">
                    <a:moveTo>
                      <a:pt x="80" y="44"/>
                    </a:moveTo>
                    <a:cubicBezTo>
                      <a:pt x="87" y="37"/>
                      <a:pt x="87" y="37"/>
                      <a:pt x="87" y="37"/>
                    </a:cubicBezTo>
                    <a:cubicBezTo>
                      <a:pt x="91" y="33"/>
                      <a:pt x="91" y="27"/>
                      <a:pt x="87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4" y="0"/>
                      <a:pt x="58" y="0"/>
                      <a:pt x="54" y="4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80" y="44"/>
                      <a:pt x="80" y="44"/>
                      <a:pt x="80" y="44"/>
                    </a:cubicBezTo>
                    <a:close/>
                    <a:moveTo>
                      <a:pt x="52" y="23"/>
                    </a:moveTo>
                    <a:cubicBezTo>
                      <a:pt x="68" y="39"/>
                      <a:pt x="68" y="39"/>
                      <a:pt x="68" y="39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35" y="83"/>
                      <a:pt x="33" y="79"/>
                      <a:pt x="34" y="73"/>
                    </a:cubicBezTo>
                    <a:cubicBezTo>
                      <a:pt x="26" y="72"/>
                      <a:pt x="20" y="68"/>
                      <a:pt x="19" y="5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0" y="58"/>
                      <a:pt x="9" y="54"/>
                      <a:pt x="10" y="48"/>
                    </a:cubicBezTo>
                    <a:cubicBezTo>
                      <a:pt x="21" y="37"/>
                      <a:pt x="32" y="26"/>
                      <a:pt x="43" y="14"/>
                    </a:cubicBezTo>
                    <a:cubicBezTo>
                      <a:pt x="52" y="23"/>
                      <a:pt x="52" y="23"/>
                      <a:pt x="52" y="23"/>
                    </a:cubicBezTo>
                    <a:close/>
                    <a:moveTo>
                      <a:pt x="4" y="69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24" y="89"/>
                      <a:pt x="24" y="89"/>
                      <a:pt x="24" y="89"/>
                    </a:cubicBezTo>
                    <a:lnTo>
                      <a:pt x="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725802" y="1271729"/>
            <a:ext cx="3732398" cy="835112"/>
            <a:chOff x="6301069" y="2050366"/>
            <a:chExt cx="4976531" cy="1113483"/>
          </a:xfrm>
        </p:grpSpPr>
        <p:grpSp>
          <p:nvGrpSpPr>
            <p:cNvPr id="13" name="Group 12"/>
            <p:cNvGrpSpPr/>
            <p:nvPr/>
          </p:nvGrpSpPr>
          <p:grpSpPr>
            <a:xfrm>
              <a:off x="7356859" y="2076894"/>
              <a:ext cx="3920741" cy="1086955"/>
              <a:chOff x="7330028" y="2153583"/>
              <a:chExt cx="3920741" cy="1086955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330028" y="2153583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社交网络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330029" y="2424930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6301069" y="2050366"/>
              <a:ext cx="878400" cy="878400"/>
              <a:chOff x="6274238" y="2192777"/>
              <a:chExt cx="905897" cy="905897"/>
            </a:xfrm>
            <a:solidFill>
              <a:schemeClr val="tx1"/>
            </a:solidFill>
          </p:grpSpPr>
          <p:sp>
            <p:nvSpPr>
              <p:cNvPr id="35" name="Oval 34"/>
              <p:cNvSpPr/>
              <p:nvPr/>
            </p:nvSpPr>
            <p:spPr>
              <a:xfrm>
                <a:off x="6274238" y="2192777"/>
                <a:ext cx="905897" cy="90589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6" name="Freeform 204"/>
              <p:cNvSpPr>
                <a:spLocks noEditPoints="1"/>
              </p:cNvSpPr>
              <p:nvPr/>
            </p:nvSpPr>
            <p:spPr bwMode="auto">
              <a:xfrm>
                <a:off x="6537480" y="2410723"/>
                <a:ext cx="367866" cy="445429"/>
              </a:xfrm>
              <a:custGeom>
                <a:avLst/>
                <a:gdLst>
                  <a:gd name="T0" fmla="*/ 0 w 77"/>
                  <a:gd name="T1" fmla="*/ 85 h 93"/>
                  <a:gd name="T2" fmla="*/ 30 w 77"/>
                  <a:gd name="T3" fmla="*/ 20 h 93"/>
                  <a:gd name="T4" fmla="*/ 38 w 77"/>
                  <a:gd name="T5" fmla="*/ 26 h 93"/>
                  <a:gd name="T6" fmla="*/ 39 w 77"/>
                  <a:gd name="T7" fmla="*/ 27 h 93"/>
                  <a:gd name="T8" fmla="*/ 39 w 77"/>
                  <a:gd name="T9" fmla="*/ 27 h 93"/>
                  <a:gd name="T10" fmla="*/ 40 w 77"/>
                  <a:gd name="T11" fmla="*/ 27 h 93"/>
                  <a:gd name="T12" fmla="*/ 40 w 77"/>
                  <a:gd name="T13" fmla="*/ 28 h 93"/>
                  <a:gd name="T14" fmla="*/ 40 w 77"/>
                  <a:gd name="T15" fmla="*/ 28 h 93"/>
                  <a:gd name="T16" fmla="*/ 41 w 77"/>
                  <a:gd name="T17" fmla="*/ 28 h 93"/>
                  <a:gd name="T18" fmla="*/ 41 w 77"/>
                  <a:gd name="T19" fmla="*/ 29 h 93"/>
                  <a:gd name="T20" fmla="*/ 42 w 77"/>
                  <a:gd name="T21" fmla="*/ 29 h 93"/>
                  <a:gd name="T22" fmla="*/ 42 w 77"/>
                  <a:gd name="T23" fmla="*/ 29 h 93"/>
                  <a:gd name="T24" fmla="*/ 43 w 77"/>
                  <a:gd name="T25" fmla="*/ 29 h 93"/>
                  <a:gd name="T26" fmla="*/ 43 w 77"/>
                  <a:gd name="T27" fmla="*/ 30 h 93"/>
                  <a:gd name="T28" fmla="*/ 43 w 77"/>
                  <a:gd name="T29" fmla="*/ 30 h 93"/>
                  <a:gd name="T30" fmla="*/ 48 w 77"/>
                  <a:gd name="T31" fmla="*/ 33 h 93"/>
                  <a:gd name="T32" fmla="*/ 48 w 77"/>
                  <a:gd name="T33" fmla="*/ 33 h 93"/>
                  <a:gd name="T34" fmla="*/ 49 w 77"/>
                  <a:gd name="T35" fmla="*/ 34 h 93"/>
                  <a:gd name="T36" fmla="*/ 49 w 77"/>
                  <a:gd name="T37" fmla="*/ 34 h 93"/>
                  <a:gd name="T38" fmla="*/ 50 w 77"/>
                  <a:gd name="T39" fmla="*/ 34 h 93"/>
                  <a:gd name="T40" fmla="*/ 50 w 77"/>
                  <a:gd name="T41" fmla="*/ 35 h 93"/>
                  <a:gd name="T42" fmla="*/ 50 w 77"/>
                  <a:gd name="T43" fmla="*/ 35 h 93"/>
                  <a:gd name="T44" fmla="*/ 51 w 77"/>
                  <a:gd name="T45" fmla="*/ 35 h 93"/>
                  <a:gd name="T46" fmla="*/ 51 w 77"/>
                  <a:gd name="T47" fmla="*/ 36 h 93"/>
                  <a:gd name="T48" fmla="*/ 52 w 77"/>
                  <a:gd name="T49" fmla="*/ 36 h 93"/>
                  <a:gd name="T50" fmla="*/ 52 w 77"/>
                  <a:gd name="T51" fmla="*/ 36 h 93"/>
                  <a:gd name="T52" fmla="*/ 53 w 77"/>
                  <a:gd name="T53" fmla="*/ 37 h 93"/>
                  <a:gd name="T54" fmla="*/ 53 w 77"/>
                  <a:gd name="T55" fmla="*/ 37 h 93"/>
                  <a:gd name="T56" fmla="*/ 48 w 77"/>
                  <a:gd name="T57" fmla="*/ 79 h 93"/>
                  <a:gd name="T58" fmla="*/ 7 w 77"/>
                  <a:gd name="T59" fmla="*/ 91 h 93"/>
                  <a:gd name="T60" fmla="*/ 35 w 77"/>
                  <a:gd name="T61" fmla="*/ 64 h 93"/>
                  <a:gd name="T62" fmla="*/ 19 w 77"/>
                  <a:gd name="T63" fmla="*/ 53 h 93"/>
                  <a:gd name="T64" fmla="*/ 3 w 77"/>
                  <a:gd name="T65" fmla="*/ 88 h 93"/>
                  <a:gd name="T66" fmla="*/ 73 w 77"/>
                  <a:gd name="T67" fmla="*/ 93 h 93"/>
                  <a:gd name="T68" fmla="*/ 54 w 77"/>
                  <a:gd name="T69" fmla="*/ 83 h 93"/>
                  <a:gd name="T70" fmla="*/ 69 w 77"/>
                  <a:gd name="T71" fmla="*/ 42 h 93"/>
                  <a:gd name="T72" fmla="*/ 34 w 77"/>
                  <a:gd name="T73" fmla="*/ 0 h 93"/>
                  <a:gd name="T74" fmla="*/ 69 w 77"/>
                  <a:gd name="T75" fmla="*/ 4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93">
                    <a:moveTo>
                      <a:pt x="3" y="88"/>
                    </a:moveTo>
                    <a:cubicBezTo>
                      <a:pt x="2" y="87"/>
                      <a:pt x="1" y="86"/>
                      <a:pt x="0" y="85"/>
                    </a:cubicBezTo>
                    <a:cubicBezTo>
                      <a:pt x="0" y="72"/>
                      <a:pt x="0" y="58"/>
                      <a:pt x="0" y="45"/>
                    </a:cubicBezTo>
                    <a:cubicBezTo>
                      <a:pt x="12" y="40"/>
                      <a:pt x="21" y="32"/>
                      <a:pt x="30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53" y="55"/>
                      <a:pt x="49" y="67"/>
                      <a:pt x="48" y="79"/>
                    </a:cubicBezTo>
                    <a:cubicBezTo>
                      <a:pt x="36" y="84"/>
                      <a:pt x="23" y="88"/>
                      <a:pt x="11" y="93"/>
                    </a:cubicBezTo>
                    <a:cubicBezTo>
                      <a:pt x="9" y="92"/>
                      <a:pt x="8" y="91"/>
                      <a:pt x="7" y="9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7" y="69"/>
                      <a:pt x="32" y="68"/>
                      <a:pt x="35" y="64"/>
                    </a:cubicBezTo>
                    <a:cubicBezTo>
                      <a:pt x="38" y="60"/>
                      <a:pt x="37" y="54"/>
                      <a:pt x="32" y="51"/>
                    </a:cubicBezTo>
                    <a:cubicBezTo>
                      <a:pt x="28" y="47"/>
                      <a:pt x="22" y="49"/>
                      <a:pt x="19" y="53"/>
                    </a:cubicBezTo>
                    <a:cubicBezTo>
                      <a:pt x="16" y="57"/>
                      <a:pt x="16" y="62"/>
                      <a:pt x="19" y="65"/>
                    </a:cubicBezTo>
                    <a:cubicBezTo>
                      <a:pt x="3" y="88"/>
                      <a:pt x="3" y="88"/>
                      <a:pt x="3" y="88"/>
                    </a:cubicBezTo>
                    <a:close/>
                    <a:moveTo>
                      <a:pt x="27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7" y="93"/>
                      <a:pt x="27" y="93"/>
                      <a:pt x="27" y="93"/>
                    </a:cubicBezTo>
                    <a:close/>
                    <a:moveTo>
                      <a:pt x="69" y="42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670681" y="3543367"/>
            <a:ext cx="3726021" cy="832546"/>
            <a:chOff x="894242" y="4941402"/>
            <a:chExt cx="4968028" cy="1110062"/>
          </a:xfrm>
        </p:grpSpPr>
        <p:grpSp>
          <p:nvGrpSpPr>
            <p:cNvPr id="10" name="Group 9"/>
            <p:cNvGrpSpPr/>
            <p:nvPr/>
          </p:nvGrpSpPr>
          <p:grpSpPr>
            <a:xfrm>
              <a:off x="1941529" y="4971351"/>
              <a:ext cx="3920741" cy="1080113"/>
              <a:chOff x="2075448" y="5001768"/>
              <a:chExt cx="3920741" cy="108011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075448" y="5001768"/>
                <a:ext cx="998564" cy="348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推销推广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75449" y="5266272"/>
                <a:ext cx="3920740" cy="815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894242" y="4941402"/>
              <a:ext cx="878400" cy="878400"/>
              <a:chOff x="1028161" y="4916230"/>
              <a:chExt cx="905897" cy="905897"/>
            </a:xfrm>
            <a:solidFill>
              <a:schemeClr val="tx1"/>
            </a:solidFill>
          </p:grpSpPr>
          <p:sp>
            <p:nvSpPr>
              <p:cNvPr id="38" name="Oval 37"/>
              <p:cNvSpPr/>
              <p:nvPr/>
            </p:nvSpPr>
            <p:spPr>
              <a:xfrm>
                <a:off x="1028161" y="4916230"/>
                <a:ext cx="905897" cy="90589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9" name="Freeform 243"/>
              <p:cNvSpPr>
                <a:spLocks noEditPoints="1"/>
              </p:cNvSpPr>
              <p:nvPr/>
            </p:nvSpPr>
            <p:spPr bwMode="auto">
              <a:xfrm>
                <a:off x="1263935" y="5116579"/>
                <a:ext cx="441897" cy="514565"/>
              </a:xfrm>
              <a:custGeom>
                <a:avLst/>
                <a:gdLst>
                  <a:gd name="T0" fmla="*/ 233 w 233"/>
                  <a:gd name="T1" fmla="*/ 118 h 271"/>
                  <a:gd name="T2" fmla="*/ 205 w 233"/>
                  <a:gd name="T3" fmla="*/ 262 h 271"/>
                  <a:gd name="T4" fmla="*/ 200 w 233"/>
                  <a:gd name="T5" fmla="*/ 271 h 271"/>
                  <a:gd name="T6" fmla="*/ 175 w 233"/>
                  <a:gd name="T7" fmla="*/ 262 h 271"/>
                  <a:gd name="T8" fmla="*/ 57 w 233"/>
                  <a:gd name="T9" fmla="*/ 271 h 271"/>
                  <a:gd name="T10" fmla="*/ 32 w 233"/>
                  <a:gd name="T11" fmla="*/ 262 h 271"/>
                  <a:gd name="T12" fmla="*/ 0 w 233"/>
                  <a:gd name="T13" fmla="*/ 234 h 271"/>
                  <a:gd name="T14" fmla="*/ 28 w 233"/>
                  <a:gd name="T15" fmla="*/ 90 h 271"/>
                  <a:gd name="T16" fmla="*/ 56 w 233"/>
                  <a:gd name="T17" fmla="*/ 20 h 271"/>
                  <a:gd name="T18" fmla="*/ 122 w 233"/>
                  <a:gd name="T19" fmla="*/ 0 h 271"/>
                  <a:gd name="T20" fmla="*/ 103 w 233"/>
                  <a:gd name="T21" fmla="*/ 65 h 271"/>
                  <a:gd name="T22" fmla="*/ 61 w 233"/>
                  <a:gd name="T23" fmla="*/ 84 h 271"/>
                  <a:gd name="T24" fmla="*/ 43 w 233"/>
                  <a:gd name="T25" fmla="*/ 31 h 271"/>
                  <a:gd name="T26" fmla="*/ 80 w 233"/>
                  <a:gd name="T27" fmla="*/ 137 h 271"/>
                  <a:gd name="T28" fmla="*/ 55 w 233"/>
                  <a:gd name="T29" fmla="*/ 181 h 271"/>
                  <a:gd name="T30" fmla="*/ 80 w 233"/>
                  <a:gd name="T31" fmla="*/ 137 h 271"/>
                  <a:gd name="T32" fmla="*/ 180 w 233"/>
                  <a:gd name="T33" fmla="*/ 126 h 271"/>
                  <a:gd name="T34" fmla="*/ 214 w 233"/>
                  <a:gd name="T35" fmla="*/ 119 h 271"/>
                  <a:gd name="T36" fmla="*/ 196 w 233"/>
                  <a:gd name="T37" fmla="*/ 205 h 271"/>
                  <a:gd name="T38" fmla="*/ 196 w 233"/>
                  <a:gd name="T39" fmla="*/ 225 h 271"/>
                  <a:gd name="T40" fmla="*/ 196 w 233"/>
                  <a:gd name="T41" fmla="*/ 205 h 271"/>
                  <a:gd name="T42" fmla="*/ 187 w 233"/>
                  <a:gd name="T43" fmla="*/ 185 h 271"/>
                  <a:gd name="T44" fmla="*/ 206 w 233"/>
                  <a:gd name="T45" fmla="*/ 185 h 271"/>
                  <a:gd name="T46" fmla="*/ 180 w 233"/>
                  <a:gd name="T47" fmla="*/ 151 h 271"/>
                  <a:gd name="T48" fmla="*/ 214 w 233"/>
                  <a:gd name="T49" fmla="*/ 158 h 271"/>
                  <a:gd name="T50" fmla="*/ 180 w 233"/>
                  <a:gd name="T51" fmla="*/ 151 h 271"/>
                  <a:gd name="T52" fmla="*/ 180 w 233"/>
                  <a:gd name="T53" fmla="*/ 147 h 271"/>
                  <a:gd name="T54" fmla="*/ 214 w 233"/>
                  <a:gd name="T55" fmla="*/ 141 h 271"/>
                  <a:gd name="T56" fmla="*/ 180 w 233"/>
                  <a:gd name="T57" fmla="*/ 130 h 271"/>
                  <a:gd name="T58" fmla="*/ 214 w 233"/>
                  <a:gd name="T59" fmla="*/ 136 h 271"/>
                  <a:gd name="T60" fmla="*/ 180 w 233"/>
                  <a:gd name="T61" fmla="*/ 130 h 271"/>
                  <a:gd name="T62" fmla="*/ 34 w 233"/>
                  <a:gd name="T63" fmla="*/ 159 h 271"/>
                  <a:gd name="T64" fmla="*/ 71 w 233"/>
                  <a:gd name="T65" fmla="*/ 226 h 271"/>
                  <a:gd name="T66" fmla="*/ 170 w 233"/>
                  <a:gd name="T67" fmla="*/ 189 h 271"/>
                  <a:gd name="T68" fmla="*/ 133 w 233"/>
                  <a:gd name="T69" fmla="*/ 12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3" h="271">
                    <a:moveTo>
                      <a:pt x="205" y="90"/>
                    </a:moveTo>
                    <a:cubicBezTo>
                      <a:pt x="221" y="90"/>
                      <a:pt x="233" y="103"/>
                      <a:pt x="233" y="118"/>
                    </a:cubicBezTo>
                    <a:cubicBezTo>
                      <a:pt x="233" y="234"/>
                      <a:pt x="233" y="234"/>
                      <a:pt x="233" y="234"/>
                    </a:cubicBezTo>
                    <a:cubicBezTo>
                      <a:pt x="233" y="250"/>
                      <a:pt x="221" y="262"/>
                      <a:pt x="205" y="262"/>
                    </a:cubicBezTo>
                    <a:cubicBezTo>
                      <a:pt x="200" y="262"/>
                      <a:pt x="200" y="262"/>
                      <a:pt x="200" y="262"/>
                    </a:cubicBezTo>
                    <a:cubicBezTo>
                      <a:pt x="200" y="271"/>
                      <a:pt x="200" y="271"/>
                      <a:pt x="200" y="271"/>
                    </a:cubicBezTo>
                    <a:cubicBezTo>
                      <a:pt x="175" y="271"/>
                      <a:pt x="175" y="271"/>
                      <a:pt x="175" y="271"/>
                    </a:cubicBezTo>
                    <a:cubicBezTo>
                      <a:pt x="175" y="262"/>
                      <a:pt x="175" y="262"/>
                      <a:pt x="175" y="262"/>
                    </a:cubicBezTo>
                    <a:cubicBezTo>
                      <a:pt x="57" y="262"/>
                      <a:pt x="57" y="262"/>
                      <a:pt x="57" y="262"/>
                    </a:cubicBezTo>
                    <a:cubicBezTo>
                      <a:pt x="57" y="271"/>
                      <a:pt x="57" y="271"/>
                      <a:pt x="57" y="271"/>
                    </a:cubicBezTo>
                    <a:cubicBezTo>
                      <a:pt x="32" y="271"/>
                      <a:pt x="32" y="271"/>
                      <a:pt x="32" y="271"/>
                    </a:cubicBezTo>
                    <a:cubicBezTo>
                      <a:pt x="32" y="262"/>
                      <a:pt x="32" y="262"/>
                      <a:pt x="32" y="262"/>
                    </a:cubicBezTo>
                    <a:cubicBezTo>
                      <a:pt x="28" y="262"/>
                      <a:pt x="28" y="262"/>
                      <a:pt x="28" y="262"/>
                    </a:cubicBezTo>
                    <a:cubicBezTo>
                      <a:pt x="13" y="262"/>
                      <a:pt x="0" y="250"/>
                      <a:pt x="0" y="23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03"/>
                      <a:pt x="13" y="90"/>
                      <a:pt x="28" y="90"/>
                    </a:cubicBezTo>
                    <a:cubicBezTo>
                      <a:pt x="91" y="90"/>
                      <a:pt x="155" y="90"/>
                      <a:pt x="205" y="90"/>
                    </a:cubicBezTo>
                    <a:close/>
                    <a:moveTo>
                      <a:pt x="56" y="20"/>
                    </a:moveTo>
                    <a:cubicBezTo>
                      <a:pt x="87" y="57"/>
                      <a:pt x="87" y="57"/>
                      <a:pt x="87" y="57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10" y="69"/>
                      <a:pt x="114" y="76"/>
                      <a:pt x="116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2" y="77"/>
                      <a:pt x="66" y="70"/>
                      <a:pt x="72" y="66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56" y="20"/>
                      <a:pt x="56" y="20"/>
                      <a:pt x="56" y="20"/>
                    </a:cubicBezTo>
                    <a:close/>
                    <a:moveTo>
                      <a:pt x="80" y="137"/>
                    </a:moveTo>
                    <a:cubicBezTo>
                      <a:pt x="71" y="132"/>
                      <a:pt x="58" y="137"/>
                      <a:pt x="51" y="149"/>
                    </a:cubicBezTo>
                    <a:cubicBezTo>
                      <a:pt x="44" y="161"/>
                      <a:pt x="46" y="175"/>
                      <a:pt x="55" y="181"/>
                    </a:cubicBezTo>
                    <a:cubicBezTo>
                      <a:pt x="64" y="186"/>
                      <a:pt x="69" y="175"/>
                      <a:pt x="76" y="163"/>
                    </a:cubicBezTo>
                    <a:cubicBezTo>
                      <a:pt x="83" y="151"/>
                      <a:pt x="89" y="142"/>
                      <a:pt x="80" y="137"/>
                    </a:cubicBezTo>
                    <a:close/>
                    <a:moveTo>
                      <a:pt x="180" y="119"/>
                    </a:moveTo>
                    <a:cubicBezTo>
                      <a:pt x="180" y="126"/>
                      <a:pt x="180" y="126"/>
                      <a:pt x="180" y="126"/>
                    </a:cubicBezTo>
                    <a:cubicBezTo>
                      <a:pt x="214" y="126"/>
                      <a:pt x="214" y="126"/>
                      <a:pt x="214" y="126"/>
                    </a:cubicBezTo>
                    <a:cubicBezTo>
                      <a:pt x="214" y="119"/>
                      <a:pt x="214" y="119"/>
                      <a:pt x="214" y="119"/>
                    </a:cubicBezTo>
                    <a:cubicBezTo>
                      <a:pt x="180" y="119"/>
                      <a:pt x="180" y="119"/>
                      <a:pt x="180" y="119"/>
                    </a:cubicBezTo>
                    <a:close/>
                    <a:moveTo>
                      <a:pt x="196" y="205"/>
                    </a:moveTo>
                    <a:cubicBezTo>
                      <a:pt x="191" y="205"/>
                      <a:pt x="187" y="210"/>
                      <a:pt x="187" y="215"/>
                    </a:cubicBezTo>
                    <a:cubicBezTo>
                      <a:pt x="187" y="220"/>
                      <a:pt x="191" y="225"/>
                      <a:pt x="196" y="225"/>
                    </a:cubicBezTo>
                    <a:cubicBezTo>
                      <a:pt x="202" y="225"/>
                      <a:pt x="206" y="220"/>
                      <a:pt x="206" y="215"/>
                    </a:cubicBezTo>
                    <a:cubicBezTo>
                      <a:pt x="206" y="210"/>
                      <a:pt x="202" y="205"/>
                      <a:pt x="196" y="205"/>
                    </a:cubicBezTo>
                    <a:close/>
                    <a:moveTo>
                      <a:pt x="196" y="176"/>
                    </a:moveTo>
                    <a:cubicBezTo>
                      <a:pt x="191" y="176"/>
                      <a:pt x="187" y="180"/>
                      <a:pt x="187" y="185"/>
                    </a:cubicBezTo>
                    <a:cubicBezTo>
                      <a:pt x="187" y="191"/>
                      <a:pt x="191" y="195"/>
                      <a:pt x="196" y="195"/>
                    </a:cubicBezTo>
                    <a:cubicBezTo>
                      <a:pt x="202" y="195"/>
                      <a:pt x="206" y="191"/>
                      <a:pt x="206" y="185"/>
                    </a:cubicBezTo>
                    <a:cubicBezTo>
                      <a:pt x="206" y="180"/>
                      <a:pt x="202" y="176"/>
                      <a:pt x="196" y="176"/>
                    </a:cubicBezTo>
                    <a:close/>
                    <a:moveTo>
                      <a:pt x="180" y="151"/>
                    </a:moveTo>
                    <a:cubicBezTo>
                      <a:pt x="180" y="158"/>
                      <a:pt x="180" y="158"/>
                      <a:pt x="180" y="158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4" y="151"/>
                      <a:pt x="214" y="151"/>
                      <a:pt x="214" y="151"/>
                    </a:cubicBezTo>
                    <a:cubicBezTo>
                      <a:pt x="180" y="151"/>
                      <a:pt x="180" y="151"/>
                      <a:pt x="180" y="151"/>
                    </a:cubicBezTo>
                    <a:close/>
                    <a:moveTo>
                      <a:pt x="180" y="141"/>
                    </a:moveTo>
                    <a:cubicBezTo>
                      <a:pt x="180" y="147"/>
                      <a:pt x="180" y="147"/>
                      <a:pt x="180" y="147"/>
                    </a:cubicBezTo>
                    <a:cubicBezTo>
                      <a:pt x="214" y="147"/>
                      <a:pt x="214" y="147"/>
                      <a:pt x="214" y="147"/>
                    </a:cubicBezTo>
                    <a:cubicBezTo>
                      <a:pt x="214" y="141"/>
                      <a:pt x="214" y="141"/>
                      <a:pt x="214" y="141"/>
                    </a:cubicBezTo>
                    <a:cubicBezTo>
                      <a:pt x="180" y="141"/>
                      <a:pt x="180" y="141"/>
                      <a:pt x="180" y="141"/>
                    </a:cubicBezTo>
                    <a:close/>
                    <a:moveTo>
                      <a:pt x="180" y="130"/>
                    </a:moveTo>
                    <a:cubicBezTo>
                      <a:pt x="180" y="136"/>
                      <a:pt x="180" y="136"/>
                      <a:pt x="180" y="136"/>
                    </a:cubicBezTo>
                    <a:cubicBezTo>
                      <a:pt x="214" y="136"/>
                      <a:pt x="214" y="136"/>
                      <a:pt x="214" y="136"/>
                    </a:cubicBezTo>
                    <a:cubicBezTo>
                      <a:pt x="214" y="130"/>
                      <a:pt x="214" y="130"/>
                      <a:pt x="214" y="130"/>
                    </a:cubicBezTo>
                    <a:cubicBezTo>
                      <a:pt x="180" y="130"/>
                      <a:pt x="180" y="130"/>
                      <a:pt x="180" y="130"/>
                    </a:cubicBezTo>
                    <a:close/>
                    <a:moveTo>
                      <a:pt x="71" y="122"/>
                    </a:moveTo>
                    <a:cubicBezTo>
                      <a:pt x="51" y="122"/>
                      <a:pt x="34" y="139"/>
                      <a:pt x="34" y="159"/>
                    </a:cubicBezTo>
                    <a:cubicBezTo>
                      <a:pt x="34" y="189"/>
                      <a:pt x="34" y="189"/>
                      <a:pt x="34" y="189"/>
                    </a:cubicBezTo>
                    <a:cubicBezTo>
                      <a:pt x="34" y="210"/>
                      <a:pt x="51" y="226"/>
                      <a:pt x="71" y="226"/>
                    </a:cubicBezTo>
                    <a:cubicBezTo>
                      <a:pt x="133" y="226"/>
                      <a:pt x="133" y="226"/>
                      <a:pt x="133" y="226"/>
                    </a:cubicBezTo>
                    <a:cubicBezTo>
                      <a:pt x="153" y="226"/>
                      <a:pt x="170" y="210"/>
                      <a:pt x="170" y="18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70" y="139"/>
                      <a:pt x="153" y="122"/>
                      <a:pt x="133" y="122"/>
                    </a:cubicBezTo>
                    <a:lnTo>
                      <a:pt x="71" y="1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等腰三角形 4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我们可以为您</a:t>
            </a:r>
            <a:r>
              <a:rPr lang="zh-CN" altLang="en-US" b="1" dirty="0">
                <a:cs typeface="+mn-ea"/>
                <a:sym typeface="+mn-lt"/>
              </a:rPr>
              <a:t>做什么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734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0"/>
            <a:ext cx="9144000" cy="40442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11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32524" y="4115061"/>
            <a:ext cx="5832977" cy="492443"/>
          </a:xfrm>
          <a:prstGeom prst="rect">
            <a:avLst/>
          </a:prstGeom>
          <a:noFill/>
        </p:spPr>
        <p:txBody>
          <a:bodyPr wrap="square" lIns="0" tIns="34290" rIns="68580" bIns="3429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  <a:endParaRPr lang="en-US" altLang="zh-CN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29841" y="1156109"/>
            <a:ext cx="1800225" cy="2400300"/>
            <a:chOff x="839788" y="1541478"/>
            <a:chExt cx="2400300" cy="3200400"/>
          </a:xfrm>
        </p:grpSpPr>
        <p:sp>
          <p:nvSpPr>
            <p:cNvPr id="32" name="Rounded Rectangle 31"/>
            <p:cNvSpPr/>
            <p:nvPr/>
          </p:nvSpPr>
          <p:spPr>
            <a:xfrm>
              <a:off x="839788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0" dist="1270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671413" y="1853967"/>
              <a:ext cx="737050" cy="737050"/>
              <a:chOff x="6197019" y="1440267"/>
              <a:chExt cx="737050" cy="73705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6197019" y="1440267"/>
                <a:ext cx="737050" cy="737050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112"/>
              <p:cNvSpPr>
                <a:spLocks noChangeArrowheads="1"/>
              </p:cNvSpPr>
              <p:nvPr/>
            </p:nvSpPr>
            <p:spPr bwMode="auto">
              <a:xfrm>
                <a:off x="6397779" y="1665698"/>
                <a:ext cx="335530" cy="286188"/>
              </a:xfrm>
              <a:custGeom>
                <a:avLst/>
                <a:gdLst>
                  <a:gd name="T0" fmla="*/ 172426 w 601"/>
                  <a:gd name="T1" fmla="*/ 114823 h 510"/>
                  <a:gd name="T2" fmla="*/ 172426 w 601"/>
                  <a:gd name="T3" fmla="*/ 28164 h 510"/>
                  <a:gd name="T4" fmla="*/ 172426 w 601"/>
                  <a:gd name="T5" fmla="*/ 114823 h 510"/>
                  <a:gd name="T6" fmla="*/ 192902 w 601"/>
                  <a:gd name="T7" fmla="*/ 61383 h 510"/>
                  <a:gd name="T8" fmla="*/ 182844 w 601"/>
                  <a:gd name="T9" fmla="*/ 50912 h 510"/>
                  <a:gd name="T10" fmla="*/ 162368 w 601"/>
                  <a:gd name="T11" fmla="*/ 50912 h 510"/>
                  <a:gd name="T12" fmla="*/ 152310 w 601"/>
                  <a:gd name="T13" fmla="*/ 61383 h 510"/>
                  <a:gd name="T14" fmla="*/ 152310 w 601"/>
                  <a:gd name="T15" fmla="*/ 81604 h 510"/>
                  <a:gd name="T16" fmla="*/ 162368 w 601"/>
                  <a:gd name="T17" fmla="*/ 91714 h 510"/>
                  <a:gd name="T18" fmla="*/ 182844 w 601"/>
                  <a:gd name="T19" fmla="*/ 91714 h 510"/>
                  <a:gd name="T20" fmla="*/ 192902 w 601"/>
                  <a:gd name="T21" fmla="*/ 81604 h 510"/>
                  <a:gd name="T22" fmla="*/ 192902 w 601"/>
                  <a:gd name="T23" fmla="*/ 61383 h 510"/>
                  <a:gd name="T24" fmla="*/ 129320 w 601"/>
                  <a:gd name="T25" fmla="*/ 35747 h 510"/>
                  <a:gd name="T26" fmla="*/ 119261 w 601"/>
                  <a:gd name="T27" fmla="*/ 15165 h 510"/>
                  <a:gd name="T28" fmla="*/ 126805 w 601"/>
                  <a:gd name="T29" fmla="*/ 0 h 510"/>
                  <a:gd name="T30" fmla="*/ 136863 w 601"/>
                  <a:gd name="T31" fmla="*/ 5055 h 510"/>
                  <a:gd name="T32" fmla="*/ 129320 w 601"/>
                  <a:gd name="T33" fmla="*/ 35747 h 510"/>
                  <a:gd name="T34" fmla="*/ 96271 w 601"/>
                  <a:gd name="T35" fmla="*/ 15165 h 510"/>
                  <a:gd name="T36" fmla="*/ 50650 w 601"/>
                  <a:gd name="T37" fmla="*/ 58856 h 510"/>
                  <a:gd name="T38" fmla="*/ 78669 w 601"/>
                  <a:gd name="T39" fmla="*/ 5055 h 510"/>
                  <a:gd name="T40" fmla="*/ 96271 w 601"/>
                  <a:gd name="T41" fmla="*/ 10110 h 510"/>
                  <a:gd name="T42" fmla="*/ 81184 w 601"/>
                  <a:gd name="T43" fmla="*/ 68966 h 510"/>
                  <a:gd name="T44" fmla="*/ 116747 w 601"/>
                  <a:gd name="T45" fmla="*/ 68966 h 510"/>
                  <a:gd name="T46" fmla="*/ 136863 w 601"/>
                  <a:gd name="T47" fmla="*/ 114823 h 510"/>
                  <a:gd name="T48" fmla="*/ 147281 w 601"/>
                  <a:gd name="T49" fmla="*/ 163207 h 510"/>
                  <a:gd name="T50" fmla="*/ 157339 w 601"/>
                  <a:gd name="T51" fmla="*/ 124933 h 510"/>
                  <a:gd name="T52" fmla="*/ 187873 w 601"/>
                  <a:gd name="T53" fmla="*/ 122406 h 510"/>
                  <a:gd name="T54" fmla="*/ 174941 w 601"/>
                  <a:gd name="T55" fmla="*/ 176206 h 510"/>
                  <a:gd name="T56" fmla="*/ 164883 w 601"/>
                  <a:gd name="T57" fmla="*/ 183789 h 510"/>
                  <a:gd name="T58" fmla="*/ 159853 w 601"/>
                  <a:gd name="T59" fmla="*/ 183789 h 510"/>
                  <a:gd name="T60" fmla="*/ 50650 w 601"/>
                  <a:gd name="T61" fmla="*/ 183789 h 510"/>
                  <a:gd name="T62" fmla="*/ 50650 w 601"/>
                  <a:gd name="T63" fmla="*/ 183789 h 510"/>
                  <a:gd name="T64" fmla="*/ 40592 w 601"/>
                  <a:gd name="T65" fmla="*/ 176206 h 510"/>
                  <a:gd name="T66" fmla="*/ 10058 w 601"/>
                  <a:gd name="T67" fmla="*/ 89186 h 510"/>
                  <a:gd name="T68" fmla="*/ 10058 w 601"/>
                  <a:gd name="T69" fmla="*/ 68966 h 510"/>
                  <a:gd name="T70" fmla="*/ 81184 w 601"/>
                  <a:gd name="T71" fmla="*/ 68966 h 510"/>
                  <a:gd name="T72" fmla="*/ 96271 w 601"/>
                  <a:gd name="T73" fmla="*/ 153097 h 510"/>
                  <a:gd name="T74" fmla="*/ 116747 w 601"/>
                  <a:gd name="T75" fmla="*/ 153097 h 510"/>
                  <a:gd name="T76" fmla="*/ 106689 w 601"/>
                  <a:gd name="T77" fmla="*/ 89186 h 510"/>
                  <a:gd name="T78" fmla="*/ 96271 w 601"/>
                  <a:gd name="T79" fmla="*/ 153097 h 510"/>
                  <a:gd name="T80" fmla="*/ 76155 w 601"/>
                  <a:gd name="T81" fmla="*/ 99658 h 510"/>
                  <a:gd name="T82" fmla="*/ 55679 w 601"/>
                  <a:gd name="T83" fmla="*/ 99658 h 510"/>
                  <a:gd name="T84" fmla="*/ 65737 w 601"/>
                  <a:gd name="T85" fmla="*/ 163207 h 510"/>
                  <a:gd name="T86" fmla="*/ 76155 w 601"/>
                  <a:gd name="T87" fmla="*/ 99658 h 51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01" h="510">
                    <a:moveTo>
                      <a:pt x="480" y="318"/>
                    </a:moveTo>
                    <a:lnTo>
                      <a:pt x="480" y="318"/>
                    </a:lnTo>
                    <a:cubicBezTo>
                      <a:pt x="410" y="318"/>
                      <a:pt x="353" y="269"/>
                      <a:pt x="353" y="198"/>
                    </a:cubicBezTo>
                    <a:cubicBezTo>
                      <a:pt x="353" y="127"/>
                      <a:pt x="410" y="78"/>
                      <a:pt x="480" y="78"/>
                    </a:cubicBezTo>
                    <a:cubicBezTo>
                      <a:pt x="544" y="78"/>
                      <a:pt x="600" y="127"/>
                      <a:pt x="600" y="198"/>
                    </a:cubicBezTo>
                    <a:cubicBezTo>
                      <a:pt x="600" y="269"/>
                      <a:pt x="544" y="318"/>
                      <a:pt x="480" y="318"/>
                    </a:cubicBezTo>
                    <a:close/>
                    <a:moveTo>
                      <a:pt x="537" y="170"/>
                    </a:moveTo>
                    <a:lnTo>
                      <a:pt x="537" y="170"/>
                    </a:lnTo>
                    <a:cubicBezTo>
                      <a:pt x="509" y="170"/>
                      <a:pt x="509" y="170"/>
                      <a:pt x="509" y="170"/>
                    </a:cubicBezTo>
                    <a:cubicBezTo>
                      <a:pt x="509" y="141"/>
                      <a:pt x="509" y="141"/>
                      <a:pt x="509" y="141"/>
                    </a:cubicBezTo>
                    <a:cubicBezTo>
                      <a:pt x="509" y="127"/>
                      <a:pt x="494" y="113"/>
                      <a:pt x="480" y="113"/>
                    </a:cubicBezTo>
                    <a:cubicBezTo>
                      <a:pt x="459" y="113"/>
                      <a:pt x="452" y="127"/>
                      <a:pt x="452" y="141"/>
                    </a:cubicBezTo>
                    <a:cubicBezTo>
                      <a:pt x="452" y="170"/>
                      <a:pt x="452" y="170"/>
                      <a:pt x="452" y="170"/>
                    </a:cubicBezTo>
                    <a:cubicBezTo>
                      <a:pt x="424" y="170"/>
                      <a:pt x="424" y="170"/>
                      <a:pt x="424" y="170"/>
                    </a:cubicBezTo>
                    <a:cubicBezTo>
                      <a:pt x="403" y="170"/>
                      <a:pt x="396" y="184"/>
                      <a:pt x="396" y="198"/>
                    </a:cubicBezTo>
                    <a:cubicBezTo>
                      <a:pt x="396" y="212"/>
                      <a:pt x="403" y="226"/>
                      <a:pt x="424" y="226"/>
                    </a:cubicBezTo>
                    <a:cubicBezTo>
                      <a:pt x="452" y="226"/>
                      <a:pt x="452" y="226"/>
                      <a:pt x="452" y="226"/>
                    </a:cubicBezTo>
                    <a:cubicBezTo>
                      <a:pt x="452" y="254"/>
                      <a:pt x="452" y="254"/>
                      <a:pt x="452" y="254"/>
                    </a:cubicBezTo>
                    <a:cubicBezTo>
                      <a:pt x="452" y="269"/>
                      <a:pt x="459" y="283"/>
                      <a:pt x="480" y="283"/>
                    </a:cubicBezTo>
                    <a:cubicBezTo>
                      <a:pt x="494" y="283"/>
                      <a:pt x="509" y="269"/>
                      <a:pt x="509" y="254"/>
                    </a:cubicBezTo>
                    <a:cubicBezTo>
                      <a:pt x="509" y="226"/>
                      <a:pt x="509" y="226"/>
                      <a:pt x="509" y="226"/>
                    </a:cubicBezTo>
                    <a:cubicBezTo>
                      <a:pt x="537" y="226"/>
                      <a:pt x="537" y="226"/>
                      <a:pt x="537" y="226"/>
                    </a:cubicBezTo>
                    <a:cubicBezTo>
                      <a:pt x="551" y="226"/>
                      <a:pt x="565" y="212"/>
                      <a:pt x="565" y="198"/>
                    </a:cubicBezTo>
                    <a:cubicBezTo>
                      <a:pt x="565" y="184"/>
                      <a:pt x="551" y="170"/>
                      <a:pt x="537" y="170"/>
                    </a:cubicBezTo>
                    <a:close/>
                    <a:moveTo>
                      <a:pt x="360" y="99"/>
                    </a:moveTo>
                    <a:lnTo>
                      <a:pt x="360" y="99"/>
                    </a:lnTo>
                    <a:cubicBezTo>
                      <a:pt x="332" y="42"/>
                      <a:pt x="332" y="42"/>
                      <a:pt x="332" y="42"/>
                    </a:cubicBezTo>
                    <a:cubicBezTo>
                      <a:pt x="332" y="35"/>
                      <a:pt x="325" y="35"/>
                      <a:pt x="325" y="28"/>
                    </a:cubicBezTo>
                    <a:cubicBezTo>
                      <a:pt x="325" y="14"/>
                      <a:pt x="339" y="0"/>
                      <a:pt x="353" y="0"/>
                    </a:cubicBezTo>
                    <a:cubicBezTo>
                      <a:pt x="367" y="0"/>
                      <a:pt x="374" y="7"/>
                      <a:pt x="381" y="14"/>
                    </a:cubicBezTo>
                    <a:cubicBezTo>
                      <a:pt x="410" y="63"/>
                      <a:pt x="410" y="63"/>
                      <a:pt x="410" y="63"/>
                    </a:cubicBezTo>
                    <a:cubicBezTo>
                      <a:pt x="389" y="71"/>
                      <a:pt x="374" y="85"/>
                      <a:pt x="360" y="99"/>
                    </a:cubicBezTo>
                    <a:close/>
                    <a:moveTo>
                      <a:pt x="268" y="42"/>
                    </a:moveTo>
                    <a:lnTo>
                      <a:pt x="268" y="42"/>
                    </a:lnTo>
                    <a:cubicBezTo>
                      <a:pt x="205" y="163"/>
                      <a:pt x="205" y="163"/>
                      <a:pt x="205" y="163"/>
                    </a:cubicBezTo>
                    <a:cubicBezTo>
                      <a:pt x="141" y="163"/>
                      <a:pt x="141" y="163"/>
                      <a:pt x="141" y="163"/>
                    </a:cubicBezTo>
                    <a:cubicBezTo>
                      <a:pt x="219" y="14"/>
                      <a:pt x="219" y="14"/>
                      <a:pt x="219" y="14"/>
                    </a:cubicBezTo>
                    <a:cubicBezTo>
                      <a:pt x="219" y="7"/>
                      <a:pt x="233" y="0"/>
                      <a:pt x="240" y="0"/>
                    </a:cubicBezTo>
                    <a:cubicBezTo>
                      <a:pt x="261" y="0"/>
                      <a:pt x="268" y="14"/>
                      <a:pt x="268" y="28"/>
                    </a:cubicBezTo>
                    <a:cubicBezTo>
                      <a:pt x="268" y="35"/>
                      <a:pt x="268" y="35"/>
                      <a:pt x="268" y="42"/>
                    </a:cubicBezTo>
                    <a:close/>
                    <a:moveTo>
                      <a:pt x="226" y="191"/>
                    </a:moveTo>
                    <a:lnTo>
                      <a:pt x="226" y="191"/>
                    </a:lnTo>
                    <a:cubicBezTo>
                      <a:pt x="325" y="191"/>
                      <a:pt x="325" y="191"/>
                      <a:pt x="325" y="191"/>
                    </a:cubicBezTo>
                    <a:lnTo>
                      <a:pt x="325" y="198"/>
                    </a:lnTo>
                    <a:cubicBezTo>
                      <a:pt x="325" y="247"/>
                      <a:pt x="346" y="290"/>
                      <a:pt x="381" y="318"/>
                    </a:cubicBezTo>
                    <a:cubicBezTo>
                      <a:pt x="381" y="424"/>
                      <a:pt x="381" y="424"/>
                      <a:pt x="381" y="424"/>
                    </a:cubicBezTo>
                    <a:cubicBezTo>
                      <a:pt x="381" y="438"/>
                      <a:pt x="396" y="452"/>
                      <a:pt x="410" y="452"/>
                    </a:cubicBezTo>
                    <a:cubicBezTo>
                      <a:pt x="431" y="452"/>
                      <a:pt x="438" y="438"/>
                      <a:pt x="438" y="424"/>
                    </a:cubicBezTo>
                    <a:cubicBezTo>
                      <a:pt x="438" y="346"/>
                      <a:pt x="438" y="346"/>
                      <a:pt x="438" y="346"/>
                    </a:cubicBezTo>
                    <a:cubicBezTo>
                      <a:pt x="452" y="346"/>
                      <a:pt x="466" y="346"/>
                      <a:pt x="480" y="346"/>
                    </a:cubicBezTo>
                    <a:cubicBezTo>
                      <a:pt x="494" y="346"/>
                      <a:pt x="509" y="346"/>
                      <a:pt x="523" y="339"/>
                    </a:cubicBezTo>
                    <a:cubicBezTo>
                      <a:pt x="487" y="488"/>
                      <a:pt x="487" y="488"/>
                      <a:pt x="487" y="488"/>
                    </a:cubicBezTo>
                    <a:cubicBezTo>
                      <a:pt x="480" y="502"/>
                      <a:pt x="473" y="509"/>
                      <a:pt x="459" y="509"/>
                    </a:cubicBezTo>
                    <a:cubicBezTo>
                      <a:pt x="452" y="509"/>
                      <a:pt x="452" y="509"/>
                      <a:pt x="452" y="509"/>
                    </a:cubicBezTo>
                    <a:cubicBezTo>
                      <a:pt x="445" y="509"/>
                      <a:pt x="445" y="509"/>
                      <a:pt x="445" y="509"/>
                    </a:cubicBezTo>
                    <a:cubicBezTo>
                      <a:pt x="141" y="509"/>
                      <a:pt x="141" y="509"/>
                      <a:pt x="141" y="509"/>
                    </a:cubicBezTo>
                    <a:cubicBezTo>
                      <a:pt x="127" y="509"/>
                      <a:pt x="113" y="502"/>
                      <a:pt x="113" y="488"/>
                    </a:cubicBezTo>
                    <a:cubicBezTo>
                      <a:pt x="49" y="247"/>
                      <a:pt x="49" y="247"/>
                      <a:pt x="49" y="247"/>
                    </a:cubicBezTo>
                    <a:cubicBezTo>
                      <a:pt x="28" y="247"/>
                      <a:pt x="28" y="247"/>
                      <a:pt x="28" y="247"/>
                    </a:cubicBezTo>
                    <a:cubicBezTo>
                      <a:pt x="7" y="247"/>
                      <a:pt x="0" y="233"/>
                      <a:pt x="0" y="219"/>
                    </a:cubicBezTo>
                    <a:cubicBezTo>
                      <a:pt x="0" y="198"/>
                      <a:pt x="7" y="191"/>
                      <a:pt x="28" y="191"/>
                    </a:cubicBezTo>
                    <a:cubicBezTo>
                      <a:pt x="134" y="191"/>
                      <a:pt x="134" y="191"/>
                      <a:pt x="134" y="191"/>
                    </a:cubicBezTo>
                    <a:cubicBezTo>
                      <a:pt x="226" y="191"/>
                      <a:pt x="226" y="191"/>
                      <a:pt x="226" y="191"/>
                    </a:cubicBezTo>
                    <a:close/>
                    <a:moveTo>
                      <a:pt x="268" y="424"/>
                    </a:moveTo>
                    <a:lnTo>
                      <a:pt x="268" y="424"/>
                    </a:lnTo>
                    <a:cubicBezTo>
                      <a:pt x="268" y="438"/>
                      <a:pt x="283" y="452"/>
                      <a:pt x="297" y="452"/>
                    </a:cubicBezTo>
                    <a:cubicBezTo>
                      <a:pt x="318" y="452"/>
                      <a:pt x="325" y="438"/>
                      <a:pt x="325" y="424"/>
                    </a:cubicBezTo>
                    <a:cubicBezTo>
                      <a:pt x="325" y="276"/>
                      <a:pt x="325" y="276"/>
                      <a:pt x="325" y="276"/>
                    </a:cubicBezTo>
                    <a:cubicBezTo>
                      <a:pt x="325" y="254"/>
                      <a:pt x="318" y="247"/>
                      <a:pt x="297" y="247"/>
                    </a:cubicBezTo>
                    <a:cubicBezTo>
                      <a:pt x="283" y="247"/>
                      <a:pt x="268" y="254"/>
                      <a:pt x="268" y="276"/>
                    </a:cubicBezTo>
                    <a:lnTo>
                      <a:pt x="268" y="424"/>
                    </a:lnTo>
                    <a:close/>
                    <a:moveTo>
                      <a:pt x="212" y="276"/>
                    </a:moveTo>
                    <a:lnTo>
                      <a:pt x="212" y="276"/>
                    </a:lnTo>
                    <a:cubicBezTo>
                      <a:pt x="212" y="254"/>
                      <a:pt x="205" y="247"/>
                      <a:pt x="183" y="247"/>
                    </a:cubicBezTo>
                    <a:cubicBezTo>
                      <a:pt x="169" y="247"/>
                      <a:pt x="155" y="254"/>
                      <a:pt x="155" y="276"/>
                    </a:cubicBezTo>
                    <a:cubicBezTo>
                      <a:pt x="155" y="424"/>
                      <a:pt x="155" y="424"/>
                      <a:pt x="155" y="424"/>
                    </a:cubicBezTo>
                    <a:cubicBezTo>
                      <a:pt x="155" y="438"/>
                      <a:pt x="169" y="452"/>
                      <a:pt x="183" y="452"/>
                    </a:cubicBezTo>
                    <a:cubicBezTo>
                      <a:pt x="205" y="452"/>
                      <a:pt x="212" y="438"/>
                      <a:pt x="212" y="424"/>
                    </a:cubicBezTo>
                    <a:lnTo>
                      <a:pt x="212" y="2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606751" y="2638838"/>
              <a:ext cx="866379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以客户为重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9788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238551" y="4074034"/>
              <a:ext cx="1602773" cy="356315"/>
              <a:chOff x="4878401" y="4187518"/>
              <a:chExt cx="2924707" cy="510450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2658269" y="1156109"/>
            <a:ext cx="1800226" cy="2400300"/>
            <a:chOff x="3544358" y="1541478"/>
            <a:chExt cx="2400301" cy="3200400"/>
          </a:xfrm>
        </p:grpSpPr>
        <p:sp>
          <p:nvSpPr>
            <p:cNvPr id="5" name="Rounded Rectangle 4"/>
            <p:cNvSpPr/>
            <p:nvPr/>
          </p:nvSpPr>
          <p:spPr>
            <a:xfrm>
              <a:off x="3544359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375984" y="1853967"/>
              <a:ext cx="737050" cy="737050"/>
              <a:chOff x="9309498" y="725193"/>
              <a:chExt cx="737050" cy="73705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309498" y="725193"/>
                <a:ext cx="737050" cy="73705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138"/>
              <p:cNvSpPr>
                <a:spLocks noChangeArrowheads="1"/>
              </p:cNvSpPr>
              <p:nvPr/>
            </p:nvSpPr>
            <p:spPr bwMode="auto">
              <a:xfrm>
                <a:off x="9511492" y="930887"/>
                <a:ext cx="333062" cy="325662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98041" y="2638838"/>
              <a:ext cx="1092939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克服难题</a:t>
              </a:r>
              <a:r>
                <a:rPr lang="en-US" altLang="zh-CN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/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投诉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44358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943121" y="4074034"/>
              <a:ext cx="1602773" cy="356315"/>
              <a:chOff x="4878401" y="4187518"/>
              <a:chExt cx="2924707" cy="510450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4686698" y="1156109"/>
            <a:ext cx="1800225" cy="2400300"/>
            <a:chOff x="6248930" y="1541478"/>
            <a:chExt cx="2400300" cy="3200400"/>
          </a:xfrm>
        </p:grpSpPr>
        <p:sp>
          <p:nvSpPr>
            <p:cNvPr id="33" name="Rounded Rectangle 32"/>
            <p:cNvSpPr/>
            <p:nvPr/>
          </p:nvSpPr>
          <p:spPr>
            <a:xfrm>
              <a:off x="624893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0" dist="1270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7063249" y="1853967"/>
              <a:ext cx="737050" cy="737050"/>
              <a:chOff x="8909343" y="1931570"/>
              <a:chExt cx="737050" cy="73705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8909343" y="1931570"/>
                <a:ext cx="737050" cy="73705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Freeform 98"/>
              <p:cNvSpPr>
                <a:spLocks noChangeArrowheads="1"/>
              </p:cNvSpPr>
              <p:nvPr/>
            </p:nvSpPr>
            <p:spPr bwMode="auto">
              <a:xfrm>
                <a:off x="9140942" y="2132330"/>
                <a:ext cx="273853" cy="335530"/>
              </a:xfrm>
              <a:custGeom>
                <a:avLst/>
                <a:gdLst>
                  <a:gd name="T0" fmla="*/ 165736 w 488"/>
                  <a:gd name="T1" fmla="*/ 215541 h 601"/>
                  <a:gd name="T2" fmla="*/ 165736 w 488"/>
                  <a:gd name="T3" fmla="*/ 215541 h 601"/>
                  <a:gd name="T4" fmla="*/ 10110 w 488"/>
                  <a:gd name="T5" fmla="*/ 215541 h 601"/>
                  <a:gd name="T6" fmla="*/ 0 w 488"/>
                  <a:gd name="T7" fmla="*/ 205482 h 601"/>
                  <a:gd name="T8" fmla="*/ 0 w 488"/>
                  <a:gd name="T9" fmla="*/ 116751 h 601"/>
                  <a:gd name="T10" fmla="*/ 10110 w 488"/>
                  <a:gd name="T11" fmla="*/ 106333 h 601"/>
                  <a:gd name="T12" fmla="*/ 25276 w 488"/>
                  <a:gd name="T13" fmla="*/ 106333 h 601"/>
                  <a:gd name="T14" fmla="*/ 25276 w 488"/>
                  <a:gd name="T15" fmla="*/ 60711 h 601"/>
                  <a:gd name="T16" fmla="*/ 86659 w 488"/>
                  <a:gd name="T17" fmla="*/ 0 h 601"/>
                  <a:gd name="T18" fmla="*/ 147682 w 488"/>
                  <a:gd name="T19" fmla="*/ 60711 h 601"/>
                  <a:gd name="T20" fmla="*/ 147682 w 488"/>
                  <a:gd name="T21" fmla="*/ 106333 h 601"/>
                  <a:gd name="T22" fmla="*/ 165736 w 488"/>
                  <a:gd name="T23" fmla="*/ 106333 h 601"/>
                  <a:gd name="T24" fmla="*/ 175846 w 488"/>
                  <a:gd name="T25" fmla="*/ 116751 h 601"/>
                  <a:gd name="T26" fmla="*/ 175846 w 488"/>
                  <a:gd name="T27" fmla="*/ 205482 h 601"/>
                  <a:gd name="T28" fmla="*/ 165736 w 488"/>
                  <a:gd name="T29" fmla="*/ 215541 h 601"/>
                  <a:gd name="T30" fmla="*/ 76549 w 488"/>
                  <a:gd name="T31" fmla="*/ 164889 h 601"/>
                  <a:gd name="T32" fmla="*/ 76549 w 488"/>
                  <a:gd name="T33" fmla="*/ 164889 h 601"/>
                  <a:gd name="T34" fmla="*/ 76549 w 488"/>
                  <a:gd name="T35" fmla="*/ 185365 h 601"/>
                  <a:gd name="T36" fmla="*/ 86659 w 488"/>
                  <a:gd name="T37" fmla="*/ 195424 h 601"/>
                  <a:gd name="T38" fmla="*/ 96769 w 488"/>
                  <a:gd name="T39" fmla="*/ 185365 h 601"/>
                  <a:gd name="T40" fmla="*/ 96769 w 488"/>
                  <a:gd name="T41" fmla="*/ 164889 h 601"/>
                  <a:gd name="T42" fmla="*/ 106880 w 488"/>
                  <a:gd name="T43" fmla="*/ 147286 h 601"/>
                  <a:gd name="T44" fmla="*/ 86659 w 488"/>
                  <a:gd name="T45" fmla="*/ 126810 h 601"/>
                  <a:gd name="T46" fmla="*/ 66078 w 488"/>
                  <a:gd name="T47" fmla="*/ 147286 h 601"/>
                  <a:gd name="T48" fmla="*/ 76549 w 488"/>
                  <a:gd name="T49" fmla="*/ 164889 h 601"/>
                  <a:gd name="T50" fmla="*/ 127461 w 488"/>
                  <a:gd name="T51" fmla="*/ 60711 h 601"/>
                  <a:gd name="T52" fmla="*/ 127461 w 488"/>
                  <a:gd name="T53" fmla="*/ 60711 h 601"/>
                  <a:gd name="T54" fmla="*/ 86659 w 488"/>
                  <a:gd name="T55" fmla="*/ 20117 h 601"/>
                  <a:gd name="T56" fmla="*/ 45857 w 488"/>
                  <a:gd name="T57" fmla="*/ 60711 h 601"/>
                  <a:gd name="T58" fmla="*/ 45857 w 488"/>
                  <a:gd name="T59" fmla="*/ 106333 h 601"/>
                  <a:gd name="T60" fmla="*/ 127461 w 488"/>
                  <a:gd name="T61" fmla="*/ 106333 h 601"/>
                  <a:gd name="T62" fmla="*/ 127461 w 488"/>
                  <a:gd name="T63" fmla="*/ 60711 h 60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88" h="601">
                    <a:moveTo>
                      <a:pt x="459" y="600"/>
                    </a:moveTo>
                    <a:lnTo>
                      <a:pt x="459" y="600"/>
                    </a:lnTo>
                    <a:cubicBezTo>
                      <a:pt x="28" y="600"/>
                      <a:pt x="28" y="600"/>
                      <a:pt x="28" y="600"/>
                    </a:cubicBezTo>
                    <a:cubicBezTo>
                      <a:pt x="7" y="600"/>
                      <a:pt x="0" y="586"/>
                      <a:pt x="0" y="572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0" y="311"/>
                      <a:pt x="7" y="296"/>
                      <a:pt x="28" y="296"/>
                    </a:cubicBezTo>
                    <a:cubicBezTo>
                      <a:pt x="70" y="296"/>
                      <a:pt x="70" y="296"/>
                      <a:pt x="70" y="296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70" y="70"/>
                      <a:pt x="148" y="0"/>
                      <a:pt x="240" y="0"/>
                    </a:cubicBezTo>
                    <a:cubicBezTo>
                      <a:pt x="339" y="0"/>
                      <a:pt x="409" y="70"/>
                      <a:pt x="409" y="169"/>
                    </a:cubicBezTo>
                    <a:cubicBezTo>
                      <a:pt x="409" y="296"/>
                      <a:pt x="409" y="296"/>
                      <a:pt x="409" y="296"/>
                    </a:cubicBezTo>
                    <a:cubicBezTo>
                      <a:pt x="459" y="296"/>
                      <a:pt x="459" y="296"/>
                      <a:pt x="459" y="296"/>
                    </a:cubicBezTo>
                    <a:cubicBezTo>
                      <a:pt x="473" y="296"/>
                      <a:pt x="487" y="311"/>
                      <a:pt x="487" y="325"/>
                    </a:cubicBezTo>
                    <a:cubicBezTo>
                      <a:pt x="487" y="572"/>
                      <a:pt x="487" y="572"/>
                      <a:pt x="487" y="572"/>
                    </a:cubicBezTo>
                    <a:cubicBezTo>
                      <a:pt x="487" y="586"/>
                      <a:pt x="473" y="600"/>
                      <a:pt x="459" y="600"/>
                    </a:cubicBezTo>
                    <a:close/>
                    <a:moveTo>
                      <a:pt x="212" y="459"/>
                    </a:moveTo>
                    <a:lnTo>
                      <a:pt x="212" y="459"/>
                    </a:lnTo>
                    <a:cubicBezTo>
                      <a:pt x="212" y="516"/>
                      <a:pt x="212" y="516"/>
                      <a:pt x="212" y="516"/>
                    </a:cubicBezTo>
                    <a:cubicBezTo>
                      <a:pt x="212" y="530"/>
                      <a:pt x="226" y="544"/>
                      <a:pt x="240" y="544"/>
                    </a:cubicBezTo>
                    <a:cubicBezTo>
                      <a:pt x="261" y="544"/>
                      <a:pt x="268" y="530"/>
                      <a:pt x="268" y="516"/>
                    </a:cubicBezTo>
                    <a:cubicBezTo>
                      <a:pt x="268" y="459"/>
                      <a:pt x="268" y="459"/>
                      <a:pt x="268" y="459"/>
                    </a:cubicBezTo>
                    <a:cubicBezTo>
                      <a:pt x="289" y="452"/>
                      <a:pt x="296" y="431"/>
                      <a:pt x="296" y="410"/>
                    </a:cubicBezTo>
                    <a:cubicBezTo>
                      <a:pt x="296" y="381"/>
                      <a:pt x="275" y="353"/>
                      <a:pt x="240" y="353"/>
                    </a:cubicBezTo>
                    <a:cubicBezTo>
                      <a:pt x="212" y="353"/>
                      <a:pt x="183" y="381"/>
                      <a:pt x="183" y="410"/>
                    </a:cubicBezTo>
                    <a:cubicBezTo>
                      <a:pt x="183" y="431"/>
                      <a:pt x="198" y="452"/>
                      <a:pt x="212" y="459"/>
                    </a:cubicBezTo>
                    <a:close/>
                    <a:moveTo>
                      <a:pt x="353" y="169"/>
                    </a:moveTo>
                    <a:lnTo>
                      <a:pt x="353" y="169"/>
                    </a:lnTo>
                    <a:cubicBezTo>
                      <a:pt x="353" y="106"/>
                      <a:pt x="304" y="56"/>
                      <a:pt x="240" y="56"/>
                    </a:cubicBezTo>
                    <a:cubicBezTo>
                      <a:pt x="176" y="56"/>
                      <a:pt x="127" y="106"/>
                      <a:pt x="127" y="169"/>
                    </a:cubicBezTo>
                    <a:cubicBezTo>
                      <a:pt x="127" y="296"/>
                      <a:pt x="127" y="296"/>
                      <a:pt x="127" y="296"/>
                    </a:cubicBezTo>
                    <a:cubicBezTo>
                      <a:pt x="353" y="296"/>
                      <a:pt x="353" y="296"/>
                      <a:pt x="353" y="296"/>
                    </a:cubicBezTo>
                    <a:lnTo>
                      <a:pt x="353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7092834" y="2641230"/>
              <a:ext cx="712491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服务至上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48930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630387" y="4074034"/>
              <a:ext cx="1602773" cy="356315"/>
              <a:chOff x="4878401" y="4187518"/>
              <a:chExt cx="2924707" cy="510450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6713935" y="1156109"/>
            <a:ext cx="1801415" cy="2400300"/>
            <a:chOff x="8951913" y="1541478"/>
            <a:chExt cx="2401887" cy="3200400"/>
          </a:xfrm>
        </p:grpSpPr>
        <p:sp>
          <p:nvSpPr>
            <p:cNvPr id="7" name="Rounded Rectangle 6"/>
            <p:cNvSpPr/>
            <p:nvPr/>
          </p:nvSpPr>
          <p:spPr>
            <a:xfrm>
              <a:off x="895350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785125" y="1853967"/>
              <a:ext cx="737050" cy="737050"/>
              <a:chOff x="6950917" y="2500287"/>
              <a:chExt cx="737050" cy="73705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950917" y="2500287"/>
                <a:ext cx="737050" cy="737050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106"/>
              <p:cNvSpPr>
                <a:spLocks noChangeArrowheads="1"/>
              </p:cNvSpPr>
              <p:nvPr/>
            </p:nvSpPr>
            <p:spPr bwMode="auto">
              <a:xfrm>
                <a:off x="7150443" y="2709691"/>
                <a:ext cx="337998" cy="305925"/>
              </a:xfrm>
              <a:custGeom>
                <a:avLst/>
                <a:gdLst>
                  <a:gd name="T0" fmla="*/ 207003 w 602"/>
                  <a:gd name="T1" fmla="*/ 196489 h 545"/>
                  <a:gd name="T2" fmla="*/ 207003 w 602"/>
                  <a:gd name="T3" fmla="*/ 196489 h 545"/>
                  <a:gd name="T4" fmla="*/ 188940 w 602"/>
                  <a:gd name="T5" fmla="*/ 196489 h 545"/>
                  <a:gd name="T6" fmla="*/ 188940 w 602"/>
                  <a:gd name="T7" fmla="*/ 114859 h 545"/>
                  <a:gd name="T8" fmla="*/ 188940 w 602"/>
                  <a:gd name="T9" fmla="*/ 50928 h 545"/>
                  <a:gd name="T10" fmla="*/ 207003 w 602"/>
                  <a:gd name="T11" fmla="*/ 50928 h 545"/>
                  <a:gd name="T12" fmla="*/ 217119 w 602"/>
                  <a:gd name="T13" fmla="*/ 61403 h 545"/>
                  <a:gd name="T14" fmla="*/ 217119 w 602"/>
                  <a:gd name="T15" fmla="*/ 124973 h 545"/>
                  <a:gd name="T16" fmla="*/ 217119 w 602"/>
                  <a:gd name="T17" fmla="*/ 165787 h 545"/>
                  <a:gd name="T18" fmla="*/ 217119 w 602"/>
                  <a:gd name="T19" fmla="*/ 186375 h 545"/>
                  <a:gd name="T20" fmla="*/ 207003 w 602"/>
                  <a:gd name="T21" fmla="*/ 196489 h 545"/>
                  <a:gd name="T22" fmla="*/ 35765 w 602"/>
                  <a:gd name="T23" fmla="*/ 196489 h 545"/>
                  <a:gd name="T24" fmla="*/ 35765 w 602"/>
                  <a:gd name="T25" fmla="*/ 196489 h 545"/>
                  <a:gd name="T26" fmla="*/ 35765 w 602"/>
                  <a:gd name="T27" fmla="*/ 114859 h 545"/>
                  <a:gd name="T28" fmla="*/ 35765 w 602"/>
                  <a:gd name="T29" fmla="*/ 112331 h 545"/>
                  <a:gd name="T30" fmla="*/ 35765 w 602"/>
                  <a:gd name="T31" fmla="*/ 50928 h 545"/>
                  <a:gd name="T32" fmla="*/ 56357 w 602"/>
                  <a:gd name="T33" fmla="*/ 50928 h 545"/>
                  <a:gd name="T34" fmla="*/ 107295 w 602"/>
                  <a:gd name="T35" fmla="*/ 0 h 545"/>
                  <a:gd name="T36" fmla="*/ 158233 w 602"/>
                  <a:gd name="T37" fmla="*/ 50928 h 545"/>
                  <a:gd name="T38" fmla="*/ 178825 w 602"/>
                  <a:gd name="T39" fmla="*/ 50928 h 545"/>
                  <a:gd name="T40" fmla="*/ 178825 w 602"/>
                  <a:gd name="T41" fmla="*/ 114859 h 545"/>
                  <a:gd name="T42" fmla="*/ 178825 w 602"/>
                  <a:gd name="T43" fmla="*/ 196489 h 545"/>
                  <a:gd name="T44" fmla="*/ 35765 w 602"/>
                  <a:gd name="T45" fmla="*/ 196489 h 545"/>
                  <a:gd name="T46" fmla="*/ 107295 w 602"/>
                  <a:gd name="T47" fmla="*/ 20588 h 545"/>
                  <a:gd name="T48" fmla="*/ 107295 w 602"/>
                  <a:gd name="T49" fmla="*/ 20588 h 545"/>
                  <a:gd name="T50" fmla="*/ 76588 w 602"/>
                  <a:gd name="T51" fmla="*/ 50928 h 545"/>
                  <a:gd name="T52" fmla="*/ 138002 w 602"/>
                  <a:gd name="T53" fmla="*/ 50928 h 545"/>
                  <a:gd name="T54" fmla="*/ 107295 w 602"/>
                  <a:gd name="T55" fmla="*/ 20588 h 545"/>
                  <a:gd name="T56" fmla="*/ 0 w 602"/>
                  <a:gd name="T57" fmla="*/ 186375 h 545"/>
                  <a:gd name="T58" fmla="*/ 0 w 602"/>
                  <a:gd name="T59" fmla="*/ 186375 h 545"/>
                  <a:gd name="T60" fmla="*/ 0 w 602"/>
                  <a:gd name="T61" fmla="*/ 165787 h 545"/>
                  <a:gd name="T62" fmla="*/ 0 w 602"/>
                  <a:gd name="T63" fmla="*/ 124973 h 545"/>
                  <a:gd name="T64" fmla="*/ 0 w 602"/>
                  <a:gd name="T65" fmla="*/ 61403 h 545"/>
                  <a:gd name="T66" fmla="*/ 10477 w 602"/>
                  <a:gd name="T67" fmla="*/ 50928 h 545"/>
                  <a:gd name="T68" fmla="*/ 25650 w 602"/>
                  <a:gd name="T69" fmla="*/ 50928 h 545"/>
                  <a:gd name="T70" fmla="*/ 25650 w 602"/>
                  <a:gd name="T71" fmla="*/ 112331 h 545"/>
                  <a:gd name="T72" fmla="*/ 25650 w 602"/>
                  <a:gd name="T73" fmla="*/ 114859 h 545"/>
                  <a:gd name="T74" fmla="*/ 25650 w 602"/>
                  <a:gd name="T75" fmla="*/ 196489 h 545"/>
                  <a:gd name="T76" fmla="*/ 10477 w 602"/>
                  <a:gd name="T77" fmla="*/ 196489 h 545"/>
                  <a:gd name="T78" fmla="*/ 0 w 602"/>
                  <a:gd name="T79" fmla="*/ 186375 h 5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02" h="545">
                    <a:moveTo>
                      <a:pt x="573" y="544"/>
                    </a:moveTo>
                    <a:lnTo>
                      <a:pt x="573" y="544"/>
                    </a:lnTo>
                    <a:cubicBezTo>
                      <a:pt x="523" y="544"/>
                      <a:pt x="523" y="544"/>
                      <a:pt x="523" y="544"/>
                    </a:cubicBezTo>
                    <a:cubicBezTo>
                      <a:pt x="523" y="318"/>
                      <a:pt x="523" y="318"/>
                      <a:pt x="523" y="318"/>
                    </a:cubicBezTo>
                    <a:cubicBezTo>
                      <a:pt x="523" y="141"/>
                      <a:pt x="523" y="141"/>
                      <a:pt x="523" y="141"/>
                    </a:cubicBezTo>
                    <a:cubicBezTo>
                      <a:pt x="573" y="141"/>
                      <a:pt x="573" y="141"/>
                      <a:pt x="573" y="141"/>
                    </a:cubicBezTo>
                    <a:cubicBezTo>
                      <a:pt x="587" y="141"/>
                      <a:pt x="601" y="148"/>
                      <a:pt x="601" y="170"/>
                    </a:cubicBezTo>
                    <a:cubicBezTo>
                      <a:pt x="601" y="346"/>
                      <a:pt x="601" y="346"/>
                      <a:pt x="601" y="346"/>
                    </a:cubicBezTo>
                    <a:cubicBezTo>
                      <a:pt x="601" y="459"/>
                      <a:pt x="601" y="459"/>
                      <a:pt x="601" y="459"/>
                    </a:cubicBezTo>
                    <a:cubicBezTo>
                      <a:pt x="601" y="516"/>
                      <a:pt x="601" y="516"/>
                      <a:pt x="601" y="516"/>
                    </a:cubicBezTo>
                    <a:cubicBezTo>
                      <a:pt x="601" y="530"/>
                      <a:pt x="587" y="544"/>
                      <a:pt x="573" y="544"/>
                    </a:cubicBezTo>
                    <a:close/>
                    <a:moveTo>
                      <a:pt x="99" y="544"/>
                    </a:moveTo>
                    <a:lnTo>
                      <a:pt x="99" y="544"/>
                    </a:lnTo>
                    <a:cubicBezTo>
                      <a:pt x="99" y="318"/>
                      <a:pt x="99" y="318"/>
                      <a:pt x="99" y="318"/>
                    </a:cubicBezTo>
                    <a:cubicBezTo>
                      <a:pt x="99" y="311"/>
                      <a:pt x="99" y="311"/>
                      <a:pt x="99" y="311"/>
                    </a:cubicBezTo>
                    <a:cubicBezTo>
                      <a:pt x="99" y="141"/>
                      <a:pt x="99" y="141"/>
                      <a:pt x="99" y="141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6" y="64"/>
                      <a:pt x="219" y="0"/>
                      <a:pt x="297" y="0"/>
                    </a:cubicBezTo>
                    <a:cubicBezTo>
                      <a:pt x="375" y="0"/>
                      <a:pt x="438" y="64"/>
                      <a:pt x="438" y="141"/>
                    </a:cubicBezTo>
                    <a:cubicBezTo>
                      <a:pt x="495" y="141"/>
                      <a:pt x="495" y="141"/>
                      <a:pt x="495" y="141"/>
                    </a:cubicBezTo>
                    <a:cubicBezTo>
                      <a:pt x="495" y="318"/>
                      <a:pt x="495" y="318"/>
                      <a:pt x="495" y="318"/>
                    </a:cubicBezTo>
                    <a:cubicBezTo>
                      <a:pt x="495" y="544"/>
                      <a:pt x="495" y="544"/>
                      <a:pt x="495" y="544"/>
                    </a:cubicBezTo>
                    <a:lnTo>
                      <a:pt x="99" y="544"/>
                    </a:lnTo>
                    <a:close/>
                    <a:moveTo>
                      <a:pt x="297" y="57"/>
                    </a:moveTo>
                    <a:lnTo>
                      <a:pt x="297" y="57"/>
                    </a:lnTo>
                    <a:cubicBezTo>
                      <a:pt x="255" y="57"/>
                      <a:pt x="212" y="92"/>
                      <a:pt x="212" y="141"/>
                    </a:cubicBezTo>
                    <a:cubicBezTo>
                      <a:pt x="382" y="141"/>
                      <a:pt x="382" y="141"/>
                      <a:pt x="382" y="141"/>
                    </a:cubicBezTo>
                    <a:cubicBezTo>
                      <a:pt x="382" y="92"/>
                      <a:pt x="347" y="57"/>
                      <a:pt x="297" y="57"/>
                    </a:cubicBezTo>
                    <a:close/>
                    <a:moveTo>
                      <a:pt x="0" y="516"/>
                    </a:moveTo>
                    <a:lnTo>
                      <a:pt x="0" y="516"/>
                    </a:lnTo>
                    <a:cubicBezTo>
                      <a:pt x="0" y="459"/>
                      <a:pt x="0" y="459"/>
                      <a:pt x="0" y="459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48"/>
                      <a:pt x="7" y="141"/>
                      <a:pt x="29" y="141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71" y="311"/>
                      <a:pt x="71" y="311"/>
                      <a:pt x="71" y="311"/>
                    </a:cubicBezTo>
                    <a:cubicBezTo>
                      <a:pt x="71" y="318"/>
                      <a:pt x="71" y="318"/>
                      <a:pt x="71" y="318"/>
                    </a:cubicBezTo>
                    <a:cubicBezTo>
                      <a:pt x="71" y="544"/>
                      <a:pt x="71" y="544"/>
                      <a:pt x="71" y="544"/>
                    </a:cubicBezTo>
                    <a:cubicBezTo>
                      <a:pt x="29" y="544"/>
                      <a:pt x="29" y="544"/>
                      <a:pt x="29" y="544"/>
                    </a:cubicBezTo>
                    <a:cubicBezTo>
                      <a:pt x="7" y="544"/>
                      <a:pt x="0" y="530"/>
                      <a:pt x="0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9643513" y="2638838"/>
              <a:ext cx="1020268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展现品牌特色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951913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9350676" y="4074034"/>
              <a:ext cx="1602773" cy="356315"/>
              <a:chOff x="4878401" y="4187518"/>
              <a:chExt cx="2924707" cy="510450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sp>
        <p:nvSpPr>
          <p:cNvPr id="48" name="等腰三角形 4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客户服务</a:t>
            </a:r>
            <a:r>
              <a:rPr lang="en-US" altLang="zh-CN" dirty="0">
                <a:cs typeface="+mn-ea"/>
                <a:sym typeface="+mn-lt"/>
              </a:rPr>
              <a:t>4</a:t>
            </a:r>
            <a:r>
              <a:rPr lang="zh-CN" altLang="en-US" dirty="0">
                <a:cs typeface="+mn-ea"/>
                <a:sym typeface="+mn-lt"/>
              </a:rPr>
              <a:t>方面</a:t>
            </a:r>
            <a:r>
              <a:rPr lang="zh-CN" altLang="en-US" b="1" dirty="0">
                <a:cs typeface="+mn-ea"/>
                <a:sym typeface="+mn-lt"/>
              </a:rPr>
              <a:t>原则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13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8" grpId="0" animBg="1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12</a:t>
            </a:fld>
            <a:endParaRPr lang="en-US"/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 rot="10800000">
            <a:off x="2253490" y="2196281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5" name="Freeform 1"/>
          <p:cNvSpPr>
            <a:spLocks noChangeArrowheads="1"/>
          </p:cNvSpPr>
          <p:nvPr/>
        </p:nvSpPr>
        <p:spPr bwMode="auto">
          <a:xfrm rot="10800000">
            <a:off x="3545229" y="2196281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 rot="10800000">
            <a:off x="5336167" y="2196282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7" name="Freeform 1"/>
          <p:cNvSpPr>
            <a:spLocks noChangeArrowheads="1"/>
          </p:cNvSpPr>
          <p:nvPr/>
        </p:nvSpPr>
        <p:spPr bwMode="auto">
          <a:xfrm rot="10800000">
            <a:off x="6654198" y="2196282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6516" y="1751101"/>
            <a:ext cx="1182959" cy="1183268"/>
            <a:chOff x="1142022" y="2334802"/>
            <a:chExt cx="1577278" cy="1577690"/>
          </a:xfrm>
        </p:grpSpPr>
        <p:sp>
          <p:nvSpPr>
            <p:cNvPr id="9" name="Oval 89"/>
            <p:cNvSpPr/>
            <p:nvPr/>
          </p:nvSpPr>
          <p:spPr>
            <a:xfrm>
              <a:off x="1142022" y="2334802"/>
              <a:ext cx="1577278" cy="15776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0" name="Freeform 16"/>
            <p:cNvSpPr>
              <a:spLocks noChangeArrowheads="1"/>
            </p:cNvSpPr>
            <p:nvPr/>
          </p:nvSpPr>
          <p:spPr bwMode="auto">
            <a:xfrm>
              <a:off x="1622651" y="2640346"/>
              <a:ext cx="599175" cy="941234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1" name="Straight Connector 107"/>
          <p:cNvCxnSpPr/>
          <p:nvPr/>
        </p:nvCxnSpPr>
        <p:spPr>
          <a:xfrm>
            <a:off x="1456600" y="2969675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599639" y="1979073"/>
            <a:ext cx="701225" cy="701408"/>
            <a:chOff x="3466184" y="2638764"/>
            <a:chExt cx="934967" cy="935210"/>
          </a:xfrm>
        </p:grpSpPr>
        <p:sp>
          <p:nvSpPr>
            <p:cNvPr id="13" name="Oval 91"/>
            <p:cNvSpPr/>
            <p:nvPr/>
          </p:nvSpPr>
          <p:spPr>
            <a:xfrm>
              <a:off x="3466184" y="2638764"/>
              <a:ext cx="934967" cy="935210"/>
            </a:xfrm>
            <a:prstGeom prst="ellipse">
              <a:avLst/>
            </a:prstGeom>
            <a:solidFill>
              <a:schemeClr val="accent2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4" name="Freeform 17"/>
            <p:cNvSpPr>
              <a:spLocks noChangeArrowheads="1"/>
            </p:cNvSpPr>
            <p:nvPr/>
          </p:nvSpPr>
          <p:spPr bwMode="auto">
            <a:xfrm>
              <a:off x="3765603" y="2842545"/>
              <a:ext cx="341347" cy="476215"/>
            </a:xfrm>
            <a:custGeom>
              <a:avLst/>
              <a:gdLst>
                <a:gd name="T0" fmla="*/ 326 w 503"/>
                <a:gd name="T1" fmla="*/ 142 h 703"/>
                <a:gd name="T2" fmla="*/ 168 w 503"/>
                <a:gd name="T3" fmla="*/ 142 h 703"/>
                <a:gd name="T4" fmla="*/ 168 w 503"/>
                <a:gd name="T5" fmla="*/ 134 h 703"/>
                <a:gd name="T6" fmla="*/ 184 w 503"/>
                <a:gd name="T7" fmla="*/ 125 h 703"/>
                <a:gd name="T8" fmla="*/ 310 w 503"/>
                <a:gd name="T9" fmla="*/ 125 h 703"/>
                <a:gd name="T10" fmla="*/ 343 w 503"/>
                <a:gd name="T11" fmla="*/ 0 h 703"/>
                <a:gd name="T12" fmla="*/ 151 w 503"/>
                <a:gd name="T13" fmla="*/ 0 h 703"/>
                <a:gd name="T14" fmla="*/ 176 w 503"/>
                <a:gd name="T15" fmla="*/ 125 h 703"/>
                <a:gd name="T16" fmla="*/ 67 w 503"/>
                <a:gd name="T17" fmla="*/ 67 h 703"/>
                <a:gd name="T18" fmla="*/ 75 w 503"/>
                <a:gd name="T19" fmla="*/ 84 h 703"/>
                <a:gd name="T20" fmla="*/ 168 w 503"/>
                <a:gd name="T21" fmla="*/ 134 h 703"/>
                <a:gd name="T22" fmla="*/ 92 w 503"/>
                <a:gd name="T23" fmla="*/ 134 h 703"/>
                <a:gd name="T24" fmla="*/ 84 w 503"/>
                <a:gd name="T25" fmla="*/ 142 h 703"/>
                <a:gd name="T26" fmla="*/ 126 w 503"/>
                <a:gd name="T27" fmla="*/ 159 h 703"/>
                <a:gd name="T28" fmla="*/ 151 w 503"/>
                <a:gd name="T29" fmla="*/ 151 h 703"/>
                <a:gd name="T30" fmla="*/ 0 w 503"/>
                <a:gd name="T31" fmla="*/ 460 h 703"/>
                <a:gd name="T32" fmla="*/ 251 w 503"/>
                <a:gd name="T33" fmla="*/ 702 h 703"/>
                <a:gd name="T34" fmla="*/ 502 w 503"/>
                <a:gd name="T35" fmla="*/ 452 h 703"/>
                <a:gd name="T36" fmla="*/ 326 w 503"/>
                <a:gd name="T37" fmla="*/ 142 h 703"/>
                <a:gd name="T38" fmla="*/ 318 w 503"/>
                <a:gd name="T39" fmla="*/ 535 h 703"/>
                <a:gd name="T40" fmla="*/ 276 w 503"/>
                <a:gd name="T41" fmla="*/ 560 h 703"/>
                <a:gd name="T42" fmla="*/ 276 w 503"/>
                <a:gd name="T43" fmla="*/ 602 h 703"/>
                <a:gd name="T44" fmla="*/ 234 w 503"/>
                <a:gd name="T45" fmla="*/ 602 h 703"/>
                <a:gd name="T46" fmla="*/ 226 w 503"/>
                <a:gd name="T47" fmla="*/ 560 h 703"/>
                <a:gd name="T48" fmla="*/ 176 w 503"/>
                <a:gd name="T49" fmla="*/ 535 h 703"/>
                <a:gd name="T50" fmla="*/ 151 w 503"/>
                <a:gd name="T51" fmla="*/ 485 h 703"/>
                <a:gd name="T52" fmla="*/ 151 w 503"/>
                <a:gd name="T53" fmla="*/ 468 h 703"/>
                <a:gd name="T54" fmla="*/ 193 w 503"/>
                <a:gd name="T55" fmla="*/ 468 h 703"/>
                <a:gd name="T56" fmla="*/ 193 w 503"/>
                <a:gd name="T57" fmla="*/ 476 h 703"/>
                <a:gd name="T58" fmla="*/ 209 w 503"/>
                <a:gd name="T59" fmla="*/ 510 h 703"/>
                <a:gd name="T60" fmla="*/ 251 w 503"/>
                <a:gd name="T61" fmla="*/ 527 h 703"/>
                <a:gd name="T62" fmla="*/ 293 w 503"/>
                <a:gd name="T63" fmla="*/ 510 h 703"/>
                <a:gd name="T64" fmla="*/ 310 w 503"/>
                <a:gd name="T65" fmla="*/ 476 h 703"/>
                <a:gd name="T66" fmla="*/ 293 w 503"/>
                <a:gd name="T67" fmla="*/ 443 h 703"/>
                <a:gd name="T68" fmla="*/ 243 w 503"/>
                <a:gd name="T69" fmla="*/ 426 h 703"/>
                <a:gd name="T70" fmla="*/ 184 w 503"/>
                <a:gd name="T71" fmla="*/ 393 h 703"/>
                <a:gd name="T72" fmla="*/ 159 w 503"/>
                <a:gd name="T73" fmla="*/ 351 h 703"/>
                <a:gd name="T74" fmla="*/ 184 w 503"/>
                <a:gd name="T75" fmla="*/ 293 h 703"/>
                <a:gd name="T76" fmla="*/ 226 w 503"/>
                <a:gd name="T77" fmla="*/ 276 h 703"/>
                <a:gd name="T78" fmla="*/ 226 w 503"/>
                <a:gd name="T79" fmla="*/ 234 h 703"/>
                <a:gd name="T80" fmla="*/ 268 w 503"/>
                <a:gd name="T81" fmla="*/ 234 h 703"/>
                <a:gd name="T82" fmla="*/ 268 w 503"/>
                <a:gd name="T83" fmla="*/ 267 h 703"/>
                <a:gd name="T84" fmla="*/ 318 w 503"/>
                <a:gd name="T85" fmla="*/ 293 h 703"/>
                <a:gd name="T86" fmla="*/ 343 w 503"/>
                <a:gd name="T87" fmla="*/ 351 h 703"/>
                <a:gd name="T88" fmla="*/ 301 w 503"/>
                <a:gd name="T89" fmla="*/ 351 h 703"/>
                <a:gd name="T90" fmla="*/ 284 w 503"/>
                <a:gd name="T91" fmla="*/ 318 h 703"/>
                <a:gd name="T92" fmla="*/ 251 w 503"/>
                <a:gd name="T93" fmla="*/ 301 h 703"/>
                <a:gd name="T94" fmla="*/ 218 w 503"/>
                <a:gd name="T95" fmla="*/ 318 h 703"/>
                <a:gd name="T96" fmla="*/ 201 w 503"/>
                <a:gd name="T97" fmla="*/ 343 h 703"/>
                <a:gd name="T98" fmla="*/ 218 w 503"/>
                <a:gd name="T99" fmla="*/ 376 h 703"/>
                <a:gd name="T100" fmla="*/ 260 w 503"/>
                <a:gd name="T101" fmla="*/ 393 h 703"/>
                <a:gd name="T102" fmla="*/ 326 w 503"/>
                <a:gd name="T103" fmla="*/ 426 h 703"/>
                <a:gd name="T104" fmla="*/ 351 w 503"/>
                <a:gd name="T105" fmla="*/ 476 h 703"/>
                <a:gd name="T106" fmla="*/ 318 w 503"/>
                <a:gd name="T107" fmla="*/ 535 h 703"/>
                <a:gd name="T108" fmla="*/ 318 w 503"/>
                <a:gd name="T109" fmla="*/ 535 h 703"/>
                <a:gd name="T110" fmla="*/ 318 w 503"/>
                <a:gd name="T111" fmla="*/ 53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3" h="703">
                  <a:moveTo>
                    <a:pt x="326" y="142"/>
                  </a:moveTo>
                  <a:cubicBezTo>
                    <a:pt x="168" y="142"/>
                    <a:pt x="168" y="142"/>
                    <a:pt x="168" y="142"/>
                  </a:cubicBezTo>
                  <a:cubicBezTo>
                    <a:pt x="168" y="134"/>
                    <a:pt x="168" y="134"/>
                    <a:pt x="168" y="134"/>
                  </a:cubicBezTo>
                  <a:cubicBezTo>
                    <a:pt x="184" y="125"/>
                    <a:pt x="184" y="125"/>
                    <a:pt x="184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76" y="125"/>
                    <a:pt x="176" y="125"/>
                    <a:pt x="176" y="125"/>
                  </a:cubicBezTo>
                  <a:cubicBezTo>
                    <a:pt x="159" y="100"/>
                    <a:pt x="109" y="50"/>
                    <a:pt x="67" y="67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109" y="67"/>
                    <a:pt x="159" y="117"/>
                    <a:pt x="168" y="134"/>
                  </a:cubicBezTo>
                  <a:cubicBezTo>
                    <a:pt x="142" y="142"/>
                    <a:pt x="109" y="151"/>
                    <a:pt x="92" y="134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2" y="151"/>
                    <a:pt x="109" y="159"/>
                    <a:pt x="126" y="159"/>
                  </a:cubicBezTo>
                  <a:cubicBezTo>
                    <a:pt x="134" y="159"/>
                    <a:pt x="142" y="159"/>
                    <a:pt x="151" y="151"/>
                  </a:cubicBezTo>
                  <a:cubicBezTo>
                    <a:pt x="67" y="217"/>
                    <a:pt x="0" y="351"/>
                    <a:pt x="0" y="460"/>
                  </a:cubicBezTo>
                  <a:cubicBezTo>
                    <a:pt x="0" y="594"/>
                    <a:pt x="117" y="702"/>
                    <a:pt x="251" y="702"/>
                  </a:cubicBezTo>
                  <a:cubicBezTo>
                    <a:pt x="393" y="702"/>
                    <a:pt x="502" y="594"/>
                    <a:pt x="502" y="452"/>
                  </a:cubicBezTo>
                  <a:cubicBezTo>
                    <a:pt x="502" y="343"/>
                    <a:pt x="427" y="192"/>
                    <a:pt x="326" y="142"/>
                  </a:cubicBezTo>
                  <a:close/>
                  <a:moveTo>
                    <a:pt x="318" y="535"/>
                  </a:moveTo>
                  <a:cubicBezTo>
                    <a:pt x="310" y="552"/>
                    <a:pt x="293" y="552"/>
                    <a:pt x="276" y="560"/>
                  </a:cubicBezTo>
                  <a:cubicBezTo>
                    <a:pt x="276" y="602"/>
                    <a:pt x="276" y="602"/>
                    <a:pt x="276" y="602"/>
                  </a:cubicBezTo>
                  <a:cubicBezTo>
                    <a:pt x="234" y="602"/>
                    <a:pt x="234" y="602"/>
                    <a:pt x="234" y="602"/>
                  </a:cubicBezTo>
                  <a:cubicBezTo>
                    <a:pt x="226" y="560"/>
                    <a:pt x="226" y="560"/>
                    <a:pt x="226" y="560"/>
                  </a:cubicBezTo>
                  <a:cubicBezTo>
                    <a:pt x="209" y="560"/>
                    <a:pt x="193" y="552"/>
                    <a:pt x="176" y="535"/>
                  </a:cubicBezTo>
                  <a:cubicBezTo>
                    <a:pt x="159" y="518"/>
                    <a:pt x="151" y="502"/>
                    <a:pt x="151" y="485"/>
                  </a:cubicBezTo>
                  <a:cubicBezTo>
                    <a:pt x="151" y="468"/>
                    <a:pt x="151" y="468"/>
                    <a:pt x="151" y="468"/>
                  </a:cubicBezTo>
                  <a:cubicBezTo>
                    <a:pt x="193" y="468"/>
                    <a:pt x="193" y="468"/>
                    <a:pt x="193" y="468"/>
                  </a:cubicBezTo>
                  <a:cubicBezTo>
                    <a:pt x="193" y="476"/>
                    <a:pt x="193" y="476"/>
                    <a:pt x="193" y="476"/>
                  </a:cubicBezTo>
                  <a:cubicBezTo>
                    <a:pt x="193" y="493"/>
                    <a:pt x="201" y="502"/>
                    <a:pt x="209" y="510"/>
                  </a:cubicBezTo>
                  <a:cubicBezTo>
                    <a:pt x="218" y="518"/>
                    <a:pt x="234" y="527"/>
                    <a:pt x="251" y="527"/>
                  </a:cubicBezTo>
                  <a:cubicBezTo>
                    <a:pt x="268" y="527"/>
                    <a:pt x="284" y="518"/>
                    <a:pt x="293" y="510"/>
                  </a:cubicBezTo>
                  <a:cubicBezTo>
                    <a:pt x="301" y="502"/>
                    <a:pt x="310" y="493"/>
                    <a:pt x="310" y="476"/>
                  </a:cubicBezTo>
                  <a:cubicBezTo>
                    <a:pt x="310" y="460"/>
                    <a:pt x="301" y="452"/>
                    <a:pt x="293" y="443"/>
                  </a:cubicBezTo>
                  <a:cubicBezTo>
                    <a:pt x="284" y="435"/>
                    <a:pt x="268" y="426"/>
                    <a:pt x="243" y="426"/>
                  </a:cubicBezTo>
                  <a:cubicBezTo>
                    <a:pt x="218" y="418"/>
                    <a:pt x="193" y="410"/>
                    <a:pt x="184" y="393"/>
                  </a:cubicBezTo>
                  <a:cubicBezTo>
                    <a:pt x="168" y="385"/>
                    <a:pt x="159" y="368"/>
                    <a:pt x="159" y="351"/>
                  </a:cubicBezTo>
                  <a:cubicBezTo>
                    <a:pt x="159" y="326"/>
                    <a:pt x="168" y="309"/>
                    <a:pt x="184" y="293"/>
                  </a:cubicBezTo>
                  <a:cubicBezTo>
                    <a:pt x="201" y="284"/>
                    <a:pt x="209" y="276"/>
                    <a:pt x="226" y="276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93" y="276"/>
                    <a:pt x="310" y="276"/>
                    <a:pt x="318" y="293"/>
                  </a:cubicBezTo>
                  <a:cubicBezTo>
                    <a:pt x="335" y="301"/>
                    <a:pt x="343" y="326"/>
                    <a:pt x="343" y="351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01" y="334"/>
                    <a:pt x="293" y="326"/>
                    <a:pt x="284" y="318"/>
                  </a:cubicBezTo>
                  <a:cubicBezTo>
                    <a:pt x="284" y="309"/>
                    <a:pt x="268" y="301"/>
                    <a:pt x="251" y="301"/>
                  </a:cubicBezTo>
                  <a:cubicBezTo>
                    <a:pt x="234" y="301"/>
                    <a:pt x="226" y="309"/>
                    <a:pt x="218" y="318"/>
                  </a:cubicBezTo>
                  <a:cubicBezTo>
                    <a:pt x="209" y="326"/>
                    <a:pt x="201" y="334"/>
                    <a:pt x="201" y="343"/>
                  </a:cubicBezTo>
                  <a:cubicBezTo>
                    <a:pt x="201" y="360"/>
                    <a:pt x="209" y="368"/>
                    <a:pt x="218" y="376"/>
                  </a:cubicBezTo>
                  <a:cubicBezTo>
                    <a:pt x="226" y="385"/>
                    <a:pt x="234" y="385"/>
                    <a:pt x="260" y="393"/>
                  </a:cubicBezTo>
                  <a:cubicBezTo>
                    <a:pt x="284" y="401"/>
                    <a:pt x="310" y="410"/>
                    <a:pt x="326" y="426"/>
                  </a:cubicBezTo>
                  <a:cubicBezTo>
                    <a:pt x="343" y="435"/>
                    <a:pt x="351" y="452"/>
                    <a:pt x="351" y="476"/>
                  </a:cubicBezTo>
                  <a:cubicBezTo>
                    <a:pt x="351" y="502"/>
                    <a:pt x="343" y="518"/>
                    <a:pt x="318" y="535"/>
                  </a:cubicBezTo>
                  <a:close/>
                  <a:moveTo>
                    <a:pt x="318" y="535"/>
                  </a:moveTo>
                  <a:lnTo>
                    <a:pt x="318" y="5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5" name="Straight Connector 111"/>
          <p:cNvCxnSpPr/>
          <p:nvPr/>
        </p:nvCxnSpPr>
        <p:spPr>
          <a:xfrm>
            <a:off x="2941738" y="2721684"/>
            <a:ext cx="0" cy="35165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900191" y="1741620"/>
            <a:ext cx="1182959" cy="1183267"/>
            <a:chOff x="5200255" y="2322159"/>
            <a:chExt cx="1577278" cy="1577689"/>
          </a:xfrm>
        </p:grpSpPr>
        <p:sp>
          <p:nvSpPr>
            <p:cNvPr id="17" name="Oval 93"/>
            <p:cNvSpPr/>
            <p:nvPr/>
          </p:nvSpPr>
          <p:spPr>
            <a:xfrm>
              <a:off x="5200255" y="2322159"/>
              <a:ext cx="1577278" cy="15776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8" name="Freeform 109"/>
            <p:cNvSpPr>
              <a:spLocks noChangeArrowheads="1"/>
            </p:cNvSpPr>
            <p:nvPr/>
          </p:nvSpPr>
          <p:spPr bwMode="auto">
            <a:xfrm>
              <a:off x="5547114" y="2625619"/>
              <a:ext cx="925584" cy="925825"/>
            </a:xfrm>
            <a:custGeom>
              <a:avLst/>
              <a:gdLst>
                <a:gd name="T0" fmla="*/ 552 w 1105"/>
                <a:gd name="T1" fmla="*/ 0 h 1105"/>
                <a:gd name="T2" fmla="*/ 0 w 1105"/>
                <a:gd name="T3" fmla="*/ 552 h 1105"/>
                <a:gd name="T4" fmla="*/ 552 w 1105"/>
                <a:gd name="T5" fmla="*/ 1104 h 1105"/>
                <a:gd name="T6" fmla="*/ 1104 w 1105"/>
                <a:gd name="T7" fmla="*/ 552 h 1105"/>
                <a:gd name="T8" fmla="*/ 552 w 1105"/>
                <a:gd name="T9" fmla="*/ 0 h 1105"/>
                <a:gd name="T10" fmla="*/ 552 w 1105"/>
                <a:gd name="T11" fmla="*/ 1012 h 1105"/>
                <a:gd name="T12" fmla="*/ 84 w 1105"/>
                <a:gd name="T13" fmla="*/ 552 h 1105"/>
                <a:gd name="T14" fmla="*/ 552 w 1105"/>
                <a:gd name="T15" fmla="*/ 84 h 1105"/>
                <a:gd name="T16" fmla="*/ 1012 w 1105"/>
                <a:gd name="T17" fmla="*/ 552 h 1105"/>
                <a:gd name="T18" fmla="*/ 552 w 1105"/>
                <a:gd name="T19" fmla="*/ 1012 h 1105"/>
                <a:gd name="T20" fmla="*/ 836 w 1105"/>
                <a:gd name="T21" fmla="*/ 410 h 1105"/>
                <a:gd name="T22" fmla="*/ 828 w 1105"/>
                <a:gd name="T23" fmla="*/ 452 h 1105"/>
                <a:gd name="T24" fmla="*/ 560 w 1105"/>
                <a:gd name="T25" fmla="*/ 636 h 1105"/>
                <a:gd name="T26" fmla="*/ 544 w 1105"/>
                <a:gd name="T27" fmla="*/ 636 h 1105"/>
                <a:gd name="T28" fmla="*/ 527 w 1105"/>
                <a:gd name="T29" fmla="*/ 636 h 1105"/>
                <a:gd name="T30" fmla="*/ 518 w 1105"/>
                <a:gd name="T31" fmla="*/ 611 h 1105"/>
                <a:gd name="T32" fmla="*/ 518 w 1105"/>
                <a:gd name="T33" fmla="*/ 218 h 1105"/>
                <a:gd name="T34" fmla="*/ 544 w 1105"/>
                <a:gd name="T35" fmla="*/ 184 h 1105"/>
                <a:gd name="T36" fmla="*/ 577 w 1105"/>
                <a:gd name="T37" fmla="*/ 218 h 1105"/>
                <a:gd name="T38" fmla="*/ 577 w 1105"/>
                <a:gd name="T39" fmla="*/ 552 h 1105"/>
                <a:gd name="T40" fmla="*/ 795 w 1105"/>
                <a:gd name="T41" fmla="*/ 402 h 1105"/>
                <a:gd name="T42" fmla="*/ 836 w 1105"/>
                <a:gd name="T43" fmla="*/ 410 h 1105"/>
                <a:gd name="T44" fmla="*/ 836 w 1105"/>
                <a:gd name="T45" fmla="*/ 410 h 1105"/>
                <a:gd name="T46" fmla="*/ 836 w 1105"/>
                <a:gd name="T47" fmla="*/ 41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5" h="1105">
                  <a:moveTo>
                    <a:pt x="552" y="0"/>
                  </a:moveTo>
                  <a:cubicBezTo>
                    <a:pt x="243" y="0"/>
                    <a:pt x="0" y="243"/>
                    <a:pt x="0" y="552"/>
                  </a:cubicBezTo>
                  <a:cubicBezTo>
                    <a:pt x="0" y="853"/>
                    <a:pt x="243" y="1104"/>
                    <a:pt x="552" y="1104"/>
                  </a:cubicBezTo>
                  <a:cubicBezTo>
                    <a:pt x="853" y="1104"/>
                    <a:pt x="1104" y="853"/>
                    <a:pt x="1104" y="552"/>
                  </a:cubicBezTo>
                  <a:cubicBezTo>
                    <a:pt x="1104" y="243"/>
                    <a:pt x="853" y="0"/>
                    <a:pt x="552" y="0"/>
                  </a:cubicBezTo>
                  <a:close/>
                  <a:moveTo>
                    <a:pt x="552" y="1012"/>
                  </a:moveTo>
                  <a:cubicBezTo>
                    <a:pt x="293" y="1012"/>
                    <a:pt x="84" y="803"/>
                    <a:pt x="84" y="552"/>
                  </a:cubicBezTo>
                  <a:cubicBezTo>
                    <a:pt x="84" y="293"/>
                    <a:pt x="293" y="84"/>
                    <a:pt x="552" y="84"/>
                  </a:cubicBezTo>
                  <a:cubicBezTo>
                    <a:pt x="803" y="84"/>
                    <a:pt x="1012" y="293"/>
                    <a:pt x="1012" y="552"/>
                  </a:cubicBezTo>
                  <a:cubicBezTo>
                    <a:pt x="1012" y="803"/>
                    <a:pt x="803" y="1012"/>
                    <a:pt x="552" y="1012"/>
                  </a:cubicBezTo>
                  <a:close/>
                  <a:moveTo>
                    <a:pt x="836" y="410"/>
                  </a:moveTo>
                  <a:cubicBezTo>
                    <a:pt x="845" y="419"/>
                    <a:pt x="845" y="435"/>
                    <a:pt x="828" y="452"/>
                  </a:cubicBezTo>
                  <a:cubicBezTo>
                    <a:pt x="560" y="636"/>
                    <a:pt x="560" y="636"/>
                    <a:pt x="560" y="636"/>
                  </a:cubicBezTo>
                  <a:cubicBezTo>
                    <a:pt x="552" y="636"/>
                    <a:pt x="552" y="636"/>
                    <a:pt x="544" y="636"/>
                  </a:cubicBezTo>
                  <a:cubicBezTo>
                    <a:pt x="544" y="636"/>
                    <a:pt x="535" y="636"/>
                    <a:pt x="527" y="636"/>
                  </a:cubicBezTo>
                  <a:cubicBezTo>
                    <a:pt x="518" y="628"/>
                    <a:pt x="518" y="619"/>
                    <a:pt x="518" y="611"/>
                  </a:cubicBezTo>
                  <a:cubicBezTo>
                    <a:pt x="518" y="218"/>
                    <a:pt x="518" y="218"/>
                    <a:pt x="518" y="218"/>
                  </a:cubicBezTo>
                  <a:cubicBezTo>
                    <a:pt x="518" y="201"/>
                    <a:pt x="527" y="184"/>
                    <a:pt x="544" y="184"/>
                  </a:cubicBezTo>
                  <a:cubicBezTo>
                    <a:pt x="560" y="184"/>
                    <a:pt x="577" y="201"/>
                    <a:pt x="577" y="218"/>
                  </a:cubicBezTo>
                  <a:cubicBezTo>
                    <a:pt x="577" y="552"/>
                    <a:pt x="577" y="552"/>
                    <a:pt x="577" y="552"/>
                  </a:cubicBezTo>
                  <a:cubicBezTo>
                    <a:pt x="795" y="402"/>
                    <a:pt x="795" y="402"/>
                    <a:pt x="795" y="402"/>
                  </a:cubicBezTo>
                  <a:cubicBezTo>
                    <a:pt x="811" y="393"/>
                    <a:pt x="828" y="393"/>
                    <a:pt x="836" y="410"/>
                  </a:cubicBezTo>
                  <a:close/>
                  <a:moveTo>
                    <a:pt x="836" y="410"/>
                  </a:moveTo>
                  <a:lnTo>
                    <a:pt x="836" y="4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9" name="Straight Connector 115"/>
          <p:cNvCxnSpPr/>
          <p:nvPr/>
        </p:nvCxnSpPr>
        <p:spPr>
          <a:xfrm>
            <a:off x="4514659" y="2961177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19"/>
          <p:cNvCxnSpPr/>
          <p:nvPr/>
        </p:nvCxnSpPr>
        <p:spPr>
          <a:xfrm>
            <a:off x="6058393" y="2721685"/>
            <a:ext cx="0" cy="35165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5696284" y="1979074"/>
            <a:ext cx="701225" cy="701408"/>
            <a:chOff x="7595045" y="2638765"/>
            <a:chExt cx="934967" cy="935210"/>
          </a:xfrm>
        </p:grpSpPr>
        <p:sp>
          <p:nvSpPr>
            <p:cNvPr id="22" name="Oval 94"/>
            <p:cNvSpPr/>
            <p:nvPr/>
          </p:nvSpPr>
          <p:spPr>
            <a:xfrm>
              <a:off x="7595045" y="2638765"/>
              <a:ext cx="934967" cy="935210"/>
            </a:xfrm>
            <a:prstGeom prst="ellipse">
              <a:avLst/>
            </a:prstGeom>
            <a:solidFill>
              <a:schemeClr val="accent4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grpSp>
          <p:nvGrpSpPr>
            <p:cNvPr id="23" name="Group 4698"/>
            <p:cNvGrpSpPr>
              <a:grpSpLocks/>
            </p:cNvGrpSpPr>
            <p:nvPr/>
          </p:nvGrpSpPr>
          <p:grpSpPr bwMode="auto">
            <a:xfrm>
              <a:off x="7822552" y="2868338"/>
              <a:ext cx="457522" cy="448452"/>
              <a:chOff x="5427663" y="4046537"/>
              <a:chExt cx="395287" cy="387350"/>
            </a:xfrm>
            <a:solidFill>
              <a:schemeClr val="bg1"/>
            </a:solidFill>
          </p:grpSpPr>
          <p:sp>
            <p:nvSpPr>
              <p:cNvPr id="24" name="Freeform 418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  <a:gd name="T46" fmla="*/ 301 w 520"/>
                  <a:gd name="T47" fmla="*/ 75 h 511"/>
                  <a:gd name="T48" fmla="*/ 301 w 520"/>
                  <a:gd name="T49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  <a:close/>
                    <a:moveTo>
                      <a:pt x="301" y="75"/>
                    </a:moveTo>
                    <a:lnTo>
                      <a:pt x="301" y="7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5" name="Freeform 419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6" name="Freeform 420"/>
              <p:cNvSpPr>
                <a:spLocks noChangeArrowheads="1"/>
              </p:cNvSpPr>
              <p:nvPr/>
            </p:nvSpPr>
            <p:spPr bwMode="auto">
              <a:xfrm>
                <a:off x="5743575" y="40735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7" name="Freeform 421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  <a:gd name="T54" fmla="*/ 451 w 569"/>
                  <a:gd name="T55" fmla="*/ 158 h 569"/>
                  <a:gd name="T56" fmla="*/ 451 w 569"/>
                  <a:gd name="T57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  <a:close/>
                    <a:moveTo>
                      <a:pt x="451" y="158"/>
                    </a:moveTo>
                    <a:lnTo>
                      <a:pt x="451" y="1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8" name="Freeform 422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9" name="Freeform 423"/>
              <p:cNvSpPr>
                <a:spLocks noChangeArrowheads="1"/>
              </p:cNvSpPr>
              <p:nvPr/>
            </p:nvSpPr>
            <p:spPr bwMode="auto">
              <a:xfrm>
                <a:off x="5591175" y="4286249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0" name="Freeform 424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167 w 870"/>
                  <a:gd name="T3" fmla="*/ 0 h 887"/>
                  <a:gd name="T4" fmla="*/ 0 w 870"/>
                  <a:gd name="T5" fmla="*/ 167 h 887"/>
                  <a:gd name="T6" fmla="*/ 142 w 870"/>
                  <a:gd name="T7" fmla="*/ 317 h 887"/>
                  <a:gd name="T8" fmla="*/ 594 w 870"/>
                  <a:gd name="T9" fmla="*/ 760 h 887"/>
                  <a:gd name="T10" fmla="*/ 869 w 870"/>
                  <a:gd name="T11" fmla="*/ 886 h 887"/>
                  <a:gd name="T12" fmla="*/ 769 w 870"/>
                  <a:gd name="T13" fmla="*/ 601 h 887"/>
                  <a:gd name="T14" fmla="*/ 318 w 870"/>
                  <a:gd name="T15" fmla="*/ 142 h 887"/>
                  <a:gd name="T16" fmla="*/ 117 w 870"/>
                  <a:gd name="T17" fmla="*/ 225 h 887"/>
                  <a:gd name="T18" fmla="*/ 58 w 870"/>
                  <a:gd name="T19" fmla="*/ 167 h 887"/>
                  <a:gd name="T20" fmla="*/ 167 w 870"/>
                  <a:gd name="T21" fmla="*/ 58 h 887"/>
                  <a:gd name="T22" fmla="*/ 226 w 870"/>
                  <a:gd name="T23" fmla="*/ 116 h 887"/>
                  <a:gd name="T24" fmla="*/ 117 w 870"/>
                  <a:gd name="T25" fmla="*/ 225 h 887"/>
                  <a:gd name="T26" fmla="*/ 769 w 870"/>
                  <a:gd name="T27" fmla="*/ 819 h 887"/>
                  <a:gd name="T28" fmla="*/ 610 w 870"/>
                  <a:gd name="T29" fmla="*/ 744 h 887"/>
                  <a:gd name="T30" fmla="*/ 594 w 870"/>
                  <a:gd name="T31" fmla="*/ 727 h 887"/>
                  <a:gd name="T32" fmla="*/ 677 w 870"/>
                  <a:gd name="T33" fmla="*/ 735 h 887"/>
                  <a:gd name="T34" fmla="*/ 669 w 870"/>
                  <a:gd name="T35" fmla="*/ 668 h 887"/>
                  <a:gd name="T36" fmla="*/ 736 w 870"/>
                  <a:gd name="T37" fmla="*/ 677 h 887"/>
                  <a:gd name="T38" fmla="*/ 736 w 870"/>
                  <a:gd name="T39" fmla="*/ 593 h 887"/>
                  <a:gd name="T40" fmla="*/ 752 w 870"/>
                  <a:gd name="T41" fmla="*/ 610 h 887"/>
                  <a:gd name="T42" fmla="*/ 811 w 870"/>
                  <a:gd name="T43" fmla="*/ 769 h 887"/>
                  <a:gd name="T44" fmla="*/ 769 w 870"/>
                  <a:gd name="T45" fmla="*/ 819 h 887"/>
                  <a:gd name="T46" fmla="*/ 769 w 870"/>
                  <a:gd name="T47" fmla="*/ 819 h 887"/>
                  <a:gd name="T48" fmla="*/ 769 w 870"/>
                  <a:gd name="T49" fmla="*/ 819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  <a:close/>
                    <a:moveTo>
                      <a:pt x="117" y="225"/>
                    </a:moveTo>
                    <a:lnTo>
                      <a:pt x="58" y="167"/>
                    </a:lnTo>
                    <a:lnTo>
                      <a:pt x="167" y="58"/>
                    </a:lnTo>
                    <a:lnTo>
                      <a:pt x="226" y="116"/>
                    </a:lnTo>
                    <a:lnTo>
                      <a:pt x="117" y="225"/>
                    </a:lnTo>
                    <a:close/>
                    <a:moveTo>
                      <a:pt x="769" y="819"/>
                    </a:moveTo>
                    <a:lnTo>
                      <a:pt x="610" y="744"/>
                    </a:lnTo>
                    <a:lnTo>
                      <a:pt x="594" y="727"/>
                    </a:lnTo>
                    <a:lnTo>
                      <a:pt x="677" y="735"/>
                    </a:lnTo>
                    <a:lnTo>
                      <a:pt x="669" y="668"/>
                    </a:lnTo>
                    <a:lnTo>
                      <a:pt x="736" y="677"/>
                    </a:lnTo>
                    <a:lnTo>
                      <a:pt x="736" y="593"/>
                    </a:lnTo>
                    <a:lnTo>
                      <a:pt x="752" y="610"/>
                    </a:lnTo>
                    <a:lnTo>
                      <a:pt x="811" y="769"/>
                    </a:lnTo>
                    <a:lnTo>
                      <a:pt x="769" y="819"/>
                    </a:lnTo>
                    <a:close/>
                    <a:moveTo>
                      <a:pt x="769" y="819"/>
                    </a:moveTo>
                    <a:lnTo>
                      <a:pt x="769" y="8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1" name="Freeform 425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318 w 870"/>
                  <a:gd name="T3" fmla="*/ 142 h 887"/>
                  <a:gd name="T4" fmla="*/ 167 w 870"/>
                  <a:gd name="T5" fmla="*/ 0 h 887"/>
                  <a:gd name="T6" fmla="*/ 0 w 870"/>
                  <a:gd name="T7" fmla="*/ 167 h 887"/>
                  <a:gd name="T8" fmla="*/ 142 w 870"/>
                  <a:gd name="T9" fmla="*/ 317 h 887"/>
                  <a:gd name="T10" fmla="*/ 142 w 870"/>
                  <a:gd name="T11" fmla="*/ 317 h 887"/>
                  <a:gd name="T12" fmla="*/ 594 w 870"/>
                  <a:gd name="T13" fmla="*/ 760 h 887"/>
                  <a:gd name="T14" fmla="*/ 869 w 870"/>
                  <a:gd name="T15" fmla="*/ 886 h 887"/>
                  <a:gd name="T16" fmla="*/ 769 w 870"/>
                  <a:gd name="T17" fmla="*/ 601 h 887"/>
                  <a:gd name="T18" fmla="*/ 318 w 870"/>
                  <a:gd name="T19" fmla="*/ 142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318" y="142"/>
                    </a:ln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2" name="Freeform 426"/>
              <p:cNvSpPr>
                <a:spLocks noChangeArrowheads="1"/>
              </p:cNvSpPr>
              <p:nvPr/>
            </p:nvSpPr>
            <p:spPr bwMode="auto">
              <a:xfrm>
                <a:off x="5494338" y="4090987"/>
                <a:ext cx="60325" cy="60325"/>
              </a:xfrm>
              <a:custGeom>
                <a:avLst/>
                <a:gdLst>
                  <a:gd name="T0" fmla="*/ 59 w 169"/>
                  <a:gd name="T1" fmla="*/ 167 h 168"/>
                  <a:gd name="T2" fmla="*/ 0 w 169"/>
                  <a:gd name="T3" fmla="*/ 109 h 168"/>
                  <a:gd name="T4" fmla="*/ 109 w 169"/>
                  <a:gd name="T5" fmla="*/ 0 h 168"/>
                  <a:gd name="T6" fmla="*/ 168 w 169"/>
                  <a:gd name="T7" fmla="*/ 58 h 168"/>
                  <a:gd name="T8" fmla="*/ 59 w 169"/>
                  <a:gd name="T9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68">
                    <a:moveTo>
                      <a:pt x="59" y="167"/>
                    </a:moveTo>
                    <a:lnTo>
                      <a:pt x="0" y="109"/>
                    </a:lnTo>
                    <a:lnTo>
                      <a:pt x="109" y="0"/>
                    </a:lnTo>
                    <a:lnTo>
                      <a:pt x="168" y="58"/>
                    </a:lnTo>
                    <a:lnTo>
                      <a:pt x="59" y="16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3" name="Freeform 427"/>
              <p:cNvSpPr>
                <a:spLocks noChangeArrowheads="1"/>
              </p:cNvSpPr>
              <p:nvPr/>
            </p:nvSpPr>
            <p:spPr bwMode="auto">
              <a:xfrm>
                <a:off x="5688013" y="4283074"/>
                <a:ext cx="77787" cy="80963"/>
              </a:xfrm>
              <a:custGeom>
                <a:avLst/>
                <a:gdLst>
                  <a:gd name="T0" fmla="*/ 175 w 218"/>
                  <a:gd name="T1" fmla="*/ 226 h 227"/>
                  <a:gd name="T2" fmla="*/ 16 w 218"/>
                  <a:gd name="T3" fmla="*/ 151 h 227"/>
                  <a:gd name="T4" fmla="*/ 0 w 218"/>
                  <a:gd name="T5" fmla="*/ 134 h 227"/>
                  <a:gd name="T6" fmla="*/ 83 w 218"/>
                  <a:gd name="T7" fmla="*/ 142 h 227"/>
                  <a:gd name="T8" fmla="*/ 75 w 218"/>
                  <a:gd name="T9" fmla="*/ 75 h 227"/>
                  <a:gd name="T10" fmla="*/ 142 w 218"/>
                  <a:gd name="T11" fmla="*/ 84 h 227"/>
                  <a:gd name="T12" fmla="*/ 142 w 218"/>
                  <a:gd name="T13" fmla="*/ 0 h 227"/>
                  <a:gd name="T14" fmla="*/ 158 w 218"/>
                  <a:gd name="T15" fmla="*/ 17 h 227"/>
                  <a:gd name="T16" fmla="*/ 217 w 218"/>
                  <a:gd name="T17" fmla="*/ 176 h 227"/>
                  <a:gd name="T18" fmla="*/ 175 w 218"/>
                  <a:gd name="T19" fmla="*/ 22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27">
                    <a:moveTo>
                      <a:pt x="175" y="226"/>
                    </a:moveTo>
                    <a:lnTo>
                      <a:pt x="16" y="151"/>
                    </a:lnTo>
                    <a:lnTo>
                      <a:pt x="0" y="134"/>
                    </a:lnTo>
                    <a:lnTo>
                      <a:pt x="83" y="142"/>
                    </a:lnTo>
                    <a:lnTo>
                      <a:pt x="75" y="75"/>
                    </a:lnTo>
                    <a:lnTo>
                      <a:pt x="142" y="84"/>
                    </a:lnTo>
                    <a:lnTo>
                      <a:pt x="142" y="0"/>
                    </a:lnTo>
                    <a:lnTo>
                      <a:pt x="158" y="17"/>
                    </a:lnTo>
                    <a:lnTo>
                      <a:pt x="217" y="176"/>
                    </a:lnTo>
                    <a:lnTo>
                      <a:pt x="175" y="22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4" name="Freeform 428"/>
              <p:cNvSpPr>
                <a:spLocks noChangeArrowheads="1"/>
              </p:cNvSpPr>
              <p:nvPr/>
            </p:nvSpPr>
            <p:spPr bwMode="auto">
              <a:xfrm>
                <a:off x="5749925" y="43656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022514" y="1738143"/>
            <a:ext cx="1182959" cy="1183267"/>
            <a:chOff x="9363352" y="2317523"/>
            <a:chExt cx="1577278" cy="1577689"/>
          </a:xfrm>
        </p:grpSpPr>
        <p:sp>
          <p:nvSpPr>
            <p:cNvPr id="36" name="Oval 98"/>
            <p:cNvSpPr/>
            <p:nvPr/>
          </p:nvSpPr>
          <p:spPr>
            <a:xfrm>
              <a:off x="9363352" y="2317523"/>
              <a:ext cx="1577278" cy="15776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37" name="Freeform 260"/>
            <p:cNvSpPr>
              <a:spLocks noChangeArrowheads="1"/>
            </p:cNvSpPr>
            <p:nvPr/>
          </p:nvSpPr>
          <p:spPr bwMode="auto">
            <a:xfrm>
              <a:off x="9867728" y="2554917"/>
              <a:ext cx="801492" cy="1068937"/>
            </a:xfrm>
            <a:custGeom>
              <a:avLst/>
              <a:gdLst>
                <a:gd name="T0" fmla="*/ 594 w 595"/>
                <a:gd name="T1" fmla="*/ 242 h 795"/>
                <a:gd name="T2" fmla="*/ 577 w 595"/>
                <a:gd name="T3" fmla="*/ 259 h 795"/>
                <a:gd name="T4" fmla="*/ 218 w 595"/>
                <a:gd name="T5" fmla="*/ 409 h 795"/>
                <a:gd name="T6" fmla="*/ 209 w 595"/>
                <a:gd name="T7" fmla="*/ 409 h 795"/>
                <a:gd name="T8" fmla="*/ 201 w 595"/>
                <a:gd name="T9" fmla="*/ 401 h 795"/>
                <a:gd name="T10" fmla="*/ 193 w 595"/>
                <a:gd name="T11" fmla="*/ 384 h 795"/>
                <a:gd name="T12" fmla="*/ 193 w 595"/>
                <a:gd name="T13" fmla="*/ 117 h 795"/>
                <a:gd name="T14" fmla="*/ 201 w 595"/>
                <a:gd name="T15" fmla="*/ 100 h 795"/>
                <a:gd name="T16" fmla="*/ 218 w 595"/>
                <a:gd name="T17" fmla="*/ 100 h 795"/>
                <a:gd name="T18" fmla="*/ 577 w 595"/>
                <a:gd name="T19" fmla="*/ 217 h 795"/>
                <a:gd name="T20" fmla="*/ 594 w 595"/>
                <a:gd name="T21" fmla="*/ 242 h 795"/>
                <a:gd name="T22" fmla="*/ 251 w 595"/>
                <a:gd name="T23" fmla="*/ 719 h 795"/>
                <a:gd name="T24" fmla="*/ 126 w 595"/>
                <a:gd name="T25" fmla="*/ 794 h 795"/>
                <a:gd name="T26" fmla="*/ 0 w 595"/>
                <a:gd name="T27" fmla="*/ 719 h 795"/>
                <a:gd name="T28" fmla="*/ 92 w 595"/>
                <a:gd name="T29" fmla="*/ 652 h 795"/>
                <a:gd name="T30" fmla="*/ 92 w 595"/>
                <a:gd name="T31" fmla="*/ 92 h 795"/>
                <a:gd name="T32" fmla="*/ 101 w 595"/>
                <a:gd name="T33" fmla="*/ 83 h 795"/>
                <a:gd name="T34" fmla="*/ 75 w 595"/>
                <a:gd name="T35" fmla="*/ 42 h 795"/>
                <a:gd name="T36" fmla="*/ 126 w 595"/>
                <a:gd name="T37" fmla="*/ 0 h 795"/>
                <a:gd name="T38" fmla="*/ 142 w 595"/>
                <a:gd name="T39" fmla="*/ 0 h 795"/>
                <a:gd name="T40" fmla="*/ 193 w 595"/>
                <a:gd name="T41" fmla="*/ 42 h 795"/>
                <a:gd name="T42" fmla="*/ 159 w 595"/>
                <a:gd name="T43" fmla="*/ 92 h 795"/>
                <a:gd name="T44" fmla="*/ 159 w 595"/>
                <a:gd name="T45" fmla="*/ 652 h 795"/>
                <a:gd name="T46" fmla="*/ 251 w 595"/>
                <a:gd name="T47" fmla="*/ 719 h 795"/>
                <a:gd name="T48" fmla="*/ 226 w 595"/>
                <a:gd name="T49" fmla="*/ 719 h 795"/>
                <a:gd name="T50" fmla="*/ 159 w 595"/>
                <a:gd name="T51" fmla="*/ 677 h 795"/>
                <a:gd name="T52" fmla="*/ 159 w 595"/>
                <a:gd name="T53" fmla="*/ 719 h 795"/>
                <a:gd name="T54" fmla="*/ 126 w 595"/>
                <a:gd name="T55" fmla="*/ 752 h 795"/>
                <a:gd name="T56" fmla="*/ 92 w 595"/>
                <a:gd name="T57" fmla="*/ 719 h 795"/>
                <a:gd name="T58" fmla="*/ 92 w 595"/>
                <a:gd name="T59" fmla="*/ 677 h 795"/>
                <a:gd name="T60" fmla="*/ 25 w 595"/>
                <a:gd name="T61" fmla="*/ 719 h 795"/>
                <a:gd name="T62" fmla="*/ 126 w 595"/>
                <a:gd name="T63" fmla="*/ 777 h 795"/>
                <a:gd name="T64" fmla="*/ 226 w 595"/>
                <a:gd name="T65" fmla="*/ 719 h 795"/>
                <a:gd name="T66" fmla="*/ 226 w 595"/>
                <a:gd name="T67" fmla="*/ 719 h 795"/>
                <a:gd name="T68" fmla="*/ 226 w 595"/>
                <a:gd name="T69" fmla="*/ 71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795">
                  <a:moveTo>
                    <a:pt x="594" y="242"/>
                  </a:moveTo>
                  <a:cubicBezTo>
                    <a:pt x="594" y="251"/>
                    <a:pt x="586" y="259"/>
                    <a:pt x="577" y="259"/>
                  </a:cubicBezTo>
                  <a:cubicBezTo>
                    <a:pt x="218" y="409"/>
                    <a:pt x="218" y="409"/>
                    <a:pt x="218" y="409"/>
                  </a:cubicBezTo>
                  <a:lnTo>
                    <a:pt x="209" y="409"/>
                  </a:lnTo>
                  <a:cubicBezTo>
                    <a:pt x="209" y="409"/>
                    <a:pt x="201" y="409"/>
                    <a:pt x="201" y="401"/>
                  </a:cubicBezTo>
                  <a:cubicBezTo>
                    <a:pt x="193" y="401"/>
                    <a:pt x="193" y="393"/>
                    <a:pt x="193" y="384"/>
                  </a:cubicBezTo>
                  <a:cubicBezTo>
                    <a:pt x="193" y="117"/>
                    <a:pt x="193" y="117"/>
                    <a:pt x="193" y="117"/>
                  </a:cubicBezTo>
                  <a:cubicBezTo>
                    <a:pt x="193" y="108"/>
                    <a:pt x="193" y="108"/>
                    <a:pt x="201" y="100"/>
                  </a:cubicBezTo>
                  <a:cubicBezTo>
                    <a:pt x="201" y="100"/>
                    <a:pt x="209" y="100"/>
                    <a:pt x="218" y="100"/>
                  </a:cubicBezTo>
                  <a:cubicBezTo>
                    <a:pt x="577" y="217"/>
                    <a:pt x="577" y="217"/>
                    <a:pt x="577" y="217"/>
                  </a:cubicBezTo>
                  <a:cubicBezTo>
                    <a:pt x="586" y="225"/>
                    <a:pt x="594" y="234"/>
                    <a:pt x="594" y="242"/>
                  </a:cubicBezTo>
                  <a:close/>
                  <a:moveTo>
                    <a:pt x="251" y="719"/>
                  </a:moveTo>
                  <a:cubicBezTo>
                    <a:pt x="251" y="760"/>
                    <a:pt x="193" y="794"/>
                    <a:pt x="126" y="794"/>
                  </a:cubicBezTo>
                  <a:cubicBezTo>
                    <a:pt x="59" y="794"/>
                    <a:pt x="0" y="760"/>
                    <a:pt x="0" y="719"/>
                  </a:cubicBezTo>
                  <a:cubicBezTo>
                    <a:pt x="0" y="685"/>
                    <a:pt x="42" y="660"/>
                    <a:pt x="92" y="652"/>
                  </a:cubicBezTo>
                  <a:cubicBezTo>
                    <a:pt x="92" y="92"/>
                    <a:pt x="92" y="92"/>
                    <a:pt x="92" y="92"/>
                  </a:cubicBezTo>
                  <a:lnTo>
                    <a:pt x="101" y="83"/>
                  </a:lnTo>
                  <a:cubicBezTo>
                    <a:pt x="84" y="75"/>
                    <a:pt x="75" y="67"/>
                    <a:pt x="75" y="42"/>
                  </a:cubicBezTo>
                  <a:cubicBezTo>
                    <a:pt x="75" y="16"/>
                    <a:pt x="92" y="0"/>
                    <a:pt x="126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68" y="0"/>
                    <a:pt x="193" y="16"/>
                    <a:pt x="193" y="42"/>
                  </a:cubicBezTo>
                  <a:cubicBezTo>
                    <a:pt x="193" y="67"/>
                    <a:pt x="176" y="83"/>
                    <a:pt x="159" y="92"/>
                  </a:cubicBezTo>
                  <a:cubicBezTo>
                    <a:pt x="159" y="652"/>
                    <a:pt x="159" y="652"/>
                    <a:pt x="159" y="652"/>
                  </a:cubicBezTo>
                  <a:cubicBezTo>
                    <a:pt x="209" y="660"/>
                    <a:pt x="251" y="685"/>
                    <a:pt x="251" y="719"/>
                  </a:cubicBezTo>
                  <a:close/>
                  <a:moveTo>
                    <a:pt x="226" y="719"/>
                  </a:moveTo>
                  <a:cubicBezTo>
                    <a:pt x="226" y="702"/>
                    <a:pt x="201" y="677"/>
                    <a:pt x="159" y="677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36"/>
                    <a:pt x="142" y="752"/>
                    <a:pt x="126" y="752"/>
                  </a:cubicBezTo>
                  <a:cubicBezTo>
                    <a:pt x="109" y="752"/>
                    <a:pt x="92" y="736"/>
                    <a:pt x="92" y="719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59" y="677"/>
                    <a:pt x="25" y="702"/>
                    <a:pt x="25" y="719"/>
                  </a:cubicBezTo>
                  <a:cubicBezTo>
                    <a:pt x="25" y="752"/>
                    <a:pt x="75" y="777"/>
                    <a:pt x="126" y="777"/>
                  </a:cubicBezTo>
                  <a:cubicBezTo>
                    <a:pt x="184" y="777"/>
                    <a:pt x="226" y="752"/>
                    <a:pt x="226" y="719"/>
                  </a:cubicBezTo>
                  <a:close/>
                  <a:moveTo>
                    <a:pt x="226" y="719"/>
                  </a:moveTo>
                  <a:lnTo>
                    <a:pt x="226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38" name="Straight Connector 123"/>
          <p:cNvCxnSpPr/>
          <p:nvPr/>
        </p:nvCxnSpPr>
        <p:spPr>
          <a:xfrm>
            <a:off x="7605782" y="2961177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48"/>
          <p:cNvSpPr txBox="1"/>
          <p:nvPr/>
        </p:nvSpPr>
        <p:spPr>
          <a:xfrm>
            <a:off x="718412" y="3828841"/>
            <a:ext cx="1558292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837447" y="3684201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产品技术咨询专家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8"/>
          <p:cNvSpPr txBox="1"/>
          <p:nvPr/>
        </p:nvSpPr>
        <p:spPr>
          <a:xfrm>
            <a:off x="2181163" y="3244478"/>
            <a:ext cx="1568843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8"/>
          <p:cNvSpPr txBox="1"/>
          <p:nvPr/>
        </p:nvSpPr>
        <p:spPr>
          <a:xfrm>
            <a:off x="2267779" y="3094378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客户服务经理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8"/>
          <p:cNvSpPr txBox="1"/>
          <p:nvPr/>
        </p:nvSpPr>
        <p:spPr>
          <a:xfrm>
            <a:off x="5418631" y="3297992"/>
            <a:ext cx="1519457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8"/>
          <p:cNvSpPr txBox="1"/>
          <p:nvPr/>
        </p:nvSpPr>
        <p:spPr>
          <a:xfrm>
            <a:off x="5428814" y="3094378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技术培训讲师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8"/>
          <p:cNvSpPr txBox="1"/>
          <p:nvPr/>
        </p:nvSpPr>
        <p:spPr>
          <a:xfrm>
            <a:off x="3861094" y="3887816"/>
            <a:ext cx="1500623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8"/>
          <p:cNvSpPr txBox="1"/>
          <p:nvPr/>
        </p:nvSpPr>
        <p:spPr>
          <a:xfrm>
            <a:off x="3857726" y="3684201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技术问题处理专家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8"/>
          <p:cNvSpPr txBox="1"/>
          <p:nvPr/>
        </p:nvSpPr>
        <p:spPr>
          <a:xfrm>
            <a:off x="6947074" y="3887816"/>
            <a:ext cx="1568276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7018760" y="3652936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现场服务专家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等腰三角形 49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做到客户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％满意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74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0" grpId="0" animBg="1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905155" y="4649961"/>
            <a:ext cx="914400" cy="273844"/>
          </a:xfrm>
        </p:spPr>
        <p:txBody>
          <a:bodyPr/>
          <a:lstStyle/>
          <a:p>
            <a:fld id="{63917A7D-89E5-4220-9F5F-0A1A84322FBF}" type="slidenum">
              <a:rPr lang="en-US" smtClean="0"/>
              <a:t>13</a:t>
            </a:fld>
            <a:endParaRPr lang="en-US"/>
          </a:p>
        </p:txBody>
      </p:sp>
      <p:sp>
        <p:nvSpPr>
          <p:cNvPr id="60" name="Oval 8"/>
          <p:cNvSpPr/>
          <p:nvPr/>
        </p:nvSpPr>
        <p:spPr>
          <a:xfrm>
            <a:off x="2788894" y="2594487"/>
            <a:ext cx="580268" cy="5802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02</a:t>
            </a:r>
          </a:p>
        </p:txBody>
      </p:sp>
      <p:sp>
        <p:nvSpPr>
          <p:cNvPr id="61" name="Oval 18"/>
          <p:cNvSpPr/>
          <p:nvPr/>
        </p:nvSpPr>
        <p:spPr>
          <a:xfrm>
            <a:off x="1295008" y="2594487"/>
            <a:ext cx="580268" cy="5802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01</a:t>
            </a:r>
          </a:p>
        </p:txBody>
      </p:sp>
      <p:sp>
        <p:nvSpPr>
          <p:cNvPr id="62" name="Oval 31"/>
          <p:cNvSpPr/>
          <p:nvPr/>
        </p:nvSpPr>
        <p:spPr>
          <a:xfrm>
            <a:off x="4282779" y="2604930"/>
            <a:ext cx="580268" cy="5802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03</a:t>
            </a:r>
          </a:p>
        </p:txBody>
      </p:sp>
      <p:sp>
        <p:nvSpPr>
          <p:cNvPr id="63" name="Oval 35"/>
          <p:cNvSpPr/>
          <p:nvPr/>
        </p:nvSpPr>
        <p:spPr>
          <a:xfrm>
            <a:off x="7270549" y="2604930"/>
            <a:ext cx="580268" cy="58026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05</a:t>
            </a:r>
          </a:p>
        </p:txBody>
      </p:sp>
      <p:grpSp>
        <p:nvGrpSpPr>
          <p:cNvPr id="64" name="Group 46"/>
          <p:cNvGrpSpPr/>
          <p:nvPr/>
        </p:nvGrpSpPr>
        <p:grpSpPr>
          <a:xfrm>
            <a:off x="449125" y="2498484"/>
            <a:ext cx="1537437" cy="774157"/>
            <a:chOff x="474843" y="2321913"/>
            <a:chExt cx="1869714" cy="941470"/>
          </a:xfrm>
        </p:grpSpPr>
        <p:sp>
          <p:nvSpPr>
            <p:cNvPr id="65" name="Arc 39"/>
            <p:cNvSpPr/>
            <p:nvPr/>
          </p:nvSpPr>
          <p:spPr>
            <a:xfrm rot="5400000" flipV="1">
              <a:off x="1403087" y="2321913"/>
              <a:ext cx="941470" cy="941470"/>
            </a:xfrm>
            <a:prstGeom prst="arc">
              <a:avLst/>
            </a:prstGeom>
            <a:ln w="38100"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cxnSp>
          <p:nvCxnSpPr>
            <p:cNvPr id="66" name="Straight Connector 40"/>
            <p:cNvCxnSpPr/>
            <p:nvPr/>
          </p:nvCxnSpPr>
          <p:spPr>
            <a:xfrm>
              <a:off x="474843" y="2809837"/>
              <a:ext cx="952048" cy="1323"/>
            </a:xfrm>
            <a:prstGeom prst="line">
              <a:avLst/>
            </a:prstGeom>
            <a:ln w="38100"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76"/>
          <p:cNvGrpSpPr/>
          <p:nvPr/>
        </p:nvGrpSpPr>
        <p:grpSpPr>
          <a:xfrm>
            <a:off x="1190579" y="1738160"/>
            <a:ext cx="2290938" cy="1555509"/>
            <a:chOff x="1190579" y="2010533"/>
            <a:chExt cx="2290938" cy="1555509"/>
          </a:xfrm>
        </p:grpSpPr>
        <p:grpSp>
          <p:nvGrpSpPr>
            <p:cNvPr id="68" name="Group 47"/>
            <p:cNvGrpSpPr/>
            <p:nvPr/>
          </p:nvGrpSpPr>
          <p:grpSpPr>
            <a:xfrm>
              <a:off x="1190579" y="2770132"/>
              <a:ext cx="2290938" cy="795910"/>
              <a:chOff x="1376543" y="2321386"/>
              <a:chExt cx="2786064" cy="967925"/>
            </a:xfrm>
          </p:grpSpPr>
          <p:sp>
            <p:nvSpPr>
              <p:cNvPr id="70" name="Arc 3"/>
              <p:cNvSpPr/>
              <p:nvPr/>
            </p:nvSpPr>
            <p:spPr>
              <a:xfrm rot="5400000" flipV="1">
                <a:off x="3221137" y="2321386"/>
                <a:ext cx="941470" cy="941470"/>
              </a:xfrm>
              <a:prstGeom prst="arc">
                <a:avLst/>
              </a:prstGeom>
              <a:ln w="38100"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71" name="Straight Connector 5"/>
              <p:cNvCxnSpPr/>
              <p:nvPr/>
            </p:nvCxnSpPr>
            <p:spPr>
              <a:xfrm>
                <a:off x="2292893" y="2809310"/>
                <a:ext cx="952048" cy="132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Arc 6"/>
              <p:cNvSpPr/>
              <p:nvPr/>
            </p:nvSpPr>
            <p:spPr>
              <a:xfrm rot="5400000" flipH="1">
                <a:off x="1376543" y="2347841"/>
                <a:ext cx="941470" cy="941470"/>
              </a:xfrm>
              <a:prstGeom prst="arc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69" name="Straight Connector 49"/>
            <p:cNvCxnSpPr/>
            <p:nvPr/>
          </p:nvCxnSpPr>
          <p:spPr>
            <a:xfrm rot="5400000">
              <a:off x="1206584" y="2401417"/>
              <a:ext cx="782855" cy="1087"/>
            </a:xfrm>
            <a:prstGeom prst="line">
              <a:avLst/>
            </a:prstGeom>
            <a:ln w="38100"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7"/>
          <p:cNvGrpSpPr/>
          <p:nvPr/>
        </p:nvGrpSpPr>
        <p:grpSpPr>
          <a:xfrm>
            <a:off x="2683930" y="1738160"/>
            <a:ext cx="2290938" cy="1555509"/>
            <a:chOff x="2683930" y="2010533"/>
            <a:chExt cx="2290938" cy="1555509"/>
          </a:xfrm>
        </p:grpSpPr>
        <p:grpSp>
          <p:nvGrpSpPr>
            <p:cNvPr id="74" name="Group 27"/>
            <p:cNvGrpSpPr/>
            <p:nvPr/>
          </p:nvGrpSpPr>
          <p:grpSpPr>
            <a:xfrm>
              <a:off x="2683930" y="2770132"/>
              <a:ext cx="2290938" cy="795910"/>
              <a:chOff x="2586036" y="2266950"/>
              <a:chExt cx="3344864" cy="1162061"/>
            </a:xfrm>
          </p:grpSpPr>
          <p:sp>
            <p:nvSpPr>
              <p:cNvPr id="76" name="Arc 28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2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77" name="Straight Connector 29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Arc 30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2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75" name="Straight Connector 50"/>
            <p:cNvCxnSpPr/>
            <p:nvPr/>
          </p:nvCxnSpPr>
          <p:spPr>
            <a:xfrm rot="5400000">
              <a:off x="2696552" y="2401417"/>
              <a:ext cx="782855" cy="1087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4166840" y="1738160"/>
            <a:ext cx="2290939" cy="1555509"/>
            <a:chOff x="4166839" y="2010533"/>
            <a:chExt cx="2290939" cy="1555509"/>
          </a:xfrm>
        </p:grpSpPr>
        <p:grpSp>
          <p:nvGrpSpPr>
            <p:cNvPr id="80" name="Group 34"/>
            <p:cNvGrpSpPr/>
            <p:nvPr/>
          </p:nvGrpSpPr>
          <p:grpSpPr>
            <a:xfrm>
              <a:off x="4166839" y="2770132"/>
              <a:ext cx="2290939" cy="795910"/>
              <a:chOff x="2586036" y="2266950"/>
              <a:chExt cx="3344864" cy="1162061"/>
            </a:xfrm>
          </p:grpSpPr>
          <p:sp>
            <p:nvSpPr>
              <p:cNvPr id="82" name="Arc 36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3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83" name="Straight Connector 37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Arc 38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3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81" name="Straight Connector 51"/>
            <p:cNvCxnSpPr/>
            <p:nvPr/>
          </p:nvCxnSpPr>
          <p:spPr>
            <a:xfrm rot="5400000">
              <a:off x="4182843" y="2401417"/>
              <a:ext cx="782855" cy="1087"/>
            </a:xfrm>
            <a:prstGeom prst="line">
              <a:avLst/>
            </a:prstGeom>
            <a:ln w="38100">
              <a:solidFill>
                <a:schemeClr val="accent3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0"/>
          <p:cNvGrpSpPr/>
          <p:nvPr/>
        </p:nvGrpSpPr>
        <p:grpSpPr>
          <a:xfrm>
            <a:off x="7157440" y="1738160"/>
            <a:ext cx="1537437" cy="1558167"/>
            <a:chOff x="7157439" y="2010533"/>
            <a:chExt cx="1537437" cy="1558167"/>
          </a:xfrm>
        </p:grpSpPr>
        <p:grpSp>
          <p:nvGrpSpPr>
            <p:cNvPr id="86" name="Group 48"/>
            <p:cNvGrpSpPr/>
            <p:nvPr/>
          </p:nvGrpSpPr>
          <p:grpSpPr>
            <a:xfrm>
              <a:off x="7157439" y="2794543"/>
              <a:ext cx="1537437" cy="774157"/>
              <a:chOff x="6799443" y="2334613"/>
              <a:chExt cx="1869714" cy="941470"/>
            </a:xfrm>
          </p:grpSpPr>
          <p:sp>
            <p:nvSpPr>
              <p:cNvPr id="88" name="Arc 43"/>
              <p:cNvSpPr/>
              <p:nvPr/>
            </p:nvSpPr>
            <p:spPr>
              <a:xfrm rot="5400000" flipH="1">
                <a:off x="6799443" y="2334613"/>
                <a:ext cx="941470" cy="941470"/>
              </a:xfrm>
              <a:prstGeom prst="arc">
                <a:avLst/>
              </a:prstGeom>
              <a:ln w="38100">
                <a:solidFill>
                  <a:schemeClr val="accent5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89" name="Straight Connector 44"/>
              <p:cNvCxnSpPr/>
              <p:nvPr/>
            </p:nvCxnSpPr>
            <p:spPr>
              <a:xfrm flipH="1" flipV="1">
                <a:off x="7717109" y="2786836"/>
                <a:ext cx="952048" cy="1323"/>
              </a:xfrm>
              <a:prstGeom prst="line">
                <a:avLst/>
              </a:prstGeom>
              <a:ln w="38100">
                <a:solidFill>
                  <a:schemeClr val="accent5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Straight Connector 52"/>
            <p:cNvCxnSpPr/>
            <p:nvPr/>
          </p:nvCxnSpPr>
          <p:spPr>
            <a:xfrm rot="5400000">
              <a:off x="7172933" y="2401417"/>
              <a:ext cx="782855" cy="1087"/>
            </a:xfrm>
            <a:prstGeom prst="line">
              <a:avLst/>
            </a:prstGeom>
            <a:ln w="38100">
              <a:solidFill>
                <a:schemeClr val="accent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Oval 33"/>
          <p:cNvSpPr/>
          <p:nvPr/>
        </p:nvSpPr>
        <p:spPr>
          <a:xfrm>
            <a:off x="5776663" y="2604930"/>
            <a:ext cx="580268" cy="5802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04</a:t>
            </a:r>
          </a:p>
        </p:txBody>
      </p:sp>
      <p:grpSp>
        <p:nvGrpSpPr>
          <p:cNvPr id="91" name="Group 79"/>
          <p:cNvGrpSpPr/>
          <p:nvPr/>
        </p:nvGrpSpPr>
        <p:grpSpPr>
          <a:xfrm>
            <a:off x="5662046" y="1738160"/>
            <a:ext cx="2290939" cy="1555509"/>
            <a:chOff x="5662045" y="2010533"/>
            <a:chExt cx="2290939" cy="1555509"/>
          </a:xfrm>
        </p:grpSpPr>
        <p:grpSp>
          <p:nvGrpSpPr>
            <p:cNvPr id="92" name="Group 34"/>
            <p:cNvGrpSpPr/>
            <p:nvPr/>
          </p:nvGrpSpPr>
          <p:grpSpPr>
            <a:xfrm>
              <a:off x="5662045" y="2770132"/>
              <a:ext cx="2290939" cy="795910"/>
              <a:chOff x="2586036" y="2266950"/>
              <a:chExt cx="3344864" cy="1162061"/>
            </a:xfrm>
          </p:grpSpPr>
          <p:sp>
            <p:nvSpPr>
              <p:cNvPr id="94" name="Arc 41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4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95" name="Straight Connector 42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Arc 45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4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93" name="Straight Connector 46"/>
            <p:cNvCxnSpPr/>
            <p:nvPr/>
          </p:nvCxnSpPr>
          <p:spPr>
            <a:xfrm rot="5400000">
              <a:off x="5676990" y="2401417"/>
              <a:ext cx="782855" cy="1087"/>
            </a:xfrm>
            <a:prstGeom prst="line">
              <a:avLst/>
            </a:prstGeom>
            <a:ln w="38100">
              <a:solidFill>
                <a:schemeClr val="accent4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64"/>
          <p:cNvGrpSpPr/>
          <p:nvPr/>
        </p:nvGrpSpPr>
        <p:grpSpPr>
          <a:xfrm>
            <a:off x="2788360" y="1159278"/>
            <a:ext cx="580268" cy="580269"/>
            <a:chOff x="2898306" y="1126851"/>
            <a:chExt cx="544500" cy="544501"/>
          </a:xfrm>
        </p:grpSpPr>
        <p:sp>
          <p:nvSpPr>
            <p:cNvPr id="98" name="Oval 48"/>
            <p:cNvSpPr/>
            <p:nvPr/>
          </p:nvSpPr>
          <p:spPr>
            <a:xfrm>
              <a:off x="2898306" y="1126851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99" name="Freeform 66"/>
            <p:cNvSpPr>
              <a:spLocks noEditPoints="1"/>
            </p:cNvSpPr>
            <p:nvPr/>
          </p:nvSpPr>
          <p:spPr bwMode="auto">
            <a:xfrm>
              <a:off x="2999254" y="1239725"/>
              <a:ext cx="342604" cy="31875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0" name="Group 66"/>
          <p:cNvGrpSpPr/>
          <p:nvPr/>
        </p:nvGrpSpPr>
        <p:grpSpPr>
          <a:xfrm>
            <a:off x="5776918" y="1169721"/>
            <a:ext cx="580268" cy="580269"/>
            <a:chOff x="5702646" y="1136650"/>
            <a:chExt cx="544500" cy="544501"/>
          </a:xfrm>
        </p:grpSpPr>
        <p:sp>
          <p:nvSpPr>
            <p:cNvPr id="101" name="Oval 56"/>
            <p:cNvSpPr/>
            <p:nvPr/>
          </p:nvSpPr>
          <p:spPr>
            <a:xfrm>
              <a:off x="5702646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2" name="Freeform 57"/>
            <p:cNvSpPr>
              <a:spLocks noEditPoints="1"/>
            </p:cNvSpPr>
            <p:nvPr/>
          </p:nvSpPr>
          <p:spPr bwMode="auto">
            <a:xfrm>
              <a:off x="5808889" y="1242893"/>
              <a:ext cx="332014" cy="33201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3" name="Group 65"/>
          <p:cNvGrpSpPr/>
          <p:nvPr/>
        </p:nvGrpSpPr>
        <p:grpSpPr>
          <a:xfrm>
            <a:off x="4281712" y="1169721"/>
            <a:ext cx="580268" cy="580269"/>
            <a:chOff x="4299606" y="1136650"/>
            <a:chExt cx="544500" cy="544501"/>
          </a:xfrm>
        </p:grpSpPr>
        <p:sp>
          <p:nvSpPr>
            <p:cNvPr id="104" name="Oval 54"/>
            <p:cNvSpPr/>
            <p:nvPr/>
          </p:nvSpPr>
          <p:spPr>
            <a:xfrm>
              <a:off x="4299606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420110" y="1259353"/>
              <a:ext cx="303492" cy="299095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6" name="Group 63"/>
          <p:cNvGrpSpPr/>
          <p:nvPr/>
        </p:nvGrpSpPr>
        <p:grpSpPr>
          <a:xfrm>
            <a:off x="1295008" y="1159278"/>
            <a:ext cx="580268" cy="580269"/>
            <a:chOff x="1497006" y="1126851"/>
            <a:chExt cx="544500" cy="544501"/>
          </a:xfrm>
        </p:grpSpPr>
        <p:sp>
          <p:nvSpPr>
            <p:cNvPr id="107" name="Oval 53"/>
            <p:cNvSpPr/>
            <p:nvPr/>
          </p:nvSpPr>
          <p:spPr>
            <a:xfrm>
              <a:off x="1497006" y="1126851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1641942" y="1211627"/>
              <a:ext cx="254629" cy="374949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9" name="Group 69"/>
          <p:cNvGrpSpPr/>
          <p:nvPr/>
        </p:nvGrpSpPr>
        <p:grpSpPr>
          <a:xfrm>
            <a:off x="7270549" y="1169721"/>
            <a:ext cx="580268" cy="580269"/>
            <a:chOff x="7104207" y="1136650"/>
            <a:chExt cx="544500" cy="544501"/>
          </a:xfrm>
        </p:grpSpPr>
        <p:sp>
          <p:nvSpPr>
            <p:cNvPr id="110" name="Oval 55"/>
            <p:cNvSpPr/>
            <p:nvPr/>
          </p:nvSpPr>
          <p:spPr>
            <a:xfrm>
              <a:off x="7104207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11" name="Freeform 228"/>
            <p:cNvSpPr>
              <a:spLocks/>
            </p:cNvSpPr>
            <p:nvPr/>
          </p:nvSpPr>
          <p:spPr bwMode="auto">
            <a:xfrm>
              <a:off x="7213377" y="1244711"/>
              <a:ext cx="326160" cy="328379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sp>
        <p:nvSpPr>
          <p:cNvPr id="112" name="TextBox 70"/>
          <p:cNvSpPr txBox="1"/>
          <p:nvPr/>
        </p:nvSpPr>
        <p:spPr>
          <a:xfrm>
            <a:off x="9017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客户报修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3" name="TextBox 71"/>
          <p:cNvSpPr txBox="1"/>
          <p:nvPr/>
        </p:nvSpPr>
        <p:spPr>
          <a:xfrm>
            <a:off x="24003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问题反馈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4" name="TextBox 73"/>
          <p:cNvSpPr txBox="1"/>
          <p:nvPr/>
        </p:nvSpPr>
        <p:spPr>
          <a:xfrm>
            <a:off x="38862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出发售后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5" name="TextBox 74"/>
          <p:cNvSpPr txBox="1"/>
          <p:nvPr/>
        </p:nvSpPr>
        <p:spPr>
          <a:xfrm>
            <a:off x="5384800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售后结束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6" name="TextBox 75"/>
          <p:cNvSpPr txBox="1"/>
          <p:nvPr/>
        </p:nvSpPr>
        <p:spPr>
          <a:xfrm>
            <a:off x="6870700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客服回访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8" name="等腰三角形 11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Title 1"/>
          <p:cNvSpPr txBox="1">
            <a:spLocks/>
          </p:cNvSpPr>
          <p:nvPr/>
        </p:nvSpPr>
        <p:spPr>
          <a:xfrm>
            <a:off x="514350" y="393308"/>
            <a:ext cx="4219211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我们的售后服务</a:t>
            </a:r>
            <a:r>
              <a:rPr lang="zh-CN" altLang="en-US" b="1" dirty="0">
                <a:cs typeface="+mn-ea"/>
                <a:sym typeface="+mn-lt"/>
              </a:rPr>
              <a:t>流程</a:t>
            </a:r>
            <a:endParaRPr lang="en-US" altLang="zh-CN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670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500"/>
                            </p:stCondLst>
                            <p:childTnLst>
                              <p:par>
                                <p:cTn id="9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90" grpId="0" animBg="1"/>
      <p:bldP spid="112" grpId="0"/>
      <p:bldP spid="113" grpId="0"/>
      <p:bldP spid="114" grpId="0"/>
      <p:bldP spid="115" grpId="0"/>
      <p:bldP spid="116" grpId="0"/>
      <p:bldP spid="118" grpId="0" animBg="1"/>
      <p:bldP spid="1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>
            <a:blip r:embed="rId3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03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59367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市场分析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600700" y="3299468"/>
            <a:ext cx="330204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Market Analysis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263" y="406544"/>
            <a:ext cx="4664617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市场要点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分析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15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50734" y="1951233"/>
            <a:ext cx="2095501" cy="882934"/>
            <a:chOff x="7531057" y="1489124"/>
            <a:chExt cx="2794001" cy="1177245"/>
          </a:xfrm>
        </p:grpSpPr>
        <p:sp>
          <p:nvSpPr>
            <p:cNvPr id="5" name="TextBox 4"/>
            <p:cNvSpPr txBox="1"/>
            <p:nvPr/>
          </p:nvSpPr>
          <p:spPr>
            <a:xfrm>
              <a:off x="7531057" y="1489124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客观性问题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31058" y="1850761"/>
              <a:ext cx="2794000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06879" y="1951234"/>
            <a:ext cx="2266951" cy="709810"/>
            <a:chOff x="7531057" y="3287660"/>
            <a:chExt cx="3022601" cy="946413"/>
          </a:xfrm>
        </p:grpSpPr>
        <p:sp>
          <p:nvSpPr>
            <p:cNvPr id="8" name="TextBox 7"/>
            <p:cNvSpPr txBox="1"/>
            <p:nvPr/>
          </p:nvSpPr>
          <p:spPr>
            <a:xfrm>
              <a:off x="7531057" y="3287660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系统性问题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31058" y="3649297"/>
              <a:ext cx="3022600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50734" y="3584020"/>
            <a:ext cx="2095501" cy="882933"/>
            <a:chOff x="7531057" y="5101253"/>
            <a:chExt cx="2794001" cy="1177245"/>
          </a:xfrm>
        </p:grpSpPr>
        <p:sp>
          <p:nvSpPr>
            <p:cNvPr id="11" name="TextBox 10"/>
            <p:cNvSpPr txBox="1"/>
            <p:nvPr/>
          </p:nvSpPr>
          <p:spPr>
            <a:xfrm>
              <a:off x="7531057" y="5101253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资料和信息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31057" y="5462890"/>
              <a:ext cx="2794001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6878" y="3584021"/>
            <a:ext cx="2095501" cy="709810"/>
            <a:chOff x="670293" y="5101253"/>
            <a:chExt cx="2794001" cy="946414"/>
          </a:xfrm>
        </p:grpSpPr>
        <p:sp>
          <p:nvSpPr>
            <p:cNvPr id="14" name="TextBox 13"/>
            <p:cNvSpPr txBox="1"/>
            <p:nvPr/>
          </p:nvSpPr>
          <p:spPr>
            <a:xfrm>
              <a:off x="670293" y="5101253"/>
              <a:ext cx="849280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决策导向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293" y="5462891"/>
              <a:ext cx="2794001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50733" y="1280755"/>
            <a:ext cx="628650" cy="628650"/>
            <a:chOff x="1706995" y="1958179"/>
            <a:chExt cx="838200" cy="838200"/>
          </a:xfrm>
        </p:grpSpPr>
        <p:sp>
          <p:nvSpPr>
            <p:cNvPr id="17" name="Oval 16"/>
            <p:cNvSpPr/>
            <p:nvPr/>
          </p:nvSpPr>
          <p:spPr>
            <a:xfrm>
              <a:off x="1706995" y="1958179"/>
              <a:ext cx="838200" cy="838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12"/>
            <p:cNvSpPr>
              <a:spLocks noChangeArrowheads="1"/>
            </p:cNvSpPr>
            <p:nvPr/>
          </p:nvSpPr>
          <p:spPr bwMode="auto">
            <a:xfrm>
              <a:off x="1926159" y="2206745"/>
              <a:ext cx="399873" cy="341069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406879" y="1280755"/>
            <a:ext cx="628650" cy="628650"/>
            <a:chOff x="6659995" y="1958179"/>
            <a:chExt cx="838200" cy="838200"/>
          </a:xfrm>
        </p:grpSpPr>
        <p:sp>
          <p:nvSpPr>
            <p:cNvPr id="20" name="Oval 19"/>
            <p:cNvSpPr/>
            <p:nvPr/>
          </p:nvSpPr>
          <p:spPr>
            <a:xfrm>
              <a:off x="6659995" y="1958179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138"/>
            <p:cNvSpPr>
              <a:spLocks noChangeArrowheads="1"/>
            </p:cNvSpPr>
            <p:nvPr/>
          </p:nvSpPr>
          <p:spPr bwMode="auto">
            <a:xfrm>
              <a:off x="6880630" y="2193944"/>
              <a:ext cx="396931" cy="388112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50733" y="2913544"/>
            <a:ext cx="628650" cy="628650"/>
            <a:chOff x="1706995" y="4135230"/>
            <a:chExt cx="838200" cy="838200"/>
          </a:xfrm>
        </p:grpSpPr>
        <p:sp>
          <p:nvSpPr>
            <p:cNvPr id="23" name="Oval 22"/>
            <p:cNvSpPr/>
            <p:nvPr/>
          </p:nvSpPr>
          <p:spPr>
            <a:xfrm>
              <a:off x="1706995" y="413523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106"/>
            <p:cNvSpPr>
              <a:spLocks noChangeArrowheads="1"/>
            </p:cNvSpPr>
            <p:nvPr/>
          </p:nvSpPr>
          <p:spPr bwMode="auto">
            <a:xfrm>
              <a:off x="1923217" y="4372034"/>
              <a:ext cx="402814" cy="364591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406879" y="2913544"/>
            <a:ext cx="628650" cy="628650"/>
            <a:chOff x="6659995" y="4135230"/>
            <a:chExt cx="838200" cy="838200"/>
          </a:xfrm>
        </p:grpSpPr>
        <p:sp>
          <p:nvSpPr>
            <p:cNvPr id="26" name="Oval 25"/>
            <p:cNvSpPr/>
            <p:nvPr/>
          </p:nvSpPr>
          <p:spPr>
            <a:xfrm>
              <a:off x="6659995" y="413523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50"/>
            <p:cNvSpPr>
              <a:spLocks noChangeArrowheads="1"/>
            </p:cNvSpPr>
            <p:nvPr/>
          </p:nvSpPr>
          <p:spPr bwMode="auto">
            <a:xfrm>
              <a:off x="6876218" y="4352922"/>
              <a:ext cx="405754" cy="402814"/>
            </a:xfrm>
            <a:custGeom>
              <a:avLst/>
              <a:gdLst>
                <a:gd name="T0" fmla="*/ 218707 w 609"/>
                <a:gd name="T1" fmla="*/ 109828 h 602"/>
                <a:gd name="T2" fmla="*/ 218707 w 609"/>
                <a:gd name="T3" fmla="*/ 109828 h 602"/>
                <a:gd name="T4" fmla="*/ 218707 w 609"/>
                <a:gd name="T5" fmla="*/ 207011 h 602"/>
                <a:gd name="T6" fmla="*/ 208276 w 609"/>
                <a:gd name="T7" fmla="*/ 217127 h 602"/>
                <a:gd name="T8" fmla="*/ 109354 w 609"/>
                <a:gd name="T9" fmla="*/ 217127 h 602"/>
                <a:gd name="T10" fmla="*/ 109354 w 609"/>
                <a:gd name="T11" fmla="*/ 217127 h 602"/>
                <a:gd name="T12" fmla="*/ 0 w 609"/>
                <a:gd name="T13" fmla="*/ 109828 h 602"/>
                <a:gd name="T14" fmla="*/ 109354 w 609"/>
                <a:gd name="T15" fmla="*/ 0 h 602"/>
                <a:gd name="T16" fmla="*/ 218707 w 609"/>
                <a:gd name="T17" fmla="*/ 109828 h 602"/>
                <a:gd name="T18" fmla="*/ 109354 w 609"/>
                <a:gd name="T19" fmla="*/ 20593 h 602"/>
                <a:gd name="T20" fmla="*/ 109354 w 609"/>
                <a:gd name="T21" fmla="*/ 20593 h 602"/>
                <a:gd name="T22" fmla="*/ 20144 w 609"/>
                <a:gd name="T23" fmla="*/ 109828 h 602"/>
                <a:gd name="T24" fmla="*/ 109354 w 609"/>
                <a:gd name="T25" fmla="*/ 196534 h 602"/>
                <a:gd name="T26" fmla="*/ 109354 w 609"/>
                <a:gd name="T27" fmla="*/ 196534 h 602"/>
                <a:gd name="T28" fmla="*/ 109354 w 609"/>
                <a:gd name="T29" fmla="*/ 196534 h 602"/>
                <a:gd name="T30" fmla="*/ 198203 w 609"/>
                <a:gd name="T31" fmla="*/ 109828 h 602"/>
                <a:gd name="T32" fmla="*/ 198203 w 609"/>
                <a:gd name="T33" fmla="*/ 109828 h 602"/>
                <a:gd name="T34" fmla="*/ 198203 w 609"/>
                <a:gd name="T35" fmla="*/ 109828 h 602"/>
                <a:gd name="T36" fmla="*/ 109354 w 609"/>
                <a:gd name="T37" fmla="*/ 20593 h 602"/>
                <a:gd name="T38" fmla="*/ 152520 w 609"/>
                <a:gd name="T39" fmla="*/ 120305 h 602"/>
                <a:gd name="T40" fmla="*/ 152520 w 609"/>
                <a:gd name="T41" fmla="*/ 120305 h 602"/>
                <a:gd name="T42" fmla="*/ 119426 w 609"/>
                <a:gd name="T43" fmla="*/ 120305 h 602"/>
                <a:gd name="T44" fmla="*/ 119426 w 609"/>
                <a:gd name="T45" fmla="*/ 153181 h 602"/>
                <a:gd name="T46" fmla="*/ 109354 w 609"/>
                <a:gd name="T47" fmla="*/ 163658 h 602"/>
                <a:gd name="T48" fmla="*/ 99282 w 609"/>
                <a:gd name="T49" fmla="*/ 153181 h 602"/>
                <a:gd name="T50" fmla="*/ 99282 w 609"/>
                <a:gd name="T51" fmla="*/ 120305 h 602"/>
                <a:gd name="T52" fmla="*/ 66188 w 609"/>
                <a:gd name="T53" fmla="*/ 120305 h 602"/>
                <a:gd name="T54" fmla="*/ 55756 w 609"/>
                <a:gd name="T55" fmla="*/ 109828 h 602"/>
                <a:gd name="T56" fmla="*/ 66188 w 609"/>
                <a:gd name="T57" fmla="*/ 99712 h 602"/>
                <a:gd name="T58" fmla="*/ 99282 w 609"/>
                <a:gd name="T59" fmla="*/ 99712 h 602"/>
                <a:gd name="T60" fmla="*/ 99282 w 609"/>
                <a:gd name="T61" fmla="*/ 63946 h 602"/>
                <a:gd name="T62" fmla="*/ 109354 w 609"/>
                <a:gd name="T63" fmla="*/ 53830 h 602"/>
                <a:gd name="T64" fmla="*/ 119426 w 609"/>
                <a:gd name="T65" fmla="*/ 63946 h 602"/>
                <a:gd name="T66" fmla="*/ 119426 w 609"/>
                <a:gd name="T67" fmla="*/ 99712 h 602"/>
                <a:gd name="T68" fmla="*/ 152520 w 609"/>
                <a:gd name="T69" fmla="*/ 99712 h 602"/>
                <a:gd name="T70" fmla="*/ 162592 w 609"/>
                <a:gd name="T71" fmla="*/ 109828 h 602"/>
                <a:gd name="T72" fmla="*/ 152520 w 609"/>
                <a:gd name="T73" fmla="*/ 120305 h 60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9" h="602">
                  <a:moveTo>
                    <a:pt x="608" y="304"/>
                  </a:moveTo>
                  <a:lnTo>
                    <a:pt x="608" y="304"/>
                  </a:lnTo>
                  <a:cubicBezTo>
                    <a:pt x="608" y="573"/>
                    <a:pt x="608" y="573"/>
                    <a:pt x="608" y="573"/>
                  </a:cubicBezTo>
                  <a:cubicBezTo>
                    <a:pt x="608" y="594"/>
                    <a:pt x="594" y="601"/>
                    <a:pt x="579" y="601"/>
                  </a:cubicBezTo>
                  <a:cubicBezTo>
                    <a:pt x="304" y="601"/>
                    <a:pt x="304" y="601"/>
                    <a:pt x="304" y="601"/>
                  </a:cubicBezTo>
                  <a:cubicBezTo>
                    <a:pt x="134" y="601"/>
                    <a:pt x="0" y="467"/>
                    <a:pt x="0" y="304"/>
                  </a:cubicBezTo>
                  <a:cubicBezTo>
                    <a:pt x="0" y="135"/>
                    <a:pt x="134" y="0"/>
                    <a:pt x="304" y="0"/>
                  </a:cubicBezTo>
                  <a:cubicBezTo>
                    <a:pt x="473" y="0"/>
                    <a:pt x="608" y="135"/>
                    <a:pt x="608" y="304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69" y="57"/>
                    <a:pt x="56" y="170"/>
                    <a:pt x="56" y="304"/>
                  </a:cubicBezTo>
                  <a:cubicBezTo>
                    <a:pt x="56" y="439"/>
                    <a:pt x="169" y="544"/>
                    <a:pt x="304" y="544"/>
                  </a:cubicBezTo>
                  <a:cubicBezTo>
                    <a:pt x="438" y="544"/>
                    <a:pt x="551" y="439"/>
                    <a:pt x="551" y="304"/>
                  </a:cubicBezTo>
                  <a:cubicBezTo>
                    <a:pt x="551" y="170"/>
                    <a:pt x="438" y="57"/>
                    <a:pt x="304" y="57"/>
                  </a:cubicBezTo>
                  <a:close/>
                  <a:moveTo>
                    <a:pt x="424" y="333"/>
                  </a:moveTo>
                  <a:lnTo>
                    <a:pt x="424" y="333"/>
                  </a:lnTo>
                  <a:cubicBezTo>
                    <a:pt x="332" y="333"/>
                    <a:pt x="332" y="333"/>
                    <a:pt x="332" y="333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439"/>
                    <a:pt x="318" y="453"/>
                    <a:pt x="304" y="453"/>
                  </a:cubicBezTo>
                  <a:cubicBezTo>
                    <a:pt x="290" y="453"/>
                    <a:pt x="276" y="439"/>
                    <a:pt x="276" y="424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184" y="333"/>
                    <a:pt x="184" y="333"/>
                    <a:pt x="184" y="333"/>
                  </a:cubicBezTo>
                  <a:cubicBezTo>
                    <a:pt x="162" y="333"/>
                    <a:pt x="155" y="318"/>
                    <a:pt x="155" y="304"/>
                  </a:cubicBezTo>
                  <a:cubicBezTo>
                    <a:pt x="155" y="283"/>
                    <a:pt x="162" y="276"/>
                    <a:pt x="184" y="276"/>
                  </a:cubicBezTo>
                  <a:cubicBezTo>
                    <a:pt x="276" y="276"/>
                    <a:pt x="276" y="276"/>
                    <a:pt x="276" y="276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276" y="163"/>
                    <a:pt x="290" y="149"/>
                    <a:pt x="304" y="149"/>
                  </a:cubicBezTo>
                  <a:cubicBezTo>
                    <a:pt x="318" y="149"/>
                    <a:pt x="332" y="163"/>
                    <a:pt x="332" y="177"/>
                  </a:cubicBezTo>
                  <a:cubicBezTo>
                    <a:pt x="332" y="276"/>
                    <a:pt x="332" y="276"/>
                    <a:pt x="332" y="276"/>
                  </a:cubicBezTo>
                  <a:cubicBezTo>
                    <a:pt x="424" y="276"/>
                    <a:pt x="424" y="276"/>
                    <a:pt x="424" y="276"/>
                  </a:cubicBezTo>
                  <a:cubicBezTo>
                    <a:pt x="445" y="276"/>
                    <a:pt x="452" y="283"/>
                    <a:pt x="452" y="304"/>
                  </a:cubicBezTo>
                  <a:cubicBezTo>
                    <a:pt x="452" y="318"/>
                    <a:pt x="445" y="333"/>
                    <a:pt x="424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" y="0"/>
            <a:ext cx="3429000" cy="5143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3">
                  <a:alpha val="10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006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650" y="613005"/>
            <a:ext cx="5972176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我们产品在市场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所占比例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4650" y="1217132"/>
            <a:ext cx="5886450" cy="417134"/>
          </a:xfrm>
          <a:prstGeom prst="rect">
            <a:avLst/>
          </a:prstGeom>
          <a:noFill/>
        </p:spPr>
        <p:txBody>
          <a:bodyPr wrap="square" lIns="27000" tIns="35100" rIns="27000" bIns="3510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顶部“开始”面板中可以对字体、字号、颜色、行距等进行修改。顶部“开始”顶部“开始”面板中可以对字体、字号、颜色、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2457451" cy="5143500"/>
            <a:chOff x="0" y="0"/>
            <a:chExt cx="3276601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3276600" cy="68580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" y="0"/>
              <a:ext cx="3276600" cy="6858000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100000">
                  <a:schemeClr val="accent3">
                    <a:alpha val="10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914651" y="1921690"/>
            <a:ext cx="1722077" cy="382838"/>
            <a:chOff x="4878401" y="4187518"/>
            <a:chExt cx="2924707" cy="510450"/>
          </a:xfrm>
        </p:grpSpPr>
        <p:sp>
          <p:nvSpPr>
            <p:cNvPr id="10" name="Rounded Rectangle 9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75264" y="4288854"/>
              <a:ext cx="233098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THAT AWESOME!</a:t>
              </a: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2914651" y="2686050"/>
            <a:ext cx="5600699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5288535" y="3011340"/>
            <a:ext cx="2426715" cy="1617810"/>
            <a:chOff x="566737" y="1652920"/>
            <a:chExt cx="3562076" cy="2374717"/>
          </a:xfrm>
        </p:grpSpPr>
        <p:graphicFrame>
          <p:nvGraphicFramePr>
            <p:cNvPr id="16" name="Chart 15"/>
            <p:cNvGraphicFramePr/>
            <p:nvPr>
              <p:extLst>
                <p:ext uri="{D42A27DB-BD31-4B8C-83A1-F6EECF244321}">
                  <p14:modId xmlns:p14="http://schemas.microsoft.com/office/powerpoint/2010/main" val="594176522"/>
                </p:ext>
              </p:extLst>
            </p:nvPr>
          </p:nvGraphicFramePr>
          <p:xfrm>
            <a:off x="566737" y="1652920"/>
            <a:ext cx="3562076" cy="2374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845176" y="2613356"/>
              <a:ext cx="1005196" cy="542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accent1"/>
                  </a:solidFill>
                  <a:cs typeface="+mn-ea"/>
                  <a:sym typeface="+mn-lt"/>
                </a:rPr>
                <a:t>70%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373885" y="2994858"/>
            <a:ext cx="2426715" cy="1617810"/>
            <a:chOff x="6096000" y="1652920"/>
            <a:chExt cx="3562076" cy="2374717"/>
          </a:xfrm>
        </p:grpSpPr>
        <p:graphicFrame>
          <p:nvGraphicFramePr>
            <p:cNvPr id="19" name="Chart 18"/>
            <p:cNvGraphicFramePr/>
            <p:nvPr>
              <p:extLst>
                <p:ext uri="{D42A27DB-BD31-4B8C-83A1-F6EECF244321}">
                  <p14:modId xmlns:p14="http://schemas.microsoft.com/office/powerpoint/2010/main" val="525846704"/>
                </p:ext>
              </p:extLst>
            </p:nvPr>
          </p:nvGraphicFramePr>
          <p:xfrm>
            <a:off x="6096000" y="1652920"/>
            <a:ext cx="3562076" cy="2374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>
              <a:off x="7374439" y="2613356"/>
              <a:ext cx="1005196" cy="542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accent3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413753" y="3282239"/>
            <a:ext cx="1261630" cy="1034733"/>
            <a:chOff x="5885004" y="4376320"/>
            <a:chExt cx="1682173" cy="1379645"/>
          </a:xfrm>
        </p:grpSpPr>
        <p:sp>
          <p:nvSpPr>
            <p:cNvPr id="22" name="TextBox 21"/>
            <p:cNvSpPr txBox="1"/>
            <p:nvPr/>
          </p:nvSpPr>
          <p:spPr>
            <a:xfrm>
              <a:off x="5885004" y="4706617"/>
              <a:ext cx="1682173" cy="1049348"/>
            </a:xfrm>
            <a:prstGeom prst="rect">
              <a:avLst/>
            </a:prstGeom>
            <a:noFill/>
          </p:spPr>
          <p:txBody>
            <a:bodyPr wrap="squar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85004" y="4376320"/>
              <a:ext cx="1396438" cy="356851"/>
            </a:xfrm>
            <a:prstGeom prst="rect">
              <a:avLst/>
            </a:prstGeom>
            <a:noFill/>
          </p:spPr>
          <p:txBody>
            <a:bodyPr wrap="non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2019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年市场占有率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328403" y="3282240"/>
            <a:ext cx="1261630" cy="1034735"/>
            <a:chOff x="9771203" y="4376320"/>
            <a:chExt cx="1682173" cy="1379646"/>
          </a:xfrm>
        </p:grpSpPr>
        <p:sp>
          <p:nvSpPr>
            <p:cNvPr id="24" name="TextBox 23"/>
            <p:cNvSpPr txBox="1"/>
            <p:nvPr/>
          </p:nvSpPr>
          <p:spPr>
            <a:xfrm>
              <a:off x="9771203" y="4706619"/>
              <a:ext cx="1682173" cy="1049347"/>
            </a:xfrm>
            <a:prstGeom prst="rect">
              <a:avLst/>
            </a:prstGeom>
            <a:noFill/>
          </p:spPr>
          <p:txBody>
            <a:bodyPr wrap="squar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71203" y="4376320"/>
              <a:ext cx="1422086" cy="356850"/>
            </a:xfrm>
            <a:prstGeom prst="rect">
              <a:avLst/>
            </a:prstGeom>
            <a:noFill/>
          </p:spPr>
          <p:txBody>
            <a:bodyPr wrap="non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20XX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年市场占有率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07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17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72000" cy="2571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71750"/>
            <a:ext cx="4572000" cy="257175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793023" y="571500"/>
            <a:ext cx="2979377" cy="1437578"/>
            <a:chOff x="6390697" y="762000"/>
            <a:chExt cx="3972503" cy="1916770"/>
          </a:xfrm>
        </p:grpSpPr>
        <p:grpSp>
          <p:nvGrpSpPr>
            <p:cNvPr id="6" name="Group 5"/>
            <p:cNvGrpSpPr/>
            <p:nvPr/>
          </p:nvGrpSpPr>
          <p:grpSpPr>
            <a:xfrm>
              <a:off x="6390697" y="762000"/>
              <a:ext cx="3972503" cy="1219591"/>
              <a:chOff x="6390697" y="954057"/>
              <a:chExt cx="3972503" cy="12195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390697" y="954057"/>
                <a:ext cx="2969519" cy="482182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我们与竞争对手的一些比较</a:t>
                </a:r>
                <a:endParaRPr 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390697" y="1358040"/>
                <a:ext cx="3972503" cy="815608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顶部开始”面板中可以对字体、字号、颜色、行距等进行修改。顶部“开始”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390697" y="2168320"/>
              <a:ext cx="2296103" cy="510450"/>
              <a:chOff x="4878401" y="4187518"/>
              <a:chExt cx="2924707" cy="510450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628650" y="3138836"/>
            <a:ext cx="2914651" cy="1437578"/>
            <a:chOff x="838200" y="4185115"/>
            <a:chExt cx="3886201" cy="1916770"/>
          </a:xfrm>
        </p:grpSpPr>
        <p:grpSp>
          <p:nvGrpSpPr>
            <p:cNvPr id="13" name="Group 12"/>
            <p:cNvGrpSpPr/>
            <p:nvPr/>
          </p:nvGrpSpPr>
          <p:grpSpPr>
            <a:xfrm>
              <a:off x="838200" y="4185115"/>
              <a:ext cx="3886201" cy="1219591"/>
              <a:chOff x="6390697" y="954057"/>
              <a:chExt cx="3886201" cy="1219591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390697" y="954057"/>
                <a:ext cx="2969518" cy="482182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我们与竞争对手的一些比较</a:t>
                </a:r>
                <a:endParaRPr lang="en-US" altLang="zh-CN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390698" y="1358040"/>
                <a:ext cx="3886200" cy="815608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38200" y="5591435"/>
              <a:ext cx="2296103" cy="510450"/>
              <a:chOff x="4878401" y="4187518"/>
              <a:chExt cx="2924707" cy="510450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097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tile tx="0" ty="0" sx="100000" sy="100000" flip="none" algn="tl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04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868904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策略推行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29450" y="3382957"/>
            <a:ext cx="18732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Strategy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7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19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42" name="Title 45"/>
          <p:cNvSpPr txBox="1">
            <a:spLocks/>
          </p:cNvSpPr>
          <p:nvPr/>
        </p:nvSpPr>
        <p:spPr>
          <a:xfrm>
            <a:off x="3149732" y="886531"/>
            <a:ext cx="5365619" cy="501980"/>
          </a:xfrm>
          <a:prstGeom prst="rect">
            <a:avLst/>
          </a:prstGeom>
        </p:spPr>
        <p:txBody>
          <a:bodyPr vert="horz" lIns="27000" tIns="34290" rIns="2700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此处添加标题内容</a:t>
            </a:r>
            <a:endParaRPr lang="en-US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400300" y="1543051"/>
            <a:ext cx="6743700" cy="1773059"/>
            <a:chOff x="3200400" y="2057400"/>
            <a:chExt cx="8991600" cy="2364079"/>
          </a:xfrm>
        </p:grpSpPr>
        <p:grpSp>
          <p:nvGrpSpPr>
            <p:cNvPr id="39" name="Group 38"/>
            <p:cNvGrpSpPr/>
            <p:nvPr/>
          </p:nvGrpSpPr>
          <p:grpSpPr>
            <a:xfrm>
              <a:off x="3200400" y="2057400"/>
              <a:ext cx="8991600" cy="2364079"/>
              <a:chOff x="3194304" y="1524000"/>
              <a:chExt cx="8991600" cy="2364079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194304" y="1524000"/>
                <a:ext cx="8991600" cy="2364079"/>
              </a:xfrm>
              <a:prstGeom prst="rect">
                <a:avLst/>
              </a:prstGeom>
            </p:spPr>
          </p:pic>
          <p:sp>
            <p:nvSpPr>
              <p:cNvPr id="41" name="Rectangle 40"/>
              <p:cNvSpPr/>
              <p:nvPr/>
            </p:nvSpPr>
            <p:spPr>
              <a:xfrm>
                <a:off x="3194304" y="1524000"/>
                <a:ext cx="8991600" cy="2364079"/>
              </a:xfrm>
              <a:prstGeom prst="rect">
                <a:avLst/>
              </a:prstGeom>
              <a:gradFill>
                <a:gsLst>
                  <a:gs pos="16529">
                    <a:srgbClr val="061628">
                      <a:alpha val="65000"/>
                    </a:srgbClr>
                  </a:gs>
                  <a:gs pos="60125">
                    <a:srgbClr val="1C3650">
                      <a:alpha val="60000"/>
                    </a:srgbClr>
                  </a:gs>
                  <a:gs pos="95907">
                    <a:srgbClr val="325578">
                      <a:alpha val="75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8037401" y="2633363"/>
              <a:ext cx="2935400" cy="348813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/>
            <a:p>
              <a:r>
                <a:rPr lang="vi-VN" sz="1100" b="1">
                  <a:solidFill>
                    <a:schemeClr val="bg1"/>
                  </a:solidFill>
                  <a:cs typeface="+mn-ea"/>
                  <a:sym typeface="+mn-lt"/>
                </a:rPr>
                <a:t>WORDPRESS</a:t>
              </a:r>
              <a:r>
                <a:rPr lang="en-US" sz="1100" b="1">
                  <a:solidFill>
                    <a:schemeClr val="bg1"/>
                  </a:solidFill>
                  <a:cs typeface="+mn-ea"/>
                  <a:sym typeface="+mn-lt"/>
                </a:rPr>
                <a:t> TEMPLATE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037401" y="3199185"/>
              <a:ext cx="3316399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199643" y="2633363"/>
              <a:ext cx="2499304" cy="348813"/>
            </a:xfrm>
            <a:prstGeom prst="rect">
              <a:avLst/>
            </a:prstGeom>
          </p:spPr>
          <p:txBody>
            <a:bodyPr wrap="none" lIns="36000" rIns="36000">
              <a:spAutoFit/>
            </a:bodyPr>
            <a:lstStyle/>
            <a:p>
              <a:r>
                <a:rPr lang="en-US" sz="1100" b="1">
                  <a:solidFill>
                    <a:schemeClr val="bg1"/>
                  </a:solidFill>
                  <a:cs typeface="+mn-ea"/>
                  <a:sym typeface="+mn-lt"/>
                </a:rPr>
                <a:t>POWERPOINT TEMPLATE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199643" y="3199185"/>
              <a:ext cx="3496559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267201" y="3042646"/>
              <a:ext cx="990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077200" y="3042646"/>
              <a:ext cx="990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>
            <a:grpSpLocks/>
          </p:cNvGrpSpPr>
          <p:nvPr/>
        </p:nvGrpSpPr>
        <p:grpSpPr>
          <a:xfrm>
            <a:off x="425798" y="216930"/>
            <a:ext cx="2673000" cy="4784400"/>
            <a:chOff x="-990600" y="-1676400"/>
            <a:chExt cx="16425995" cy="29406258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90600" y="-1676400"/>
              <a:ext cx="16425995" cy="29406258"/>
            </a:xfrm>
            <a:prstGeom prst="rect">
              <a:avLst/>
            </a:prstGeom>
          </p:spPr>
        </p:pic>
        <p:sp>
          <p:nvSpPr>
            <p:cNvPr id="79" name="Rounded Rectangle 78"/>
            <p:cNvSpPr/>
            <p:nvPr/>
          </p:nvSpPr>
          <p:spPr>
            <a:xfrm>
              <a:off x="1445012" y="2590092"/>
              <a:ext cx="11236556" cy="19819788"/>
            </a:xfrm>
            <a:prstGeom prst="roundRect">
              <a:avLst>
                <a:gd name="adj" fmla="val 1178"/>
              </a:avLst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22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217553" y="3915315"/>
            <a:ext cx="1297797" cy="373005"/>
            <a:chOff x="4878401" y="4088368"/>
            <a:chExt cx="2120983" cy="609600"/>
          </a:xfrm>
        </p:grpSpPr>
        <p:sp>
          <p:nvSpPr>
            <p:cNvPr id="109" name="Rounded Rectangle 108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168415" y="4239279"/>
              <a:ext cx="1540955" cy="377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104445" y="3523633"/>
            <a:ext cx="3664978" cy="809020"/>
            <a:chOff x="4139260" y="4698175"/>
            <a:chExt cx="4886637" cy="1078692"/>
          </a:xfrm>
        </p:grpSpPr>
        <p:sp>
          <p:nvSpPr>
            <p:cNvPr id="114" name="TextBox 113"/>
            <p:cNvSpPr txBox="1"/>
            <p:nvPr/>
          </p:nvSpPr>
          <p:spPr>
            <a:xfrm>
              <a:off x="4139260" y="4698175"/>
              <a:ext cx="2349532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GET STARTED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199643" y="5192091"/>
              <a:ext cx="4826254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2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1143001"/>
            <a:ext cx="9144000" cy="2458859"/>
            <a:chOff x="0" y="1524000"/>
            <a:chExt cx="12192000" cy="32784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524000"/>
              <a:ext cx="12192000" cy="3267861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1524000"/>
              <a:ext cx="12192000" cy="3278479"/>
            </a:xfrm>
            <a:prstGeom prst="rect">
              <a:avLst/>
            </a:prstGeom>
            <a:gradFill>
              <a:gsLst>
                <a:gs pos="16529">
                  <a:srgbClr val="061628">
                    <a:alpha val="81000"/>
                  </a:srgbClr>
                </a:gs>
                <a:gs pos="60125">
                  <a:srgbClr val="1C3650">
                    <a:alpha val="69000"/>
                  </a:srgbClr>
                </a:gs>
                <a:gs pos="95907">
                  <a:srgbClr val="325578">
                    <a:alpha val="8600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2819" y="1885950"/>
            <a:ext cx="4239421" cy="2556000"/>
            <a:chOff x="2489535" y="1523999"/>
            <a:chExt cx="5658631" cy="3424961"/>
          </a:xfrm>
        </p:grpSpPr>
        <p:pic>
          <p:nvPicPr>
            <p:cNvPr id="8" name="image95.png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9535" y="1523999"/>
              <a:ext cx="5658631" cy="3424961"/>
            </a:xfrm>
            <a:prstGeom prst="rect">
              <a:avLst/>
            </a:prstGeom>
            <a:ln w="12700">
              <a:round/>
            </a:ln>
          </p:spPr>
        </p:pic>
        <p:sp>
          <p:nvSpPr>
            <p:cNvPr id="9" name="Rounded Rectangle 8"/>
            <p:cNvSpPr/>
            <p:nvPr/>
          </p:nvSpPr>
          <p:spPr>
            <a:xfrm>
              <a:off x="3200399" y="1676400"/>
              <a:ext cx="4252051" cy="2716256"/>
            </a:xfrm>
            <a:prstGeom prst="roundRect">
              <a:avLst>
                <a:gd name="adj" fmla="val 1238"/>
              </a:avLst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666161" y="1860549"/>
            <a:ext cx="2896310" cy="833977"/>
            <a:chOff x="8338068" y="1258775"/>
            <a:chExt cx="3861747" cy="1111969"/>
          </a:xfrm>
        </p:grpSpPr>
        <p:sp>
          <p:nvSpPr>
            <p:cNvPr id="11" name="TextBox 10"/>
            <p:cNvSpPr txBox="1"/>
            <p:nvPr/>
          </p:nvSpPr>
          <p:spPr>
            <a:xfrm>
              <a:off x="8339833" y="1258775"/>
              <a:ext cx="177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accent1"/>
                  </a:solidFill>
                  <a:cs typeface="+mn-ea"/>
                  <a:sym typeface="+mn-lt"/>
                </a:rPr>
                <a:t>North America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38068" y="1555136"/>
              <a:ext cx="3861747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66161" y="2705730"/>
            <a:ext cx="2896310" cy="833977"/>
            <a:chOff x="8338068" y="2364075"/>
            <a:chExt cx="3861747" cy="1111969"/>
          </a:xfrm>
        </p:grpSpPr>
        <p:sp>
          <p:nvSpPr>
            <p:cNvPr id="14" name="TextBox 13"/>
            <p:cNvSpPr txBox="1"/>
            <p:nvPr/>
          </p:nvSpPr>
          <p:spPr>
            <a:xfrm>
              <a:off x="8338068" y="2364075"/>
              <a:ext cx="176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accent3"/>
                  </a:solidFill>
                  <a:cs typeface="+mn-ea"/>
                  <a:sym typeface="+mn-lt"/>
                </a:rPr>
                <a:t>South America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38068" y="2660436"/>
              <a:ext cx="3861747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861698" y="3721771"/>
            <a:ext cx="4290467" cy="566717"/>
            <a:chOff x="6482264" y="4962361"/>
            <a:chExt cx="5720622" cy="755622"/>
          </a:xfrm>
        </p:grpSpPr>
        <p:sp>
          <p:nvSpPr>
            <p:cNvPr id="17" name="Rectangle 16"/>
            <p:cNvSpPr/>
            <p:nvPr/>
          </p:nvSpPr>
          <p:spPr>
            <a:xfrm>
              <a:off x="6482264" y="4962361"/>
              <a:ext cx="5720622" cy="7556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09"/>
            <p:cNvSpPr>
              <a:spLocks noEditPoints="1"/>
            </p:cNvSpPr>
            <p:nvPr/>
          </p:nvSpPr>
          <p:spPr bwMode="auto">
            <a:xfrm>
              <a:off x="6700258" y="5158884"/>
              <a:ext cx="410283" cy="362576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91379" y="5109340"/>
              <a:ext cx="43356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57750" y="2682772"/>
            <a:ext cx="614435" cy="614435"/>
            <a:chOff x="6477000" y="3577029"/>
            <a:chExt cx="819246" cy="819246"/>
          </a:xfrm>
        </p:grpSpPr>
        <p:sp>
          <p:nvSpPr>
            <p:cNvPr id="21" name="Oval 20"/>
            <p:cNvSpPr/>
            <p:nvPr/>
          </p:nvSpPr>
          <p:spPr>
            <a:xfrm>
              <a:off x="6477000" y="3577029"/>
              <a:ext cx="819246" cy="8192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154"/>
            <p:cNvSpPr>
              <a:spLocks noEditPoints="1"/>
            </p:cNvSpPr>
            <p:nvPr/>
          </p:nvSpPr>
          <p:spPr bwMode="auto">
            <a:xfrm>
              <a:off x="6706936" y="3796827"/>
              <a:ext cx="374026" cy="383568"/>
            </a:xfrm>
            <a:custGeom>
              <a:avLst/>
              <a:gdLst>
                <a:gd name="T0" fmla="*/ 80 w 91"/>
                <a:gd name="T1" fmla="*/ 44 h 93"/>
                <a:gd name="T2" fmla="*/ 87 w 91"/>
                <a:gd name="T3" fmla="*/ 37 h 93"/>
                <a:gd name="T4" fmla="*/ 87 w 91"/>
                <a:gd name="T5" fmla="*/ 23 h 93"/>
                <a:gd name="T6" fmla="*/ 68 w 91"/>
                <a:gd name="T7" fmla="*/ 4 h 93"/>
                <a:gd name="T8" fmla="*/ 54 w 91"/>
                <a:gd name="T9" fmla="*/ 4 h 93"/>
                <a:gd name="T10" fmla="*/ 47 w 91"/>
                <a:gd name="T11" fmla="*/ 11 h 93"/>
                <a:gd name="T12" fmla="*/ 80 w 91"/>
                <a:gd name="T13" fmla="*/ 44 h 93"/>
                <a:gd name="T14" fmla="*/ 52 w 91"/>
                <a:gd name="T15" fmla="*/ 23 h 93"/>
                <a:gd name="T16" fmla="*/ 68 w 91"/>
                <a:gd name="T17" fmla="*/ 39 h 93"/>
                <a:gd name="T18" fmla="*/ 77 w 91"/>
                <a:gd name="T19" fmla="*/ 48 h 93"/>
                <a:gd name="T20" fmla="*/ 43 w 91"/>
                <a:gd name="T21" fmla="*/ 81 h 93"/>
                <a:gd name="T22" fmla="*/ 34 w 91"/>
                <a:gd name="T23" fmla="*/ 73 h 93"/>
                <a:gd name="T24" fmla="*/ 19 w 91"/>
                <a:gd name="T25" fmla="*/ 59 h 93"/>
                <a:gd name="T26" fmla="*/ 41 w 91"/>
                <a:gd name="T27" fmla="*/ 37 h 93"/>
                <a:gd name="T28" fmla="*/ 39 w 91"/>
                <a:gd name="T29" fmla="*/ 34 h 93"/>
                <a:gd name="T30" fmla="*/ 16 w 91"/>
                <a:gd name="T31" fmla="*/ 57 h 93"/>
                <a:gd name="T32" fmla="*/ 10 w 91"/>
                <a:gd name="T33" fmla="*/ 48 h 93"/>
                <a:gd name="T34" fmla="*/ 43 w 91"/>
                <a:gd name="T35" fmla="*/ 14 h 93"/>
                <a:gd name="T36" fmla="*/ 52 w 91"/>
                <a:gd name="T37" fmla="*/ 23 h 93"/>
                <a:gd name="T38" fmla="*/ 4 w 91"/>
                <a:gd name="T39" fmla="*/ 69 h 93"/>
                <a:gd name="T40" fmla="*/ 0 w 91"/>
                <a:gd name="T41" fmla="*/ 86 h 93"/>
                <a:gd name="T42" fmla="*/ 6 w 91"/>
                <a:gd name="T43" fmla="*/ 93 h 93"/>
                <a:gd name="T44" fmla="*/ 24 w 91"/>
                <a:gd name="T45" fmla="*/ 89 h 93"/>
                <a:gd name="T46" fmla="*/ 4 w 91"/>
                <a:gd name="T47" fmla="*/ 6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93">
                  <a:moveTo>
                    <a:pt x="80" y="44"/>
                  </a:moveTo>
                  <a:cubicBezTo>
                    <a:pt x="87" y="37"/>
                    <a:pt x="87" y="37"/>
                    <a:pt x="87" y="37"/>
                  </a:cubicBezTo>
                  <a:cubicBezTo>
                    <a:pt x="91" y="33"/>
                    <a:pt x="91" y="27"/>
                    <a:pt x="87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4" y="0"/>
                    <a:pt x="58" y="0"/>
                    <a:pt x="54" y="4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80" y="44"/>
                    <a:pt x="80" y="44"/>
                    <a:pt x="80" y="44"/>
                  </a:cubicBezTo>
                  <a:close/>
                  <a:moveTo>
                    <a:pt x="52" y="23"/>
                  </a:moveTo>
                  <a:cubicBezTo>
                    <a:pt x="68" y="39"/>
                    <a:pt x="68" y="39"/>
                    <a:pt x="68" y="3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5" y="83"/>
                    <a:pt x="33" y="79"/>
                    <a:pt x="34" y="73"/>
                  </a:cubicBezTo>
                  <a:cubicBezTo>
                    <a:pt x="26" y="72"/>
                    <a:pt x="20" y="68"/>
                    <a:pt x="19" y="59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0" y="58"/>
                    <a:pt x="9" y="54"/>
                    <a:pt x="10" y="48"/>
                  </a:cubicBezTo>
                  <a:cubicBezTo>
                    <a:pt x="21" y="37"/>
                    <a:pt x="32" y="26"/>
                    <a:pt x="43" y="14"/>
                  </a:cubicBezTo>
                  <a:cubicBezTo>
                    <a:pt x="52" y="23"/>
                    <a:pt x="52" y="23"/>
                    <a:pt x="52" y="23"/>
                  </a:cubicBezTo>
                  <a:close/>
                  <a:moveTo>
                    <a:pt x="4" y="6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24" y="89"/>
                    <a:pt x="24" y="89"/>
                    <a:pt x="24" y="89"/>
                  </a:cubicBezTo>
                  <a:lnTo>
                    <a:pt x="4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857750" y="1837591"/>
            <a:ext cx="614435" cy="614435"/>
            <a:chOff x="6477000" y="2450122"/>
            <a:chExt cx="819246" cy="819246"/>
          </a:xfrm>
        </p:grpSpPr>
        <p:sp>
          <p:nvSpPr>
            <p:cNvPr id="24" name="Oval 23"/>
            <p:cNvSpPr/>
            <p:nvPr/>
          </p:nvSpPr>
          <p:spPr>
            <a:xfrm>
              <a:off x="6477000" y="2450122"/>
              <a:ext cx="819246" cy="8192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170"/>
            <p:cNvSpPr>
              <a:spLocks noEditPoints="1"/>
            </p:cNvSpPr>
            <p:nvPr/>
          </p:nvSpPr>
          <p:spPr bwMode="auto">
            <a:xfrm>
              <a:off x="6692932" y="2655558"/>
              <a:ext cx="387383" cy="408375"/>
            </a:xfrm>
            <a:custGeom>
              <a:avLst/>
              <a:gdLst>
                <a:gd name="T0" fmla="*/ 156 w 203"/>
                <a:gd name="T1" fmla="*/ 26 h 214"/>
                <a:gd name="T2" fmla="*/ 166 w 203"/>
                <a:gd name="T3" fmla="*/ 7 h 214"/>
                <a:gd name="T4" fmla="*/ 138 w 203"/>
                <a:gd name="T5" fmla="*/ 18 h 214"/>
                <a:gd name="T6" fmla="*/ 7 w 203"/>
                <a:gd name="T7" fmla="*/ 145 h 214"/>
                <a:gd name="T8" fmla="*/ 28 w 203"/>
                <a:gd name="T9" fmla="*/ 203 h 214"/>
                <a:gd name="T10" fmla="*/ 28 w 203"/>
                <a:gd name="T11" fmla="*/ 156 h 214"/>
                <a:gd name="T12" fmla="*/ 100 w 203"/>
                <a:gd name="T13" fmla="*/ 104 h 214"/>
                <a:gd name="T14" fmla="*/ 106 w 203"/>
                <a:gd name="T15" fmla="*/ 84 h 214"/>
                <a:gd name="T16" fmla="*/ 80 w 203"/>
                <a:gd name="T17" fmla="*/ 95 h 214"/>
                <a:gd name="T18" fmla="*/ 69 w 203"/>
                <a:gd name="T19" fmla="*/ 91 h 214"/>
                <a:gd name="T20" fmla="*/ 106 w 203"/>
                <a:gd name="T21" fmla="*/ 76 h 214"/>
                <a:gd name="T22" fmla="*/ 121 w 203"/>
                <a:gd name="T23" fmla="*/ 82 h 214"/>
                <a:gd name="T24" fmla="*/ 121 w 203"/>
                <a:gd name="T25" fmla="*/ 18 h 214"/>
                <a:gd name="T26" fmla="*/ 164 w 203"/>
                <a:gd name="T27" fmla="*/ 0 h 214"/>
                <a:gd name="T28" fmla="*/ 166 w 203"/>
                <a:gd name="T29" fmla="*/ 0 h 214"/>
                <a:gd name="T30" fmla="*/ 203 w 203"/>
                <a:gd name="T31" fmla="*/ 18 h 214"/>
                <a:gd name="T32" fmla="*/ 158 w 203"/>
                <a:gd name="T33" fmla="*/ 171 h 214"/>
                <a:gd name="T34" fmla="*/ 145 w 203"/>
                <a:gd name="T35" fmla="*/ 164 h 214"/>
                <a:gd name="T36" fmla="*/ 97 w 203"/>
                <a:gd name="T37" fmla="*/ 192 h 214"/>
                <a:gd name="T38" fmla="*/ 82 w 203"/>
                <a:gd name="T39" fmla="*/ 184 h 214"/>
                <a:gd name="T40" fmla="*/ 35 w 203"/>
                <a:gd name="T41" fmla="*/ 214 h 214"/>
                <a:gd name="T42" fmla="*/ 3 w 203"/>
                <a:gd name="T43" fmla="*/ 199 h 214"/>
                <a:gd name="T44" fmla="*/ 0 w 203"/>
                <a:gd name="T45" fmla="*/ 194 h 214"/>
                <a:gd name="T46" fmla="*/ 0 w 203"/>
                <a:gd name="T47" fmla="*/ 134 h 214"/>
                <a:gd name="T48" fmla="*/ 44 w 203"/>
                <a:gd name="T49" fmla="*/ 117 h 214"/>
                <a:gd name="T50" fmla="*/ 46 w 203"/>
                <a:gd name="T51" fmla="*/ 117 h 214"/>
                <a:gd name="T52" fmla="*/ 82 w 203"/>
                <a:gd name="T53" fmla="*/ 134 h 214"/>
                <a:gd name="T54" fmla="*/ 91 w 203"/>
                <a:gd name="T55" fmla="*/ 181 h 214"/>
                <a:gd name="T56" fmla="*/ 69 w 203"/>
                <a:gd name="T57" fmla="*/ 104 h 214"/>
                <a:gd name="T58" fmla="*/ 63 w 203"/>
                <a:gd name="T59" fmla="*/ 125 h 214"/>
                <a:gd name="T60" fmla="*/ 63 w 203"/>
                <a:gd name="T61" fmla="*/ 93 h 214"/>
                <a:gd name="T62" fmla="*/ 128 w 203"/>
                <a:gd name="T63" fmla="*/ 87 h 214"/>
                <a:gd name="T64" fmla="*/ 145 w 203"/>
                <a:gd name="T65" fmla="*/ 93 h 214"/>
                <a:gd name="T66" fmla="*/ 151 w 203"/>
                <a:gd name="T67" fmla="*/ 160 h 214"/>
                <a:gd name="T68" fmla="*/ 128 w 203"/>
                <a:gd name="T69" fmla="*/ 28 h 214"/>
                <a:gd name="T70" fmla="*/ 128 w 203"/>
                <a:gd name="T71" fmla="*/ 87 h 214"/>
                <a:gd name="T72" fmla="*/ 35 w 203"/>
                <a:gd name="T73" fmla="*/ 145 h 214"/>
                <a:gd name="T74" fmla="*/ 44 w 203"/>
                <a:gd name="T75" fmla="*/ 125 h 214"/>
                <a:gd name="T76" fmla="*/ 18 w 203"/>
                <a:gd name="T77" fmla="*/ 136 h 214"/>
                <a:gd name="T78" fmla="*/ 158 w 203"/>
                <a:gd name="T79" fmla="*/ 33 h 214"/>
                <a:gd name="T80" fmla="*/ 158 w 203"/>
                <a:gd name="T81" fmla="*/ 3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" h="214">
                  <a:moveTo>
                    <a:pt x="138" y="18"/>
                  </a:moveTo>
                  <a:lnTo>
                    <a:pt x="156" y="26"/>
                  </a:lnTo>
                  <a:lnTo>
                    <a:pt x="186" y="18"/>
                  </a:lnTo>
                  <a:lnTo>
                    <a:pt x="166" y="7"/>
                  </a:lnTo>
                  <a:lnTo>
                    <a:pt x="138" y="18"/>
                  </a:lnTo>
                  <a:lnTo>
                    <a:pt x="138" y="18"/>
                  </a:lnTo>
                  <a:close/>
                  <a:moveTo>
                    <a:pt x="28" y="156"/>
                  </a:moveTo>
                  <a:lnTo>
                    <a:pt x="7" y="145"/>
                  </a:lnTo>
                  <a:lnTo>
                    <a:pt x="7" y="192"/>
                  </a:lnTo>
                  <a:lnTo>
                    <a:pt x="28" y="203"/>
                  </a:lnTo>
                  <a:lnTo>
                    <a:pt x="28" y="156"/>
                  </a:lnTo>
                  <a:lnTo>
                    <a:pt x="28" y="156"/>
                  </a:lnTo>
                  <a:close/>
                  <a:moveTo>
                    <a:pt x="80" y="95"/>
                  </a:moveTo>
                  <a:lnTo>
                    <a:pt x="100" y="104"/>
                  </a:lnTo>
                  <a:lnTo>
                    <a:pt x="126" y="93"/>
                  </a:lnTo>
                  <a:lnTo>
                    <a:pt x="106" y="84"/>
                  </a:lnTo>
                  <a:lnTo>
                    <a:pt x="80" y="95"/>
                  </a:lnTo>
                  <a:lnTo>
                    <a:pt x="80" y="95"/>
                  </a:lnTo>
                  <a:close/>
                  <a:moveTo>
                    <a:pt x="63" y="93"/>
                  </a:moveTo>
                  <a:lnTo>
                    <a:pt x="69" y="91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8" y="76"/>
                  </a:lnTo>
                  <a:lnTo>
                    <a:pt x="121" y="82"/>
                  </a:lnTo>
                  <a:lnTo>
                    <a:pt x="121" y="22"/>
                  </a:lnTo>
                  <a:lnTo>
                    <a:pt x="121" y="18"/>
                  </a:lnTo>
                  <a:lnTo>
                    <a:pt x="128" y="13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97" y="13"/>
                  </a:lnTo>
                  <a:lnTo>
                    <a:pt x="203" y="18"/>
                  </a:lnTo>
                  <a:lnTo>
                    <a:pt x="203" y="153"/>
                  </a:lnTo>
                  <a:lnTo>
                    <a:pt x="158" y="171"/>
                  </a:lnTo>
                  <a:lnTo>
                    <a:pt x="154" y="169"/>
                  </a:lnTo>
                  <a:lnTo>
                    <a:pt x="145" y="164"/>
                  </a:lnTo>
                  <a:lnTo>
                    <a:pt x="145" y="175"/>
                  </a:lnTo>
                  <a:lnTo>
                    <a:pt x="97" y="192"/>
                  </a:lnTo>
                  <a:lnTo>
                    <a:pt x="93" y="190"/>
                  </a:lnTo>
                  <a:lnTo>
                    <a:pt x="82" y="184"/>
                  </a:lnTo>
                  <a:lnTo>
                    <a:pt x="82" y="197"/>
                  </a:lnTo>
                  <a:lnTo>
                    <a:pt x="35" y="214"/>
                  </a:lnTo>
                  <a:lnTo>
                    <a:pt x="31" y="212"/>
                  </a:lnTo>
                  <a:lnTo>
                    <a:pt x="3" y="199"/>
                  </a:lnTo>
                  <a:lnTo>
                    <a:pt x="0" y="197"/>
                  </a:lnTo>
                  <a:lnTo>
                    <a:pt x="0" y="194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7" y="132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6" y="117"/>
                  </a:lnTo>
                  <a:lnTo>
                    <a:pt x="74" y="132"/>
                  </a:lnTo>
                  <a:lnTo>
                    <a:pt x="82" y="134"/>
                  </a:lnTo>
                  <a:lnTo>
                    <a:pt x="82" y="177"/>
                  </a:lnTo>
                  <a:lnTo>
                    <a:pt x="91" y="181"/>
                  </a:lnTo>
                  <a:lnTo>
                    <a:pt x="91" y="115"/>
                  </a:lnTo>
                  <a:lnTo>
                    <a:pt x="69" y="104"/>
                  </a:lnTo>
                  <a:lnTo>
                    <a:pt x="69" y="130"/>
                  </a:lnTo>
                  <a:lnTo>
                    <a:pt x="63" y="125"/>
                  </a:lnTo>
                  <a:lnTo>
                    <a:pt x="63" y="100"/>
                  </a:lnTo>
                  <a:lnTo>
                    <a:pt x="63" y="93"/>
                  </a:lnTo>
                  <a:lnTo>
                    <a:pt x="63" y="93"/>
                  </a:lnTo>
                  <a:close/>
                  <a:moveTo>
                    <a:pt x="128" y="87"/>
                  </a:moveTo>
                  <a:lnTo>
                    <a:pt x="136" y="91"/>
                  </a:lnTo>
                  <a:lnTo>
                    <a:pt x="145" y="93"/>
                  </a:lnTo>
                  <a:lnTo>
                    <a:pt x="145" y="156"/>
                  </a:lnTo>
                  <a:lnTo>
                    <a:pt x="151" y="160"/>
                  </a:lnTo>
                  <a:lnTo>
                    <a:pt x="151" y="39"/>
                  </a:lnTo>
                  <a:lnTo>
                    <a:pt x="128" y="28"/>
                  </a:lnTo>
                  <a:lnTo>
                    <a:pt x="128" y="87"/>
                  </a:lnTo>
                  <a:lnTo>
                    <a:pt x="128" y="87"/>
                  </a:lnTo>
                  <a:close/>
                  <a:moveTo>
                    <a:pt x="18" y="136"/>
                  </a:moveTo>
                  <a:lnTo>
                    <a:pt x="35" y="145"/>
                  </a:lnTo>
                  <a:lnTo>
                    <a:pt x="65" y="134"/>
                  </a:lnTo>
                  <a:lnTo>
                    <a:pt x="44" y="125"/>
                  </a:lnTo>
                  <a:lnTo>
                    <a:pt x="18" y="136"/>
                  </a:lnTo>
                  <a:lnTo>
                    <a:pt x="18" y="136"/>
                  </a:lnTo>
                  <a:close/>
                  <a:moveTo>
                    <a:pt x="158" y="35"/>
                  </a:moveTo>
                  <a:lnTo>
                    <a:pt x="158" y="33"/>
                  </a:lnTo>
                  <a:lnTo>
                    <a:pt x="158" y="35"/>
                  </a:lnTo>
                  <a:lnTo>
                    <a:pt x="158" y="35"/>
                  </a:lnTo>
                  <a:lnTo>
                    <a:pt x="158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等腰三角形 2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策略推行方法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9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3448050"/>
            <a:chOff x="0" y="0"/>
            <a:chExt cx="12192000" cy="4597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92000" cy="45974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0"/>
              <a:ext cx="12192000" cy="4597400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chemeClr val="accent3">
                    <a:alpha val="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793023" y="1166038"/>
            <a:ext cx="3722327" cy="1908096"/>
            <a:chOff x="6390697" y="1554717"/>
            <a:chExt cx="4963103" cy="2544128"/>
          </a:xfrm>
        </p:grpSpPr>
        <p:sp>
          <p:nvSpPr>
            <p:cNvPr id="8" name="TextBox 7"/>
            <p:cNvSpPr txBox="1"/>
            <p:nvPr/>
          </p:nvSpPr>
          <p:spPr>
            <a:xfrm>
              <a:off x="6390697" y="2780446"/>
              <a:ext cx="496310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1"/>
                  </a:solidFill>
                  <a:cs typeface="+mn-ea"/>
                  <a:sym typeface="+mn-lt"/>
                </a:rPr>
                <a:t>Lorem ipsum dolor sit amet, consectetur adipiscing elit. Donec luctus nibh sit amet sem vulputate, venenatis bibendum orci pulvinar. Nullam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90697" y="1554717"/>
              <a:ext cx="1943597" cy="1231107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bg1"/>
                  </a:solidFill>
                  <a:cs typeface="+mn-ea"/>
                  <a:sym typeface="+mn-lt"/>
                </a:rPr>
                <a:t>公司基本</a:t>
              </a:r>
              <a:endParaRPr lang="en-US" altLang="zh-CN" sz="27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2700" b="1" dirty="0">
                  <a:solidFill>
                    <a:schemeClr val="bg1"/>
                  </a:solidFill>
                  <a:cs typeface="+mn-ea"/>
                  <a:sym typeface="+mn-lt"/>
                </a:rPr>
                <a:t>优势展示</a:t>
              </a:r>
              <a:endParaRPr lang="en-US" sz="27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6390697" y="3588395"/>
              <a:ext cx="2296103" cy="510450"/>
              <a:chOff x="4878401" y="4187518"/>
              <a:chExt cx="2924707" cy="510450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28650" y="3756590"/>
            <a:ext cx="3886200" cy="949317"/>
            <a:chOff x="6390697" y="954057"/>
            <a:chExt cx="5181600" cy="1265756"/>
          </a:xfrm>
        </p:grpSpPr>
        <p:sp>
          <p:nvSpPr>
            <p:cNvPr id="15" name="TextBox 14"/>
            <p:cNvSpPr txBox="1"/>
            <p:nvPr/>
          </p:nvSpPr>
          <p:spPr>
            <a:xfrm>
              <a:off x="6390697" y="954057"/>
              <a:ext cx="2011992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公司基本优势展示</a:t>
              </a:r>
              <a:endParaRPr lang="en-US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90697" y="1358038"/>
              <a:ext cx="5181600" cy="86177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endParaRPr lang="zh-CN" altLang="en-US" sz="900" dirty="0">
                <a:solidFill>
                  <a:schemeClr val="bg2"/>
                </a:solidFill>
                <a:latin typeface="Arial"/>
                <a:cs typeface="+mn-ea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793023" y="3756590"/>
            <a:ext cx="3722327" cy="949317"/>
            <a:chOff x="6390697" y="954057"/>
            <a:chExt cx="4963103" cy="1265756"/>
          </a:xfrm>
        </p:grpSpPr>
        <p:sp>
          <p:nvSpPr>
            <p:cNvPr id="21" name="TextBox 20"/>
            <p:cNvSpPr txBox="1"/>
            <p:nvPr/>
          </p:nvSpPr>
          <p:spPr>
            <a:xfrm>
              <a:off x="6390697" y="954057"/>
              <a:ext cx="2011992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公司基本优势展示</a:t>
              </a:r>
              <a:endParaRPr lang="en-US" altLang="zh-CN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90697" y="1358038"/>
              <a:ext cx="4963103" cy="86177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endParaRPr lang="zh-CN" altLang="en-US" sz="900" dirty="0">
                <a:solidFill>
                  <a:schemeClr val="bg2"/>
                </a:solidFill>
                <a:latin typeface="Arial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50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05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66378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管理团队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975378" y="3306480"/>
            <a:ext cx="402376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Management Team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07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23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0247" y="2933767"/>
            <a:ext cx="806276" cy="889823"/>
          </a:xfrm>
          <a:custGeom>
            <a:avLst/>
            <a:gdLst>
              <a:gd name="connsiteX0" fmla="*/ 874477 w 1748953"/>
              <a:gd name="connsiteY0" fmla="*/ 0 h 1930181"/>
              <a:gd name="connsiteX1" fmla="*/ 1006155 w 1748953"/>
              <a:gd name="connsiteY1" fmla="*/ 35339 h 1930181"/>
              <a:gd name="connsiteX2" fmla="*/ 1620652 w 1748953"/>
              <a:gd name="connsiteY2" fmla="*/ 385363 h 1930181"/>
              <a:gd name="connsiteX3" fmla="*/ 1748953 w 1748953"/>
              <a:gd name="connsiteY3" fmla="*/ 614225 h 1930181"/>
              <a:gd name="connsiteX4" fmla="*/ 1748953 w 1748953"/>
              <a:gd name="connsiteY4" fmla="*/ 1314273 h 1930181"/>
              <a:gd name="connsiteX5" fmla="*/ 1620652 w 1748953"/>
              <a:gd name="connsiteY5" fmla="*/ 1543135 h 1930181"/>
              <a:gd name="connsiteX6" fmla="*/ 1006155 w 1748953"/>
              <a:gd name="connsiteY6" fmla="*/ 1899891 h 1930181"/>
              <a:gd name="connsiteX7" fmla="*/ 742799 w 1748953"/>
              <a:gd name="connsiteY7" fmla="*/ 1899891 h 1930181"/>
              <a:gd name="connsiteX8" fmla="*/ 128302 w 1748953"/>
              <a:gd name="connsiteY8" fmla="*/ 1543135 h 1930181"/>
              <a:gd name="connsiteX9" fmla="*/ 0 w 1748953"/>
              <a:gd name="connsiteY9" fmla="*/ 1314273 h 1930181"/>
              <a:gd name="connsiteX10" fmla="*/ 0 w 1748953"/>
              <a:gd name="connsiteY10" fmla="*/ 614225 h 1930181"/>
              <a:gd name="connsiteX11" fmla="*/ 128302 w 1748953"/>
              <a:gd name="connsiteY11" fmla="*/ 385363 h 1930181"/>
              <a:gd name="connsiteX12" fmla="*/ 742799 w 1748953"/>
              <a:gd name="connsiteY12" fmla="*/ 35339 h 1930181"/>
              <a:gd name="connsiteX13" fmla="*/ 874477 w 1748953"/>
              <a:gd name="connsiteY13" fmla="*/ 0 h 193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48953" h="1930181">
                <a:moveTo>
                  <a:pt x="874477" y="0"/>
                </a:moveTo>
                <a:cubicBezTo>
                  <a:pt x="921746" y="0"/>
                  <a:pt x="969015" y="11779"/>
                  <a:pt x="1006155" y="35339"/>
                </a:cubicBezTo>
                <a:cubicBezTo>
                  <a:pt x="1620652" y="385363"/>
                  <a:pt x="1620652" y="385363"/>
                  <a:pt x="1620652" y="385363"/>
                </a:cubicBezTo>
                <a:cubicBezTo>
                  <a:pt x="1688179" y="425750"/>
                  <a:pt x="1748953" y="526719"/>
                  <a:pt x="1748953" y="614225"/>
                </a:cubicBezTo>
                <a:cubicBezTo>
                  <a:pt x="1748953" y="1314273"/>
                  <a:pt x="1748953" y="1314273"/>
                  <a:pt x="1748953" y="1314273"/>
                </a:cubicBezTo>
                <a:cubicBezTo>
                  <a:pt x="1748953" y="1401779"/>
                  <a:pt x="1688179" y="1502748"/>
                  <a:pt x="1620652" y="1543135"/>
                </a:cubicBezTo>
                <a:cubicBezTo>
                  <a:pt x="1006155" y="1899891"/>
                  <a:pt x="1006155" y="1899891"/>
                  <a:pt x="1006155" y="1899891"/>
                </a:cubicBezTo>
                <a:cubicBezTo>
                  <a:pt x="931875" y="1940278"/>
                  <a:pt x="817079" y="1940278"/>
                  <a:pt x="742799" y="1899891"/>
                </a:cubicBezTo>
                <a:cubicBezTo>
                  <a:pt x="128302" y="1543135"/>
                  <a:pt x="128302" y="1543135"/>
                  <a:pt x="128302" y="1543135"/>
                </a:cubicBezTo>
                <a:cubicBezTo>
                  <a:pt x="54022" y="1502748"/>
                  <a:pt x="0" y="1401779"/>
                  <a:pt x="0" y="1314273"/>
                </a:cubicBezTo>
                <a:lnTo>
                  <a:pt x="0" y="614225"/>
                </a:lnTo>
                <a:cubicBezTo>
                  <a:pt x="0" y="526719"/>
                  <a:pt x="54022" y="425750"/>
                  <a:pt x="128302" y="385363"/>
                </a:cubicBezTo>
                <a:cubicBezTo>
                  <a:pt x="742799" y="35339"/>
                  <a:pt x="742799" y="35339"/>
                  <a:pt x="742799" y="35339"/>
                </a:cubicBezTo>
                <a:cubicBezTo>
                  <a:pt x="779939" y="11779"/>
                  <a:pt x="827208" y="0"/>
                  <a:pt x="874477" y="0"/>
                </a:cubicBez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0247" y="1101916"/>
            <a:ext cx="806276" cy="889823"/>
          </a:xfrm>
          <a:custGeom>
            <a:avLst/>
            <a:gdLst>
              <a:gd name="connsiteX0" fmla="*/ 874477 w 1748953"/>
              <a:gd name="connsiteY0" fmla="*/ 0 h 1930181"/>
              <a:gd name="connsiteX1" fmla="*/ 1006155 w 1748953"/>
              <a:gd name="connsiteY1" fmla="*/ 35339 h 1930181"/>
              <a:gd name="connsiteX2" fmla="*/ 1620652 w 1748953"/>
              <a:gd name="connsiteY2" fmla="*/ 385363 h 1930181"/>
              <a:gd name="connsiteX3" fmla="*/ 1748953 w 1748953"/>
              <a:gd name="connsiteY3" fmla="*/ 614225 h 1930181"/>
              <a:gd name="connsiteX4" fmla="*/ 1748953 w 1748953"/>
              <a:gd name="connsiteY4" fmla="*/ 1314273 h 1930181"/>
              <a:gd name="connsiteX5" fmla="*/ 1620652 w 1748953"/>
              <a:gd name="connsiteY5" fmla="*/ 1543135 h 1930181"/>
              <a:gd name="connsiteX6" fmla="*/ 1006155 w 1748953"/>
              <a:gd name="connsiteY6" fmla="*/ 1899891 h 1930181"/>
              <a:gd name="connsiteX7" fmla="*/ 742799 w 1748953"/>
              <a:gd name="connsiteY7" fmla="*/ 1899891 h 1930181"/>
              <a:gd name="connsiteX8" fmla="*/ 128302 w 1748953"/>
              <a:gd name="connsiteY8" fmla="*/ 1543135 h 1930181"/>
              <a:gd name="connsiteX9" fmla="*/ 0 w 1748953"/>
              <a:gd name="connsiteY9" fmla="*/ 1314273 h 1930181"/>
              <a:gd name="connsiteX10" fmla="*/ 0 w 1748953"/>
              <a:gd name="connsiteY10" fmla="*/ 614225 h 1930181"/>
              <a:gd name="connsiteX11" fmla="*/ 128302 w 1748953"/>
              <a:gd name="connsiteY11" fmla="*/ 385363 h 1930181"/>
              <a:gd name="connsiteX12" fmla="*/ 742799 w 1748953"/>
              <a:gd name="connsiteY12" fmla="*/ 35339 h 1930181"/>
              <a:gd name="connsiteX13" fmla="*/ 874477 w 1748953"/>
              <a:gd name="connsiteY13" fmla="*/ 0 h 193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48953" h="1930181">
                <a:moveTo>
                  <a:pt x="874477" y="0"/>
                </a:moveTo>
                <a:cubicBezTo>
                  <a:pt x="921746" y="0"/>
                  <a:pt x="969015" y="11779"/>
                  <a:pt x="1006155" y="35339"/>
                </a:cubicBezTo>
                <a:cubicBezTo>
                  <a:pt x="1620652" y="385363"/>
                  <a:pt x="1620652" y="385363"/>
                  <a:pt x="1620652" y="385363"/>
                </a:cubicBezTo>
                <a:cubicBezTo>
                  <a:pt x="1688179" y="425750"/>
                  <a:pt x="1748953" y="526719"/>
                  <a:pt x="1748953" y="614225"/>
                </a:cubicBezTo>
                <a:cubicBezTo>
                  <a:pt x="1748953" y="1314273"/>
                  <a:pt x="1748953" y="1314273"/>
                  <a:pt x="1748953" y="1314273"/>
                </a:cubicBezTo>
                <a:cubicBezTo>
                  <a:pt x="1748953" y="1401779"/>
                  <a:pt x="1688179" y="1502748"/>
                  <a:pt x="1620652" y="1543135"/>
                </a:cubicBezTo>
                <a:cubicBezTo>
                  <a:pt x="1006155" y="1899891"/>
                  <a:pt x="1006155" y="1899891"/>
                  <a:pt x="1006155" y="1899891"/>
                </a:cubicBezTo>
                <a:cubicBezTo>
                  <a:pt x="931875" y="1940278"/>
                  <a:pt x="817079" y="1940278"/>
                  <a:pt x="742799" y="1899891"/>
                </a:cubicBezTo>
                <a:cubicBezTo>
                  <a:pt x="128302" y="1543135"/>
                  <a:pt x="128302" y="1543135"/>
                  <a:pt x="128302" y="1543135"/>
                </a:cubicBezTo>
                <a:cubicBezTo>
                  <a:pt x="54022" y="1502748"/>
                  <a:pt x="0" y="1401779"/>
                  <a:pt x="0" y="1314273"/>
                </a:cubicBezTo>
                <a:lnTo>
                  <a:pt x="0" y="614225"/>
                </a:lnTo>
                <a:cubicBezTo>
                  <a:pt x="0" y="526719"/>
                  <a:pt x="54022" y="425750"/>
                  <a:pt x="128302" y="385363"/>
                </a:cubicBezTo>
                <a:cubicBezTo>
                  <a:pt x="742799" y="35339"/>
                  <a:pt x="742799" y="35339"/>
                  <a:pt x="742799" y="35339"/>
                </a:cubicBezTo>
                <a:cubicBezTo>
                  <a:pt x="779939" y="11779"/>
                  <a:pt x="827208" y="0"/>
                  <a:pt x="874477" y="0"/>
                </a:cubicBezTo>
                <a:close/>
              </a:path>
            </a:pathLst>
          </a:custGeom>
        </p:spPr>
      </p:pic>
      <p:grpSp>
        <p:nvGrpSpPr>
          <p:cNvPr id="6" name="Group 5"/>
          <p:cNvGrpSpPr/>
          <p:nvPr/>
        </p:nvGrpSpPr>
        <p:grpSpPr>
          <a:xfrm>
            <a:off x="1280247" y="2047977"/>
            <a:ext cx="2867057" cy="882933"/>
            <a:chOff x="7531057" y="1489124"/>
            <a:chExt cx="3822743" cy="1177245"/>
          </a:xfrm>
        </p:grpSpPr>
        <p:sp>
          <p:nvSpPr>
            <p:cNvPr id="7" name="TextBox 6"/>
            <p:cNvSpPr txBox="1"/>
            <p:nvPr/>
          </p:nvSpPr>
          <p:spPr>
            <a:xfrm>
              <a:off x="7531057" y="1489124"/>
              <a:ext cx="2225726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AMELIA PEARCY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CEO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94996" y="2047977"/>
            <a:ext cx="2867058" cy="882933"/>
            <a:chOff x="7531056" y="3287660"/>
            <a:chExt cx="3822744" cy="1177245"/>
          </a:xfrm>
        </p:grpSpPr>
        <p:sp>
          <p:nvSpPr>
            <p:cNvPr id="10" name="TextBox 9"/>
            <p:cNvSpPr txBox="1"/>
            <p:nvPr/>
          </p:nvSpPr>
          <p:spPr>
            <a:xfrm>
              <a:off x="7531056" y="3287660"/>
              <a:ext cx="2614721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GAVIN DYSON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DESIGNER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31057" y="3649297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80247" y="3844961"/>
            <a:ext cx="2867057" cy="882933"/>
            <a:chOff x="7531057" y="5101253"/>
            <a:chExt cx="3822743" cy="1177245"/>
          </a:xfrm>
        </p:grpSpPr>
        <p:sp>
          <p:nvSpPr>
            <p:cNvPr id="13" name="TextBox 12"/>
            <p:cNvSpPr txBox="1"/>
            <p:nvPr/>
          </p:nvSpPr>
          <p:spPr>
            <a:xfrm>
              <a:off x="7531057" y="5101253"/>
              <a:ext cx="3187527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MADISON LAWMAN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DESIGNER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31057" y="5462890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994996" y="3844961"/>
            <a:ext cx="2867057" cy="882933"/>
            <a:chOff x="670293" y="5101253"/>
            <a:chExt cx="3822743" cy="1177245"/>
          </a:xfrm>
        </p:grpSpPr>
        <p:sp>
          <p:nvSpPr>
            <p:cNvPr id="16" name="TextBox 15"/>
            <p:cNvSpPr txBox="1"/>
            <p:nvPr/>
          </p:nvSpPr>
          <p:spPr>
            <a:xfrm>
              <a:off x="670293" y="5101253"/>
              <a:ext cx="2678842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GAVIN DYSON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MARKETER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0293" y="5462890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18" name="Freeform 5"/>
          <p:cNvSpPr>
            <a:spLocks/>
          </p:cNvSpPr>
          <p:nvPr/>
        </p:nvSpPr>
        <p:spPr bwMode="auto">
          <a:xfrm>
            <a:off x="4994996" y="1101916"/>
            <a:ext cx="797240" cy="889823"/>
          </a:xfrm>
          <a:custGeom>
            <a:avLst/>
            <a:gdLst>
              <a:gd name="T0" fmla="*/ 0 w 259"/>
              <a:gd name="T1" fmla="*/ 93 h 290"/>
              <a:gd name="T2" fmla="*/ 19 w 259"/>
              <a:gd name="T3" fmla="*/ 59 h 290"/>
              <a:gd name="T4" fmla="*/ 110 w 259"/>
              <a:gd name="T5" fmla="*/ 7 h 290"/>
              <a:gd name="T6" fmla="*/ 149 w 259"/>
              <a:gd name="T7" fmla="*/ 7 h 290"/>
              <a:gd name="T8" fmla="*/ 240 w 259"/>
              <a:gd name="T9" fmla="*/ 59 h 290"/>
              <a:gd name="T10" fmla="*/ 259 w 259"/>
              <a:gd name="T11" fmla="*/ 93 h 290"/>
              <a:gd name="T12" fmla="*/ 259 w 259"/>
              <a:gd name="T13" fmla="*/ 197 h 290"/>
              <a:gd name="T14" fmla="*/ 240 w 259"/>
              <a:gd name="T15" fmla="*/ 231 h 290"/>
              <a:gd name="T16" fmla="*/ 149 w 259"/>
              <a:gd name="T17" fmla="*/ 284 h 290"/>
              <a:gd name="T18" fmla="*/ 110 w 259"/>
              <a:gd name="T19" fmla="*/ 284 h 290"/>
              <a:gd name="T20" fmla="*/ 19 w 259"/>
              <a:gd name="T21" fmla="*/ 231 h 290"/>
              <a:gd name="T22" fmla="*/ 0 w 259"/>
              <a:gd name="T23" fmla="*/ 197 h 290"/>
              <a:gd name="T24" fmla="*/ 0 w 259"/>
              <a:gd name="T25" fmla="*/ 93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" h="290">
                <a:moveTo>
                  <a:pt x="0" y="93"/>
                </a:moveTo>
                <a:cubicBezTo>
                  <a:pt x="0" y="80"/>
                  <a:pt x="8" y="65"/>
                  <a:pt x="19" y="59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8" y="0"/>
                  <a:pt x="149" y="7"/>
                </a:cubicBezTo>
                <a:cubicBezTo>
                  <a:pt x="240" y="59"/>
                  <a:pt x="240" y="59"/>
                  <a:pt x="240" y="59"/>
                </a:cubicBezTo>
                <a:cubicBezTo>
                  <a:pt x="250" y="65"/>
                  <a:pt x="259" y="80"/>
                  <a:pt x="259" y="93"/>
                </a:cubicBezTo>
                <a:cubicBezTo>
                  <a:pt x="259" y="197"/>
                  <a:pt x="259" y="197"/>
                  <a:pt x="259" y="197"/>
                </a:cubicBezTo>
                <a:cubicBezTo>
                  <a:pt x="259" y="210"/>
                  <a:pt x="250" y="225"/>
                  <a:pt x="240" y="231"/>
                </a:cubicBezTo>
                <a:cubicBezTo>
                  <a:pt x="149" y="284"/>
                  <a:pt x="149" y="284"/>
                  <a:pt x="149" y="284"/>
                </a:cubicBezTo>
                <a:cubicBezTo>
                  <a:pt x="138" y="290"/>
                  <a:pt x="121" y="290"/>
                  <a:pt x="110" y="284"/>
                </a:cubicBezTo>
                <a:cubicBezTo>
                  <a:pt x="19" y="231"/>
                  <a:pt x="19" y="231"/>
                  <a:pt x="19" y="231"/>
                </a:cubicBezTo>
                <a:cubicBezTo>
                  <a:pt x="8" y="225"/>
                  <a:pt x="0" y="210"/>
                  <a:pt x="0" y="197"/>
                </a:cubicBezTo>
                <a:lnTo>
                  <a:pt x="0" y="93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6521" y="2933767"/>
            <a:ext cx="806276" cy="889823"/>
          </a:xfrm>
          <a:custGeom>
            <a:avLst/>
            <a:gdLst>
              <a:gd name="connsiteX0" fmla="*/ 1087495 w 2174990"/>
              <a:gd name="connsiteY0" fmla="*/ 0 h 2400365"/>
              <a:gd name="connsiteX1" fmla="*/ 1251249 w 2174990"/>
              <a:gd name="connsiteY1" fmla="*/ 43948 h 2400365"/>
              <a:gd name="connsiteX2" fmla="*/ 2015435 w 2174990"/>
              <a:gd name="connsiteY2" fmla="*/ 479236 h 2400365"/>
              <a:gd name="connsiteX3" fmla="*/ 2174990 w 2174990"/>
              <a:gd name="connsiteY3" fmla="*/ 763848 h 2400365"/>
              <a:gd name="connsiteX4" fmla="*/ 2174990 w 2174990"/>
              <a:gd name="connsiteY4" fmla="*/ 1634425 h 2400365"/>
              <a:gd name="connsiteX5" fmla="*/ 2015435 w 2174990"/>
              <a:gd name="connsiteY5" fmla="*/ 1919037 h 2400365"/>
              <a:gd name="connsiteX6" fmla="*/ 1251249 w 2174990"/>
              <a:gd name="connsiteY6" fmla="*/ 2362697 h 2400365"/>
              <a:gd name="connsiteX7" fmla="*/ 923741 w 2174990"/>
              <a:gd name="connsiteY7" fmla="*/ 2362697 h 2400365"/>
              <a:gd name="connsiteX8" fmla="*/ 159555 w 2174990"/>
              <a:gd name="connsiteY8" fmla="*/ 1919037 h 2400365"/>
              <a:gd name="connsiteX9" fmla="*/ 0 w 2174990"/>
              <a:gd name="connsiteY9" fmla="*/ 1634425 h 2400365"/>
              <a:gd name="connsiteX10" fmla="*/ 0 w 2174990"/>
              <a:gd name="connsiteY10" fmla="*/ 763848 h 2400365"/>
              <a:gd name="connsiteX11" fmla="*/ 159555 w 2174990"/>
              <a:gd name="connsiteY11" fmla="*/ 479236 h 2400365"/>
              <a:gd name="connsiteX12" fmla="*/ 923741 w 2174990"/>
              <a:gd name="connsiteY12" fmla="*/ 43948 h 2400365"/>
              <a:gd name="connsiteX13" fmla="*/ 1087495 w 2174990"/>
              <a:gd name="connsiteY13" fmla="*/ 0 h 240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74990" h="2400365">
                <a:moveTo>
                  <a:pt x="1087495" y="0"/>
                </a:moveTo>
                <a:cubicBezTo>
                  <a:pt x="1146279" y="0"/>
                  <a:pt x="1205062" y="14650"/>
                  <a:pt x="1251249" y="43948"/>
                </a:cubicBezTo>
                <a:cubicBezTo>
                  <a:pt x="2015435" y="479236"/>
                  <a:pt x="2015435" y="479236"/>
                  <a:pt x="2015435" y="479236"/>
                </a:cubicBezTo>
                <a:cubicBezTo>
                  <a:pt x="2099411" y="529462"/>
                  <a:pt x="2174990" y="655026"/>
                  <a:pt x="2174990" y="763848"/>
                </a:cubicBezTo>
                <a:cubicBezTo>
                  <a:pt x="2174990" y="1634425"/>
                  <a:pt x="2174990" y="1634425"/>
                  <a:pt x="2174990" y="1634425"/>
                </a:cubicBezTo>
                <a:cubicBezTo>
                  <a:pt x="2174990" y="1743247"/>
                  <a:pt x="2099411" y="1868811"/>
                  <a:pt x="2015435" y="1919037"/>
                </a:cubicBezTo>
                <a:cubicBezTo>
                  <a:pt x="1251249" y="2362697"/>
                  <a:pt x="1251249" y="2362697"/>
                  <a:pt x="1251249" y="2362697"/>
                </a:cubicBezTo>
                <a:cubicBezTo>
                  <a:pt x="1158875" y="2412922"/>
                  <a:pt x="1016115" y="2412922"/>
                  <a:pt x="923741" y="2362697"/>
                </a:cubicBezTo>
                <a:cubicBezTo>
                  <a:pt x="159555" y="1919037"/>
                  <a:pt x="159555" y="1919037"/>
                  <a:pt x="159555" y="1919037"/>
                </a:cubicBezTo>
                <a:cubicBezTo>
                  <a:pt x="67181" y="1868811"/>
                  <a:pt x="0" y="1743247"/>
                  <a:pt x="0" y="1634425"/>
                </a:cubicBezTo>
                <a:lnTo>
                  <a:pt x="0" y="763848"/>
                </a:lnTo>
                <a:cubicBezTo>
                  <a:pt x="0" y="655026"/>
                  <a:pt x="67181" y="529462"/>
                  <a:pt x="159555" y="479236"/>
                </a:cubicBezTo>
                <a:cubicBezTo>
                  <a:pt x="923741" y="43948"/>
                  <a:pt x="923741" y="43948"/>
                  <a:pt x="923741" y="43948"/>
                </a:cubicBezTo>
                <a:cubicBezTo>
                  <a:pt x="969928" y="14650"/>
                  <a:pt x="1028712" y="0"/>
                  <a:pt x="1087495" y="0"/>
                </a:cubicBezTo>
                <a:close/>
              </a:path>
            </a:pathLst>
          </a:cu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14351" y="328937"/>
            <a:ext cx="2114550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我们的</a:t>
            </a:r>
            <a:r>
              <a:rPr lang="zh-CN" altLang="en-US" b="1" dirty="0">
                <a:cs typeface="+mn-ea"/>
                <a:sym typeface="+mn-lt"/>
              </a:rPr>
              <a:t>团队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522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2571750"/>
            <a:chOff x="0" y="1332381"/>
            <a:chExt cx="12192000" cy="3429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8"/>
            <a:stretch/>
          </p:blipFill>
          <p:spPr>
            <a:xfrm>
              <a:off x="0" y="1332381"/>
              <a:ext cx="12192000" cy="342248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1332381"/>
              <a:ext cx="12192000" cy="3429000"/>
            </a:xfrm>
            <a:prstGeom prst="rect">
              <a:avLst/>
            </a:prstGeom>
            <a:gradFill>
              <a:gsLst>
                <a:gs pos="16529">
                  <a:srgbClr val="061628">
                    <a:alpha val="81000"/>
                  </a:srgbClr>
                </a:gs>
                <a:gs pos="60125">
                  <a:srgbClr val="1C3650">
                    <a:alpha val="69000"/>
                  </a:srgbClr>
                </a:gs>
                <a:gs pos="95907">
                  <a:srgbClr val="325578">
                    <a:alpha val="8600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143250" y="973805"/>
            <a:ext cx="3318359" cy="2672594"/>
            <a:chOff x="4300539" y="1984376"/>
            <a:chExt cx="3589338" cy="2890838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9857" y="1998105"/>
            <a:ext cx="2864035" cy="1648247"/>
            <a:chOff x="8440747" y="4796156"/>
            <a:chExt cx="2786063" cy="1603375"/>
          </a:xfrm>
        </p:grpSpPr>
        <p:sp>
          <p:nvSpPr>
            <p:cNvPr id="22" name="Freeform 45"/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3" name="Freeform 46"/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4" name="Freeform 47"/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5" name="Freeform 48"/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6" name="Freeform 49"/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7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8" name="Freeform 51"/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9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2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3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4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5" name="Freeform 58"/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979846" y="4114800"/>
            <a:ext cx="1590737" cy="457200"/>
            <a:chOff x="4878401" y="4088368"/>
            <a:chExt cx="2120983" cy="609600"/>
          </a:xfrm>
        </p:grpSpPr>
        <p:sp>
          <p:nvSpPr>
            <p:cNvPr id="76" name="Rounded Rectangle 75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202365" y="4239279"/>
              <a:ext cx="147305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96038" y="4114800"/>
            <a:ext cx="1590737" cy="457200"/>
            <a:chOff x="4878401" y="4088368"/>
            <a:chExt cx="2120983" cy="609600"/>
          </a:xfrm>
        </p:grpSpPr>
        <p:sp>
          <p:nvSpPr>
            <p:cNvPr id="79" name="Rounded Rectangle 78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accent1"/>
              </a:solidFill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067717" y="4239279"/>
              <a:ext cx="1742358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cs typeface="+mn-ea"/>
                  <a:sym typeface="+mn-lt"/>
                </a:rPr>
                <a:t>DISCOVER NOW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44011" y="3994263"/>
            <a:ext cx="3844127" cy="809020"/>
            <a:chOff x="858681" y="5325681"/>
            <a:chExt cx="5125503" cy="1078692"/>
          </a:xfrm>
        </p:grpSpPr>
        <p:sp>
          <p:nvSpPr>
            <p:cNvPr id="81" name="TextBox 80"/>
            <p:cNvSpPr txBox="1"/>
            <p:nvPr/>
          </p:nvSpPr>
          <p:spPr>
            <a:xfrm>
              <a:off x="858681" y="5325681"/>
              <a:ext cx="223308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GET STARTED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919062" y="5819597"/>
              <a:ext cx="5065122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45" name="等腰三角形 44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做到客户</a:t>
            </a:r>
            <a:r>
              <a: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％满意</a:t>
            </a:r>
            <a:endParaRPr lang="en-US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10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981778" y="2910232"/>
            <a:ext cx="1922641" cy="1038745"/>
            <a:chOff x="1700033" y="4557094"/>
            <a:chExt cx="2563521" cy="1384993"/>
          </a:xfrm>
        </p:grpSpPr>
        <p:sp>
          <p:nvSpPr>
            <p:cNvPr id="21" name="TextBox 20"/>
            <p:cNvSpPr txBox="1"/>
            <p:nvPr/>
          </p:nvSpPr>
          <p:spPr>
            <a:xfrm>
              <a:off x="2482513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00033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10680" y="2910232"/>
            <a:ext cx="1922641" cy="1038745"/>
            <a:chOff x="5492245" y="4557094"/>
            <a:chExt cx="2563521" cy="1384993"/>
          </a:xfrm>
        </p:grpSpPr>
        <p:sp>
          <p:nvSpPr>
            <p:cNvPr id="24" name="TextBox 23"/>
            <p:cNvSpPr txBox="1"/>
            <p:nvPr/>
          </p:nvSpPr>
          <p:spPr>
            <a:xfrm>
              <a:off x="6274724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92245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39579" y="2910232"/>
            <a:ext cx="1922641" cy="1038745"/>
            <a:chOff x="9121094" y="4557094"/>
            <a:chExt cx="2563521" cy="1384993"/>
          </a:xfrm>
        </p:grpSpPr>
        <p:sp>
          <p:nvSpPr>
            <p:cNvPr id="27" name="TextBox 26"/>
            <p:cNvSpPr txBox="1"/>
            <p:nvPr/>
          </p:nvSpPr>
          <p:spPr>
            <a:xfrm>
              <a:off x="9903573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25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200150" y="1249522"/>
            <a:ext cx="1485900" cy="1485900"/>
            <a:chOff x="1066800" y="2249388"/>
            <a:chExt cx="1981200" cy="1981200"/>
          </a:xfrm>
        </p:grpSpPr>
        <p:grpSp>
          <p:nvGrpSpPr>
            <p:cNvPr id="6" name="Group 5"/>
            <p:cNvGrpSpPr/>
            <p:nvPr/>
          </p:nvGrpSpPr>
          <p:grpSpPr>
            <a:xfrm>
              <a:off x="1066800" y="2249388"/>
              <a:ext cx="1981200" cy="1981200"/>
              <a:chOff x="1371600" y="1752600"/>
              <a:chExt cx="2590800" cy="25908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7" name="Freeform 57"/>
            <p:cNvSpPr>
              <a:spLocks noChangeArrowheads="1"/>
            </p:cNvSpPr>
            <p:nvPr/>
          </p:nvSpPr>
          <p:spPr bwMode="auto">
            <a:xfrm>
              <a:off x="1782356" y="2999073"/>
              <a:ext cx="550085" cy="481827"/>
            </a:xfrm>
            <a:custGeom>
              <a:avLst/>
              <a:gdLst>
                <a:gd name="T0" fmla="*/ 212060 w 602"/>
                <a:gd name="T1" fmla="*/ 103681 h 531"/>
                <a:gd name="T2" fmla="*/ 112352 w 602"/>
                <a:gd name="T3" fmla="*/ 144579 h 531"/>
                <a:gd name="T4" fmla="*/ 112352 w 602"/>
                <a:gd name="T5" fmla="*/ 144579 h 531"/>
                <a:gd name="T6" fmla="*/ 109823 w 602"/>
                <a:gd name="T7" fmla="*/ 147090 h 531"/>
                <a:gd name="T8" fmla="*/ 104766 w 602"/>
                <a:gd name="T9" fmla="*/ 144579 h 531"/>
                <a:gd name="T10" fmla="*/ 104766 w 602"/>
                <a:gd name="T11" fmla="*/ 144579 h 531"/>
                <a:gd name="T12" fmla="*/ 5419 w 602"/>
                <a:gd name="T13" fmla="*/ 103681 h 531"/>
                <a:gd name="T14" fmla="*/ 10477 w 602"/>
                <a:gd name="T15" fmla="*/ 86102 h 531"/>
                <a:gd name="T16" fmla="*/ 15534 w 602"/>
                <a:gd name="T17" fmla="*/ 86102 h 531"/>
                <a:gd name="T18" fmla="*/ 15534 w 602"/>
                <a:gd name="T19" fmla="*/ 86102 h 531"/>
                <a:gd name="T20" fmla="*/ 204474 w 602"/>
                <a:gd name="T21" fmla="*/ 86102 h 531"/>
                <a:gd name="T22" fmla="*/ 204474 w 602"/>
                <a:gd name="T23" fmla="*/ 86102 h 531"/>
                <a:gd name="T24" fmla="*/ 207002 w 602"/>
                <a:gd name="T25" fmla="*/ 86102 h 531"/>
                <a:gd name="T26" fmla="*/ 212060 w 602"/>
                <a:gd name="T27" fmla="*/ 103681 h 531"/>
                <a:gd name="T28" fmla="*/ 212060 w 602"/>
                <a:gd name="T29" fmla="*/ 60630 h 531"/>
                <a:gd name="T30" fmla="*/ 112352 w 602"/>
                <a:gd name="T31" fmla="*/ 101169 h 531"/>
                <a:gd name="T32" fmla="*/ 112352 w 602"/>
                <a:gd name="T33" fmla="*/ 101169 h 531"/>
                <a:gd name="T34" fmla="*/ 109823 w 602"/>
                <a:gd name="T35" fmla="*/ 101169 h 531"/>
                <a:gd name="T36" fmla="*/ 104766 w 602"/>
                <a:gd name="T37" fmla="*/ 101169 h 531"/>
                <a:gd name="T38" fmla="*/ 104766 w 602"/>
                <a:gd name="T39" fmla="*/ 101169 h 531"/>
                <a:gd name="T40" fmla="*/ 5419 w 602"/>
                <a:gd name="T41" fmla="*/ 60630 h 531"/>
                <a:gd name="T42" fmla="*/ 5419 w 602"/>
                <a:gd name="T43" fmla="*/ 43051 h 531"/>
                <a:gd name="T44" fmla="*/ 104766 w 602"/>
                <a:gd name="T45" fmla="*/ 2511 h 531"/>
                <a:gd name="T46" fmla="*/ 104766 w 602"/>
                <a:gd name="T47" fmla="*/ 2511 h 531"/>
                <a:gd name="T48" fmla="*/ 109823 w 602"/>
                <a:gd name="T49" fmla="*/ 0 h 531"/>
                <a:gd name="T50" fmla="*/ 112352 w 602"/>
                <a:gd name="T51" fmla="*/ 2511 h 531"/>
                <a:gd name="T52" fmla="*/ 112352 w 602"/>
                <a:gd name="T53" fmla="*/ 2511 h 531"/>
                <a:gd name="T54" fmla="*/ 212060 w 602"/>
                <a:gd name="T55" fmla="*/ 43051 h 531"/>
                <a:gd name="T56" fmla="*/ 212060 w 602"/>
                <a:gd name="T57" fmla="*/ 60630 h 531"/>
                <a:gd name="T58" fmla="*/ 10477 w 602"/>
                <a:gd name="T59" fmla="*/ 129153 h 531"/>
                <a:gd name="T60" fmla="*/ 15534 w 602"/>
                <a:gd name="T61" fmla="*/ 129153 h 531"/>
                <a:gd name="T62" fmla="*/ 15534 w 602"/>
                <a:gd name="T63" fmla="*/ 129153 h 531"/>
                <a:gd name="T64" fmla="*/ 204474 w 602"/>
                <a:gd name="T65" fmla="*/ 129153 h 531"/>
                <a:gd name="T66" fmla="*/ 204474 w 602"/>
                <a:gd name="T67" fmla="*/ 129153 h 531"/>
                <a:gd name="T68" fmla="*/ 207002 w 602"/>
                <a:gd name="T69" fmla="*/ 129153 h 531"/>
                <a:gd name="T70" fmla="*/ 212060 w 602"/>
                <a:gd name="T71" fmla="*/ 149602 h 531"/>
                <a:gd name="T72" fmla="*/ 112352 w 602"/>
                <a:gd name="T73" fmla="*/ 190141 h 531"/>
                <a:gd name="T74" fmla="*/ 112352 w 602"/>
                <a:gd name="T75" fmla="*/ 190141 h 531"/>
                <a:gd name="T76" fmla="*/ 109823 w 602"/>
                <a:gd name="T77" fmla="*/ 190141 h 531"/>
                <a:gd name="T78" fmla="*/ 104766 w 602"/>
                <a:gd name="T79" fmla="*/ 190141 h 531"/>
                <a:gd name="T80" fmla="*/ 104766 w 602"/>
                <a:gd name="T81" fmla="*/ 190141 h 531"/>
                <a:gd name="T82" fmla="*/ 5419 w 602"/>
                <a:gd name="T83" fmla="*/ 149602 h 531"/>
                <a:gd name="T84" fmla="*/ 10477 w 602"/>
                <a:gd name="T85" fmla="*/ 129153 h 5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cubicBezTo>
                    <a:pt x="290" y="7"/>
                    <a:pt x="290" y="7"/>
                    <a:pt x="290" y="7"/>
                  </a:cubicBez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cubicBezTo>
                    <a:pt x="587" y="120"/>
                    <a:pt x="587" y="120"/>
                    <a:pt x="587" y="120"/>
                  </a:cubicBez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cubicBezTo>
                    <a:pt x="311" y="530"/>
                    <a:pt x="311" y="530"/>
                    <a:pt x="311" y="530"/>
                  </a:cubicBez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cubicBezTo>
                    <a:pt x="15" y="417"/>
                    <a:pt x="15" y="417"/>
                    <a:pt x="15" y="417"/>
                  </a:cubicBez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57950" y="1249522"/>
            <a:ext cx="1485900" cy="1485900"/>
            <a:chOff x="6459538" y="2249388"/>
            <a:chExt cx="1981200" cy="1981200"/>
          </a:xfrm>
        </p:grpSpPr>
        <p:grpSp>
          <p:nvGrpSpPr>
            <p:cNvPr id="11" name="Group 10"/>
            <p:cNvGrpSpPr/>
            <p:nvPr/>
          </p:nvGrpSpPr>
          <p:grpSpPr>
            <a:xfrm>
              <a:off x="6459538" y="2249388"/>
              <a:ext cx="1981200" cy="1981200"/>
              <a:chOff x="1371600" y="1752600"/>
              <a:chExt cx="2590800" cy="25908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 138"/>
            <p:cNvSpPr>
              <a:spLocks noChangeArrowheads="1"/>
            </p:cNvSpPr>
            <p:nvPr/>
          </p:nvSpPr>
          <p:spPr bwMode="auto">
            <a:xfrm>
              <a:off x="7179111" y="2999073"/>
              <a:ext cx="542053" cy="530010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29050" y="1249522"/>
            <a:ext cx="1485900" cy="1485900"/>
            <a:chOff x="3763169" y="2249388"/>
            <a:chExt cx="1981200" cy="1981200"/>
          </a:xfrm>
        </p:grpSpPr>
        <p:grpSp>
          <p:nvGrpSpPr>
            <p:cNvPr id="16" name="Group 15"/>
            <p:cNvGrpSpPr/>
            <p:nvPr/>
          </p:nvGrpSpPr>
          <p:grpSpPr>
            <a:xfrm>
              <a:off x="3763169" y="2249388"/>
              <a:ext cx="1981200" cy="1981200"/>
              <a:chOff x="1371600" y="1752600"/>
              <a:chExt cx="2590800" cy="25908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Freeform 157"/>
            <p:cNvSpPr>
              <a:spLocks noChangeArrowheads="1"/>
            </p:cNvSpPr>
            <p:nvPr/>
          </p:nvSpPr>
          <p:spPr bwMode="auto">
            <a:xfrm>
              <a:off x="4478725" y="2962288"/>
              <a:ext cx="550086" cy="550084"/>
            </a:xfrm>
            <a:custGeom>
              <a:avLst/>
              <a:gdLst>
                <a:gd name="T0" fmla="*/ 207003 w 602"/>
                <a:gd name="T1" fmla="*/ 165825 h 602"/>
                <a:gd name="T2" fmla="*/ 173767 w 602"/>
                <a:gd name="T3" fmla="*/ 155709 h 602"/>
                <a:gd name="T4" fmla="*/ 173767 w 602"/>
                <a:gd name="T5" fmla="*/ 135117 h 602"/>
                <a:gd name="T6" fmla="*/ 173767 w 602"/>
                <a:gd name="T7" fmla="*/ 114885 h 602"/>
                <a:gd name="T8" fmla="*/ 43351 w 602"/>
                <a:gd name="T9" fmla="*/ 125001 h 602"/>
                <a:gd name="T10" fmla="*/ 43351 w 602"/>
                <a:gd name="T11" fmla="*/ 153180 h 602"/>
                <a:gd name="T12" fmla="*/ 43351 w 602"/>
                <a:gd name="T13" fmla="*/ 165825 h 602"/>
                <a:gd name="T14" fmla="*/ 0 w 602"/>
                <a:gd name="T15" fmla="*/ 155709 h 602"/>
                <a:gd name="T16" fmla="*/ 10115 w 602"/>
                <a:gd name="T17" fmla="*/ 50940 h 602"/>
                <a:gd name="T18" fmla="*/ 217119 w 602"/>
                <a:gd name="T19" fmla="*/ 61055 h 602"/>
                <a:gd name="T20" fmla="*/ 207003 w 602"/>
                <a:gd name="T21" fmla="*/ 165825 h 602"/>
                <a:gd name="T22" fmla="*/ 30707 w 602"/>
                <a:gd name="T23" fmla="*/ 71532 h 602"/>
                <a:gd name="T24" fmla="*/ 30707 w 602"/>
                <a:gd name="T25" fmla="*/ 91764 h 602"/>
                <a:gd name="T26" fmla="*/ 30707 w 602"/>
                <a:gd name="T27" fmla="*/ 71532 h 602"/>
                <a:gd name="T28" fmla="*/ 163291 w 602"/>
                <a:gd name="T29" fmla="*/ 40824 h 602"/>
                <a:gd name="T30" fmla="*/ 53467 w 602"/>
                <a:gd name="T31" fmla="*/ 40824 h 602"/>
                <a:gd name="T32" fmla="*/ 53467 w 602"/>
                <a:gd name="T33" fmla="*/ 30708 h 602"/>
                <a:gd name="T34" fmla="*/ 53467 w 602"/>
                <a:gd name="T35" fmla="*/ 5058 h 602"/>
                <a:gd name="T36" fmla="*/ 153175 w 602"/>
                <a:gd name="T37" fmla="*/ 0 h 602"/>
                <a:gd name="T38" fmla="*/ 153175 w 602"/>
                <a:gd name="T39" fmla="*/ 0 h 602"/>
                <a:gd name="T40" fmla="*/ 158233 w 602"/>
                <a:gd name="T41" fmla="*/ 2529 h 602"/>
                <a:gd name="T42" fmla="*/ 158233 w 602"/>
                <a:gd name="T43" fmla="*/ 2529 h 602"/>
                <a:gd name="T44" fmla="*/ 158233 w 602"/>
                <a:gd name="T45" fmla="*/ 2529 h 602"/>
                <a:gd name="T46" fmla="*/ 160762 w 602"/>
                <a:gd name="T47" fmla="*/ 5058 h 602"/>
                <a:gd name="T48" fmla="*/ 163291 w 602"/>
                <a:gd name="T49" fmla="*/ 10116 h 602"/>
                <a:gd name="T50" fmla="*/ 163291 w 602"/>
                <a:gd name="T51" fmla="*/ 10116 h 602"/>
                <a:gd name="T52" fmla="*/ 163291 w 602"/>
                <a:gd name="T53" fmla="*/ 145593 h 602"/>
                <a:gd name="T54" fmla="*/ 163291 w 602"/>
                <a:gd name="T55" fmla="*/ 196533 h 602"/>
                <a:gd name="T56" fmla="*/ 163291 w 602"/>
                <a:gd name="T57" fmla="*/ 206649 h 602"/>
                <a:gd name="T58" fmla="*/ 63943 w 602"/>
                <a:gd name="T59" fmla="*/ 217126 h 602"/>
                <a:gd name="T60" fmla="*/ 53467 w 602"/>
                <a:gd name="T61" fmla="*/ 201591 h 602"/>
                <a:gd name="T62" fmla="*/ 53467 w 602"/>
                <a:gd name="T63" fmla="*/ 145593 h 602"/>
                <a:gd name="T64" fmla="*/ 163291 w 602"/>
                <a:gd name="T65" fmla="*/ 125001 h 602"/>
                <a:gd name="T66" fmla="*/ 143060 w 602"/>
                <a:gd name="T67" fmla="*/ 145593 h 602"/>
                <a:gd name="T68" fmla="*/ 74059 w 602"/>
                <a:gd name="T69" fmla="*/ 145593 h 602"/>
                <a:gd name="T70" fmla="*/ 143060 w 602"/>
                <a:gd name="T71" fmla="*/ 155709 h 602"/>
                <a:gd name="T72" fmla="*/ 143060 w 602"/>
                <a:gd name="T73" fmla="*/ 165825 h 602"/>
                <a:gd name="T74" fmla="*/ 74059 w 602"/>
                <a:gd name="T75" fmla="*/ 165825 h 602"/>
                <a:gd name="T76" fmla="*/ 143060 w 602"/>
                <a:gd name="T77" fmla="*/ 175940 h 602"/>
                <a:gd name="T78" fmla="*/ 143060 w 602"/>
                <a:gd name="T79" fmla="*/ 186417 h 602"/>
                <a:gd name="T80" fmla="*/ 74059 w 602"/>
                <a:gd name="T81" fmla="*/ 186417 h 602"/>
                <a:gd name="T82" fmla="*/ 143060 w 602"/>
                <a:gd name="T83" fmla="*/ 196533 h 6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2" h="602">
                  <a:moveTo>
                    <a:pt x="573" y="459"/>
                  </a:moveTo>
                  <a:lnTo>
                    <a:pt x="573" y="459"/>
                  </a:lnTo>
                  <a:cubicBezTo>
                    <a:pt x="481" y="459"/>
                    <a:pt x="481" y="459"/>
                    <a:pt x="481" y="459"/>
                  </a:cubicBezTo>
                  <a:cubicBezTo>
                    <a:pt x="481" y="431"/>
                    <a:pt x="481" y="431"/>
                    <a:pt x="481" y="431"/>
                  </a:cubicBezTo>
                  <a:cubicBezTo>
                    <a:pt x="481" y="424"/>
                    <a:pt x="481" y="424"/>
                    <a:pt x="481" y="424"/>
                  </a:cubicBezTo>
                  <a:cubicBezTo>
                    <a:pt x="481" y="374"/>
                    <a:pt x="481" y="374"/>
                    <a:pt x="481" y="374"/>
                  </a:cubicBezTo>
                  <a:cubicBezTo>
                    <a:pt x="481" y="346"/>
                    <a:pt x="481" y="346"/>
                    <a:pt x="481" y="346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120" y="318"/>
                    <a:pt x="120" y="318"/>
                    <a:pt x="120" y="318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74"/>
                    <a:pt x="120" y="374"/>
                    <a:pt x="120" y="374"/>
                  </a:cubicBezTo>
                  <a:cubicBezTo>
                    <a:pt x="120" y="424"/>
                    <a:pt x="120" y="424"/>
                    <a:pt x="120" y="424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20" y="459"/>
                    <a:pt x="120" y="459"/>
                    <a:pt x="120" y="459"/>
                  </a:cubicBezTo>
                  <a:cubicBezTo>
                    <a:pt x="28" y="459"/>
                    <a:pt x="28" y="459"/>
                    <a:pt x="28" y="459"/>
                  </a:cubicBezTo>
                  <a:cubicBezTo>
                    <a:pt x="7" y="459"/>
                    <a:pt x="0" y="452"/>
                    <a:pt x="0" y="431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55"/>
                    <a:pt x="7" y="141"/>
                    <a:pt x="28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55"/>
                    <a:pt x="601" y="169"/>
                  </a:cubicBezTo>
                  <a:cubicBezTo>
                    <a:pt x="601" y="431"/>
                    <a:pt x="601" y="431"/>
                    <a:pt x="601" y="431"/>
                  </a:cubicBezTo>
                  <a:cubicBezTo>
                    <a:pt x="601" y="452"/>
                    <a:pt x="587" y="459"/>
                    <a:pt x="573" y="459"/>
                  </a:cubicBezTo>
                  <a:close/>
                  <a:moveTo>
                    <a:pt x="85" y="198"/>
                  </a:moveTo>
                  <a:lnTo>
                    <a:pt x="85" y="198"/>
                  </a:lnTo>
                  <a:cubicBezTo>
                    <a:pt x="64" y="198"/>
                    <a:pt x="57" y="212"/>
                    <a:pt x="57" y="226"/>
                  </a:cubicBezTo>
                  <a:cubicBezTo>
                    <a:pt x="57" y="240"/>
                    <a:pt x="64" y="254"/>
                    <a:pt x="85" y="254"/>
                  </a:cubicBezTo>
                  <a:cubicBezTo>
                    <a:pt x="99" y="254"/>
                    <a:pt x="113" y="240"/>
                    <a:pt x="113" y="226"/>
                  </a:cubicBezTo>
                  <a:cubicBezTo>
                    <a:pt x="113" y="212"/>
                    <a:pt x="99" y="198"/>
                    <a:pt x="85" y="198"/>
                  </a:cubicBezTo>
                  <a:close/>
                  <a:moveTo>
                    <a:pt x="452" y="113"/>
                  </a:moveTo>
                  <a:lnTo>
                    <a:pt x="452" y="113"/>
                  </a:lnTo>
                  <a:cubicBezTo>
                    <a:pt x="148" y="113"/>
                    <a:pt x="148" y="113"/>
                    <a:pt x="148" y="11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1"/>
                    <a:pt x="148" y="21"/>
                    <a:pt x="148" y="14"/>
                  </a:cubicBezTo>
                  <a:cubicBezTo>
                    <a:pt x="155" y="7"/>
                    <a:pt x="163" y="0"/>
                    <a:pt x="177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31" y="0"/>
                    <a:pt x="431" y="0"/>
                    <a:pt x="438" y="7"/>
                  </a:cubicBezTo>
                  <a:cubicBezTo>
                    <a:pt x="445" y="7"/>
                    <a:pt x="445" y="14"/>
                    <a:pt x="445" y="14"/>
                  </a:cubicBezTo>
                  <a:cubicBezTo>
                    <a:pt x="445" y="14"/>
                    <a:pt x="452" y="21"/>
                    <a:pt x="452" y="28"/>
                  </a:cubicBezTo>
                  <a:cubicBezTo>
                    <a:pt x="452" y="113"/>
                    <a:pt x="452" y="113"/>
                    <a:pt x="452" y="113"/>
                  </a:cubicBezTo>
                  <a:close/>
                  <a:moveTo>
                    <a:pt x="452" y="403"/>
                  </a:moveTo>
                  <a:lnTo>
                    <a:pt x="452" y="403"/>
                  </a:lnTo>
                  <a:cubicBezTo>
                    <a:pt x="452" y="544"/>
                    <a:pt x="452" y="544"/>
                    <a:pt x="452" y="544"/>
                  </a:cubicBezTo>
                  <a:cubicBezTo>
                    <a:pt x="452" y="558"/>
                    <a:pt x="452" y="558"/>
                    <a:pt x="452" y="558"/>
                  </a:cubicBezTo>
                  <a:cubicBezTo>
                    <a:pt x="452" y="572"/>
                    <a:pt x="452" y="572"/>
                    <a:pt x="452" y="572"/>
                  </a:cubicBezTo>
                  <a:cubicBezTo>
                    <a:pt x="452" y="594"/>
                    <a:pt x="438" y="601"/>
                    <a:pt x="424" y="601"/>
                  </a:cubicBezTo>
                  <a:cubicBezTo>
                    <a:pt x="177" y="601"/>
                    <a:pt x="177" y="601"/>
                    <a:pt x="177" y="601"/>
                  </a:cubicBezTo>
                  <a:cubicBezTo>
                    <a:pt x="163" y="601"/>
                    <a:pt x="148" y="594"/>
                    <a:pt x="148" y="572"/>
                  </a:cubicBezTo>
                  <a:cubicBezTo>
                    <a:pt x="148" y="558"/>
                    <a:pt x="148" y="558"/>
                    <a:pt x="148" y="558"/>
                  </a:cubicBezTo>
                  <a:cubicBezTo>
                    <a:pt x="148" y="544"/>
                    <a:pt x="148" y="544"/>
                    <a:pt x="148" y="544"/>
                  </a:cubicBezTo>
                  <a:cubicBezTo>
                    <a:pt x="148" y="403"/>
                    <a:pt x="148" y="403"/>
                    <a:pt x="148" y="403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452" y="346"/>
                    <a:pt x="452" y="346"/>
                    <a:pt x="452" y="346"/>
                  </a:cubicBezTo>
                  <a:lnTo>
                    <a:pt x="452" y="403"/>
                  </a:lnTo>
                  <a:close/>
                  <a:moveTo>
                    <a:pt x="396" y="403"/>
                  </a:moveTo>
                  <a:lnTo>
                    <a:pt x="396" y="403"/>
                  </a:lnTo>
                  <a:cubicBezTo>
                    <a:pt x="205" y="403"/>
                    <a:pt x="205" y="403"/>
                    <a:pt x="205" y="403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396" y="431"/>
                    <a:pt x="396" y="431"/>
                    <a:pt x="396" y="431"/>
                  </a:cubicBezTo>
                  <a:lnTo>
                    <a:pt x="396" y="403"/>
                  </a:lnTo>
                  <a:close/>
                  <a:moveTo>
                    <a:pt x="396" y="459"/>
                  </a:moveTo>
                  <a:lnTo>
                    <a:pt x="396" y="459"/>
                  </a:lnTo>
                  <a:cubicBezTo>
                    <a:pt x="205" y="459"/>
                    <a:pt x="205" y="459"/>
                    <a:pt x="205" y="459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396" y="487"/>
                    <a:pt x="396" y="487"/>
                    <a:pt x="396" y="487"/>
                  </a:cubicBezTo>
                  <a:lnTo>
                    <a:pt x="396" y="459"/>
                  </a:lnTo>
                  <a:close/>
                  <a:moveTo>
                    <a:pt x="396" y="516"/>
                  </a:moveTo>
                  <a:lnTo>
                    <a:pt x="396" y="516"/>
                  </a:lnTo>
                  <a:cubicBezTo>
                    <a:pt x="205" y="516"/>
                    <a:pt x="205" y="516"/>
                    <a:pt x="205" y="516"/>
                  </a:cubicBezTo>
                  <a:cubicBezTo>
                    <a:pt x="205" y="544"/>
                    <a:pt x="205" y="544"/>
                    <a:pt x="205" y="544"/>
                  </a:cubicBezTo>
                  <a:cubicBezTo>
                    <a:pt x="396" y="544"/>
                    <a:pt x="396" y="544"/>
                    <a:pt x="396" y="544"/>
                  </a:cubicBezTo>
                  <a:lnTo>
                    <a:pt x="396" y="5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474326" y="4238290"/>
            <a:ext cx="2193530" cy="382838"/>
            <a:chOff x="4878401" y="4187518"/>
            <a:chExt cx="2924707" cy="510450"/>
          </a:xfrm>
        </p:grpSpPr>
        <p:sp>
          <p:nvSpPr>
            <p:cNvPr id="30" name="Rounded Rectangle 29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4226" y="4288854"/>
              <a:ext cx="147305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sp>
        <p:nvSpPr>
          <p:cNvPr id="32" name="等腰三角形 31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策略推行方法</a:t>
            </a:r>
          </a:p>
        </p:txBody>
      </p:sp>
    </p:spTree>
    <p:extLst>
      <p:ext uri="{BB962C8B-B14F-4D97-AF65-F5344CB8AC3E}">
        <p14:creationId xmlns:p14="http://schemas.microsoft.com/office/powerpoint/2010/main" val="16587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2571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57175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3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49229"/>
            <a:ext cx="6000750" cy="536647"/>
          </a:xfrm>
        </p:spPr>
        <p:txBody>
          <a:bodyPr/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此处添加标题内容</a:t>
            </a:r>
            <a:endParaRPr 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650" y="1245375"/>
            <a:ext cx="4857750" cy="415499"/>
          </a:xfrm>
          <a:prstGeom prst="rect">
            <a:avLst/>
          </a:prstGeom>
          <a:noFill/>
        </p:spPr>
        <p:txBody>
          <a:bodyPr wrap="square" lIns="27000" tIns="34290" rIns="27000" bIns="3429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28651" y="1779994"/>
            <a:ext cx="1722077" cy="382838"/>
            <a:chOff x="4878401" y="4187518"/>
            <a:chExt cx="2924707" cy="510450"/>
          </a:xfrm>
        </p:grpSpPr>
        <p:sp>
          <p:nvSpPr>
            <p:cNvPr id="8" name="Rounded Rectangle 7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86052" y="4288854"/>
              <a:ext cx="2709409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THAT’S AWESOME!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8650" y="3655000"/>
            <a:ext cx="2171701" cy="1056058"/>
            <a:chOff x="7531057" y="1489124"/>
            <a:chExt cx="2895601" cy="1408077"/>
          </a:xfrm>
        </p:grpSpPr>
        <p:sp>
          <p:nvSpPr>
            <p:cNvPr id="26" name="TextBox 25"/>
            <p:cNvSpPr txBox="1"/>
            <p:nvPr/>
          </p:nvSpPr>
          <p:spPr>
            <a:xfrm>
              <a:off x="7531057" y="1489124"/>
              <a:ext cx="2636094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PROFESSIONAL SOLUTIONS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31058" y="1850761"/>
              <a:ext cx="2895600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8650" y="2913544"/>
            <a:ext cx="628650" cy="628650"/>
            <a:chOff x="1706995" y="1958179"/>
            <a:chExt cx="838200" cy="838200"/>
          </a:xfrm>
        </p:grpSpPr>
        <p:sp>
          <p:nvSpPr>
            <p:cNvPr id="44" name="Oval 43"/>
            <p:cNvSpPr/>
            <p:nvPr/>
          </p:nvSpPr>
          <p:spPr>
            <a:xfrm>
              <a:off x="1706995" y="1958179"/>
              <a:ext cx="838200" cy="838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112"/>
            <p:cNvSpPr>
              <a:spLocks noChangeArrowheads="1"/>
            </p:cNvSpPr>
            <p:nvPr/>
          </p:nvSpPr>
          <p:spPr bwMode="auto">
            <a:xfrm>
              <a:off x="1926159" y="2206745"/>
              <a:ext cx="399873" cy="341069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629025" y="3655001"/>
            <a:ext cx="2095501" cy="1056058"/>
            <a:chOff x="7531057" y="5101253"/>
            <a:chExt cx="2794001" cy="1408077"/>
          </a:xfrm>
        </p:grpSpPr>
        <p:sp>
          <p:nvSpPr>
            <p:cNvPr id="38" name="TextBox 37"/>
            <p:cNvSpPr txBox="1"/>
            <p:nvPr/>
          </p:nvSpPr>
          <p:spPr>
            <a:xfrm>
              <a:off x="7531057" y="5101253"/>
              <a:ext cx="2400986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EXPERT TEAM MEMMBER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531057" y="5462890"/>
              <a:ext cx="2794001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629025" y="2913544"/>
            <a:ext cx="628650" cy="628650"/>
            <a:chOff x="1706995" y="4135230"/>
            <a:chExt cx="838200" cy="838200"/>
          </a:xfrm>
        </p:grpSpPr>
        <p:sp>
          <p:nvSpPr>
            <p:cNvPr id="47" name="Oval 46"/>
            <p:cNvSpPr/>
            <p:nvPr/>
          </p:nvSpPr>
          <p:spPr>
            <a:xfrm>
              <a:off x="1706995" y="413523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06"/>
            <p:cNvSpPr>
              <a:spLocks noChangeArrowheads="1"/>
            </p:cNvSpPr>
            <p:nvPr/>
          </p:nvSpPr>
          <p:spPr bwMode="auto">
            <a:xfrm>
              <a:off x="1923217" y="4372034"/>
              <a:ext cx="402814" cy="364591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06878" y="3655001"/>
            <a:ext cx="2095501" cy="1056058"/>
            <a:chOff x="670293" y="5101253"/>
            <a:chExt cx="2794001" cy="1408077"/>
          </a:xfrm>
        </p:grpSpPr>
        <p:sp>
          <p:nvSpPr>
            <p:cNvPr id="41" name="TextBox 40"/>
            <p:cNvSpPr txBox="1"/>
            <p:nvPr/>
          </p:nvSpPr>
          <p:spPr>
            <a:xfrm>
              <a:off x="670293" y="5101253"/>
              <a:ext cx="143918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RETINA READY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0293" y="5462890"/>
              <a:ext cx="2794001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406879" y="2913544"/>
            <a:ext cx="628650" cy="628650"/>
            <a:chOff x="6659995" y="4135230"/>
            <a:chExt cx="838200" cy="838200"/>
          </a:xfrm>
        </p:grpSpPr>
        <p:sp>
          <p:nvSpPr>
            <p:cNvPr id="50" name="Oval 49"/>
            <p:cNvSpPr/>
            <p:nvPr/>
          </p:nvSpPr>
          <p:spPr>
            <a:xfrm>
              <a:off x="6659995" y="413523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6876218" y="4352922"/>
              <a:ext cx="405754" cy="402814"/>
            </a:xfrm>
            <a:custGeom>
              <a:avLst/>
              <a:gdLst>
                <a:gd name="T0" fmla="*/ 218707 w 609"/>
                <a:gd name="T1" fmla="*/ 109828 h 602"/>
                <a:gd name="T2" fmla="*/ 218707 w 609"/>
                <a:gd name="T3" fmla="*/ 109828 h 602"/>
                <a:gd name="T4" fmla="*/ 218707 w 609"/>
                <a:gd name="T5" fmla="*/ 207011 h 602"/>
                <a:gd name="T6" fmla="*/ 208276 w 609"/>
                <a:gd name="T7" fmla="*/ 217127 h 602"/>
                <a:gd name="T8" fmla="*/ 109354 w 609"/>
                <a:gd name="T9" fmla="*/ 217127 h 602"/>
                <a:gd name="T10" fmla="*/ 109354 w 609"/>
                <a:gd name="T11" fmla="*/ 217127 h 602"/>
                <a:gd name="T12" fmla="*/ 0 w 609"/>
                <a:gd name="T13" fmla="*/ 109828 h 602"/>
                <a:gd name="T14" fmla="*/ 109354 w 609"/>
                <a:gd name="T15" fmla="*/ 0 h 602"/>
                <a:gd name="T16" fmla="*/ 218707 w 609"/>
                <a:gd name="T17" fmla="*/ 109828 h 602"/>
                <a:gd name="T18" fmla="*/ 109354 w 609"/>
                <a:gd name="T19" fmla="*/ 20593 h 602"/>
                <a:gd name="T20" fmla="*/ 109354 w 609"/>
                <a:gd name="T21" fmla="*/ 20593 h 602"/>
                <a:gd name="T22" fmla="*/ 20144 w 609"/>
                <a:gd name="T23" fmla="*/ 109828 h 602"/>
                <a:gd name="T24" fmla="*/ 109354 w 609"/>
                <a:gd name="T25" fmla="*/ 196534 h 602"/>
                <a:gd name="T26" fmla="*/ 109354 w 609"/>
                <a:gd name="T27" fmla="*/ 196534 h 602"/>
                <a:gd name="T28" fmla="*/ 109354 w 609"/>
                <a:gd name="T29" fmla="*/ 196534 h 602"/>
                <a:gd name="T30" fmla="*/ 198203 w 609"/>
                <a:gd name="T31" fmla="*/ 109828 h 602"/>
                <a:gd name="T32" fmla="*/ 198203 w 609"/>
                <a:gd name="T33" fmla="*/ 109828 h 602"/>
                <a:gd name="T34" fmla="*/ 198203 w 609"/>
                <a:gd name="T35" fmla="*/ 109828 h 602"/>
                <a:gd name="T36" fmla="*/ 109354 w 609"/>
                <a:gd name="T37" fmla="*/ 20593 h 602"/>
                <a:gd name="T38" fmla="*/ 152520 w 609"/>
                <a:gd name="T39" fmla="*/ 120305 h 602"/>
                <a:gd name="T40" fmla="*/ 152520 w 609"/>
                <a:gd name="T41" fmla="*/ 120305 h 602"/>
                <a:gd name="T42" fmla="*/ 119426 w 609"/>
                <a:gd name="T43" fmla="*/ 120305 h 602"/>
                <a:gd name="T44" fmla="*/ 119426 w 609"/>
                <a:gd name="T45" fmla="*/ 153181 h 602"/>
                <a:gd name="T46" fmla="*/ 109354 w 609"/>
                <a:gd name="T47" fmla="*/ 163658 h 602"/>
                <a:gd name="T48" fmla="*/ 99282 w 609"/>
                <a:gd name="T49" fmla="*/ 153181 h 602"/>
                <a:gd name="T50" fmla="*/ 99282 w 609"/>
                <a:gd name="T51" fmla="*/ 120305 h 602"/>
                <a:gd name="T52" fmla="*/ 66188 w 609"/>
                <a:gd name="T53" fmla="*/ 120305 h 602"/>
                <a:gd name="T54" fmla="*/ 55756 w 609"/>
                <a:gd name="T55" fmla="*/ 109828 h 602"/>
                <a:gd name="T56" fmla="*/ 66188 w 609"/>
                <a:gd name="T57" fmla="*/ 99712 h 602"/>
                <a:gd name="T58" fmla="*/ 99282 w 609"/>
                <a:gd name="T59" fmla="*/ 99712 h 602"/>
                <a:gd name="T60" fmla="*/ 99282 w 609"/>
                <a:gd name="T61" fmla="*/ 63946 h 602"/>
                <a:gd name="T62" fmla="*/ 109354 w 609"/>
                <a:gd name="T63" fmla="*/ 53830 h 602"/>
                <a:gd name="T64" fmla="*/ 119426 w 609"/>
                <a:gd name="T65" fmla="*/ 63946 h 602"/>
                <a:gd name="T66" fmla="*/ 119426 w 609"/>
                <a:gd name="T67" fmla="*/ 99712 h 602"/>
                <a:gd name="T68" fmla="*/ 152520 w 609"/>
                <a:gd name="T69" fmla="*/ 99712 h 602"/>
                <a:gd name="T70" fmla="*/ 162592 w 609"/>
                <a:gd name="T71" fmla="*/ 109828 h 602"/>
                <a:gd name="T72" fmla="*/ 152520 w 609"/>
                <a:gd name="T73" fmla="*/ 120305 h 60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9" h="602">
                  <a:moveTo>
                    <a:pt x="608" y="304"/>
                  </a:moveTo>
                  <a:lnTo>
                    <a:pt x="608" y="304"/>
                  </a:lnTo>
                  <a:cubicBezTo>
                    <a:pt x="608" y="573"/>
                    <a:pt x="608" y="573"/>
                    <a:pt x="608" y="573"/>
                  </a:cubicBezTo>
                  <a:cubicBezTo>
                    <a:pt x="608" y="594"/>
                    <a:pt x="594" y="601"/>
                    <a:pt x="579" y="601"/>
                  </a:cubicBezTo>
                  <a:cubicBezTo>
                    <a:pt x="304" y="601"/>
                    <a:pt x="304" y="601"/>
                    <a:pt x="304" y="601"/>
                  </a:cubicBezTo>
                  <a:cubicBezTo>
                    <a:pt x="134" y="601"/>
                    <a:pt x="0" y="467"/>
                    <a:pt x="0" y="304"/>
                  </a:cubicBezTo>
                  <a:cubicBezTo>
                    <a:pt x="0" y="135"/>
                    <a:pt x="134" y="0"/>
                    <a:pt x="304" y="0"/>
                  </a:cubicBezTo>
                  <a:cubicBezTo>
                    <a:pt x="473" y="0"/>
                    <a:pt x="608" y="135"/>
                    <a:pt x="608" y="304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69" y="57"/>
                    <a:pt x="56" y="170"/>
                    <a:pt x="56" y="304"/>
                  </a:cubicBezTo>
                  <a:cubicBezTo>
                    <a:pt x="56" y="439"/>
                    <a:pt x="169" y="544"/>
                    <a:pt x="304" y="544"/>
                  </a:cubicBezTo>
                  <a:cubicBezTo>
                    <a:pt x="438" y="544"/>
                    <a:pt x="551" y="439"/>
                    <a:pt x="551" y="304"/>
                  </a:cubicBezTo>
                  <a:cubicBezTo>
                    <a:pt x="551" y="170"/>
                    <a:pt x="438" y="57"/>
                    <a:pt x="304" y="57"/>
                  </a:cubicBezTo>
                  <a:close/>
                  <a:moveTo>
                    <a:pt x="424" y="333"/>
                  </a:moveTo>
                  <a:lnTo>
                    <a:pt x="424" y="333"/>
                  </a:lnTo>
                  <a:cubicBezTo>
                    <a:pt x="332" y="333"/>
                    <a:pt x="332" y="333"/>
                    <a:pt x="332" y="333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439"/>
                    <a:pt x="318" y="453"/>
                    <a:pt x="304" y="453"/>
                  </a:cubicBezTo>
                  <a:cubicBezTo>
                    <a:pt x="290" y="453"/>
                    <a:pt x="276" y="439"/>
                    <a:pt x="276" y="424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184" y="333"/>
                    <a:pt x="184" y="333"/>
                    <a:pt x="184" y="333"/>
                  </a:cubicBezTo>
                  <a:cubicBezTo>
                    <a:pt x="162" y="333"/>
                    <a:pt x="155" y="318"/>
                    <a:pt x="155" y="304"/>
                  </a:cubicBezTo>
                  <a:cubicBezTo>
                    <a:pt x="155" y="283"/>
                    <a:pt x="162" y="276"/>
                    <a:pt x="184" y="276"/>
                  </a:cubicBezTo>
                  <a:cubicBezTo>
                    <a:pt x="276" y="276"/>
                    <a:pt x="276" y="276"/>
                    <a:pt x="276" y="276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276" y="163"/>
                    <a:pt x="290" y="149"/>
                    <a:pt x="304" y="149"/>
                  </a:cubicBezTo>
                  <a:cubicBezTo>
                    <a:pt x="318" y="149"/>
                    <a:pt x="332" y="163"/>
                    <a:pt x="332" y="177"/>
                  </a:cubicBezTo>
                  <a:cubicBezTo>
                    <a:pt x="332" y="276"/>
                    <a:pt x="332" y="276"/>
                    <a:pt x="332" y="276"/>
                  </a:cubicBezTo>
                  <a:cubicBezTo>
                    <a:pt x="424" y="276"/>
                    <a:pt x="424" y="276"/>
                    <a:pt x="424" y="276"/>
                  </a:cubicBezTo>
                  <a:cubicBezTo>
                    <a:pt x="445" y="276"/>
                    <a:pt x="452" y="283"/>
                    <a:pt x="452" y="304"/>
                  </a:cubicBezTo>
                  <a:cubicBezTo>
                    <a:pt x="452" y="318"/>
                    <a:pt x="445" y="333"/>
                    <a:pt x="424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7951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tile tx="0" ty="0" sx="100000" sy="100000" flip="none" algn="ctr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06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801579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财务分析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14950" y="3325468"/>
            <a:ext cx="35877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Financial Analysis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378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28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17572152"/>
              </p:ext>
            </p:extLst>
          </p:nvPr>
        </p:nvGraphicFramePr>
        <p:xfrm>
          <a:off x="485775" y="1053419"/>
          <a:ext cx="4943475" cy="290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041561" y="4114796"/>
            <a:ext cx="753731" cy="235688"/>
            <a:chOff x="1579248" y="5566809"/>
            <a:chExt cx="1004975" cy="314251"/>
          </a:xfrm>
        </p:grpSpPr>
        <p:sp>
          <p:nvSpPr>
            <p:cNvPr id="6" name="Rectangle 5"/>
            <p:cNvSpPr/>
            <p:nvPr/>
          </p:nvSpPr>
          <p:spPr>
            <a:xfrm>
              <a:off x="1579248" y="5566809"/>
              <a:ext cx="297088" cy="2970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76336" y="5573284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产品一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609987" y="4114796"/>
            <a:ext cx="753731" cy="235688"/>
            <a:chOff x="3670482" y="5566809"/>
            <a:chExt cx="1004975" cy="314251"/>
          </a:xfrm>
        </p:grpSpPr>
        <p:sp>
          <p:nvSpPr>
            <p:cNvPr id="9" name="Rectangle 8"/>
            <p:cNvSpPr/>
            <p:nvPr/>
          </p:nvSpPr>
          <p:spPr>
            <a:xfrm>
              <a:off x="3670482" y="5566809"/>
              <a:ext cx="297088" cy="2970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67570" y="5573284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产品二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227527" y="4114804"/>
            <a:ext cx="753731" cy="235687"/>
            <a:chOff x="5827202" y="5566809"/>
            <a:chExt cx="1004975" cy="314249"/>
          </a:xfrm>
        </p:grpSpPr>
        <p:sp>
          <p:nvSpPr>
            <p:cNvPr id="12" name="Rectangle 11"/>
            <p:cNvSpPr/>
            <p:nvPr/>
          </p:nvSpPr>
          <p:spPr>
            <a:xfrm>
              <a:off x="5827202" y="5566809"/>
              <a:ext cx="297088" cy="2970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24290" y="5573282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产品三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15000" y="3451791"/>
            <a:ext cx="2930255" cy="914693"/>
            <a:chOff x="6390697" y="954057"/>
            <a:chExt cx="3907006" cy="1219591"/>
          </a:xfrm>
        </p:grpSpPr>
        <p:sp>
          <p:nvSpPr>
            <p:cNvPr id="48" name="TextBox 47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90698" y="1358040"/>
              <a:ext cx="3907005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15000" y="2257196"/>
            <a:ext cx="2343150" cy="1087818"/>
            <a:chOff x="6390697" y="954057"/>
            <a:chExt cx="3124200" cy="1450423"/>
          </a:xfrm>
        </p:grpSpPr>
        <p:sp>
          <p:nvSpPr>
            <p:cNvPr id="51" name="TextBox 50"/>
            <p:cNvSpPr txBox="1"/>
            <p:nvPr/>
          </p:nvSpPr>
          <p:spPr>
            <a:xfrm>
              <a:off x="6390697" y="954057"/>
              <a:ext cx="1533228" cy="482182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4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90698" y="1358040"/>
              <a:ext cx="3124199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715001" y="1064359"/>
            <a:ext cx="2930255" cy="914693"/>
            <a:chOff x="6390697" y="954057"/>
            <a:chExt cx="3907007" cy="1219591"/>
          </a:xfrm>
        </p:grpSpPr>
        <p:sp>
          <p:nvSpPr>
            <p:cNvPr id="54" name="TextBox 53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3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90698" y="1358040"/>
              <a:ext cx="3907006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514350" y="328937"/>
            <a:ext cx="30289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一季度市场增长情况</a:t>
            </a:r>
          </a:p>
        </p:txBody>
      </p:sp>
      <p:sp>
        <p:nvSpPr>
          <p:cNvPr id="24" name="等腰三角形 23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167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6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45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  <p:bldP spid="23" grpId="0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29</a:t>
            </a:fld>
            <a:endParaRPr lang="en-US"/>
          </a:p>
        </p:txBody>
      </p:sp>
      <p:grpSp>
        <p:nvGrpSpPr>
          <p:cNvPr id="190" name="Group 210"/>
          <p:cNvGrpSpPr/>
          <p:nvPr/>
        </p:nvGrpSpPr>
        <p:grpSpPr>
          <a:xfrm>
            <a:off x="1572980" y="3372916"/>
            <a:ext cx="1701849" cy="808453"/>
            <a:chOff x="2083565" y="4731160"/>
            <a:chExt cx="2269723" cy="1077937"/>
          </a:xfrm>
        </p:grpSpPr>
        <p:sp>
          <p:nvSpPr>
            <p:cNvPr id="191" name="Text Placeholder 2"/>
            <p:cNvSpPr txBox="1">
              <a:spLocks/>
            </p:cNvSpPr>
            <p:nvPr/>
          </p:nvSpPr>
          <p:spPr>
            <a:xfrm>
              <a:off x="2083565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95% of Male</a:t>
              </a:r>
            </a:p>
          </p:txBody>
        </p:sp>
        <p:sp>
          <p:nvSpPr>
            <p:cNvPr id="192" name="TextBox 201"/>
            <p:cNvSpPr txBox="1"/>
            <p:nvPr/>
          </p:nvSpPr>
          <p:spPr>
            <a:xfrm>
              <a:off x="2107783" y="5070433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</p:txBody>
        </p:sp>
      </p:grpSp>
      <p:grpSp>
        <p:nvGrpSpPr>
          <p:cNvPr id="193" name="Group 16"/>
          <p:cNvGrpSpPr/>
          <p:nvPr/>
        </p:nvGrpSpPr>
        <p:grpSpPr>
          <a:xfrm>
            <a:off x="1282440" y="1577576"/>
            <a:ext cx="6716723" cy="538424"/>
            <a:chOff x="1708778" y="2337375"/>
            <a:chExt cx="8957963" cy="717898"/>
          </a:xfrm>
        </p:grpSpPr>
        <p:sp>
          <p:nvSpPr>
            <p:cNvPr id="194" name="Shape 3747"/>
            <p:cNvSpPr/>
            <p:nvPr/>
          </p:nvSpPr>
          <p:spPr>
            <a:xfrm>
              <a:off x="614422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5" name="Shape 3748"/>
            <p:cNvSpPr/>
            <p:nvPr/>
          </p:nvSpPr>
          <p:spPr>
            <a:xfrm>
              <a:off x="6231468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6" name="Shape 3749"/>
            <p:cNvSpPr/>
            <p:nvPr/>
          </p:nvSpPr>
          <p:spPr>
            <a:xfrm>
              <a:off x="651325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7" name="Shape 3750"/>
            <p:cNvSpPr/>
            <p:nvPr/>
          </p:nvSpPr>
          <p:spPr>
            <a:xfrm>
              <a:off x="660049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8" name="Shape 3751"/>
            <p:cNvSpPr/>
            <p:nvPr/>
          </p:nvSpPr>
          <p:spPr>
            <a:xfrm>
              <a:off x="6883676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9" name="Shape 3752"/>
            <p:cNvSpPr/>
            <p:nvPr/>
          </p:nvSpPr>
          <p:spPr>
            <a:xfrm>
              <a:off x="6970915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200" name="Group 2"/>
            <p:cNvGrpSpPr/>
            <p:nvPr/>
          </p:nvGrpSpPr>
          <p:grpSpPr>
            <a:xfrm>
              <a:off x="7252702" y="2337375"/>
              <a:ext cx="283144" cy="714746"/>
              <a:chOff x="7252702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4" name="Shape 3753"/>
              <p:cNvSpPr/>
              <p:nvPr/>
            </p:nvSpPr>
            <p:spPr>
              <a:xfrm>
                <a:off x="7252702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5" name="Shape 3754"/>
              <p:cNvSpPr/>
              <p:nvPr/>
            </p:nvSpPr>
            <p:spPr>
              <a:xfrm>
                <a:off x="7339941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1" name="Group 3"/>
            <p:cNvGrpSpPr/>
            <p:nvPr/>
          </p:nvGrpSpPr>
          <p:grpSpPr>
            <a:xfrm>
              <a:off x="7622750" y="2337375"/>
              <a:ext cx="283144" cy="714746"/>
              <a:chOff x="7622750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2" name="Shape 3755"/>
              <p:cNvSpPr/>
              <p:nvPr/>
            </p:nvSpPr>
            <p:spPr>
              <a:xfrm>
                <a:off x="7622750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3" name="Shape 3756"/>
              <p:cNvSpPr/>
              <p:nvPr/>
            </p:nvSpPr>
            <p:spPr>
              <a:xfrm>
                <a:off x="7709990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2" name="Group 4"/>
            <p:cNvGrpSpPr/>
            <p:nvPr/>
          </p:nvGrpSpPr>
          <p:grpSpPr>
            <a:xfrm>
              <a:off x="7991776" y="2337375"/>
              <a:ext cx="283144" cy="714746"/>
              <a:chOff x="7991776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0" name="Shape 3757"/>
              <p:cNvSpPr/>
              <p:nvPr/>
            </p:nvSpPr>
            <p:spPr>
              <a:xfrm>
                <a:off x="7991776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1" name="Shape 3758"/>
              <p:cNvSpPr/>
              <p:nvPr/>
            </p:nvSpPr>
            <p:spPr>
              <a:xfrm>
                <a:off x="8079016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3" name="Group 5"/>
            <p:cNvGrpSpPr/>
            <p:nvPr/>
          </p:nvGrpSpPr>
          <p:grpSpPr>
            <a:xfrm>
              <a:off x="8362198" y="2337375"/>
              <a:ext cx="283144" cy="714746"/>
              <a:chOff x="8362198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78" name="Shape 3759"/>
              <p:cNvSpPr/>
              <p:nvPr/>
            </p:nvSpPr>
            <p:spPr>
              <a:xfrm>
                <a:off x="836219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9" name="Shape 3760"/>
              <p:cNvSpPr/>
              <p:nvPr/>
            </p:nvSpPr>
            <p:spPr>
              <a:xfrm>
                <a:off x="8449437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4" name="Group 6"/>
            <p:cNvGrpSpPr/>
            <p:nvPr/>
          </p:nvGrpSpPr>
          <p:grpSpPr>
            <a:xfrm>
              <a:off x="8731224" y="2337375"/>
              <a:ext cx="283144" cy="714746"/>
              <a:chOff x="8731224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76" name="Shape 3761"/>
              <p:cNvSpPr/>
              <p:nvPr/>
            </p:nvSpPr>
            <p:spPr>
              <a:xfrm>
                <a:off x="8731224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7" name="Shape 3762"/>
              <p:cNvSpPr/>
              <p:nvPr/>
            </p:nvSpPr>
            <p:spPr>
              <a:xfrm>
                <a:off x="881846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05" name="Shape 3763"/>
            <p:cNvSpPr/>
            <p:nvPr/>
          </p:nvSpPr>
          <p:spPr>
            <a:xfrm>
              <a:off x="3188994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6" name="Shape 3764"/>
            <p:cNvSpPr/>
            <p:nvPr/>
          </p:nvSpPr>
          <p:spPr>
            <a:xfrm>
              <a:off x="3276233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7" name="Shape 3765"/>
            <p:cNvSpPr/>
            <p:nvPr/>
          </p:nvSpPr>
          <p:spPr>
            <a:xfrm>
              <a:off x="3558020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8" name="Shape 3766"/>
            <p:cNvSpPr/>
            <p:nvPr/>
          </p:nvSpPr>
          <p:spPr>
            <a:xfrm>
              <a:off x="3645259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9" name="Shape 3767"/>
            <p:cNvSpPr/>
            <p:nvPr/>
          </p:nvSpPr>
          <p:spPr>
            <a:xfrm>
              <a:off x="3928506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0" name="Shape 3768"/>
            <p:cNvSpPr/>
            <p:nvPr/>
          </p:nvSpPr>
          <p:spPr>
            <a:xfrm>
              <a:off x="4015679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1" name="Shape 3769"/>
            <p:cNvSpPr/>
            <p:nvPr/>
          </p:nvSpPr>
          <p:spPr>
            <a:xfrm>
              <a:off x="4297467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2" name="Shape 3770"/>
            <p:cNvSpPr/>
            <p:nvPr/>
          </p:nvSpPr>
          <p:spPr>
            <a:xfrm>
              <a:off x="4384706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3" name="Shape 3771"/>
            <p:cNvSpPr/>
            <p:nvPr/>
          </p:nvSpPr>
          <p:spPr>
            <a:xfrm>
              <a:off x="466751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4" name="Shape 3772"/>
            <p:cNvSpPr/>
            <p:nvPr/>
          </p:nvSpPr>
          <p:spPr>
            <a:xfrm>
              <a:off x="475475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5" name="Shape 3773"/>
            <p:cNvSpPr/>
            <p:nvPr/>
          </p:nvSpPr>
          <p:spPr>
            <a:xfrm>
              <a:off x="503654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6" name="Shape 3774"/>
            <p:cNvSpPr/>
            <p:nvPr/>
          </p:nvSpPr>
          <p:spPr>
            <a:xfrm>
              <a:off x="5123780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7" name="Shape 3775"/>
            <p:cNvSpPr/>
            <p:nvPr/>
          </p:nvSpPr>
          <p:spPr>
            <a:xfrm>
              <a:off x="540696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8" name="Shape 3776"/>
            <p:cNvSpPr/>
            <p:nvPr/>
          </p:nvSpPr>
          <p:spPr>
            <a:xfrm>
              <a:off x="549420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9" name="Shape 3777"/>
            <p:cNvSpPr/>
            <p:nvPr/>
          </p:nvSpPr>
          <p:spPr>
            <a:xfrm>
              <a:off x="577598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0" name="Shape 3778"/>
            <p:cNvSpPr/>
            <p:nvPr/>
          </p:nvSpPr>
          <p:spPr>
            <a:xfrm>
              <a:off x="5863227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1" name="Shape 3779"/>
            <p:cNvSpPr/>
            <p:nvPr/>
          </p:nvSpPr>
          <p:spPr>
            <a:xfrm>
              <a:off x="170877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2" name="Shape 3780"/>
            <p:cNvSpPr/>
            <p:nvPr/>
          </p:nvSpPr>
          <p:spPr>
            <a:xfrm>
              <a:off x="1796017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3" name="Shape 3781"/>
            <p:cNvSpPr/>
            <p:nvPr/>
          </p:nvSpPr>
          <p:spPr>
            <a:xfrm>
              <a:off x="2077804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4" name="Shape 3782"/>
            <p:cNvSpPr/>
            <p:nvPr/>
          </p:nvSpPr>
          <p:spPr>
            <a:xfrm>
              <a:off x="2165043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5" name="Shape 3783"/>
            <p:cNvSpPr/>
            <p:nvPr/>
          </p:nvSpPr>
          <p:spPr>
            <a:xfrm>
              <a:off x="244822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6" name="Shape 3784"/>
            <p:cNvSpPr/>
            <p:nvPr/>
          </p:nvSpPr>
          <p:spPr>
            <a:xfrm>
              <a:off x="253546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7" name="Shape 3785"/>
            <p:cNvSpPr/>
            <p:nvPr/>
          </p:nvSpPr>
          <p:spPr>
            <a:xfrm>
              <a:off x="2817251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8" name="Shape 3786"/>
            <p:cNvSpPr/>
            <p:nvPr/>
          </p:nvSpPr>
          <p:spPr>
            <a:xfrm>
              <a:off x="2904490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229" name="Group 3831"/>
            <p:cNvGrpSpPr/>
            <p:nvPr/>
          </p:nvGrpSpPr>
          <p:grpSpPr>
            <a:xfrm>
              <a:off x="6145263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4" name="Shape 382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5" name="Shape 3830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0" name="Group 3834"/>
            <p:cNvGrpSpPr/>
            <p:nvPr/>
          </p:nvGrpSpPr>
          <p:grpSpPr>
            <a:xfrm>
              <a:off x="651429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2" name="Shape 383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3" name="Shape 383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1" name="Group 3837"/>
            <p:cNvGrpSpPr/>
            <p:nvPr/>
          </p:nvGrpSpPr>
          <p:grpSpPr>
            <a:xfrm>
              <a:off x="6884711" y="2340527"/>
              <a:ext cx="283145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0" name="Shape 383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1" name="Shape 3836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2" name="Group 3840"/>
            <p:cNvGrpSpPr/>
            <p:nvPr/>
          </p:nvGrpSpPr>
          <p:grpSpPr>
            <a:xfrm>
              <a:off x="319003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8" name="Shape 383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9" name="Shape 383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3" name="Group 3843"/>
            <p:cNvGrpSpPr/>
            <p:nvPr/>
          </p:nvGrpSpPr>
          <p:grpSpPr>
            <a:xfrm>
              <a:off x="3559056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6" name="Shape 384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7" name="Shape 384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4" name="Group 3846"/>
            <p:cNvGrpSpPr/>
            <p:nvPr/>
          </p:nvGrpSpPr>
          <p:grpSpPr>
            <a:xfrm>
              <a:off x="3929542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4" name="Shape 3844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5" name="Shape 3845"/>
              <p:cNvSpPr/>
              <p:nvPr/>
            </p:nvSpPr>
            <p:spPr>
              <a:xfrm>
                <a:off x="1817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5" name="Group 3849"/>
            <p:cNvGrpSpPr/>
            <p:nvPr/>
          </p:nvGrpSpPr>
          <p:grpSpPr>
            <a:xfrm>
              <a:off x="4298503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2" name="Shape 3847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3" name="Shape 3848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6" name="Group 3852"/>
            <p:cNvGrpSpPr/>
            <p:nvPr/>
          </p:nvGrpSpPr>
          <p:grpSpPr>
            <a:xfrm>
              <a:off x="4668551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0" name="Shape 3850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1" name="Shape 3851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7" name="Group 3855"/>
            <p:cNvGrpSpPr/>
            <p:nvPr/>
          </p:nvGrpSpPr>
          <p:grpSpPr>
            <a:xfrm>
              <a:off x="5037578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8" name="Shape 3853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9" name="Shape 3854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8" name="Group 3858"/>
            <p:cNvGrpSpPr/>
            <p:nvPr/>
          </p:nvGrpSpPr>
          <p:grpSpPr>
            <a:xfrm>
              <a:off x="5407999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6" name="Shape 3856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7" name="Shape 3857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9" name="Group 3861"/>
            <p:cNvGrpSpPr/>
            <p:nvPr/>
          </p:nvGrpSpPr>
          <p:grpSpPr>
            <a:xfrm>
              <a:off x="5777024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4" name="Shape 385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5" name="Shape 386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0" name="Group 3864"/>
            <p:cNvGrpSpPr/>
            <p:nvPr/>
          </p:nvGrpSpPr>
          <p:grpSpPr>
            <a:xfrm>
              <a:off x="1709814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2" name="Shape 386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3" name="Shape 386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1" name="Group 3867"/>
            <p:cNvGrpSpPr/>
            <p:nvPr/>
          </p:nvGrpSpPr>
          <p:grpSpPr>
            <a:xfrm>
              <a:off x="207884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0" name="Shape 386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1" name="Shape 3866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2" name="Group 3870"/>
            <p:cNvGrpSpPr/>
            <p:nvPr/>
          </p:nvGrpSpPr>
          <p:grpSpPr>
            <a:xfrm>
              <a:off x="2449260" y="2340527"/>
              <a:ext cx="283145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48" name="Shape 386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49" name="Shape 386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3" name="Group 3873"/>
            <p:cNvGrpSpPr/>
            <p:nvPr/>
          </p:nvGrpSpPr>
          <p:grpSpPr>
            <a:xfrm>
              <a:off x="2818287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46" name="Shape 387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47" name="Shape 387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44" name="Shape 3908"/>
            <p:cNvSpPr/>
            <p:nvPr/>
          </p:nvSpPr>
          <p:spPr>
            <a:xfrm>
              <a:off x="9275522" y="2601696"/>
              <a:ext cx="239966" cy="19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45" name="Text Placeholder 2"/>
            <p:cNvSpPr txBox="1">
              <a:spLocks/>
            </p:cNvSpPr>
            <p:nvPr/>
          </p:nvSpPr>
          <p:spPr>
            <a:xfrm>
              <a:off x="9776642" y="2451213"/>
              <a:ext cx="890099" cy="531474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100" b="1" dirty="0">
                  <a:solidFill>
                    <a:schemeClr val="tx2"/>
                  </a:solidFill>
                  <a:latin typeface="Lato Regular"/>
                  <a:cs typeface="Lato Regular"/>
                </a:rPr>
                <a:t>95%</a:t>
              </a:r>
            </a:p>
          </p:txBody>
        </p:sp>
      </p:grpSp>
      <p:grpSp>
        <p:nvGrpSpPr>
          <p:cNvPr id="286" name="Group 17"/>
          <p:cNvGrpSpPr/>
          <p:nvPr/>
        </p:nvGrpSpPr>
        <p:grpSpPr>
          <a:xfrm>
            <a:off x="1265200" y="2383605"/>
            <a:ext cx="6733964" cy="537275"/>
            <a:chOff x="1685783" y="3412078"/>
            <a:chExt cx="8980958" cy="716367"/>
          </a:xfrm>
        </p:grpSpPr>
        <p:grpSp>
          <p:nvGrpSpPr>
            <p:cNvPr id="287" name="Group 8"/>
            <p:cNvGrpSpPr/>
            <p:nvPr/>
          </p:nvGrpSpPr>
          <p:grpSpPr>
            <a:xfrm>
              <a:off x="6121233" y="3412078"/>
              <a:ext cx="328647" cy="713215"/>
              <a:chOff x="612123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9" name="Shape 3788"/>
              <p:cNvSpPr/>
              <p:nvPr/>
            </p:nvSpPr>
            <p:spPr>
              <a:xfrm>
                <a:off x="623027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70" name="Shape 3789"/>
              <p:cNvSpPr/>
              <p:nvPr/>
            </p:nvSpPr>
            <p:spPr>
              <a:xfrm>
                <a:off x="612123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88" name="Group 9"/>
            <p:cNvGrpSpPr/>
            <p:nvPr/>
          </p:nvGrpSpPr>
          <p:grpSpPr>
            <a:xfrm>
              <a:off x="6490258" y="3412078"/>
              <a:ext cx="328648" cy="713215"/>
              <a:chOff x="6490258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7" name="Shape 3790"/>
              <p:cNvSpPr/>
              <p:nvPr/>
            </p:nvSpPr>
            <p:spPr>
              <a:xfrm>
                <a:off x="6599302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8" name="Shape 3791"/>
              <p:cNvSpPr/>
              <p:nvPr/>
            </p:nvSpPr>
            <p:spPr>
              <a:xfrm>
                <a:off x="6490258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89" name="Group 10"/>
            <p:cNvGrpSpPr/>
            <p:nvPr/>
          </p:nvGrpSpPr>
          <p:grpSpPr>
            <a:xfrm>
              <a:off x="6860681" y="3412078"/>
              <a:ext cx="328647" cy="713215"/>
              <a:chOff x="6860681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5" name="Shape 3792"/>
              <p:cNvSpPr/>
              <p:nvPr/>
            </p:nvSpPr>
            <p:spPr>
              <a:xfrm>
                <a:off x="6969724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6" name="Shape 3793"/>
              <p:cNvSpPr/>
              <p:nvPr/>
            </p:nvSpPr>
            <p:spPr>
              <a:xfrm>
                <a:off x="6860681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0" name="Group 11"/>
            <p:cNvGrpSpPr/>
            <p:nvPr/>
          </p:nvGrpSpPr>
          <p:grpSpPr>
            <a:xfrm>
              <a:off x="7229705" y="3412078"/>
              <a:ext cx="328647" cy="713215"/>
              <a:chOff x="7229705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3" name="Shape 3794"/>
              <p:cNvSpPr/>
              <p:nvPr/>
            </p:nvSpPr>
            <p:spPr>
              <a:xfrm>
                <a:off x="7338750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4" name="Shape 3795"/>
              <p:cNvSpPr/>
              <p:nvPr/>
            </p:nvSpPr>
            <p:spPr>
              <a:xfrm>
                <a:off x="7229705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1" name="Group 12"/>
            <p:cNvGrpSpPr/>
            <p:nvPr/>
          </p:nvGrpSpPr>
          <p:grpSpPr>
            <a:xfrm>
              <a:off x="7599755" y="3412078"/>
              <a:ext cx="328648" cy="713215"/>
              <a:chOff x="7599755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1" name="Shape 3796"/>
              <p:cNvSpPr/>
              <p:nvPr/>
            </p:nvSpPr>
            <p:spPr>
              <a:xfrm>
                <a:off x="7708799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2" name="Shape 3797"/>
              <p:cNvSpPr/>
              <p:nvPr/>
            </p:nvSpPr>
            <p:spPr>
              <a:xfrm>
                <a:off x="7599755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2" name="Group 13"/>
            <p:cNvGrpSpPr/>
            <p:nvPr/>
          </p:nvGrpSpPr>
          <p:grpSpPr>
            <a:xfrm>
              <a:off x="7968781" y="3412078"/>
              <a:ext cx="328648" cy="713215"/>
              <a:chOff x="7968781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9" name="Shape 3798"/>
              <p:cNvSpPr/>
              <p:nvPr/>
            </p:nvSpPr>
            <p:spPr>
              <a:xfrm>
                <a:off x="8077824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0" name="Shape 3799"/>
              <p:cNvSpPr/>
              <p:nvPr/>
            </p:nvSpPr>
            <p:spPr>
              <a:xfrm>
                <a:off x="7968781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3" name="Group 14"/>
            <p:cNvGrpSpPr/>
            <p:nvPr/>
          </p:nvGrpSpPr>
          <p:grpSpPr>
            <a:xfrm>
              <a:off x="8339202" y="3412078"/>
              <a:ext cx="328648" cy="713215"/>
              <a:chOff x="8339202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7" name="Shape 3800"/>
              <p:cNvSpPr/>
              <p:nvPr/>
            </p:nvSpPr>
            <p:spPr>
              <a:xfrm>
                <a:off x="8448246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8" name="Shape 3801"/>
              <p:cNvSpPr/>
              <p:nvPr/>
            </p:nvSpPr>
            <p:spPr>
              <a:xfrm>
                <a:off x="8339202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4" name="Group 15"/>
            <p:cNvGrpSpPr/>
            <p:nvPr/>
          </p:nvGrpSpPr>
          <p:grpSpPr>
            <a:xfrm>
              <a:off x="8708228" y="3412078"/>
              <a:ext cx="328647" cy="713215"/>
              <a:chOff x="8708228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5" name="Shape 3802"/>
              <p:cNvSpPr/>
              <p:nvPr/>
            </p:nvSpPr>
            <p:spPr>
              <a:xfrm>
                <a:off x="8817271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6" name="Shape 3803"/>
              <p:cNvSpPr/>
              <p:nvPr/>
            </p:nvSpPr>
            <p:spPr>
              <a:xfrm>
                <a:off x="8708228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95" name="Shape 3804"/>
            <p:cNvSpPr/>
            <p:nvPr/>
          </p:nvSpPr>
          <p:spPr>
            <a:xfrm>
              <a:off x="3275042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6" name="Shape 3805"/>
            <p:cNvSpPr/>
            <p:nvPr/>
          </p:nvSpPr>
          <p:spPr>
            <a:xfrm>
              <a:off x="316599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7" name="Shape 3806"/>
            <p:cNvSpPr/>
            <p:nvPr/>
          </p:nvSpPr>
          <p:spPr>
            <a:xfrm>
              <a:off x="3644068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8" name="Shape 3807"/>
            <p:cNvSpPr/>
            <p:nvPr/>
          </p:nvSpPr>
          <p:spPr>
            <a:xfrm>
              <a:off x="3535025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9" name="Shape 3808"/>
            <p:cNvSpPr/>
            <p:nvPr/>
          </p:nvSpPr>
          <p:spPr>
            <a:xfrm>
              <a:off x="4014489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0" name="Shape 3809"/>
            <p:cNvSpPr/>
            <p:nvPr/>
          </p:nvSpPr>
          <p:spPr>
            <a:xfrm>
              <a:off x="3905446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1" name="Shape 3810"/>
            <p:cNvSpPr/>
            <p:nvPr/>
          </p:nvSpPr>
          <p:spPr>
            <a:xfrm>
              <a:off x="4383515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2" name="Shape 3811"/>
            <p:cNvSpPr/>
            <p:nvPr/>
          </p:nvSpPr>
          <p:spPr>
            <a:xfrm>
              <a:off x="4274471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3" name="Shape 3812"/>
            <p:cNvSpPr/>
            <p:nvPr/>
          </p:nvSpPr>
          <p:spPr>
            <a:xfrm>
              <a:off x="4753563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4" name="Shape 3813"/>
            <p:cNvSpPr/>
            <p:nvPr/>
          </p:nvSpPr>
          <p:spPr>
            <a:xfrm>
              <a:off x="464451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5" name="Shape 3814"/>
            <p:cNvSpPr/>
            <p:nvPr/>
          </p:nvSpPr>
          <p:spPr>
            <a:xfrm>
              <a:off x="5122589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6" name="Shape 3815"/>
            <p:cNvSpPr/>
            <p:nvPr/>
          </p:nvSpPr>
          <p:spPr>
            <a:xfrm>
              <a:off x="5013545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7" name="Shape 3816"/>
            <p:cNvSpPr/>
            <p:nvPr/>
          </p:nvSpPr>
          <p:spPr>
            <a:xfrm>
              <a:off x="5493011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8" name="Shape 3817"/>
            <p:cNvSpPr/>
            <p:nvPr/>
          </p:nvSpPr>
          <p:spPr>
            <a:xfrm>
              <a:off x="5383967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309" name="Group 7"/>
            <p:cNvGrpSpPr/>
            <p:nvPr/>
          </p:nvGrpSpPr>
          <p:grpSpPr>
            <a:xfrm>
              <a:off x="5752993" y="3412078"/>
              <a:ext cx="328647" cy="713215"/>
              <a:chOff x="575299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3" name="Shape 3818"/>
              <p:cNvSpPr/>
              <p:nvPr/>
            </p:nvSpPr>
            <p:spPr>
              <a:xfrm>
                <a:off x="586203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4" name="Shape 3819"/>
              <p:cNvSpPr/>
              <p:nvPr/>
            </p:nvSpPr>
            <p:spPr>
              <a:xfrm>
                <a:off x="575299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310" name="Shape 3820"/>
            <p:cNvSpPr/>
            <p:nvPr/>
          </p:nvSpPr>
          <p:spPr>
            <a:xfrm>
              <a:off x="1794826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1" name="Shape 3821"/>
            <p:cNvSpPr/>
            <p:nvPr/>
          </p:nvSpPr>
          <p:spPr>
            <a:xfrm>
              <a:off x="1685783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2" name="Shape 3822"/>
            <p:cNvSpPr/>
            <p:nvPr/>
          </p:nvSpPr>
          <p:spPr>
            <a:xfrm>
              <a:off x="2163852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3" name="Shape 3823"/>
            <p:cNvSpPr/>
            <p:nvPr/>
          </p:nvSpPr>
          <p:spPr>
            <a:xfrm>
              <a:off x="205480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4" name="Shape 3824"/>
            <p:cNvSpPr/>
            <p:nvPr/>
          </p:nvSpPr>
          <p:spPr>
            <a:xfrm>
              <a:off x="2534274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5" name="Shape 3825"/>
            <p:cNvSpPr/>
            <p:nvPr/>
          </p:nvSpPr>
          <p:spPr>
            <a:xfrm>
              <a:off x="2425230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6" name="Shape 3826"/>
            <p:cNvSpPr/>
            <p:nvPr/>
          </p:nvSpPr>
          <p:spPr>
            <a:xfrm>
              <a:off x="2903241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7" name="Shape 3827"/>
            <p:cNvSpPr/>
            <p:nvPr/>
          </p:nvSpPr>
          <p:spPr>
            <a:xfrm>
              <a:off x="2794256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318" name="Group 3876"/>
            <p:cNvGrpSpPr/>
            <p:nvPr/>
          </p:nvGrpSpPr>
          <p:grpSpPr>
            <a:xfrm>
              <a:off x="3167035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51" name="Shape 3874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2" name="Shape 387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19" name="Group 3879"/>
            <p:cNvGrpSpPr/>
            <p:nvPr/>
          </p:nvGrpSpPr>
          <p:grpSpPr>
            <a:xfrm>
              <a:off x="3536061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9" name="Shape 3877"/>
              <p:cNvSpPr/>
              <p:nvPr/>
            </p:nvSpPr>
            <p:spPr>
              <a:xfrm>
                <a:off x="227312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0" name="Shape 3878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0" name="Group 3882"/>
            <p:cNvGrpSpPr/>
            <p:nvPr/>
          </p:nvGrpSpPr>
          <p:grpSpPr>
            <a:xfrm>
              <a:off x="3906481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7" name="Shape 3880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8" name="Shape 3881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1" name="Group 3885"/>
            <p:cNvGrpSpPr/>
            <p:nvPr/>
          </p:nvGrpSpPr>
          <p:grpSpPr>
            <a:xfrm>
              <a:off x="4275506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5" name="Shape 3883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6" name="Shape 3884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2" name="Group 3888"/>
            <p:cNvGrpSpPr/>
            <p:nvPr/>
          </p:nvGrpSpPr>
          <p:grpSpPr>
            <a:xfrm>
              <a:off x="4645555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3" name="Shape 3886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4" name="Shape 3887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3" name="Group 3891"/>
            <p:cNvGrpSpPr/>
            <p:nvPr/>
          </p:nvGrpSpPr>
          <p:grpSpPr>
            <a:xfrm>
              <a:off x="5014581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1" name="Shape 3889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2" name="Shape 3890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4" name="Group 3894"/>
            <p:cNvGrpSpPr/>
            <p:nvPr/>
          </p:nvGrpSpPr>
          <p:grpSpPr>
            <a:xfrm>
              <a:off x="5385003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9" name="Shape 3892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0" name="Shape 3893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5" name="Group 3897"/>
            <p:cNvGrpSpPr/>
            <p:nvPr/>
          </p:nvGrpSpPr>
          <p:grpSpPr>
            <a:xfrm>
              <a:off x="1686818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7" name="Shape 3895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8" name="Shape 3896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6" name="Group 3900"/>
            <p:cNvGrpSpPr/>
            <p:nvPr/>
          </p:nvGrpSpPr>
          <p:grpSpPr>
            <a:xfrm>
              <a:off x="2055844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5" name="Shape 3898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6" name="Shape 3899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7" name="Group 3903"/>
            <p:cNvGrpSpPr/>
            <p:nvPr/>
          </p:nvGrpSpPr>
          <p:grpSpPr>
            <a:xfrm>
              <a:off x="2426266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3" name="Shape 3901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4" name="Shape 3902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8" name="Group 3906"/>
            <p:cNvGrpSpPr/>
            <p:nvPr/>
          </p:nvGrpSpPr>
          <p:grpSpPr>
            <a:xfrm>
              <a:off x="2795292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1" name="Shape 3904"/>
              <p:cNvSpPr/>
              <p:nvPr/>
            </p:nvSpPr>
            <p:spPr>
              <a:xfrm>
                <a:off x="227191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2" name="Shape 390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329" name="Shape 3907"/>
            <p:cNvSpPr/>
            <p:nvPr/>
          </p:nvSpPr>
          <p:spPr>
            <a:xfrm>
              <a:off x="9275522" y="3675634"/>
              <a:ext cx="239966" cy="19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30" name="Text Placeholder 2"/>
            <p:cNvSpPr txBox="1">
              <a:spLocks/>
            </p:cNvSpPr>
            <p:nvPr/>
          </p:nvSpPr>
          <p:spPr>
            <a:xfrm>
              <a:off x="9776642" y="3527209"/>
              <a:ext cx="890099" cy="531474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100" b="1" dirty="0">
                  <a:solidFill>
                    <a:schemeClr val="tx2"/>
                  </a:solidFill>
                  <a:latin typeface="Lato Regular"/>
                  <a:cs typeface="Lato Regular"/>
                </a:rPr>
                <a:t>40%</a:t>
              </a:r>
            </a:p>
          </p:txBody>
        </p:sp>
      </p:grpSp>
      <p:grpSp>
        <p:nvGrpSpPr>
          <p:cNvPr id="371" name="Group 211"/>
          <p:cNvGrpSpPr/>
          <p:nvPr/>
        </p:nvGrpSpPr>
        <p:grpSpPr>
          <a:xfrm>
            <a:off x="3721379" y="3372916"/>
            <a:ext cx="1713501" cy="817978"/>
            <a:chOff x="4948842" y="4731160"/>
            <a:chExt cx="2285263" cy="1090637"/>
          </a:xfrm>
        </p:grpSpPr>
        <p:sp>
          <p:nvSpPr>
            <p:cNvPr id="372" name="Text Placeholder 2"/>
            <p:cNvSpPr txBox="1">
              <a:spLocks/>
            </p:cNvSpPr>
            <p:nvPr/>
          </p:nvSpPr>
          <p:spPr>
            <a:xfrm>
              <a:off x="4948842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40% of Female</a:t>
              </a:r>
            </a:p>
          </p:txBody>
        </p:sp>
        <p:sp>
          <p:nvSpPr>
            <p:cNvPr id="373" name="TextBox 208"/>
            <p:cNvSpPr txBox="1"/>
            <p:nvPr/>
          </p:nvSpPr>
          <p:spPr>
            <a:xfrm>
              <a:off x="4988600" y="5083133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</a:p>
          </p:txBody>
        </p:sp>
      </p:grpSp>
      <p:grpSp>
        <p:nvGrpSpPr>
          <p:cNvPr id="374" name="Group 212"/>
          <p:cNvGrpSpPr/>
          <p:nvPr/>
        </p:nvGrpSpPr>
        <p:grpSpPr>
          <a:xfrm>
            <a:off x="5892939" y="3372915"/>
            <a:ext cx="1702736" cy="825153"/>
            <a:chOff x="7845010" y="4731160"/>
            <a:chExt cx="2270905" cy="1100204"/>
          </a:xfrm>
        </p:grpSpPr>
        <p:sp>
          <p:nvSpPr>
            <p:cNvPr id="375" name="Text Placeholder 2"/>
            <p:cNvSpPr txBox="1">
              <a:spLocks/>
            </p:cNvSpPr>
            <p:nvPr/>
          </p:nvSpPr>
          <p:spPr>
            <a:xfrm>
              <a:off x="7845010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Description</a:t>
              </a:r>
            </a:p>
          </p:txBody>
        </p:sp>
        <p:sp>
          <p:nvSpPr>
            <p:cNvPr id="376" name="TextBox 209"/>
            <p:cNvSpPr txBox="1"/>
            <p:nvPr/>
          </p:nvSpPr>
          <p:spPr>
            <a:xfrm>
              <a:off x="7870410" y="5092700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</p:txBody>
        </p:sp>
      </p:grpSp>
      <p:sp>
        <p:nvSpPr>
          <p:cNvPr id="378" name="Title 1"/>
          <p:cNvSpPr txBox="1">
            <a:spLocks/>
          </p:cNvSpPr>
          <p:nvPr/>
        </p:nvSpPr>
        <p:spPr>
          <a:xfrm>
            <a:off x="514351" y="328937"/>
            <a:ext cx="2939057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一季度市场增长情况</a:t>
            </a:r>
          </a:p>
        </p:txBody>
      </p:sp>
      <p:sp>
        <p:nvSpPr>
          <p:cNvPr id="379" name="等腰三角形 378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7228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" grpId="0"/>
      <p:bldP spid="37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30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2221" y="3474253"/>
            <a:ext cx="2930255" cy="914693"/>
            <a:chOff x="6390697" y="954057"/>
            <a:chExt cx="3907006" cy="1219591"/>
          </a:xfrm>
        </p:grpSpPr>
        <p:sp>
          <p:nvSpPr>
            <p:cNvPr id="5" name="TextBox 4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cs typeface="+mn-ea"/>
                  <a:sym typeface="+mn-lt"/>
                </a:rPr>
                <a:t>此处添加标题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90698" y="1358040"/>
              <a:ext cx="3907005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vulputate, venenatis bibendum orci pulvinar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2222" y="2279657"/>
            <a:ext cx="2800351" cy="914693"/>
            <a:chOff x="6390697" y="954057"/>
            <a:chExt cx="3733801" cy="1219591"/>
          </a:xfrm>
        </p:grpSpPr>
        <p:sp>
          <p:nvSpPr>
            <p:cNvPr id="8" name="TextBox 7"/>
            <p:cNvSpPr txBox="1"/>
            <p:nvPr/>
          </p:nvSpPr>
          <p:spPr>
            <a:xfrm>
              <a:off x="6390697" y="954057"/>
              <a:ext cx="2157330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b="1" dirty="0">
                  <a:solidFill>
                    <a:schemeClr val="accent4"/>
                  </a:solidFill>
                  <a:cs typeface="+mn-ea"/>
                  <a:sym typeface="+mn-lt"/>
                </a:rPr>
                <a:t>200+</a:t>
              </a:r>
              <a:r>
                <a:rPr lang="zh-CN" altLang="en-US" b="1" dirty="0">
                  <a:solidFill>
                    <a:schemeClr val="accent4"/>
                  </a:solidFill>
                  <a:cs typeface="+mn-ea"/>
                  <a:sym typeface="+mn-lt"/>
                </a:rPr>
                <a:t>此处添加标题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90698" y="1358040"/>
              <a:ext cx="3733800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2222" y="1086821"/>
            <a:ext cx="2930255" cy="914693"/>
            <a:chOff x="6390697" y="954057"/>
            <a:chExt cx="3907007" cy="1219591"/>
          </a:xfrm>
        </p:grpSpPr>
        <p:sp>
          <p:nvSpPr>
            <p:cNvPr id="11" name="TextBox 10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3"/>
                  </a:solidFill>
                  <a:cs typeface="+mn-ea"/>
                  <a:sym typeface="+mn-lt"/>
                </a:rPr>
                <a:t>此处添加标题</a:t>
              </a:r>
              <a:endParaRPr lang="en-US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90698" y="1358040"/>
              <a:ext cx="3907006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vulputate, venenatis</a:t>
              </a:r>
            </a:p>
          </p:txBody>
        </p:sp>
      </p:grp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376427470"/>
              </p:ext>
            </p:extLst>
          </p:nvPr>
        </p:nvGraphicFramePr>
        <p:xfrm>
          <a:off x="3813920" y="1102301"/>
          <a:ext cx="4701430" cy="341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514350" y="400050"/>
            <a:ext cx="4629150" cy="460585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一季度市场增长情况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6866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Chart bld="category"/>
        </p:bldSub>
      </p:bldGraphic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31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629841" y="1029264"/>
            <a:ext cx="5364205" cy="2902041"/>
            <a:chOff x="56" y="1006"/>
            <a:chExt cx="5634" cy="304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5" name="Freeform 4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6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78934" y="1403546"/>
            <a:ext cx="548193" cy="548193"/>
            <a:chOff x="1495837" y="1420104"/>
            <a:chExt cx="1041439" cy="1041439"/>
          </a:xfrm>
        </p:grpSpPr>
        <p:sp>
          <p:nvSpPr>
            <p:cNvPr id="9" name="Teardrop 8"/>
            <p:cNvSpPr/>
            <p:nvPr/>
          </p:nvSpPr>
          <p:spPr>
            <a:xfrm rot="8100000">
              <a:off x="1495837" y="1420104"/>
              <a:ext cx="1041439" cy="1041439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Pie 9"/>
            <p:cNvSpPr/>
            <p:nvPr/>
          </p:nvSpPr>
          <p:spPr>
            <a:xfrm>
              <a:off x="1559356" y="1483623"/>
              <a:ext cx="914400" cy="914400"/>
            </a:xfrm>
            <a:prstGeom prst="pi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05442" y="2580248"/>
            <a:ext cx="548193" cy="548193"/>
            <a:chOff x="2678437" y="3289060"/>
            <a:chExt cx="1041439" cy="1041439"/>
          </a:xfrm>
        </p:grpSpPr>
        <p:sp>
          <p:nvSpPr>
            <p:cNvPr id="12" name="Teardrop 11"/>
            <p:cNvSpPr/>
            <p:nvPr/>
          </p:nvSpPr>
          <p:spPr>
            <a:xfrm rot="8100000">
              <a:off x="2678437" y="3289060"/>
              <a:ext cx="1041439" cy="1041439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Pie 12"/>
            <p:cNvSpPr/>
            <p:nvPr/>
          </p:nvSpPr>
          <p:spPr>
            <a:xfrm>
              <a:off x="2741956" y="3352579"/>
              <a:ext cx="914400" cy="914400"/>
            </a:xfrm>
            <a:prstGeom prst="pie">
              <a:avLst>
                <a:gd name="adj1" fmla="val 9420682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291290" y="2424380"/>
            <a:ext cx="548193" cy="548193"/>
            <a:chOff x="4366289" y="3147798"/>
            <a:chExt cx="1041439" cy="1041439"/>
          </a:xfrm>
        </p:grpSpPr>
        <p:sp>
          <p:nvSpPr>
            <p:cNvPr id="15" name="Teardrop 14"/>
            <p:cNvSpPr/>
            <p:nvPr/>
          </p:nvSpPr>
          <p:spPr>
            <a:xfrm rot="8100000">
              <a:off x="4366289" y="3147798"/>
              <a:ext cx="1041439" cy="1041439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Pie 15"/>
            <p:cNvSpPr/>
            <p:nvPr/>
          </p:nvSpPr>
          <p:spPr>
            <a:xfrm>
              <a:off x="4429808" y="3211317"/>
              <a:ext cx="914400" cy="914400"/>
            </a:xfrm>
            <a:prstGeom prst="pie">
              <a:avLst>
                <a:gd name="adj1" fmla="val 19602386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91289" y="1348649"/>
            <a:ext cx="548193" cy="548193"/>
            <a:chOff x="4578894" y="1596195"/>
            <a:chExt cx="1041439" cy="1041439"/>
          </a:xfrm>
        </p:grpSpPr>
        <p:sp>
          <p:nvSpPr>
            <p:cNvPr id="18" name="Teardrop 17"/>
            <p:cNvSpPr/>
            <p:nvPr/>
          </p:nvSpPr>
          <p:spPr>
            <a:xfrm rot="8100000">
              <a:off x="4578894" y="1596195"/>
              <a:ext cx="1041439" cy="1041439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Pie 18"/>
            <p:cNvSpPr/>
            <p:nvPr/>
          </p:nvSpPr>
          <p:spPr>
            <a:xfrm>
              <a:off x="4642413" y="1659714"/>
              <a:ext cx="914400" cy="914400"/>
            </a:xfrm>
            <a:prstGeom prst="pie">
              <a:avLst>
                <a:gd name="adj1" fmla="val 6384111"/>
                <a:gd name="adj2" fmla="val 18160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39957" y="1608526"/>
            <a:ext cx="548193" cy="548193"/>
            <a:chOff x="6051713" y="1978523"/>
            <a:chExt cx="1041439" cy="1041439"/>
          </a:xfrm>
        </p:grpSpPr>
        <p:sp>
          <p:nvSpPr>
            <p:cNvPr id="21" name="Teardrop 20"/>
            <p:cNvSpPr/>
            <p:nvPr/>
          </p:nvSpPr>
          <p:spPr>
            <a:xfrm rot="8100000">
              <a:off x="6051713" y="1978523"/>
              <a:ext cx="1041439" cy="1041439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Pie 21"/>
            <p:cNvSpPr/>
            <p:nvPr/>
          </p:nvSpPr>
          <p:spPr>
            <a:xfrm>
              <a:off x="6115232" y="2042042"/>
              <a:ext cx="914400" cy="914400"/>
            </a:xfrm>
            <a:prstGeom prst="pie">
              <a:avLst>
                <a:gd name="adj1" fmla="val 7438585"/>
                <a:gd name="adj2" fmla="val 2071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54714" y="2752357"/>
            <a:ext cx="548193" cy="548193"/>
            <a:chOff x="6817689" y="3448847"/>
            <a:chExt cx="1041439" cy="1041439"/>
          </a:xfrm>
        </p:grpSpPr>
        <p:sp>
          <p:nvSpPr>
            <p:cNvPr id="24" name="Teardrop 23"/>
            <p:cNvSpPr/>
            <p:nvPr/>
          </p:nvSpPr>
          <p:spPr>
            <a:xfrm rot="8100000">
              <a:off x="6817689" y="3448847"/>
              <a:ext cx="1041439" cy="1041439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Pie 24"/>
            <p:cNvSpPr/>
            <p:nvPr/>
          </p:nvSpPr>
          <p:spPr>
            <a:xfrm>
              <a:off x="6881208" y="3512366"/>
              <a:ext cx="914400" cy="914400"/>
            </a:xfrm>
            <a:prstGeom prst="pie">
              <a:avLst>
                <a:gd name="adj1" fmla="val 11315025"/>
                <a:gd name="adj2" fmla="val 41595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53551" y="977073"/>
            <a:ext cx="2261799" cy="737704"/>
            <a:chOff x="8338068" y="1156307"/>
            <a:chExt cx="3015732" cy="983605"/>
          </a:xfrm>
        </p:grpSpPr>
        <p:sp>
          <p:nvSpPr>
            <p:cNvPr id="27" name="TextBox 26"/>
            <p:cNvSpPr txBox="1"/>
            <p:nvPr/>
          </p:nvSpPr>
          <p:spPr>
            <a:xfrm>
              <a:off x="8338068" y="11563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1"/>
                  </a:solidFill>
                  <a:cs typeface="+mn-ea"/>
                  <a:sym typeface="+mn-lt"/>
                </a:rPr>
                <a:t>75%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20655" y="12587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38068" y="15551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253551" y="1715207"/>
            <a:ext cx="2261799" cy="737704"/>
            <a:chOff x="8338068" y="2261607"/>
            <a:chExt cx="3015732" cy="983605"/>
          </a:xfrm>
        </p:grpSpPr>
        <p:sp>
          <p:nvSpPr>
            <p:cNvPr id="31" name="TextBox 30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cs typeface="+mn-ea"/>
                  <a:sym typeface="+mn-lt"/>
                </a:rPr>
                <a:t>26%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2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253551" y="2453340"/>
            <a:ext cx="2261799" cy="737704"/>
            <a:chOff x="8338068" y="2261607"/>
            <a:chExt cx="3015732" cy="983605"/>
          </a:xfrm>
        </p:grpSpPr>
        <p:sp>
          <p:nvSpPr>
            <p:cNvPr id="35" name="TextBox 34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3"/>
                  </a:solidFill>
                  <a:cs typeface="+mn-ea"/>
                  <a:sym typeface="+mn-lt"/>
                </a:rPr>
                <a:t>93%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3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53551" y="3191472"/>
            <a:ext cx="2261799" cy="737704"/>
            <a:chOff x="8338068" y="2261607"/>
            <a:chExt cx="3015732" cy="983605"/>
          </a:xfrm>
        </p:grpSpPr>
        <p:sp>
          <p:nvSpPr>
            <p:cNvPr id="39" name="TextBox 38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4"/>
                  </a:solidFill>
                  <a:cs typeface="+mn-ea"/>
                  <a:sym typeface="+mn-lt"/>
                </a:rPr>
                <a:t>52%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4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253551" y="3929603"/>
            <a:ext cx="2261799" cy="737704"/>
            <a:chOff x="8338068" y="2261607"/>
            <a:chExt cx="3015732" cy="983605"/>
          </a:xfrm>
        </p:grpSpPr>
        <p:sp>
          <p:nvSpPr>
            <p:cNvPr id="43" name="TextBox 42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5"/>
                  </a:solidFill>
                  <a:cs typeface="+mn-ea"/>
                  <a:sym typeface="+mn-lt"/>
                </a:rPr>
                <a:t>57%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5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9841" y="4046057"/>
            <a:ext cx="5364206" cy="505844"/>
            <a:chOff x="839788" y="5394745"/>
            <a:chExt cx="7152274" cy="674459"/>
          </a:xfrm>
        </p:grpSpPr>
        <p:sp>
          <p:nvSpPr>
            <p:cNvPr id="47" name="Rectangle 46"/>
            <p:cNvSpPr/>
            <p:nvPr/>
          </p:nvSpPr>
          <p:spPr>
            <a:xfrm>
              <a:off x="839788" y="5394745"/>
              <a:ext cx="7152272" cy="6458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09"/>
            <p:cNvSpPr>
              <a:spLocks noEditPoints="1"/>
            </p:cNvSpPr>
            <p:nvPr/>
          </p:nvSpPr>
          <p:spPr bwMode="auto">
            <a:xfrm>
              <a:off x="1057782" y="5511688"/>
              <a:ext cx="410283" cy="362576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548903" y="5484428"/>
              <a:ext cx="6443159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50" name="Title 1"/>
          <p:cNvSpPr txBox="1">
            <a:spLocks/>
          </p:cNvSpPr>
          <p:nvPr/>
        </p:nvSpPr>
        <p:spPr>
          <a:xfrm>
            <a:off x="514350" y="328937"/>
            <a:ext cx="3912071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我们产品全球</a:t>
            </a:r>
            <a:r>
              <a:rPr lang="zh-CN" altLang="en-US" b="1" dirty="0">
                <a:cs typeface="+mn-ea"/>
                <a:sym typeface="+mn-lt"/>
              </a:rPr>
              <a:t>分布情况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等腰三角形 50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6410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400"/>
                            </p:stCondLst>
                            <p:childTnLst>
                              <p:par>
                                <p:cTn id="6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9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3657600"/>
          </a:xfrm>
          <a:prstGeom prst="rect">
            <a:avLst/>
          </a:prstGeom>
          <a:gradFill flip="none" rotWithShape="1">
            <a:gsLst>
              <a:gs pos="42000">
                <a:srgbClr val="557D48">
                  <a:alpha val="75000"/>
                </a:srgbClr>
              </a:gs>
              <a:gs pos="0">
                <a:schemeClr val="tx2"/>
              </a:gs>
              <a:gs pos="100000">
                <a:schemeClr val="accent3">
                  <a:alpha val="7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571751" y="1428750"/>
            <a:ext cx="3912071" cy="1885950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zh-CN" altLang="en-US" sz="4100" b="1" dirty="0">
                <a:solidFill>
                  <a:schemeClr val="bg1"/>
                </a:solidFill>
                <a:cs typeface="+mn-ea"/>
                <a:sym typeface="+mn-lt"/>
              </a:rPr>
              <a:t>谢谢您的观看</a:t>
            </a:r>
            <a:endParaRPr lang="en-US" altLang="zh-CN" sz="41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期待您的合作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59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通用商务"/>
</p:tagLst>
</file>

<file path=ppt/theme/theme1.xml><?xml version="1.0" encoding="utf-8"?>
<a:theme xmlns:a="http://schemas.openxmlformats.org/drawingml/2006/main" name="第一PPT，www.1ppt.com">
  <a:themeElements>
    <a:clrScheme name="自定义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1063E"/>
      </a:accent1>
      <a:accent2>
        <a:srgbClr val="E30342"/>
      </a:accent2>
      <a:accent3>
        <a:srgbClr val="01063E"/>
      </a:accent3>
      <a:accent4>
        <a:srgbClr val="E30342"/>
      </a:accent4>
      <a:accent5>
        <a:srgbClr val="01063E"/>
      </a:accent5>
      <a:accent6>
        <a:srgbClr val="E30342"/>
      </a:accent6>
      <a:hlink>
        <a:srgbClr val="01063E"/>
      </a:hlink>
      <a:folHlink>
        <a:srgbClr val="E3034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3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>
            <a:cs typeface="+mn-ea"/>
            <a:sym typeface="+mn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8216</TotalTime>
  <Words>3691</Words>
  <Application>Microsoft Office PowerPoint</Application>
  <PresentationFormat>全屏显示(16:9)</PresentationFormat>
  <Paragraphs>356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Lato</vt:lpstr>
      <vt:lpstr>Lato Regular</vt:lpstr>
      <vt:lpstr>Milestone</vt:lpstr>
      <vt:lpstr>微软雅黑</vt:lpstr>
      <vt:lpstr>Arial</vt:lpstr>
      <vt:lpstr>Calibri</vt:lpstr>
      <vt:lpstr>Calibri Light</vt:lpstr>
      <vt:lpstr>Impact</vt:lpstr>
      <vt:lpstr>Wingdings</vt:lpstr>
      <vt:lpstr>第一PPT，www.1ppt.com</vt:lpstr>
      <vt:lpstr>PowerPoint 演示文稿</vt:lpstr>
      <vt:lpstr>目录/CONTENTS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我们的使命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市场要点分析</vt:lpstr>
      <vt:lpstr>我们产品在市场所占比例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此处添加标题内容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通用商务</dc:title>
  <dc:creator>第一PPT</dc:creator>
  <cp:keywords>www.1ppt.com</cp:keywords>
  <cp:lastModifiedBy>Administrator</cp:lastModifiedBy>
  <cp:revision>529</cp:revision>
  <dcterms:created xsi:type="dcterms:W3CDTF">2015-10-04T10:23:04Z</dcterms:created>
  <dcterms:modified xsi:type="dcterms:W3CDTF">2020-03-14T02:06:38Z</dcterms:modified>
</cp:coreProperties>
</file>