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5" r:id="rId2"/>
    <p:sldId id="258" r:id="rId3"/>
    <p:sldId id="259" r:id="rId4"/>
    <p:sldId id="283" r:id="rId5"/>
    <p:sldId id="264" r:id="rId6"/>
    <p:sldId id="298" r:id="rId7"/>
    <p:sldId id="271" r:id="rId8"/>
    <p:sldId id="302" r:id="rId9"/>
    <p:sldId id="284" r:id="rId10"/>
    <p:sldId id="275" r:id="rId11"/>
    <p:sldId id="282" r:id="rId12"/>
    <p:sldId id="301" r:id="rId13"/>
    <p:sldId id="273" r:id="rId14"/>
    <p:sldId id="285" r:id="rId15"/>
    <p:sldId id="267" r:id="rId16"/>
    <p:sldId id="292" r:id="rId17"/>
    <p:sldId id="300" r:id="rId18"/>
    <p:sldId id="278" r:id="rId19"/>
    <p:sldId id="297" r:id="rId20"/>
    <p:sldId id="294" r:id="rId21"/>
    <p:sldId id="299" r:id="rId22"/>
    <p:sldId id="288" r:id="rId23"/>
    <p:sldId id="281" r:id="rId24"/>
    <p:sldId id="261" r:id="rId25"/>
    <p:sldId id="276" r:id="rId26"/>
    <p:sldId id="30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70A"/>
    <a:srgbClr val="BD2309"/>
    <a:srgbClr val="831806"/>
    <a:srgbClr val="1C3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showGuides="1">
      <p:cViewPr varScale="1">
        <p:scale>
          <a:sx n="87" d="100"/>
          <a:sy n="87" d="100"/>
        </p:scale>
        <p:origin x="82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9E81-6107-4C39-997C-88DFD2DC4B2E}" type="datetimeFigureOut">
              <a:rPr lang="zh-CN" altLang="en-US" smtClean="0"/>
              <a:t>2019/3/29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F7882-F18F-4F25-95D6-B20E85442D3B}" type="slidenum">
              <a:rPr lang="zh-CN" altLang="en-US" smtClean="0"/>
              <a:t>‹#›</a:t>
            </a:fld>
            <a:endParaRPr lang="zh-CN" altLang="en-US"/>
          </a:p>
        </p:txBody>
      </p:sp>
    </p:spTree>
    <p:extLst>
      <p:ext uri="{BB962C8B-B14F-4D97-AF65-F5344CB8AC3E}">
        <p14:creationId xmlns:p14="http://schemas.microsoft.com/office/powerpoint/2010/main" val="120387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a:t>
            </a:fld>
            <a:endParaRPr lang="zh-CN" altLang="en-US"/>
          </a:p>
        </p:txBody>
      </p:sp>
    </p:spTree>
    <p:extLst>
      <p:ext uri="{BB962C8B-B14F-4D97-AF65-F5344CB8AC3E}">
        <p14:creationId xmlns:p14="http://schemas.microsoft.com/office/powerpoint/2010/main" val="1922656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a:t>
            </a:fld>
            <a:endParaRPr lang="zh-CN" altLang="en-US"/>
          </a:p>
        </p:txBody>
      </p:sp>
    </p:spTree>
    <p:extLst>
      <p:ext uri="{BB962C8B-B14F-4D97-AF65-F5344CB8AC3E}">
        <p14:creationId xmlns:p14="http://schemas.microsoft.com/office/powerpoint/2010/main" val="133058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3</a:t>
            </a:fld>
            <a:endParaRPr lang="zh-CN" altLang="en-US"/>
          </a:p>
        </p:txBody>
      </p:sp>
    </p:spTree>
    <p:extLst>
      <p:ext uri="{BB962C8B-B14F-4D97-AF65-F5344CB8AC3E}">
        <p14:creationId xmlns:p14="http://schemas.microsoft.com/office/powerpoint/2010/main" val="343954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37460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8502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6</a:t>
            </a:fld>
            <a:endParaRPr lang="zh-CN" altLang="en-US"/>
          </a:p>
        </p:txBody>
      </p:sp>
    </p:spTree>
    <p:extLst>
      <p:ext uri="{BB962C8B-B14F-4D97-AF65-F5344CB8AC3E}">
        <p14:creationId xmlns:p14="http://schemas.microsoft.com/office/powerpoint/2010/main" val="110010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7</a:t>
            </a:fld>
            <a:endParaRPr lang="zh-CN" altLang="en-US"/>
          </a:p>
        </p:txBody>
      </p:sp>
    </p:spTree>
    <p:extLst>
      <p:ext uri="{BB962C8B-B14F-4D97-AF65-F5344CB8AC3E}">
        <p14:creationId xmlns:p14="http://schemas.microsoft.com/office/powerpoint/2010/main" val="342389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8</a:t>
            </a:fld>
            <a:endParaRPr lang="zh-CN" altLang="en-US"/>
          </a:p>
        </p:txBody>
      </p:sp>
    </p:spTree>
    <p:extLst>
      <p:ext uri="{BB962C8B-B14F-4D97-AF65-F5344CB8AC3E}">
        <p14:creationId xmlns:p14="http://schemas.microsoft.com/office/powerpoint/2010/main" val="356026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9</a:t>
            </a:fld>
            <a:endParaRPr lang="zh-CN" altLang="en-US"/>
          </a:p>
        </p:txBody>
      </p:sp>
    </p:spTree>
    <p:extLst>
      <p:ext uri="{BB962C8B-B14F-4D97-AF65-F5344CB8AC3E}">
        <p14:creationId xmlns:p14="http://schemas.microsoft.com/office/powerpoint/2010/main" val="4098986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10</a:t>
            </a:fld>
            <a:endParaRPr lang="zh-CN" altLang="en-US"/>
          </a:p>
        </p:txBody>
      </p:sp>
    </p:spTree>
    <p:extLst>
      <p:ext uri="{BB962C8B-B14F-4D97-AF65-F5344CB8AC3E}">
        <p14:creationId xmlns:p14="http://schemas.microsoft.com/office/powerpoint/2010/main" val="376581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63587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12</a:t>
            </a:fld>
            <a:endParaRPr lang="zh-CN" altLang="en-US"/>
          </a:p>
        </p:txBody>
      </p:sp>
    </p:spTree>
    <p:extLst>
      <p:ext uri="{BB962C8B-B14F-4D97-AF65-F5344CB8AC3E}">
        <p14:creationId xmlns:p14="http://schemas.microsoft.com/office/powerpoint/2010/main" val="124962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13</a:t>
            </a:fld>
            <a:endParaRPr lang="zh-CN" altLang="en-US"/>
          </a:p>
        </p:txBody>
      </p:sp>
    </p:spTree>
    <p:extLst>
      <p:ext uri="{BB962C8B-B14F-4D97-AF65-F5344CB8AC3E}">
        <p14:creationId xmlns:p14="http://schemas.microsoft.com/office/powerpoint/2010/main" val="206585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66156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192455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25476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17</a:t>
            </a:fld>
            <a:endParaRPr lang="zh-CN" altLang="en-US"/>
          </a:p>
        </p:txBody>
      </p:sp>
    </p:spTree>
    <p:extLst>
      <p:ext uri="{BB962C8B-B14F-4D97-AF65-F5344CB8AC3E}">
        <p14:creationId xmlns:p14="http://schemas.microsoft.com/office/powerpoint/2010/main" val="346388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62133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63017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20</a:t>
            </a:fld>
            <a:endParaRPr lang="zh-CN" altLang="en-US"/>
          </a:p>
        </p:txBody>
      </p:sp>
    </p:spTree>
    <p:extLst>
      <p:ext uri="{BB962C8B-B14F-4D97-AF65-F5344CB8AC3E}">
        <p14:creationId xmlns:p14="http://schemas.microsoft.com/office/powerpoint/2010/main" val="210915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21</a:t>
            </a:fld>
            <a:endParaRPr lang="zh-CN" altLang="en-US"/>
          </a:p>
        </p:txBody>
      </p:sp>
    </p:spTree>
    <p:extLst>
      <p:ext uri="{BB962C8B-B14F-4D97-AF65-F5344CB8AC3E}">
        <p14:creationId xmlns:p14="http://schemas.microsoft.com/office/powerpoint/2010/main" val="2488585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2402197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23</a:t>
            </a:fld>
            <a:endParaRPr lang="zh-CN" altLang="en-US"/>
          </a:p>
        </p:txBody>
      </p:sp>
    </p:spTree>
    <p:extLst>
      <p:ext uri="{BB962C8B-B14F-4D97-AF65-F5344CB8AC3E}">
        <p14:creationId xmlns:p14="http://schemas.microsoft.com/office/powerpoint/2010/main" val="304768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24</a:t>
            </a:fld>
            <a:endParaRPr lang="zh-CN" altLang="en-US"/>
          </a:p>
        </p:txBody>
      </p:sp>
    </p:spTree>
    <p:extLst>
      <p:ext uri="{BB962C8B-B14F-4D97-AF65-F5344CB8AC3E}">
        <p14:creationId xmlns:p14="http://schemas.microsoft.com/office/powerpoint/2010/main" val="1804973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25</a:t>
            </a:fld>
            <a:endParaRPr lang="zh-CN" altLang="en-US"/>
          </a:p>
        </p:txBody>
      </p:sp>
    </p:spTree>
    <p:extLst>
      <p:ext uri="{BB962C8B-B14F-4D97-AF65-F5344CB8AC3E}">
        <p14:creationId xmlns:p14="http://schemas.microsoft.com/office/powerpoint/2010/main" val="208459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26</a:t>
            </a:fld>
            <a:endParaRPr lang="zh-CN" altLang="en-US"/>
          </a:p>
        </p:txBody>
      </p:sp>
    </p:spTree>
    <p:extLst>
      <p:ext uri="{BB962C8B-B14F-4D97-AF65-F5344CB8AC3E}">
        <p14:creationId xmlns:p14="http://schemas.microsoft.com/office/powerpoint/2010/main" val="34754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 y="0"/>
            <a:ext cx="12191998" cy="6321481"/>
          </a:xfrm>
          <a:custGeom>
            <a:avLst/>
            <a:gdLst>
              <a:gd name="connsiteX0" fmla="*/ 5805482 w 12191998"/>
              <a:gd name="connsiteY0" fmla="*/ 0 h 6321481"/>
              <a:gd name="connsiteX1" fmla="*/ 12191998 w 12191998"/>
              <a:gd name="connsiteY1" fmla="*/ 1 h 6321481"/>
              <a:gd name="connsiteX2" fmla="*/ 12191998 w 12191998"/>
              <a:gd name="connsiteY2" fmla="*/ 839801 h 6321481"/>
              <a:gd name="connsiteX3" fmla="*/ 0 w 12191998"/>
              <a:gd name="connsiteY3" fmla="*/ 6321481 h 6321481"/>
              <a:gd name="connsiteX4" fmla="*/ 0 w 12191998"/>
              <a:gd name="connsiteY4" fmla="*/ 2610220 h 6321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6321481">
                <a:moveTo>
                  <a:pt x="5805482" y="0"/>
                </a:moveTo>
                <a:lnTo>
                  <a:pt x="12191998" y="1"/>
                </a:lnTo>
                <a:lnTo>
                  <a:pt x="12191998" y="839801"/>
                </a:lnTo>
                <a:lnTo>
                  <a:pt x="0" y="6321481"/>
                </a:lnTo>
                <a:lnTo>
                  <a:pt x="0" y="2610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5917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90844" y="2797327"/>
            <a:ext cx="7001158" cy="4060674"/>
          </a:xfrm>
          <a:custGeom>
            <a:avLst/>
            <a:gdLst>
              <a:gd name="connsiteX0" fmla="*/ 7001158 w 7001158"/>
              <a:gd name="connsiteY0" fmla="*/ 0 h 4060674"/>
              <a:gd name="connsiteX1" fmla="*/ 7001158 w 7001158"/>
              <a:gd name="connsiteY1" fmla="*/ 4060674 h 4060674"/>
              <a:gd name="connsiteX2" fmla="*/ 0 w 7001158"/>
              <a:gd name="connsiteY2" fmla="*/ 4060673 h 4060674"/>
            </a:gdLst>
            <a:ahLst/>
            <a:cxnLst>
              <a:cxn ang="0">
                <a:pos x="connsiteX0" y="connsiteY0"/>
              </a:cxn>
              <a:cxn ang="0">
                <a:pos x="connsiteX1" y="connsiteY1"/>
              </a:cxn>
              <a:cxn ang="0">
                <a:pos x="connsiteX2" y="connsiteY2"/>
              </a:cxn>
            </a:cxnLst>
            <a:rect l="l" t="t" r="r" b="b"/>
            <a:pathLst>
              <a:path w="7001158" h="4060674">
                <a:moveTo>
                  <a:pt x="7001158" y="0"/>
                </a:moveTo>
                <a:lnTo>
                  <a:pt x="7001158" y="4060674"/>
                </a:lnTo>
                <a:lnTo>
                  <a:pt x="0" y="40606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37144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1735852"/>
            <a:ext cx="12192001" cy="5122151"/>
          </a:xfrm>
          <a:custGeom>
            <a:avLst/>
            <a:gdLst>
              <a:gd name="connsiteX0" fmla="*/ 1 w 12192001"/>
              <a:gd name="connsiteY0" fmla="*/ 0 h 5122151"/>
              <a:gd name="connsiteX1" fmla="*/ 12192001 w 12192001"/>
              <a:gd name="connsiteY1" fmla="*/ 5106589 h 5122151"/>
              <a:gd name="connsiteX2" fmla="*/ 12186517 w 12192001"/>
              <a:gd name="connsiteY2" fmla="*/ 5122150 h 5122151"/>
              <a:gd name="connsiteX3" fmla="*/ 1 w 12192001"/>
              <a:gd name="connsiteY3" fmla="*/ 5122151 h 5122151"/>
              <a:gd name="connsiteX4" fmla="*/ 0 w 12192001"/>
              <a:gd name="connsiteY4" fmla="*/ 1 h 512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5122151">
                <a:moveTo>
                  <a:pt x="1" y="0"/>
                </a:moveTo>
                <a:lnTo>
                  <a:pt x="12192001" y="5106589"/>
                </a:lnTo>
                <a:lnTo>
                  <a:pt x="12186517" y="5122150"/>
                </a:lnTo>
                <a:lnTo>
                  <a:pt x="1" y="5122151"/>
                </a:lnTo>
                <a:lnTo>
                  <a:pt x="0" y="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24647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9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757364"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2" name="图片占位符 11"/>
          <p:cNvSpPr>
            <a:spLocks noGrp="1"/>
          </p:cNvSpPr>
          <p:nvPr>
            <p:ph type="pic" sz="quarter" idx="11"/>
          </p:nvPr>
        </p:nvSpPr>
        <p:spPr>
          <a:xfrm>
            <a:off x="5153706"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550048"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50565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3"/>
          </p:nvPr>
        </p:nvSpPr>
        <p:spPr>
          <a:xfrm>
            <a:off x="1843840"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4"/>
          </p:nvPr>
        </p:nvSpPr>
        <p:spPr>
          <a:xfrm>
            <a:off x="5116811"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5"/>
          </p:nvPr>
        </p:nvSpPr>
        <p:spPr>
          <a:xfrm>
            <a:off x="8389783"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2019/3/29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258615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2019/3/29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389378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272706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80066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726513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0942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任意多边形: 形状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任意多边形: 形状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任意多边形: 形状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任意多边形: 形状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2167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等腰三角形 1"/>
          <p:cNvSpPr/>
          <p:nvPr userDrawn="1"/>
        </p:nvSpPr>
        <p:spPr>
          <a:xfrm rot="5400000">
            <a:off x="-68579" y="342600"/>
            <a:ext cx="994396" cy="857236"/>
          </a:xfrm>
          <a:prstGeom prst="triangle">
            <a:avLst>
              <a:gd name="adj" fmla="val 634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10"/>
          <p:cNvSpPr/>
          <p:nvPr userDrawn="1"/>
        </p:nvSpPr>
        <p:spPr>
          <a:xfrm rot="16200000" flipH="1">
            <a:off x="109347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11"/>
          <p:cNvSpPr/>
          <p:nvPr userDrawn="1"/>
        </p:nvSpPr>
        <p:spPr>
          <a:xfrm rot="5400000">
            <a:off x="113538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81154012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 id="2147483665" r:id="rId5"/>
    <p:sldLayoutId id="2147483666" r:id="rId6"/>
    <p:sldLayoutId id="2147483668" r:id="rId7"/>
    <p:sldLayoutId id="2147483669" r:id="rId8"/>
    <p:sldLayoutId id="2147483670" r:id="rId9"/>
    <p:sldLayoutId id="2147483671" r:id="rId10"/>
    <p:sldLayoutId id="2147483672" r:id="rId11"/>
    <p:sldLayoutId id="214748367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932329" y="4895850"/>
            <a:ext cx="6067687"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软件解决方案</a:t>
            </a:r>
            <a:r>
              <a:rPr lang="en-US" altLang="zh-CN" sz="4800" b="1" dirty="0" err="1">
                <a:solidFill>
                  <a:schemeClr val="tx1">
                    <a:lumMod val="75000"/>
                    <a:lumOff val="25000"/>
                  </a:schemeClr>
                </a:solidFill>
              </a:rPr>
              <a:t>ppt</a:t>
            </a:r>
            <a:r>
              <a:rPr lang="zh-CN" altLang="en-US" sz="4800" b="1" dirty="0">
                <a:solidFill>
                  <a:schemeClr val="tx1">
                    <a:lumMod val="75000"/>
                    <a:lumOff val="25000"/>
                  </a:schemeClr>
                </a:solidFill>
              </a:rPr>
              <a:t>模板</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4197383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6502" b="6502"/>
          <a:stretch>
            <a:fillRect/>
          </a:stretch>
        </p:blipFill>
        <p:spPr/>
      </p:pic>
      <p:sp>
        <p:nvSpPr>
          <p:cNvPr id="5" name="等腰三角形 4"/>
          <p:cNvSpPr/>
          <p:nvPr/>
        </p:nvSpPr>
        <p:spPr>
          <a:xfrm rot="5400000">
            <a:off x="10414721" y="1974512"/>
            <a:ext cx="1908931" cy="164563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0414720" y="1021860"/>
            <a:ext cx="1908934" cy="164563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10414721" y="2928978"/>
            <a:ext cx="1908931" cy="16456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76881" y="490327"/>
            <a:ext cx="2441695" cy="584775"/>
          </a:xfrm>
          <a:prstGeom prst="rect">
            <a:avLst/>
          </a:prstGeom>
          <a:noFill/>
        </p:spPr>
        <p:txBody>
          <a:bodyPr wrap="none" rtlCol="0">
            <a:spAutoFit/>
          </a:bodyPr>
          <a:lstStyle/>
          <a:p>
            <a:r>
              <a:rPr lang="en-US" altLang="zh-CN" sz="3200" b="1" dirty="0" smtClean="0">
                <a:solidFill>
                  <a:schemeClr val="accent1"/>
                </a:solidFill>
                <a:ea typeface="+mj-ea"/>
              </a:rPr>
              <a:t>CONTENTS</a:t>
            </a:r>
            <a:endParaRPr lang="zh-CN" altLang="en-US" sz="3200" b="1" dirty="0">
              <a:solidFill>
                <a:schemeClr val="accent1"/>
              </a:solidFill>
              <a:ea typeface="+mj-ea"/>
            </a:endParaRPr>
          </a:p>
        </p:txBody>
      </p:sp>
      <p:grpSp>
        <p:nvGrpSpPr>
          <p:cNvPr id="2" name="组合 1"/>
          <p:cNvGrpSpPr/>
          <p:nvPr/>
        </p:nvGrpSpPr>
        <p:grpSpPr>
          <a:xfrm>
            <a:off x="1997729" y="1716073"/>
            <a:ext cx="2353741" cy="552847"/>
            <a:chOff x="1305751" y="1841520"/>
            <a:chExt cx="2353741" cy="552847"/>
          </a:xfrm>
        </p:grpSpPr>
        <p:sp>
          <p:nvSpPr>
            <p:cNvPr id="8" name="等腰三角形 7"/>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公司与团队</a:t>
              </a:r>
            </a:p>
          </p:txBody>
        </p:sp>
        <p:sp>
          <p:nvSpPr>
            <p:cNvPr id="11" name="文本框 10"/>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1</a:t>
              </a:r>
              <a:endParaRPr lang="zh-CN" altLang="en-US" b="1" dirty="0">
                <a:solidFill>
                  <a:schemeClr val="bg1"/>
                </a:solidFill>
              </a:endParaRPr>
            </a:p>
          </p:txBody>
        </p:sp>
      </p:grpSp>
      <p:grpSp>
        <p:nvGrpSpPr>
          <p:cNvPr id="12" name="组合 11"/>
          <p:cNvGrpSpPr/>
          <p:nvPr/>
        </p:nvGrpSpPr>
        <p:grpSpPr>
          <a:xfrm>
            <a:off x="1997729" y="2457027"/>
            <a:ext cx="2045964" cy="552847"/>
            <a:chOff x="1305751" y="1841520"/>
            <a:chExt cx="2045964" cy="552847"/>
          </a:xfrm>
        </p:grpSpPr>
        <p:sp>
          <p:nvSpPr>
            <p:cNvPr id="13" name="等腰三角形 12"/>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项目介绍</a:t>
              </a:r>
            </a:p>
          </p:txBody>
        </p:sp>
        <p:sp>
          <p:nvSpPr>
            <p:cNvPr id="15" name="文本框 14"/>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2</a:t>
              </a:r>
              <a:endParaRPr lang="zh-CN" altLang="en-US" b="1" dirty="0">
                <a:solidFill>
                  <a:schemeClr val="bg1"/>
                </a:solidFill>
              </a:endParaRPr>
            </a:p>
          </p:txBody>
        </p:sp>
      </p:grpSp>
      <p:grpSp>
        <p:nvGrpSpPr>
          <p:cNvPr id="16" name="组合 15"/>
          <p:cNvGrpSpPr/>
          <p:nvPr/>
        </p:nvGrpSpPr>
        <p:grpSpPr>
          <a:xfrm>
            <a:off x="1997729" y="3197981"/>
            <a:ext cx="2353741" cy="552847"/>
            <a:chOff x="1305751" y="1841520"/>
            <a:chExt cx="2353741" cy="552847"/>
          </a:xfrm>
        </p:grpSpPr>
        <p:sp>
          <p:nvSpPr>
            <p:cNvPr id="17" name="等腰三角形 16"/>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产品与运营</a:t>
              </a:r>
            </a:p>
          </p:txBody>
        </p:sp>
        <p:sp>
          <p:nvSpPr>
            <p:cNvPr id="20" name="文本框 19"/>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3</a:t>
              </a:r>
              <a:endParaRPr lang="zh-CN" altLang="en-US" b="1" dirty="0">
                <a:solidFill>
                  <a:schemeClr val="bg1"/>
                </a:solidFill>
              </a:endParaRPr>
            </a:p>
          </p:txBody>
        </p:sp>
      </p:grpSp>
      <p:grpSp>
        <p:nvGrpSpPr>
          <p:cNvPr id="21" name="组合 20"/>
          <p:cNvGrpSpPr/>
          <p:nvPr/>
        </p:nvGrpSpPr>
        <p:grpSpPr>
          <a:xfrm>
            <a:off x="1997729" y="3938935"/>
            <a:ext cx="2045964" cy="552847"/>
            <a:chOff x="1305751" y="1841520"/>
            <a:chExt cx="2045964" cy="552847"/>
          </a:xfrm>
        </p:grpSpPr>
        <p:sp>
          <p:nvSpPr>
            <p:cNvPr id="22" name="等腰三角形 21"/>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发展前景</a:t>
              </a:r>
            </a:p>
          </p:txBody>
        </p:sp>
        <p:sp>
          <p:nvSpPr>
            <p:cNvPr id="24" name="文本框 23"/>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4</a:t>
              </a:r>
              <a:endParaRPr lang="zh-CN" altLang="en-US" b="1" dirty="0">
                <a:solidFill>
                  <a:schemeClr val="bg1"/>
                </a:solidFill>
              </a:endParaRPr>
            </a:p>
          </p:txBody>
        </p:sp>
      </p:grpSp>
      <p:grpSp>
        <p:nvGrpSpPr>
          <p:cNvPr id="25" name="组合 24"/>
          <p:cNvGrpSpPr/>
          <p:nvPr/>
        </p:nvGrpSpPr>
        <p:grpSpPr>
          <a:xfrm>
            <a:off x="1997729" y="4679890"/>
            <a:ext cx="2353741" cy="552847"/>
            <a:chOff x="1305751" y="1841520"/>
            <a:chExt cx="2353741" cy="552847"/>
          </a:xfrm>
        </p:grpSpPr>
        <p:sp>
          <p:nvSpPr>
            <p:cNvPr id="26" name="等腰三角形 25"/>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财务与融资</a:t>
              </a:r>
            </a:p>
          </p:txBody>
        </p:sp>
        <p:sp>
          <p:nvSpPr>
            <p:cNvPr id="28" name="文本框 27"/>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5</a:t>
              </a:r>
              <a:endParaRPr lang="zh-CN" altLang="en-US" b="1" dirty="0">
                <a:solidFill>
                  <a:schemeClr val="bg1"/>
                </a:solidFill>
              </a:endParaRPr>
            </a:p>
          </p:txBody>
        </p:sp>
      </p:grpSp>
    </p:spTree>
    <p:extLst>
      <p:ext uri="{BB962C8B-B14F-4D97-AF65-F5344CB8AC3E}">
        <p14:creationId xmlns:p14="http://schemas.microsoft.com/office/powerpoint/2010/main" val="1399082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0-#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公司与团队</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01</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530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公司简介一</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公司简介二</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 name="组合 1"/>
          <p:cNvGrpSpPr/>
          <p:nvPr/>
        </p:nvGrpSpPr>
        <p:grpSpPr>
          <a:xfrm>
            <a:off x="985519" y="399144"/>
            <a:ext cx="6558644" cy="763582"/>
            <a:chOff x="874713" y="281210"/>
            <a:chExt cx="6558644" cy="763582"/>
          </a:xfrm>
        </p:grpSpPr>
        <p:sp>
          <p:nvSpPr>
            <p:cNvPr id="14" name="文本框 1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15" name="文本框 1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3963499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p:grpSpPr>
        <p:sp>
          <p:nvSpPr>
            <p:cNvPr id="28" name="矩形 27"/>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0" name="组合 29"/>
          <p:cNvGrpSpPr/>
          <p:nvPr/>
        </p:nvGrpSpPr>
        <p:grpSpPr>
          <a:xfrm>
            <a:off x="3345562" y="3506529"/>
            <a:ext cx="1326873" cy="1326873"/>
            <a:chOff x="1270840" y="3443029"/>
            <a:chExt cx="1326873" cy="1326873"/>
          </a:xfrm>
        </p:grpSpPr>
        <p:sp>
          <p:nvSpPr>
            <p:cNvPr id="31" name="矩形 30"/>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3" name="组合 32"/>
          <p:cNvGrpSpPr/>
          <p:nvPr/>
        </p:nvGrpSpPr>
        <p:grpSpPr>
          <a:xfrm>
            <a:off x="5432984" y="3506529"/>
            <a:ext cx="1326873" cy="1326873"/>
            <a:chOff x="1270840" y="3443029"/>
            <a:chExt cx="1326873" cy="1326873"/>
          </a:xfrm>
        </p:grpSpPr>
        <p:sp>
          <p:nvSpPr>
            <p:cNvPr id="34" name="矩形 33"/>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endParaRPr>
            </a:p>
          </p:txBody>
        </p:sp>
      </p:grpSp>
      <p:grpSp>
        <p:nvGrpSpPr>
          <p:cNvPr id="36" name="组合 35"/>
          <p:cNvGrpSpPr/>
          <p:nvPr/>
        </p:nvGrpSpPr>
        <p:grpSpPr>
          <a:xfrm>
            <a:off x="7520406" y="3506529"/>
            <a:ext cx="1326873" cy="1326873"/>
            <a:chOff x="1270840" y="3443029"/>
            <a:chExt cx="1326873" cy="1326873"/>
          </a:xfrm>
        </p:grpSpPr>
        <p:sp>
          <p:nvSpPr>
            <p:cNvPr id="37" name="矩形 36"/>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9607827" y="350652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团队合作</a:t>
            </a:r>
            <a:endParaRPr lang="zh-CN" altLang="en-US" dirty="0">
              <a:solidFill>
                <a:schemeClr val="tx1">
                  <a:lumMod val="65000"/>
                  <a:lumOff val="35000"/>
                </a:schemeClr>
              </a:solidFill>
              <a:latin typeface="+mj-ea"/>
              <a:ea typeface="+mj-ea"/>
            </a:endParaRP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经营理念</a:t>
            </a:r>
            <a:endParaRPr lang="zh-CN" altLang="en-US" dirty="0">
              <a:solidFill>
                <a:schemeClr val="tx1">
                  <a:lumMod val="65000"/>
                  <a:lumOff val="35000"/>
                </a:schemeClr>
              </a:solidFill>
              <a:latin typeface="+mj-ea"/>
              <a:ea typeface="+mj-ea"/>
            </a:endParaRP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企业荣誉</a:t>
            </a:r>
            <a:endParaRPr lang="zh-CN" altLang="en-US" dirty="0">
              <a:solidFill>
                <a:schemeClr val="tx1">
                  <a:lumMod val="65000"/>
                  <a:lumOff val="35000"/>
                </a:schemeClr>
              </a:solidFill>
              <a:latin typeface="+mj-ea"/>
              <a:ea typeface="+mj-ea"/>
            </a:endParaRP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经营策略</a:t>
            </a:r>
            <a:endParaRPr lang="zh-CN" altLang="en-US" dirty="0">
              <a:solidFill>
                <a:schemeClr val="tx1">
                  <a:lumMod val="65000"/>
                  <a:lumOff val="35000"/>
                </a:schemeClr>
              </a:solidFill>
              <a:latin typeface="+mj-ea"/>
              <a:ea typeface="+mj-ea"/>
            </a:endParaRP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mj-ea"/>
                <a:ea typeface="+mj-ea"/>
              </a:rPr>
              <a:t>文字添加</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a:t>
              </a:r>
              <a:r>
                <a:rPr lang="en-US" altLang="zh-CN" sz="1600" dirty="0" err="1">
                  <a:solidFill>
                    <a:schemeClr val="tx1">
                      <a:lumMod val="65000"/>
                      <a:lumOff val="35000"/>
                    </a:schemeClr>
                  </a:solidFill>
                </a:rPr>
                <a:t>usedThe</a:t>
              </a:r>
              <a:r>
                <a:rPr lang="en-US" altLang="zh-CN" sz="1600" dirty="0">
                  <a:solidFill>
                    <a:schemeClr val="tx1">
                      <a:lumMod val="65000"/>
                      <a:lumOff val="35000"/>
                    </a:schemeClr>
                  </a:solidFill>
                </a:rPr>
                <a:t> user can demonstrate on a projector or computer, or print the presentation and make it into a film to be used</a:t>
              </a:r>
            </a:p>
          </p:txBody>
        </p:sp>
        <p:sp>
          <p:nvSpPr>
            <p:cNvPr id="26" name="文本框 25"/>
            <p:cNvSpPr txBox="1"/>
            <p:nvPr/>
          </p:nvSpPr>
          <p:spPr>
            <a:xfrm>
              <a:off x="1155047" y="1914620"/>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企业文化</a:t>
              </a:r>
              <a:endParaRPr lang="zh-CN" altLang="en-US" sz="2400" b="1" dirty="0">
                <a:solidFill>
                  <a:schemeClr val="tx1">
                    <a:lumMod val="65000"/>
                    <a:lumOff val="35000"/>
                  </a:schemeClr>
                </a:solidFill>
                <a:latin typeface="+mj-ea"/>
                <a:ea typeface="+mj-ea"/>
              </a:endParaRPr>
            </a:p>
          </p:txBody>
        </p:sp>
      </p:grpSp>
      <p:grpSp>
        <p:nvGrpSpPr>
          <p:cNvPr id="42" name="组合 41"/>
          <p:cNvGrpSpPr/>
          <p:nvPr/>
        </p:nvGrpSpPr>
        <p:grpSpPr>
          <a:xfrm>
            <a:off x="985519" y="399144"/>
            <a:ext cx="6558644" cy="763582"/>
            <a:chOff x="874713" y="281210"/>
            <a:chExt cx="6558644" cy="763582"/>
          </a:xfrm>
        </p:grpSpPr>
        <p:sp>
          <p:nvSpPr>
            <p:cNvPr id="43" name="文本框 4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44" name="文本框 4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06856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nodeType="withEffect">
                                  <p:stCondLst>
                                    <p:cond delay="75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48926"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1" name="矩形 20"/>
          <p:cNvSpPr/>
          <p:nvPr/>
        </p:nvSpPr>
        <p:spPr>
          <a:xfrm>
            <a:off x="5252192"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2" name="矩形 21"/>
          <p:cNvSpPr/>
          <p:nvPr/>
        </p:nvSpPr>
        <p:spPr>
          <a:xfrm>
            <a:off x="9155458"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3" name="矩形 22"/>
          <p:cNvSpPr/>
          <p:nvPr/>
        </p:nvSpPr>
        <p:spPr>
          <a:xfrm>
            <a:off x="7203825"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4" name="矩形 23"/>
          <p:cNvSpPr/>
          <p:nvPr/>
        </p:nvSpPr>
        <p:spPr>
          <a:xfrm>
            <a:off x="3302306"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pic>
        <p:nvPicPr>
          <p:cNvPr id="30" name="图片占位符 2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286" r="14286"/>
          <a:stretch>
            <a:fillRect/>
          </a:stretch>
        </p:blipFill>
        <p:spPr>
          <a:effectLst/>
        </p:spPr>
      </p:pic>
      <p:pic>
        <p:nvPicPr>
          <p:cNvPr id="32" name="图片占位符 31"/>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8750" r="18750"/>
          <a:stretch>
            <a:fillRect/>
          </a:stretch>
        </p:blipFill>
        <p:spPr>
          <a:effectLst/>
        </p:spPr>
      </p:pic>
      <p:pic>
        <p:nvPicPr>
          <p:cNvPr id="34" name="图片占位符 33"/>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21" r="18721"/>
          <a:stretch>
            <a:fillRect/>
          </a:stretch>
        </p:blipFill>
        <p:spPr>
          <a:effectLst/>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1572" r="11572"/>
          <a:stretch>
            <a:fillRect/>
          </a:stretch>
        </p:blipFill>
        <p:spPr>
          <a:effectLst/>
        </p:spPr>
      </p:pic>
      <p:pic>
        <p:nvPicPr>
          <p:cNvPr id="36" name="图片占位符 35"/>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l="18750" r="18750"/>
          <a:stretch>
            <a:fillRect/>
          </a:stretch>
        </p:blipFill>
        <p:spPr>
          <a:effectLst/>
        </p:spPr>
      </p:pic>
      <p:sp>
        <p:nvSpPr>
          <p:cNvPr id="41" name="椭圆 18"/>
          <p:cNvSpPr/>
          <p:nvPr/>
        </p:nvSpPr>
        <p:spPr>
          <a:xfrm rot="5400000">
            <a:off x="9875683"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8"/>
          <p:cNvSpPr/>
          <p:nvPr/>
        </p:nvSpPr>
        <p:spPr>
          <a:xfrm rot="5400000">
            <a:off x="5972417"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18"/>
          <p:cNvSpPr/>
          <p:nvPr/>
        </p:nvSpPr>
        <p:spPr>
          <a:xfrm rot="5400000">
            <a:off x="2069154"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8"/>
          <p:cNvSpPr/>
          <p:nvPr/>
        </p:nvSpPr>
        <p:spPr>
          <a:xfrm rot="16200000" flipV="1">
            <a:off x="4020786"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16200000" flipV="1">
            <a:off x="7924050"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985519" y="399144"/>
            <a:ext cx="6558644" cy="763582"/>
            <a:chOff x="874713" y="281210"/>
            <a:chExt cx="6558644" cy="763582"/>
          </a:xfrm>
        </p:grpSpPr>
        <p:sp>
          <p:nvSpPr>
            <p:cNvPr id="18" name="文本框 17"/>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0" name="文本框 1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59914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40" r="16640"/>
          <a:stretch>
            <a:fillRect/>
          </a:stretch>
        </p:blipFill>
        <p:spPr/>
      </p:pic>
      <p:pic>
        <p:nvPicPr>
          <p:cNvPr id="27" name="图片占位符 2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40" r="16640"/>
          <a:stretch>
            <a:fillRect/>
          </a:stretch>
        </p:blipFill>
        <p:spPr/>
      </p:pic>
      <p:pic>
        <p:nvPicPr>
          <p:cNvPr id="33" name="图片占位符 32"/>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880" r="13880"/>
          <a:stretch>
            <a:fillRect/>
          </a:stretch>
        </p:blipFill>
        <p:spPr/>
      </p:pic>
      <p:grpSp>
        <p:nvGrpSpPr>
          <p:cNvPr id="15" name="组合 14"/>
          <p:cNvGrpSpPr/>
          <p:nvPr/>
        </p:nvGrpSpPr>
        <p:grpSpPr>
          <a:xfrm>
            <a:off x="1408757" y="4530579"/>
            <a:ext cx="2771358" cy="1192329"/>
            <a:chOff x="2024889" y="3689289"/>
            <a:chExt cx="2771358" cy="1192329"/>
          </a:xfrm>
        </p:grpSpPr>
        <p:sp>
          <p:nvSpPr>
            <p:cNvPr id="16" name="矩形 15"/>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17" name="文本框 16"/>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smtClean="0">
                  <a:solidFill>
                    <a:schemeClr val="tx1">
                      <a:lumMod val="65000"/>
                      <a:lumOff val="35000"/>
                    </a:schemeClr>
                  </a:solidFill>
                  <a:latin typeface="+mj-ea"/>
                  <a:ea typeface="+mj-ea"/>
                </a:rPr>
                <a:t>核心团队</a:t>
              </a:r>
              <a:endParaRPr lang="zh-CN" altLang="en-US" sz="2000" b="1" dirty="0">
                <a:solidFill>
                  <a:schemeClr val="tx1">
                    <a:lumMod val="65000"/>
                    <a:lumOff val="35000"/>
                  </a:schemeClr>
                </a:solidFill>
                <a:latin typeface="+mj-ea"/>
                <a:ea typeface="+mj-ea"/>
              </a:endParaRPr>
            </a:p>
          </p:txBody>
        </p:sp>
      </p:grpSp>
      <p:grpSp>
        <p:nvGrpSpPr>
          <p:cNvPr id="18" name="组合 17"/>
          <p:cNvGrpSpPr/>
          <p:nvPr/>
        </p:nvGrpSpPr>
        <p:grpSpPr>
          <a:xfrm>
            <a:off x="4732618" y="4530579"/>
            <a:ext cx="2771358" cy="1192329"/>
            <a:chOff x="2024889" y="3689289"/>
            <a:chExt cx="2771358" cy="1192329"/>
          </a:xfrm>
        </p:grpSpPr>
        <p:sp>
          <p:nvSpPr>
            <p:cNvPr id="19" name="矩形 18"/>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2805272"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a:t>
              </a:r>
              <a:r>
                <a:rPr lang="zh-CN" altLang="en-US" sz="2000" b="1" dirty="0" smtClean="0">
                  <a:solidFill>
                    <a:schemeClr val="tx1">
                      <a:lumMod val="65000"/>
                      <a:lumOff val="35000"/>
                    </a:schemeClr>
                  </a:solidFill>
                  <a:latin typeface="+mj-ea"/>
                </a:rPr>
                <a:t>团队</a:t>
              </a:r>
              <a:endParaRPr lang="zh-CN" altLang="en-US" sz="2000" b="1" dirty="0">
                <a:solidFill>
                  <a:schemeClr val="tx1">
                    <a:lumMod val="65000"/>
                    <a:lumOff val="35000"/>
                  </a:schemeClr>
                </a:solidFill>
                <a:latin typeface="+mj-ea"/>
              </a:endParaRPr>
            </a:p>
          </p:txBody>
        </p:sp>
      </p:grpSp>
      <p:grpSp>
        <p:nvGrpSpPr>
          <p:cNvPr id="21" name="组合 20"/>
          <p:cNvGrpSpPr/>
          <p:nvPr/>
        </p:nvGrpSpPr>
        <p:grpSpPr>
          <a:xfrm>
            <a:off x="8005590" y="4530579"/>
            <a:ext cx="2771358" cy="1192329"/>
            <a:chOff x="2024889" y="3689289"/>
            <a:chExt cx="2771358" cy="1192329"/>
          </a:xfrm>
        </p:grpSpPr>
        <p:sp>
          <p:nvSpPr>
            <p:cNvPr id="22" name="矩形 21"/>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核心团队</a:t>
              </a:r>
            </a:p>
          </p:txBody>
        </p:sp>
      </p:grpSp>
      <p:grpSp>
        <p:nvGrpSpPr>
          <p:cNvPr id="24" name="组合 23"/>
          <p:cNvGrpSpPr/>
          <p:nvPr/>
        </p:nvGrpSpPr>
        <p:grpSpPr>
          <a:xfrm>
            <a:off x="985519" y="399144"/>
            <a:ext cx="6558644" cy="763582"/>
            <a:chOff x="874713" y="281210"/>
            <a:chExt cx="6558644" cy="763582"/>
          </a:xfrm>
        </p:grpSpPr>
        <p:sp>
          <p:nvSpPr>
            <p:cNvPr id="26" name="文本框 25"/>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8" name="文本框 2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5257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项目介绍</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02</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814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p:grpSpPr>
        <p:sp>
          <p:nvSpPr>
            <p:cNvPr id="32" name="矩形 31"/>
            <p:cNvSpPr/>
            <p:nvPr/>
          </p:nvSpPr>
          <p:spPr>
            <a:xfrm>
              <a:off x="9266662" y="787400"/>
              <a:ext cx="2912637" cy="2556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p>
            </p:txBody>
          </p:sp>
        </p:gr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191" r="10191"/>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8421" b="18421"/>
          <a:stretch>
            <a:fillRect/>
          </a:stretch>
        </p:blipFill>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1" name="矩形 50"/>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项目来源</a:t>
              </a:r>
              <a:endParaRPr lang="zh-CN" altLang="en-US" sz="2400" b="1" dirty="0">
                <a:solidFill>
                  <a:schemeClr val="tx1">
                    <a:lumMod val="65000"/>
                    <a:lumOff val="35000"/>
                  </a:schemeClr>
                </a:solidFill>
                <a:latin typeface="+mn-ea"/>
              </a:endParaRP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4" name="矩形 53"/>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需求分析</a:t>
              </a:r>
              <a:endParaRPr lang="zh-CN" altLang="en-US" sz="2400" b="1" dirty="0">
                <a:solidFill>
                  <a:schemeClr val="tx1">
                    <a:lumMod val="65000"/>
                    <a:lumOff val="35000"/>
                  </a:schemeClr>
                </a:solidFill>
                <a:latin typeface="+mn-ea"/>
              </a:endParaRPr>
            </a:p>
          </p:txBody>
        </p:sp>
      </p:grpSp>
      <p:grpSp>
        <p:nvGrpSpPr>
          <p:cNvPr id="23" name="组合 22"/>
          <p:cNvGrpSpPr/>
          <p:nvPr/>
        </p:nvGrpSpPr>
        <p:grpSpPr>
          <a:xfrm>
            <a:off x="985519" y="399144"/>
            <a:ext cx="6558644" cy="763582"/>
            <a:chOff x="874713" y="281210"/>
            <a:chExt cx="6558644" cy="763582"/>
          </a:xfrm>
        </p:grpSpPr>
        <p:sp>
          <p:nvSpPr>
            <p:cNvPr id="24" name="文本框 2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5" name="文本框 2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6934013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39" y="2007495"/>
            <a:ext cx="3869446"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a:miter lim="400000"/>
            </a:ln>
          </p:spPr>
          <p:txBody>
            <a:bodyPr anchor="ctr"/>
            <a:lstStyle/>
            <a:p>
              <a:pPr algn="ctr"/>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p>
          </p:txBody>
        </p:sp>
      </p:grpSp>
      <p:grpSp>
        <p:nvGrpSpPr>
          <p:cNvPr id="59" name="组合 58"/>
          <p:cNvGrpSpPr/>
          <p:nvPr/>
        </p:nvGrpSpPr>
        <p:grpSpPr>
          <a:xfrm>
            <a:off x="6360062" y="2010638"/>
            <a:ext cx="4481433" cy="1007663"/>
            <a:chOff x="6360062" y="2010638"/>
            <a:chExt cx="4481433" cy="1007663"/>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nvGrpSpPr>
            <p:cNvPr id="43" name="组合 42"/>
            <p:cNvGrpSpPr/>
            <p:nvPr/>
          </p:nvGrpSpPr>
          <p:grpSpPr>
            <a:xfrm>
              <a:off x="7083556" y="2010638"/>
              <a:ext cx="3757939" cy="1007663"/>
              <a:chOff x="1531598" y="3689289"/>
              <a:chExt cx="3757939" cy="1007663"/>
            </a:xfrm>
          </p:grpSpPr>
          <p:sp>
            <p:nvSpPr>
              <p:cNvPr id="44" name="矩形 4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5" name="文本框 44"/>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竞争对手分析</a:t>
                </a:r>
                <a:endParaRPr lang="zh-CN" altLang="en-US" sz="2000" b="1" dirty="0">
                  <a:solidFill>
                    <a:schemeClr val="tx1">
                      <a:lumMod val="65000"/>
                      <a:lumOff val="35000"/>
                    </a:schemeClr>
                  </a:solidFill>
                  <a:latin typeface="+mj-ea"/>
                  <a:ea typeface="+mj-ea"/>
                </a:endParaRPr>
              </a:p>
            </p:txBody>
          </p:sp>
        </p:grpSp>
      </p:grpSp>
      <p:grpSp>
        <p:nvGrpSpPr>
          <p:cNvPr id="61" name="组合 60"/>
          <p:cNvGrpSpPr/>
          <p:nvPr/>
        </p:nvGrpSpPr>
        <p:grpSpPr>
          <a:xfrm>
            <a:off x="6360062" y="3285531"/>
            <a:ext cx="4481433" cy="1007663"/>
            <a:chOff x="6360062" y="3285531"/>
            <a:chExt cx="4481433" cy="1007663"/>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6" name="组合 45"/>
            <p:cNvGrpSpPr/>
            <p:nvPr/>
          </p:nvGrpSpPr>
          <p:grpSpPr>
            <a:xfrm>
              <a:off x="7083556" y="3285531"/>
              <a:ext cx="3757939" cy="1007663"/>
              <a:chOff x="1531598" y="3689289"/>
              <a:chExt cx="3757939" cy="1007663"/>
            </a:xfrm>
          </p:grpSpPr>
          <p:sp>
            <p:nvSpPr>
              <p:cNvPr id="47" name="矩形 4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8" name="文本框 47"/>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62" name="组合 61"/>
          <p:cNvGrpSpPr/>
          <p:nvPr/>
        </p:nvGrpSpPr>
        <p:grpSpPr>
          <a:xfrm>
            <a:off x="6360062" y="4555848"/>
            <a:ext cx="4481433" cy="1007663"/>
            <a:chOff x="6360062" y="4555848"/>
            <a:chExt cx="4481433" cy="1007663"/>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cap="flat">
                <a:noFill/>
                <a:miter lim="400000"/>
              </a:ln>
              <a:effectLst/>
            </p:spPr>
            <p:txBody>
              <a:bodyPr anchor="ctr"/>
              <a:lstStyle/>
              <a:p>
                <a:pPr algn="ctr"/>
                <a:endParaRPr>
                  <a:solidFill>
                    <a:schemeClr val="tx1">
                      <a:lumMod val="65000"/>
                      <a:lumOff val="35000"/>
                    </a:schemeClr>
                  </a:solidFill>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9" name="组合 48"/>
            <p:cNvGrpSpPr/>
            <p:nvPr/>
          </p:nvGrpSpPr>
          <p:grpSpPr>
            <a:xfrm>
              <a:off x="7083556" y="4555848"/>
              <a:ext cx="3757939" cy="1007663"/>
              <a:chOff x="1531598" y="3689289"/>
              <a:chExt cx="3757939" cy="1007663"/>
            </a:xfrm>
          </p:grpSpPr>
          <p:sp>
            <p:nvSpPr>
              <p:cNvPr id="50" name="矩形 49"/>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51" name="文本框 50"/>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52" name="组合 51"/>
          <p:cNvGrpSpPr/>
          <p:nvPr/>
        </p:nvGrpSpPr>
        <p:grpSpPr>
          <a:xfrm>
            <a:off x="985519" y="399144"/>
            <a:ext cx="6558644" cy="763582"/>
            <a:chOff x="874713" y="281210"/>
            <a:chExt cx="6558644" cy="763582"/>
          </a:xfrm>
        </p:grpSpPr>
        <p:sp>
          <p:nvSpPr>
            <p:cNvPr id="53" name="文本框 52"/>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54" name="文本框 5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959809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99" r="16799"/>
          <a:stretch>
            <a:fillRect/>
          </a:stretch>
        </p:blipFill>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椭圆 56"/>
            <p:cNvSpPr/>
            <p:nvPr/>
          </p:nvSpPr>
          <p:spPr>
            <a:xfrm>
              <a:off x="6900785"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椭圆 61"/>
            <p:cNvSpPr/>
            <p:nvPr/>
          </p:nvSpPr>
          <p:spPr>
            <a:xfrm>
              <a:off x="4239876" y="4136871"/>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5" name="椭圆 74"/>
            <p:cNvSpPr/>
            <p:nvPr/>
          </p:nvSpPr>
          <p:spPr>
            <a:xfrm>
              <a:off x="6900785" y="4179047"/>
              <a:ext cx="983763" cy="98376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38" name="组合 37"/>
          <p:cNvGrpSpPr/>
          <p:nvPr/>
        </p:nvGrpSpPr>
        <p:grpSpPr>
          <a:xfrm>
            <a:off x="8488882" y="2003727"/>
            <a:ext cx="2728517" cy="1149767"/>
            <a:chOff x="7483989" y="3339882"/>
            <a:chExt cx="2728517" cy="1149767"/>
          </a:xfrm>
        </p:grpSpPr>
        <p:sp>
          <p:nvSpPr>
            <p:cNvPr id="39" name="矩形 3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1" name="组合 40"/>
          <p:cNvGrpSpPr/>
          <p:nvPr/>
        </p:nvGrpSpPr>
        <p:grpSpPr>
          <a:xfrm>
            <a:off x="8488882" y="4415982"/>
            <a:ext cx="2728517" cy="1149767"/>
            <a:chOff x="7483989" y="3339882"/>
            <a:chExt cx="2728517" cy="1149767"/>
          </a:xfrm>
        </p:grpSpPr>
        <p:sp>
          <p:nvSpPr>
            <p:cNvPr id="42" name="矩形 41"/>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5" name="组合 44"/>
          <p:cNvGrpSpPr/>
          <p:nvPr/>
        </p:nvGrpSpPr>
        <p:grpSpPr>
          <a:xfrm>
            <a:off x="995692" y="2003727"/>
            <a:ext cx="2728517" cy="1149767"/>
            <a:chOff x="7483989" y="3339882"/>
            <a:chExt cx="2728517" cy="1149767"/>
          </a:xfrm>
        </p:grpSpPr>
        <p:sp>
          <p:nvSpPr>
            <p:cNvPr id="46" name="矩形 45"/>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7" name="矩形 4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mn-ea"/>
                </a:rPr>
                <a:t>我们的优势</a:t>
              </a:r>
              <a:endParaRPr lang="zh-CN" altLang="en-US" sz="2000" b="1" dirty="0">
                <a:solidFill>
                  <a:schemeClr val="tx1">
                    <a:lumMod val="65000"/>
                    <a:lumOff val="35000"/>
                  </a:schemeClr>
                </a:solidFill>
                <a:latin typeface="+mn-ea"/>
              </a:endParaRPr>
            </a:p>
          </p:txBody>
        </p:sp>
      </p:grpSp>
      <p:grpSp>
        <p:nvGrpSpPr>
          <p:cNvPr id="48" name="组合 47"/>
          <p:cNvGrpSpPr/>
          <p:nvPr/>
        </p:nvGrpSpPr>
        <p:grpSpPr>
          <a:xfrm>
            <a:off x="995692" y="4415982"/>
            <a:ext cx="2728517" cy="1149767"/>
            <a:chOff x="7483989" y="3339882"/>
            <a:chExt cx="2728517" cy="1149767"/>
          </a:xfrm>
        </p:grpSpPr>
        <p:sp>
          <p:nvSpPr>
            <p:cNvPr id="49" name="矩形 4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24" name="组合 23"/>
          <p:cNvGrpSpPr/>
          <p:nvPr/>
        </p:nvGrpSpPr>
        <p:grpSpPr>
          <a:xfrm>
            <a:off x="985519" y="399144"/>
            <a:ext cx="6558644" cy="763582"/>
            <a:chOff x="874713" y="281210"/>
            <a:chExt cx="6558644" cy="763582"/>
          </a:xfrm>
        </p:grpSpPr>
        <p:sp>
          <p:nvSpPr>
            <p:cNvPr id="25" name="文本框 24"/>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6" name="文本框 25"/>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8167921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randombar(horizontal)">
                                      <p:cBhvr>
                                        <p:cTn id="26" dur="500"/>
                                        <p:tgtEl>
                                          <p:spTgt spid="38"/>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randombar(horizontal)">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产品与运营</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03</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428600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57380"/>
            <a:ext cx="349041" cy="360522"/>
          </a:xfrm>
          <a:prstGeom prst="parallelogram">
            <a:avLst>
              <a:gd name="adj" fmla="val 32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57380"/>
            <a:ext cx="349041" cy="360522"/>
          </a:xfrm>
          <a:prstGeom prst="parallelogram">
            <a:avLst>
              <a:gd name="adj" fmla="val 32376"/>
            </a:avLst>
          </a:prstGeom>
          <a:solidFill>
            <a:srgbClr val="E91D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934" r="1934"/>
          <a:stretch>
            <a:fillRect/>
          </a:stretch>
        </p:blipFill>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934" r="1934"/>
          <a:stretch>
            <a:fillRect/>
          </a:stretch>
        </p:blipFill>
        <p:spPr/>
      </p:pic>
      <p:sp>
        <p:nvSpPr>
          <p:cNvPr id="10" name="矩形 9"/>
          <p:cNvSpPr/>
          <p:nvPr/>
        </p:nvSpPr>
        <p:spPr>
          <a:xfrm>
            <a:off x="1462017" y="2082531"/>
            <a:ext cx="1777356" cy="601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2018</a:t>
            </a:r>
            <a:endParaRPr lang="en-US" altLang="zh-CN" sz="2400" dirty="0"/>
          </a:p>
        </p:txBody>
      </p:sp>
      <p:sp>
        <p:nvSpPr>
          <p:cNvPr id="11" name="矩形 10"/>
          <p:cNvSpPr/>
          <p:nvPr/>
        </p:nvSpPr>
        <p:spPr>
          <a:xfrm>
            <a:off x="6412893" y="2082531"/>
            <a:ext cx="1777356"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2019</a:t>
            </a:r>
            <a:endParaRPr lang="en-US" altLang="zh-CN" sz="2400" dirty="0"/>
          </a:p>
        </p:txBody>
      </p:sp>
      <p:grpSp>
        <p:nvGrpSpPr>
          <p:cNvPr id="18" name="组合 17"/>
          <p:cNvGrpSpPr/>
          <p:nvPr/>
        </p:nvGrpSpPr>
        <p:grpSpPr>
          <a:xfrm>
            <a:off x="1820244" y="4769232"/>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21" name="组合 20"/>
          <p:cNvGrpSpPr/>
          <p:nvPr/>
        </p:nvGrpSpPr>
        <p:grpSpPr>
          <a:xfrm>
            <a:off x="6834266" y="4769232"/>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47958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 xmlns:a16="http://schemas.microsoft.com/office/drawing/2014/main"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3" y="33251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推广方案</a:t>
              </a:r>
              <a:endParaRPr lang="zh-CN" altLang="en-US" b="1" dirty="0">
                <a:solidFill>
                  <a:schemeClr val="tx1">
                    <a:lumMod val="65000"/>
                    <a:lumOff val="35000"/>
                  </a:schemeClr>
                </a:solidFill>
              </a:endParaRP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 xmlns:a16="http://schemas.microsoft.com/office/drawing/2014/main"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5" name="任意多边形: 形状 8">
              <a:extLst>
                <a:ext uri="{FF2B5EF4-FFF2-40B4-BE49-F238E27FC236}">
                  <a16:creationId xmlns="" xmlns:a16="http://schemas.microsoft.com/office/drawing/2014/main"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sp>
          <p:nvSpPr>
            <p:cNvPr id="6" name="任意多边形: 形状 7">
              <a:extLst>
                <a:ext uri="{FF2B5EF4-FFF2-40B4-BE49-F238E27FC236}">
                  <a16:creationId xmlns="" xmlns:a16="http://schemas.microsoft.com/office/drawing/2014/main"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cxnSp>
          <p:nvCxnSpPr>
            <p:cNvPr id="10" name="直接连接符 9">
              <a:extLst>
                <a:ext uri="{FF2B5EF4-FFF2-40B4-BE49-F238E27FC236}">
                  <a16:creationId xmlns="" xmlns:a16="http://schemas.microsoft.com/office/drawing/2014/main"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 xmlns:a16="http://schemas.microsoft.com/office/drawing/2014/main"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01</a:t>
              </a:r>
              <a:endParaRPr dirty="0">
                <a:solidFill>
                  <a:schemeClr val="tx1">
                    <a:lumMod val="65000"/>
                    <a:lumOff val="35000"/>
                  </a:schemeClr>
                </a:solidFill>
              </a:endParaRPr>
            </a:p>
          </p:txBody>
        </p:sp>
        <p:sp>
          <p:nvSpPr>
            <p:cNvPr id="18" name="椭圆 17">
              <a:extLst>
                <a:ext uri="{FF2B5EF4-FFF2-40B4-BE49-F238E27FC236}">
                  <a16:creationId xmlns="" xmlns:a16="http://schemas.microsoft.com/office/drawing/2014/main"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02</a:t>
              </a:r>
              <a:endParaRPr dirty="0">
                <a:solidFill>
                  <a:schemeClr val="tx1">
                    <a:lumMod val="65000"/>
                    <a:lumOff val="35000"/>
                  </a:schemeClr>
                </a:solidFill>
              </a:endParaRPr>
            </a:p>
          </p:txBody>
        </p:sp>
        <p:cxnSp>
          <p:nvCxnSpPr>
            <p:cNvPr id="28" name="直接连接符 27">
              <a:extLst>
                <a:ext uri="{FF2B5EF4-FFF2-40B4-BE49-F238E27FC236}">
                  <a16:creationId xmlns="" xmlns:a16="http://schemas.microsoft.com/office/drawing/2014/main"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37" name="矩形 36">
                <a:extLst>
                  <a:ext uri="{FF2B5EF4-FFF2-40B4-BE49-F238E27FC236}">
                    <a16:creationId xmlns="" xmlns:a16="http://schemas.microsoft.com/office/drawing/2014/main"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方案二</a:t>
                </a:r>
                <a:endParaRPr lang="zh-CN" altLang="en-US" b="1" dirty="0">
                  <a:solidFill>
                    <a:schemeClr val="tx1">
                      <a:lumMod val="65000"/>
                      <a:lumOff val="35000"/>
                    </a:schemeClr>
                  </a:solidFill>
                </a:endParaRP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40" name="矩形 39">
                <a:extLst>
                  <a:ext uri="{FF2B5EF4-FFF2-40B4-BE49-F238E27FC236}">
                    <a16:creationId xmlns="" xmlns:a16="http://schemas.microsoft.com/office/drawing/2014/main" id="{CBCE2F27-1948-4AAF-B7D2-B7B4F23C2784}"/>
                  </a:ext>
                </a:extLst>
              </p:cNvPr>
              <p:cNvSpPr/>
              <p:nvPr/>
            </p:nvSpPr>
            <p:spPr>
              <a:xfrm>
                <a:off x="1282501" y="3261688"/>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方案一</a:t>
                </a:r>
                <a:endParaRPr lang="zh-CN" altLang="en-US" b="1" dirty="0">
                  <a:solidFill>
                    <a:schemeClr val="tx1">
                      <a:lumMod val="65000"/>
                      <a:lumOff val="35000"/>
                    </a:schemeClr>
                  </a:solidFill>
                </a:endParaRP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3" name="文本框 2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81927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466" r="2466"/>
          <a:stretch>
            <a:fillRect/>
          </a:stretch>
        </p:blipFill>
        <p:spPr>
          <a:xfrm>
            <a:off x="1054818" y="2075544"/>
            <a:ext cx="3034838" cy="2088470"/>
          </a:xfrm>
          <a:prstGeom prst="rect">
            <a:avLst/>
          </a:prstGeom>
        </p:spPr>
      </p:pic>
      <p:pic>
        <p:nvPicPr>
          <p:cNvPr id="37" name="图片占位符 3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2490" r="2490"/>
          <a:stretch>
            <a:fillRect/>
          </a:stretch>
        </p:blipFill>
        <p:spPr>
          <a:xfrm>
            <a:off x="4505641" y="2075544"/>
            <a:ext cx="3069600" cy="2088470"/>
          </a:xfrm>
          <a:prstGeom prst="rect">
            <a:avLst/>
          </a:prstGeom>
        </p:spPr>
      </p:pic>
      <p:pic>
        <p:nvPicPr>
          <p:cNvPr id="39" name="图片占位符 38"/>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561" r="2561"/>
          <a:stretch>
            <a:fillRect/>
          </a:stretch>
        </p:blipFill>
        <p:spPr>
          <a:xfrm>
            <a:off x="7966841" y="2075544"/>
            <a:ext cx="3034836" cy="2088470"/>
          </a:xfrm>
          <a:prstGeom prst="rect">
            <a:avLst/>
          </a:prstGeom>
        </p:spPr>
      </p:pic>
      <p:sp>
        <p:nvSpPr>
          <p:cNvPr id="7" name="等腰三角形 6"/>
          <p:cNvSpPr/>
          <p:nvPr/>
        </p:nvSpPr>
        <p:spPr>
          <a:xfrm rot="5400000">
            <a:off x="1055688"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p:nvSpPr>
        <p:spPr>
          <a:xfrm rot="5400000">
            <a:off x="4512624"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等腰三角形 8"/>
          <p:cNvSpPr/>
          <p:nvPr/>
        </p:nvSpPr>
        <p:spPr>
          <a:xfrm rot="5400000">
            <a:off x="7969560"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文本框 9"/>
          <p:cNvSpPr txBox="1"/>
          <p:nvPr/>
        </p:nvSpPr>
        <p:spPr>
          <a:xfrm>
            <a:off x="1106460" y="2121263"/>
            <a:ext cx="312906" cy="369332"/>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sp>
        <p:nvSpPr>
          <p:cNvPr id="11" name="文本框 10"/>
          <p:cNvSpPr txBox="1"/>
          <p:nvPr/>
        </p:nvSpPr>
        <p:spPr>
          <a:xfrm>
            <a:off x="4558344" y="2121263"/>
            <a:ext cx="312906" cy="369332"/>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sp>
        <p:nvSpPr>
          <p:cNvPr id="12" name="文本框 11"/>
          <p:cNvSpPr txBox="1"/>
          <p:nvPr/>
        </p:nvSpPr>
        <p:spPr>
          <a:xfrm>
            <a:off x="8025468" y="2121263"/>
            <a:ext cx="312906" cy="369332"/>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sp>
        <p:nvSpPr>
          <p:cNvPr id="13" name="矩形 12"/>
          <p:cNvSpPr/>
          <p:nvPr/>
        </p:nvSpPr>
        <p:spPr>
          <a:xfrm>
            <a:off x="2613664"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966788" y="4375433"/>
            <a:ext cx="3255653" cy="1514750"/>
            <a:chOff x="1217272" y="3613089"/>
            <a:chExt cx="3255653" cy="1514750"/>
          </a:xfrm>
        </p:grpSpPr>
        <p:sp>
          <p:nvSpPr>
            <p:cNvPr id="15" name="矩形 14"/>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6" name="文本框 15"/>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0" name="组合 19"/>
          <p:cNvGrpSpPr/>
          <p:nvPr/>
        </p:nvGrpSpPr>
        <p:grpSpPr>
          <a:xfrm>
            <a:off x="4423724" y="4375433"/>
            <a:ext cx="3255653" cy="1514750"/>
            <a:chOff x="1217272" y="3613089"/>
            <a:chExt cx="3255653" cy="1514750"/>
          </a:xfrm>
        </p:grpSpPr>
        <p:sp>
          <p:nvSpPr>
            <p:cNvPr id="21" name="矩形 20"/>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2" name="文本框 21"/>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3" name="组合 22"/>
          <p:cNvGrpSpPr/>
          <p:nvPr/>
        </p:nvGrpSpPr>
        <p:grpSpPr>
          <a:xfrm>
            <a:off x="7880660" y="4375433"/>
            <a:ext cx="3255653" cy="1514750"/>
            <a:chOff x="1217272" y="3613089"/>
            <a:chExt cx="3255653" cy="1514750"/>
          </a:xfrm>
        </p:grpSpPr>
        <p:sp>
          <p:nvSpPr>
            <p:cNvPr id="24" name="矩形 23"/>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5" name="文本框 24"/>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sp>
        <p:nvSpPr>
          <p:cNvPr id="26" name="矩形 25"/>
          <p:cNvSpPr/>
          <p:nvPr/>
        </p:nvSpPr>
        <p:spPr>
          <a:xfrm>
            <a:off x="6096000"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矩形 26"/>
          <p:cNvSpPr/>
          <p:nvPr/>
        </p:nvSpPr>
        <p:spPr>
          <a:xfrm>
            <a:off x="9508486"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8" name="文本框 27"/>
          <p:cNvSpPr txBox="1"/>
          <p:nvPr/>
        </p:nvSpPr>
        <p:spPr>
          <a:xfrm>
            <a:off x="272836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29" name="文本框 28"/>
          <p:cNvSpPr txBox="1"/>
          <p:nvPr/>
        </p:nvSpPr>
        <p:spPr>
          <a:xfrm>
            <a:off x="620467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30" name="文本框 29"/>
          <p:cNvSpPr txBox="1"/>
          <p:nvPr/>
        </p:nvSpPr>
        <p:spPr>
          <a:xfrm>
            <a:off x="9619259"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543729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1500"/>
                            </p:stCondLst>
                            <p:childTnLst>
                              <p:par>
                                <p:cTn id="71" presetID="50" presetClass="entr" presetSubtype="0" decel="10000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strVal val="#ppt_w+.3"/>
                                          </p:val>
                                        </p:tav>
                                        <p:tav tm="100000">
                                          <p:val>
                                            <p:strVal val="#ppt_w"/>
                                          </p:val>
                                        </p:tav>
                                      </p:tavLst>
                                    </p:anim>
                                    <p:anim calcmode="lin" valueType="num">
                                      <p:cBhvr>
                                        <p:cTn id="74" dur="1000" fill="hold"/>
                                        <p:tgtEl>
                                          <p:spTgt spid="14"/>
                                        </p:tgtEl>
                                        <p:attrNameLst>
                                          <p:attrName>ppt_h</p:attrName>
                                        </p:attrNameLst>
                                      </p:cBhvr>
                                      <p:tavLst>
                                        <p:tav tm="0">
                                          <p:val>
                                            <p:strVal val="#ppt_h"/>
                                          </p:val>
                                        </p:tav>
                                        <p:tav tm="100000">
                                          <p:val>
                                            <p:strVal val="#ppt_h"/>
                                          </p:val>
                                        </p:tav>
                                      </p:tavLst>
                                    </p:anim>
                                    <p:animEffect transition="in" filter="fade">
                                      <p:cBhvr>
                                        <p:cTn id="75" dur="1000"/>
                                        <p:tgtEl>
                                          <p:spTgt spid="14"/>
                                        </p:tgtEl>
                                      </p:cBhvr>
                                    </p:animEffect>
                                  </p:childTnLst>
                                </p:cTn>
                              </p:par>
                              <p:par>
                                <p:cTn id="76" presetID="50" presetClass="entr" presetSubtype="0" decel="100000" fill="hold" nodeType="withEffect">
                                  <p:stCondLst>
                                    <p:cond delay="2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1000" fill="hold"/>
                                        <p:tgtEl>
                                          <p:spTgt spid="20"/>
                                        </p:tgtEl>
                                        <p:attrNameLst>
                                          <p:attrName>ppt_w</p:attrName>
                                        </p:attrNameLst>
                                      </p:cBhvr>
                                      <p:tavLst>
                                        <p:tav tm="0">
                                          <p:val>
                                            <p:strVal val="#ppt_w+.3"/>
                                          </p:val>
                                        </p:tav>
                                        <p:tav tm="100000">
                                          <p:val>
                                            <p:strVal val="#ppt_w"/>
                                          </p:val>
                                        </p:tav>
                                      </p:tavLst>
                                    </p:anim>
                                    <p:anim calcmode="lin" valueType="num">
                                      <p:cBhvr>
                                        <p:cTn id="79" dur="1000" fill="hold"/>
                                        <p:tgtEl>
                                          <p:spTgt spid="20"/>
                                        </p:tgtEl>
                                        <p:attrNameLst>
                                          <p:attrName>ppt_h</p:attrName>
                                        </p:attrNameLst>
                                      </p:cBhvr>
                                      <p:tavLst>
                                        <p:tav tm="0">
                                          <p:val>
                                            <p:strVal val="#ppt_h"/>
                                          </p:val>
                                        </p:tav>
                                        <p:tav tm="100000">
                                          <p:val>
                                            <p:strVal val="#ppt_h"/>
                                          </p:val>
                                        </p:tav>
                                      </p:tavLst>
                                    </p:anim>
                                    <p:animEffect transition="in" filter="fade">
                                      <p:cBhvr>
                                        <p:cTn id="80" dur="1000"/>
                                        <p:tgtEl>
                                          <p:spTgt spid="20"/>
                                        </p:tgtEl>
                                      </p:cBhvr>
                                    </p:animEffect>
                                  </p:childTnLst>
                                </p:cTn>
                              </p:par>
                              <p:par>
                                <p:cTn id="81" presetID="50" presetClass="entr" presetSubtype="0" decel="100000" fill="hold"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3"/>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26" grpId="0" animBg="1"/>
      <p:bldP spid="27" grpId="0" animBg="1"/>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30396" y="2023818"/>
            <a:ext cx="2410317" cy="3763318"/>
            <a:chOff x="2349501" y="2176810"/>
            <a:chExt cx="2065604"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2565035" y="3154214"/>
              <a:ext cx="1662680"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2448606"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grpSp>
      <p:grpSp>
        <p:nvGrpSpPr>
          <p:cNvPr id="36" name="组合 35"/>
          <p:cNvGrpSpPr/>
          <p:nvPr/>
        </p:nvGrpSpPr>
        <p:grpSpPr>
          <a:xfrm>
            <a:off x="4890842" y="2023818"/>
            <a:ext cx="2410316" cy="3763318"/>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150140"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3" name="矩形 32">
              <a:extLst>
                <a:ext uri="{FF2B5EF4-FFF2-40B4-BE49-F238E27FC236}">
                  <a16:creationId xmlns="" xmlns:a16="http://schemas.microsoft.com/office/drawing/2014/main" id="{E3EB1709-6D20-4440-8800-976CC5E9712E}"/>
                </a:ext>
              </a:extLst>
            </p:cNvPr>
            <p:cNvSpPr/>
            <p:nvPr/>
          </p:nvSpPr>
          <p:spPr>
            <a:xfrm>
              <a:off x="5247915" y="3154214"/>
              <a:ext cx="1653473"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8051287" y="2023818"/>
            <a:ext cx="2410316" cy="3763318"/>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7874682"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4" name="矩形 33">
              <a:extLst>
                <a:ext uri="{FF2B5EF4-FFF2-40B4-BE49-F238E27FC236}">
                  <a16:creationId xmlns="" xmlns:a16="http://schemas.microsoft.com/office/drawing/2014/main" id="{E3EB1709-6D20-4440-8800-976CC5E9712E}"/>
                </a:ext>
              </a:extLst>
            </p:cNvPr>
            <p:cNvSpPr/>
            <p:nvPr/>
          </p:nvSpPr>
          <p:spPr>
            <a:xfrm>
              <a:off x="7987604" y="3154214"/>
              <a:ext cx="1655881"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985519" y="399144"/>
            <a:ext cx="6558644" cy="763582"/>
            <a:chOff x="874713" y="281210"/>
            <a:chExt cx="6558644" cy="763582"/>
          </a:xfrm>
        </p:grpSpPr>
        <p:sp>
          <p:nvSpPr>
            <p:cNvPr id="21" name="文本框 20"/>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2" name="文本框 21"/>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84082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发展前景</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04</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369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28410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3723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4865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6455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18964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产品开发</a:t>
              </a:r>
              <a:endParaRPr lang="zh-CN" altLang="en-US" sz="1600" b="1" dirty="0">
                <a:solidFill>
                  <a:schemeClr val="tx1">
                    <a:lumMod val="65000"/>
                    <a:lumOff val="35000"/>
                  </a:schemeClr>
                </a:solidFill>
                <a:latin typeface="+mn-ea"/>
              </a:endParaRPr>
            </a:p>
          </p:txBody>
        </p:sp>
      </p:grpSp>
      <p:grpSp>
        <p:nvGrpSpPr>
          <p:cNvPr id="24" name="组合 23"/>
          <p:cNvGrpSpPr/>
          <p:nvPr/>
        </p:nvGrpSpPr>
        <p:grpSpPr>
          <a:xfrm>
            <a:off x="3022391" y="49578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27" name="组合 26"/>
          <p:cNvGrpSpPr/>
          <p:nvPr/>
        </p:nvGrpSpPr>
        <p:grpSpPr>
          <a:xfrm>
            <a:off x="7248345" y="42783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30" name="组合 29"/>
          <p:cNvGrpSpPr/>
          <p:nvPr/>
        </p:nvGrpSpPr>
        <p:grpSpPr>
          <a:xfrm>
            <a:off x="9689295" y="29358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45" name="组合 44"/>
          <p:cNvGrpSpPr/>
          <p:nvPr/>
        </p:nvGrpSpPr>
        <p:grpSpPr>
          <a:xfrm>
            <a:off x="2486024" y="28823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7613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28823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0033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985519" y="399144"/>
            <a:ext cx="6558644" cy="763582"/>
            <a:chOff x="874713" y="281210"/>
            <a:chExt cx="6558644" cy="763582"/>
          </a:xfrm>
        </p:grpSpPr>
        <p:sp>
          <p:nvSpPr>
            <p:cNvPr id="34" name="文本框 3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35" name="文本框 3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946901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3" name="矩形 42"/>
          <p:cNvSpPr/>
          <p:nvPr/>
        </p:nvSpPr>
        <p:spPr>
          <a:xfrm>
            <a:off x="0" y="56388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sp>
        <p:nvSpPr>
          <p:cNvPr id="47" name="矩形 46"/>
          <p:cNvSpPr/>
          <p:nvPr/>
        </p:nvSpPr>
        <p:spPr>
          <a:xfrm>
            <a:off x="2057418" y="3602726"/>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2206394"/>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3003912"/>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grpSp>
        <p:nvGrpSpPr>
          <p:cNvPr id="21" name="组合 20"/>
          <p:cNvGrpSpPr/>
          <p:nvPr/>
        </p:nvGrpSpPr>
        <p:grpSpPr>
          <a:xfrm>
            <a:off x="985519" y="399144"/>
            <a:ext cx="6558644" cy="763582"/>
            <a:chOff x="874713" y="281210"/>
            <a:chExt cx="6558644" cy="763582"/>
          </a:xfrm>
        </p:grpSpPr>
        <p:sp>
          <p:nvSpPr>
            <p:cNvPr id="22" name="文本框 21"/>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3" name="文本框 2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124211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2237241"/>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9" name="椭圆 8"/>
          <p:cNvSpPr/>
          <p:nvPr/>
        </p:nvSpPr>
        <p:spPr>
          <a:xfrm>
            <a:off x="6611838" y="2237240"/>
            <a:ext cx="3455471" cy="345547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26" name="组合 25"/>
          <p:cNvGrpSpPr/>
          <p:nvPr/>
        </p:nvGrpSpPr>
        <p:grpSpPr>
          <a:xfrm>
            <a:off x="5146577" y="3038930"/>
            <a:ext cx="1852094" cy="1852092"/>
            <a:chOff x="5146577" y="2705101"/>
            <a:chExt cx="1852094" cy="1852092"/>
          </a:xfrm>
          <a:effectLst/>
        </p:grpSpPr>
        <p:sp>
          <p:nvSpPr>
            <p:cNvPr id="10" name="椭圆 9"/>
            <p:cNvSpPr/>
            <p:nvPr/>
          </p:nvSpPr>
          <p:spPr>
            <a:xfrm>
              <a:off x="5146577" y="2705101"/>
              <a:ext cx="1852094" cy="185209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6" name="直接连接符 15"/>
          <p:cNvCxnSpPr/>
          <p:nvPr/>
        </p:nvCxnSpPr>
        <p:spPr>
          <a:xfrm>
            <a:off x="30566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900988"/>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3" name="组合 22"/>
          <p:cNvGrpSpPr/>
          <p:nvPr/>
        </p:nvGrpSpPr>
        <p:grpSpPr>
          <a:xfrm>
            <a:off x="7216081" y="2900988"/>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7" name="组合 26"/>
          <p:cNvGrpSpPr/>
          <p:nvPr/>
        </p:nvGrpSpPr>
        <p:grpSpPr>
          <a:xfrm>
            <a:off x="985519" y="399144"/>
            <a:ext cx="6558644" cy="763582"/>
            <a:chOff x="874713" y="281210"/>
            <a:chExt cx="6558644" cy="763582"/>
          </a:xfrm>
        </p:grpSpPr>
        <p:sp>
          <p:nvSpPr>
            <p:cNvPr id="28" name="文本框 27"/>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9" name="文本框 28"/>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4328709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财务与融资</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05</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5126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283083"/>
            <a:ext cx="8181450" cy="1336667"/>
            <a:chOff x="874712" y="3238103"/>
            <a:chExt cx="8181450" cy="1336667"/>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706840"/>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238103"/>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rPr>
                <a:t>融资计划</a:t>
              </a:r>
              <a:endParaRPr lang="zh-CN" altLang="en-US" sz="2400" b="1" dirty="0">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4" name="文本框 2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27" name="文本框 26"/>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8588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35686" y="2017485"/>
            <a:ext cx="2032232" cy="2032230"/>
            <a:chOff x="1862597" y="2201413"/>
            <a:chExt cx="2171700" cy="2171700"/>
          </a:xfrm>
        </p:grpSpPr>
        <p:sp>
          <p:nvSpPr>
            <p:cNvPr id="9" name="椭圆 8"/>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1862597" y="2201413"/>
              <a:ext cx="2171700" cy="2171700"/>
            </a:xfrm>
            <a:prstGeom prst="pie">
              <a:avLst>
                <a:gd name="adj1" fmla="val 707215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6982" y="4338469"/>
            <a:ext cx="2709640" cy="1225270"/>
            <a:chOff x="8330118" y="3433235"/>
            <a:chExt cx="2050553" cy="1225270"/>
          </a:xfrm>
        </p:grpSpPr>
        <p:sp>
          <p:nvSpPr>
            <p:cNvPr id="20" name="矩形 19"/>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1" name="矩形 20"/>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latin typeface="+mn-ea"/>
                </a:rPr>
                <a:t>公司财务分析</a:t>
              </a:r>
              <a:endParaRPr lang="zh-CN" altLang="en-US" b="1" dirty="0">
                <a:solidFill>
                  <a:schemeClr val="tx1">
                    <a:lumMod val="65000"/>
                    <a:lumOff val="35000"/>
                  </a:schemeClr>
                </a:solidFill>
                <a:latin typeface="+mn-ea"/>
              </a:endParaRPr>
            </a:p>
          </p:txBody>
        </p:sp>
      </p:grpSp>
      <p:grpSp>
        <p:nvGrpSpPr>
          <p:cNvPr id="11" name="组合 10"/>
          <p:cNvGrpSpPr/>
          <p:nvPr/>
        </p:nvGrpSpPr>
        <p:grpSpPr>
          <a:xfrm>
            <a:off x="5085472" y="2017485"/>
            <a:ext cx="2032232" cy="2032230"/>
            <a:chOff x="1862597" y="2201413"/>
            <a:chExt cx="2171700" cy="2171700"/>
          </a:xfrm>
        </p:grpSpPr>
        <p:sp>
          <p:nvSpPr>
            <p:cNvPr id="12" name="椭圆 11"/>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饼形 12"/>
            <p:cNvSpPr/>
            <p:nvPr/>
          </p:nvSpPr>
          <p:spPr>
            <a:xfrm>
              <a:off x="1862597" y="2201413"/>
              <a:ext cx="2171700" cy="2171700"/>
            </a:xfrm>
            <a:prstGeom prst="pie">
              <a:avLst>
                <a:gd name="adj1" fmla="val 377455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747843" y="4338469"/>
            <a:ext cx="2709640" cy="1203341"/>
            <a:chOff x="8330118" y="3433235"/>
            <a:chExt cx="2050553" cy="1203341"/>
          </a:xfrm>
        </p:grpSpPr>
        <p:sp>
          <p:nvSpPr>
            <p:cNvPr id="23" name="矩形 22"/>
            <p:cNvSpPr/>
            <p:nvPr/>
          </p:nvSpPr>
          <p:spPr>
            <a:xfrm>
              <a:off x="8330119" y="3790575"/>
              <a:ext cx="2050552"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4" name="矩形 23"/>
            <p:cNvSpPr/>
            <p:nvPr/>
          </p:nvSpPr>
          <p:spPr>
            <a:xfrm>
              <a:off x="8330118" y="3433235"/>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grpSp>
        <p:nvGrpSpPr>
          <p:cNvPr id="15" name="组合 14"/>
          <p:cNvGrpSpPr/>
          <p:nvPr/>
        </p:nvGrpSpPr>
        <p:grpSpPr>
          <a:xfrm>
            <a:off x="8137409" y="2017485"/>
            <a:ext cx="2032232" cy="2032230"/>
            <a:chOff x="1862597" y="2201413"/>
            <a:chExt cx="2171700" cy="2171700"/>
          </a:xfrm>
        </p:grpSpPr>
        <p:sp>
          <p:nvSpPr>
            <p:cNvPr id="16" name="椭圆 15"/>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饼形 16"/>
            <p:cNvSpPr/>
            <p:nvPr/>
          </p:nvSpPr>
          <p:spPr>
            <a:xfrm>
              <a:off x="1862597" y="2201413"/>
              <a:ext cx="2171700" cy="2171700"/>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798704" y="4338469"/>
            <a:ext cx="2709640" cy="1225270"/>
            <a:chOff x="8330118" y="3433235"/>
            <a:chExt cx="2050553" cy="1225270"/>
          </a:xfrm>
        </p:grpSpPr>
        <p:sp>
          <p:nvSpPr>
            <p:cNvPr id="26" name="矩形 25"/>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7" name="矩形 26"/>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sp>
        <p:nvSpPr>
          <p:cNvPr id="31" name="文本框 30"/>
          <p:cNvSpPr txBox="1"/>
          <p:nvPr/>
        </p:nvSpPr>
        <p:spPr>
          <a:xfrm>
            <a:off x="2326960"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40%</a:t>
            </a:r>
            <a:endParaRPr lang="zh-CN" altLang="en-US" sz="4000" dirty="0">
              <a:solidFill>
                <a:schemeClr val="accent1"/>
              </a:solidFill>
              <a:latin typeface="Impact" panose="020B0806030902050204" pitchFamily="34" charset="0"/>
            </a:endParaRPr>
          </a:p>
        </p:txBody>
      </p:sp>
      <p:sp>
        <p:nvSpPr>
          <p:cNvPr id="32" name="文本框 31"/>
          <p:cNvSpPr txBox="1"/>
          <p:nvPr/>
        </p:nvSpPr>
        <p:spPr>
          <a:xfrm>
            <a:off x="5371158"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62%</a:t>
            </a:r>
            <a:endParaRPr lang="zh-CN" altLang="en-US" sz="4000" dirty="0">
              <a:solidFill>
                <a:schemeClr val="accent1"/>
              </a:solidFill>
              <a:latin typeface="Impact" panose="020B0806030902050204" pitchFamily="34" charset="0"/>
            </a:endParaRPr>
          </a:p>
        </p:txBody>
      </p:sp>
      <p:sp>
        <p:nvSpPr>
          <p:cNvPr id="33" name="文本框 32"/>
          <p:cNvSpPr txBox="1"/>
          <p:nvPr/>
        </p:nvSpPr>
        <p:spPr>
          <a:xfrm>
            <a:off x="8428683"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75%</a:t>
            </a:r>
            <a:endParaRPr lang="zh-CN" altLang="en-US" sz="4000" dirty="0">
              <a:solidFill>
                <a:schemeClr val="accent1"/>
              </a:solidFill>
              <a:latin typeface="Impact" panose="020B0806030902050204" pitchFamily="34" charset="0"/>
            </a:endParaRPr>
          </a:p>
        </p:txBody>
      </p:sp>
      <p:grpSp>
        <p:nvGrpSpPr>
          <p:cNvPr id="28" name="组合 27"/>
          <p:cNvGrpSpPr/>
          <p:nvPr/>
        </p:nvGrpSpPr>
        <p:grpSpPr>
          <a:xfrm>
            <a:off x="985519" y="399144"/>
            <a:ext cx="6558644" cy="763582"/>
            <a:chOff x="874713" y="281210"/>
            <a:chExt cx="6558644" cy="763582"/>
          </a:xfrm>
        </p:grpSpPr>
        <p:sp>
          <p:nvSpPr>
            <p:cNvPr id="29" name="文本框 28"/>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0" name="文本框 2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7096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9" name="文本框 8"/>
          <p:cNvSpPr txBox="1"/>
          <p:nvPr/>
        </p:nvSpPr>
        <p:spPr>
          <a:xfrm>
            <a:off x="1991772"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0" name="文本框 9"/>
          <p:cNvSpPr txBox="1"/>
          <p:nvPr/>
        </p:nvSpPr>
        <p:spPr>
          <a:xfrm>
            <a:off x="5388114"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1" name="文本框 10"/>
          <p:cNvSpPr txBox="1"/>
          <p:nvPr/>
        </p:nvSpPr>
        <p:spPr>
          <a:xfrm>
            <a:off x="8784456"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2" name="矩形 11"/>
          <p:cNvSpPr/>
          <p:nvPr/>
        </p:nvSpPr>
        <p:spPr>
          <a:xfrm>
            <a:off x="8069942"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4" name="图文框 13"/>
          <p:cNvSpPr/>
          <p:nvPr/>
        </p:nvSpPr>
        <p:spPr>
          <a:xfrm>
            <a:off x="4701309" y="1915885"/>
            <a:ext cx="2789382" cy="4165601"/>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矩形 14"/>
          <p:cNvSpPr/>
          <p:nvPr/>
        </p:nvSpPr>
        <p:spPr>
          <a:xfrm>
            <a:off x="4949371" y="2147525"/>
            <a:ext cx="2293258" cy="830997"/>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a:t>
            </a:r>
          </a:p>
        </p:txBody>
      </p:sp>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08" r="13908"/>
          <a:stretch>
            <a:fillRect/>
          </a:stretch>
        </p:blipFill>
        <p:spPr>
          <a:noFill/>
          <a:ln w="57150">
            <a:solidFill>
              <a:schemeClr val="accent1"/>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8" r="68"/>
          <a:stretch>
            <a:fillRect/>
          </a:stretch>
        </p:blipFill>
        <p:spPr>
          <a:noFill/>
          <a:ln w="57150">
            <a:solidFill>
              <a:schemeClr val="accent1"/>
            </a:solidFill>
          </a:ln>
        </p:spPr>
      </p:pic>
      <p:pic>
        <p:nvPicPr>
          <p:cNvPr id="24" name="图片占位符 2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8426" r="18426"/>
          <a:stretch>
            <a:fillRect/>
          </a:stretch>
        </p:blipFill>
        <p:spPr>
          <a:noFill/>
          <a:ln w="57150">
            <a:solidFill>
              <a:schemeClr val="accent1"/>
            </a:solidFill>
          </a:ln>
        </p:spPr>
      </p:pic>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18" name="文本框 1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675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1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2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870" r="2870"/>
          <a:stretch>
            <a:fillRect/>
          </a:stretch>
        </p:blipFill>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5" b="75"/>
          <a:stretch>
            <a:fillRect/>
          </a:stretch>
        </p:blipFill>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38" b="38"/>
          <a:stretch>
            <a:fillRect/>
          </a:stretch>
        </p:blipFill>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43" r="143"/>
          <a:stretch>
            <a:fillRect/>
          </a:stretch>
        </p:blipFill>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8684942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90924" y="4895850"/>
            <a:ext cx="510909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smtClean="0">
                <a:solidFill>
                  <a:schemeClr val="tx1">
                    <a:lumMod val="75000"/>
                    <a:lumOff val="25000"/>
                  </a:schemeClr>
                </a:solidFill>
              </a:rPr>
              <a:t>演示完毕感谢观看</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16603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68">
      <a:dk1>
        <a:srgbClr val="000000"/>
      </a:dk1>
      <a:lt1>
        <a:srgbClr val="FFFFFF"/>
      </a:lt1>
      <a:dk2>
        <a:srgbClr val="778495"/>
      </a:dk2>
      <a:lt2>
        <a:srgbClr val="F0F0F0"/>
      </a:lt2>
      <a:accent1>
        <a:srgbClr val="E2231A"/>
      </a:accent1>
      <a:accent2>
        <a:srgbClr val="586270"/>
      </a:accent2>
      <a:accent3>
        <a:srgbClr val="E2231A"/>
      </a:accent3>
      <a:accent4>
        <a:srgbClr val="586270"/>
      </a:accent4>
      <a:accent5>
        <a:srgbClr val="E2231A"/>
      </a:accent5>
      <a:accent6>
        <a:srgbClr val="586270"/>
      </a:accent6>
      <a:hlink>
        <a:srgbClr val="E2231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398</TotalTime>
  <Words>1721</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33</cp:revision>
  <dcterms:created xsi:type="dcterms:W3CDTF">2017-09-17T04:28:10Z</dcterms:created>
  <dcterms:modified xsi:type="dcterms:W3CDTF">2019-03-29T05:26:25Z</dcterms:modified>
</cp:coreProperties>
</file>