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  <p:sldMasterId id="2147483710" r:id="rId2"/>
    <p:sldMasterId id="2147483714" r:id="rId3"/>
  </p:sldMasterIdLst>
  <p:notesMasterIdLst>
    <p:notesMasterId r:id="rId17"/>
  </p:notesMasterIdLst>
  <p:sldIdLst>
    <p:sldId id="275" r:id="rId4"/>
    <p:sldId id="278" r:id="rId5"/>
    <p:sldId id="280" r:id="rId6"/>
    <p:sldId id="298" r:id="rId7"/>
    <p:sldId id="303" r:id="rId8"/>
    <p:sldId id="288" r:id="rId9"/>
    <p:sldId id="289" r:id="rId10"/>
    <p:sldId id="290" r:id="rId11"/>
    <p:sldId id="291" r:id="rId12"/>
    <p:sldId id="286" r:id="rId13"/>
    <p:sldId id="293" r:id="rId14"/>
    <p:sldId id="270" r:id="rId15"/>
    <p:sldId id="300" r:id="rId16"/>
  </p:sldIdLst>
  <p:sldSz cx="12195175" cy="6858000"/>
  <p:notesSz cx="6858000" cy="9144000"/>
  <p:custDataLst>
    <p:tags r:id="rId1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384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8DBF9"/>
    <a:srgbClr val="6998ED"/>
    <a:srgbClr val="FBDDD8"/>
    <a:srgbClr val="D5F0F1"/>
    <a:srgbClr val="AAE4D7"/>
    <a:srgbClr val="DC6038"/>
    <a:srgbClr val="E76F43"/>
    <a:srgbClr val="F5814F"/>
    <a:srgbClr val="EE784A"/>
    <a:srgbClr val="FBC4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719" autoAdjust="0"/>
    <p:restoredTop sz="96379" autoAdjust="0"/>
  </p:normalViewPr>
  <p:slideViewPr>
    <p:cSldViewPr snapToGrid="0" showGuides="1">
      <p:cViewPr varScale="1">
        <p:scale>
          <a:sx n="88" d="100"/>
          <a:sy n="88" d="100"/>
        </p:scale>
        <p:origin x="858" y="90"/>
      </p:cViewPr>
      <p:guideLst>
        <p:guide orient="horz" pos="2160"/>
        <p:guide pos="3840"/>
        <p:guide pos="384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ags" Target="tags/tag1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982B93-D878-4220-82A0-3D8A37C64810}" type="datetimeFigureOut">
              <a:rPr lang="zh-CN" altLang="en-US" smtClean="0"/>
              <a:t>2018/5/25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94396F-7CC6-42E5-83BE-72592AAF95C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62452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4396F-7CC6-42E5-83BE-72592AAF95C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43698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4396F-7CC6-42E5-83BE-72592AAF95CF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86359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4396F-7CC6-42E5-83BE-72592AAF95CF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87526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4396F-7CC6-42E5-83BE-72592AAF95CF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28296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4396F-7CC6-42E5-83BE-72592AAF95CF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85671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4396F-7CC6-42E5-83BE-72592AAF95CF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36614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4396F-7CC6-42E5-83BE-72592AAF95CF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31583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4396F-7CC6-42E5-83BE-72592AAF95CF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06404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4396F-7CC6-42E5-83BE-72592AAF95CF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74916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4396F-7CC6-42E5-83BE-72592AAF95CF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29575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4396F-7CC6-42E5-83BE-72592AAF95CF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56583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4396F-7CC6-42E5-83BE-72592AAF95CF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72851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4396F-7CC6-42E5-83BE-72592AAF95CF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5369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397" y="1122363"/>
            <a:ext cx="9146381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397" y="3602038"/>
            <a:ext cx="9146381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3DB7C-2D6B-4C00-98DC-0DA6EC76AE3B}" type="datetimeFigureOut">
              <a:rPr lang="zh-CN" altLang="en-US" smtClean="0"/>
              <a:t>2018/5/25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651A3-21E8-4EF8-877E-30E54495478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52544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884192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895583" y="2246294"/>
            <a:ext cx="609758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突显内容</a:t>
            </a:r>
            <a:br>
              <a:rPr lang="zh-CN" altLang="en-US" sz="28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</a:br>
            <a:r>
              <a:rPr lang="zh-CN" altLang="en-US" sz="28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精妙的设计不应喧宾夺主</a:t>
            </a:r>
          </a:p>
        </p:txBody>
      </p:sp>
      <p:sp>
        <p:nvSpPr>
          <p:cNvPr id="4" name="矩形 3"/>
          <p:cNvSpPr/>
          <p:nvPr userDrawn="1"/>
        </p:nvSpPr>
        <p:spPr>
          <a:xfrm>
            <a:off x="895583" y="3200401"/>
            <a:ext cx="6097588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 err="1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Flyme</a:t>
            </a:r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5 </a:t>
            </a: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的设计思路便是突出内容</a:t>
            </a:r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——</a:t>
            </a: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精妙的设计不应该喧宾夺主。</a:t>
            </a:r>
          </a:p>
          <a:p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我们更愿意将设计作为内容的辅助。在这个思路下，内容与设计</a:t>
            </a:r>
          </a:p>
          <a:p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的协调，便是主要突破的课题。我们从内容中汲取设计灵感，音</a:t>
            </a:r>
          </a:p>
          <a:p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乐专辑、视频色调、应用首屏等细节都将被 </a:t>
            </a:r>
            <a:r>
              <a:rPr lang="en-US" altLang="zh-CN" sz="1400" dirty="0" err="1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Flyme</a:t>
            </a:r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5 </a:t>
            </a: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的控件自</a:t>
            </a:r>
          </a:p>
          <a:p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动识别，演变为凸显内容，却又不夺目的背景。</a:t>
            </a:r>
          </a:p>
        </p:txBody>
      </p:sp>
      <p:grpSp>
        <p:nvGrpSpPr>
          <p:cNvPr id="5" name="组合 4"/>
          <p:cNvGrpSpPr/>
          <p:nvPr userDrawn="1"/>
        </p:nvGrpSpPr>
        <p:grpSpPr>
          <a:xfrm>
            <a:off x="995622" y="4502865"/>
            <a:ext cx="254860" cy="254794"/>
            <a:chOff x="995363" y="4502865"/>
            <a:chExt cx="254794" cy="254794"/>
          </a:xfrm>
        </p:grpSpPr>
        <p:sp>
          <p:nvSpPr>
            <p:cNvPr id="6" name="椭圆 5"/>
            <p:cNvSpPr/>
            <p:nvPr/>
          </p:nvSpPr>
          <p:spPr>
            <a:xfrm>
              <a:off x="995363" y="4502865"/>
              <a:ext cx="254794" cy="254794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" name="组合 7"/>
            <p:cNvGrpSpPr>
              <a:grpSpLocks/>
            </p:cNvGrpSpPr>
            <p:nvPr/>
          </p:nvGrpSpPr>
          <p:grpSpPr bwMode="auto">
            <a:xfrm rot="5400000">
              <a:off x="1041220" y="4597356"/>
              <a:ext cx="144866" cy="73436"/>
              <a:chOff x="6716" y="33700"/>
              <a:chExt cx="383575" cy="195163"/>
            </a:xfrm>
          </p:grpSpPr>
          <p:cxnSp>
            <p:nvCxnSpPr>
              <p:cNvPr id="8" name="直接连接符 8"/>
              <p:cNvCxnSpPr>
                <a:cxnSpLocks noChangeShapeType="1"/>
              </p:cNvCxnSpPr>
              <p:nvPr/>
            </p:nvCxnSpPr>
            <p:spPr bwMode="auto">
              <a:xfrm>
                <a:off x="6716" y="33700"/>
                <a:ext cx="194444" cy="195163"/>
              </a:xfrm>
              <a:prstGeom prst="line">
                <a:avLst/>
              </a:prstGeom>
              <a:noFill/>
              <a:ln w="1270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9" name="直接连接符 9"/>
              <p:cNvCxnSpPr>
                <a:cxnSpLocks noChangeShapeType="1"/>
              </p:cNvCxnSpPr>
              <p:nvPr/>
            </p:nvCxnSpPr>
            <p:spPr bwMode="auto">
              <a:xfrm flipV="1">
                <a:off x="188409" y="33700"/>
                <a:ext cx="201882" cy="193030"/>
              </a:xfrm>
              <a:prstGeom prst="line">
                <a:avLst/>
              </a:prstGeom>
              <a:noFill/>
              <a:ln w="1270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</p:grpSp>
      <p:grpSp>
        <p:nvGrpSpPr>
          <p:cNvPr id="10" name="组合 9"/>
          <p:cNvGrpSpPr/>
          <p:nvPr userDrawn="1"/>
        </p:nvGrpSpPr>
        <p:grpSpPr>
          <a:xfrm>
            <a:off x="1433886" y="4502865"/>
            <a:ext cx="254860" cy="254794"/>
            <a:chOff x="1433513" y="4502865"/>
            <a:chExt cx="254794" cy="254794"/>
          </a:xfrm>
        </p:grpSpPr>
        <p:sp>
          <p:nvSpPr>
            <p:cNvPr id="11" name="椭圆 10"/>
            <p:cNvSpPr/>
            <p:nvPr/>
          </p:nvSpPr>
          <p:spPr>
            <a:xfrm>
              <a:off x="1433513" y="4502865"/>
              <a:ext cx="254794" cy="254794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2" name="组合 7"/>
            <p:cNvGrpSpPr>
              <a:grpSpLocks/>
            </p:cNvGrpSpPr>
            <p:nvPr/>
          </p:nvGrpSpPr>
          <p:grpSpPr bwMode="auto">
            <a:xfrm rot="16200000" flipH="1">
              <a:off x="1498418" y="4597356"/>
              <a:ext cx="144866" cy="73436"/>
              <a:chOff x="6716" y="33700"/>
              <a:chExt cx="383575" cy="195163"/>
            </a:xfrm>
          </p:grpSpPr>
          <p:cxnSp>
            <p:nvCxnSpPr>
              <p:cNvPr id="13" name="直接连接符 8"/>
              <p:cNvCxnSpPr>
                <a:cxnSpLocks noChangeShapeType="1"/>
              </p:cNvCxnSpPr>
              <p:nvPr/>
            </p:nvCxnSpPr>
            <p:spPr bwMode="auto">
              <a:xfrm>
                <a:off x="6716" y="33700"/>
                <a:ext cx="194444" cy="195163"/>
              </a:xfrm>
              <a:prstGeom prst="line">
                <a:avLst/>
              </a:prstGeom>
              <a:noFill/>
              <a:ln w="1270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4" name="直接连接符 9"/>
              <p:cNvCxnSpPr>
                <a:cxnSpLocks noChangeShapeType="1"/>
              </p:cNvCxnSpPr>
              <p:nvPr/>
            </p:nvCxnSpPr>
            <p:spPr bwMode="auto">
              <a:xfrm flipV="1">
                <a:off x="188409" y="33700"/>
                <a:ext cx="201882" cy="193030"/>
              </a:xfrm>
              <a:prstGeom prst="line">
                <a:avLst/>
              </a:prstGeom>
              <a:noFill/>
              <a:ln w="1270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</p:grpSp>
    </p:spTree>
    <p:extLst>
      <p:ext uri="{BB962C8B-B14F-4D97-AF65-F5344CB8AC3E}">
        <p14:creationId xmlns:p14="http://schemas.microsoft.com/office/powerpoint/2010/main" val="12976802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418" y="1825625"/>
            <a:ext cx="5182949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808" y="1825625"/>
            <a:ext cx="5182949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3DB7C-2D6B-4C00-98DC-0DA6EC76AE3B}" type="datetimeFigureOut">
              <a:rPr lang="zh-CN" altLang="en-US" smtClean="0"/>
              <a:t>2018/5/25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651A3-21E8-4EF8-877E-30E54495478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04521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007" y="365126"/>
            <a:ext cx="10518338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007" y="1681163"/>
            <a:ext cx="515913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007" y="2505075"/>
            <a:ext cx="5159130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3807" y="1681163"/>
            <a:ext cx="518453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3807" y="2505075"/>
            <a:ext cx="518453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3DB7C-2D6B-4C00-98DC-0DA6EC76AE3B}" type="datetimeFigureOut">
              <a:rPr lang="zh-CN" altLang="en-US" smtClean="0"/>
              <a:t>2018/5/25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651A3-21E8-4EF8-877E-30E54495478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01794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3DB7C-2D6B-4C00-98DC-0DA6EC76AE3B}" type="datetimeFigureOut">
              <a:rPr lang="zh-CN" altLang="en-US" smtClean="0"/>
              <a:t>2018/5/25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651A3-21E8-4EF8-877E-30E54495478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89497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3DB7C-2D6B-4C00-98DC-0DA6EC76AE3B}" type="datetimeFigureOut">
              <a:rPr lang="zh-CN" altLang="en-US" smtClean="0"/>
              <a:t>2018/5/25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651A3-21E8-4EF8-877E-30E54495478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42822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007" y="457200"/>
            <a:ext cx="3933261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4538" y="987426"/>
            <a:ext cx="6173807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007" y="2057400"/>
            <a:ext cx="3933261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3DB7C-2D6B-4C00-98DC-0DA6EC76AE3B}" type="datetimeFigureOut">
              <a:rPr lang="zh-CN" altLang="en-US" smtClean="0"/>
              <a:t>2018/5/25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651A3-21E8-4EF8-877E-30E54495478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02109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007" y="457200"/>
            <a:ext cx="3933261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4538" y="987426"/>
            <a:ext cx="6173807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007" y="2057400"/>
            <a:ext cx="3933261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3DB7C-2D6B-4C00-98DC-0DA6EC76AE3B}" type="datetimeFigureOut">
              <a:rPr lang="zh-CN" altLang="en-US" smtClean="0"/>
              <a:t>2018/5/25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651A3-21E8-4EF8-877E-30E54495478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78623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3DB7C-2D6B-4C00-98DC-0DA6EC76AE3B}" type="datetimeFigureOut">
              <a:rPr lang="zh-CN" altLang="en-US" smtClean="0"/>
              <a:t>2018/5/25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651A3-21E8-4EF8-877E-30E54495478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72141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7172" y="365125"/>
            <a:ext cx="2629585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418" y="365125"/>
            <a:ext cx="7736314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3DB7C-2D6B-4C00-98DC-0DA6EC76AE3B}" type="datetimeFigureOut">
              <a:rPr lang="zh-CN" altLang="en-US" smtClean="0"/>
              <a:t>2018/5/25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651A3-21E8-4EF8-877E-30E54495478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52762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538654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幻灯片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16571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08772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638" y="2130427"/>
            <a:ext cx="10365899" cy="1470025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9276" y="3886200"/>
            <a:ext cx="8536623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2018/5/25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9130003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/>
              <a:t>编辑母版文本样式</a:t>
            </a:r>
          </a:p>
          <a:p>
            <a:pPr lvl="1"/>
            <a:r>
              <a:rPr kumimoji="1" lang="zh-CN" altLang="en-US"/>
              <a:t>第二级</a:t>
            </a:r>
          </a:p>
          <a:p>
            <a:pPr lvl="2"/>
            <a:r>
              <a:rPr kumimoji="1" lang="zh-CN" altLang="en-US"/>
              <a:t>第三级</a:t>
            </a:r>
          </a:p>
          <a:p>
            <a:pPr lvl="3"/>
            <a:r>
              <a:rPr kumimoji="1" lang="zh-CN" altLang="en-US"/>
              <a:t>第四级</a:t>
            </a:r>
          </a:p>
          <a:p>
            <a:pPr lvl="4"/>
            <a:r>
              <a:rPr kumimoji="1"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2018/5/25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38550473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335" y="4406902"/>
            <a:ext cx="10365899" cy="1362075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335" y="2906713"/>
            <a:ext cx="10365899" cy="1500187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2018/5/25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6471896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759" y="1200152"/>
            <a:ext cx="5386202" cy="339407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kumimoji="1" lang="zh-CN" altLang="en-US"/>
              <a:t>编辑母版文本样式</a:t>
            </a:r>
          </a:p>
          <a:p>
            <a:pPr lvl="1"/>
            <a:r>
              <a:rPr kumimoji="1" lang="zh-CN" altLang="en-US"/>
              <a:t>第二级</a:t>
            </a:r>
          </a:p>
          <a:p>
            <a:pPr lvl="2"/>
            <a:r>
              <a:rPr kumimoji="1" lang="zh-CN" altLang="en-US"/>
              <a:t>第三级</a:t>
            </a:r>
          </a:p>
          <a:p>
            <a:pPr lvl="3"/>
            <a:r>
              <a:rPr kumimoji="1" lang="zh-CN" altLang="en-US"/>
              <a:t>第四级</a:t>
            </a:r>
          </a:p>
          <a:p>
            <a:pPr lvl="4"/>
            <a:r>
              <a:rPr kumimoji="1"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9214" y="1200152"/>
            <a:ext cx="5386202" cy="339407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kumimoji="1" lang="zh-CN" altLang="en-US"/>
              <a:t>编辑母版文本样式</a:t>
            </a:r>
          </a:p>
          <a:p>
            <a:pPr lvl="1"/>
            <a:r>
              <a:rPr kumimoji="1" lang="zh-CN" altLang="en-US"/>
              <a:t>第二级</a:t>
            </a:r>
          </a:p>
          <a:p>
            <a:pPr lvl="2"/>
            <a:r>
              <a:rPr kumimoji="1" lang="zh-CN" altLang="en-US"/>
              <a:t>第三级</a:t>
            </a:r>
          </a:p>
          <a:p>
            <a:pPr lvl="3"/>
            <a:r>
              <a:rPr kumimoji="1" lang="zh-CN" altLang="en-US"/>
              <a:t>第四级</a:t>
            </a:r>
          </a:p>
          <a:p>
            <a:pPr lvl="4"/>
            <a:r>
              <a:rPr kumimoji="1"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2018/5/25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67703211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759" y="274639"/>
            <a:ext cx="10975658" cy="1143000"/>
          </a:xfrm>
        </p:spPr>
        <p:txBody>
          <a:bodyPr/>
          <a:lstStyle>
            <a:lvl1pPr>
              <a:defRPr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759" y="1535114"/>
            <a:ext cx="5388320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kumimoji="1"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759" y="2174875"/>
            <a:ext cx="5388320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kumimoji="1" lang="zh-CN" altLang="en-US"/>
              <a:t>编辑母版文本样式</a:t>
            </a:r>
          </a:p>
          <a:p>
            <a:pPr lvl="1"/>
            <a:r>
              <a:rPr kumimoji="1" lang="zh-CN" altLang="en-US"/>
              <a:t>第二级</a:t>
            </a:r>
          </a:p>
          <a:p>
            <a:pPr lvl="2"/>
            <a:r>
              <a:rPr kumimoji="1" lang="zh-CN" altLang="en-US"/>
              <a:t>第三级</a:t>
            </a:r>
          </a:p>
          <a:p>
            <a:pPr lvl="3"/>
            <a:r>
              <a:rPr kumimoji="1" lang="zh-CN" altLang="en-US"/>
              <a:t>第四级</a:t>
            </a:r>
          </a:p>
          <a:p>
            <a:pPr lvl="4"/>
            <a:r>
              <a:rPr kumimoji="1"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4983" y="1535114"/>
            <a:ext cx="5390436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kumimoji="1"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4983" y="2174875"/>
            <a:ext cx="5390436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kumimoji="1" lang="zh-CN" altLang="en-US"/>
              <a:t>编辑母版文本样式</a:t>
            </a:r>
          </a:p>
          <a:p>
            <a:pPr lvl="1"/>
            <a:r>
              <a:rPr kumimoji="1" lang="zh-CN" altLang="en-US"/>
              <a:t>第二级</a:t>
            </a:r>
          </a:p>
          <a:p>
            <a:pPr lvl="2"/>
            <a:r>
              <a:rPr kumimoji="1" lang="zh-CN" altLang="en-US"/>
              <a:t>第三级</a:t>
            </a:r>
          </a:p>
          <a:p>
            <a:pPr lvl="3"/>
            <a:r>
              <a:rPr kumimoji="1" lang="zh-CN" altLang="en-US"/>
              <a:t>第四级</a:t>
            </a:r>
          </a:p>
          <a:p>
            <a:pPr lvl="4"/>
            <a:r>
              <a:rPr kumimoji="1"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2018/5/25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9" name="幻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30684783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2018/5/25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383081040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2018/5/25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85323077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761" y="273050"/>
            <a:ext cx="4012129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975" y="273053"/>
            <a:ext cx="6817442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kumimoji="1" lang="zh-CN" altLang="en-US"/>
              <a:t>编辑母版文本样式</a:t>
            </a:r>
          </a:p>
          <a:p>
            <a:pPr lvl="1"/>
            <a:r>
              <a:rPr kumimoji="1" lang="zh-CN" altLang="en-US"/>
              <a:t>第二级</a:t>
            </a:r>
          </a:p>
          <a:p>
            <a:pPr lvl="2"/>
            <a:r>
              <a:rPr kumimoji="1" lang="zh-CN" altLang="en-US"/>
              <a:t>第三级</a:t>
            </a:r>
          </a:p>
          <a:p>
            <a:pPr lvl="3"/>
            <a:r>
              <a:rPr kumimoji="1" lang="zh-CN" altLang="en-US"/>
              <a:t>第四级</a:t>
            </a:r>
          </a:p>
          <a:p>
            <a:pPr lvl="4"/>
            <a:r>
              <a:rPr kumimoji="1"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761" y="1435103"/>
            <a:ext cx="4012129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kumimoji="1"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2018/5/25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17010988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90339" y="4800601"/>
            <a:ext cx="7317105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90339" y="612775"/>
            <a:ext cx="7317105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kumimoji="1" lang="zh-CN" altLang="en-US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90339" y="5367339"/>
            <a:ext cx="7317105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kumimoji="1"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2018/5/25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5600788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/>
              <a:t>编辑母版文本样式</a:t>
            </a:r>
          </a:p>
          <a:p>
            <a:pPr lvl="1"/>
            <a:r>
              <a:rPr kumimoji="1" lang="zh-CN" altLang="en-US"/>
              <a:t>第二级</a:t>
            </a:r>
          </a:p>
          <a:p>
            <a:pPr lvl="2"/>
            <a:r>
              <a:rPr kumimoji="1" lang="zh-CN" altLang="en-US"/>
              <a:t>第三级</a:t>
            </a:r>
          </a:p>
          <a:p>
            <a:pPr lvl="3"/>
            <a:r>
              <a:rPr kumimoji="1" lang="zh-CN" altLang="en-US"/>
              <a:t>第四级</a:t>
            </a:r>
          </a:p>
          <a:p>
            <a:pPr lvl="4"/>
            <a:r>
              <a:rPr kumimoji="1"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2018/5/25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51607917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41502" y="206376"/>
            <a:ext cx="2743914" cy="4387851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>
          <a:xfrm>
            <a:off x="609759" y="206376"/>
            <a:ext cx="8028490" cy="4387851"/>
          </a:xfrm>
        </p:spPr>
        <p:txBody>
          <a:bodyPr vert="eaVert"/>
          <a:lstStyle/>
          <a:p>
            <a:pPr lvl="0"/>
            <a:r>
              <a:rPr kumimoji="1" lang="zh-CN" altLang="en-US"/>
              <a:t>编辑母版文本样式</a:t>
            </a:r>
          </a:p>
          <a:p>
            <a:pPr lvl="1"/>
            <a:r>
              <a:rPr kumimoji="1" lang="zh-CN" altLang="en-US"/>
              <a:t>第二级</a:t>
            </a:r>
          </a:p>
          <a:p>
            <a:pPr lvl="2"/>
            <a:r>
              <a:rPr kumimoji="1" lang="zh-CN" altLang="en-US"/>
              <a:t>第三级</a:t>
            </a:r>
          </a:p>
          <a:p>
            <a:pPr lvl="3"/>
            <a:r>
              <a:rPr kumimoji="1" lang="zh-CN" altLang="en-US"/>
              <a:t>第四级</a:t>
            </a:r>
          </a:p>
          <a:p>
            <a:pPr lvl="4"/>
            <a:r>
              <a:rPr kumimoji="1"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2018/5/25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6735402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419" y="365126"/>
            <a:ext cx="1051833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419" y="1825625"/>
            <a:ext cx="1051833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418" y="6356351"/>
            <a:ext cx="27439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C3DB7C-2D6B-4C00-98DC-0DA6EC76AE3B}" type="datetimeFigureOut">
              <a:rPr lang="zh-CN" altLang="en-US" smtClean="0"/>
              <a:t>2018/5/25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9652" y="6356351"/>
            <a:ext cx="41158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2843" y="6356351"/>
            <a:ext cx="27439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6651A3-21E8-4EF8-877E-30E54495478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40776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579890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</p:sldLayoutIdLst>
  <p:txStyles>
    <p:titleStyle>
      <a:lvl1pPr algn="ctr" defTabSz="609585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609585" rtl="0" eaLnBrk="1" latinLnBrk="0" hangingPunct="1">
        <a:spcBef>
          <a:spcPct val="20000"/>
        </a:spcBef>
        <a:buFont typeface="Arial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609585" rtl="0" eaLnBrk="1" latinLnBrk="0" hangingPunct="1">
        <a:spcBef>
          <a:spcPct val="20000"/>
        </a:spcBef>
        <a:buFont typeface="Arial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609585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609585" rtl="0" eaLnBrk="1" latinLnBrk="0" hangingPunct="1">
        <a:spcBef>
          <a:spcPct val="20000"/>
        </a:spcBef>
        <a:buFont typeface="Arial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609585" rtl="0" eaLnBrk="1" latinLnBrk="0" hangingPunct="1">
        <a:spcBef>
          <a:spcPct val="20000"/>
        </a:spcBef>
        <a:buFont typeface="Arial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759" y="274639"/>
            <a:ext cx="1097565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759" y="1600202"/>
            <a:ext cx="10975658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759" y="6356352"/>
            <a:ext cx="28455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2018/5/25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6685" y="6356352"/>
            <a:ext cx="38618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9875" y="6356352"/>
            <a:ext cx="28455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2306877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xStyles>
    <p:titleStyle>
      <a:lvl1pPr algn="ctr" defTabSz="609585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609585" rtl="0" eaLnBrk="1" latinLnBrk="0" hangingPunct="1">
        <a:spcBef>
          <a:spcPct val="20000"/>
        </a:spcBef>
        <a:buFont typeface="Arial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609585" rtl="0" eaLnBrk="1" latinLnBrk="0" hangingPunct="1">
        <a:spcBef>
          <a:spcPct val="20000"/>
        </a:spcBef>
        <a:buFont typeface="Arial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609585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609585" rtl="0" eaLnBrk="1" latinLnBrk="0" hangingPunct="1">
        <a:spcBef>
          <a:spcPct val="20000"/>
        </a:spcBef>
        <a:buFont typeface="Arial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609585" rtl="0" eaLnBrk="1" latinLnBrk="0" hangingPunct="1">
        <a:spcBef>
          <a:spcPct val="20000"/>
        </a:spcBef>
        <a:buFont typeface="Arial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slide" Target="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1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0313" y="1672328"/>
            <a:ext cx="2795535" cy="2720906"/>
          </a:xfrm>
          <a:prstGeom prst="ellipse">
            <a:avLst/>
          </a:prstGeom>
        </p:spPr>
      </p:pic>
      <p:sp>
        <p:nvSpPr>
          <p:cNvPr id="3" name="圆角矩形 2"/>
          <p:cNvSpPr/>
          <p:nvPr/>
        </p:nvSpPr>
        <p:spPr>
          <a:xfrm rot="18892707">
            <a:off x="3039034" y="1397227"/>
            <a:ext cx="921018" cy="276186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F06A48"/>
              </a:gs>
              <a:gs pos="50000">
                <a:srgbClr val="E65F4D"/>
              </a:gs>
              <a:gs pos="100000">
                <a:srgbClr val="DC515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圆角矩形 3"/>
          <p:cNvSpPr/>
          <p:nvPr/>
        </p:nvSpPr>
        <p:spPr>
          <a:xfrm rot="18892707">
            <a:off x="2380897" y="1786290"/>
            <a:ext cx="269037" cy="9422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F06A48"/>
              </a:gs>
              <a:gs pos="50000">
                <a:srgbClr val="E65F4D"/>
              </a:gs>
              <a:gs pos="100000">
                <a:srgbClr val="DC515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圆角矩形 4"/>
          <p:cNvSpPr/>
          <p:nvPr/>
        </p:nvSpPr>
        <p:spPr>
          <a:xfrm rot="18892707">
            <a:off x="2435028" y="1617157"/>
            <a:ext cx="196587" cy="6564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FEC52A"/>
              </a:gs>
              <a:gs pos="50000">
                <a:srgbClr val="F6B646"/>
              </a:gs>
              <a:gs pos="100000">
                <a:srgbClr val="F5B547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圆角矩形 5"/>
          <p:cNvSpPr/>
          <p:nvPr/>
        </p:nvSpPr>
        <p:spPr>
          <a:xfrm rot="18892707">
            <a:off x="8421085" y="941524"/>
            <a:ext cx="2667308" cy="799846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F5B647"/>
              </a:gs>
              <a:gs pos="50000">
                <a:srgbClr val="F5B547"/>
              </a:gs>
              <a:gs pos="100000">
                <a:srgbClr val="F5B547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圆角矩形 6"/>
          <p:cNvSpPr/>
          <p:nvPr/>
        </p:nvSpPr>
        <p:spPr>
          <a:xfrm rot="18892707">
            <a:off x="8974486" y="3626217"/>
            <a:ext cx="527418" cy="159484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38CBA9">
                  <a:alpha val="90000"/>
                </a:srgbClr>
              </a:gs>
              <a:gs pos="50000">
                <a:srgbClr val="30BC9B"/>
              </a:gs>
              <a:gs pos="100000">
                <a:srgbClr val="24A788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圆角矩形 7"/>
          <p:cNvSpPr/>
          <p:nvPr/>
        </p:nvSpPr>
        <p:spPr>
          <a:xfrm rot="18892707">
            <a:off x="9052338" y="3239074"/>
            <a:ext cx="467340" cy="67377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FEC82B"/>
              </a:gs>
              <a:gs pos="50000">
                <a:srgbClr val="F5B547"/>
              </a:gs>
              <a:gs pos="100000">
                <a:srgbClr val="F5B547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圆角矩形 9"/>
          <p:cNvSpPr/>
          <p:nvPr/>
        </p:nvSpPr>
        <p:spPr>
          <a:xfrm rot="18892707">
            <a:off x="11578951" y="4724935"/>
            <a:ext cx="1182617" cy="592745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F5B647"/>
              </a:gs>
              <a:gs pos="50000">
                <a:srgbClr val="F5B547"/>
              </a:gs>
              <a:gs pos="100000">
                <a:srgbClr val="F5B547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圆角矩形 8"/>
          <p:cNvSpPr/>
          <p:nvPr/>
        </p:nvSpPr>
        <p:spPr>
          <a:xfrm rot="18892707">
            <a:off x="10962133" y="4290488"/>
            <a:ext cx="1871352" cy="69462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F06A48">
                  <a:alpha val="90000"/>
                </a:srgbClr>
              </a:gs>
              <a:gs pos="50000">
                <a:srgbClr val="E65F4D">
                  <a:alpha val="90000"/>
                </a:srgbClr>
              </a:gs>
              <a:gs pos="100000">
                <a:srgbClr val="DC5153">
                  <a:alpha val="9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圆角矩形 10"/>
          <p:cNvSpPr/>
          <p:nvPr/>
        </p:nvSpPr>
        <p:spPr>
          <a:xfrm rot="18892707" flipV="1">
            <a:off x="6795423" y="2080431"/>
            <a:ext cx="378038" cy="4573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38CBA9">
                  <a:alpha val="90000"/>
                </a:srgbClr>
              </a:gs>
              <a:gs pos="50000">
                <a:srgbClr val="30BC9B"/>
              </a:gs>
              <a:gs pos="100000">
                <a:srgbClr val="24A788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圆角矩形 12"/>
          <p:cNvSpPr/>
          <p:nvPr/>
        </p:nvSpPr>
        <p:spPr>
          <a:xfrm rot="18892707">
            <a:off x="4066450" y="3485842"/>
            <a:ext cx="577502" cy="176655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11A0DE"/>
              </a:gs>
              <a:gs pos="50000">
                <a:srgbClr val="2690DF"/>
              </a:gs>
              <a:gs pos="100000">
                <a:srgbClr val="3186E0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圆角矩形 14"/>
          <p:cNvSpPr/>
          <p:nvPr/>
        </p:nvSpPr>
        <p:spPr>
          <a:xfrm rot="18892707">
            <a:off x="4165562" y="3181898"/>
            <a:ext cx="500729" cy="8173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F5B647"/>
              </a:gs>
              <a:gs pos="50000">
                <a:srgbClr val="F5B547"/>
              </a:gs>
              <a:gs pos="100000">
                <a:srgbClr val="F5B547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4814554" y="2025650"/>
            <a:ext cx="2569172" cy="2568503"/>
          </a:xfrm>
          <a:prstGeom prst="ellipse">
            <a:avLst/>
          </a:prstGeom>
          <a:noFill/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圆角矩形 18"/>
          <p:cNvSpPr/>
          <p:nvPr/>
        </p:nvSpPr>
        <p:spPr>
          <a:xfrm rot="18892707">
            <a:off x="2560188" y="4127424"/>
            <a:ext cx="613748" cy="7495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79C657"/>
              </a:gs>
              <a:gs pos="50000">
                <a:srgbClr val="69B048"/>
              </a:gs>
              <a:gs pos="100000">
                <a:srgbClr val="5A9D3C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圆角矩形 20"/>
          <p:cNvSpPr/>
          <p:nvPr/>
        </p:nvSpPr>
        <p:spPr>
          <a:xfrm rot="18892707">
            <a:off x="262971" y="5760889"/>
            <a:ext cx="1486854" cy="636674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F55284"/>
              </a:gs>
              <a:gs pos="50000">
                <a:srgbClr val="ED487F"/>
              </a:gs>
              <a:gs pos="100000">
                <a:srgbClr val="EB457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圆角矩形 19"/>
          <p:cNvSpPr/>
          <p:nvPr/>
        </p:nvSpPr>
        <p:spPr>
          <a:xfrm rot="18892707">
            <a:off x="-445289" y="5319822"/>
            <a:ext cx="2270857" cy="776785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19A2DF">
                  <a:alpha val="90000"/>
                </a:srgbClr>
              </a:gs>
              <a:gs pos="50000">
                <a:srgbClr val="2399E0">
                  <a:alpha val="90000"/>
                </a:srgbClr>
              </a:gs>
              <a:gs pos="100000">
                <a:srgbClr val="2D91E0">
                  <a:alpha val="9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圆角矩形 24"/>
          <p:cNvSpPr/>
          <p:nvPr/>
        </p:nvSpPr>
        <p:spPr>
          <a:xfrm rot="18892707">
            <a:off x="9488853" y="1264752"/>
            <a:ext cx="1387165" cy="500554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37CAA8">
                  <a:alpha val="90000"/>
                </a:srgbClr>
              </a:gs>
              <a:gs pos="50000">
                <a:srgbClr val="2AB394">
                  <a:alpha val="90000"/>
                </a:srgbClr>
              </a:gs>
              <a:gs pos="100000">
                <a:srgbClr val="22A385">
                  <a:alpha val="9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圆角矩形 26"/>
          <p:cNvSpPr/>
          <p:nvPr/>
        </p:nvSpPr>
        <p:spPr>
          <a:xfrm rot="18892707">
            <a:off x="13107" y="2052226"/>
            <a:ext cx="673474" cy="190602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FDC62F">
                  <a:alpha val="90000"/>
                </a:srgbClr>
              </a:gs>
              <a:gs pos="50000">
                <a:srgbClr val="F5B547">
                  <a:alpha val="90000"/>
                </a:srgbClr>
              </a:gs>
              <a:gs pos="100000">
                <a:srgbClr val="F5B547">
                  <a:alpha val="9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圆角矩形 25"/>
          <p:cNvSpPr/>
          <p:nvPr/>
        </p:nvSpPr>
        <p:spPr>
          <a:xfrm rot="18892707">
            <a:off x="-290256" y="2470815"/>
            <a:ext cx="732519" cy="270698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78C556"/>
              </a:gs>
              <a:gs pos="50000">
                <a:srgbClr val="70BA4E"/>
              </a:gs>
              <a:gs pos="100000">
                <a:srgbClr val="61A742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圆角矩形 22"/>
          <p:cNvSpPr/>
          <p:nvPr/>
        </p:nvSpPr>
        <p:spPr>
          <a:xfrm rot="18892707">
            <a:off x="-61960" y="2161851"/>
            <a:ext cx="1524991" cy="449533"/>
          </a:xfrm>
          <a:prstGeom prst="roundRect">
            <a:avLst>
              <a:gd name="adj" fmla="val 50000"/>
            </a:avLst>
          </a:prstGeom>
          <a:solidFill>
            <a:srgbClr val="6057B6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圆角矩形 21"/>
          <p:cNvSpPr/>
          <p:nvPr/>
        </p:nvSpPr>
        <p:spPr>
          <a:xfrm rot="18892707">
            <a:off x="-249176" y="2895922"/>
            <a:ext cx="1172688" cy="385866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FDC62F">
                  <a:alpha val="90000"/>
                </a:srgbClr>
              </a:gs>
              <a:gs pos="50000">
                <a:srgbClr val="F5B547">
                  <a:alpha val="90000"/>
                </a:srgbClr>
              </a:gs>
              <a:gs pos="100000">
                <a:srgbClr val="F5B547">
                  <a:alpha val="9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3576654" y="4695910"/>
            <a:ext cx="50449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微商商业计划书</a:t>
            </a:r>
            <a:r>
              <a:rPr lang="en-US" altLang="zh-CN" sz="3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ppt</a:t>
            </a:r>
            <a:r>
              <a:rPr lang="zh-CN" alt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模版</a:t>
            </a:r>
          </a:p>
        </p:txBody>
      </p:sp>
      <p:sp>
        <p:nvSpPr>
          <p:cNvPr id="17" name="圆角矩形 16"/>
          <p:cNvSpPr/>
          <p:nvPr/>
        </p:nvSpPr>
        <p:spPr>
          <a:xfrm rot="18892707">
            <a:off x="4840023" y="4034972"/>
            <a:ext cx="327600" cy="28808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F06A48"/>
              </a:gs>
              <a:gs pos="50000">
                <a:srgbClr val="E65F4D"/>
              </a:gs>
              <a:gs pos="100000">
                <a:srgbClr val="DC515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4" name="魅族Flyme5官方介绍视频_高清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996210" y="0"/>
            <a:ext cx="609759" cy="609600"/>
          </a:xfrm>
          <a:prstGeom prst="rect">
            <a:avLst/>
          </a:prstGeom>
        </p:spPr>
      </p:pic>
      <p:sp>
        <p:nvSpPr>
          <p:cNvPr id="29" name="矩形 28"/>
          <p:cNvSpPr/>
          <p:nvPr/>
        </p:nvSpPr>
        <p:spPr>
          <a:xfrm>
            <a:off x="1343374" y="-523875"/>
            <a:ext cx="351462" cy="1809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6304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1" nodeType="withEffect">
                                  <p:stCondLst>
                                    <p:cond delay="64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1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42" presetClass="path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-0.06029 0.10487 L 4.16667E-6 -4.44444E-6 " pathEditMode="relative" rAng="0" ptsTypes="AA">
                                      <p:cBhvr>
                                        <p:cTn id="4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21" y="-5255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42" presetClass="path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0.13099 0.22801 L -1.875E-6 3.33333E-6 " pathEditMode="relative" rAng="0" ptsTypes="AA">
                                      <p:cBhvr>
                                        <p:cTn id="5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49" y="-11412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42" presetClass="path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06029 0.10487 L 4.16667E-6 -4.44444E-6 " pathEditMode="relative" rAng="0" ptsTypes="AA">
                                      <p:cBhvr>
                                        <p:cTn id="5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21" y="-5255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42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671 0.1507 L -4.16667E-6 -1.48148E-6 " pathEditMode="relative" rAng="0" ptsTypes="AA">
                                      <p:cBhvr>
                                        <p:cTn id="5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36" y="-7546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42" presetClass="path" presetSubtype="0" fill="hold" grpId="0" nodeType="withEffect">
                                  <p:stCondLst>
                                    <p:cond delay="640"/>
                                  </p:stCondLst>
                                  <p:childTnLst>
                                    <p:animMotion origin="layout" path="M -0.23008 0.4 L -2.29167E-6 7.40741E-7 " pathEditMode="relative" rAng="0" ptsTypes="AA">
                                      <p:cBhvr>
                                        <p:cTn id="5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497" y="-20000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42" presetClass="path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23073 0.40139 L 2.77556E-17 -1.11111E-6 " pathEditMode="relative" rAng="0" ptsTypes="AA">
                                      <p:cBhvr>
                                        <p:cTn id="5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536" y="-20069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42" presetClass="path" presetSubtype="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animMotion origin="layout" path="M -0.34948 0.60787 L 8.33333E-7 -2.59259E-6 " pathEditMode="relative" rAng="0" ptsTypes="AA">
                                      <p:cBhvr>
                                        <p:cTn id="6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474" y="-30394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42" presetClass="path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0.25352 0.44097 L 3.95833E-6 4.07407E-6 " pathEditMode="relative" rAng="0" ptsTypes="AA">
                                      <p:cBhvr>
                                        <p:cTn id="6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669" y="-22060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42" presetClass="path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-0.13099 0.22801 L -1.875E-6 3.33333E-6 " pathEditMode="relative" rAng="0" ptsTypes="AA">
                                      <p:cBhvr>
                                        <p:cTn id="6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49" y="-11412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42" presetClass="path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0.13099 0.22801 L -1.875E-6 3.33333E-6 " pathEditMode="relative" rAng="0" ptsTypes="AA">
                                      <p:cBhvr>
                                        <p:cTn id="6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49" y="-11412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42" presetClass="path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0.21771 0.37893 L 3.33333E-6 4.07407E-6 " pathEditMode="relative" rAng="0" ptsTypes="AA">
                                      <p:cBhvr>
                                        <p:cTn id="6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885" y="-18958"/>
                                    </p:animMotion>
                                  </p:childTnLst>
                                </p:cTn>
                              </p:par>
                              <p:par>
                                <p:cTn id="69" presetID="42" presetClass="path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28151 0.49004 L -8.33333E-7 2.59259E-6 " pathEditMode="relative" rAng="0" ptsTypes="AA">
                                      <p:cBhvr>
                                        <p:cTn id="7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076" y="-24514"/>
                                    </p:animMotion>
                                  </p:childTnLst>
                                </p:cTn>
                              </p:par>
                              <p:par>
                                <p:cTn id="71" presetID="42" presetClass="path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-0.58477 1.01713 L 2.08333E-7 -1.85185E-6 " pathEditMode="relative" rAng="0" ptsTypes="AA">
                                      <p:cBhvr>
                                        <p:cTn id="7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232" y="-50856"/>
                                    </p:animMotion>
                                  </p:childTnLst>
                                </p:cTn>
                              </p:par>
                              <p:par>
                                <p:cTn id="73" presetID="42" presetClass="path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0.51329 0.89283 L 4.16667E-6 -3.33333E-6 " pathEditMode="relative" rAng="0" ptsTypes="AA">
                                      <p:cBhvr>
                                        <p:cTn id="7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664" y="-44653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42" presetClass="path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34948 0.60787 L 8.33333E-7 -2.59259E-6 " pathEditMode="relative" rAng="0" ptsTypes="AA">
                                      <p:cBhvr>
                                        <p:cTn id="7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474" y="-30394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42" presetClass="path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0.34948 0.60787 L 8.33333E-7 -2.59259E-6 " pathEditMode="relative" rAng="0" ptsTypes="AA">
                                      <p:cBhvr>
                                        <p:cTn id="7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474" y="-30394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42" presetClass="path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0.34948 0.60787 L 8.33333E-7 -2.59259E-6 " pathEditMode="relative" rAng="0" ptsTypes="AA">
                                      <p:cBhvr>
                                        <p:cTn id="8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474" y="-30394"/>
                                    </p:animMotion>
                                  </p:childTnLst>
                                </p:cTn>
                              </p:par>
                              <p:par>
                                <p:cTn id="81" presetID="42" presetClass="path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34948 0.60787 L 8.33333E-7 -2.59259E-6 " pathEditMode="relative" rAng="0" ptsTypes="AA">
                                      <p:cBhvr>
                                        <p:cTn id="8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474" y="-30394"/>
                                    </p:animMotion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42" presetClass="pat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34948 0.60787 L 8.33333E-7 -2.59259E-6 " pathEditMode="relative" rAng="0" ptsTypes="AA">
                                      <p:cBhvr>
                                        <p:cTn id="8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474" y="-30394"/>
                                    </p:animMotion>
                                  </p:childTnLst>
                                </p:cTn>
                              </p:par>
                              <p:par>
                                <p:cTn id="87" presetID="42" presetClass="path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28151 0.49004 L -8.33333E-7 2.59259E-6 " pathEditMode="relative" rAng="0" ptsTypes="AA">
                                      <p:cBhvr>
                                        <p:cTn id="8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076" y="-24514"/>
                                    </p:animMotion>
                                  </p:childTnLst>
                                </p:cTn>
                              </p:par>
                              <p:par>
                                <p:cTn id="89" presetID="42" presetClass="path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0.28151 0.49004 L -8.33333E-7 2.59259E-6 " pathEditMode="relative" rAng="0" ptsTypes="AA">
                                      <p:cBhvr>
                                        <p:cTn id="9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076" y="-24514"/>
                                    </p:animMotion>
                                  </p:childTnLst>
                                </p:cTn>
                              </p:par>
                              <p:par>
                                <p:cTn id="91" presetID="21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3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18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3">
                <p:cTn id="10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3" grpId="0" animBg="1"/>
      <p:bldP spid="3" grpId="1" animBg="1"/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10" grpId="0" animBg="1"/>
      <p:bldP spid="10" grpId="1" animBg="1"/>
      <p:bldP spid="9" grpId="0" animBg="1"/>
      <p:bldP spid="9" grpId="1" animBg="1"/>
      <p:bldP spid="11" grpId="0" animBg="1"/>
      <p:bldP spid="11" grpId="1" animBg="1"/>
      <p:bldP spid="13" grpId="0" animBg="1"/>
      <p:bldP spid="13" grpId="1" animBg="1"/>
      <p:bldP spid="15" grpId="0" animBg="1"/>
      <p:bldP spid="15" grpId="1" animBg="1"/>
      <p:bldP spid="18" grpId="0" animBg="1"/>
      <p:bldP spid="19" grpId="0" animBg="1"/>
      <p:bldP spid="19" grpId="1" animBg="1"/>
      <p:bldP spid="21" grpId="0" animBg="1"/>
      <p:bldP spid="21" grpId="1" animBg="1"/>
      <p:bldP spid="20" grpId="0" animBg="1"/>
      <p:bldP spid="20" grpId="1" animBg="1"/>
      <p:bldP spid="25" grpId="0" animBg="1"/>
      <p:bldP spid="25" grpId="1" animBg="1"/>
      <p:bldP spid="27" grpId="0" animBg="1"/>
      <p:bldP spid="27" grpId="1" animBg="1"/>
      <p:bldP spid="26" grpId="0" animBg="1"/>
      <p:bldP spid="26" grpId="1" animBg="1"/>
      <p:bldP spid="23" grpId="0" animBg="1"/>
      <p:bldP spid="23" grpId="1" animBg="1"/>
      <p:bldP spid="22" grpId="0" animBg="1"/>
      <p:bldP spid="22" grpId="1" animBg="1"/>
      <p:bldP spid="12" grpId="0"/>
      <p:bldP spid="17" grpId="0" animBg="1"/>
      <p:bldP spid="17" grpId="1" animBg="1"/>
      <p:bldP spid="29" grpId="0" animBg="1"/>
    </p:bldLst>
  </p:timing>
  <p:extLst mod="1">
    <p:ext uri="{E180D4A7-C9FB-4DFB-919C-405C955672EB}">
      <p14:showEvtLst xmlns:p14="http://schemas.microsoft.com/office/powerpoint/2010/main">
        <p14:playEvt time="93" objId="14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7879574" y="-1777875"/>
            <a:ext cx="6306773" cy="6393178"/>
          </a:xfrm>
          <a:prstGeom prst="ellipse">
            <a:avLst/>
          </a:prstGeom>
          <a:solidFill>
            <a:srgbClr val="CE403C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椭圆 1"/>
          <p:cNvSpPr/>
          <p:nvPr/>
        </p:nvSpPr>
        <p:spPr>
          <a:xfrm>
            <a:off x="8094598" y="-1634343"/>
            <a:ext cx="6333082" cy="6331433"/>
          </a:xfrm>
          <a:prstGeom prst="ellipse">
            <a:avLst/>
          </a:prstGeom>
          <a:solidFill>
            <a:srgbClr val="E66141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1518035" y="1961971"/>
            <a:ext cx="3468519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引入更多明亮色彩</a:t>
            </a:r>
            <a:endParaRPr lang="en-US" altLang="zh-CN" sz="3200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zh-CN" alt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让设计更多彩</a:t>
            </a:r>
          </a:p>
        </p:txBody>
      </p:sp>
      <p:sp>
        <p:nvSpPr>
          <p:cNvPr id="7" name="矩形 6"/>
          <p:cNvSpPr/>
          <p:nvPr/>
        </p:nvSpPr>
        <p:spPr>
          <a:xfrm>
            <a:off x="1518036" y="3065546"/>
            <a:ext cx="531565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我们谨慎地从自然色中挑选出更多讨好眼球的明亮色彩，</a:t>
            </a:r>
          </a:p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并且针对 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AMOLED 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发光特性进行修正。</a:t>
            </a:r>
          </a:p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全新色系让 </a:t>
            </a:r>
            <a:r>
              <a:rPr lang="en-US" altLang="zh-CN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Flyme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5 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保持了素雅之余，看起来更活泼。</a:t>
            </a:r>
          </a:p>
        </p:txBody>
      </p:sp>
      <p:sp>
        <p:nvSpPr>
          <p:cNvPr id="9" name="椭圆 8"/>
          <p:cNvSpPr/>
          <p:nvPr/>
        </p:nvSpPr>
        <p:spPr>
          <a:xfrm>
            <a:off x="1694837" y="4192754"/>
            <a:ext cx="295352" cy="295275"/>
          </a:xfrm>
          <a:prstGeom prst="ellipse">
            <a:avLst/>
          </a:prstGeom>
          <a:gradFill flip="none" rotWithShape="1">
            <a:gsLst>
              <a:gs pos="0">
                <a:srgbClr val="ED7D31"/>
              </a:gs>
              <a:gs pos="58000">
                <a:srgbClr val="EA7237"/>
              </a:gs>
              <a:gs pos="100000">
                <a:srgbClr val="E9683F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>
            <a:hlinkClick r:id="rId3" action="ppaction://hlinksldjump"/>
          </p:cNvPr>
          <p:cNvSpPr/>
          <p:nvPr/>
        </p:nvSpPr>
        <p:spPr>
          <a:xfrm>
            <a:off x="2255696" y="4192754"/>
            <a:ext cx="295352" cy="295275"/>
          </a:xfrm>
          <a:prstGeom prst="ellipse">
            <a:avLst/>
          </a:prstGeom>
          <a:gradFill flip="none" rotWithShape="1">
            <a:gsLst>
              <a:gs pos="0">
                <a:srgbClr val="E43E38"/>
              </a:gs>
              <a:gs pos="58000">
                <a:srgbClr val="D4332E"/>
              </a:gs>
              <a:gs pos="100000">
                <a:srgbClr val="CB2C27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2816555" y="4192754"/>
            <a:ext cx="295352" cy="295275"/>
          </a:xfrm>
          <a:prstGeom prst="ellipse">
            <a:avLst/>
          </a:prstGeom>
          <a:gradFill flip="none" rotWithShape="1">
            <a:gsLst>
              <a:gs pos="0">
                <a:srgbClr val="4D91EE"/>
              </a:gs>
              <a:gs pos="58000">
                <a:srgbClr val="4C88EB"/>
              </a:gs>
              <a:gs pos="100000">
                <a:srgbClr val="4A7CE8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3377414" y="4192754"/>
            <a:ext cx="295352" cy="295275"/>
          </a:xfrm>
          <a:prstGeom prst="ellipse">
            <a:avLst/>
          </a:prstGeom>
          <a:gradFill flip="none" rotWithShape="1">
            <a:gsLst>
              <a:gs pos="0">
                <a:srgbClr val="19C291"/>
              </a:gs>
              <a:gs pos="58000">
                <a:srgbClr val="0EB78E"/>
              </a:gs>
              <a:gs pos="100000">
                <a:srgbClr val="08B28C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3938274" y="4192754"/>
            <a:ext cx="295352" cy="295275"/>
          </a:xfrm>
          <a:prstGeom prst="ellipse">
            <a:avLst/>
          </a:prstGeom>
          <a:gradFill flip="none" rotWithShape="1">
            <a:gsLst>
              <a:gs pos="0">
                <a:srgbClr val="EEEEEE"/>
              </a:gs>
              <a:gs pos="58000">
                <a:srgbClr val="EDEDED"/>
              </a:gs>
              <a:gs pos="100000">
                <a:srgbClr val="ECECEC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1624008" y="4119564"/>
            <a:ext cx="433928" cy="433815"/>
          </a:xfrm>
          <a:prstGeom prst="ellipse">
            <a:avLst/>
          </a:prstGeom>
          <a:noFill/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5728" y="660812"/>
            <a:ext cx="3147830" cy="6197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8086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4775">
        <p15:prstTrans prst="wind"/>
      </p:transition>
    </mc:Choice>
    <mc:Fallback xmlns="">
      <p:transition spd="slow" advClick="0" advTm="4775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path" presetSubtype="0" accel="12364" decel="12909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0039 -2.96296E-6 C 0.01198 -2.96296E-6 0.02135 0.0169 0.02135 0.03773 C 0.02135 0.05834 0.01198 0.07547 0.00039 0.07547 C -0.0112 0.07547 -0.02045 0.05834 -0.02045 0.03773 C -0.02045 0.0169 -0.0112 -2.96296E-6 0.00039 -2.96296E-6 Z " pathEditMode="relative" rAng="0" ptsTypes="AAAAA">
                                          <p:cBhvr>
                                            <p:cTn id="6" dur="5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377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1" presetClass="path" presetSubtype="0" accel="12444" decel="1244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0039 1.85185E-6 C 0.01198 1.85185E-6 0.02135 0.0169 0.02135 0.03773 C 0.02135 0.05833 0.01198 0.07546 0.00039 0.07546 C -0.0112 0.07546 -0.02045 0.05833 -0.02045 0.03773 C -0.02045 0.0169 -0.0112 1.85185E-6 0.00039 1.85185E-6 Z " pathEditMode="relative" rAng="0" ptsTypes="AAAAA">
                                          <p:cBhvr>
                                            <p:cTn id="8" dur="4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377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grpId="0" nodeType="withEffect" p14:presetBounceEnd="4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5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6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 p14:presetBounceEnd="50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9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0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 p14:presetBounceEnd="50000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grpId="0" nodeType="withEffect" p14:presetBounceEnd="50000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grpId="0" nodeType="withEffect" p14:presetBounceEnd="50000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1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2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4" fill="hold" grpId="0" nodeType="withEffect" p14:presetBounceEnd="50000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5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6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1" presetClass="entr" presetSubtype="1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39" dur="6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2" presetClass="entr" presetSubtype="4" fill="hold" nodeType="withEffect" p14:presetBounceEnd="50000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2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3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2" grpId="0" animBg="1"/>
          <p:bldP spid="6" grpId="0"/>
          <p:bldP spid="7" grpId="0"/>
          <p:bldP spid="9" grpId="0" animBg="1"/>
          <p:bldP spid="11" grpId="0" animBg="1"/>
          <p:bldP spid="12" grpId="0" animBg="1"/>
          <p:bldP spid="13" grpId="0" animBg="1"/>
          <p:bldP spid="14" grpId="0" animBg="1"/>
          <p:bldP spid="15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path" presetSubtype="0" accel="12364" decel="12909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0039 -2.96296E-6 C 0.01198 -2.96296E-6 0.02135 0.0169 0.02135 0.03773 C 0.02135 0.05834 0.01198 0.07547 0.00039 0.07547 C -0.0112 0.07547 -0.02045 0.05834 -0.02045 0.03773 C -0.02045 0.0169 -0.0112 -2.96296E-6 0.00039 -2.96296E-6 Z " pathEditMode="relative" rAng="0" ptsTypes="AAAAA">
                                          <p:cBhvr>
                                            <p:cTn id="6" dur="5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377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1" presetClass="path" presetSubtype="0" accel="12444" decel="1244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0039 1.85185E-6 C 0.01198 1.85185E-6 0.02135 0.0169 0.02135 0.03773 C 0.02135 0.05833 0.01198 0.07546 0.00039 0.07546 C -0.0112 0.07546 -0.02045 0.05833 -0.02045 0.03773 C -0.02045 0.0169 -0.0112 1.85185E-6 0.00039 1.85185E-6 Z " pathEditMode="relative" rAng="0" ptsTypes="AAAAA">
                                          <p:cBhvr>
                                            <p:cTn id="8" dur="4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377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4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1" presetClass="entr" presetSubtype="1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39" dur="6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2" presetClass="entr" presetSubtype="4" fill="hold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2" grpId="0" animBg="1"/>
          <p:bldP spid="6" grpId="0"/>
          <p:bldP spid="7" grpId="0"/>
          <p:bldP spid="9" grpId="0" animBg="1"/>
          <p:bldP spid="11" grpId="0" animBg="1"/>
          <p:bldP spid="12" grpId="0" animBg="1"/>
          <p:bldP spid="13" grpId="0" animBg="1"/>
          <p:bldP spid="14" grpId="0" animBg="1"/>
          <p:bldP spid="15" grpId="0" animBg="1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7341669" y="-2200425"/>
            <a:ext cx="6306773" cy="6393178"/>
          </a:xfrm>
          <a:prstGeom prst="ellipse">
            <a:avLst/>
          </a:prstGeom>
          <a:solidFill>
            <a:srgbClr val="80A3EE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7880601" y="-1085656"/>
            <a:ext cx="6012875" cy="6095254"/>
          </a:xfrm>
          <a:prstGeom prst="ellipse">
            <a:avLst/>
          </a:prstGeom>
          <a:solidFill>
            <a:srgbClr val="B5E7DD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椭圆 1"/>
          <p:cNvSpPr/>
          <p:nvPr/>
        </p:nvSpPr>
        <p:spPr>
          <a:xfrm>
            <a:off x="8094597" y="-1726519"/>
            <a:ext cx="6425283" cy="6423610"/>
          </a:xfrm>
          <a:prstGeom prst="ellipse">
            <a:avLst/>
          </a:prstGeom>
          <a:solidFill>
            <a:srgbClr val="D73530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5728" y="660812"/>
            <a:ext cx="3147830" cy="6197189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1518035" y="1961971"/>
            <a:ext cx="3468519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引入更多明亮色彩</a:t>
            </a:r>
            <a:endParaRPr lang="en-US" altLang="zh-CN" sz="3200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zh-CN" alt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让设计更多彩</a:t>
            </a:r>
          </a:p>
        </p:txBody>
      </p:sp>
      <p:sp>
        <p:nvSpPr>
          <p:cNvPr id="7" name="矩形 6"/>
          <p:cNvSpPr/>
          <p:nvPr/>
        </p:nvSpPr>
        <p:spPr>
          <a:xfrm>
            <a:off x="1518036" y="3065546"/>
            <a:ext cx="531565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我们谨慎地从自然色中挑选出更多讨好眼球的明亮色彩，</a:t>
            </a:r>
          </a:p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并且针对 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AMOLED 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发光特性进行修正。</a:t>
            </a:r>
          </a:p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全新色系让 </a:t>
            </a:r>
            <a:r>
              <a:rPr lang="en-US" altLang="zh-CN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Flyme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5 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保持了素雅之余，看起来更活泼。</a:t>
            </a:r>
          </a:p>
        </p:txBody>
      </p:sp>
      <p:sp>
        <p:nvSpPr>
          <p:cNvPr id="9" name="椭圆 8">
            <a:hlinkClick r:id="rId4" action="ppaction://hlinksldjump"/>
          </p:cNvPr>
          <p:cNvSpPr/>
          <p:nvPr/>
        </p:nvSpPr>
        <p:spPr>
          <a:xfrm>
            <a:off x="1694837" y="4192754"/>
            <a:ext cx="295352" cy="295275"/>
          </a:xfrm>
          <a:prstGeom prst="ellipse">
            <a:avLst/>
          </a:prstGeom>
          <a:gradFill flip="none" rotWithShape="1">
            <a:gsLst>
              <a:gs pos="0">
                <a:srgbClr val="ED7D31"/>
              </a:gs>
              <a:gs pos="58000">
                <a:srgbClr val="EA7237"/>
              </a:gs>
              <a:gs pos="100000">
                <a:srgbClr val="E9683F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2255696" y="4192754"/>
            <a:ext cx="295352" cy="295275"/>
          </a:xfrm>
          <a:prstGeom prst="ellipse">
            <a:avLst/>
          </a:prstGeom>
          <a:gradFill flip="none" rotWithShape="1">
            <a:gsLst>
              <a:gs pos="0">
                <a:srgbClr val="E43E38"/>
              </a:gs>
              <a:gs pos="58000">
                <a:srgbClr val="D4332E"/>
              </a:gs>
              <a:gs pos="100000">
                <a:srgbClr val="CB2C27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2816555" y="4192754"/>
            <a:ext cx="295352" cy="295275"/>
          </a:xfrm>
          <a:prstGeom prst="ellipse">
            <a:avLst/>
          </a:prstGeom>
          <a:gradFill flip="none" rotWithShape="1">
            <a:gsLst>
              <a:gs pos="0">
                <a:srgbClr val="4D91EE"/>
              </a:gs>
              <a:gs pos="58000">
                <a:srgbClr val="4C88EB"/>
              </a:gs>
              <a:gs pos="100000">
                <a:srgbClr val="4A7CE8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3377414" y="4192754"/>
            <a:ext cx="295352" cy="295275"/>
          </a:xfrm>
          <a:prstGeom prst="ellipse">
            <a:avLst/>
          </a:prstGeom>
          <a:gradFill flip="none" rotWithShape="1">
            <a:gsLst>
              <a:gs pos="0">
                <a:srgbClr val="19C291"/>
              </a:gs>
              <a:gs pos="58000">
                <a:srgbClr val="0EB78E"/>
              </a:gs>
              <a:gs pos="100000">
                <a:srgbClr val="08B28C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3938274" y="4192754"/>
            <a:ext cx="295352" cy="295275"/>
          </a:xfrm>
          <a:prstGeom prst="ellipse">
            <a:avLst/>
          </a:prstGeom>
          <a:gradFill flip="none" rotWithShape="1">
            <a:gsLst>
              <a:gs pos="0">
                <a:srgbClr val="EEEEEE"/>
              </a:gs>
              <a:gs pos="58000">
                <a:srgbClr val="EDEDED"/>
              </a:gs>
              <a:gs pos="100000">
                <a:srgbClr val="ECECEC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2186407" y="4123483"/>
            <a:ext cx="433928" cy="433815"/>
          </a:xfrm>
          <a:prstGeom prst="ellipse">
            <a:avLst/>
          </a:prstGeom>
          <a:noFill/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8988" y="662012"/>
            <a:ext cx="3147219" cy="6195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2716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</p:transition>
    </mc:Choice>
    <mc:Fallback xmlns="">
      <p:transition spd="med" advClick="0" advTm="3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path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0872 1.11111E-6 C 0.01562 1.11111E-6 0.02135 0.00995 0.02135 0.02245 C 0.02135 0.03472 0.01562 0.04514 0.00872 0.04514 C 0.00182 0.04514 -0.00365 0.03472 -0.00365 0.02245 C -0.00365 0.00995 0.00182 1.11111E-6 0.00872 1.11111E-6 Z " pathEditMode="relative" rAng="0" ptsTypes="AAAAA">
                                          <p:cBhvr>
                                            <p:cTn id="6" dur="3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3" y="224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1" presetClass="path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0899 4.81481E-6 C 0.01576 4.81481E-6 0.02136 0.00972 0.02136 0.02199 C 0.02136 0.03402 0.01576 0.04421 0.00899 0.04421 C 0.00222 0.04421 -0.00312 0.03402 -0.00312 0.02199 C -0.00312 0.00972 0.00222 4.81481E-6 0.00899 4.81481E-6 Z " pathEditMode="relative" rAng="0" ptsTypes="AAAAA">
                                          <p:cBhvr>
                                            <p:cTn id="8" dur="4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3" y="219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" presetID="1" presetClass="path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1.04167E-6 -1.11111E-6 C 0.00742 -1.11111E-6 0.01341 0.01042 0.01341 0.02384 C 0.01341 0.03681 0.00742 0.04792 -1.04167E-6 0.04792 C -0.00742 0.04792 -0.01315 0.03681 -0.01315 0.02384 C -0.01315 0.01042 -0.00742 -1.11111E-6 -1.04167E-6 -1.11111E-6 Z " pathEditMode="relative" rAng="0" ptsTypes="AAAAA">
                                          <p:cBhvr>
                                            <p:cTn id="10" dur="3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3" y="238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" presetID="2" presetClass="exit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12" dur="500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4" fill="hold" nodeType="withEffect" p14:presetBounceEnd="5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16" grpId="0" animBg="1"/>
          <p:bldP spid="2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path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0872 1.11111E-6 C 0.01562 1.11111E-6 0.02135 0.00995 0.02135 0.02245 C 0.02135 0.03472 0.01562 0.04514 0.00872 0.04514 C 0.00182 0.04514 -0.00365 0.03472 -0.00365 0.02245 C -0.00365 0.00995 0.00182 1.11111E-6 0.00872 1.11111E-6 Z " pathEditMode="relative" rAng="0" ptsTypes="AAAAA">
                                          <p:cBhvr>
                                            <p:cTn id="6" dur="3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3" y="224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1" presetClass="path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0899 4.81481E-6 C 0.01576 4.81481E-6 0.02136 0.00972 0.02136 0.02199 C 0.02136 0.03402 0.01576 0.04421 0.00899 0.04421 C 0.00222 0.04421 -0.00312 0.03402 -0.00312 0.02199 C -0.00312 0.00972 0.00222 4.81481E-6 0.00899 4.81481E-6 Z " pathEditMode="relative" rAng="0" ptsTypes="AAAAA">
                                          <p:cBhvr>
                                            <p:cTn id="8" dur="4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3" y="219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" presetID="1" presetClass="path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1.04167E-6 -1.11111E-6 C 0.00742 -1.11111E-6 0.01341 0.01042 0.01341 0.02384 C 0.01341 0.03681 0.00742 0.04792 -1.04167E-6 0.04792 C -0.00742 0.04792 -0.01315 0.03681 -0.01315 0.02384 C -0.01315 0.01042 -0.00742 -1.11111E-6 -1.04167E-6 -1.11111E-6 Z " pathEditMode="relative" rAng="0" ptsTypes="AAAAA">
                                          <p:cBhvr>
                                            <p:cTn id="10" dur="3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3" y="238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" presetID="2" presetClass="exit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12" dur="500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16" grpId="0" animBg="1"/>
          <p:bldP spid="2" grpId="0" animBg="1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A68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圆角矩形 7"/>
          <p:cNvSpPr/>
          <p:nvPr/>
        </p:nvSpPr>
        <p:spPr>
          <a:xfrm>
            <a:off x="4940000" y="4978401"/>
            <a:ext cx="2315173" cy="672282"/>
          </a:xfrm>
          <a:prstGeom prst="roundRect">
            <a:avLst>
              <a:gd name="adj" fmla="val 50000"/>
            </a:avLst>
          </a:prstGeom>
          <a:solidFill>
            <a:schemeClr val="bg1">
              <a:alpha val="20000"/>
            </a:schemeClr>
          </a:solidFill>
          <a:ln w="12700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2368" y="1"/>
            <a:ext cx="4176337" cy="1617821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2820134" y="2150161"/>
            <a:ext cx="655490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8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恰到好处的圆角设计</a:t>
            </a:r>
            <a:br>
              <a:rPr lang="zh-CN" altLang="en-US" sz="28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</a:br>
            <a:r>
              <a:rPr lang="zh-CN" altLang="en-US" sz="28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少了些许锋锐，多了一丝温和</a:t>
            </a:r>
          </a:p>
        </p:txBody>
      </p:sp>
      <p:sp>
        <p:nvSpPr>
          <p:cNvPr id="5" name="矩形 4"/>
          <p:cNvSpPr/>
          <p:nvPr/>
        </p:nvSpPr>
        <p:spPr>
          <a:xfrm>
            <a:off x="771724" y="3262442"/>
            <a:ext cx="106707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我们谨慎使用生硬的矩形，与魅族主品牌一同更换更贴近人的视觉风格。控件的圆角弧度跟 </a:t>
            </a:r>
            <a:r>
              <a:rPr lang="en-US" altLang="zh-CN" sz="1400" dirty="0" err="1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mBack</a:t>
            </a:r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腰圆保持一致，</a:t>
            </a:r>
          </a:p>
          <a:p>
            <a:pPr algn="ctr"/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从 </a:t>
            </a:r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ID </a:t>
            </a: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设计到 </a:t>
            </a:r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UI </a:t>
            </a: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设计的打通，种种细节体现在 </a:t>
            </a:r>
            <a:r>
              <a:rPr lang="en-US" altLang="zh-CN" sz="1400" dirty="0" err="1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Flyme</a:t>
            </a:r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5 </a:t>
            </a: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的各个角落。</a:t>
            </a:r>
          </a:p>
        </p:txBody>
      </p:sp>
      <p:sp>
        <p:nvSpPr>
          <p:cNvPr id="2" name="圆角矩形 1"/>
          <p:cNvSpPr/>
          <p:nvPr/>
        </p:nvSpPr>
        <p:spPr>
          <a:xfrm>
            <a:off x="4940000" y="4733132"/>
            <a:ext cx="2315173" cy="1158059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4944763" y="4978401"/>
            <a:ext cx="672457" cy="672282"/>
          </a:xfrm>
          <a:prstGeom prst="ellipse">
            <a:avLst/>
          </a:prstGeom>
          <a:noFill/>
          <a:ln w="6350">
            <a:solidFill>
              <a:schemeClr val="bg1">
                <a:alpha val="3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5761358" y="4978401"/>
            <a:ext cx="672457" cy="672282"/>
          </a:xfrm>
          <a:prstGeom prst="ellipse">
            <a:avLst/>
          </a:prstGeom>
          <a:noFill/>
          <a:ln w="6350">
            <a:solidFill>
              <a:schemeClr val="bg1">
                <a:alpha val="3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6570808" y="4978401"/>
            <a:ext cx="672457" cy="672282"/>
          </a:xfrm>
          <a:prstGeom prst="ellipse">
            <a:avLst/>
          </a:prstGeom>
          <a:noFill/>
          <a:ln w="6350">
            <a:solidFill>
              <a:schemeClr val="bg1">
                <a:alpha val="3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4937810" y="4153388"/>
            <a:ext cx="2305455" cy="2304855"/>
          </a:xfrm>
          <a:prstGeom prst="ellipse">
            <a:avLst/>
          </a:prstGeom>
          <a:noFill/>
          <a:ln w="6350">
            <a:solidFill>
              <a:schemeClr val="bg1">
                <a:alpha val="2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4942381" y="4733131"/>
            <a:ext cx="1158361" cy="1158059"/>
          </a:xfrm>
          <a:prstGeom prst="ellipse">
            <a:avLst/>
          </a:prstGeom>
          <a:noFill/>
          <a:ln w="6350">
            <a:solidFill>
              <a:schemeClr val="bg1">
                <a:alpha val="3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6097005" y="4733131"/>
            <a:ext cx="1158361" cy="1158059"/>
          </a:xfrm>
          <a:prstGeom prst="ellipse">
            <a:avLst/>
          </a:prstGeom>
          <a:noFill/>
          <a:ln w="6350">
            <a:solidFill>
              <a:schemeClr val="bg1">
                <a:alpha val="3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3613104" y="5266915"/>
            <a:ext cx="100038" cy="100013"/>
          </a:xfrm>
          <a:prstGeom prst="ellipse">
            <a:avLst/>
          </a:prstGeom>
          <a:noFill/>
          <a:ln>
            <a:solidFill>
              <a:schemeClr val="bg1">
                <a:alpha val="2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8482031" y="5266915"/>
            <a:ext cx="100038" cy="100013"/>
          </a:xfrm>
          <a:prstGeom prst="ellipse">
            <a:avLst/>
          </a:prstGeom>
          <a:noFill/>
          <a:ln>
            <a:solidFill>
              <a:schemeClr val="bg1">
                <a:alpha val="2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5520883" y="4732747"/>
            <a:ext cx="1158361" cy="1158059"/>
          </a:xfrm>
          <a:prstGeom prst="ellipse">
            <a:avLst/>
          </a:prstGeom>
          <a:noFill/>
          <a:ln w="6350">
            <a:solidFill>
              <a:schemeClr val="bg1">
                <a:alpha val="3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8" name="直接连接符 17"/>
          <p:cNvCxnSpPr>
            <a:stCxn id="14" idx="6"/>
          </p:cNvCxnSpPr>
          <p:nvPr/>
        </p:nvCxnSpPr>
        <p:spPr>
          <a:xfrm>
            <a:off x="3713142" y="5316922"/>
            <a:ext cx="4766699" cy="4379"/>
          </a:xfrm>
          <a:prstGeom prst="line">
            <a:avLst/>
          </a:prstGeom>
          <a:ln>
            <a:solidFill>
              <a:schemeClr val="bg1">
                <a:alpha val="2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5195652" y="4427344"/>
            <a:ext cx="1803582" cy="1789306"/>
          </a:xfrm>
          <a:prstGeom prst="line">
            <a:avLst/>
          </a:prstGeom>
          <a:ln>
            <a:solidFill>
              <a:schemeClr val="bg1">
                <a:alpha val="3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 flipH="1">
            <a:off x="5209830" y="4427344"/>
            <a:ext cx="1781198" cy="1789306"/>
          </a:xfrm>
          <a:prstGeom prst="line">
            <a:avLst/>
          </a:prstGeom>
          <a:ln>
            <a:solidFill>
              <a:schemeClr val="bg1">
                <a:alpha val="3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 flipH="1">
            <a:off x="6097005" y="4098926"/>
            <a:ext cx="7529" cy="2428875"/>
          </a:xfrm>
          <a:prstGeom prst="line">
            <a:avLst/>
          </a:prstGeom>
          <a:ln>
            <a:solidFill>
              <a:schemeClr val="bg1">
                <a:alpha val="3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椭圆 16"/>
          <p:cNvSpPr/>
          <p:nvPr/>
        </p:nvSpPr>
        <p:spPr>
          <a:xfrm>
            <a:off x="6690266" y="5084557"/>
            <a:ext cx="473609" cy="47348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2164285"/>
      </p:ext>
    </p:extLst>
  </p:cSld>
  <p:clrMapOvr>
    <a:masterClrMapping/>
  </p:clrMapOvr>
  <p:transition spd="slow" advClick="0" advTm="65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0.22152 L 8.33333E-7 -4.07407E-6 " pathEditMode="relative" rAng="0" ptsTypes="AA">
                                      <p:cBhvr>
                                        <p:cTn id="8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1065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8.33333E-7 -4.07407E-6 L 8.33333E-7 -0.04699 " pathEditMode="relative" rAng="0" ptsTypes="AA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361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1" presetClass="entr" presetSubtype="1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1" presetClass="entr" presetSubtype="1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1" presetClass="entr" presetSubtype="1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1" presetClass="entr" presetSubtype="1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1" presetClass="entr" presetSubtype="1" fill="hold" grpId="0" nodeType="withEffect">
                                  <p:stCondLst>
                                    <p:cond delay="41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1" presetClass="entr" presetSubtype="1" fill="hold" grpId="0" nodeType="withEffect">
                                  <p:stCondLst>
                                    <p:cond delay="41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1" presetClass="entr" presetSubtype="1" fill="hold" grpId="0" nodeType="withEffect">
                                  <p:stCondLst>
                                    <p:cond delay="41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1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1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1" presetClass="entr" presetSubtype="1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1" presetClass="entr" presetSubtype="1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1" presetClass="entr" presetSubtype="1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6" presetClass="emph" presetSubtype="0" fill="hold" grpId="1" nodeType="withEffect">
                                  <p:stCondLst>
                                    <p:cond delay="5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3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4" grpId="0"/>
      <p:bldP spid="5" grpId="0"/>
      <p:bldP spid="2" grpId="0" animBg="1"/>
      <p:bldP spid="6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7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直接连接符 7"/>
          <p:cNvCxnSpPr/>
          <p:nvPr/>
        </p:nvCxnSpPr>
        <p:spPr>
          <a:xfrm flipH="1">
            <a:off x="3204409" y="3159918"/>
            <a:ext cx="1924551" cy="1924050"/>
          </a:xfrm>
          <a:prstGeom prst="line">
            <a:avLst/>
          </a:prstGeom>
          <a:ln w="12700">
            <a:solidFill>
              <a:srgbClr val="CADCF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圆角矩形 8"/>
          <p:cNvSpPr/>
          <p:nvPr/>
        </p:nvSpPr>
        <p:spPr>
          <a:xfrm rot="18892707">
            <a:off x="4590682" y="3938512"/>
            <a:ext cx="672820" cy="113448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0AB38D"/>
              </a:gs>
              <a:gs pos="50000">
                <a:srgbClr val="12BA8F"/>
              </a:gs>
              <a:gs pos="100000">
                <a:srgbClr val="18C090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圆角矩形 9"/>
          <p:cNvSpPr/>
          <p:nvPr/>
        </p:nvSpPr>
        <p:spPr>
          <a:xfrm rot="18892707">
            <a:off x="4207138" y="5077084"/>
            <a:ext cx="1071553" cy="359138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4EC8AC"/>
              </a:gs>
              <a:gs pos="50000">
                <a:srgbClr val="53CCAE"/>
              </a:gs>
              <a:gs pos="100000">
                <a:srgbClr val="5AD3B0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圆角矩形 10"/>
          <p:cNvSpPr/>
          <p:nvPr/>
        </p:nvSpPr>
        <p:spPr>
          <a:xfrm rot="18892707">
            <a:off x="4365860" y="5808299"/>
            <a:ext cx="1071553" cy="359138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76C650"/>
              </a:gs>
              <a:gs pos="50000">
                <a:srgbClr val="76C650"/>
              </a:gs>
              <a:gs pos="100000">
                <a:srgbClr val="76C650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圆角矩形 11"/>
          <p:cNvSpPr/>
          <p:nvPr/>
        </p:nvSpPr>
        <p:spPr>
          <a:xfrm rot="18892707">
            <a:off x="5300866" y="5587946"/>
            <a:ext cx="1549630" cy="525780"/>
          </a:xfrm>
          <a:prstGeom prst="roundRect">
            <a:avLst>
              <a:gd name="adj" fmla="val 50000"/>
            </a:avLst>
          </a:prstGeom>
          <a:solidFill>
            <a:srgbClr val="EE4C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圆角矩形 12"/>
          <p:cNvSpPr/>
          <p:nvPr/>
        </p:nvSpPr>
        <p:spPr>
          <a:xfrm rot="18892707">
            <a:off x="6910684" y="5163576"/>
            <a:ext cx="1559200" cy="291760"/>
          </a:xfrm>
          <a:prstGeom prst="roundRect">
            <a:avLst>
              <a:gd name="adj" fmla="val 50000"/>
            </a:avLst>
          </a:prstGeom>
          <a:solidFill>
            <a:srgbClr val="645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圆角矩形 13"/>
          <p:cNvSpPr/>
          <p:nvPr/>
        </p:nvSpPr>
        <p:spPr>
          <a:xfrm rot="18892707">
            <a:off x="7660233" y="5977870"/>
            <a:ext cx="1528421" cy="522241"/>
          </a:xfrm>
          <a:prstGeom prst="roundRect">
            <a:avLst>
              <a:gd name="adj" fmla="val 50000"/>
            </a:avLst>
          </a:prstGeom>
          <a:solidFill>
            <a:srgbClr val="76C6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圆角矩形 17"/>
          <p:cNvSpPr/>
          <p:nvPr/>
        </p:nvSpPr>
        <p:spPr>
          <a:xfrm rot="18892707">
            <a:off x="9528593" y="4714161"/>
            <a:ext cx="437111" cy="163042"/>
          </a:xfrm>
          <a:prstGeom prst="roundRect">
            <a:avLst>
              <a:gd name="adj" fmla="val 50000"/>
            </a:avLst>
          </a:prstGeom>
          <a:solidFill>
            <a:srgbClr val="F6C3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圆角矩形 18"/>
          <p:cNvSpPr/>
          <p:nvPr/>
        </p:nvSpPr>
        <p:spPr>
          <a:xfrm rot="18892707">
            <a:off x="8814007" y="2989751"/>
            <a:ext cx="464271" cy="163042"/>
          </a:xfrm>
          <a:prstGeom prst="roundRect">
            <a:avLst>
              <a:gd name="adj" fmla="val 50000"/>
            </a:avLst>
          </a:prstGeom>
          <a:solidFill>
            <a:srgbClr val="FBC4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圆角矩形 19"/>
          <p:cNvSpPr/>
          <p:nvPr/>
        </p:nvSpPr>
        <p:spPr>
          <a:xfrm rot="18892707">
            <a:off x="6972185" y="3519928"/>
            <a:ext cx="1561972" cy="190709"/>
          </a:xfrm>
          <a:prstGeom prst="roundRect">
            <a:avLst>
              <a:gd name="adj" fmla="val 50000"/>
            </a:avLst>
          </a:prstGeom>
          <a:solidFill>
            <a:srgbClr val="EE78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圆角矩形 20"/>
          <p:cNvSpPr/>
          <p:nvPr/>
        </p:nvSpPr>
        <p:spPr>
          <a:xfrm rot="18892707">
            <a:off x="5749778" y="4502917"/>
            <a:ext cx="523347" cy="18216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F5814F"/>
              </a:gs>
              <a:gs pos="50000">
                <a:srgbClr val="E76F43"/>
              </a:gs>
              <a:gs pos="100000">
                <a:srgbClr val="DC6038"/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圆角矩形 21"/>
          <p:cNvSpPr/>
          <p:nvPr/>
        </p:nvSpPr>
        <p:spPr>
          <a:xfrm rot="18892707">
            <a:off x="2104452" y="3631515"/>
            <a:ext cx="1549630" cy="525780"/>
          </a:xfrm>
          <a:prstGeom prst="roundRect">
            <a:avLst>
              <a:gd name="adj" fmla="val 50000"/>
            </a:avLst>
          </a:prstGeom>
          <a:solidFill>
            <a:srgbClr val="EE4C83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圆角矩形 22"/>
          <p:cNvSpPr/>
          <p:nvPr/>
        </p:nvSpPr>
        <p:spPr>
          <a:xfrm rot="18892707">
            <a:off x="3975555" y="3091944"/>
            <a:ext cx="245913" cy="101100"/>
          </a:xfrm>
          <a:prstGeom prst="roundRect">
            <a:avLst>
              <a:gd name="adj" fmla="val 50000"/>
            </a:avLst>
          </a:prstGeom>
          <a:solidFill>
            <a:srgbClr val="EE4C83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圆角矩形 23"/>
          <p:cNvSpPr/>
          <p:nvPr/>
        </p:nvSpPr>
        <p:spPr>
          <a:xfrm rot="18892707">
            <a:off x="3878977" y="2255296"/>
            <a:ext cx="673733" cy="104483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F5814F"/>
              </a:gs>
              <a:gs pos="50000">
                <a:srgbClr val="E76F43"/>
              </a:gs>
              <a:gs pos="100000">
                <a:srgbClr val="DC6038"/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圆角矩形 24"/>
          <p:cNvSpPr/>
          <p:nvPr/>
        </p:nvSpPr>
        <p:spPr>
          <a:xfrm rot="18892707">
            <a:off x="5423090" y="632381"/>
            <a:ext cx="252471" cy="96386"/>
          </a:xfrm>
          <a:prstGeom prst="roundRect">
            <a:avLst>
              <a:gd name="adj" fmla="val 50000"/>
            </a:avLst>
          </a:prstGeom>
          <a:solidFill>
            <a:srgbClr val="AAE4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7" name="直接连接符 26"/>
          <p:cNvCxnSpPr/>
          <p:nvPr/>
        </p:nvCxnSpPr>
        <p:spPr>
          <a:xfrm flipV="1">
            <a:off x="5342539" y="3970"/>
            <a:ext cx="755049" cy="752475"/>
          </a:xfrm>
          <a:prstGeom prst="line">
            <a:avLst/>
          </a:prstGeom>
          <a:ln w="12700">
            <a:solidFill>
              <a:srgbClr val="D5F0F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 flipV="1">
            <a:off x="7252795" y="1173389"/>
            <a:ext cx="1091095" cy="1087375"/>
          </a:xfrm>
          <a:prstGeom prst="line">
            <a:avLst/>
          </a:prstGeom>
          <a:ln w="12700">
            <a:solidFill>
              <a:srgbClr val="FBDD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圆角矩形 30"/>
          <p:cNvSpPr/>
          <p:nvPr/>
        </p:nvSpPr>
        <p:spPr>
          <a:xfrm rot="18892707">
            <a:off x="7121230" y="6026397"/>
            <a:ext cx="1124910" cy="172280"/>
          </a:xfrm>
          <a:prstGeom prst="roundRect">
            <a:avLst>
              <a:gd name="adj" fmla="val 50000"/>
            </a:avLst>
          </a:prstGeom>
          <a:solidFill>
            <a:srgbClr val="6998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圆角矩形 31"/>
          <p:cNvSpPr/>
          <p:nvPr/>
        </p:nvSpPr>
        <p:spPr>
          <a:xfrm rot="18892707">
            <a:off x="8125061" y="2494773"/>
            <a:ext cx="769519" cy="45731"/>
          </a:xfrm>
          <a:prstGeom prst="roundRect">
            <a:avLst>
              <a:gd name="adj" fmla="val 50000"/>
            </a:avLst>
          </a:prstGeom>
          <a:solidFill>
            <a:srgbClr val="C8DB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3" name="图片 3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02" t="14055" r="78507" b="76501"/>
          <a:stretch/>
        </p:blipFill>
        <p:spPr>
          <a:xfrm>
            <a:off x="3426583" y="947667"/>
            <a:ext cx="514484" cy="647700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826" t="62108" r="8120" b="28448"/>
          <a:stretch/>
        </p:blipFill>
        <p:spPr>
          <a:xfrm>
            <a:off x="8736498" y="4264924"/>
            <a:ext cx="619286" cy="647700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1349" y="2613660"/>
            <a:ext cx="3412478" cy="4244340"/>
          </a:xfrm>
          <a:prstGeom prst="rect">
            <a:avLst/>
          </a:prstGeom>
        </p:spPr>
      </p:pic>
      <p:pic>
        <p:nvPicPr>
          <p:cNvPr id="30" name="anim_s01_ent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841420" y="3090478"/>
            <a:ext cx="2512336" cy="3767523"/>
          </a:xfrm>
          <a:prstGeom prst="rect">
            <a:avLst/>
          </a:prstGeom>
        </p:spPr>
      </p:pic>
      <p:sp>
        <p:nvSpPr>
          <p:cNvPr id="39" name="矩形 38"/>
          <p:cNvSpPr/>
          <p:nvPr/>
        </p:nvSpPr>
        <p:spPr>
          <a:xfrm>
            <a:off x="4369607" y="809923"/>
            <a:ext cx="346851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更细腻的动态细节</a:t>
            </a:r>
          </a:p>
        </p:txBody>
      </p:sp>
      <p:sp>
        <p:nvSpPr>
          <p:cNvPr id="40" name="矩形 39"/>
          <p:cNvSpPr/>
          <p:nvPr/>
        </p:nvSpPr>
        <p:spPr>
          <a:xfrm>
            <a:off x="2266601" y="1653152"/>
            <a:ext cx="767533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无论由远到近，还是由上到下，亦或是形状变化，乍一看难以察觉，但细品又如此自然。</a:t>
            </a:r>
          </a:p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不刻意，不追求，这种你难以察觉之细腻，继承了 </a:t>
            </a:r>
            <a:r>
              <a:rPr lang="en-US" altLang="zh-CN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Flyme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一贯淡雅的风格。</a:t>
            </a:r>
          </a:p>
        </p:txBody>
      </p:sp>
    </p:spTree>
    <p:extLst>
      <p:ext uri="{BB962C8B-B14F-4D97-AF65-F5344CB8AC3E}">
        <p14:creationId xmlns:p14="http://schemas.microsoft.com/office/powerpoint/2010/main" val="4185821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5500">
        <p:circle/>
      </p:transition>
    </mc:Choice>
    <mc:Fallback xmlns="">
      <p:transition spd="slow" advClick="0" advTm="55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0.13099 0.22801 L -1.875E-6 3.33333E-6 " pathEditMode="relative" rAng="0" ptsTypes="AA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49" y="-11412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42" presetClass="path" presetSubtype="0" fill="hold" grpId="1" nodeType="withEffect">
                                  <p:stCondLst>
                                    <p:cond delay="350"/>
                                  </p:stCondLst>
                                  <p:childTnLst>
                                    <p:animMotion origin="layout" path="M -0.34948 0.60787 L 8.33333E-7 -2.59259E-6 " pathEditMode="relative" rAng="0" ptsTypes="AA">
                                      <p:cBhvr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474" y="-3039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42" presetClass="path" presetSubtype="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-0.58477 1.01713 L 2.08333E-7 -1.85185E-6 " pathEditMode="relative" rAng="0" ptsTypes="AA">
                                      <p:cBhvr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232" y="-50856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42" presetClass="path" presetSubtype="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28151 0.49004 L -8.33333E-7 2.59259E-6 " pathEditMode="relative" rAng="0" ptsTypes="AA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076" y="-24514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42" presetClass="path" presetSubtype="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28151 0.49004 L -8.33333E-7 2.59259E-6 " pathEditMode="relative" rAng="0" ptsTypes="AA">
                                      <p:cBhvr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076" y="-24514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42" presetClass="path" presetSubtype="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0.34948 0.60787 L 8.33333E-7 -2.59259E-6 " pathEditMode="relative" rAng="0" ptsTypes="AA">
                                      <p:cBhvr>
                                        <p:cTn id="2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474" y="-30394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42" presetClass="path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-0.06029 0.10487 L 4.16667E-6 -4.44444E-6 " pathEditMode="relative" rAng="0" ptsTypes="AA">
                                      <p:cBhvr>
                                        <p:cTn id="3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21" y="-5255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42" presetClass="path" presetSubtype="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06029 0.10487 L 4.16667E-6 -4.44444E-6 " pathEditMode="relative" rAng="0" ptsTypes="AA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21" y="-5255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42" presetClass="path" presetSubtype="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-0.58477 1.01713 L 2.08333E-7 -1.85185E-6 " pathEditMode="relative" rAng="0" ptsTypes="AA">
                                      <p:cBhvr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232" y="-50856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42" presetClass="path" presetSubtype="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-0.58477 1.01713 L 2.08333E-7 -1.85185E-6 " pathEditMode="relative" rAng="0" ptsTypes="AA">
                                      <p:cBhvr>
                                        <p:cTn id="5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232" y="-50856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42" presetClass="path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0.13099 0.22801 L -1.875E-6 3.33333E-6 " pathEditMode="relative" rAng="0" ptsTypes="AA">
                                      <p:cBhvr>
                                        <p:cTn id="5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49" y="-11412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1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42" presetClass="path" presetSubtype="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0.34948 0.60787 L 8.33333E-7 -2.59259E-6 " pathEditMode="relative" rAng="0" ptsTypes="AA">
                                      <p:cBhvr>
                                        <p:cTn id="6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474" y="-30394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1" presetClass="entr" presetSubtype="0" fill="hold" nodeType="withEffect">
                                  <p:stCondLst>
                                    <p:cond delay="64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42" presetClass="path" presetSubtype="0" fill="hold" nodeType="withEffect">
                                  <p:stCondLst>
                                    <p:cond delay="640"/>
                                  </p:stCondLst>
                                  <p:childTnLst>
                                    <p:animMotion origin="layout" path="M -0.23008 0.4 L -2.29167E-6 7.40741E-7 " pathEditMode="relative" rAng="0" ptsTypes="AA">
                                      <p:cBhvr>
                                        <p:cTn id="6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497" y="-20000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1" presetClass="entr" presetSubtype="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42" presetClass="path" presetSubtype="0" fill="hold" grpId="1" nodeType="withEffect">
                                  <p:stCondLst>
                                    <p:cond delay="350"/>
                                  </p:stCondLst>
                                  <p:childTnLst>
                                    <p:animMotion origin="layout" path="M -0.34948 0.60787 L 8.33333E-7 -2.59259E-6 " pathEditMode="relative" rAng="0" ptsTypes="AA">
                                      <p:cBhvr>
                                        <p:cTn id="6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474" y="-30394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1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42" presetClass="path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0.13099 0.22801 L -1.875E-6 3.33333E-6 " pathEditMode="relative" rAng="0" ptsTypes="AA">
                                      <p:cBhvr>
                                        <p:cTn id="7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49" y="-11412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1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42" presetClass="path" presetSubtype="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06029 0.10487 L 4.16667E-6 -4.44444E-6 " pathEditMode="relative" rAng="0" ptsTypes="AA">
                                      <p:cBhvr>
                                        <p:cTn id="7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21" y="-5255"/>
                                    </p:animMotion>
                                  </p:childTnLst>
                                </p:cTn>
                              </p:par>
                              <p:par>
                                <p:cTn id="78" presetID="1" presetClass="entr" presetSubtype="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42" presetClass="path" presetSubtype="0" fill="hold" grpId="1" nodeType="withEffect">
                                  <p:stCondLst>
                                    <p:cond delay="350"/>
                                  </p:stCondLst>
                                  <p:childTnLst>
                                    <p:animMotion origin="layout" path="M -0.34948 0.60787 L 8.33333E-7 -2.59259E-6 " pathEditMode="relative" rAng="0" ptsTypes="AA">
                                      <p:cBhvr>
                                        <p:cTn id="8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474" y="-30394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1" presetClass="entr" presetSubtype="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42" presetClass="path" presetSubtype="0" fill="hold" grpId="1" nodeType="withEffect">
                                  <p:stCondLst>
                                    <p:cond delay="350"/>
                                  </p:stCondLst>
                                  <p:childTnLst>
                                    <p:animMotion origin="layout" path="M -0.34948 0.60787 L 8.33333E-7 -2.59259E-6 " pathEditMode="relative" rAng="0" ptsTypes="AA">
                                      <p:cBhvr>
                                        <p:cTn id="8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474" y="-30394"/>
                                    </p:animMotion>
                                  </p:childTnLst>
                                </p:cTn>
                              </p:par>
                              <p:par>
                                <p:cTn id="86" presetID="37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900" decel="10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37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900" decel="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12" presetClass="entr" presetSubtype="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2" presetClass="entr" presetSubtype="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" presetClass="mediacall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cmd type="call" cmd="togglePause">
                                      <p:cBhvr>
                                        <p:cTn id="107" dur="1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8" fill="hold" display="0">
                  <p:stCondLst>
                    <p:cond delay="indefinite"/>
                  </p:stCondLst>
                </p:cTn>
                <p:tgtEl>
                  <p:spTgt spid="30"/>
                </p:tgtEl>
              </p:cMediaNode>
            </p:video>
          </p:childTnLst>
        </p:cTn>
      </p:par>
    </p:tnLst>
    <p:bldLst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  <p:bldP spid="31" grpId="0" animBg="1"/>
      <p:bldP spid="31" grpId="1" animBg="1"/>
      <p:bldP spid="32" grpId="0" animBg="1"/>
      <p:bldP spid="32" grpId="1" animBg="1"/>
      <p:bldP spid="39" grpId="0"/>
      <p:bldP spid="40" grpId="0"/>
    </p:bldLst>
  </p:timing>
  <p:extLst mod="1">
    <p:ext uri="{E180D4A7-C9FB-4DFB-919C-405C955672EB}">
      <p14:showEvtLst xmlns:p14="http://schemas.microsoft.com/office/powerpoint/2010/main">
        <p14:playEvt time="2517" objId="30"/>
        <p14:stopEvt time="4752" objId="30"/>
      </p14:showEvtLst>
    </p:ext>
  </p:extLs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56C7D"/>
            </a:gs>
            <a:gs pos="61600">
              <a:srgbClr val="2C817C"/>
            </a:gs>
            <a:gs pos="36800">
              <a:srgbClr val="308073"/>
            </a:gs>
            <a:gs pos="50000">
              <a:srgbClr val="318377"/>
            </a:gs>
            <a:gs pos="100000">
              <a:srgbClr val="056F7F"/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4468" y="914400"/>
            <a:ext cx="4257298" cy="5943600"/>
          </a:xfrm>
          <a:prstGeom prst="rect">
            <a:avLst/>
          </a:prstGeom>
        </p:spPr>
      </p:pic>
      <p:sp>
        <p:nvSpPr>
          <p:cNvPr id="5" name="椭圆 4"/>
          <p:cNvSpPr/>
          <p:nvPr/>
        </p:nvSpPr>
        <p:spPr>
          <a:xfrm>
            <a:off x="1433886" y="4502865"/>
            <a:ext cx="254860" cy="254794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1238573" y="-238125"/>
            <a:ext cx="195314" cy="1238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7118976"/>
      </p:ext>
    </p:extLst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1" presetClass="exit" presetSubtype="0" fill="hold" grpId="2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2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393266"/>
            </a:gs>
            <a:gs pos="89000">
              <a:srgbClr val="533670"/>
            </a:gs>
            <a:gs pos="28000">
              <a:srgbClr val="4A366B"/>
            </a:gs>
            <a:gs pos="43000">
              <a:srgbClr val="7B407A"/>
            </a:gs>
            <a:gs pos="61596">
              <a:srgbClr val="944683"/>
            </a:gs>
            <a:gs pos="55000">
              <a:srgbClr val="994988"/>
            </a:gs>
            <a:gs pos="72000">
              <a:srgbClr val="733B78"/>
            </a:gs>
            <a:gs pos="100000">
              <a:srgbClr val="3A3369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4468" y="914401"/>
            <a:ext cx="4257298" cy="5943599"/>
          </a:xfrm>
          <a:prstGeom prst="rect">
            <a:avLst/>
          </a:prstGeom>
        </p:spPr>
      </p:pic>
      <p:sp>
        <p:nvSpPr>
          <p:cNvPr id="3" name="椭圆 2"/>
          <p:cNvSpPr/>
          <p:nvPr/>
        </p:nvSpPr>
        <p:spPr>
          <a:xfrm>
            <a:off x="1433886" y="4502865"/>
            <a:ext cx="254860" cy="254794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1238573" y="-238125"/>
            <a:ext cx="195314" cy="1238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7880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0">
        <p14:pan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3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300"/>
                            </p:stCondLst>
                            <p:childTnLst>
                              <p:par>
                                <p:cTn id="12" presetID="1" presetClass="exit" presetSubtype="0" fill="hold" grpId="1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3A409"/>
            </a:gs>
            <a:gs pos="35204">
              <a:srgbClr val="EA9709"/>
            </a:gs>
            <a:gs pos="63184">
              <a:srgbClr val="EE9E0B"/>
            </a:gs>
            <a:gs pos="52000">
              <a:srgbClr val="EA970B"/>
            </a:gs>
            <a:gs pos="100000">
              <a:srgbClr val="F3A409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4469" y="914401"/>
            <a:ext cx="4257297" cy="5943599"/>
          </a:xfrm>
          <a:prstGeom prst="rect">
            <a:avLst/>
          </a:prstGeom>
        </p:spPr>
      </p:pic>
      <p:sp>
        <p:nvSpPr>
          <p:cNvPr id="3" name="椭圆 2"/>
          <p:cNvSpPr/>
          <p:nvPr/>
        </p:nvSpPr>
        <p:spPr>
          <a:xfrm>
            <a:off x="1433886" y="4502865"/>
            <a:ext cx="254860" cy="254794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238573" y="-238125"/>
            <a:ext cx="195314" cy="1238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4027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0">
        <p14:pan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3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300"/>
                            </p:stCondLst>
                            <p:childTnLst>
                              <p:par>
                                <p:cTn id="12" presetID="1" presetClass="exit" presetSubtype="0" fill="hold" grpId="1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7587">
              <a:srgbClr val="3C7495">
                <a:alpha val="99000"/>
              </a:srgbClr>
            </a:gs>
            <a:gs pos="0">
              <a:srgbClr val="2F6B8D"/>
            </a:gs>
            <a:gs pos="43000">
              <a:srgbClr val="1B5F84"/>
            </a:gs>
            <a:gs pos="80000">
              <a:srgbClr val="367294">
                <a:alpha val="98000"/>
              </a:srgbClr>
            </a:gs>
            <a:gs pos="65000">
              <a:srgbClr val="206084"/>
            </a:gs>
            <a:gs pos="100000">
              <a:srgbClr val="2F6B8D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4469" y="914401"/>
            <a:ext cx="4257297" cy="5943599"/>
          </a:xfrm>
          <a:prstGeom prst="rect">
            <a:avLst/>
          </a:prstGeom>
        </p:spPr>
      </p:pic>
      <p:sp>
        <p:nvSpPr>
          <p:cNvPr id="3" name="椭圆 2"/>
          <p:cNvSpPr/>
          <p:nvPr/>
        </p:nvSpPr>
        <p:spPr>
          <a:xfrm>
            <a:off x="1433886" y="4502865"/>
            <a:ext cx="254860" cy="254794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238573" y="-238125"/>
            <a:ext cx="195314" cy="1238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5056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0">
        <p14:pan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3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300"/>
                            </p:stCondLst>
                            <p:childTnLst>
                              <p:par>
                                <p:cTn id="12" presetID="1" presetClass="exit" presetSubtype="0" fill="hold" grpId="1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椭圆 11"/>
          <p:cNvSpPr/>
          <p:nvPr/>
        </p:nvSpPr>
        <p:spPr>
          <a:xfrm>
            <a:off x="8010709" y="2651401"/>
            <a:ext cx="2200848" cy="2200275"/>
          </a:xfrm>
          <a:prstGeom prst="ellipse">
            <a:avLst/>
          </a:prstGeom>
          <a:solidFill>
            <a:srgbClr val="F5B547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</a:t>
            </a:r>
            <a:endParaRPr lang="zh-CN" altLang="en-US" dirty="0"/>
          </a:p>
        </p:txBody>
      </p:sp>
      <p:sp>
        <p:nvSpPr>
          <p:cNvPr id="13" name="椭圆 12"/>
          <p:cNvSpPr/>
          <p:nvPr/>
        </p:nvSpPr>
        <p:spPr>
          <a:xfrm>
            <a:off x="7913009" y="2787332"/>
            <a:ext cx="2308508" cy="2307907"/>
          </a:xfrm>
          <a:prstGeom prst="ellipse">
            <a:avLst/>
          </a:prstGeom>
          <a:solidFill>
            <a:srgbClr val="F5B547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</a:t>
            </a:r>
            <a:endParaRPr lang="zh-CN" altLang="en-US" dirty="0"/>
          </a:p>
        </p:txBody>
      </p:sp>
      <p:sp>
        <p:nvSpPr>
          <p:cNvPr id="7" name="椭圆 6"/>
          <p:cNvSpPr/>
          <p:nvPr/>
        </p:nvSpPr>
        <p:spPr>
          <a:xfrm>
            <a:off x="2140187" y="2746376"/>
            <a:ext cx="2308508" cy="2307907"/>
          </a:xfrm>
          <a:prstGeom prst="ellipse">
            <a:avLst/>
          </a:prstGeom>
          <a:solidFill>
            <a:srgbClr val="FE5F3B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</a:t>
            </a:r>
            <a:endParaRPr lang="zh-CN" altLang="en-US" dirty="0"/>
          </a:p>
        </p:txBody>
      </p:sp>
      <p:sp>
        <p:nvSpPr>
          <p:cNvPr id="6" name="椭圆 5"/>
          <p:cNvSpPr/>
          <p:nvPr/>
        </p:nvSpPr>
        <p:spPr>
          <a:xfrm>
            <a:off x="2040168" y="2922587"/>
            <a:ext cx="2200848" cy="2200275"/>
          </a:xfrm>
          <a:prstGeom prst="ellipse">
            <a:avLst/>
          </a:prstGeom>
          <a:solidFill>
            <a:srgbClr val="FE5F3B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</a:t>
            </a:r>
            <a:endParaRPr lang="zh-CN" altLang="en-US" dirty="0"/>
          </a:p>
        </p:txBody>
      </p:sp>
      <p:sp>
        <p:nvSpPr>
          <p:cNvPr id="4" name="椭圆 3"/>
          <p:cNvSpPr/>
          <p:nvPr/>
        </p:nvSpPr>
        <p:spPr>
          <a:xfrm>
            <a:off x="2109441" y="2813051"/>
            <a:ext cx="2200848" cy="2200275"/>
          </a:xfrm>
          <a:prstGeom prst="ellipse">
            <a:avLst/>
          </a:prstGeom>
          <a:gradFill flip="none" rotWithShape="1">
            <a:gsLst>
              <a:gs pos="0">
                <a:srgbClr val="FB6D5B"/>
              </a:gs>
              <a:gs pos="38000">
                <a:srgbClr val="FD6950"/>
              </a:gs>
              <a:gs pos="62000">
                <a:srgbClr val="FE603F"/>
              </a:gs>
              <a:gs pos="100000">
                <a:srgbClr val="FE5F3B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</a:t>
            </a:r>
            <a:endParaRPr lang="zh-CN" altLang="en-US" dirty="0"/>
          </a:p>
        </p:txBody>
      </p:sp>
      <p:sp>
        <p:nvSpPr>
          <p:cNvPr id="5" name="椭圆 4"/>
          <p:cNvSpPr/>
          <p:nvPr/>
        </p:nvSpPr>
        <p:spPr>
          <a:xfrm>
            <a:off x="4993791" y="2787331"/>
            <a:ext cx="2200173" cy="2199600"/>
          </a:xfrm>
          <a:prstGeom prst="ellipse">
            <a:avLst/>
          </a:prstGeom>
          <a:gradFill flip="none" rotWithShape="1">
            <a:gsLst>
              <a:gs pos="0">
                <a:srgbClr val="7D6AD4"/>
              </a:gs>
              <a:gs pos="38000">
                <a:srgbClr val="6D5BC5"/>
              </a:gs>
              <a:gs pos="62000">
                <a:srgbClr val="604EB9"/>
              </a:gs>
              <a:gs pos="100000">
                <a:srgbClr val="5C49B4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5026192" y="2922587"/>
            <a:ext cx="2200848" cy="2200275"/>
          </a:xfrm>
          <a:prstGeom prst="ellipse">
            <a:avLst/>
          </a:prstGeom>
          <a:solidFill>
            <a:srgbClr val="6D5BC5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</a:t>
            </a:r>
            <a:endParaRPr lang="zh-CN" altLang="en-US" dirty="0"/>
          </a:p>
        </p:txBody>
      </p:sp>
      <p:sp>
        <p:nvSpPr>
          <p:cNvPr id="9" name="椭圆 8"/>
          <p:cNvSpPr/>
          <p:nvPr/>
        </p:nvSpPr>
        <p:spPr>
          <a:xfrm>
            <a:off x="4943173" y="2705419"/>
            <a:ext cx="2308508" cy="2307907"/>
          </a:xfrm>
          <a:prstGeom prst="ellipse">
            <a:avLst/>
          </a:prstGeom>
          <a:solidFill>
            <a:srgbClr val="6D5BC5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</a:t>
            </a:r>
            <a:endParaRPr lang="zh-CN" altLang="en-US" dirty="0"/>
          </a:p>
        </p:txBody>
      </p:sp>
      <p:sp>
        <p:nvSpPr>
          <p:cNvPr id="11" name="椭圆 10"/>
          <p:cNvSpPr/>
          <p:nvPr/>
        </p:nvSpPr>
        <p:spPr>
          <a:xfrm>
            <a:off x="8016026" y="2841762"/>
            <a:ext cx="2200173" cy="2199600"/>
          </a:xfrm>
          <a:prstGeom prst="ellipse">
            <a:avLst/>
          </a:prstGeom>
          <a:gradFill flip="none" rotWithShape="1">
            <a:gsLst>
              <a:gs pos="0">
                <a:srgbClr val="F5B647"/>
              </a:gs>
              <a:gs pos="50000">
                <a:srgbClr val="F5B547"/>
              </a:gs>
              <a:gs pos="100000">
                <a:srgbClr val="F5B547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2480948" y="3397594"/>
            <a:ext cx="1457830" cy="1046440"/>
            <a:chOff x="2480302" y="3397594"/>
            <a:chExt cx="1457450" cy="1046440"/>
          </a:xfrm>
        </p:grpSpPr>
        <p:sp>
          <p:nvSpPr>
            <p:cNvPr id="15" name="文本框 14"/>
            <p:cNvSpPr txBox="1"/>
            <p:nvPr/>
          </p:nvSpPr>
          <p:spPr>
            <a:xfrm>
              <a:off x="2480302" y="3397594"/>
              <a:ext cx="1457450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44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22.9</a:t>
              </a:r>
              <a:r>
                <a:rPr lang="en-US" altLang="zh-CN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%</a:t>
              </a:r>
              <a:endParaRPr lang="zh-CN" altLang="en-US" sz="4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2507234" y="4105480"/>
              <a:ext cx="141577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dirty="0">
                  <a:solidFill>
                    <a:schemeClr val="bg1">
                      <a:alpha val="9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外放视频功耗</a:t>
              </a:r>
            </a:p>
          </p:txBody>
        </p:sp>
        <p:sp>
          <p:nvSpPr>
            <p:cNvPr id="17" name="等腰三角形 16"/>
            <p:cNvSpPr/>
            <p:nvPr/>
          </p:nvSpPr>
          <p:spPr>
            <a:xfrm flipV="1">
              <a:off x="3674166" y="3558467"/>
              <a:ext cx="138370" cy="119284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5195689" y="3397594"/>
            <a:ext cx="1826617" cy="1040628"/>
            <a:chOff x="5194336" y="3397594"/>
            <a:chExt cx="1826141" cy="1040628"/>
          </a:xfrm>
        </p:grpSpPr>
        <p:sp>
          <p:nvSpPr>
            <p:cNvPr id="18" name="文本框 17"/>
            <p:cNvSpPr txBox="1"/>
            <p:nvPr/>
          </p:nvSpPr>
          <p:spPr>
            <a:xfrm>
              <a:off x="5402911" y="3397594"/>
              <a:ext cx="1408994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44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16.6</a:t>
              </a:r>
              <a:r>
                <a:rPr lang="en-US" altLang="zh-CN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%</a:t>
              </a:r>
              <a:endParaRPr lang="zh-CN" altLang="en-US" sz="4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5194336" y="4099668"/>
              <a:ext cx="182614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dirty="0">
                  <a:solidFill>
                    <a:schemeClr val="bg1">
                      <a:alpha val="9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主摄像头对焦功耗</a:t>
              </a:r>
            </a:p>
          </p:txBody>
        </p:sp>
        <p:sp>
          <p:nvSpPr>
            <p:cNvPr id="20" name="等腰三角形 19"/>
            <p:cNvSpPr/>
            <p:nvPr/>
          </p:nvSpPr>
          <p:spPr>
            <a:xfrm flipV="1">
              <a:off x="6572546" y="3558467"/>
              <a:ext cx="138370" cy="119284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8243911" y="3397594"/>
            <a:ext cx="1826617" cy="1040628"/>
            <a:chOff x="8241764" y="3397594"/>
            <a:chExt cx="1826141" cy="1040628"/>
          </a:xfrm>
        </p:grpSpPr>
        <p:sp>
          <p:nvSpPr>
            <p:cNvPr id="21" name="文本框 20"/>
            <p:cNvSpPr txBox="1"/>
            <p:nvPr/>
          </p:nvSpPr>
          <p:spPr>
            <a:xfrm>
              <a:off x="8450340" y="3397594"/>
              <a:ext cx="1408993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44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14.5</a:t>
              </a:r>
              <a:r>
                <a:rPr lang="en-US" altLang="zh-CN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%</a:t>
              </a:r>
              <a:endParaRPr lang="zh-CN" altLang="en-US" sz="4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8241764" y="4099668"/>
              <a:ext cx="182614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dirty="0">
                  <a:solidFill>
                    <a:schemeClr val="bg1">
                      <a:alpha val="9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音乐外音播放功耗</a:t>
              </a:r>
            </a:p>
          </p:txBody>
        </p:sp>
        <p:sp>
          <p:nvSpPr>
            <p:cNvPr id="23" name="等腰三角形 22"/>
            <p:cNvSpPr/>
            <p:nvPr/>
          </p:nvSpPr>
          <p:spPr>
            <a:xfrm flipV="1">
              <a:off x="9619974" y="3558467"/>
              <a:ext cx="138370" cy="119284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24" name="矩形 23"/>
          <p:cNvSpPr/>
          <p:nvPr/>
        </p:nvSpPr>
        <p:spPr>
          <a:xfrm>
            <a:off x="4579974" y="852406"/>
            <a:ext cx="305804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场景式节能优化</a:t>
            </a:r>
          </a:p>
        </p:txBody>
      </p:sp>
      <p:sp>
        <p:nvSpPr>
          <p:cNvPr id="25" name="矩形 24"/>
          <p:cNvSpPr/>
          <p:nvPr/>
        </p:nvSpPr>
        <p:spPr>
          <a:xfrm>
            <a:off x="3048794" y="1619217"/>
            <a:ext cx="609758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针对上百种核心使用场景，制定相应的节能优化策略，</a:t>
            </a:r>
          </a:p>
          <a:p>
            <a:pPr algn="ctr"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优化系统应用功耗，让系统在稳定流畅运行的同时更加省电。</a:t>
            </a: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710" y="5569158"/>
            <a:ext cx="12195175" cy="1408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9593959"/>
      </p:ext>
    </p:extLst>
  </p:cSld>
  <p:clrMapOvr>
    <a:masterClrMapping/>
  </p:clrMapOvr>
  <p:transition spd="slow" advClick="0" advTm="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000"/>
                            </p:stCondLst>
                            <p:childTnLst>
                              <p:par>
                                <p:cTn id="63" presetID="1" presetClass="path" presetSubtype="0" accel="12444" decel="1244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17 -0.01273 C 0.00235 -0.01273 0.00521 -0.00787 0.00521 -0.00139 C 0.00521 0.00463 0.00235 0.00995 -0.00117 0.00995 C -0.00469 0.00995 -0.00742 0.00463 -0.00742 -0.00139 C -0.00742 -0.00787 -0.00469 -0.01273 -0.00117 -0.01273 Z " pathEditMode="relative" rAng="0" ptsTypes="AAAAA">
                                      <p:cBhvr>
                                        <p:cTn id="64" dur="4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134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1" presetClass="path" presetSubtype="0" accel="15429" decel="1542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4.44444E-6 C 0.00351 4.44444E-6 0.00638 0.00463 0.00638 0.01111 C 0.00638 0.01736 0.00351 0.02268 2.08333E-6 0.02268 C -0.00352 0.02268 -0.00625 0.01736 -0.00625 0.01111 C -0.00625 0.00463 -0.00352 4.44444E-6 2.08333E-6 4.44444E-6 Z " pathEditMode="relative" rAng="0" ptsTypes="AAAAA">
                                      <p:cBhvr>
                                        <p:cTn id="66" dur="3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134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1" presetClass="path" presetSubtype="0" accel="12444" decel="1244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17 -0.01273 C 0.00234 -0.01273 0.00521 -0.00787 0.00521 -0.00139 C 0.00521 0.00463 0.00234 0.00996 -0.00117 0.00996 C -0.00469 0.00996 -0.00742 0.00463 -0.00742 -0.00139 C -0.00742 -0.00787 -0.00469 -0.01273 -0.00117 -0.01273 Z " pathEditMode="relative" rAng="0" ptsTypes="AAAAA">
                                      <p:cBhvr>
                                        <p:cTn id="68" dur="4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134"/>
                                    </p:animMotion>
                                  </p:childTnLst>
                                </p:cTn>
                              </p:par>
                              <p:par>
                                <p:cTn id="69" presetID="1" presetClass="path" presetSubtype="0" accel="15429" decel="1542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4.07407E-6 C 0.00352 -4.07407E-6 0.00638 0.00463 0.00638 0.01112 C 0.00638 0.01737 0.00352 0.02269 -3.75E-6 0.02269 C -0.00351 0.02269 -0.00625 0.01737 -0.00625 0.01112 C -0.00625 0.00463 -0.00351 -4.07407E-6 -3.75E-6 -4.07407E-6 Z " pathEditMode="relative" rAng="0" ptsTypes="AAAAA">
                                      <p:cBhvr>
                                        <p:cTn id="70" dur="3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134"/>
                                    </p:animMotion>
                                  </p:childTnLst>
                                </p:cTn>
                              </p:par>
                              <p:par>
                                <p:cTn id="71" presetID="1" presetClass="path" presetSubtype="0" accel="15429" decel="1542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1.48148E-6 C 0.00352 1.48148E-6 0.00638 0.00463 0.00638 0.01111 C 0.00638 0.01736 0.00352 0.02268 4.16667E-7 0.02268 C -0.00352 0.02268 -0.00625 0.01736 -0.00625 0.01111 C -0.00625 0.00463 -0.00352 1.48148E-6 4.16667E-7 1.48148E-6 Z " pathEditMode="relative" rAng="0" ptsTypes="AAAAA">
                                      <p:cBhvr>
                                        <p:cTn id="72" dur="3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134"/>
                                    </p:animMotion>
                                  </p:childTnLst>
                                </p:cTn>
                              </p:par>
                              <p:par>
                                <p:cTn id="73" presetID="1" presetClass="path" presetSubtype="0" accel="12444" decel="1244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17 -0.01273 C 0.00235 -0.01273 0.00521 -0.00787 0.00521 -0.00139 C 0.00521 0.00463 0.00235 0.00995 -0.00117 0.00995 C -0.00469 0.00995 -0.00742 0.00463 -0.00742 -0.00139 C -0.00742 -0.00787 -0.00469 -0.01273 -0.00117 -0.01273 Z " pathEditMode="relative" rAng="0" ptsTypes="AAAAA">
                                      <p:cBhvr>
                                        <p:cTn id="74" dur="4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134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6" presetClass="emph" presetSubtype="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9" dur="1000" fill="hold"/>
                                        <p:tgtEl>
                                          <p:spTgt spid="26"/>
                                        </p:tgtEl>
                                      </p:cBhvr>
                                      <p:by x="10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0" presetID="6" presetClass="emph" presetSubtype="0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81" dur="1000" fill="hold"/>
                                        <p:tgtEl>
                                          <p:spTgt spid="26"/>
                                        </p:tgtEl>
                                      </p:cBhvr>
                                      <p:by x="10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82" presetID="6" presetClass="emph" presetSubtype="0" autoRev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83" dur="500" fill="hold"/>
                                        <p:tgtEl>
                                          <p:spTgt spid="26"/>
                                        </p:tgtEl>
                                      </p:cBhvr>
                                      <p:by x="10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3" grpId="0" animBg="1"/>
      <p:bldP spid="13" grpId="1" animBg="1"/>
      <p:bldP spid="7" grpId="0" animBg="1"/>
      <p:bldP spid="7" grpId="1" animBg="1"/>
      <p:bldP spid="6" grpId="0" animBg="1"/>
      <p:bldP spid="6" grpId="1" animBg="1"/>
      <p:bldP spid="4" grpId="0" animBg="1"/>
      <p:bldP spid="5" grpId="0" animBg="1"/>
      <p:bldP spid="8" grpId="0" animBg="1"/>
      <p:bldP spid="8" grpId="1" animBg="1"/>
      <p:bldP spid="9" grpId="0" animBg="1"/>
      <p:bldP spid="9" grpId="1" animBg="1"/>
      <p:bldP spid="11" grpId="0" animBg="1"/>
      <p:bldP spid="24" grpId="0"/>
      <p:bldP spid="2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312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3085611"/>
            <a:ext cx="13030792" cy="1527501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35616" y="4812210"/>
            <a:ext cx="13030792" cy="1527501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3582" y="2156820"/>
            <a:ext cx="3488011" cy="4701181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4768994" y="604516"/>
            <a:ext cx="265718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音乐随心而动</a:t>
            </a:r>
          </a:p>
        </p:txBody>
      </p:sp>
      <p:sp>
        <p:nvSpPr>
          <p:cNvPr id="7" name="矩形 6"/>
          <p:cNvSpPr/>
          <p:nvPr/>
        </p:nvSpPr>
        <p:spPr>
          <a:xfrm>
            <a:off x="2140778" y="1219057"/>
            <a:ext cx="790399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400" dirty="0" err="1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Flyme</a:t>
            </a:r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音乐与虾米音乐战略合作，</a:t>
            </a:r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320K </a:t>
            </a: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高品质音乐覆盖率超过 </a:t>
            </a:r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92% </a:t>
            </a: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，超过 </a:t>
            </a:r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1400 </a:t>
            </a: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万独家优质歌单，</a:t>
            </a:r>
          </a:p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绝对满足你挑剔的耳朵。加强色彩提取技术的使用，让界面色彩随内容而变，悦耳同时更悦目。</a:t>
            </a:r>
          </a:p>
        </p:txBody>
      </p:sp>
      <p:sp>
        <p:nvSpPr>
          <p:cNvPr id="5" name="矩形 4"/>
          <p:cNvSpPr/>
          <p:nvPr/>
        </p:nvSpPr>
        <p:spPr>
          <a:xfrm>
            <a:off x="190550" y="-508000"/>
            <a:ext cx="292176" cy="1651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8944038"/>
      </p:ext>
    </p:extLst>
  </p:cSld>
  <p:clrMapOvr>
    <a:masterClrMapping/>
  </p:clrMapOvr>
  <p:transition spd="slow" advClick="0" advTm="0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 p14:presetBounceEnd="26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6000">
                                          <p:cBhvr additive="base">
                                            <p:cTn id="7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6000">
                                          <p:cBhvr additive="base">
                                            <p:cTn id="8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grpId="0" nodeType="withEffect" p14:presetBounceEnd="26000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6000">
                                          <p:cBhvr additive="base">
                                            <p:cTn id="11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6000">
                                          <p:cBhvr additive="base">
                                            <p:cTn id="12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4" presetID="1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50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7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9" presetID="2" presetClass="entr" presetSubtype="2" decel="4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8" decel="4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8" presetID="42" presetClass="pat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79167E-6 -2.59259E-6 L -0.06627 0.00023 " pathEditMode="relative" rAng="0" ptsTypes="AA">
                                          <p:cBhvr>
                                            <p:cTn id="29" dur="2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32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0" presetID="63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79167E-6 -2.96296E-6 L 0.06796 -2.96296E-6 " pathEditMode="relative" rAng="0" ptsTypes="AA">
                                          <p:cBhvr>
                                            <p:cTn id="31" dur="2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398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/>
          <p:bldP spid="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4" presetID="1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50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7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9" presetID="2" presetClass="entr" presetSubtype="2" decel="4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8" decel="4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8" presetID="42" presetClass="pat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79167E-6 -2.59259E-6 L -0.06627 0.00023 " pathEditMode="relative" rAng="0" ptsTypes="AA">
                                          <p:cBhvr>
                                            <p:cTn id="29" dur="2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32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0" presetID="63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79167E-6 -2.96296E-6 L 0.06796 -2.96296E-6 " pathEditMode="relative" rAng="0" ptsTypes="AA">
                                          <p:cBhvr>
                                            <p:cTn id="31" dur="2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398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/>
          <p:bldP spid="7" grpId="0"/>
        </p:bldLst>
      </p:timing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716" y="-685800"/>
            <a:ext cx="8231743" cy="82296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7717" y="469900"/>
            <a:ext cx="5919741" cy="59182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7808" y="3067360"/>
            <a:ext cx="2419560" cy="4513943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4158090" y="1245406"/>
            <a:ext cx="387899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你想看的，这里都有</a:t>
            </a:r>
          </a:p>
        </p:txBody>
      </p:sp>
      <p:sp>
        <p:nvSpPr>
          <p:cNvPr id="8" name="矩形 7"/>
          <p:cNvSpPr/>
          <p:nvPr/>
        </p:nvSpPr>
        <p:spPr>
          <a:xfrm>
            <a:off x="3709366" y="2032185"/>
            <a:ext cx="477644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Flyme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联合逾 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450 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家在线资讯媒体，为你打造资源丰富的阅读库。根据你的阅读喜好推荐文章，让你看到的都是你关心的。</a:t>
            </a:r>
          </a:p>
        </p:txBody>
      </p:sp>
    </p:spTree>
    <p:extLst>
      <p:ext uri="{BB962C8B-B14F-4D97-AF65-F5344CB8AC3E}">
        <p14:creationId xmlns:p14="http://schemas.microsoft.com/office/powerpoint/2010/main" val="995073740"/>
      </p:ext>
    </p:extLst>
  </p:cSld>
  <p:clrMapOvr>
    <a:masterClrMapping/>
  </p:clrMapOvr>
  <p:transition spd="slow" advClick="0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autoRev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6" presetClass="emph" presetSubtype="0" autoRev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20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3" presetClass="entr" presetSubtype="52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3" presetClass="entr" presetSubtype="52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2" presetClass="entr" presetSubtype="4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圆角矩形 5"/>
          <p:cNvSpPr/>
          <p:nvPr/>
        </p:nvSpPr>
        <p:spPr>
          <a:xfrm rot="18892707">
            <a:off x="-113926" y="2395126"/>
            <a:ext cx="673474" cy="190602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FDC62F">
                  <a:alpha val="90000"/>
                </a:srgbClr>
              </a:gs>
              <a:gs pos="50000">
                <a:srgbClr val="F5B547">
                  <a:alpha val="90000"/>
                </a:srgbClr>
              </a:gs>
              <a:gs pos="100000">
                <a:srgbClr val="F5B547">
                  <a:alpha val="9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圆角矩形 6"/>
          <p:cNvSpPr/>
          <p:nvPr/>
        </p:nvSpPr>
        <p:spPr>
          <a:xfrm rot="18892707">
            <a:off x="-417289" y="2813715"/>
            <a:ext cx="732519" cy="270698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78C556"/>
              </a:gs>
              <a:gs pos="50000">
                <a:srgbClr val="70BA4E"/>
              </a:gs>
              <a:gs pos="100000">
                <a:srgbClr val="61A742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圆角矩形 7"/>
          <p:cNvSpPr/>
          <p:nvPr/>
        </p:nvSpPr>
        <p:spPr>
          <a:xfrm rot="18892707">
            <a:off x="-188993" y="2504751"/>
            <a:ext cx="1524991" cy="449533"/>
          </a:xfrm>
          <a:prstGeom prst="roundRect">
            <a:avLst>
              <a:gd name="adj" fmla="val 50000"/>
            </a:avLst>
          </a:prstGeom>
          <a:solidFill>
            <a:srgbClr val="6057B6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圆角矩形 8"/>
          <p:cNvSpPr/>
          <p:nvPr/>
        </p:nvSpPr>
        <p:spPr>
          <a:xfrm rot="18892707">
            <a:off x="-376209" y="3238822"/>
            <a:ext cx="1172688" cy="385866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FDC62F">
                  <a:alpha val="90000"/>
                </a:srgbClr>
              </a:gs>
              <a:gs pos="50000">
                <a:srgbClr val="F5B547">
                  <a:alpha val="90000"/>
                </a:srgbClr>
              </a:gs>
              <a:gs pos="100000">
                <a:srgbClr val="F5B547">
                  <a:alpha val="9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圆角矩形 9"/>
          <p:cNvSpPr/>
          <p:nvPr/>
        </p:nvSpPr>
        <p:spPr>
          <a:xfrm rot="18892707">
            <a:off x="-207417" y="6074957"/>
            <a:ext cx="1486854" cy="636674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F55284"/>
              </a:gs>
              <a:gs pos="50000">
                <a:srgbClr val="ED487F"/>
              </a:gs>
              <a:gs pos="100000">
                <a:srgbClr val="EB457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圆角矩形 10"/>
          <p:cNvSpPr/>
          <p:nvPr/>
        </p:nvSpPr>
        <p:spPr>
          <a:xfrm rot="18892707">
            <a:off x="-915677" y="5633890"/>
            <a:ext cx="2270857" cy="776785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19A2DF">
                  <a:alpha val="90000"/>
                </a:srgbClr>
              </a:gs>
              <a:gs pos="50000">
                <a:srgbClr val="2399E0">
                  <a:alpha val="90000"/>
                </a:srgbClr>
              </a:gs>
              <a:gs pos="100000">
                <a:srgbClr val="2D91E0">
                  <a:alpha val="9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圆角矩形 11"/>
          <p:cNvSpPr/>
          <p:nvPr/>
        </p:nvSpPr>
        <p:spPr>
          <a:xfrm rot="18892707">
            <a:off x="2153683" y="4483024"/>
            <a:ext cx="613748" cy="7495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79C657"/>
              </a:gs>
              <a:gs pos="50000">
                <a:srgbClr val="69B048"/>
              </a:gs>
              <a:gs pos="100000">
                <a:srgbClr val="5A9D3C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圆角矩形 12"/>
          <p:cNvSpPr/>
          <p:nvPr/>
        </p:nvSpPr>
        <p:spPr>
          <a:xfrm rot="18892707">
            <a:off x="4049800" y="-370329"/>
            <a:ext cx="1637005" cy="799846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F5B647"/>
              </a:gs>
              <a:gs pos="50000">
                <a:srgbClr val="F5B547"/>
              </a:gs>
              <a:gs pos="100000">
                <a:srgbClr val="F5B547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圆角矩形 13"/>
          <p:cNvSpPr/>
          <p:nvPr/>
        </p:nvSpPr>
        <p:spPr>
          <a:xfrm rot="18892707">
            <a:off x="3315045" y="174918"/>
            <a:ext cx="1387165" cy="500554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37CAA8">
                  <a:alpha val="90000"/>
                </a:srgbClr>
              </a:gs>
              <a:gs pos="50000">
                <a:srgbClr val="2AB394">
                  <a:alpha val="90000"/>
                </a:srgbClr>
              </a:gs>
              <a:gs pos="100000">
                <a:srgbClr val="22A385">
                  <a:alpha val="9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圆角矩形 14"/>
          <p:cNvSpPr/>
          <p:nvPr/>
        </p:nvSpPr>
        <p:spPr>
          <a:xfrm rot="18892707">
            <a:off x="1865289" y="432028"/>
            <a:ext cx="921018" cy="276186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F06A48"/>
              </a:gs>
              <a:gs pos="50000">
                <a:srgbClr val="E65F4D"/>
              </a:gs>
              <a:gs pos="100000">
                <a:srgbClr val="DC515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圆角矩形 15"/>
          <p:cNvSpPr/>
          <p:nvPr/>
        </p:nvSpPr>
        <p:spPr>
          <a:xfrm rot="18892707">
            <a:off x="2062089" y="-6548"/>
            <a:ext cx="527418" cy="159484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38CBA9">
                  <a:alpha val="90000"/>
                </a:srgbClr>
              </a:gs>
              <a:gs pos="50000">
                <a:srgbClr val="30BC9B"/>
              </a:gs>
              <a:gs pos="100000">
                <a:srgbClr val="24A788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圆角矩形 16"/>
          <p:cNvSpPr/>
          <p:nvPr/>
        </p:nvSpPr>
        <p:spPr>
          <a:xfrm rot="18892707">
            <a:off x="9366490" y="2869321"/>
            <a:ext cx="527418" cy="159484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38CBA9">
                  <a:alpha val="90000"/>
                </a:srgbClr>
              </a:gs>
              <a:gs pos="50000">
                <a:srgbClr val="30BC9B"/>
              </a:gs>
              <a:gs pos="100000">
                <a:srgbClr val="24A788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圆角矩形 18"/>
          <p:cNvSpPr/>
          <p:nvPr/>
        </p:nvSpPr>
        <p:spPr>
          <a:xfrm rot="18892707">
            <a:off x="7053334" y="1334245"/>
            <a:ext cx="269037" cy="9422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F06A48"/>
              </a:gs>
              <a:gs pos="50000">
                <a:srgbClr val="E65F4D"/>
              </a:gs>
              <a:gs pos="100000">
                <a:srgbClr val="DC515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圆角矩形 19"/>
          <p:cNvSpPr/>
          <p:nvPr/>
        </p:nvSpPr>
        <p:spPr>
          <a:xfrm rot="18892707">
            <a:off x="7107465" y="1165112"/>
            <a:ext cx="196587" cy="6564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FEC52A"/>
              </a:gs>
              <a:gs pos="50000">
                <a:srgbClr val="F6B646"/>
              </a:gs>
              <a:gs pos="100000">
                <a:srgbClr val="F5B547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圆角矩形 20"/>
          <p:cNvSpPr/>
          <p:nvPr/>
        </p:nvSpPr>
        <p:spPr>
          <a:xfrm rot="18892707">
            <a:off x="9416801" y="2458843"/>
            <a:ext cx="500729" cy="8173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F5B647"/>
              </a:gs>
              <a:gs pos="50000">
                <a:srgbClr val="F5B547"/>
              </a:gs>
              <a:gs pos="100000">
                <a:srgbClr val="F5B547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圆角矩形 21"/>
          <p:cNvSpPr/>
          <p:nvPr/>
        </p:nvSpPr>
        <p:spPr>
          <a:xfrm rot="18892707">
            <a:off x="11731392" y="3943499"/>
            <a:ext cx="1182617" cy="592745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F5B647"/>
              </a:gs>
              <a:gs pos="50000">
                <a:srgbClr val="F5B547"/>
              </a:gs>
              <a:gs pos="100000">
                <a:srgbClr val="F5B547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圆角矩形 22"/>
          <p:cNvSpPr/>
          <p:nvPr/>
        </p:nvSpPr>
        <p:spPr>
          <a:xfrm rot="18892707">
            <a:off x="11114573" y="3509052"/>
            <a:ext cx="1871352" cy="69462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F06A48">
                  <a:alpha val="90000"/>
                </a:srgbClr>
              </a:gs>
              <a:gs pos="50000">
                <a:srgbClr val="E65F4D">
                  <a:alpha val="90000"/>
                </a:srgbClr>
              </a:gs>
              <a:gs pos="100000">
                <a:srgbClr val="DC5153">
                  <a:alpha val="9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圆角矩形 24"/>
          <p:cNvSpPr/>
          <p:nvPr/>
        </p:nvSpPr>
        <p:spPr>
          <a:xfrm rot="18892707">
            <a:off x="8764597" y="-357105"/>
            <a:ext cx="1678288" cy="831154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37CAA8">
                  <a:alpha val="90000"/>
                </a:srgbClr>
              </a:gs>
              <a:gs pos="50000">
                <a:srgbClr val="2AB394">
                  <a:alpha val="90000"/>
                </a:srgbClr>
              </a:gs>
              <a:gs pos="100000">
                <a:srgbClr val="22A385">
                  <a:alpha val="9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圆角矩形 25"/>
          <p:cNvSpPr/>
          <p:nvPr/>
        </p:nvSpPr>
        <p:spPr>
          <a:xfrm rot="18892707">
            <a:off x="7777635" y="-334572"/>
            <a:ext cx="1921564" cy="855685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685599"/>
              </a:gs>
              <a:gs pos="50000">
                <a:srgbClr val="6556A3"/>
              </a:gs>
              <a:gs pos="100000">
                <a:srgbClr val="6456A7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>
            <a:off x="5184279" y="2572780"/>
            <a:ext cx="182661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谢谢观看</a:t>
            </a:r>
            <a:endParaRPr lang="zh-CN" altLang="en-US" sz="3200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95" t="69765" r="30664"/>
          <a:stretch/>
        </p:blipFill>
        <p:spPr>
          <a:xfrm>
            <a:off x="3845048" y="5398852"/>
            <a:ext cx="4505079" cy="1459149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303383" y="-889354"/>
            <a:ext cx="224625" cy="568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2410081"/>
      </p:ext>
    </p:extLst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-0.06029 0.10487 L 4.16667E-6 -4.44444E-6 " pathEditMode="relative" rAng="0" ptsTypes="AA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21" y="-5255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42" presetClass="path" presetSubtype="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06029 0.10487 L 4.16667E-6 -4.44444E-6 " pathEditMode="relative" rAng="0" ptsTypes="AA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21" y="-5255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42" presetClass="path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0.13099 0.22801 L -1.875E-6 3.33333E-6 " pathEditMode="relative" rAng="0" ptsTypes="AA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49" y="-11412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671 0.1507 L -4.16667E-6 -1.48148E-6 " pathEditMode="relative" rAng="0" ptsTypes="AA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36" y="-7546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42" presetClass="path" presetSubtype="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-0.13099 0.22801 L -1.875E-6 3.33333E-6 " pathEditMode="relative" rAng="0" ptsTypes="AA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49" y="-11412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42" presetClass="path" presetSubtype="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0.13099 0.22801 L -1.875E-6 3.33333E-6 " pathEditMode="relative" rAng="0" ptsTypes="AA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49" y="-11412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42" presetClass="path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0.25352 0.44097 L 3.95833E-6 4.07407E-6 " pathEditMode="relative" rAng="0" ptsTypes="AA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669" y="-22060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42" presetClass="path" presetSubtype="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-0.58477 1.01713 L 2.08333E-7 -1.85185E-6 " pathEditMode="relative" rAng="0" ptsTypes="AA">
                                      <p:cBhvr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232" y="-50856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42" presetClass="path" presetSubtype="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0.51329 0.89283 L 4.16667E-6 -3.33333E-6 " pathEditMode="relative" rAng="0" ptsTypes="AA">
                                      <p:cBhvr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664" y="-44653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42" presetClass="path" presetSubtype="0" fill="hold" grpId="1" nodeType="withEffect">
                                  <p:stCondLst>
                                    <p:cond delay="350"/>
                                  </p:stCondLst>
                                  <p:childTnLst>
                                    <p:animMotion origin="layout" path="M -0.34948 0.60787 L 8.33333E-7 -2.59259E-6 " pathEditMode="relative" rAng="0" ptsTypes="AA">
                                      <p:cBhvr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474" y="-30394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42" presetClass="path" presetSubtype="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0.34948 0.60787 L 8.33333E-7 -2.59259E-6 " pathEditMode="relative" rAng="0" ptsTypes="AA">
                                      <p:cBhvr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474" y="-30394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42" presetClass="pat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23073 0.40139 L 2.77556E-17 -1.11111E-6 " pathEditMode="relative" rAng="0" ptsTypes="AA">
                                      <p:cBhvr>
                                        <p:cTn id="5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536" y="-20069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64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42" presetClass="path" presetSubtype="0" fill="hold" grpId="1" nodeType="withEffect">
                                  <p:stCondLst>
                                    <p:cond delay="640"/>
                                  </p:stCondLst>
                                  <p:childTnLst>
                                    <p:animMotion origin="layout" path="M -0.23008 0.4 L -2.29167E-6 7.40741E-7 " pathEditMode="relative" rAng="0" ptsTypes="AA">
                                      <p:cBhvr>
                                        <p:cTn id="5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497" y="-20000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42" presetClass="path" presetSubtype="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0.34948 0.60787 L 8.33333E-7 -2.59259E-6 " pathEditMode="relative" rAng="0" ptsTypes="AA">
                                      <p:cBhvr>
                                        <p:cTn id="6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474" y="-30394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42" presetClass="pat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34948 0.60787 L 8.33333E-7 -2.59259E-6 " pathEditMode="relative" rAng="0" ptsTypes="AA">
                                      <p:cBhvr>
                                        <p:cTn id="6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474" y="-30394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42" presetClass="path" presetSubtype="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28151 0.49004 L -8.33333E-7 2.59259E-6 " pathEditMode="relative" rAng="0" ptsTypes="AA">
                                      <p:cBhvr>
                                        <p:cTn id="6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076" y="-24514"/>
                                    </p:animMotion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42" presetClass="path" presetSubtype="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0.21771 0.37893 L 3.33333E-6 4.07407E-6 " pathEditMode="relative" rAng="0" ptsTypes="AA">
                                      <p:cBhvr>
                                        <p:cTn id="7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885" y="-18958"/>
                                    </p:animMotion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42" presetClass="path" presetSubtype="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-0.13099 0.22801 L -1.875E-6 3.33333E-6 " pathEditMode="relative" rAng="0" ptsTypes="AA">
                                      <p:cBhvr>
                                        <p:cTn id="7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49" y="-11412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42" presetClass="pat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34948 0.60787 L 8.33333E-7 -2.59259E-6 " pathEditMode="relative" rAng="0" ptsTypes="AA">
                                      <p:cBhvr>
                                        <p:cTn id="8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474" y="-30394"/>
                                    </p:animMotion>
                                  </p:childTnLst>
                                </p:cTn>
                              </p:par>
                              <p:par>
                                <p:cTn id="81" presetID="1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20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5" grpId="0" animBg="1"/>
      <p:bldP spid="25" grpId="1" animBg="1"/>
      <p:bldP spid="26" grpId="0" animBg="1"/>
      <p:bldP spid="26" grpId="1" animBg="1"/>
      <p:bldP spid="27" grpId="0"/>
      <p:bldP spid="2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Theme">
  <a:themeElements>
    <a:clrScheme name="自定义 13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8282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b6288cad1d37ca975be72df32d7f5067047c2666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奥斯汀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奥斯汀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4637</TotalTime>
  <Words>385</Words>
  <Application>Microsoft Office PowerPoint</Application>
  <PresentationFormat>自定义</PresentationFormat>
  <Paragraphs>52</Paragraphs>
  <Slides>13</Slides>
  <Notes>13</Notes>
  <HiddenSlides>0</HiddenSlides>
  <MMClips>2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13</vt:i4>
      </vt:variant>
    </vt:vector>
  </HeadingPairs>
  <TitlesOfParts>
    <vt:vector size="24" baseType="lpstr">
      <vt:lpstr>等线</vt:lpstr>
      <vt:lpstr>宋体</vt:lpstr>
      <vt:lpstr>微软雅黑</vt:lpstr>
      <vt:lpstr>微软雅黑 Light</vt:lpstr>
      <vt:lpstr>Arial</vt:lpstr>
      <vt:lpstr>Calibri</vt:lpstr>
      <vt:lpstr>Calibri Light</vt:lpstr>
      <vt:lpstr>Century Gothic</vt:lpstr>
      <vt:lpstr>Office Theme</vt:lpstr>
      <vt:lpstr>b6288cad1d37ca975be72df32d7f5067047c2666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P R C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China</dc:creator>
  <cp:lastModifiedBy>faith123</cp:lastModifiedBy>
  <cp:revision>434</cp:revision>
  <dcterms:created xsi:type="dcterms:W3CDTF">2015-11-26T12:54:06Z</dcterms:created>
  <dcterms:modified xsi:type="dcterms:W3CDTF">2018-05-25T01:09:13Z</dcterms:modified>
</cp:coreProperties>
</file>