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324" r:id="rId2"/>
    <p:sldId id="325" r:id="rId3"/>
    <p:sldId id="332" r:id="rId4"/>
    <p:sldId id="335" r:id="rId5"/>
    <p:sldId id="336" r:id="rId6"/>
    <p:sldId id="317" r:id="rId7"/>
    <p:sldId id="338" r:id="rId8"/>
    <p:sldId id="340" r:id="rId9"/>
    <p:sldId id="341" r:id="rId10"/>
    <p:sldId id="337" r:id="rId11"/>
    <p:sldId id="339" r:id="rId12"/>
    <p:sldId id="342" r:id="rId13"/>
    <p:sldId id="343" r:id="rId14"/>
    <p:sldId id="344" r:id="rId15"/>
    <p:sldId id="333" r:id="rId16"/>
    <p:sldId id="300" r:id="rId17"/>
    <p:sldId id="259" r:id="rId18"/>
    <p:sldId id="293" r:id="rId19"/>
    <p:sldId id="295" r:id="rId20"/>
    <p:sldId id="345" r:id="rId21"/>
    <p:sldId id="346" r:id="rId22"/>
    <p:sldId id="347" r:id="rId23"/>
    <p:sldId id="309" r:id="rId24"/>
    <p:sldId id="297" r:id="rId25"/>
    <p:sldId id="260" r:id="rId26"/>
    <p:sldId id="303" r:id="rId27"/>
    <p:sldId id="348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4846"/>
    <a:srgbClr val="3293FD"/>
    <a:srgbClr val="32587D"/>
    <a:srgbClr val="ECECEC"/>
    <a:srgbClr val="F2F2F2"/>
    <a:srgbClr val="E2E2E2"/>
    <a:srgbClr val="124062"/>
    <a:srgbClr val="EEA14B"/>
    <a:srgbClr val="D44847"/>
    <a:srgbClr val="537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78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rgbClr val="3293FD"/>
              </a:solidFill>
              <a:round/>
            </a:ln>
            <a:effectLst>
              <a:outerShdw blurRad="127000" dist="127000" dir="5400000" algn="t" rotWithShape="0">
                <a:schemeClr val="tx1">
                  <a:alpha val="20000"/>
                </a:schemeClr>
              </a:outerShdw>
            </a:effectLst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CCA-43B7-B29F-82759E0AA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rgbClr val="D54846"/>
                  </a:gs>
                  <a:gs pos="35000">
                    <a:srgbClr val="3293FD"/>
                  </a:gs>
                  <a:gs pos="68000">
                    <a:srgbClr val="EEA14B"/>
                  </a:gs>
                  <a:gs pos="100000">
                    <a:srgbClr val="32587D"/>
                  </a:gs>
                </a:gsLst>
                <a:lin ang="5400000" scaled="1"/>
              </a:gradFill>
              <a:round/>
            </a:ln>
            <a:effectLst/>
          </c:spPr>
        </c:dropLines>
        <c:smooth val="0"/>
        <c:axId val="558536512"/>
        <c:axId val="558518560"/>
      </c:lineChart>
      <c:catAx>
        <c:axId val="55853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spc="100" baseline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558518560"/>
        <c:crosses val="autoZero"/>
        <c:auto val="1"/>
        <c:lblAlgn val="ctr"/>
        <c:lblOffset val="100"/>
        <c:noMultiLvlLbl val="0"/>
      </c:catAx>
      <c:valAx>
        <c:axId val="558518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55853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标题 1</c:v>
                </c:pt>
              </c:strCache>
            </c:strRef>
          </c:tx>
          <c:spPr>
            <a:solidFill>
              <a:srgbClr val="D54846"/>
            </a:solidFill>
            <a:ln w="15875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C36-4882-AEA7-AD0C9504F6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项目一</c:v>
                </c:pt>
                <c:pt idx="1">
                  <c:v>项目二</c:v>
                </c:pt>
                <c:pt idx="2">
                  <c:v>项目三</c:v>
                </c:pt>
                <c:pt idx="3">
                  <c:v>项目四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90</c:v>
                </c:pt>
                <c:pt idx="2">
                  <c:v>72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C36-4882-AEA7-AD0C9504F6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标题 2</c:v>
                </c:pt>
              </c:strCache>
            </c:strRef>
          </c:tx>
          <c:spPr>
            <a:solidFill>
              <a:srgbClr val="3293FD"/>
            </a:solidFill>
            <a:ln w="158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项目一</c:v>
                </c:pt>
                <c:pt idx="1">
                  <c:v>项目二</c:v>
                </c:pt>
                <c:pt idx="2">
                  <c:v>项目三</c:v>
                </c:pt>
                <c:pt idx="3">
                  <c:v>项目四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</c:v>
                </c:pt>
                <c:pt idx="1">
                  <c:v>70</c:v>
                </c:pt>
                <c:pt idx="2">
                  <c:v>53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C36-4882-AEA7-AD0C9504F6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标题 3</c:v>
                </c:pt>
              </c:strCache>
            </c:strRef>
          </c:tx>
          <c:spPr>
            <a:solidFill>
              <a:srgbClr val="32587D"/>
            </a:solidFill>
            <a:ln w="158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项目一</c:v>
                </c:pt>
                <c:pt idx="1">
                  <c:v>项目二</c:v>
                </c:pt>
                <c:pt idx="2">
                  <c:v>项目三</c:v>
                </c:pt>
                <c:pt idx="3">
                  <c:v>项目四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60</c:v>
                </c:pt>
                <c:pt idx="1">
                  <c:v>80</c:v>
                </c:pt>
                <c:pt idx="2">
                  <c:v>90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C36-4882-AEA7-AD0C9504F6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标题4</c:v>
                </c:pt>
              </c:strCache>
            </c:strRef>
          </c:tx>
          <c:spPr>
            <a:solidFill>
              <a:srgbClr val="EEA14B"/>
            </a:solidFill>
            <a:ln w="158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项目一</c:v>
                </c:pt>
                <c:pt idx="1">
                  <c:v>项目二</c:v>
                </c:pt>
                <c:pt idx="2">
                  <c:v>项目三</c:v>
                </c:pt>
                <c:pt idx="3">
                  <c:v>项目四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90</c:v>
                </c:pt>
                <c:pt idx="1">
                  <c:v>100</c:v>
                </c:pt>
                <c:pt idx="2">
                  <c:v>50</c:v>
                </c:pt>
                <c:pt idx="3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C36-4882-AEA7-AD0C9504F6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44094480"/>
        <c:axId val="644098288"/>
      </c:barChart>
      <c:catAx>
        <c:axId val="64409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44098288"/>
        <c:crosses val="autoZero"/>
        <c:auto val="1"/>
        <c:lblAlgn val="ctr"/>
        <c:lblOffset val="100"/>
        <c:noMultiLvlLbl val="0"/>
      </c:catAx>
      <c:valAx>
        <c:axId val="64409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4409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060910270678503"/>
          <c:y val="0.88136440506389402"/>
          <c:w val="0.47056016230266101"/>
          <c:h val="0.114854347541296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5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994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906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674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666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009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66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631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724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172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464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112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845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3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086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111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039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966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911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40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409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496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708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734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248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5010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9201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1070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08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95CA-CB87-42F5-AD11-A63647B25AC0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51"/>
          <a:stretch/>
        </p:blipFill>
        <p:spPr>
          <a:xfrm>
            <a:off x="5414" y="0"/>
            <a:ext cx="12179586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4818" y="2152303"/>
            <a:ext cx="2673066" cy="3181956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356752" y="4531934"/>
            <a:ext cx="6167845" cy="0"/>
          </a:xfrm>
          <a:prstGeom prst="line">
            <a:avLst/>
          </a:prstGeom>
          <a:noFill/>
          <a:ln w="57150">
            <a:solidFill>
              <a:srgbClr val="3293F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348598" y="5433087"/>
            <a:ext cx="6167845" cy="0"/>
          </a:xfrm>
          <a:prstGeom prst="line">
            <a:avLst/>
          </a:prstGeom>
          <a:noFill/>
          <a:ln w="57150">
            <a:solidFill>
              <a:srgbClr val="3293F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629771" y="4688849"/>
            <a:ext cx="571028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/>
              <a:t>企业年终工作总结</a:t>
            </a:r>
            <a:r>
              <a:rPr lang="en-US" altLang="zh-CN" sz="3600" dirty="0" err="1"/>
              <a:t>ppt</a:t>
            </a:r>
            <a:r>
              <a:rPr lang="zh-CN" altLang="en-US" sz="3600" dirty="0"/>
              <a:t>模板</a:t>
            </a:r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94446" y="3235449"/>
            <a:ext cx="20826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en-US" altLang="zh-CN" sz="60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</a:t>
            </a:r>
            <a:r>
              <a:rPr lang="en-US" altLang="zh-CN" sz="6000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en-US" altLang="zh-CN" sz="6000" b="1" dirty="0">
                <a:solidFill>
                  <a:srgbClr val="EEA14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</a:t>
            </a:r>
            <a:endParaRPr lang="zh-CN" altLang="en-US" sz="5400" b="1" dirty="0">
              <a:solidFill>
                <a:srgbClr val="EEA14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" name="Lady &amp; Bird (淑女与鸟组合) - Stephanie Says (史蒂芬妮说)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82973" y="-777252"/>
            <a:ext cx="609600" cy="60960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4629771" y="2584793"/>
            <a:ext cx="1271637" cy="1513727"/>
            <a:chOff x="966472" y="1413923"/>
            <a:chExt cx="3385613" cy="4030155"/>
          </a:xfrm>
        </p:grpSpPr>
        <p:sp>
          <p:nvSpPr>
            <p:cNvPr id="33" name="任意多边形 3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32587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32587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151954" y="2605265"/>
            <a:ext cx="1271637" cy="1513727"/>
            <a:chOff x="966472" y="1413923"/>
            <a:chExt cx="3385613" cy="4030155"/>
          </a:xfrm>
        </p:grpSpPr>
        <p:sp>
          <p:nvSpPr>
            <p:cNvPr id="36" name="任意多边形 35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D5484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D5484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702458" y="2605265"/>
            <a:ext cx="1271637" cy="1513727"/>
            <a:chOff x="966472" y="1413923"/>
            <a:chExt cx="3385613" cy="4030155"/>
          </a:xfrm>
        </p:grpSpPr>
        <p:sp>
          <p:nvSpPr>
            <p:cNvPr id="39" name="任意多边形 38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EEA14B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252961" y="2605265"/>
            <a:ext cx="1271637" cy="1513727"/>
            <a:chOff x="966472" y="1413923"/>
            <a:chExt cx="3385613" cy="4030155"/>
          </a:xfrm>
        </p:grpSpPr>
        <p:sp>
          <p:nvSpPr>
            <p:cNvPr id="42" name="任意多边形 41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908375" y="2994293"/>
            <a:ext cx="87442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5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</a:t>
            </a:r>
            <a:endParaRPr lang="en-US" altLang="zh-CN" sz="4265" b="1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6482973" y="3023728"/>
            <a:ext cx="87442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5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</a:t>
            </a:r>
            <a:endParaRPr lang="en-US" altLang="zh-CN" sz="4265" b="1" dirty="0">
              <a:solidFill>
                <a:srgbClr val="D548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7992298" y="3031524"/>
            <a:ext cx="87442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5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</a:t>
            </a:r>
            <a:endParaRPr lang="en-US" altLang="zh-CN" sz="4265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9465633" y="3002169"/>
            <a:ext cx="87442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5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结</a:t>
            </a:r>
            <a:endParaRPr lang="en-US" altLang="zh-CN" sz="4265" b="1" dirty="0">
              <a:solidFill>
                <a:srgbClr val="3293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000">
        <p14:vortex dir="r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" grpId="0"/>
      <p:bldP spid="31" grpId="0"/>
      <p:bldP spid="44" grpId="0"/>
      <p:bldP spid="45" grpId="0"/>
      <p:bldP spid="46" grpId="0"/>
      <p:bldP spid="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49224" y="3393892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529567" y="2342077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47085" y="3393892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29567" y="3942044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3293F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98293" y="3412188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D5484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63178" y="3120126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D548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588299" y="3456120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863178" y="4720093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124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1158013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年度目标回顾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3831109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全年工作盘点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TextBox 40"/>
          <p:cNvSpPr txBox="1">
            <a:spLocks noChangeArrowheads="1"/>
          </p:cNvSpPr>
          <p:nvPr/>
        </p:nvSpPr>
        <p:spPr bwMode="auto">
          <a:xfrm>
            <a:off x="6331552" y="4481071"/>
            <a:ext cx="19789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经验总结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与改善措施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TextBox 6"/>
          <p:cNvSpPr txBox="1">
            <a:spLocks noChangeArrowheads="1"/>
          </p:cNvSpPr>
          <p:nvPr/>
        </p:nvSpPr>
        <p:spPr bwMode="auto">
          <a:xfrm>
            <a:off x="9040486" y="4591518"/>
            <a:ext cx="17880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年规划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06726" y="703812"/>
            <a:ext cx="19832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录</a:t>
            </a:r>
          </a:p>
        </p:txBody>
      </p:sp>
      <p:sp>
        <p:nvSpPr>
          <p:cNvPr id="75" name="圆角矩形 74"/>
          <p:cNvSpPr/>
          <p:nvPr/>
        </p:nvSpPr>
        <p:spPr>
          <a:xfrm>
            <a:off x="948482" y="2287334"/>
            <a:ext cx="2225675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1692120" y="2581710"/>
            <a:ext cx="738628" cy="712180"/>
            <a:chOff x="7019925" y="5499100"/>
            <a:chExt cx="312738" cy="301626"/>
          </a:xfrm>
          <a:solidFill>
            <a:srgbClr val="FFC000"/>
          </a:solidFill>
        </p:grpSpPr>
        <p:sp>
          <p:nvSpPr>
            <p:cNvPr id="83" name="Freeform 252"/>
            <p:cNvSpPr/>
            <p:nvPr/>
          </p:nvSpPr>
          <p:spPr bwMode="auto">
            <a:xfrm>
              <a:off x="7069138" y="55673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Freeform 253"/>
            <p:cNvSpPr/>
            <p:nvPr/>
          </p:nvSpPr>
          <p:spPr bwMode="auto">
            <a:xfrm>
              <a:off x="7019925" y="549910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7" name="圆角矩形 76"/>
          <p:cNvSpPr/>
          <p:nvPr/>
        </p:nvSpPr>
        <p:spPr>
          <a:xfrm>
            <a:off x="3572619" y="2287334"/>
            <a:ext cx="2225675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3293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6198344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D54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8822482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325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KSO_Shape"/>
          <p:cNvSpPr>
            <a:spLocks noChangeAspect="1"/>
          </p:cNvSpPr>
          <p:nvPr/>
        </p:nvSpPr>
        <p:spPr bwMode="auto">
          <a:xfrm>
            <a:off x="4291757" y="2668334"/>
            <a:ext cx="801688" cy="600075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3293FD"/>
          </a:solidFill>
          <a:ln>
            <a:noFill/>
          </a:ln>
          <a:extLst/>
        </p:spPr>
        <p:txBody>
          <a:bodyPr bIns="48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KSO_Shape"/>
          <p:cNvSpPr/>
          <p:nvPr/>
        </p:nvSpPr>
        <p:spPr bwMode="auto">
          <a:xfrm>
            <a:off x="6939707" y="2611184"/>
            <a:ext cx="671513" cy="67151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D54846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KSO_Shape"/>
          <p:cNvSpPr>
            <a:spLocks noChangeAspect="1"/>
          </p:cNvSpPr>
          <p:nvPr/>
        </p:nvSpPr>
        <p:spPr bwMode="auto">
          <a:xfrm>
            <a:off x="9636869" y="2595309"/>
            <a:ext cx="527050" cy="685800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32587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airplan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3" grpId="0"/>
      <p:bldP spid="55" grpId="0"/>
      <p:bldP spid="60" grpId="0"/>
      <p:bldP spid="75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圆角矩形 74"/>
          <p:cNvSpPr/>
          <p:nvPr/>
        </p:nvSpPr>
        <p:spPr>
          <a:xfrm>
            <a:off x="948482" y="2287334"/>
            <a:ext cx="2225675" cy="3427413"/>
          </a:xfrm>
          <a:prstGeom prst="roundRect">
            <a:avLst>
              <a:gd name="adj" fmla="val 6705"/>
            </a:avLst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9224" y="3393892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529567" y="2342077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47085" y="3393892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29567" y="3942044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3293F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98293" y="3412188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D5484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63178" y="3120126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D548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588299" y="3456120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863178" y="4720093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124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1158013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年度目标回顾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3831109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全年工作盘点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TextBox 40"/>
          <p:cNvSpPr txBox="1">
            <a:spLocks noChangeArrowheads="1"/>
          </p:cNvSpPr>
          <p:nvPr/>
        </p:nvSpPr>
        <p:spPr bwMode="auto">
          <a:xfrm>
            <a:off x="6331552" y="4481071"/>
            <a:ext cx="19789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经验总结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与改善措施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TextBox 6"/>
          <p:cNvSpPr txBox="1">
            <a:spLocks noChangeArrowheads="1"/>
          </p:cNvSpPr>
          <p:nvPr/>
        </p:nvSpPr>
        <p:spPr bwMode="auto">
          <a:xfrm>
            <a:off x="9040486" y="4591518"/>
            <a:ext cx="17880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年规划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06726" y="703812"/>
            <a:ext cx="19832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</a:t>
            </a:r>
            <a:r>
              <a:rPr lang="zh-CN" altLang="en-US" sz="54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</a:t>
            </a: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1692120" y="2581710"/>
            <a:ext cx="738628" cy="712180"/>
            <a:chOff x="7019925" y="5499100"/>
            <a:chExt cx="312738" cy="301626"/>
          </a:xfrm>
          <a:solidFill>
            <a:schemeClr val="bg1"/>
          </a:solidFill>
        </p:grpSpPr>
        <p:sp>
          <p:nvSpPr>
            <p:cNvPr id="83" name="Freeform 252"/>
            <p:cNvSpPr/>
            <p:nvPr/>
          </p:nvSpPr>
          <p:spPr bwMode="auto">
            <a:xfrm>
              <a:off x="7069138" y="55673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Freeform 253"/>
            <p:cNvSpPr/>
            <p:nvPr/>
          </p:nvSpPr>
          <p:spPr bwMode="auto">
            <a:xfrm>
              <a:off x="7019925" y="549910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7" name="圆角矩形 76"/>
          <p:cNvSpPr/>
          <p:nvPr/>
        </p:nvSpPr>
        <p:spPr>
          <a:xfrm>
            <a:off x="3572619" y="2287334"/>
            <a:ext cx="2225675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3293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6198344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D54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8822482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KSO_Shape"/>
          <p:cNvSpPr>
            <a:spLocks noChangeAspect="1"/>
          </p:cNvSpPr>
          <p:nvPr/>
        </p:nvSpPr>
        <p:spPr bwMode="auto">
          <a:xfrm>
            <a:off x="4291757" y="2668334"/>
            <a:ext cx="801688" cy="600075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3293FD"/>
          </a:solidFill>
          <a:ln>
            <a:noFill/>
          </a:ln>
          <a:extLst/>
        </p:spPr>
        <p:txBody>
          <a:bodyPr bIns="48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KSO_Shape"/>
          <p:cNvSpPr/>
          <p:nvPr/>
        </p:nvSpPr>
        <p:spPr bwMode="auto">
          <a:xfrm>
            <a:off x="6939707" y="2611184"/>
            <a:ext cx="671513" cy="67151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D54846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KSO_Shape"/>
          <p:cNvSpPr>
            <a:spLocks noChangeAspect="1"/>
          </p:cNvSpPr>
          <p:nvPr/>
        </p:nvSpPr>
        <p:spPr bwMode="auto">
          <a:xfrm>
            <a:off x="9636869" y="2595309"/>
            <a:ext cx="527050" cy="685800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32587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251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airplan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7" grpId="0"/>
      <p:bldP spid="49" grpId="0"/>
      <p:bldP spid="53" grpId="0"/>
      <p:bldP spid="55" grpId="0"/>
      <p:bldP spid="60" grpId="0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7" name="圆角矩形 26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FFC00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50489" y="26283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5600" indent="-35560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年度目标回顾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04819"/>
              </p:ext>
            </p:extLst>
          </p:nvPr>
        </p:nvGraphicFramePr>
        <p:xfrm>
          <a:off x="1092866" y="1026943"/>
          <a:ext cx="10214680" cy="5299678"/>
        </p:xfrm>
        <a:graphic>
          <a:graphicData uri="http://schemas.openxmlformats.org/drawingml/2006/table">
            <a:tbl>
              <a:tblPr/>
              <a:tblGrid>
                <a:gridCol w="7834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61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85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085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248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42607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序号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293FD"/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工作目标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48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实际达成状况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备注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293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7703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销售额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100%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81.2%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2017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年销售目标为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7000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万，实际完成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5681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万。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5893"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开模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状况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开模需求数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41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款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因模具报价过高，时间周期长未能争取到。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55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开模完成数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35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款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9658"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打样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/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报价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状况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报价款数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altLang="zh-CN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912</a:t>
                      </a: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下单款数与报价总数比例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49.67%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55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实际下单款数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altLang="zh-CN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453</a:t>
                      </a:r>
                      <a:r>
                        <a:rPr lang="zh-CN" altLang="en-US" sz="1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7591"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货款回款率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95%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0%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科多盈、天派，江西好帮手拖款严重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7591"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新客户开发状况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 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新客户开发数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3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德赛西威、武汉高德已经开始合作、多纳勒振华在进一步跟进中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2759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有合作或意向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2    </a:t>
                      </a:r>
                      <a:endParaRPr kumimoji="0" lang="zh-CN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9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958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圆角矩形 76"/>
          <p:cNvSpPr/>
          <p:nvPr/>
        </p:nvSpPr>
        <p:spPr>
          <a:xfrm>
            <a:off x="3572619" y="2287334"/>
            <a:ext cx="2225675" cy="3427413"/>
          </a:xfrm>
          <a:prstGeom prst="roundRect">
            <a:avLst>
              <a:gd name="adj" fmla="val 6705"/>
            </a:avLst>
          </a:prstGeom>
          <a:solidFill>
            <a:srgbClr val="3293FD"/>
          </a:solidFill>
          <a:ln w="38100">
            <a:solidFill>
              <a:srgbClr val="3293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948482" y="2287334"/>
            <a:ext cx="2225675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9224" y="3393892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529567" y="2342077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47085" y="3393892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29567" y="3942044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98293" y="3412188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D5484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63178" y="3120126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D548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588299" y="3456120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863178" y="4720093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124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1158013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年度目标回顾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3831109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全年工作盘点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TextBox 40"/>
          <p:cNvSpPr txBox="1">
            <a:spLocks noChangeArrowheads="1"/>
          </p:cNvSpPr>
          <p:nvPr/>
        </p:nvSpPr>
        <p:spPr bwMode="auto">
          <a:xfrm>
            <a:off x="6331552" y="4481071"/>
            <a:ext cx="19789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经验总结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与改善措施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TextBox 6"/>
          <p:cNvSpPr txBox="1">
            <a:spLocks noChangeArrowheads="1"/>
          </p:cNvSpPr>
          <p:nvPr/>
        </p:nvSpPr>
        <p:spPr bwMode="auto">
          <a:xfrm>
            <a:off x="9040486" y="4591518"/>
            <a:ext cx="17880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年规划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06726" y="703812"/>
            <a:ext cx="19832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</a:t>
            </a:r>
            <a:r>
              <a:rPr lang="zh-CN" altLang="en-US" sz="54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</a:t>
            </a: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1692120" y="2581710"/>
            <a:ext cx="738628" cy="712180"/>
            <a:chOff x="7019925" y="5499100"/>
            <a:chExt cx="312738" cy="301626"/>
          </a:xfrm>
          <a:solidFill>
            <a:srgbClr val="FFC000"/>
          </a:solidFill>
        </p:grpSpPr>
        <p:sp>
          <p:nvSpPr>
            <p:cNvPr id="83" name="Freeform 252"/>
            <p:cNvSpPr/>
            <p:nvPr/>
          </p:nvSpPr>
          <p:spPr bwMode="auto">
            <a:xfrm>
              <a:off x="7069138" y="55673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Freeform 253"/>
            <p:cNvSpPr/>
            <p:nvPr/>
          </p:nvSpPr>
          <p:spPr bwMode="auto">
            <a:xfrm>
              <a:off x="7019925" y="549910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8" name="圆角矩形 77"/>
          <p:cNvSpPr/>
          <p:nvPr/>
        </p:nvSpPr>
        <p:spPr>
          <a:xfrm>
            <a:off x="6198344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D54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8822482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325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KSO_Shape"/>
          <p:cNvSpPr>
            <a:spLocks noChangeAspect="1"/>
          </p:cNvSpPr>
          <p:nvPr/>
        </p:nvSpPr>
        <p:spPr bwMode="auto">
          <a:xfrm>
            <a:off x="4291757" y="2668334"/>
            <a:ext cx="801688" cy="600075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48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KSO_Shape"/>
          <p:cNvSpPr/>
          <p:nvPr/>
        </p:nvSpPr>
        <p:spPr bwMode="auto">
          <a:xfrm>
            <a:off x="6939707" y="2611184"/>
            <a:ext cx="671513" cy="67151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D54846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KSO_Shape"/>
          <p:cNvSpPr>
            <a:spLocks noChangeAspect="1"/>
          </p:cNvSpPr>
          <p:nvPr/>
        </p:nvSpPr>
        <p:spPr bwMode="auto">
          <a:xfrm>
            <a:off x="9636869" y="2595309"/>
            <a:ext cx="527050" cy="685800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32587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7481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airplan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5" grpId="0" animBg="1"/>
      <p:bldP spid="47" grpId="0"/>
      <p:bldP spid="49" grpId="0"/>
      <p:bldP spid="53" grpId="0"/>
      <p:bldP spid="55" grpId="0"/>
      <p:bldP spid="60" grpId="0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/>
          <p:cNvSpPr/>
          <p:nvPr/>
        </p:nvSpPr>
        <p:spPr>
          <a:xfrm>
            <a:off x="7487316" y="1555484"/>
            <a:ext cx="2212099" cy="47225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2168071689"/>
              </p:ext>
            </p:extLst>
          </p:nvPr>
        </p:nvGraphicFramePr>
        <p:xfrm>
          <a:off x="935243" y="1718857"/>
          <a:ext cx="6842958" cy="4103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8"/>
          <p:cNvSpPr txBox="1"/>
          <p:nvPr/>
        </p:nvSpPr>
        <p:spPr>
          <a:xfrm>
            <a:off x="7554615" y="2219600"/>
            <a:ext cx="3734449" cy="746512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4" name="TextBox 39"/>
          <p:cNvSpPr txBox="1"/>
          <p:nvPr/>
        </p:nvSpPr>
        <p:spPr>
          <a:xfrm>
            <a:off x="7778201" y="1582114"/>
            <a:ext cx="1630328" cy="366575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487316" y="3878385"/>
            <a:ext cx="3389398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0" name="圆角矩形 19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销售计划完成率</a:t>
            </a:r>
            <a:endParaRPr lang="zh-CN" alt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7487316" y="4554531"/>
            <a:ext cx="2212099" cy="472253"/>
          </a:xfrm>
          <a:prstGeom prst="roundRect">
            <a:avLst>
              <a:gd name="adj" fmla="val 50000"/>
            </a:avLst>
          </a:prstGeom>
          <a:solidFill>
            <a:srgbClr val="32587D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39"/>
          <p:cNvSpPr txBox="1"/>
          <p:nvPr/>
        </p:nvSpPr>
        <p:spPr>
          <a:xfrm>
            <a:off x="7778201" y="4581161"/>
            <a:ext cx="1630328" cy="366575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7551687" y="5304447"/>
            <a:ext cx="3389398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7487316" y="3040164"/>
            <a:ext cx="2212099" cy="472253"/>
          </a:xfrm>
          <a:prstGeom prst="roundRect">
            <a:avLst>
              <a:gd name="adj" fmla="val 50000"/>
            </a:avLst>
          </a:prstGeom>
          <a:solidFill>
            <a:srgbClr val="D54846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39"/>
          <p:cNvSpPr txBox="1"/>
          <p:nvPr/>
        </p:nvSpPr>
        <p:spPr>
          <a:xfrm>
            <a:off x="7778201" y="3066794"/>
            <a:ext cx="1630328" cy="366575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Graphic spid="32" grpId="0">
        <p:bldAsOne/>
      </p:bldGraphic>
      <p:bldP spid="33" grpId="0"/>
      <p:bldP spid="34" grpId="0"/>
      <p:bldP spid="38" grpId="0"/>
      <p:bldP spid="24" grpId="0"/>
      <p:bldP spid="26" grpId="0" animBg="1"/>
      <p:bldP spid="27" grpId="0"/>
      <p:bldP spid="28" grpId="0"/>
      <p:bldP spid="29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0" name="圆角矩形 19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销售额明细表</a:t>
            </a:r>
            <a:endParaRPr lang="zh-CN" altLang="en-US" sz="2400" b="1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951568"/>
              </p:ext>
            </p:extLst>
          </p:nvPr>
        </p:nvGraphicFramePr>
        <p:xfrm>
          <a:off x="935243" y="1544273"/>
          <a:ext cx="10439175" cy="45751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78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主打产品销售趋势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主打产品销售趋势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主打产品销售趋势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87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主打产品销售趋势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产品一</a:t>
                      </a:r>
                      <a:endParaRPr 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产品二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产品三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产品四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产品五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500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200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20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$600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$630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536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0" name="圆角矩形 19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客户额明细表</a:t>
            </a:r>
            <a:endParaRPr lang="zh-CN" altLang="en-US" sz="2400" b="1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862894"/>
              </p:ext>
            </p:extLst>
          </p:nvPr>
        </p:nvGraphicFramePr>
        <p:xfrm>
          <a:off x="935243" y="1544273"/>
          <a:ext cx="10439175" cy="45751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78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客户额明细表</a:t>
                      </a:r>
                      <a:endParaRPr lang="zh-CN" altLang="en-US" sz="1800" b="1" kern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客户额明细表</a:t>
                      </a:r>
                      <a:endParaRPr lang="zh-CN" altLang="en-US" sz="1800" b="1" kern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客户额明细表</a:t>
                      </a:r>
                      <a:endParaRPr lang="zh-CN" altLang="en-US" sz="1800" b="1" kern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客户额明细表</a:t>
                      </a:r>
                      <a:endParaRPr lang="zh-CN" altLang="en-US" sz="1800" b="1" kern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87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客户额明细表</a:t>
                      </a:r>
                      <a:endParaRPr lang="zh-CN" altLang="en-US" sz="1800" b="1" kern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产品一</a:t>
                      </a:r>
                      <a:endParaRPr 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产品二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产品三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产品四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产品五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500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200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20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$600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$630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88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0" name="圆角矩形 19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659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销售全年费明细表</a:t>
            </a:r>
          </a:p>
        </p:txBody>
      </p:sp>
      <p:graphicFrame>
        <p:nvGraphicFramePr>
          <p:cNvPr id="50" name="表格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312693"/>
              </p:ext>
            </p:extLst>
          </p:nvPr>
        </p:nvGraphicFramePr>
        <p:xfrm>
          <a:off x="795996" y="1306882"/>
          <a:ext cx="863992" cy="506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201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algn="ctr" defTabSz="914400" rtl="0" eaLnBrk="1" latinLnBrk="1" hangingPunct="1"/>
                      <a:endParaRPr lang="en-US" altLang="zh-CN" sz="11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1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1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54" name="表格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427929"/>
              </p:ext>
            </p:extLst>
          </p:nvPr>
        </p:nvGraphicFramePr>
        <p:xfrm>
          <a:off x="1696328" y="1306882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55" name="表格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093945"/>
              </p:ext>
            </p:extLst>
          </p:nvPr>
        </p:nvGraphicFramePr>
        <p:xfrm>
          <a:off x="2596660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56" name="表格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398355"/>
              </p:ext>
            </p:extLst>
          </p:nvPr>
        </p:nvGraphicFramePr>
        <p:xfrm>
          <a:off x="3512957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57" name="表格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55368"/>
              </p:ext>
            </p:extLst>
          </p:nvPr>
        </p:nvGraphicFramePr>
        <p:xfrm>
          <a:off x="4425460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0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58" name="表格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647483"/>
              </p:ext>
            </p:extLst>
          </p:nvPr>
        </p:nvGraphicFramePr>
        <p:xfrm>
          <a:off x="5339860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59" name="表格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996880"/>
              </p:ext>
            </p:extLst>
          </p:nvPr>
        </p:nvGraphicFramePr>
        <p:xfrm>
          <a:off x="6240192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60" name="表格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790538"/>
              </p:ext>
            </p:extLst>
          </p:nvPr>
        </p:nvGraphicFramePr>
        <p:xfrm>
          <a:off x="7168660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61" name="表格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249745"/>
              </p:ext>
            </p:extLst>
          </p:nvPr>
        </p:nvGraphicFramePr>
        <p:xfrm>
          <a:off x="8084957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zh-CN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0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62" name="表格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349249"/>
              </p:ext>
            </p:extLst>
          </p:nvPr>
        </p:nvGraphicFramePr>
        <p:xfrm>
          <a:off x="8997460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63" name="表格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403388"/>
              </p:ext>
            </p:extLst>
          </p:nvPr>
        </p:nvGraphicFramePr>
        <p:xfrm>
          <a:off x="9911860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64" name="表格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279286"/>
              </p:ext>
            </p:extLst>
          </p:nvPr>
        </p:nvGraphicFramePr>
        <p:xfrm>
          <a:off x="10812192" y="1306881"/>
          <a:ext cx="863992" cy="506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934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月</a:t>
                      </a:r>
                      <a:endParaRPr lang="ko-KR" altLang="en-US" sz="18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147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销售额</a:t>
                      </a:r>
                      <a:endParaRPr lang="en-US" altLang="ko-KR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+mn-ea"/>
                        <a:cs typeface="+mn-cs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8520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000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366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0" name="圆角矩形 19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客户反馈信息统计表</a:t>
            </a:r>
            <a:endParaRPr lang="zh-CN" altLang="en-US" sz="2400" b="1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47676"/>
              </p:ext>
            </p:extLst>
          </p:nvPr>
        </p:nvGraphicFramePr>
        <p:xfrm>
          <a:off x="1092866" y="1280162"/>
          <a:ext cx="9951715" cy="5008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8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24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433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42906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505309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400" b="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Jan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06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Feb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Mar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Apr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May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06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Jun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Jul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Aug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Sep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06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Oct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Nov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Dec</a:t>
                      </a:r>
                      <a:endParaRPr lang="ko-KR" altLang="en-US" sz="12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50279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1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销客高峰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4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331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0" name="圆角矩形 19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客户开模统计图</a:t>
            </a:r>
            <a:endParaRPr lang="zh-CN" altLang="en-US" sz="2400" b="1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59" name="图表 58"/>
          <p:cNvGraphicFramePr/>
          <p:nvPr>
            <p:extLst>
              <p:ext uri="{D42A27DB-BD31-4B8C-83A1-F6EECF244321}">
                <p14:modId xmlns:p14="http://schemas.microsoft.com/office/powerpoint/2010/main" val="3775809405"/>
              </p:ext>
            </p:extLst>
          </p:nvPr>
        </p:nvGraphicFramePr>
        <p:xfrm>
          <a:off x="1181211" y="1771209"/>
          <a:ext cx="10193896" cy="460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11430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Graphic spid="5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0" name="圆角矩形 19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年样品统计</a:t>
            </a:r>
            <a:endParaRPr lang="zh-CN" altLang="en-US" sz="2400" b="1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948971"/>
              </p:ext>
            </p:extLst>
          </p:nvPr>
        </p:nvGraphicFramePr>
        <p:xfrm>
          <a:off x="1092866" y="1347319"/>
          <a:ext cx="10347045" cy="516602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6391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554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76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177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00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969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样品名称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抽检批次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合格批次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87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不合格批次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反修次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合格率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978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0" name="圆角矩形 19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82553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年销售报价统计</a:t>
            </a:r>
            <a:endParaRPr lang="zh-CN" altLang="en-US" sz="2400" b="1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233017"/>
              </p:ext>
            </p:extLst>
          </p:nvPr>
        </p:nvGraphicFramePr>
        <p:xfrm>
          <a:off x="767861" y="1448969"/>
          <a:ext cx="10078329" cy="471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0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22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52358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475502"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1800" b="1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Jan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Feb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Mar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32587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Apr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May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Jun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Jul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32587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Aug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Sep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Oct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Nov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32587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 b="1">
                          <a:solidFill>
                            <a:schemeClr val="lt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Dec</a:t>
                      </a:r>
                      <a:endParaRPr lang="ko-KR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3293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客户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产品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单价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数量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应收全额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已收全额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未收全额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销额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成本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3718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zh-CN" altLang="en-US" sz="12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利润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dk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lang="en-US" altLang="ko-KR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  <a:sym typeface="微软雅黑" panose="020B0503020204020204" pitchFamily="34" charset="-122"/>
                        </a:rPr>
                        <a:t>100</a:t>
                      </a:r>
                      <a:endParaRPr lang="ko-KR" altLang="en-US" sz="1100" dirty="0">
                        <a:latin typeface="微软雅黑" panose="020B0503020204020204" pitchFamily="34" charset="-122"/>
                        <a:cs typeface="Arial" panose="020B0604020202020204" pitchFamily="34" charset="0"/>
                        <a:sym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58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圆角矩形 77"/>
          <p:cNvSpPr/>
          <p:nvPr/>
        </p:nvSpPr>
        <p:spPr>
          <a:xfrm>
            <a:off x="6198344" y="2287334"/>
            <a:ext cx="2224088" cy="3427413"/>
          </a:xfrm>
          <a:prstGeom prst="roundRect">
            <a:avLst>
              <a:gd name="adj" fmla="val 6705"/>
            </a:avLst>
          </a:prstGeom>
          <a:solidFill>
            <a:srgbClr val="D54846"/>
          </a:solidFill>
          <a:ln w="38100">
            <a:solidFill>
              <a:srgbClr val="D54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3572619" y="2287334"/>
            <a:ext cx="2225675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3293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948482" y="2287334"/>
            <a:ext cx="2225675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9224" y="3393892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529567" y="2342077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47085" y="3393892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29567" y="3942044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3293F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98293" y="3412188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63178" y="3120126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588299" y="3456120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863178" y="4720093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124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1158013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年度目标回顾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3831109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全年工作盘点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TextBox 40"/>
          <p:cNvSpPr txBox="1">
            <a:spLocks noChangeArrowheads="1"/>
          </p:cNvSpPr>
          <p:nvPr/>
        </p:nvSpPr>
        <p:spPr bwMode="auto">
          <a:xfrm>
            <a:off x="6331552" y="4481071"/>
            <a:ext cx="19789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经验总结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与改善措施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TextBox 6"/>
          <p:cNvSpPr txBox="1">
            <a:spLocks noChangeArrowheads="1"/>
          </p:cNvSpPr>
          <p:nvPr/>
        </p:nvSpPr>
        <p:spPr bwMode="auto">
          <a:xfrm>
            <a:off x="9040486" y="4591518"/>
            <a:ext cx="17880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年规划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06726" y="703812"/>
            <a:ext cx="19832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</a:t>
            </a:r>
            <a:r>
              <a:rPr lang="zh-CN" altLang="en-US" sz="54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</a:t>
            </a: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1692120" y="2581710"/>
            <a:ext cx="738628" cy="712180"/>
            <a:chOff x="7019925" y="5499100"/>
            <a:chExt cx="312738" cy="301626"/>
          </a:xfrm>
          <a:solidFill>
            <a:srgbClr val="FFC000"/>
          </a:solidFill>
        </p:grpSpPr>
        <p:sp>
          <p:nvSpPr>
            <p:cNvPr id="83" name="Freeform 252"/>
            <p:cNvSpPr/>
            <p:nvPr/>
          </p:nvSpPr>
          <p:spPr bwMode="auto">
            <a:xfrm>
              <a:off x="7069138" y="55673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Freeform 253"/>
            <p:cNvSpPr/>
            <p:nvPr/>
          </p:nvSpPr>
          <p:spPr bwMode="auto">
            <a:xfrm>
              <a:off x="7019925" y="549910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9" name="圆角矩形 78"/>
          <p:cNvSpPr/>
          <p:nvPr/>
        </p:nvSpPr>
        <p:spPr>
          <a:xfrm>
            <a:off x="8822482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325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KSO_Shape"/>
          <p:cNvSpPr>
            <a:spLocks noChangeAspect="1"/>
          </p:cNvSpPr>
          <p:nvPr/>
        </p:nvSpPr>
        <p:spPr bwMode="auto">
          <a:xfrm>
            <a:off x="4291757" y="2668334"/>
            <a:ext cx="801688" cy="600075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3293FD"/>
          </a:solidFill>
          <a:ln>
            <a:noFill/>
          </a:ln>
          <a:extLst/>
        </p:spPr>
        <p:txBody>
          <a:bodyPr bIns="48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KSO_Shape"/>
          <p:cNvSpPr/>
          <p:nvPr/>
        </p:nvSpPr>
        <p:spPr bwMode="auto">
          <a:xfrm>
            <a:off x="6939707" y="2611184"/>
            <a:ext cx="671513" cy="67151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KSO_Shape"/>
          <p:cNvSpPr>
            <a:spLocks noChangeAspect="1"/>
          </p:cNvSpPr>
          <p:nvPr/>
        </p:nvSpPr>
        <p:spPr bwMode="auto">
          <a:xfrm>
            <a:off x="9636869" y="2595309"/>
            <a:ext cx="527050" cy="685800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32587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7980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airplan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7" grpId="0" animBg="1"/>
      <p:bldP spid="75" grpId="0" animBg="1"/>
      <p:bldP spid="47" grpId="0"/>
      <p:bldP spid="49" grpId="0"/>
      <p:bldP spid="53" grpId="0"/>
      <p:bldP spid="55" grpId="0"/>
      <p:bldP spid="60" grpId="0"/>
      <p:bldP spid="79" grpId="0" animBg="1"/>
      <p:bldP spid="80" grpId="0" animBg="1"/>
      <p:bldP spid="81" grpId="0" animBg="1"/>
      <p:bldP spid="8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6121" y="249845"/>
            <a:ext cx="852997" cy="537751"/>
            <a:chOff x="635353" y="216166"/>
            <a:chExt cx="1425006" cy="898360"/>
          </a:xfrm>
        </p:grpSpPr>
        <p:sp>
          <p:nvSpPr>
            <p:cNvPr id="27" name="圆角矩形 26"/>
            <p:cNvSpPr/>
            <p:nvPr/>
          </p:nvSpPr>
          <p:spPr>
            <a:xfrm rot="2700000">
              <a:off x="1162000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 rot="2700000">
              <a:off x="635353" y="216167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3293F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 rot="2700000">
              <a:off x="898677" y="216166"/>
              <a:ext cx="898359" cy="898359"/>
            </a:xfrm>
            <a:prstGeom prst="roundRect">
              <a:avLst>
                <a:gd name="adj" fmla="val 0"/>
              </a:avLst>
            </a:prstGeom>
            <a:solidFill>
              <a:srgbClr val="D54846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  <p:cNvSpPr txBox="1"/>
            <p:nvPr/>
          </p:nvSpPr>
          <p:spPr>
            <a:xfrm>
              <a:off x="828356" y="396568"/>
              <a:ext cx="1154735" cy="565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50489" y="287887"/>
            <a:ext cx="3414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经验总结分享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Freeform 5"/>
          <p:cNvSpPr/>
          <p:nvPr/>
        </p:nvSpPr>
        <p:spPr bwMode="auto">
          <a:xfrm rot="5400000">
            <a:off x="1193735" y="2139268"/>
            <a:ext cx="1114363" cy="1113410"/>
          </a:xfrm>
          <a:prstGeom prst="ellipse">
            <a:avLst/>
          </a:prstGeom>
          <a:solidFill>
            <a:srgbClr val="D54846"/>
          </a:solidFill>
          <a:ln w="25400">
            <a:noFill/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170549" y="2551394"/>
            <a:ext cx="4465217" cy="2612373"/>
            <a:chOff x="664749" y="2230735"/>
            <a:chExt cx="3963734" cy="2318981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749" y="2230735"/>
              <a:ext cx="3963734" cy="2318981"/>
            </a:xfrm>
            <a:prstGeom prst="rect">
              <a:avLst/>
            </a:prstGeom>
          </p:spPr>
        </p:pic>
        <p:sp>
          <p:nvSpPr>
            <p:cNvPr id="72" name="矩形 13"/>
            <p:cNvSpPr/>
            <p:nvPr/>
          </p:nvSpPr>
          <p:spPr>
            <a:xfrm>
              <a:off x="3016509" y="2383135"/>
              <a:ext cx="1095910" cy="1824608"/>
            </a:xfrm>
            <a:custGeom>
              <a:avLst/>
              <a:gdLst/>
              <a:ahLst/>
              <a:cxnLst/>
              <a:rect l="l" t="t" r="r" b="b"/>
              <a:pathLst>
                <a:path w="1095910" h="1824608">
                  <a:moveTo>
                    <a:pt x="0" y="0"/>
                  </a:moveTo>
                  <a:lnTo>
                    <a:pt x="1095910" y="0"/>
                  </a:lnTo>
                  <a:lnTo>
                    <a:pt x="1095910" y="1824608"/>
                  </a:lnTo>
                  <a:lnTo>
                    <a:pt x="1084499" y="1824608"/>
                  </a:lnTo>
                  <a:close/>
                </a:path>
              </a:pathLst>
            </a:custGeom>
            <a:gradFill>
              <a:gsLst>
                <a:gs pos="0">
                  <a:sysClr val="window" lastClr="FFFFFF">
                    <a:alpha val="37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725091" y="2109369"/>
            <a:ext cx="2937074" cy="2770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cap="all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总体目标顺利完成</a:t>
            </a:r>
            <a:endParaRPr lang="en-US" altLang="zh-CN" sz="2000" b="1" cap="all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30" name="TextBox 5"/>
          <p:cNvSpPr txBox="1"/>
          <p:nvPr/>
        </p:nvSpPr>
        <p:spPr>
          <a:xfrm>
            <a:off x="6725090" y="2441058"/>
            <a:ext cx="4067927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点击输入简要文字内容，文字内容需概括精炼，言简意赅的说明分项内容</a:t>
            </a:r>
            <a:r>
              <a:rPr lang="zh-CN" altLang="en-US" sz="1400" kern="0" dirty="0">
                <a:solidFill>
                  <a:schemeClr val="tx1"/>
                </a:solidFill>
                <a:sym typeface="微软雅黑" panose="020B0503020204020204" pitchFamily="34" charset="-122"/>
              </a:rPr>
              <a:t>前行者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专业设计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……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6725091" y="3415770"/>
            <a:ext cx="2937074" cy="2770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cap="all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思想认识不断提高</a:t>
            </a:r>
            <a:endParaRPr lang="en-US" altLang="zh-CN" sz="2000" b="1" cap="all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6725091" y="4643821"/>
            <a:ext cx="2937074" cy="2770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cap="all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部门管理逐渐强化</a:t>
            </a:r>
            <a:endParaRPr lang="en-US" altLang="zh-CN" sz="2000" b="1" cap="all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33" name="TextBox 5"/>
          <p:cNvSpPr txBox="1"/>
          <p:nvPr/>
        </p:nvSpPr>
        <p:spPr>
          <a:xfrm>
            <a:off x="6725090" y="3730887"/>
            <a:ext cx="4067927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点击输入简要文字内容，文字内容需概括精炼，言简意赅的说明分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项内容</a:t>
            </a:r>
            <a:r>
              <a:rPr lang="zh-CN" altLang="en-US" sz="1400" kern="0">
                <a:solidFill>
                  <a:schemeClr val="tx1"/>
                </a:solidFill>
                <a:sym typeface="微软雅黑" panose="020B0503020204020204" pitchFamily="34" charset="-122"/>
              </a:rPr>
              <a:t>前行者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专业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设计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……</a:t>
            </a:r>
          </a:p>
        </p:txBody>
      </p:sp>
      <p:sp>
        <p:nvSpPr>
          <p:cNvPr id="34" name="TextBox 5"/>
          <p:cNvSpPr txBox="1"/>
          <p:nvPr/>
        </p:nvSpPr>
        <p:spPr>
          <a:xfrm>
            <a:off x="6725090" y="4956383"/>
            <a:ext cx="4067927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点击输入简要文字内容，文字内容需概括精炼，言简意赅的说明分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项内容</a:t>
            </a:r>
            <a:r>
              <a:rPr lang="zh-CN" altLang="en-US" sz="1400" kern="0">
                <a:solidFill>
                  <a:schemeClr val="tx1"/>
                </a:solidFill>
                <a:sym typeface="微软雅黑" panose="020B0503020204020204" pitchFamily="34" charset="-122"/>
              </a:rPr>
              <a:t>前行者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专业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设计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微软雅黑" panose="020B0503020204020204" pitchFamily="34" charset="-122"/>
              </a:rPr>
              <a:t>……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6578458" y="2128497"/>
            <a:ext cx="0" cy="697283"/>
          </a:xfrm>
          <a:prstGeom prst="line">
            <a:avLst/>
          </a:prstGeom>
          <a:noFill/>
          <a:ln w="12700" cap="flat" cmpd="sng" algn="ctr">
            <a:solidFill>
              <a:srgbClr val="276BD9"/>
            </a:solidFill>
            <a:prstDash val="solid"/>
          </a:ln>
          <a:effectLst/>
        </p:spPr>
      </p:cxnSp>
      <p:cxnSp>
        <p:nvCxnSpPr>
          <p:cNvPr id="36" name="直接连接符 35"/>
          <p:cNvCxnSpPr/>
          <p:nvPr/>
        </p:nvCxnSpPr>
        <p:spPr>
          <a:xfrm>
            <a:off x="6578458" y="3415770"/>
            <a:ext cx="0" cy="697283"/>
          </a:xfrm>
          <a:prstGeom prst="line">
            <a:avLst/>
          </a:prstGeom>
          <a:noFill/>
          <a:ln w="12700" cap="flat" cmpd="sng" algn="ctr">
            <a:solidFill>
              <a:srgbClr val="276BD9"/>
            </a:solidFill>
            <a:prstDash val="solid"/>
          </a:ln>
          <a:effectLst/>
        </p:spPr>
      </p:cxnSp>
      <p:cxnSp>
        <p:nvCxnSpPr>
          <p:cNvPr id="37" name="直接连接符 36"/>
          <p:cNvCxnSpPr/>
          <p:nvPr/>
        </p:nvCxnSpPr>
        <p:spPr>
          <a:xfrm>
            <a:off x="6578458" y="4643820"/>
            <a:ext cx="0" cy="697283"/>
          </a:xfrm>
          <a:prstGeom prst="line">
            <a:avLst/>
          </a:prstGeom>
          <a:noFill/>
          <a:ln w="12700" cap="flat" cmpd="sng" algn="ctr">
            <a:solidFill>
              <a:srgbClr val="276BD9"/>
            </a:solidFill>
            <a:prstDash val="solid"/>
          </a:ln>
          <a:effectLst/>
        </p:spPr>
      </p:cxnSp>
      <p:grpSp>
        <p:nvGrpSpPr>
          <p:cNvPr id="38" name="组合 37"/>
          <p:cNvGrpSpPr/>
          <p:nvPr/>
        </p:nvGrpSpPr>
        <p:grpSpPr>
          <a:xfrm>
            <a:off x="5674254" y="2138793"/>
            <a:ext cx="757572" cy="671432"/>
            <a:chOff x="6054354" y="2539265"/>
            <a:chExt cx="1102806" cy="977410"/>
          </a:xfrm>
        </p:grpSpPr>
        <p:sp>
          <p:nvSpPr>
            <p:cNvPr id="67" name="Freeform 5"/>
            <p:cNvSpPr/>
            <p:nvPr/>
          </p:nvSpPr>
          <p:spPr bwMode="auto">
            <a:xfrm rot="10800000">
              <a:off x="6054354" y="2539265"/>
              <a:ext cx="1102806" cy="97741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ysClr val="window" lastClr="FFFFFF">
                      <a:lumMod val="65000"/>
                    </a:sysClr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317500" dist="762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Freeform 5"/>
            <p:cNvSpPr/>
            <p:nvPr/>
          </p:nvSpPr>
          <p:spPr bwMode="auto">
            <a:xfrm rot="10800000">
              <a:off x="6205785" y="2673477"/>
              <a:ext cx="799944" cy="70898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EEA14B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5"/>
            <p:cNvSpPr/>
            <p:nvPr/>
          </p:nvSpPr>
          <p:spPr bwMode="auto">
            <a:xfrm>
              <a:off x="6440352" y="2785370"/>
              <a:ext cx="357920" cy="395980"/>
            </a:xfrm>
            <a:custGeom>
              <a:avLst/>
              <a:gdLst>
                <a:gd name="T0" fmla="*/ 245 w 248"/>
                <a:gd name="T1" fmla="*/ 16 h 274"/>
                <a:gd name="T2" fmla="*/ 230 w 248"/>
                <a:gd name="T3" fmla="*/ 20 h 274"/>
                <a:gd name="T4" fmla="*/ 227 w 248"/>
                <a:gd name="T5" fmla="*/ 18 h 274"/>
                <a:gd name="T6" fmla="*/ 228 w 248"/>
                <a:gd name="T7" fmla="*/ 3 h 274"/>
                <a:gd name="T8" fmla="*/ 225 w 248"/>
                <a:gd name="T9" fmla="*/ 1 h 274"/>
                <a:gd name="T10" fmla="*/ 198 w 248"/>
                <a:gd name="T11" fmla="*/ 34 h 274"/>
                <a:gd name="T12" fmla="*/ 197 w 248"/>
                <a:gd name="T13" fmla="*/ 47 h 274"/>
                <a:gd name="T14" fmla="*/ 188 w 248"/>
                <a:gd name="T15" fmla="*/ 57 h 274"/>
                <a:gd name="T16" fmla="*/ 119 w 248"/>
                <a:gd name="T17" fmla="*/ 35 h 274"/>
                <a:gd name="T18" fmla="*/ 0 w 248"/>
                <a:gd name="T19" fmla="*/ 154 h 274"/>
                <a:gd name="T20" fmla="*/ 119 w 248"/>
                <a:gd name="T21" fmla="*/ 274 h 274"/>
                <a:gd name="T22" fmla="*/ 239 w 248"/>
                <a:gd name="T23" fmla="*/ 154 h 274"/>
                <a:gd name="T24" fmla="*/ 204 w 248"/>
                <a:gd name="T25" fmla="*/ 70 h 274"/>
                <a:gd name="T26" fmla="*/ 182 w 248"/>
                <a:gd name="T27" fmla="*/ 96 h 274"/>
                <a:gd name="T28" fmla="*/ 205 w 248"/>
                <a:gd name="T29" fmla="*/ 154 h 274"/>
                <a:gd name="T30" fmla="*/ 180 w 248"/>
                <a:gd name="T31" fmla="*/ 215 h 274"/>
                <a:gd name="T32" fmla="*/ 119 w 248"/>
                <a:gd name="T33" fmla="*/ 240 h 274"/>
                <a:gd name="T34" fmla="*/ 58 w 248"/>
                <a:gd name="T35" fmla="*/ 215 h 274"/>
                <a:gd name="T36" fmla="*/ 33 w 248"/>
                <a:gd name="T37" fmla="*/ 154 h 274"/>
                <a:gd name="T38" fmla="*/ 58 w 248"/>
                <a:gd name="T39" fmla="*/ 93 h 274"/>
                <a:gd name="T40" fmla="*/ 119 w 248"/>
                <a:gd name="T41" fmla="*/ 68 h 274"/>
                <a:gd name="T42" fmla="*/ 167 w 248"/>
                <a:gd name="T43" fmla="*/ 83 h 274"/>
                <a:gd name="T44" fmla="*/ 150 w 248"/>
                <a:gd name="T45" fmla="*/ 104 h 274"/>
                <a:gd name="T46" fmla="*/ 119 w 248"/>
                <a:gd name="T47" fmla="*/ 95 h 274"/>
                <a:gd name="T48" fmla="*/ 60 w 248"/>
                <a:gd name="T49" fmla="*/ 154 h 274"/>
                <a:gd name="T50" fmla="*/ 119 w 248"/>
                <a:gd name="T51" fmla="*/ 213 h 274"/>
                <a:gd name="T52" fmla="*/ 178 w 248"/>
                <a:gd name="T53" fmla="*/ 154 h 274"/>
                <a:gd name="T54" fmla="*/ 165 w 248"/>
                <a:gd name="T55" fmla="*/ 117 h 274"/>
                <a:gd name="T56" fmla="*/ 143 w 248"/>
                <a:gd name="T57" fmla="*/ 144 h 274"/>
                <a:gd name="T58" fmla="*/ 145 w 248"/>
                <a:gd name="T59" fmla="*/ 154 h 274"/>
                <a:gd name="T60" fmla="*/ 119 w 248"/>
                <a:gd name="T61" fmla="*/ 180 h 274"/>
                <a:gd name="T62" fmla="*/ 93 w 248"/>
                <a:gd name="T63" fmla="*/ 154 h 274"/>
                <a:gd name="T64" fmla="*/ 119 w 248"/>
                <a:gd name="T65" fmla="*/ 128 h 274"/>
                <a:gd name="T66" fmla="*/ 129 w 248"/>
                <a:gd name="T67" fmla="*/ 130 h 274"/>
                <a:gd name="T68" fmla="*/ 114 w 248"/>
                <a:gd name="T69" fmla="*/ 148 h 274"/>
                <a:gd name="T70" fmla="*/ 115 w 248"/>
                <a:gd name="T71" fmla="*/ 157 h 274"/>
                <a:gd name="T72" fmla="*/ 116 w 248"/>
                <a:gd name="T73" fmla="*/ 158 h 274"/>
                <a:gd name="T74" fmla="*/ 120 w 248"/>
                <a:gd name="T75" fmla="*/ 159 h 274"/>
                <a:gd name="T76" fmla="*/ 125 w 248"/>
                <a:gd name="T77" fmla="*/ 156 h 274"/>
                <a:gd name="T78" fmla="*/ 139 w 248"/>
                <a:gd name="T79" fmla="*/ 138 h 274"/>
                <a:gd name="T80" fmla="*/ 161 w 248"/>
                <a:gd name="T81" fmla="*/ 112 h 274"/>
                <a:gd name="T82" fmla="*/ 178 w 248"/>
                <a:gd name="T83" fmla="*/ 91 h 274"/>
                <a:gd name="T84" fmla="*/ 199 w 248"/>
                <a:gd name="T85" fmla="*/ 65 h 274"/>
                <a:gd name="T86" fmla="*/ 207 w 248"/>
                <a:gd name="T87" fmla="*/ 56 h 274"/>
                <a:gd name="T88" fmla="*/ 216 w 248"/>
                <a:gd name="T89" fmla="*/ 55 h 274"/>
                <a:gd name="T90" fmla="*/ 220 w 248"/>
                <a:gd name="T91" fmla="*/ 52 h 274"/>
                <a:gd name="T92" fmla="*/ 246 w 248"/>
                <a:gd name="T93" fmla="*/ 19 h 274"/>
                <a:gd name="T94" fmla="*/ 245 w 248"/>
                <a:gd name="T95" fmla="*/ 1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" h="274">
                  <a:moveTo>
                    <a:pt x="245" y="16"/>
                  </a:moveTo>
                  <a:cubicBezTo>
                    <a:pt x="230" y="20"/>
                    <a:pt x="230" y="20"/>
                    <a:pt x="230" y="20"/>
                  </a:cubicBezTo>
                  <a:cubicBezTo>
                    <a:pt x="228" y="20"/>
                    <a:pt x="227" y="19"/>
                    <a:pt x="227" y="18"/>
                  </a:cubicBezTo>
                  <a:cubicBezTo>
                    <a:pt x="228" y="3"/>
                    <a:pt x="228" y="3"/>
                    <a:pt x="228" y="3"/>
                  </a:cubicBezTo>
                  <a:cubicBezTo>
                    <a:pt x="228" y="1"/>
                    <a:pt x="226" y="0"/>
                    <a:pt x="225" y="1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5" y="38"/>
                    <a:pt x="195" y="43"/>
                    <a:pt x="197" y="47"/>
                  </a:cubicBezTo>
                  <a:cubicBezTo>
                    <a:pt x="188" y="57"/>
                    <a:pt x="188" y="57"/>
                    <a:pt x="188" y="57"/>
                  </a:cubicBezTo>
                  <a:cubicBezTo>
                    <a:pt x="169" y="43"/>
                    <a:pt x="145" y="35"/>
                    <a:pt x="119" y="35"/>
                  </a:cubicBezTo>
                  <a:cubicBezTo>
                    <a:pt x="53" y="35"/>
                    <a:pt x="0" y="88"/>
                    <a:pt x="0" y="154"/>
                  </a:cubicBezTo>
                  <a:cubicBezTo>
                    <a:pt x="0" y="220"/>
                    <a:pt x="53" y="274"/>
                    <a:pt x="119" y="274"/>
                  </a:cubicBezTo>
                  <a:cubicBezTo>
                    <a:pt x="185" y="274"/>
                    <a:pt x="239" y="220"/>
                    <a:pt x="239" y="154"/>
                  </a:cubicBezTo>
                  <a:cubicBezTo>
                    <a:pt x="239" y="121"/>
                    <a:pt x="225" y="92"/>
                    <a:pt x="204" y="70"/>
                  </a:cubicBezTo>
                  <a:cubicBezTo>
                    <a:pt x="182" y="96"/>
                    <a:pt x="182" y="96"/>
                    <a:pt x="182" y="96"/>
                  </a:cubicBezTo>
                  <a:cubicBezTo>
                    <a:pt x="197" y="112"/>
                    <a:pt x="205" y="132"/>
                    <a:pt x="205" y="154"/>
                  </a:cubicBezTo>
                  <a:cubicBezTo>
                    <a:pt x="205" y="177"/>
                    <a:pt x="196" y="199"/>
                    <a:pt x="180" y="215"/>
                  </a:cubicBezTo>
                  <a:cubicBezTo>
                    <a:pt x="164" y="231"/>
                    <a:pt x="142" y="240"/>
                    <a:pt x="119" y="240"/>
                  </a:cubicBezTo>
                  <a:cubicBezTo>
                    <a:pt x="96" y="240"/>
                    <a:pt x="74" y="231"/>
                    <a:pt x="58" y="215"/>
                  </a:cubicBezTo>
                  <a:cubicBezTo>
                    <a:pt x="42" y="199"/>
                    <a:pt x="33" y="177"/>
                    <a:pt x="33" y="154"/>
                  </a:cubicBezTo>
                  <a:cubicBezTo>
                    <a:pt x="33" y="131"/>
                    <a:pt x="42" y="110"/>
                    <a:pt x="58" y="93"/>
                  </a:cubicBezTo>
                  <a:cubicBezTo>
                    <a:pt x="74" y="77"/>
                    <a:pt x="96" y="68"/>
                    <a:pt x="119" y="68"/>
                  </a:cubicBezTo>
                  <a:cubicBezTo>
                    <a:pt x="137" y="68"/>
                    <a:pt x="153" y="73"/>
                    <a:pt x="167" y="83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1" y="98"/>
                    <a:pt x="130" y="95"/>
                    <a:pt x="119" y="95"/>
                  </a:cubicBezTo>
                  <a:cubicBezTo>
                    <a:pt x="86" y="95"/>
                    <a:pt x="60" y="122"/>
                    <a:pt x="60" y="154"/>
                  </a:cubicBezTo>
                  <a:cubicBezTo>
                    <a:pt x="60" y="187"/>
                    <a:pt x="86" y="213"/>
                    <a:pt x="119" y="213"/>
                  </a:cubicBezTo>
                  <a:cubicBezTo>
                    <a:pt x="152" y="213"/>
                    <a:pt x="178" y="187"/>
                    <a:pt x="178" y="154"/>
                  </a:cubicBezTo>
                  <a:cubicBezTo>
                    <a:pt x="178" y="140"/>
                    <a:pt x="173" y="127"/>
                    <a:pt x="165" y="11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7"/>
                    <a:pt x="145" y="151"/>
                    <a:pt x="145" y="154"/>
                  </a:cubicBezTo>
                  <a:cubicBezTo>
                    <a:pt x="145" y="169"/>
                    <a:pt x="133" y="180"/>
                    <a:pt x="119" y="180"/>
                  </a:cubicBezTo>
                  <a:cubicBezTo>
                    <a:pt x="105" y="180"/>
                    <a:pt x="93" y="169"/>
                    <a:pt x="93" y="154"/>
                  </a:cubicBezTo>
                  <a:cubicBezTo>
                    <a:pt x="93" y="140"/>
                    <a:pt x="105" y="128"/>
                    <a:pt x="119" y="128"/>
                  </a:cubicBezTo>
                  <a:cubicBezTo>
                    <a:pt x="122" y="128"/>
                    <a:pt x="126" y="129"/>
                    <a:pt x="129" y="130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2" y="151"/>
                    <a:pt x="112" y="155"/>
                    <a:pt x="115" y="157"/>
                  </a:cubicBezTo>
                  <a:cubicBezTo>
                    <a:pt x="116" y="157"/>
                    <a:pt x="116" y="158"/>
                    <a:pt x="116" y="158"/>
                  </a:cubicBezTo>
                  <a:cubicBezTo>
                    <a:pt x="117" y="158"/>
                    <a:pt x="118" y="159"/>
                    <a:pt x="120" y="159"/>
                  </a:cubicBezTo>
                  <a:cubicBezTo>
                    <a:pt x="122" y="159"/>
                    <a:pt x="124" y="158"/>
                    <a:pt x="125" y="156"/>
                  </a:cubicBezTo>
                  <a:cubicBezTo>
                    <a:pt x="139" y="138"/>
                    <a:pt x="139" y="138"/>
                    <a:pt x="139" y="138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10" y="56"/>
                    <a:pt x="213" y="56"/>
                    <a:pt x="216" y="55"/>
                  </a:cubicBezTo>
                  <a:cubicBezTo>
                    <a:pt x="218" y="54"/>
                    <a:pt x="219" y="53"/>
                    <a:pt x="220" y="52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8" y="18"/>
                    <a:pt x="246" y="16"/>
                    <a:pt x="245" y="16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674254" y="3406044"/>
            <a:ext cx="757572" cy="671432"/>
            <a:chOff x="6054354" y="3820798"/>
            <a:chExt cx="1102806" cy="977410"/>
          </a:xfrm>
        </p:grpSpPr>
        <p:sp>
          <p:nvSpPr>
            <p:cNvPr id="53" name="Freeform 5"/>
            <p:cNvSpPr/>
            <p:nvPr/>
          </p:nvSpPr>
          <p:spPr bwMode="auto">
            <a:xfrm rot="10800000">
              <a:off x="6054354" y="3820798"/>
              <a:ext cx="1102806" cy="97741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ysClr val="window" lastClr="FFFFFF">
                      <a:lumMod val="65000"/>
                    </a:sysClr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317500" dist="762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5"/>
            <p:cNvSpPr/>
            <p:nvPr/>
          </p:nvSpPr>
          <p:spPr bwMode="auto">
            <a:xfrm rot="10800000">
              <a:off x="6205785" y="3955010"/>
              <a:ext cx="799944" cy="70898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32587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7"/>
            <p:cNvSpPr>
              <a:spLocks noEditPoints="1"/>
            </p:cNvSpPr>
            <p:nvPr/>
          </p:nvSpPr>
          <p:spPr bwMode="auto">
            <a:xfrm>
              <a:off x="6414401" y="4165060"/>
              <a:ext cx="412720" cy="306696"/>
            </a:xfrm>
            <a:custGeom>
              <a:avLst/>
              <a:gdLst>
                <a:gd name="T0" fmla="*/ 271 w 336"/>
                <a:gd name="T1" fmla="*/ 48 h 249"/>
                <a:gd name="T2" fmla="*/ 184 w 336"/>
                <a:gd name="T3" fmla="*/ 60 h 249"/>
                <a:gd name="T4" fmla="*/ 129 w 336"/>
                <a:gd name="T5" fmla="*/ 22 h 249"/>
                <a:gd name="T6" fmla="*/ 44 w 336"/>
                <a:gd name="T7" fmla="*/ 22 h 249"/>
                <a:gd name="T8" fmla="*/ 64 w 336"/>
                <a:gd name="T9" fmla="*/ 18 h 249"/>
                <a:gd name="T10" fmla="*/ 147 w 336"/>
                <a:gd name="T11" fmla="*/ 21 h 249"/>
                <a:gd name="T12" fmla="*/ 175 w 336"/>
                <a:gd name="T13" fmla="*/ 39 h 249"/>
                <a:gd name="T14" fmla="*/ 184 w 336"/>
                <a:gd name="T15" fmla="*/ 50 h 249"/>
                <a:gd name="T16" fmla="*/ 205 w 336"/>
                <a:gd name="T17" fmla="*/ 56 h 249"/>
                <a:gd name="T18" fmla="*/ 224 w 336"/>
                <a:gd name="T19" fmla="*/ 52 h 249"/>
                <a:gd name="T20" fmla="*/ 222 w 336"/>
                <a:gd name="T21" fmla="*/ 50 h 249"/>
                <a:gd name="T22" fmla="*/ 186 w 336"/>
                <a:gd name="T23" fmla="*/ 48 h 249"/>
                <a:gd name="T24" fmla="*/ 177 w 336"/>
                <a:gd name="T25" fmla="*/ 38 h 249"/>
                <a:gd name="T26" fmla="*/ 148 w 336"/>
                <a:gd name="T27" fmla="*/ 19 h 249"/>
                <a:gd name="T28" fmla="*/ 64 w 336"/>
                <a:gd name="T29" fmla="*/ 16 h 249"/>
                <a:gd name="T30" fmla="*/ 18 w 336"/>
                <a:gd name="T31" fmla="*/ 27 h 249"/>
                <a:gd name="T32" fmla="*/ 16 w 336"/>
                <a:gd name="T33" fmla="*/ 12 h 249"/>
                <a:gd name="T34" fmla="*/ 0 w 336"/>
                <a:gd name="T35" fmla="*/ 0 h 249"/>
                <a:gd name="T36" fmla="*/ 0 w 336"/>
                <a:gd name="T37" fmla="*/ 19 h 249"/>
                <a:gd name="T38" fmla="*/ 10 w 336"/>
                <a:gd name="T39" fmla="*/ 30 h 249"/>
                <a:gd name="T40" fmla="*/ 115 w 336"/>
                <a:gd name="T41" fmla="*/ 249 h 249"/>
                <a:gd name="T42" fmla="*/ 124 w 336"/>
                <a:gd name="T43" fmla="*/ 249 h 249"/>
                <a:gd name="T44" fmla="*/ 39 w 336"/>
                <a:gd name="T45" fmla="*/ 70 h 249"/>
                <a:gd name="T46" fmla="*/ 103 w 336"/>
                <a:gd name="T47" fmla="*/ 182 h 249"/>
                <a:gd name="T48" fmla="*/ 208 w 336"/>
                <a:gd name="T49" fmla="*/ 193 h 249"/>
                <a:gd name="T50" fmla="*/ 336 w 336"/>
                <a:gd name="T51" fmla="*/ 195 h 249"/>
                <a:gd name="T52" fmla="*/ 271 w 336"/>
                <a:gd name="T53" fmla="*/ 48 h 249"/>
                <a:gd name="T54" fmla="*/ 118 w 336"/>
                <a:gd name="T55" fmla="*/ 85 h 249"/>
                <a:gd name="T56" fmla="*/ 104 w 336"/>
                <a:gd name="T57" fmla="*/ 82 h 249"/>
                <a:gd name="T58" fmla="*/ 94 w 336"/>
                <a:gd name="T59" fmla="*/ 92 h 249"/>
                <a:gd name="T60" fmla="*/ 92 w 336"/>
                <a:gd name="T61" fmla="*/ 78 h 249"/>
                <a:gd name="T62" fmla="*/ 79 w 336"/>
                <a:gd name="T63" fmla="*/ 71 h 249"/>
                <a:gd name="T64" fmla="*/ 92 w 336"/>
                <a:gd name="T65" fmla="*/ 65 h 249"/>
                <a:gd name="T66" fmla="*/ 94 w 336"/>
                <a:gd name="T67" fmla="*/ 51 h 249"/>
                <a:gd name="T68" fmla="*/ 104 w 336"/>
                <a:gd name="T69" fmla="*/ 62 h 249"/>
                <a:gd name="T70" fmla="*/ 118 w 336"/>
                <a:gd name="T71" fmla="*/ 59 h 249"/>
                <a:gd name="T72" fmla="*/ 111 w 336"/>
                <a:gd name="T73" fmla="*/ 72 h 249"/>
                <a:gd name="T74" fmla="*/ 118 w 336"/>
                <a:gd name="T75" fmla="*/ 8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6" h="249">
                  <a:moveTo>
                    <a:pt x="271" y="48"/>
                  </a:moveTo>
                  <a:cubicBezTo>
                    <a:pt x="241" y="72"/>
                    <a:pt x="203" y="71"/>
                    <a:pt x="184" y="60"/>
                  </a:cubicBezTo>
                  <a:cubicBezTo>
                    <a:pt x="164" y="49"/>
                    <a:pt x="173" y="30"/>
                    <a:pt x="129" y="22"/>
                  </a:cubicBezTo>
                  <a:cubicBezTo>
                    <a:pt x="93" y="16"/>
                    <a:pt x="64" y="19"/>
                    <a:pt x="44" y="22"/>
                  </a:cubicBezTo>
                  <a:cubicBezTo>
                    <a:pt x="50" y="21"/>
                    <a:pt x="58" y="19"/>
                    <a:pt x="64" y="18"/>
                  </a:cubicBezTo>
                  <a:cubicBezTo>
                    <a:pt x="79" y="16"/>
                    <a:pt x="116" y="12"/>
                    <a:pt x="147" y="21"/>
                  </a:cubicBezTo>
                  <a:cubicBezTo>
                    <a:pt x="166" y="27"/>
                    <a:pt x="170" y="33"/>
                    <a:pt x="175" y="39"/>
                  </a:cubicBezTo>
                  <a:cubicBezTo>
                    <a:pt x="177" y="43"/>
                    <a:pt x="180" y="46"/>
                    <a:pt x="184" y="50"/>
                  </a:cubicBezTo>
                  <a:cubicBezTo>
                    <a:pt x="191" y="54"/>
                    <a:pt x="198" y="56"/>
                    <a:pt x="205" y="56"/>
                  </a:cubicBezTo>
                  <a:cubicBezTo>
                    <a:pt x="212" y="56"/>
                    <a:pt x="218" y="54"/>
                    <a:pt x="224" y="52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12" y="55"/>
                    <a:pt x="197" y="56"/>
                    <a:pt x="186" y="48"/>
                  </a:cubicBezTo>
                  <a:cubicBezTo>
                    <a:pt x="181" y="45"/>
                    <a:pt x="179" y="41"/>
                    <a:pt x="177" y="38"/>
                  </a:cubicBezTo>
                  <a:cubicBezTo>
                    <a:pt x="172" y="31"/>
                    <a:pt x="168" y="24"/>
                    <a:pt x="148" y="19"/>
                  </a:cubicBezTo>
                  <a:cubicBezTo>
                    <a:pt x="116" y="10"/>
                    <a:pt x="78" y="14"/>
                    <a:pt x="64" y="16"/>
                  </a:cubicBezTo>
                  <a:cubicBezTo>
                    <a:pt x="47" y="18"/>
                    <a:pt x="25" y="25"/>
                    <a:pt x="18" y="2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5" y="249"/>
                    <a:pt x="115" y="249"/>
                    <a:pt x="115" y="249"/>
                  </a:cubicBezTo>
                  <a:cubicBezTo>
                    <a:pt x="124" y="249"/>
                    <a:pt x="124" y="249"/>
                    <a:pt x="124" y="249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58" y="168"/>
                    <a:pt x="180" y="177"/>
                    <a:pt x="208" y="193"/>
                  </a:cubicBezTo>
                  <a:cubicBezTo>
                    <a:pt x="252" y="220"/>
                    <a:pt x="336" y="195"/>
                    <a:pt x="336" y="195"/>
                  </a:cubicBezTo>
                  <a:lnTo>
                    <a:pt x="271" y="48"/>
                  </a:lnTo>
                  <a:close/>
                  <a:moveTo>
                    <a:pt x="118" y="85"/>
                  </a:moveTo>
                  <a:cubicBezTo>
                    <a:pt x="104" y="82"/>
                    <a:pt x="104" y="82"/>
                    <a:pt x="104" y="8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8" y="59"/>
                    <a:pt x="118" y="59"/>
                    <a:pt x="118" y="59"/>
                  </a:cubicBezTo>
                  <a:cubicBezTo>
                    <a:pt x="111" y="72"/>
                    <a:pt x="111" y="72"/>
                    <a:pt x="111" y="72"/>
                  </a:cubicBezTo>
                  <a:lnTo>
                    <a:pt x="118" y="8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70525" y="4638858"/>
            <a:ext cx="757572" cy="671432"/>
            <a:chOff x="6049381" y="5189494"/>
            <a:chExt cx="1102806" cy="977410"/>
          </a:xfrm>
        </p:grpSpPr>
        <p:sp>
          <p:nvSpPr>
            <p:cNvPr id="50" name="Freeform 5"/>
            <p:cNvSpPr/>
            <p:nvPr/>
          </p:nvSpPr>
          <p:spPr bwMode="auto">
            <a:xfrm rot="10800000">
              <a:off x="6049381" y="5189494"/>
              <a:ext cx="1102806" cy="977410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ysClr val="window" lastClr="FFFFFF">
                      <a:lumMod val="65000"/>
                    </a:sysClr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317500" dist="762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5"/>
            <p:cNvSpPr/>
            <p:nvPr/>
          </p:nvSpPr>
          <p:spPr bwMode="auto">
            <a:xfrm rot="10800000">
              <a:off x="6200812" y="5323706"/>
              <a:ext cx="799944" cy="70898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D54846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6476811" y="5493324"/>
              <a:ext cx="283300" cy="344184"/>
            </a:xfrm>
            <a:custGeom>
              <a:avLst/>
              <a:gdLst>
                <a:gd name="T0" fmla="*/ 354 w 457"/>
                <a:gd name="T1" fmla="*/ 163 h 553"/>
                <a:gd name="T2" fmla="*/ 359 w 457"/>
                <a:gd name="T3" fmla="*/ 166 h 553"/>
                <a:gd name="T4" fmla="*/ 364 w 457"/>
                <a:gd name="T5" fmla="*/ 169 h 553"/>
                <a:gd name="T6" fmla="*/ 364 w 457"/>
                <a:gd name="T7" fmla="*/ 175 h 553"/>
                <a:gd name="T8" fmla="*/ 358 w 457"/>
                <a:gd name="T9" fmla="*/ 218 h 553"/>
                <a:gd name="T10" fmla="*/ 339 w 457"/>
                <a:gd name="T11" fmla="*/ 240 h 553"/>
                <a:gd name="T12" fmla="*/ 318 w 457"/>
                <a:gd name="T13" fmla="*/ 294 h 553"/>
                <a:gd name="T14" fmla="*/ 273 w 457"/>
                <a:gd name="T15" fmla="*/ 333 h 553"/>
                <a:gd name="T16" fmla="*/ 220 w 457"/>
                <a:gd name="T17" fmla="*/ 337 h 553"/>
                <a:gd name="T18" fmla="*/ 169 w 457"/>
                <a:gd name="T19" fmla="*/ 331 h 553"/>
                <a:gd name="T20" fmla="*/ 129 w 457"/>
                <a:gd name="T21" fmla="*/ 291 h 553"/>
                <a:gd name="T22" fmla="*/ 109 w 457"/>
                <a:gd name="T23" fmla="*/ 241 h 553"/>
                <a:gd name="T24" fmla="*/ 90 w 457"/>
                <a:gd name="T25" fmla="*/ 219 h 553"/>
                <a:gd name="T26" fmla="*/ 84 w 457"/>
                <a:gd name="T27" fmla="*/ 175 h 553"/>
                <a:gd name="T28" fmla="*/ 84 w 457"/>
                <a:gd name="T29" fmla="*/ 169 h 553"/>
                <a:gd name="T30" fmla="*/ 89 w 457"/>
                <a:gd name="T31" fmla="*/ 166 h 553"/>
                <a:gd name="T32" fmla="*/ 92 w 457"/>
                <a:gd name="T33" fmla="*/ 164 h 553"/>
                <a:gd name="T34" fmla="*/ 114 w 457"/>
                <a:gd name="T35" fmla="*/ 41 h 553"/>
                <a:gd name="T36" fmla="*/ 328 w 457"/>
                <a:gd name="T37" fmla="*/ 39 h 553"/>
                <a:gd name="T38" fmla="*/ 354 w 457"/>
                <a:gd name="T39" fmla="*/ 163 h 553"/>
                <a:gd name="T40" fmla="*/ 250 w 457"/>
                <a:gd name="T41" fmla="*/ 361 h 553"/>
                <a:gd name="T42" fmla="*/ 251 w 457"/>
                <a:gd name="T43" fmla="*/ 377 h 553"/>
                <a:gd name="T44" fmla="*/ 241 w 457"/>
                <a:gd name="T45" fmla="*/ 392 h 553"/>
                <a:gd name="T46" fmla="*/ 254 w 457"/>
                <a:gd name="T47" fmla="*/ 477 h 553"/>
                <a:gd name="T48" fmla="*/ 307 w 457"/>
                <a:gd name="T49" fmla="*/ 363 h 553"/>
                <a:gd name="T50" fmla="*/ 388 w 457"/>
                <a:gd name="T51" fmla="*/ 360 h 553"/>
                <a:gd name="T52" fmla="*/ 450 w 457"/>
                <a:gd name="T53" fmla="*/ 553 h 553"/>
                <a:gd name="T54" fmla="*/ 0 w 457"/>
                <a:gd name="T55" fmla="*/ 553 h 553"/>
                <a:gd name="T56" fmla="*/ 64 w 457"/>
                <a:gd name="T57" fmla="*/ 363 h 553"/>
                <a:gd name="T58" fmla="*/ 137 w 457"/>
                <a:gd name="T59" fmla="*/ 364 h 553"/>
                <a:gd name="T60" fmla="*/ 205 w 457"/>
                <a:gd name="T61" fmla="*/ 476 h 553"/>
                <a:gd name="T62" fmla="*/ 218 w 457"/>
                <a:gd name="T63" fmla="*/ 392 h 553"/>
                <a:gd name="T64" fmla="*/ 209 w 457"/>
                <a:gd name="T65" fmla="*/ 377 h 553"/>
                <a:gd name="T66" fmla="*/ 209 w 457"/>
                <a:gd name="T67" fmla="*/ 361 h 553"/>
                <a:gd name="T68" fmla="*/ 250 w 457"/>
                <a:gd name="T69" fmla="*/ 361 h 553"/>
                <a:gd name="T70" fmla="*/ 310 w 457"/>
                <a:gd name="T71" fmla="*/ 139 h 553"/>
                <a:gd name="T72" fmla="*/ 193 w 457"/>
                <a:gd name="T73" fmla="*/ 129 h 553"/>
                <a:gd name="T74" fmla="*/ 139 w 457"/>
                <a:gd name="T75" fmla="*/ 136 h 553"/>
                <a:gd name="T76" fmla="*/ 128 w 457"/>
                <a:gd name="T77" fmla="*/ 171 h 553"/>
                <a:gd name="T78" fmla="*/ 126 w 457"/>
                <a:gd name="T79" fmla="*/ 181 h 553"/>
                <a:gd name="T80" fmla="*/ 115 w 457"/>
                <a:gd name="T81" fmla="*/ 180 h 553"/>
                <a:gd name="T82" fmla="*/ 109 w 457"/>
                <a:gd name="T83" fmla="*/ 181 h 553"/>
                <a:gd name="T84" fmla="*/ 107 w 457"/>
                <a:gd name="T85" fmla="*/ 182 h 553"/>
                <a:gd name="T86" fmla="*/ 111 w 457"/>
                <a:gd name="T87" fmla="*/ 210 h 553"/>
                <a:gd name="T88" fmla="*/ 122 w 457"/>
                <a:gd name="T89" fmla="*/ 222 h 553"/>
                <a:gd name="T90" fmla="*/ 128 w 457"/>
                <a:gd name="T91" fmla="*/ 224 h 553"/>
                <a:gd name="T92" fmla="*/ 130 w 457"/>
                <a:gd name="T93" fmla="*/ 230 h 553"/>
                <a:gd name="T94" fmla="*/ 149 w 457"/>
                <a:gd name="T95" fmla="*/ 280 h 553"/>
                <a:gd name="T96" fmla="*/ 179 w 457"/>
                <a:gd name="T97" fmla="*/ 310 h 553"/>
                <a:gd name="T98" fmla="*/ 220 w 457"/>
                <a:gd name="T99" fmla="*/ 315 h 553"/>
                <a:gd name="T100" fmla="*/ 265 w 457"/>
                <a:gd name="T101" fmla="*/ 312 h 553"/>
                <a:gd name="T102" fmla="*/ 298 w 457"/>
                <a:gd name="T103" fmla="*/ 282 h 553"/>
                <a:gd name="T104" fmla="*/ 318 w 457"/>
                <a:gd name="T105" fmla="*/ 229 h 553"/>
                <a:gd name="T106" fmla="*/ 320 w 457"/>
                <a:gd name="T107" fmla="*/ 224 h 553"/>
                <a:gd name="T108" fmla="*/ 326 w 457"/>
                <a:gd name="T109" fmla="*/ 221 h 553"/>
                <a:gd name="T110" fmla="*/ 336 w 457"/>
                <a:gd name="T111" fmla="*/ 209 h 553"/>
                <a:gd name="T112" fmla="*/ 341 w 457"/>
                <a:gd name="T113" fmla="*/ 182 h 553"/>
                <a:gd name="T114" fmla="*/ 338 w 457"/>
                <a:gd name="T115" fmla="*/ 181 h 553"/>
                <a:gd name="T116" fmla="*/ 333 w 457"/>
                <a:gd name="T117" fmla="*/ 180 h 553"/>
                <a:gd name="T118" fmla="*/ 323 w 457"/>
                <a:gd name="T119" fmla="*/ 181 h 553"/>
                <a:gd name="T120" fmla="*/ 321 w 457"/>
                <a:gd name="T121" fmla="*/ 171 h 553"/>
                <a:gd name="T122" fmla="*/ 310 w 457"/>
                <a:gd name="T123" fmla="*/ 139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7" h="553">
                  <a:moveTo>
                    <a:pt x="354" y="163"/>
                  </a:moveTo>
                  <a:cubicBezTo>
                    <a:pt x="356" y="164"/>
                    <a:pt x="357" y="165"/>
                    <a:pt x="359" y="166"/>
                  </a:cubicBezTo>
                  <a:cubicBezTo>
                    <a:pt x="364" y="169"/>
                    <a:pt x="364" y="169"/>
                    <a:pt x="364" y="169"/>
                  </a:cubicBezTo>
                  <a:cubicBezTo>
                    <a:pt x="364" y="175"/>
                    <a:pt x="364" y="175"/>
                    <a:pt x="364" y="175"/>
                  </a:cubicBezTo>
                  <a:cubicBezTo>
                    <a:pt x="364" y="192"/>
                    <a:pt x="362" y="207"/>
                    <a:pt x="358" y="218"/>
                  </a:cubicBezTo>
                  <a:cubicBezTo>
                    <a:pt x="353" y="228"/>
                    <a:pt x="347" y="236"/>
                    <a:pt x="339" y="240"/>
                  </a:cubicBezTo>
                  <a:cubicBezTo>
                    <a:pt x="334" y="260"/>
                    <a:pt x="327" y="279"/>
                    <a:pt x="318" y="294"/>
                  </a:cubicBezTo>
                  <a:cubicBezTo>
                    <a:pt x="307" y="312"/>
                    <a:pt x="293" y="326"/>
                    <a:pt x="273" y="333"/>
                  </a:cubicBezTo>
                  <a:cubicBezTo>
                    <a:pt x="264" y="336"/>
                    <a:pt x="242" y="338"/>
                    <a:pt x="220" y="337"/>
                  </a:cubicBezTo>
                  <a:cubicBezTo>
                    <a:pt x="199" y="337"/>
                    <a:pt x="177" y="335"/>
                    <a:pt x="169" y="331"/>
                  </a:cubicBezTo>
                  <a:cubicBezTo>
                    <a:pt x="151" y="323"/>
                    <a:pt x="138" y="309"/>
                    <a:pt x="129" y="291"/>
                  </a:cubicBezTo>
                  <a:cubicBezTo>
                    <a:pt x="120" y="277"/>
                    <a:pt x="114" y="259"/>
                    <a:pt x="109" y="241"/>
                  </a:cubicBezTo>
                  <a:cubicBezTo>
                    <a:pt x="101" y="236"/>
                    <a:pt x="95" y="229"/>
                    <a:pt x="90" y="219"/>
                  </a:cubicBezTo>
                  <a:cubicBezTo>
                    <a:pt x="86" y="207"/>
                    <a:pt x="83" y="193"/>
                    <a:pt x="84" y="175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9" y="166"/>
                    <a:pt x="89" y="166"/>
                    <a:pt x="89" y="166"/>
                  </a:cubicBezTo>
                  <a:cubicBezTo>
                    <a:pt x="90" y="165"/>
                    <a:pt x="91" y="164"/>
                    <a:pt x="92" y="164"/>
                  </a:cubicBezTo>
                  <a:cubicBezTo>
                    <a:pt x="87" y="95"/>
                    <a:pt x="89" y="70"/>
                    <a:pt x="114" y="41"/>
                  </a:cubicBezTo>
                  <a:cubicBezTo>
                    <a:pt x="164" y="0"/>
                    <a:pt x="278" y="2"/>
                    <a:pt x="328" y="39"/>
                  </a:cubicBezTo>
                  <a:cubicBezTo>
                    <a:pt x="362" y="71"/>
                    <a:pt x="364" y="107"/>
                    <a:pt x="354" y="163"/>
                  </a:cubicBezTo>
                  <a:close/>
                  <a:moveTo>
                    <a:pt x="250" y="361"/>
                  </a:moveTo>
                  <a:cubicBezTo>
                    <a:pt x="251" y="377"/>
                    <a:pt x="251" y="377"/>
                    <a:pt x="251" y="377"/>
                  </a:cubicBezTo>
                  <a:cubicBezTo>
                    <a:pt x="241" y="392"/>
                    <a:pt x="241" y="392"/>
                    <a:pt x="241" y="392"/>
                  </a:cubicBezTo>
                  <a:cubicBezTo>
                    <a:pt x="254" y="477"/>
                    <a:pt x="254" y="477"/>
                    <a:pt x="254" y="477"/>
                  </a:cubicBezTo>
                  <a:cubicBezTo>
                    <a:pt x="307" y="363"/>
                    <a:pt x="307" y="363"/>
                    <a:pt x="307" y="363"/>
                  </a:cubicBezTo>
                  <a:cubicBezTo>
                    <a:pt x="388" y="360"/>
                    <a:pt x="388" y="360"/>
                    <a:pt x="388" y="360"/>
                  </a:cubicBezTo>
                  <a:cubicBezTo>
                    <a:pt x="430" y="400"/>
                    <a:pt x="457" y="493"/>
                    <a:pt x="450" y="553"/>
                  </a:cubicBezTo>
                  <a:cubicBezTo>
                    <a:pt x="300" y="553"/>
                    <a:pt x="150" y="553"/>
                    <a:pt x="0" y="553"/>
                  </a:cubicBezTo>
                  <a:cubicBezTo>
                    <a:pt x="1" y="500"/>
                    <a:pt x="11" y="409"/>
                    <a:pt x="64" y="363"/>
                  </a:cubicBezTo>
                  <a:cubicBezTo>
                    <a:pt x="137" y="364"/>
                    <a:pt x="137" y="364"/>
                    <a:pt x="137" y="364"/>
                  </a:cubicBezTo>
                  <a:cubicBezTo>
                    <a:pt x="205" y="476"/>
                    <a:pt x="205" y="476"/>
                    <a:pt x="205" y="476"/>
                  </a:cubicBezTo>
                  <a:cubicBezTo>
                    <a:pt x="218" y="392"/>
                    <a:pt x="218" y="392"/>
                    <a:pt x="218" y="392"/>
                  </a:cubicBezTo>
                  <a:cubicBezTo>
                    <a:pt x="209" y="377"/>
                    <a:pt x="209" y="377"/>
                    <a:pt x="209" y="377"/>
                  </a:cubicBezTo>
                  <a:cubicBezTo>
                    <a:pt x="209" y="361"/>
                    <a:pt x="209" y="361"/>
                    <a:pt x="209" y="361"/>
                  </a:cubicBezTo>
                  <a:cubicBezTo>
                    <a:pt x="227" y="360"/>
                    <a:pt x="232" y="360"/>
                    <a:pt x="250" y="361"/>
                  </a:cubicBezTo>
                  <a:close/>
                  <a:moveTo>
                    <a:pt x="310" y="139"/>
                  </a:moveTo>
                  <a:cubicBezTo>
                    <a:pt x="278" y="145"/>
                    <a:pt x="230" y="151"/>
                    <a:pt x="193" y="129"/>
                  </a:cubicBezTo>
                  <a:cubicBezTo>
                    <a:pt x="178" y="121"/>
                    <a:pt x="157" y="138"/>
                    <a:pt x="139" y="136"/>
                  </a:cubicBezTo>
                  <a:cubicBezTo>
                    <a:pt x="134" y="147"/>
                    <a:pt x="130" y="159"/>
                    <a:pt x="128" y="171"/>
                  </a:cubicBezTo>
                  <a:cubicBezTo>
                    <a:pt x="126" y="181"/>
                    <a:pt x="126" y="181"/>
                    <a:pt x="126" y="181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13" y="180"/>
                    <a:pt x="111" y="180"/>
                    <a:pt x="109" y="181"/>
                  </a:cubicBezTo>
                  <a:cubicBezTo>
                    <a:pt x="108" y="181"/>
                    <a:pt x="107" y="182"/>
                    <a:pt x="107" y="182"/>
                  </a:cubicBezTo>
                  <a:cubicBezTo>
                    <a:pt x="107" y="193"/>
                    <a:pt x="108" y="203"/>
                    <a:pt x="111" y="210"/>
                  </a:cubicBezTo>
                  <a:cubicBezTo>
                    <a:pt x="114" y="216"/>
                    <a:pt x="118" y="220"/>
                    <a:pt x="122" y="222"/>
                  </a:cubicBezTo>
                  <a:cubicBezTo>
                    <a:pt x="128" y="224"/>
                    <a:pt x="128" y="224"/>
                    <a:pt x="128" y="224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5" y="248"/>
                    <a:pt x="141" y="266"/>
                    <a:pt x="149" y="280"/>
                  </a:cubicBezTo>
                  <a:cubicBezTo>
                    <a:pt x="156" y="294"/>
                    <a:pt x="165" y="304"/>
                    <a:pt x="179" y="310"/>
                  </a:cubicBezTo>
                  <a:cubicBezTo>
                    <a:pt x="184" y="313"/>
                    <a:pt x="202" y="314"/>
                    <a:pt x="220" y="315"/>
                  </a:cubicBezTo>
                  <a:cubicBezTo>
                    <a:pt x="239" y="315"/>
                    <a:pt x="259" y="314"/>
                    <a:pt x="265" y="312"/>
                  </a:cubicBezTo>
                  <a:cubicBezTo>
                    <a:pt x="280" y="306"/>
                    <a:pt x="290" y="296"/>
                    <a:pt x="298" y="282"/>
                  </a:cubicBezTo>
                  <a:cubicBezTo>
                    <a:pt x="307" y="268"/>
                    <a:pt x="313" y="249"/>
                    <a:pt x="318" y="22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326" y="221"/>
                    <a:pt x="326" y="221"/>
                    <a:pt x="326" y="221"/>
                  </a:cubicBezTo>
                  <a:cubicBezTo>
                    <a:pt x="330" y="220"/>
                    <a:pt x="334" y="216"/>
                    <a:pt x="336" y="209"/>
                  </a:cubicBezTo>
                  <a:cubicBezTo>
                    <a:pt x="339" y="202"/>
                    <a:pt x="341" y="193"/>
                    <a:pt x="341" y="182"/>
                  </a:cubicBezTo>
                  <a:cubicBezTo>
                    <a:pt x="340" y="182"/>
                    <a:pt x="339" y="181"/>
                    <a:pt x="338" y="181"/>
                  </a:cubicBezTo>
                  <a:cubicBezTo>
                    <a:pt x="336" y="180"/>
                    <a:pt x="334" y="180"/>
                    <a:pt x="333" y="180"/>
                  </a:cubicBezTo>
                  <a:cubicBezTo>
                    <a:pt x="323" y="181"/>
                    <a:pt x="323" y="181"/>
                    <a:pt x="323" y="181"/>
                  </a:cubicBezTo>
                  <a:cubicBezTo>
                    <a:pt x="321" y="171"/>
                    <a:pt x="321" y="171"/>
                    <a:pt x="321" y="171"/>
                  </a:cubicBezTo>
                  <a:cubicBezTo>
                    <a:pt x="319" y="159"/>
                    <a:pt x="315" y="149"/>
                    <a:pt x="310" y="13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Freeform 5"/>
          <p:cNvSpPr/>
          <p:nvPr/>
        </p:nvSpPr>
        <p:spPr bwMode="auto">
          <a:xfrm rot="5400000">
            <a:off x="1242888" y="3260793"/>
            <a:ext cx="477900" cy="477592"/>
          </a:xfrm>
          <a:prstGeom prst="ellipse">
            <a:avLst/>
          </a:prstGeom>
          <a:solidFill>
            <a:srgbClr val="276BD9"/>
          </a:solidFill>
          <a:ln w="25400">
            <a:solidFill>
              <a:srgbClr val="276BD9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Freeform 5"/>
          <p:cNvSpPr/>
          <p:nvPr/>
        </p:nvSpPr>
        <p:spPr bwMode="auto">
          <a:xfrm rot="5400000">
            <a:off x="2358039" y="2233312"/>
            <a:ext cx="202500" cy="203583"/>
          </a:xfrm>
          <a:prstGeom prst="ellipse">
            <a:avLst/>
          </a:prstGeom>
          <a:solidFill>
            <a:srgbClr val="276BD9"/>
          </a:solidFill>
          <a:ln w="25400">
            <a:solidFill>
              <a:srgbClr val="276BD9"/>
            </a:solidFill>
          </a:ln>
          <a:effectLst>
            <a:outerShdw blurRad="444500" dist="1524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Freeform 5"/>
          <p:cNvSpPr/>
          <p:nvPr/>
        </p:nvSpPr>
        <p:spPr bwMode="auto">
          <a:xfrm>
            <a:off x="1759121" y="2741139"/>
            <a:ext cx="3295290" cy="203738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400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24" grpId="0" animBg="1"/>
      <p:bldP spid="26" grpId="0"/>
      <p:bldP spid="30" grpId="0"/>
      <p:bldP spid="31" grpId="0"/>
      <p:bldP spid="32" grpId="0"/>
      <p:bldP spid="33" grpId="0"/>
      <p:bldP spid="34" grpId="0"/>
      <p:bldP spid="41" grpId="0" animBg="1"/>
      <p:bldP spid="42" grpId="0" animBg="1"/>
      <p:bldP spid="82" grpId="0" animBg="1"/>
      <p:bldP spid="8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1332116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FFC000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793531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3293F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32116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32587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793531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D54846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33472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33472" y="2231599"/>
            <a:ext cx="1415772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6915890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15890" y="2231599"/>
            <a:ext cx="1415772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1433472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33472" y="4527420"/>
            <a:ext cx="1415772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6915890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5890" y="4527420"/>
            <a:ext cx="1415772" cy="418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5" name="Freeform 46"/>
          <p:cNvSpPr/>
          <p:nvPr/>
        </p:nvSpPr>
        <p:spPr bwMode="auto">
          <a:xfrm>
            <a:off x="3864762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rgbClr val="FFC00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Freeform 46"/>
          <p:cNvSpPr/>
          <p:nvPr/>
        </p:nvSpPr>
        <p:spPr bwMode="auto">
          <a:xfrm>
            <a:off x="3864762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32587D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Freeform 46"/>
          <p:cNvSpPr/>
          <p:nvPr/>
        </p:nvSpPr>
        <p:spPr bwMode="auto">
          <a:xfrm>
            <a:off x="9332050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3293FD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Freeform 46"/>
          <p:cNvSpPr/>
          <p:nvPr/>
        </p:nvSpPr>
        <p:spPr bwMode="auto">
          <a:xfrm>
            <a:off x="9332050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>
            <a:solidFill>
              <a:srgbClr val="D54846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文本框 3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50489" y="287887"/>
            <a:ext cx="3414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经验总结分享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DDE6C54-B4A7-4BD0-9862-DC137023CD1E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32" name="组合 31"/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33" name="圆角矩形 32"/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圆角矩形 34"/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E0533935-1B2A-4777-97E2-67B66F2342DE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4.81481E-6 L -0.10885 4.81481E-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4.81481E-6 L -3.54167E-6 4.81481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7 L 0.11081 -3.7037E-7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7 L -2.08333E-7 -3.7037E-7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4.81481E-6 L -2.08333E-7 4.81481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3.7037E-7 L -3.54167E-6 -3.7037E-7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30" grpId="0" animBg="1"/>
      <p:bldP spid="31" grpId="0" animBg="1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5"/>
          <p:cNvSpPr/>
          <p:nvPr/>
        </p:nvSpPr>
        <p:spPr bwMode="auto">
          <a:xfrm>
            <a:off x="797026" y="31241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Freeform 5"/>
          <p:cNvSpPr/>
          <p:nvPr/>
        </p:nvSpPr>
        <p:spPr bwMode="auto">
          <a:xfrm>
            <a:off x="2146232" y="388598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Freeform 5"/>
          <p:cNvSpPr/>
          <p:nvPr/>
        </p:nvSpPr>
        <p:spPr bwMode="auto">
          <a:xfrm>
            <a:off x="3495438" y="1600468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Freeform 5"/>
          <p:cNvSpPr/>
          <p:nvPr/>
        </p:nvSpPr>
        <p:spPr bwMode="auto">
          <a:xfrm>
            <a:off x="4844644" y="388598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Freeform 5"/>
          <p:cNvSpPr/>
          <p:nvPr/>
        </p:nvSpPr>
        <p:spPr bwMode="auto">
          <a:xfrm>
            <a:off x="2146232" y="2362307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D54846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dirty="0">
                <a:solidFill>
                  <a:srgbClr val="FEFAB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超越</a:t>
            </a:r>
          </a:p>
        </p:txBody>
      </p:sp>
      <p:sp>
        <p:nvSpPr>
          <p:cNvPr id="56" name="Freeform 5"/>
          <p:cNvSpPr/>
          <p:nvPr/>
        </p:nvSpPr>
        <p:spPr bwMode="auto">
          <a:xfrm>
            <a:off x="3495438" y="31241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FFC000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开拓</a:t>
            </a:r>
          </a:p>
        </p:txBody>
      </p:sp>
      <p:sp>
        <p:nvSpPr>
          <p:cNvPr id="57" name="Freeform 5"/>
          <p:cNvSpPr/>
          <p:nvPr/>
        </p:nvSpPr>
        <p:spPr bwMode="auto">
          <a:xfrm>
            <a:off x="4844644" y="2362307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3293F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引领</a:t>
            </a:r>
            <a:endParaRPr lang="zh-CN" altLang="en-US" sz="2000" dirty="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Freeform 5"/>
          <p:cNvSpPr/>
          <p:nvPr/>
        </p:nvSpPr>
        <p:spPr bwMode="auto">
          <a:xfrm>
            <a:off x="6193851" y="31241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32587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创新</a:t>
            </a:r>
            <a:endParaRPr lang="zh-CN" altLang="en-US" sz="2000" dirty="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TextBox 37"/>
          <p:cNvSpPr txBox="1"/>
          <p:nvPr/>
        </p:nvSpPr>
        <p:spPr>
          <a:xfrm>
            <a:off x="8032204" y="1624176"/>
            <a:ext cx="28083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0" name="TextBox 38"/>
          <p:cNvSpPr txBox="1"/>
          <p:nvPr/>
        </p:nvSpPr>
        <p:spPr>
          <a:xfrm>
            <a:off x="8032205" y="1285526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1" name="TextBox 39"/>
          <p:cNvSpPr txBox="1"/>
          <p:nvPr/>
        </p:nvSpPr>
        <p:spPr>
          <a:xfrm>
            <a:off x="8032204" y="2841398"/>
            <a:ext cx="28083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2" name="TextBox 40"/>
          <p:cNvSpPr txBox="1"/>
          <p:nvPr/>
        </p:nvSpPr>
        <p:spPr>
          <a:xfrm>
            <a:off x="8032205" y="2502748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3" name="TextBox 55"/>
          <p:cNvSpPr txBox="1"/>
          <p:nvPr/>
        </p:nvSpPr>
        <p:spPr>
          <a:xfrm>
            <a:off x="8032204" y="4058620"/>
            <a:ext cx="28083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4" name="TextBox 56"/>
          <p:cNvSpPr txBox="1"/>
          <p:nvPr/>
        </p:nvSpPr>
        <p:spPr>
          <a:xfrm>
            <a:off x="8032205" y="3719970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65" name="TextBox 57"/>
          <p:cNvSpPr txBox="1"/>
          <p:nvPr/>
        </p:nvSpPr>
        <p:spPr>
          <a:xfrm>
            <a:off x="8032204" y="5275841"/>
            <a:ext cx="28083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6" name="TextBox 58"/>
          <p:cNvSpPr txBox="1"/>
          <p:nvPr/>
        </p:nvSpPr>
        <p:spPr>
          <a:xfrm>
            <a:off x="8032205" y="4937191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5" name="文本框 34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338835" y="287887"/>
            <a:ext cx="3414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不足改善措施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52475186-0054-4E28-8B5B-35E0B8BAD831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657478C0-E899-48A2-B9E3-1094CBA890A2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27" name="圆角矩形 32">
                <a:extLst>
                  <a:ext uri="{FF2B5EF4-FFF2-40B4-BE49-F238E27FC236}">
                    <a16:creationId xmlns:a16="http://schemas.microsoft.com/office/drawing/2014/main" xmlns="" id="{01AF99B0-878F-4716-9A42-8286DC8C1161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圆角矩形 33">
                <a:extLst>
                  <a:ext uri="{FF2B5EF4-FFF2-40B4-BE49-F238E27FC236}">
                    <a16:creationId xmlns:a16="http://schemas.microsoft.com/office/drawing/2014/main" xmlns="" id="{28EF111F-B9DE-49BD-81B5-928A71DB6EDA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圆角矩形 34">
                <a:extLst>
                  <a:ext uri="{FF2B5EF4-FFF2-40B4-BE49-F238E27FC236}">
                    <a16:creationId xmlns:a16="http://schemas.microsoft.com/office/drawing/2014/main" xmlns="" id="{1A945301-E50D-4D41-80DC-D6C1F35626B3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" name="文本框 2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26AE575C-7A07-4567-9568-383AF6AA2D29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400"/>
                            </p:stCondLst>
                            <p:childTnLst>
                              <p:par>
                                <p:cTn id="9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/>
          <p:cNvSpPr/>
          <p:nvPr/>
        </p:nvSpPr>
        <p:spPr bwMode="auto">
          <a:xfrm>
            <a:off x="5439850" y="1436022"/>
            <a:ext cx="1170173" cy="4480456"/>
          </a:xfrm>
          <a:custGeom>
            <a:avLst/>
            <a:gdLst>
              <a:gd name="T0" fmla="*/ 0 w 777"/>
              <a:gd name="T1" fmla="*/ 2974 h 2974"/>
              <a:gd name="T2" fmla="*/ 507 w 777"/>
              <a:gd name="T3" fmla="*/ 2467 h 2974"/>
              <a:gd name="T4" fmla="*/ 388 w 777"/>
              <a:gd name="T5" fmla="*/ 2138 h 2974"/>
              <a:gd name="T6" fmla="*/ 277 w 777"/>
              <a:gd name="T7" fmla="*/ 1818 h 2974"/>
              <a:gd name="T8" fmla="*/ 398 w 777"/>
              <a:gd name="T9" fmla="*/ 1488 h 2974"/>
              <a:gd name="T10" fmla="*/ 507 w 777"/>
              <a:gd name="T11" fmla="*/ 1171 h 2974"/>
              <a:gd name="T12" fmla="*/ 390 w 777"/>
              <a:gd name="T13" fmla="*/ 844 h 2974"/>
              <a:gd name="T14" fmla="*/ 267 w 777"/>
              <a:gd name="T15" fmla="*/ 511 h 2974"/>
              <a:gd name="T16" fmla="*/ 777 w 777"/>
              <a:gd name="T17" fmla="*/ 0 h 2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2974">
                <a:moveTo>
                  <a:pt x="0" y="2974"/>
                </a:moveTo>
                <a:cubicBezTo>
                  <a:pt x="280" y="2974"/>
                  <a:pt x="507" y="2747"/>
                  <a:pt x="507" y="2467"/>
                </a:cubicBezTo>
                <a:cubicBezTo>
                  <a:pt x="507" y="2342"/>
                  <a:pt x="459" y="2227"/>
                  <a:pt x="388" y="2138"/>
                </a:cubicBezTo>
                <a:cubicBezTo>
                  <a:pt x="317" y="2049"/>
                  <a:pt x="277" y="1939"/>
                  <a:pt x="277" y="1818"/>
                </a:cubicBezTo>
                <a:cubicBezTo>
                  <a:pt x="277" y="1692"/>
                  <a:pt x="326" y="1577"/>
                  <a:pt x="398" y="1488"/>
                </a:cubicBezTo>
                <a:cubicBezTo>
                  <a:pt x="469" y="1400"/>
                  <a:pt x="507" y="1290"/>
                  <a:pt x="507" y="1171"/>
                </a:cubicBezTo>
                <a:cubicBezTo>
                  <a:pt x="507" y="1047"/>
                  <a:pt x="465" y="933"/>
                  <a:pt x="390" y="844"/>
                </a:cubicBezTo>
                <a:cubicBezTo>
                  <a:pt x="315" y="754"/>
                  <a:pt x="267" y="638"/>
                  <a:pt x="267" y="511"/>
                </a:cubicBezTo>
                <a:cubicBezTo>
                  <a:pt x="267" y="229"/>
                  <a:pt x="496" y="0"/>
                  <a:pt x="777" y="0"/>
                </a:cubicBez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781655" y="1909193"/>
            <a:ext cx="163888" cy="164526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148968" y="3131020"/>
            <a:ext cx="164526" cy="163888"/>
          </a:xfrm>
          <a:prstGeom prst="ellipse">
            <a:avLst/>
          </a:prstGeom>
          <a:solidFill>
            <a:srgbClr val="D54846"/>
          </a:solidFill>
          <a:ln w="127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772727" y="4053129"/>
            <a:ext cx="163888" cy="163888"/>
          </a:xfrm>
          <a:prstGeom prst="ellipse">
            <a:avLst/>
          </a:prstGeom>
          <a:solidFill>
            <a:srgbClr val="FFC000"/>
          </a:solidFill>
          <a:ln w="127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103692" y="5343827"/>
            <a:ext cx="164526" cy="163888"/>
          </a:xfrm>
          <a:prstGeom prst="ellipse">
            <a:avLst/>
          </a:prstGeom>
          <a:solidFill>
            <a:srgbClr val="3293FD"/>
          </a:solidFill>
          <a:ln w="127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4753050" y="1992094"/>
            <a:ext cx="1028605" cy="0"/>
          </a:xfrm>
          <a:prstGeom prst="line">
            <a:avLst/>
          </a:prstGeom>
          <a:noFill/>
          <a:ln w="12700" cap="flat">
            <a:solidFill>
              <a:srgbClr val="32587D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6313494" y="3212007"/>
            <a:ext cx="1028605" cy="0"/>
          </a:xfrm>
          <a:prstGeom prst="line">
            <a:avLst/>
          </a:prstGeom>
          <a:noFill/>
          <a:ln w="12700" cap="flat">
            <a:solidFill>
              <a:srgbClr val="D54846"/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4316228" y="4135392"/>
            <a:ext cx="1457775" cy="0"/>
          </a:xfrm>
          <a:prstGeom prst="line">
            <a:avLst/>
          </a:prstGeom>
          <a:noFill/>
          <a:ln w="12700" cap="flat">
            <a:solidFill>
              <a:srgbClr val="FFC000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6266305" y="5426728"/>
            <a:ext cx="1027329" cy="0"/>
          </a:xfrm>
          <a:prstGeom prst="line">
            <a:avLst/>
          </a:prstGeom>
          <a:noFill/>
          <a:ln w="12700" cap="flat">
            <a:solidFill>
              <a:srgbClr val="3293FD"/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45"/>
          <p:cNvSpPr txBox="1"/>
          <p:nvPr/>
        </p:nvSpPr>
        <p:spPr>
          <a:xfrm>
            <a:off x="2116728" y="1847675"/>
            <a:ext cx="246625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1" name="TextBox 46"/>
          <p:cNvSpPr txBox="1"/>
          <p:nvPr/>
        </p:nvSpPr>
        <p:spPr>
          <a:xfrm>
            <a:off x="3321097" y="1509025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2" name="TextBox 47"/>
          <p:cNvSpPr txBox="1"/>
          <p:nvPr/>
        </p:nvSpPr>
        <p:spPr>
          <a:xfrm>
            <a:off x="7528447" y="3064247"/>
            <a:ext cx="246625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528447" y="2725597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1695799" y="4029232"/>
            <a:ext cx="246625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0" name="TextBox 50"/>
          <p:cNvSpPr txBox="1"/>
          <p:nvPr/>
        </p:nvSpPr>
        <p:spPr>
          <a:xfrm>
            <a:off x="2900168" y="3690582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1" name="TextBox 51"/>
          <p:cNvSpPr txBox="1"/>
          <p:nvPr/>
        </p:nvSpPr>
        <p:spPr>
          <a:xfrm>
            <a:off x="7402412" y="5275648"/>
            <a:ext cx="246625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2" name="TextBox 52"/>
          <p:cNvSpPr txBox="1"/>
          <p:nvPr/>
        </p:nvSpPr>
        <p:spPr>
          <a:xfrm>
            <a:off x="7402412" y="4936998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3" name="椭圆 32"/>
          <p:cNvSpPr/>
          <p:nvPr/>
        </p:nvSpPr>
        <p:spPr>
          <a:xfrm>
            <a:off x="6025654" y="1612609"/>
            <a:ext cx="1186434" cy="1186862"/>
          </a:xfrm>
          <a:prstGeom prst="ellipse">
            <a:avLst/>
          </a:prstGeom>
          <a:solidFill>
            <a:srgbClr val="32587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填写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34" name="椭圆 33"/>
          <p:cNvSpPr/>
          <p:nvPr/>
        </p:nvSpPr>
        <p:spPr>
          <a:xfrm>
            <a:off x="4848304" y="2605822"/>
            <a:ext cx="1186434" cy="1186862"/>
          </a:xfrm>
          <a:prstGeom prst="ellipse">
            <a:avLst/>
          </a:prstGeom>
          <a:solidFill>
            <a:srgbClr val="D54846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填写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6024936" y="3541642"/>
            <a:ext cx="1186434" cy="1186862"/>
          </a:xfrm>
          <a:prstGeom prst="ellipse">
            <a:avLst/>
          </a:prstGeom>
          <a:solidFill>
            <a:srgbClr val="FFC000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填写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36" name="椭圆 35"/>
          <p:cNvSpPr/>
          <p:nvPr/>
        </p:nvSpPr>
        <p:spPr>
          <a:xfrm>
            <a:off x="4846115" y="4559724"/>
            <a:ext cx="1186434" cy="1186862"/>
          </a:xfrm>
          <a:prstGeom prst="ellipse">
            <a:avLst/>
          </a:prstGeom>
          <a:solidFill>
            <a:srgbClr val="3293F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填写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42" name="文本框 41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338835" y="287887"/>
            <a:ext cx="3414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不足改善措施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7F5B499E-D44B-47CE-827B-CEA86BF7C224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F562C9C7-BC5A-435E-8970-C7227DC073D4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45" name="圆角矩形 32">
                <a:extLst>
                  <a:ext uri="{FF2B5EF4-FFF2-40B4-BE49-F238E27FC236}">
                    <a16:creationId xmlns:a16="http://schemas.microsoft.com/office/drawing/2014/main" xmlns="" id="{C948F622-E2A8-4864-AD38-23A2901EF635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圆角矩形 33">
                <a:extLst>
                  <a:ext uri="{FF2B5EF4-FFF2-40B4-BE49-F238E27FC236}">
                    <a16:creationId xmlns:a16="http://schemas.microsoft.com/office/drawing/2014/main" xmlns="" id="{04AF0F64-9329-4EC8-BA8A-286D58D525AF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圆角矩形 34">
                <a:extLst>
                  <a:ext uri="{FF2B5EF4-FFF2-40B4-BE49-F238E27FC236}">
                    <a16:creationId xmlns:a16="http://schemas.microsoft.com/office/drawing/2014/main" xmlns="" id="{60C479F2-1E5C-4029-AB4D-B2B6124F1D50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4F6EAE04-E1DA-44A2-94DA-CD515078C432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919 2.22222E-6 L -0.0306 2.22222E-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45833E-6 2.22222E-6 L -0.03073 2.22222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4.81481E-6 L -0.08906 4.81481E-6 " pathEditMode="relative" rAng="0" ptsTypes="AA">
                                      <p:cBhvr>
                                        <p:cTn id="37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4.81481E-6 L -3.95833E-6 4.81481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5" presetClass="path" presetSubtype="0" decel="4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919 7.40741E-7 L -0.0306 7.40741E-7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40000" decel="4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1.45833E-6 7.40741E-7 L -0.03073 7.40741E-7 " pathEditMode="relative" rAng="0" ptsTypes="AA">
                                      <p:cBhvr>
                                        <p:cTn id="60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5" presetClass="path" presetSubtype="0" decel="4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3073 1.11111E-6 L -0.08906 1.11111E-6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5" presetClass="path" presetSubtype="0" accel="40000" decel="40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3073 1.11111E-6 L -3.75E-6 1.11111E-6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5"/>
          <p:cNvPicPr>
            <a:picLocks noChangeAspect="1"/>
          </p:cNvPicPr>
          <p:nvPr/>
        </p:nvPicPr>
        <p:blipFill rotWithShape="1">
          <a:blip r:embed="rId3"/>
          <a:srcRect l="4792" r="4792"/>
          <a:stretch>
            <a:fillRect/>
          </a:stretch>
        </p:blipFill>
        <p:spPr>
          <a:xfrm>
            <a:off x="3598723" y="1109936"/>
            <a:ext cx="5156018" cy="4438166"/>
          </a:xfrm>
          <a:prstGeom prst="rect">
            <a:avLst/>
          </a:prstGeom>
        </p:spPr>
      </p:pic>
      <p:sp>
        <p:nvSpPr>
          <p:cNvPr id="12" name="Oval 25"/>
          <p:cNvSpPr/>
          <p:nvPr/>
        </p:nvSpPr>
        <p:spPr>
          <a:xfrm>
            <a:off x="8533300" y="1948066"/>
            <a:ext cx="718780" cy="719061"/>
          </a:xfrm>
          <a:prstGeom prst="ellipse">
            <a:avLst/>
          </a:prstGeom>
          <a:solidFill>
            <a:srgbClr val="D54846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131"/>
          <p:cNvSpPr>
            <a:spLocks noChangeAspect="1" noEditPoints="1"/>
          </p:cNvSpPr>
          <p:nvPr/>
        </p:nvSpPr>
        <p:spPr bwMode="auto">
          <a:xfrm>
            <a:off x="8726353" y="2123681"/>
            <a:ext cx="348324" cy="348460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US" sz="9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微软雅黑" panose="020B0503020204020204" pitchFamily="34" charset="-122"/>
            </a:endParaRPr>
          </a:p>
        </p:txBody>
      </p:sp>
      <p:sp>
        <p:nvSpPr>
          <p:cNvPr id="14" name="Oval 37"/>
          <p:cNvSpPr/>
          <p:nvPr/>
        </p:nvSpPr>
        <p:spPr>
          <a:xfrm>
            <a:off x="8533300" y="3227030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231"/>
          <p:cNvSpPr>
            <a:spLocks noChangeAspect="1" noEditPoints="1"/>
          </p:cNvSpPr>
          <p:nvPr/>
        </p:nvSpPr>
        <p:spPr bwMode="auto">
          <a:xfrm>
            <a:off x="8726353" y="3422574"/>
            <a:ext cx="354839" cy="352044"/>
          </a:xfrm>
          <a:custGeom>
            <a:avLst/>
            <a:gdLst>
              <a:gd name="T0" fmla="*/ 59 w 59"/>
              <a:gd name="T1" fmla="*/ 47 h 58"/>
              <a:gd name="T2" fmla="*/ 48 w 59"/>
              <a:gd name="T3" fmla="*/ 58 h 58"/>
              <a:gd name="T4" fmla="*/ 11 w 59"/>
              <a:gd name="T5" fmla="*/ 58 h 58"/>
              <a:gd name="T6" fmla="*/ 0 w 59"/>
              <a:gd name="T7" fmla="*/ 47 h 58"/>
              <a:gd name="T8" fmla="*/ 0 w 59"/>
              <a:gd name="T9" fmla="*/ 10 h 58"/>
              <a:gd name="T10" fmla="*/ 11 w 59"/>
              <a:gd name="T11" fmla="*/ 0 h 58"/>
              <a:gd name="T12" fmla="*/ 48 w 59"/>
              <a:gd name="T13" fmla="*/ 0 h 58"/>
              <a:gd name="T14" fmla="*/ 59 w 59"/>
              <a:gd name="T15" fmla="*/ 10 h 58"/>
              <a:gd name="T16" fmla="*/ 59 w 59"/>
              <a:gd name="T17" fmla="*/ 47 h 58"/>
              <a:gd name="T18" fmla="*/ 49 w 59"/>
              <a:gd name="T19" fmla="*/ 39 h 58"/>
              <a:gd name="T20" fmla="*/ 42 w 59"/>
              <a:gd name="T21" fmla="*/ 35 h 58"/>
              <a:gd name="T22" fmla="*/ 40 w 59"/>
              <a:gd name="T23" fmla="*/ 34 h 58"/>
              <a:gd name="T24" fmla="*/ 34 w 59"/>
              <a:gd name="T25" fmla="*/ 39 h 58"/>
              <a:gd name="T26" fmla="*/ 32 w 59"/>
              <a:gd name="T27" fmla="*/ 38 h 58"/>
              <a:gd name="T28" fmla="*/ 20 w 59"/>
              <a:gd name="T29" fmla="*/ 27 h 58"/>
              <a:gd name="T30" fmla="*/ 19 w 59"/>
              <a:gd name="T31" fmla="*/ 24 h 58"/>
              <a:gd name="T32" fmla="*/ 24 w 59"/>
              <a:gd name="T33" fmla="*/ 19 h 58"/>
              <a:gd name="T34" fmla="*/ 23 w 59"/>
              <a:gd name="T35" fmla="*/ 16 h 58"/>
              <a:gd name="T36" fmla="*/ 19 w 59"/>
              <a:gd name="T37" fmla="*/ 9 h 58"/>
              <a:gd name="T38" fmla="*/ 18 w 59"/>
              <a:gd name="T39" fmla="*/ 9 h 58"/>
              <a:gd name="T40" fmla="*/ 14 w 59"/>
              <a:gd name="T41" fmla="*/ 10 h 58"/>
              <a:gd name="T42" fmla="*/ 10 w 59"/>
              <a:gd name="T43" fmla="*/ 19 h 58"/>
              <a:gd name="T44" fmla="*/ 12 w 59"/>
              <a:gd name="T45" fmla="*/ 26 h 58"/>
              <a:gd name="T46" fmla="*/ 32 w 59"/>
              <a:gd name="T47" fmla="*/ 46 h 58"/>
              <a:gd name="T48" fmla="*/ 40 w 59"/>
              <a:gd name="T49" fmla="*/ 48 h 58"/>
              <a:gd name="T50" fmla="*/ 48 w 59"/>
              <a:gd name="T51" fmla="*/ 44 h 58"/>
              <a:gd name="T52" fmla="*/ 49 w 59"/>
              <a:gd name="T53" fmla="*/ 40 h 58"/>
              <a:gd name="T54" fmla="*/ 49 w 59"/>
              <a:gd name="T55" fmla="*/ 39 h 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9" h="58">
                <a:moveTo>
                  <a:pt x="59" y="47"/>
                </a:moveTo>
                <a:cubicBezTo>
                  <a:pt x="59" y="53"/>
                  <a:pt x="54" y="58"/>
                  <a:pt x="48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0"/>
                  <a:pt x="59" y="4"/>
                  <a:pt x="59" y="10"/>
                </a:cubicBezTo>
                <a:lnTo>
                  <a:pt x="59" y="47"/>
                </a:lnTo>
                <a:close/>
                <a:moveTo>
                  <a:pt x="49" y="39"/>
                </a:moveTo>
                <a:cubicBezTo>
                  <a:pt x="49" y="39"/>
                  <a:pt x="43" y="36"/>
                  <a:pt x="42" y="35"/>
                </a:cubicBezTo>
                <a:cubicBezTo>
                  <a:pt x="41" y="35"/>
                  <a:pt x="41" y="34"/>
                  <a:pt x="40" y="34"/>
                </a:cubicBezTo>
                <a:cubicBezTo>
                  <a:pt x="38" y="34"/>
                  <a:pt x="36" y="39"/>
                  <a:pt x="34" y="39"/>
                </a:cubicBezTo>
                <a:cubicBezTo>
                  <a:pt x="33" y="39"/>
                  <a:pt x="32" y="38"/>
                  <a:pt x="32" y="38"/>
                </a:cubicBezTo>
                <a:cubicBezTo>
                  <a:pt x="27" y="35"/>
                  <a:pt x="23" y="32"/>
                  <a:pt x="20" y="27"/>
                </a:cubicBezTo>
                <a:cubicBezTo>
                  <a:pt x="20" y="26"/>
                  <a:pt x="19" y="25"/>
                  <a:pt x="19" y="24"/>
                </a:cubicBezTo>
                <a:cubicBezTo>
                  <a:pt x="19" y="23"/>
                  <a:pt x="24" y="20"/>
                  <a:pt x="24" y="19"/>
                </a:cubicBezTo>
                <a:cubicBezTo>
                  <a:pt x="24" y="18"/>
                  <a:pt x="23" y="17"/>
                  <a:pt x="23" y="16"/>
                </a:cubicBezTo>
                <a:cubicBezTo>
                  <a:pt x="22" y="15"/>
                  <a:pt x="20" y="10"/>
                  <a:pt x="19" y="9"/>
                </a:cubicBezTo>
                <a:cubicBezTo>
                  <a:pt x="19" y="9"/>
                  <a:pt x="19" y="9"/>
                  <a:pt x="18" y="9"/>
                </a:cubicBezTo>
                <a:cubicBezTo>
                  <a:pt x="17" y="9"/>
                  <a:pt x="15" y="10"/>
                  <a:pt x="14" y="10"/>
                </a:cubicBezTo>
                <a:cubicBezTo>
                  <a:pt x="12" y="11"/>
                  <a:pt x="10" y="16"/>
                  <a:pt x="10" y="19"/>
                </a:cubicBezTo>
                <a:cubicBezTo>
                  <a:pt x="10" y="21"/>
                  <a:pt x="11" y="24"/>
                  <a:pt x="12" y="26"/>
                </a:cubicBezTo>
                <a:cubicBezTo>
                  <a:pt x="15" y="34"/>
                  <a:pt x="24" y="43"/>
                  <a:pt x="32" y="46"/>
                </a:cubicBezTo>
                <a:cubicBezTo>
                  <a:pt x="35" y="47"/>
                  <a:pt x="37" y="48"/>
                  <a:pt x="40" y="48"/>
                </a:cubicBezTo>
                <a:cubicBezTo>
                  <a:pt x="42" y="48"/>
                  <a:pt x="47" y="46"/>
                  <a:pt x="48" y="44"/>
                </a:cubicBezTo>
                <a:cubicBezTo>
                  <a:pt x="49" y="43"/>
                  <a:pt x="49" y="41"/>
                  <a:pt x="49" y="40"/>
                </a:cubicBezTo>
                <a:cubicBezTo>
                  <a:pt x="49" y="40"/>
                  <a:pt x="49" y="40"/>
                  <a:pt x="49" y="3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</a:ln>
        </p:spPr>
        <p:txBody>
          <a:bodyPr/>
          <a:lstStyle/>
          <a:p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Oval 48"/>
          <p:cNvSpPr/>
          <p:nvPr/>
        </p:nvSpPr>
        <p:spPr>
          <a:xfrm>
            <a:off x="3066528" y="1948066"/>
            <a:ext cx="718780" cy="719061"/>
          </a:xfrm>
          <a:prstGeom prst="ellipse">
            <a:avLst/>
          </a:prstGeom>
          <a:solidFill>
            <a:srgbClr val="3293FD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Oval 51"/>
          <p:cNvSpPr/>
          <p:nvPr/>
        </p:nvSpPr>
        <p:spPr>
          <a:xfrm>
            <a:off x="3066528" y="3227030"/>
            <a:ext cx="718780" cy="719061"/>
          </a:xfrm>
          <a:prstGeom prst="ellipse">
            <a:avLst/>
          </a:prstGeom>
          <a:solidFill>
            <a:srgbClr val="FFC000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Freeform 37"/>
          <p:cNvSpPr>
            <a:spLocks noChangeAspect="1"/>
          </p:cNvSpPr>
          <p:nvPr/>
        </p:nvSpPr>
        <p:spPr bwMode="auto">
          <a:xfrm>
            <a:off x="3264589" y="2150647"/>
            <a:ext cx="334134" cy="290946"/>
          </a:xfrm>
          <a:custGeom>
            <a:avLst/>
            <a:gdLst>
              <a:gd name="T0" fmla="*/ 34 w 68"/>
              <a:gd name="T1" fmla="*/ 49 h 59"/>
              <a:gd name="T2" fmla="*/ 29 w 68"/>
              <a:gd name="T3" fmla="*/ 49 h 59"/>
              <a:gd name="T4" fmla="*/ 11 w 68"/>
              <a:gd name="T5" fmla="*/ 58 h 59"/>
              <a:gd name="T6" fmla="*/ 7 w 68"/>
              <a:gd name="T7" fmla="*/ 59 h 59"/>
              <a:gd name="T8" fmla="*/ 5 w 68"/>
              <a:gd name="T9" fmla="*/ 57 h 59"/>
              <a:gd name="T10" fmla="*/ 5 w 68"/>
              <a:gd name="T11" fmla="*/ 57 h 59"/>
              <a:gd name="T12" fmla="*/ 6 w 68"/>
              <a:gd name="T13" fmla="*/ 55 h 59"/>
              <a:gd name="T14" fmla="*/ 13 w 68"/>
              <a:gd name="T15" fmla="*/ 44 h 59"/>
              <a:gd name="T16" fmla="*/ 0 w 68"/>
              <a:gd name="T17" fmla="*/ 25 h 59"/>
              <a:gd name="T18" fmla="*/ 34 w 68"/>
              <a:gd name="T19" fmla="*/ 0 h 59"/>
              <a:gd name="T20" fmla="*/ 68 w 68"/>
              <a:gd name="T21" fmla="*/ 25 h 59"/>
              <a:gd name="T22" fmla="*/ 34 w 68"/>
              <a:gd name="T23" fmla="*/ 49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</a:ln>
        </p:spPr>
        <p:txBody>
          <a:bodyPr/>
          <a:lstStyle/>
          <a:p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Freeform 116"/>
          <p:cNvSpPr>
            <a:spLocks noChangeAspect="1"/>
          </p:cNvSpPr>
          <p:nvPr/>
        </p:nvSpPr>
        <p:spPr bwMode="auto">
          <a:xfrm>
            <a:off x="3242176" y="3399165"/>
            <a:ext cx="373709" cy="352044"/>
          </a:xfrm>
          <a:custGeom>
            <a:avLst/>
            <a:gdLst>
              <a:gd name="T0" fmla="*/ 63 w 64"/>
              <a:gd name="T1" fmla="*/ 25 h 60"/>
              <a:gd name="T2" fmla="*/ 49 w 64"/>
              <a:gd name="T3" fmla="*/ 39 h 60"/>
              <a:gd name="T4" fmla="*/ 52 w 64"/>
              <a:gd name="T5" fmla="*/ 57 h 60"/>
              <a:gd name="T6" fmla="*/ 52 w 64"/>
              <a:gd name="T7" fmla="*/ 58 h 60"/>
              <a:gd name="T8" fmla="*/ 51 w 64"/>
              <a:gd name="T9" fmla="*/ 60 h 60"/>
              <a:gd name="T10" fmla="*/ 49 w 64"/>
              <a:gd name="T11" fmla="*/ 60 h 60"/>
              <a:gd name="T12" fmla="*/ 32 w 64"/>
              <a:gd name="T13" fmla="*/ 51 h 60"/>
              <a:gd name="T14" fmla="*/ 15 w 64"/>
              <a:gd name="T15" fmla="*/ 60 h 60"/>
              <a:gd name="T16" fmla="*/ 13 w 64"/>
              <a:gd name="T17" fmla="*/ 60 h 60"/>
              <a:gd name="T18" fmla="*/ 12 w 64"/>
              <a:gd name="T19" fmla="*/ 58 h 60"/>
              <a:gd name="T20" fmla="*/ 12 w 64"/>
              <a:gd name="T21" fmla="*/ 57 h 60"/>
              <a:gd name="T22" fmla="*/ 15 w 64"/>
              <a:gd name="T23" fmla="*/ 39 h 60"/>
              <a:gd name="T24" fmla="*/ 1 w 64"/>
              <a:gd name="T25" fmla="*/ 25 h 60"/>
              <a:gd name="T26" fmla="*/ 0 w 64"/>
              <a:gd name="T27" fmla="*/ 23 h 60"/>
              <a:gd name="T28" fmla="*/ 3 w 64"/>
              <a:gd name="T29" fmla="*/ 22 h 60"/>
              <a:gd name="T30" fmla="*/ 22 w 64"/>
              <a:gd name="T31" fmla="*/ 19 h 60"/>
              <a:gd name="T32" fmla="*/ 30 w 64"/>
              <a:gd name="T33" fmla="*/ 1 h 60"/>
              <a:gd name="T34" fmla="*/ 32 w 64"/>
              <a:gd name="T35" fmla="*/ 0 h 60"/>
              <a:gd name="T36" fmla="*/ 34 w 64"/>
              <a:gd name="T37" fmla="*/ 1 h 60"/>
              <a:gd name="T38" fmla="*/ 42 w 64"/>
              <a:gd name="T39" fmla="*/ 19 h 60"/>
              <a:gd name="T40" fmla="*/ 61 w 64"/>
              <a:gd name="T41" fmla="*/ 22 h 60"/>
              <a:gd name="T42" fmla="*/ 64 w 64"/>
              <a:gd name="T43" fmla="*/ 23 h 60"/>
              <a:gd name="T44" fmla="*/ 63 w 64"/>
              <a:gd name="T45" fmla="*/ 25 h 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4" h="60">
                <a:moveTo>
                  <a:pt x="63" y="25"/>
                </a:moveTo>
                <a:cubicBezTo>
                  <a:pt x="49" y="39"/>
                  <a:pt x="49" y="39"/>
                  <a:pt x="49" y="39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4" y="60"/>
                  <a:pt x="13" y="60"/>
                </a:cubicBezTo>
                <a:cubicBezTo>
                  <a:pt x="12" y="60"/>
                  <a:pt x="12" y="59"/>
                  <a:pt x="12" y="58"/>
                </a:cubicBezTo>
                <a:cubicBezTo>
                  <a:pt x="12" y="58"/>
                  <a:pt x="12" y="58"/>
                  <a:pt x="12" y="57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0" y="24"/>
                  <a:pt x="0" y="23"/>
                </a:cubicBezTo>
                <a:cubicBezTo>
                  <a:pt x="0" y="22"/>
                  <a:pt x="2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3" y="0"/>
                  <a:pt x="34" y="1"/>
                  <a:pt x="34" y="1"/>
                </a:cubicBezTo>
                <a:cubicBezTo>
                  <a:pt x="42" y="19"/>
                  <a:pt x="42" y="19"/>
                  <a:pt x="42" y="19"/>
                </a:cubicBezTo>
                <a:cubicBezTo>
                  <a:pt x="61" y="22"/>
                  <a:pt x="61" y="22"/>
                  <a:pt x="61" y="22"/>
                </a:cubicBezTo>
                <a:cubicBezTo>
                  <a:pt x="62" y="22"/>
                  <a:pt x="64" y="22"/>
                  <a:pt x="64" y="23"/>
                </a:cubicBezTo>
                <a:cubicBezTo>
                  <a:pt x="64" y="24"/>
                  <a:pt x="63" y="25"/>
                  <a:pt x="63" y="25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</a:ln>
        </p:spPr>
        <p:txBody>
          <a:bodyPr/>
          <a:lstStyle/>
          <a:p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9411502" y="1930460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9411502" y="2225891"/>
            <a:ext cx="1992444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665803" y="1930460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5" name="TextBox 38"/>
          <p:cNvSpPr txBox="1"/>
          <p:nvPr/>
        </p:nvSpPr>
        <p:spPr>
          <a:xfrm>
            <a:off x="935243" y="2225891"/>
            <a:ext cx="1992444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9411502" y="3227281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9411502" y="3522712"/>
            <a:ext cx="1992444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1665803" y="3227281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935243" y="3522712"/>
            <a:ext cx="1992444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935243" y="5270991"/>
            <a:ext cx="104687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290" algn="just">
              <a:lnSpc>
                <a:spcPct val="150000"/>
              </a:lnSpc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065" y="1930460"/>
            <a:ext cx="3780477" cy="2343896"/>
          </a:xfrm>
          <a:prstGeom prst="rect">
            <a:avLst/>
          </a:prstGeom>
        </p:spPr>
      </p:pic>
      <p:sp>
        <p:nvSpPr>
          <p:cNvPr id="40" name="文本框 3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338835" y="287887"/>
            <a:ext cx="3414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不足改善措施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DC7A6D6D-3FF5-4CD2-80FB-09993E4CB365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778328B7-E355-4FE2-834F-34E7B34AED68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41" name="圆角矩形 32">
                <a:extLst>
                  <a:ext uri="{FF2B5EF4-FFF2-40B4-BE49-F238E27FC236}">
                    <a16:creationId xmlns:a16="http://schemas.microsoft.com/office/drawing/2014/main" xmlns="" id="{EB559023-2F39-4F79-AADF-890079426B31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" name="圆角矩形 33">
                <a:extLst>
                  <a:ext uri="{FF2B5EF4-FFF2-40B4-BE49-F238E27FC236}">
                    <a16:creationId xmlns:a16="http://schemas.microsoft.com/office/drawing/2014/main" xmlns="" id="{3A9F1728-3CBC-460A-8E75-8AAFC7988671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" name="圆角矩形 34">
                <a:extLst>
                  <a:ext uri="{FF2B5EF4-FFF2-40B4-BE49-F238E27FC236}">
                    <a16:creationId xmlns:a16="http://schemas.microsoft.com/office/drawing/2014/main" xmlns="" id="{85D7214A-E6E1-469C-B1D2-AF26C467873C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9" name="文本框 28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7745C103-B195-4D70-89AD-1DE98445DEBD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圆角矩形 77"/>
          <p:cNvSpPr/>
          <p:nvPr/>
        </p:nvSpPr>
        <p:spPr>
          <a:xfrm>
            <a:off x="6198344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D54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3572619" y="2287334"/>
            <a:ext cx="2225675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3293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948482" y="2287334"/>
            <a:ext cx="2225675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9224" y="3393892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529567" y="2342077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47085" y="3393892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29567" y="3942044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3293F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98293" y="3412188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D5484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63178" y="3120126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D548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588299" y="3456120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863178" y="4720093"/>
              <a:ext cx="604653" cy="502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124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1158013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年度目标回顾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3831109" y="4588793"/>
            <a:ext cx="23885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全年工作盘点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TextBox 40"/>
          <p:cNvSpPr txBox="1">
            <a:spLocks noChangeArrowheads="1"/>
          </p:cNvSpPr>
          <p:nvPr/>
        </p:nvSpPr>
        <p:spPr bwMode="auto">
          <a:xfrm>
            <a:off x="6331552" y="4481071"/>
            <a:ext cx="197894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经验总结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与改善措施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55600" indent="-355600" algn="ctr"/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TextBox 6"/>
          <p:cNvSpPr txBox="1">
            <a:spLocks noChangeArrowheads="1"/>
          </p:cNvSpPr>
          <p:nvPr/>
        </p:nvSpPr>
        <p:spPr bwMode="auto">
          <a:xfrm>
            <a:off x="9040486" y="4591518"/>
            <a:ext cx="17880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355600" indent="-355600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年规划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206726" y="703812"/>
            <a:ext cx="19832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 </a:t>
            </a:r>
            <a:r>
              <a:rPr lang="zh-CN" altLang="en-US" sz="54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</a:t>
            </a: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1692120" y="2581710"/>
            <a:ext cx="738628" cy="712180"/>
            <a:chOff x="7019925" y="5499100"/>
            <a:chExt cx="312738" cy="301626"/>
          </a:xfrm>
          <a:solidFill>
            <a:srgbClr val="FFC000"/>
          </a:solidFill>
        </p:grpSpPr>
        <p:sp>
          <p:nvSpPr>
            <p:cNvPr id="83" name="Freeform 252"/>
            <p:cNvSpPr/>
            <p:nvPr/>
          </p:nvSpPr>
          <p:spPr bwMode="auto">
            <a:xfrm>
              <a:off x="7069138" y="55673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Freeform 253"/>
            <p:cNvSpPr/>
            <p:nvPr/>
          </p:nvSpPr>
          <p:spPr bwMode="auto">
            <a:xfrm>
              <a:off x="7019925" y="549910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9" name="圆角矩形 78"/>
          <p:cNvSpPr/>
          <p:nvPr/>
        </p:nvSpPr>
        <p:spPr>
          <a:xfrm>
            <a:off x="8822482" y="2287334"/>
            <a:ext cx="2224088" cy="3427413"/>
          </a:xfrm>
          <a:prstGeom prst="roundRect">
            <a:avLst>
              <a:gd name="adj" fmla="val 6705"/>
            </a:avLst>
          </a:prstGeom>
          <a:noFill/>
          <a:ln w="38100">
            <a:solidFill>
              <a:srgbClr val="325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KSO_Shape"/>
          <p:cNvSpPr>
            <a:spLocks noChangeAspect="1"/>
          </p:cNvSpPr>
          <p:nvPr/>
        </p:nvSpPr>
        <p:spPr bwMode="auto">
          <a:xfrm>
            <a:off x="4291757" y="2668334"/>
            <a:ext cx="801688" cy="600075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3293FD"/>
          </a:solidFill>
          <a:ln>
            <a:noFill/>
          </a:ln>
          <a:extLst/>
        </p:spPr>
        <p:txBody>
          <a:bodyPr bIns="48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KSO_Shape"/>
          <p:cNvSpPr/>
          <p:nvPr/>
        </p:nvSpPr>
        <p:spPr bwMode="auto">
          <a:xfrm>
            <a:off x="6939707" y="2611184"/>
            <a:ext cx="671513" cy="67151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D54846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KSO_Shape"/>
          <p:cNvSpPr>
            <a:spLocks noChangeAspect="1"/>
          </p:cNvSpPr>
          <p:nvPr/>
        </p:nvSpPr>
        <p:spPr bwMode="auto">
          <a:xfrm>
            <a:off x="9636869" y="2595309"/>
            <a:ext cx="527050" cy="685800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32587D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072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airplan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7" grpId="0" animBg="1"/>
      <p:bldP spid="75" grpId="0" animBg="1"/>
      <p:bldP spid="47" grpId="0"/>
      <p:bldP spid="49" grpId="0"/>
      <p:bldP spid="53" grpId="0"/>
      <p:bldP spid="55" grpId="0"/>
      <p:bldP spid="60" grpId="0"/>
      <p:bldP spid="79" grpId="0" animBg="1"/>
      <p:bldP spid="80" grpId="0" animBg="1"/>
      <p:bldP spid="81" grpId="0" animBg="1"/>
      <p:bldP spid="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4326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2400" b="1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年销售额计划分解细表：</a:t>
            </a:r>
            <a:endParaRPr lang="zh-CN" alt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951568"/>
              </p:ext>
            </p:extLst>
          </p:nvPr>
        </p:nvGraphicFramePr>
        <p:xfrm>
          <a:off x="935243" y="1544273"/>
          <a:ext cx="10439175" cy="45751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78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8783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主打产品销售趋势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主打产品销售趋势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主打产品销售趋势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87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主打产品销售趋势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107950" algn="ct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打产品销售趋势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产品一</a:t>
                      </a:r>
                      <a:endParaRPr 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产品二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产品三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产品四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产品五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Lato Light"/>
                        <a:sym typeface="微软雅黑" panose="020B0503020204020204" pitchFamily="34" charset="-122"/>
                      </a:endParaRP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500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200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20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-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Light"/>
                          <a:sym typeface="微软雅黑" panose="020B0503020204020204" pitchFamily="34" charset="-122"/>
                        </a:rPr>
                        <a:t>10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3596"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$600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$100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$300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id-ID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Lato Regular"/>
                          <a:sym typeface="微软雅黑" panose="020B0503020204020204" pitchFamily="34" charset="-122"/>
                        </a:rPr>
                        <a:t>$630</a:t>
                      </a:r>
                    </a:p>
                  </a:txBody>
                  <a:tcPr marL="45703" marR="45703" marT="22860" marB="22860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DFA7DC52-87CB-4AB9-BA56-8C0A0D84C054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421EFE6A-B5EC-4C6B-9D0A-4DC89005F2A3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12" name="圆角矩形 32">
                <a:extLst>
                  <a:ext uri="{FF2B5EF4-FFF2-40B4-BE49-F238E27FC236}">
                    <a16:creationId xmlns:a16="http://schemas.microsoft.com/office/drawing/2014/main" xmlns="" id="{A996AFF9-1AAF-4AB7-8D90-AC4E53AC4DDA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圆角矩形 33">
                <a:extLst>
                  <a:ext uri="{FF2B5EF4-FFF2-40B4-BE49-F238E27FC236}">
                    <a16:creationId xmlns:a16="http://schemas.microsoft.com/office/drawing/2014/main" xmlns="" id="{2093A7F7-55F6-4292-B3B3-9B7F51BCC2A0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圆角矩形 34">
                <a:extLst>
                  <a:ext uri="{FF2B5EF4-FFF2-40B4-BE49-F238E27FC236}">
                    <a16:creationId xmlns:a16="http://schemas.microsoft.com/office/drawing/2014/main" xmlns="" id="{05A66806-1EA0-4AF7-9EE0-4A3A11A64C32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1" name="文本框 10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FADD254C-2833-4B57-BBBE-C118B2D445CA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7152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659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客户销售规划明细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567967"/>
              </p:ext>
            </p:extLst>
          </p:nvPr>
        </p:nvGraphicFramePr>
        <p:xfrm>
          <a:off x="1092866" y="1347319"/>
          <a:ext cx="10347045" cy="516602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6391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554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76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177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00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969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客户</a:t>
                      </a:r>
                      <a:endParaRPr lang="ko-KR" altLang="en-US" sz="20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预期销售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预期销售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587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预期销售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93F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预期销售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预期销售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48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5753"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输入标题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  <a:p>
                      <a:pPr algn="ctr" latinLnBrk="1"/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>
                          <a:solidFill>
                            <a:schemeClr val="tx1"/>
                          </a:solidFill>
                        </a:defRPr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ko-KR" altLang="en-US" dirty="0">
                        <a:latin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35C467B-8F9C-40D6-AC80-E6143E86DF92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68979290-5694-40F1-8058-3874E31D7A94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12" name="圆角矩形 32">
                <a:extLst>
                  <a:ext uri="{FF2B5EF4-FFF2-40B4-BE49-F238E27FC236}">
                    <a16:creationId xmlns:a16="http://schemas.microsoft.com/office/drawing/2014/main" xmlns="" id="{02A79C14-5399-4851-8C47-752DEDD48EBF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圆角矩形 33">
                <a:extLst>
                  <a:ext uri="{FF2B5EF4-FFF2-40B4-BE49-F238E27FC236}">
                    <a16:creationId xmlns:a16="http://schemas.microsoft.com/office/drawing/2014/main" xmlns="" id="{BB502A94-BF39-471B-9524-FF4A08AD8E07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圆角矩形 34">
                <a:extLst>
                  <a:ext uri="{FF2B5EF4-FFF2-40B4-BE49-F238E27FC236}">
                    <a16:creationId xmlns:a16="http://schemas.microsoft.com/office/drawing/2014/main" xmlns="" id="{8202B627-CC27-4B51-81DA-C075D229B58E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1" name="文本框 10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341212CC-8D7E-48F1-ACA8-0F0D41231563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5411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2360807" y="1537801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D54846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2360807" y="3258100"/>
            <a:ext cx="1584176" cy="1455946"/>
          </a:xfrm>
          <a:custGeom>
            <a:avLst/>
            <a:gdLst>
              <a:gd name="T0" fmla="*/ 593 w 593"/>
              <a:gd name="T1" fmla="*/ 248 h 545"/>
              <a:gd name="T2" fmla="*/ 295 w 593"/>
              <a:gd name="T3" fmla="*/ 545 h 545"/>
              <a:gd name="T4" fmla="*/ 0 w 593"/>
              <a:gd name="T5" fmla="*/ 248 h 545"/>
              <a:gd name="T6" fmla="*/ 0 w 593"/>
              <a:gd name="T7" fmla="*/ 0 h 545"/>
              <a:gd name="T8" fmla="*/ 295 w 593"/>
              <a:gd name="T9" fmla="*/ 297 h 545"/>
              <a:gd name="T10" fmla="*/ 593 w 593"/>
              <a:gd name="T11" fmla="*/ 0 h 545"/>
              <a:gd name="T12" fmla="*/ 593 w 593"/>
              <a:gd name="T13" fmla="*/ 248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5">
                <a:moveTo>
                  <a:pt x="593" y="248"/>
                </a:moveTo>
                <a:lnTo>
                  <a:pt x="295" y="545"/>
                </a:lnTo>
                <a:lnTo>
                  <a:pt x="0" y="248"/>
                </a:lnTo>
                <a:lnTo>
                  <a:pt x="0" y="0"/>
                </a:lnTo>
                <a:lnTo>
                  <a:pt x="295" y="297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3293FD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8"/>
          <p:cNvSpPr/>
          <p:nvPr/>
        </p:nvSpPr>
        <p:spPr bwMode="auto">
          <a:xfrm>
            <a:off x="2360807" y="4975728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FFC000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Freeform 13"/>
          <p:cNvSpPr/>
          <p:nvPr/>
        </p:nvSpPr>
        <p:spPr bwMode="auto">
          <a:xfrm>
            <a:off x="2860015" y="3297469"/>
            <a:ext cx="585762" cy="368946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3293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20"/>
          <p:cNvSpPr/>
          <p:nvPr/>
        </p:nvSpPr>
        <p:spPr bwMode="auto">
          <a:xfrm>
            <a:off x="2941798" y="1537801"/>
            <a:ext cx="422194" cy="495300"/>
          </a:xfrm>
          <a:custGeom>
            <a:avLst/>
            <a:gdLst/>
            <a:ahLst/>
            <a:cxnLst/>
            <a:rect l="l" t="t" r="r" b="b"/>
            <a:pathLst>
              <a:path w="422194" h="495300">
                <a:moveTo>
                  <a:pt x="221309" y="211137"/>
                </a:moveTo>
                <a:cubicBezTo>
                  <a:pt x="228811" y="211137"/>
                  <a:pt x="236313" y="218615"/>
                  <a:pt x="236313" y="226093"/>
                </a:cubicBezTo>
                <a:cubicBezTo>
                  <a:pt x="236313" y="229832"/>
                  <a:pt x="236313" y="233571"/>
                  <a:pt x="232562" y="237310"/>
                </a:cubicBezTo>
                <a:cubicBezTo>
                  <a:pt x="232562" y="237310"/>
                  <a:pt x="232562" y="237310"/>
                  <a:pt x="243815" y="349480"/>
                </a:cubicBezTo>
                <a:cubicBezTo>
                  <a:pt x="243815" y="349480"/>
                  <a:pt x="243815" y="349480"/>
                  <a:pt x="221309" y="409304"/>
                </a:cubicBezTo>
                <a:cubicBezTo>
                  <a:pt x="221309" y="409304"/>
                  <a:pt x="221309" y="409304"/>
                  <a:pt x="262570" y="304612"/>
                </a:cubicBezTo>
                <a:cubicBezTo>
                  <a:pt x="262570" y="304612"/>
                  <a:pt x="262570" y="304612"/>
                  <a:pt x="300080" y="214876"/>
                </a:cubicBezTo>
                <a:cubicBezTo>
                  <a:pt x="300080" y="214876"/>
                  <a:pt x="300080" y="214876"/>
                  <a:pt x="333838" y="214876"/>
                </a:cubicBezTo>
                <a:cubicBezTo>
                  <a:pt x="352593" y="218615"/>
                  <a:pt x="390103" y="226093"/>
                  <a:pt x="408858" y="270961"/>
                </a:cubicBezTo>
                <a:cubicBezTo>
                  <a:pt x="423862" y="297134"/>
                  <a:pt x="423862" y="409304"/>
                  <a:pt x="420111" y="495300"/>
                </a:cubicBezTo>
                <a:cubicBezTo>
                  <a:pt x="420111" y="495300"/>
                  <a:pt x="420111" y="495300"/>
                  <a:pt x="352593" y="495300"/>
                </a:cubicBezTo>
                <a:cubicBezTo>
                  <a:pt x="352593" y="495300"/>
                  <a:pt x="352593" y="495300"/>
                  <a:pt x="348842" y="330785"/>
                </a:cubicBezTo>
                <a:cubicBezTo>
                  <a:pt x="348842" y="330785"/>
                  <a:pt x="348842" y="329850"/>
                  <a:pt x="347436" y="329383"/>
                </a:cubicBezTo>
                <a:lnTo>
                  <a:pt x="337589" y="330785"/>
                </a:lnTo>
                <a:lnTo>
                  <a:pt x="333838" y="327046"/>
                </a:lnTo>
                <a:cubicBezTo>
                  <a:pt x="333838" y="327046"/>
                  <a:pt x="333838" y="327046"/>
                  <a:pt x="337589" y="495300"/>
                </a:cubicBezTo>
                <a:cubicBezTo>
                  <a:pt x="337589" y="495300"/>
                  <a:pt x="337589" y="495300"/>
                  <a:pt x="213807" y="495300"/>
                </a:cubicBezTo>
                <a:cubicBezTo>
                  <a:pt x="213807" y="495300"/>
                  <a:pt x="213807" y="495300"/>
                  <a:pt x="86273" y="495300"/>
                </a:cubicBezTo>
                <a:cubicBezTo>
                  <a:pt x="86273" y="495300"/>
                  <a:pt x="86273" y="495300"/>
                  <a:pt x="86273" y="330785"/>
                </a:cubicBezTo>
                <a:cubicBezTo>
                  <a:pt x="75050" y="327056"/>
                  <a:pt x="75020" y="330765"/>
                  <a:pt x="75020" y="330785"/>
                </a:cubicBezTo>
                <a:cubicBezTo>
                  <a:pt x="75020" y="330785"/>
                  <a:pt x="75020" y="330785"/>
                  <a:pt x="71269" y="495300"/>
                </a:cubicBezTo>
                <a:cubicBezTo>
                  <a:pt x="71269" y="495300"/>
                  <a:pt x="71269" y="495300"/>
                  <a:pt x="0" y="495300"/>
                </a:cubicBezTo>
                <a:cubicBezTo>
                  <a:pt x="0" y="409304"/>
                  <a:pt x="0" y="297134"/>
                  <a:pt x="11253" y="270961"/>
                </a:cubicBezTo>
                <a:cubicBezTo>
                  <a:pt x="22506" y="233571"/>
                  <a:pt x="56265" y="218615"/>
                  <a:pt x="86273" y="214876"/>
                </a:cubicBezTo>
                <a:cubicBezTo>
                  <a:pt x="86273" y="214876"/>
                  <a:pt x="86273" y="214876"/>
                  <a:pt x="142538" y="214876"/>
                </a:cubicBezTo>
                <a:cubicBezTo>
                  <a:pt x="142538" y="214876"/>
                  <a:pt x="142538" y="214876"/>
                  <a:pt x="180048" y="300873"/>
                </a:cubicBezTo>
                <a:cubicBezTo>
                  <a:pt x="180048" y="300873"/>
                  <a:pt x="180048" y="300873"/>
                  <a:pt x="195052" y="345741"/>
                </a:cubicBezTo>
                <a:cubicBezTo>
                  <a:pt x="195052" y="345741"/>
                  <a:pt x="195052" y="345741"/>
                  <a:pt x="206305" y="237310"/>
                </a:cubicBezTo>
                <a:cubicBezTo>
                  <a:pt x="206305" y="233571"/>
                  <a:pt x="202554" y="229832"/>
                  <a:pt x="202554" y="226093"/>
                </a:cubicBezTo>
                <a:cubicBezTo>
                  <a:pt x="202554" y="222354"/>
                  <a:pt x="206305" y="214876"/>
                  <a:pt x="213807" y="214876"/>
                </a:cubicBezTo>
                <a:cubicBezTo>
                  <a:pt x="213807" y="211137"/>
                  <a:pt x="217558" y="211137"/>
                  <a:pt x="221309" y="211137"/>
                </a:cubicBezTo>
                <a:close/>
                <a:moveTo>
                  <a:pt x="213438" y="0"/>
                </a:moveTo>
                <a:lnTo>
                  <a:pt x="220954" y="0"/>
                </a:lnTo>
                <a:cubicBezTo>
                  <a:pt x="269810" y="0"/>
                  <a:pt x="311150" y="41474"/>
                  <a:pt x="311150" y="90488"/>
                </a:cubicBezTo>
                <a:cubicBezTo>
                  <a:pt x="311150" y="139502"/>
                  <a:pt x="269810" y="180975"/>
                  <a:pt x="220954" y="180975"/>
                </a:cubicBezTo>
                <a:cubicBezTo>
                  <a:pt x="217196" y="180975"/>
                  <a:pt x="213438" y="180975"/>
                  <a:pt x="213438" y="177205"/>
                </a:cubicBezTo>
                <a:cubicBezTo>
                  <a:pt x="164582" y="173435"/>
                  <a:pt x="127000" y="135731"/>
                  <a:pt x="127000" y="90488"/>
                </a:cubicBezTo>
                <a:cubicBezTo>
                  <a:pt x="127000" y="41474"/>
                  <a:pt x="164582" y="3771"/>
                  <a:pt x="213438" y="0"/>
                </a:cubicBezTo>
                <a:close/>
              </a:path>
            </a:pathLst>
          </a:custGeom>
          <a:solidFill>
            <a:srgbClr val="D54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2994632" y="5021435"/>
            <a:ext cx="316526" cy="548814"/>
          </a:xfrm>
          <a:custGeom>
            <a:avLst/>
            <a:gdLst>
              <a:gd name="T0" fmla="*/ 45 w 105"/>
              <a:gd name="T1" fmla="*/ 139 h 182"/>
              <a:gd name="T2" fmla="*/ 45 w 105"/>
              <a:gd name="T3" fmla="*/ 96 h 182"/>
              <a:gd name="T4" fmla="*/ 14 w 105"/>
              <a:gd name="T5" fmla="*/ 79 h 182"/>
              <a:gd name="T6" fmla="*/ 4 w 105"/>
              <a:gd name="T7" fmla="*/ 51 h 182"/>
              <a:gd name="T8" fmla="*/ 15 w 105"/>
              <a:gd name="T9" fmla="*/ 23 h 182"/>
              <a:gd name="T10" fmla="*/ 45 w 105"/>
              <a:gd name="T11" fmla="*/ 10 h 182"/>
              <a:gd name="T12" fmla="*/ 45 w 105"/>
              <a:gd name="T13" fmla="*/ 0 h 182"/>
              <a:gd name="T14" fmla="*/ 60 w 105"/>
              <a:gd name="T15" fmla="*/ 0 h 182"/>
              <a:gd name="T16" fmla="*/ 60 w 105"/>
              <a:gd name="T17" fmla="*/ 10 h 182"/>
              <a:gd name="T18" fmla="*/ 87 w 105"/>
              <a:gd name="T19" fmla="*/ 21 h 182"/>
              <a:gd name="T20" fmla="*/ 100 w 105"/>
              <a:gd name="T21" fmla="*/ 45 h 182"/>
              <a:gd name="T22" fmla="*/ 73 w 105"/>
              <a:gd name="T23" fmla="*/ 49 h 182"/>
              <a:gd name="T24" fmla="*/ 60 w 105"/>
              <a:gd name="T25" fmla="*/ 32 h 182"/>
              <a:gd name="T26" fmla="*/ 60 w 105"/>
              <a:gd name="T27" fmla="*/ 72 h 182"/>
              <a:gd name="T28" fmla="*/ 95 w 105"/>
              <a:gd name="T29" fmla="*/ 89 h 182"/>
              <a:gd name="T30" fmla="*/ 105 w 105"/>
              <a:gd name="T31" fmla="*/ 116 h 182"/>
              <a:gd name="T32" fmla="*/ 93 w 105"/>
              <a:gd name="T33" fmla="*/ 147 h 182"/>
              <a:gd name="T34" fmla="*/ 60 w 105"/>
              <a:gd name="T35" fmla="*/ 163 h 182"/>
              <a:gd name="T36" fmla="*/ 60 w 105"/>
              <a:gd name="T37" fmla="*/ 182 h 182"/>
              <a:gd name="T38" fmla="*/ 45 w 105"/>
              <a:gd name="T39" fmla="*/ 182 h 182"/>
              <a:gd name="T40" fmla="*/ 45 w 105"/>
              <a:gd name="T41" fmla="*/ 163 h 182"/>
              <a:gd name="T42" fmla="*/ 14 w 105"/>
              <a:gd name="T43" fmla="*/ 150 h 182"/>
              <a:gd name="T44" fmla="*/ 0 w 105"/>
              <a:gd name="T45" fmla="*/ 119 h 182"/>
              <a:gd name="T46" fmla="*/ 28 w 105"/>
              <a:gd name="T47" fmla="*/ 116 h 182"/>
              <a:gd name="T48" fmla="*/ 34 w 105"/>
              <a:gd name="T49" fmla="*/ 130 h 182"/>
              <a:gd name="T50" fmla="*/ 45 w 105"/>
              <a:gd name="T51" fmla="*/ 139 h 182"/>
              <a:gd name="T52" fmla="*/ 45 w 105"/>
              <a:gd name="T53" fmla="*/ 32 h 182"/>
              <a:gd name="T54" fmla="*/ 35 w 105"/>
              <a:gd name="T55" fmla="*/ 39 h 182"/>
              <a:gd name="T56" fmla="*/ 31 w 105"/>
              <a:gd name="T57" fmla="*/ 50 h 182"/>
              <a:gd name="T58" fmla="*/ 34 w 105"/>
              <a:gd name="T59" fmla="*/ 60 h 182"/>
              <a:gd name="T60" fmla="*/ 45 w 105"/>
              <a:gd name="T61" fmla="*/ 67 h 182"/>
              <a:gd name="T62" fmla="*/ 45 w 105"/>
              <a:gd name="T63" fmla="*/ 32 h 182"/>
              <a:gd name="T64" fmla="*/ 60 w 105"/>
              <a:gd name="T65" fmla="*/ 140 h 182"/>
              <a:gd name="T66" fmla="*/ 73 w 105"/>
              <a:gd name="T67" fmla="*/ 133 h 182"/>
              <a:gd name="T68" fmla="*/ 78 w 105"/>
              <a:gd name="T69" fmla="*/ 120 h 182"/>
              <a:gd name="T70" fmla="*/ 74 w 105"/>
              <a:gd name="T71" fmla="*/ 108 h 182"/>
              <a:gd name="T72" fmla="*/ 60 w 105"/>
              <a:gd name="T73" fmla="*/ 101 h 182"/>
              <a:gd name="T74" fmla="*/ 60 w 105"/>
              <a:gd name="T75" fmla="*/ 14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82">
                <a:moveTo>
                  <a:pt x="45" y="139"/>
                </a:moveTo>
                <a:cubicBezTo>
                  <a:pt x="45" y="96"/>
                  <a:pt x="45" y="96"/>
                  <a:pt x="45" y="96"/>
                </a:cubicBezTo>
                <a:cubicBezTo>
                  <a:pt x="31" y="92"/>
                  <a:pt x="20" y="87"/>
                  <a:pt x="14" y="79"/>
                </a:cubicBezTo>
                <a:cubicBezTo>
                  <a:pt x="7" y="71"/>
                  <a:pt x="4" y="62"/>
                  <a:pt x="4" y="51"/>
                </a:cubicBezTo>
                <a:cubicBezTo>
                  <a:pt x="4" y="40"/>
                  <a:pt x="8" y="30"/>
                  <a:pt x="15" y="23"/>
                </a:cubicBezTo>
                <a:cubicBezTo>
                  <a:pt x="22" y="15"/>
                  <a:pt x="32" y="11"/>
                  <a:pt x="45" y="10"/>
                </a:cubicBezTo>
                <a:cubicBezTo>
                  <a:pt x="45" y="0"/>
                  <a:pt x="45" y="0"/>
                  <a:pt x="4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72" y="11"/>
                  <a:pt x="81" y="15"/>
                  <a:pt x="87" y="21"/>
                </a:cubicBezTo>
                <a:cubicBezTo>
                  <a:pt x="94" y="27"/>
                  <a:pt x="99" y="35"/>
                  <a:pt x="100" y="45"/>
                </a:cubicBezTo>
                <a:cubicBezTo>
                  <a:pt x="73" y="49"/>
                  <a:pt x="73" y="49"/>
                  <a:pt x="73" y="49"/>
                </a:cubicBezTo>
                <a:cubicBezTo>
                  <a:pt x="71" y="41"/>
                  <a:pt x="67" y="35"/>
                  <a:pt x="60" y="32"/>
                </a:cubicBezTo>
                <a:cubicBezTo>
                  <a:pt x="60" y="72"/>
                  <a:pt x="60" y="72"/>
                  <a:pt x="60" y="72"/>
                </a:cubicBezTo>
                <a:cubicBezTo>
                  <a:pt x="77" y="76"/>
                  <a:pt x="89" y="82"/>
                  <a:pt x="95" y="89"/>
                </a:cubicBezTo>
                <a:cubicBezTo>
                  <a:pt x="102" y="96"/>
                  <a:pt x="105" y="105"/>
                  <a:pt x="105" y="116"/>
                </a:cubicBezTo>
                <a:cubicBezTo>
                  <a:pt x="105" y="128"/>
                  <a:pt x="101" y="139"/>
                  <a:pt x="93" y="147"/>
                </a:cubicBezTo>
                <a:cubicBezTo>
                  <a:pt x="85" y="156"/>
                  <a:pt x="74" y="161"/>
                  <a:pt x="60" y="163"/>
                </a:cubicBezTo>
                <a:cubicBezTo>
                  <a:pt x="60" y="182"/>
                  <a:pt x="60" y="182"/>
                  <a:pt x="60" y="182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63"/>
                  <a:pt x="45" y="163"/>
                  <a:pt x="45" y="163"/>
                </a:cubicBezTo>
                <a:cubicBezTo>
                  <a:pt x="32" y="162"/>
                  <a:pt x="22" y="157"/>
                  <a:pt x="14" y="150"/>
                </a:cubicBezTo>
                <a:cubicBezTo>
                  <a:pt x="7" y="143"/>
                  <a:pt x="2" y="132"/>
                  <a:pt x="0" y="119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22"/>
                  <a:pt x="31" y="126"/>
                  <a:pt x="34" y="130"/>
                </a:cubicBezTo>
                <a:cubicBezTo>
                  <a:pt x="37" y="134"/>
                  <a:pt x="41" y="137"/>
                  <a:pt x="45" y="139"/>
                </a:cubicBezTo>
                <a:close/>
                <a:moveTo>
                  <a:pt x="45" y="32"/>
                </a:moveTo>
                <a:cubicBezTo>
                  <a:pt x="40" y="33"/>
                  <a:pt x="37" y="36"/>
                  <a:pt x="35" y="39"/>
                </a:cubicBezTo>
                <a:cubicBezTo>
                  <a:pt x="32" y="42"/>
                  <a:pt x="31" y="46"/>
                  <a:pt x="31" y="50"/>
                </a:cubicBezTo>
                <a:cubicBezTo>
                  <a:pt x="31" y="53"/>
                  <a:pt x="32" y="57"/>
                  <a:pt x="34" y="60"/>
                </a:cubicBezTo>
                <a:cubicBezTo>
                  <a:pt x="36" y="63"/>
                  <a:pt x="40" y="65"/>
                  <a:pt x="45" y="67"/>
                </a:cubicBezTo>
                <a:lnTo>
                  <a:pt x="45" y="32"/>
                </a:lnTo>
                <a:close/>
                <a:moveTo>
                  <a:pt x="60" y="140"/>
                </a:moveTo>
                <a:cubicBezTo>
                  <a:pt x="66" y="139"/>
                  <a:pt x="70" y="137"/>
                  <a:pt x="73" y="133"/>
                </a:cubicBezTo>
                <a:cubicBezTo>
                  <a:pt x="77" y="129"/>
                  <a:pt x="78" y="125"/>
                  <a:pt x="78" y="120"/>
                </a:cubicBezTo>
                <a:cubicBezTo>
                  <a:pt x="78" y="115"/>
                  <a:pt x="77" y="111"/>
                  <a:pt x="74" y="108"/>
                </a:cubicBezTo>
                <a:cubicBezTo>
                  <a:pt x="71" y="105"/>
                  <a:pt x="67" y="102"/>
                  <a:pt x="60" y="101"/>
                </a:cubicBezTo>
                <a:lnTo>
                  <a:pt x="60" y="14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4112817" y="2026387"/>
            <a:ext cx="499733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您的内容打在这里，或者通过复制您的文本后，在此框中选择粘贴，并选择只保留文字。您的内容打在这里，或者通过通过复制您的文本。您的内容打在这里，或者通过通过复制您的文本。</a:t>
            </a:r>
          </a:p>
        </p:txBody>
      </p:sp>
      <p:sp>
        <p:nvSpPr>
          <p:cNvPr id="18" name="TextBox 28"/>
          <p:cNvSpPr txBox="1"/>
          <p:nvPr/>
        </p:nvSpPr>
        <p:spPr>
          <a:xfrm>
            <a:off x="4233781" y="1665542"/>
            <a:ext cx="1217001" cy="276999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客户层级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4112817" y="3770204"/>
            <a:ext cx="499733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这里，或者通过通过复制您的文本。您的内容打在这里，或者通过复制您的文本后，在此框中选择粘贴，并选择只保留文字。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4336374" y="3428937"/>
            <a:ext cx="1217000" cy="307777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产品布局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Lato Regular"/>
              <a:sym typeface="微软雅黑" panose="020B0503020204020204" pitchFamily="34" charset="-122"/>
            </a:endParaRPr>
          </a:p>
        </p:txBody>
      </p:sp>
      <p:sp>
        <p:nvSpPr>
          <p:cNvPr id="21" name="TextBox 31"/>
          <p:cNvSpPr txBox="1"/>
          <p:nvPr/>
        </p:nvSpPr>
        <p:spPr>
          <a:xfrm>
            <a:off x="4112817" y="5570404"/>
            <a:ext cx="499733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这里，或者通过通过复制您的文本。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4336374" y="5184784"/>
            <a:ext cx="697627" cy="407291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  <a:sym typeface="微软雅黑" panose="020B0503020204020204" pitchFamily="34" charset="-122"/>
              </a:rPr>
              <a:t>策略</a:t>
            </a:r>
          </a:p>
        </p:txBody>
      </p:sp>
      <p:cxnSp>
        <p:nvCxnSpPr>
          <p:cNvPr id="25" name="直接箭头连接符 24"/>
          <p:cNvCxnSpPr>
            <a:stCxn id="11" idx="1"/>
          </p:cNvCxnSpPr>
          <p:nvPr/>
        </p:nvCxnSpPr>
        <p:spPr>
          <a:xfrm>
            <a:off x="3148888" y="2996418"/>
            <a:ext cx="6052679" cy="0"/>
          </a:xfrm>
          <a:prstGeom prst="straightConnector1">
            <a:avLst/>
          </a:prstGeom>
          <a:ln>
            <a:solidFill>
              <a:srgbClr val="D5484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2" idx="1"/>
          </p:cNvCxnSpPr>
          <p:nvPr/>
        </p:nvCxnSpPr>
        <p:spPr>
          <a:xfrm>
            <a:off x="3148888" y="4714046"/>
            <a:ext cx="6052679" cy="0"/>
          </a:xfrm>
          <a:prstGeom prst="straightConnector1">
            <a:avLst/>
          </a:prstGeom>
          <a:ln>
            <a:solidFill>
              <a:srgbClr val="3293FD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3" idx="1"/>
          </p:cNvCxnSpPr>
          <p:nvPr/>
        </p:nvCxnSpPr>
        <p:spPr>
          <a:xfrm>
            <a:off x="3148888" y="6434345"/>
            <a:ext cx="6052679" cy="0"/>
          </a:xfrm>
          <a:prstGeom prst="straightConnector1">
            <a:avLst/>
          </a:prstGeom>
          <a:ln>
            <a:solidFill>
              <a:srgbClr val="FFC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4801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年工作规划</a:t>
            </a:r>
            <a:endParaRPr lang="zh-CN" altLang="en-GB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161011EA-7D0C-450B-A262-9F6189691094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61430A56-6F4C-43FE-BE44-31AED44A9CDC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28" name="圆角矩形 32">
                <a:extLst>
                  <a:ext uri="{FF2B5EF4-FFF2-40B4-BE49-F238E27FC236}">
                    <a16:creationId xmlns:a16="http://schemas.microsoft.com/office/drawing/2014/main" xmlns="" id="{FA7E2811-A1D3-4AE9-B241-44DD2D972CDB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圆角矩形 33">
                <a:extLst>
                  <a:ext uri="{FF2B5EF4-FFF2-40B4-BE49-F238E27FC236}">
                    <a16:creationId xmlns:a16="http://schemas.microsoft.com/office/drawing/2014/main" xmlns="" id="{C2E32F3B-0586-4F1F-B10E-86256B244759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圆角矩形 34">
                <a:extLst>
                  <a:ext uri="{FF2B5EF4-FFF2-40B4-BE49-F238E27FC236}">
                    <a16:creationId xmlns:a16="http://schemas.microsoft.com/office/drawing/2014/main" xmlns="" id="{3FCD2C68-1FFA-4144-AAB9-FE477F93793E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2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0CCF9F10-F8AD-4133-A456-24D77FE6AF73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右箭头 10"/>
          <p:cNvSpPr/>
          <p:nvPr/>
        </p:nvSpPr>
        <p:spPr>
          <a:xfrm>
            <a:off x="0" y="3925003"/>
            <a:ext cx="11999862" cy="514490"/>
          </a:xfrm>
          <a:prstGeom prst="rightArrow">
            <a:avLst/>
          </a:prstGeom>
          <a:solidFill>
            <a:srgbClr val="32587D">
              <a:alpha val="4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26000" rtlCol="0" anchor="ctr"/>
          <a:lstStyle/>
          <a:p>
            <a:pPr algn="ctr"/>
            <a:endParaRPr lang="zh-CN" altLang="en-US" sz="1200">
              <a:solidFill>
                <a:srgbClr val="3F7EE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 flipH="1">
            <a:off x="-581025" y="4051279"/>
            <a:ext cx="581025" cy="261938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14687" y="3682885"/>
            <a:ext cx="1008112" cy="1008112"/>
          </a:xfrm>
          <a:prstGeom prst="ellipse">
            <a:avLst/>
          </a:prstGeom>
          <a:solidFill>
            <a:srgbClr val="D54846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085272" y="3682885"/>
            <a:ext cx="1008112" cy="1008112"/>
          </a:xfrm>
          <a:prstGeom prst="ellipse">
            <a:avLst/>
          </a:prstGeom>
          <a:solidFill>
            <a:srgbClr val="3293F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55857" y="3682885"/>
            <a:ext cx="1008112" cy="1008112"/>
          </a:xfrm>
          <a:prstGeom prst="ellipse">
            <a:avLst/>
          </a:prstGeom>
          <a:solidFill>
            <a:srgbClr val="FFC000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26442" y="3682885"/>
            <a:ext cx="1008112" cy="1008112"/>
          </a:xfrm>
          <a:prstGeom prst="ellipse">
            <a:avLst/>
          </a:prstGeom>
          <a:solidFill>
            <a:srgbClr val="32587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97027" y="3682885"/>
            <a:ext cx="1008112" cy="1008112"/>
          </a:xfrm>
          <a:prstGeom prst="ellipse">
            <a:avLst/>
          </a:prstGeom>
          <a:solidFill>
            <a:srgbClr val="D54846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67614" y="3682885"/>
            <a:ext cx="1008112" cy="1008112"/>
          </a:xfrm>
          <a:prstGeom prst="ellipse">
            <a:avLst/>
          </a:prstGeom>
          <a:solidFill>
            <a:srgbClr val="3293FD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关键字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5400000" flipH="1" flipV="1">
            <a:off x="1824287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9"/>
          <p:cNvSpPr txBox="1"/>
          <p:nvPr/>
        </p:nvSpPr>
        <p:spPr>
          <a:xfrm>
            <a:off x="823909" y="1799250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1" name="肘形连接符 20"/>
          <p:cNvCxnSpPr/>
          <p:nvPr/>
        </p:nvCxnSpPr>
        <p:spPr>
          <a:xfrm rot="16200000" flipH="1">
            <a:off x="350769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1"/>
          <p:cNvSpPr txBox="1"/>
          <p:nvPr/>
        </p:nvSpPr>
        <p:spPr>
          <a:xfrm>
            <a:off x="2494494" y="5635172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5" name="肘形连接符 24"/>
          <p:cNvCxnSpPr/>
          <p:nvPr/>
        </p:nvCxnSpPr>
        <p:spPr>
          <a:xfrm rot="5400000" flipH="1" flipV="1">
            <a:off x="5202729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3"/>
          <p:cNvSpPr txBox="1"/>
          <p:nvPr/>
        </p:nvSpPr>
        <p:spPr>
          <a:xfrm>
            <a:off x="4202351" y="1799250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0" name="肘形连接符 29"/>
          <p:cNvCxnSpPr/>
          <p:nvPr/>
        </p:nvCxnSpPr>
        <p:spPr>
          <a:xfrm rot="16200000" flipH="1">
            <a:off x="684886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5"/>
          <p:cNvSpPr txBox="1"/>
          <p:nvPr/>
        </p:nvSpPr>
        <p:spPr>
          <a:xfrm>
            <a:off x="5835664" y="5635172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2" name="肘形连接符 31"/>
          <p:cNvCxnSpPr/>
          <p:nvPr/>
        </p:nvCxnSpPr>
        <p:spPr>
          <a:xfrm rot="5400000" flipH="1" flipV="1">
            <a:off x="8490841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7"/>
          <p:cNvSpPr txBox="1"/>
          <p:nvPr/>
        </p:nvSpPr>
        <p:spPr>
          <a:xfrm>
            <a:off x="7490463" y="1799250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4" name="肘形连接符 33"/>
          <p:cNvCxnSpPr/>
          <p:nvPr/>
        </p:nvCxnSpPr>
        <p:spPr>
          <a:xfrm rot="16200000" flipH="1">
            <a:off x="10204752" y="4757917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9"/>
          <p:cNvSpPr txBox="1"/>
          <p:nvPr/>
        </p:nvSpPr>
        <p:spPr>
          <a:xfrm>
            <a:off x="9191550" y="5635173"/>
            <a:ext cx="25202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48" name="文本框 47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4801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年工作规划</a:t>
            </a:r>
            <a:endParaRPr lang="zh-CN" altLang="en-GB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375D2C78-BC5C-405E-9389-3AAEE360A825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C7420859-E5C2-4B27-A2DD-E6C5CA64D8FD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37" name="圆角矩形 32">
                <a:extLst>
                  <a:ext uri="{FF2B5EF4-FFF2-40B4-BE49-F238E27FC236}">
                    <a16:creationId xmlns:a16="http://schemas.microsoft.com/office/drawing/2014/main" xmlns="" id="{DCEAC8B5-3D39-42D9-BF40-882B363701D2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" name="圆角矩形 33">
                <a:extLst>
                  <a:ext uri="{FF2B5EF4-FFF2-40B4-BE49-F238E27FC236}">
                    <a16:creationId xmlns:a16="http://schemas.microsoft.com/office/drawing/2014/main" xmlns="" id="{DA2EA36D-B96A-4F6D-A0E8-4D0F1EAB7E5F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圆角矩形 34">
                <a:extLst>
                  <a:ext uri="{FF2B5EF4-FFF2-40B4-BE49-F238E27FC236}">
                    <a16:creationId xmlns:a16="http://schemas.microsoft.com/office/drawing/2014/main" xmlns="" id="{0505677B-CF34-4B08-92D6-71A633BD7340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6" name="文本框 3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54BDC0B9-B739-4445-AAF9-C02EE2B74996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97266 3.7037E-7 " pathEditMode="relative" rAng="0" ptsTypes="AA">
                                      <p:cBhvr>
                                        <p:cTn id="14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2" grpId="0"/>
      <p:bldP spid="26" grpId="0"/>
      <p:bldP spid="31" grpId="0"/>
      <p:bldP spid="33" grpId="0"/>
      <p:bldP spid="35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1618060" y="1684416"/>
            <a:ext cx="857818" cy="857818"/>
          </a:xfrm>
          <a:prstGeom prst="ellipse">
            <a:avLst/>
          </a:prstGeom>
          <a:solidFill>
            <a:srgbClr val="FFC000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18060" y="3195650"/>
            <a:ext cx="857818" cy="857818"/>
          </a:xfrm>
          <a:prstGeom prst="ellipse">
            <a:avLst/>
          </a:prstGeom>
          <a:solidFill>
            <a:srgbClr val="D54846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618060" y="4706884"/>
            <a:ext cx="857818" cy="857818"/>
          </a:xfrm>
          <a:prstGeom prst="ellipse">
            <a:avLst/>
          </a:prstGeom>
          <a:solidFill>
            <a:srgbClr val="3293FD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Freeform 158"/>
          <p:cNvSpPr>
            <a:spLocks noEditPoints="1"/>
          </p:cNvSpPr>
          <p:nvPr/>
        </p:nvSpPr>
        <p:spPr bwMode="auto">
          <a:xfrm>
            <a:off x="1877734" y="4963588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204"/>
          <p:cNvSpPr>
            <a:spLocks noEditPoints="1"/>
          </p:cNvSpPr>
          <p:nvPr/>
        </p:nvSpPr>
        <p:spPr bwMode="auto">
          <a:xfrm>
            <a:off x="1847192" y="3440007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207"/>
          <p:cNvSpPr>
            <a:spLocks noEditPoints="1"/>
          </p:cNvSpPr>
          <p:nvPr/>
        </p:nvSpPr>
        <p:spPr bwMode="auto">
          <a:xfrm>
            <a:off x="1847192" y="1941120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45641" y="1740286"/>
            <a:ext cx="1217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645641" y="2042340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645642" y="324906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2645640" y="3553574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645642" y="4706884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2645640" y="5064808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0148277" y="1870768"/>
            <a:ext cx="658088" cy="4387216"/>
            <a:chOff x="9846542" y="1813000"/>
            <a:chExt cx="658088" cy="4387216"/>
          </a:xfrm>
        </p:grpSpPr>
        <p:sp>
          <p:nvSpPr>
            <p:cNvPr id="26" name="KSO_Shape"/>
            <p:cNvSpPr/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rgbClr val="D54846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24062">
                    <a:alpha val="0"/>
                  </a:srgbClr>
                </a:gs>
                <a:gs pos="100000">
                  <a:srgbClr val="124062"/>
                </a:gs>
              </a:gsLst>
              <a:lin ang="16200000" scaled="1"/>
              <a:tileRect/>
            </a:gradFill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6" name="文本框 3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4801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年工作规划</a:t>
            </a:r>
            <a:endParaRPr lang="zh-CN" altLang="en-GB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2DCC090E-7FF2-45CC-B0DE-D601FBD862AA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0343CDB3-854D-41DB-B71A-882512AF90E6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28" name="圆角矩形 32">
                <a:extLst>
                  <a:ext uri="{FF2B5EF4-FFF2-40B4-BE49-F238E27FC236}">
                    <a16:creationId xmlns:a16="http://schemas.microsoft.com/office/drawing/2014/main" xmlns="" id="{E9D363A8-6A55-4460-AD27-28E8BBFC4BD6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圆角矩形 33">
                <a:extLst>
                  <a:ext uri="{FF2B5EF4-FFF2-40B4-BE49-F238E27FC236}">
                    <a16:creationId xmlns:a16="http://schemas.microsoft.com/office/drawing/2014/main" xmlns="" id="{2406FC03-4835-4FA1-91FB-FB52B7208CDE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圆角矩形 34">
                <a:extLst>
                  <a:ext uri="{FF2B5EF4-FFF2-40B4-BE49-F238E27FC236}">
                    <a16:creationId xmlns:a16="http://schemas.microsoft.com/office/drawing/2014/main" xmlns="" id="{BFB5D2EB-431C-402E-A30B-2468015D67D3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2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9619BF9B-4538-40C5-B092-E411E8D94F32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85185E-6 L -0.08906 -1.85185E-6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85185E-6 L 1.45833E-6 -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2.22222E-6 L -0.08906 -2.22222E-6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2.22222E-6 L 1.45833E-6 -2.22222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2.59259E-6 L -0.08906 -2.59259E-6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2.59259E-6 L 1.45833E-6 -2.59259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E-6 -2.59259E-6 L 5E-6 0.52685 " pathEditMode="relative" rAng="0" ptsTypes="AA">
                                      <p:cBhvr>
                                        <p:cTn id="67" dur="1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6"/>
          <p:cNvSpPr/>
          <p:nvPr/>
        </p:nvSpPr>
        <p:spPr>
          <a:xfrm>
            <a:off x="6123042" y="3836260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Rounded Rectangle 7"/>
          <p:cNvSpPr/>
          <p:nvPr/>
        </p:nvSpPr>
        <p:spPr>
          <a:xfrm rot="5400000">
            <a:off x="6656150" y="4368985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02788" y="3889073"/>
            <a:ext cx="2912458" cy="1270706"/>
            <a:chOff x="5164571" y="3319150"/>
            <a:chExt cx="2912458" cy="1270706"/>
          </a:xfrm>
        </p:grpSpPr>
        <p:sp>
          <p:nvSpPr>
            <p:cNvPr id="14" name="Rounded Rectangle 8"/>
            <p:cNvSpPr/>
            <p:nvPr/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Oval 9"/>
            <p:cNvSpPr/>
            <p:nvPr/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</a:t>
              </a:r>
            </a:p>
          </p:txBody>
        </p:sp>
      </p:grpSp>
      <p:sp>
        <p:nvSpPr>
          <p:cNvPr id="16" name="Rounded Rectangle 18"/>
          <p:cNvSpPr/>
          <p:nvPr/>
        </p:nvSpPr>
        <p:spPr>
          <a:xfrm>
            <a:off x="7875727" y="3231827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3293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Rounded Rectangle 19"/>
          <p:cNvSpPr/>
          <p:nvPr/>
        </p:nvSpPr>
        <p:spPr>
          <a:xfrm rot="5400000">
            <a:off x="8408836" y="3764552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3293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55473" y="3284640"/>
            <a:ext cx="2912458" cy="1270707"/>
            <a:chOff x="6917256" y="2714717"/>
            <a:chExt cx="2912458" cy="1270707"/>
          </a:xfrm>
        </p:grpSpPr>
        <p:sp>
          <p:nvSpPr>
            <p:cNvPr id="19" name="Rounded Rectangle 20"/>
            <p:cNvSpPr/>
            <p:nvPr/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3293FD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Oval 21"/>
            <p:cNvSpPr/>
            <p:nvPr/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B</a:t>
              </a:r>
            </a:p>
          </p:txBody>
        </p:sp>
      </p:grpSp>
      <p:sp>
        <p:nvSpPr>
          <p:cNvPr id="21" name="Rounded Rectangle 26"/>
          <p:cNvSpPr/>
          <p:nvPr/>
        </p:nvSpPr>
        <p:spPr>
          <a:xfrm>
            <a:off x="9628412" y="2627395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D54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Rounded Rectangle 27"/>
          <p:cNvSpPr/>
          <p:nvPr/>
        </p:nvSpPr>
        <p:spPr>
          <a:xfrm rot="5400000">
            <a:off x="10161521" y="3160120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D54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608159" y="2680208"/>
            <a:ext cx="2912458" cy="1270706"/>
            <a:chOff x="8669942" y="2110285"/>
            <a:chExt cx="2912458" cy="1270706"/>
          </a:xfrm>
        </p:grpSpPr>
        <p:sp>
          <p:nvSpPr>
            <p:cNvPr id="26" name="Rounded Rectangle 28"/>
            <p:cNvSpPr/>
            <p:nvPr/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D54846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</a:t>
              </a:r>
            </a:p>
          </p:txBody>
        </p:sp>
      </p:grpSp>
      <p:sp>
        <p:nvSpPr>
          <p:cNvPr id="31" name="TextBox 32"/>
          <p:cNvSpPr txBox="1"/>
          <p:nvPr/>
        </p:nvSpPr>
        <p:spPr>
          <a:xfrm rot="18958774">
            <a:off x="5898760" y="487145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填写小标题</a:t>
            </a:r>
            <a:endParaRPr 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2" name="TextBox 33"/>
          <p:cNvSpPr txBox="1"/>
          <p:nvPr/>
        </p:nvSpPr>
        <p:spPr>
          <a:xfrm rot="18958774">
            <a:off x="7663613" y="423805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3" name="TextBox 34"/>
          <p:cNvSpPr txBox="1"/>
          <p:nvPr/>
        </p:nvSpPr>
        <p:spPr>
          <a:xfrm rot="18958774">
            <a:off x="9451903" y="35971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" name="Oval 36"/>
          <p:cNvSpPr/>
          <p:nvPr/>
        </p:nvSpPr>
        <p:spPr>
          <a:xfrm>
            <a:off x="1143559" y="3488781"/>
            <a:ext cx="392048" cy="392048"/>
          </a:xfrm>
          <a:prstGeom prst="ellipse">
            <a:avLst/>
          </a:prstGeom>
          <a:solidFill>
            <a:srgbClr val="3293FD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</a:p>
        </p:txBody>
      </p:sp>
      <p:sp>
        <p:nvSpPr>
          <p:cNvPr id="35" name="Oval 37"/>
          <p:cNvSpPr/>
          <p:nvPr/>
        </p:nvSpPr>
        <p:spPr>
          <a:xfrm>
            <a:off x="1143559" y="4339973"/>
            <a:ext cx="392048" cy="392048"/>
          </a:xfrm>
          <a:prstGeom prst="ellipse">
            <a:avLst/>
          </a:prstGeom>
          <a:solidFill>
            <a:srgbClr val="D54846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</a:p>
        </p:txBody>
      </p:sp>
      <p:sp>
        <p:nvSpPr>
          <p:cNvPr id="36" name="Oval 38"/>
          <p:cNvSpPr/>
          <p:nvPr/>
        </p:nvSpPr>
        <p:spPr>
          <a:xfrm>
            <a:off x="1143559" y="5191164"/>
            <a:ext cx="392048" cy="392048"/>
          </a:xfrm>
          <a:prstGeom prst="ellipse">
            <a:avLst/>
          </a:prstGeom>
          <a:solidFill>
            <a:srgbClr val="FFC000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</a:p>
        </p:txBody>
      </p:sp>
      <p:sp>
        <p:nvSpPr>
          <p:cNvPr id="37" name="Text Placeholder 5"/>
          <p:cNvSpPr txBox="1"/>
          <p:nvPr/>
        </p:nvSpPr>
        <p:spPr>
          <a:xfrm>
            <a:off x="1039488" y="1926512"/>
            <a:ext cx="4583993" cy="1228541"/>
          </a:xfrm>
          <a:prstGeom prst="rect">
            <a:avLst/>
          </a:prstGeom>
        </p:spPr>
        <p:txBody>
          <a:bodyPr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</a:t>
            </a:r>
          </a:p>
          <a:p>
            <a:pPr lvl="0">
              <a:lnSpc>
                <a:spcPts val="16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1664060" y="3405742"/>
            <a:ext cx="3409503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1664060" y="4274482"/>
            <a:ext cx="3409503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1664060" y="5125673"/>
            <a:ext cx="3409503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7" name="文本框 5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1299319" y="349443"/>
            <a:ext cx="2480166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年工作规划</a:t>
            </a:r>
            <a:endParaRPr lang="zh-CN" altLang="en-GB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25358CAD-30FE-4DDE-906B-A93BD7E471EC}"/>
              </a:ext>
            </a:extLst>
          </p:cNvPr>
          <p:cNvGrpSpPr/>
          <p:nvPr/>
        </p:nvGrpSpPr>
        <p:grpSpPr>
          <a:xfrm>
            <a:off x="286121" y="249845"/>
            <a:ext cx="852997" cy="537751"/>
            <a:chOff x="286121" y="249845"/>
            <a:chExt cx="852997" cy="537751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61AB8491-4068-444C-9685-BEA119206A72}"/>
                </a:ext>
              </a:extLst>
            </p:cNvPr>
            <p:cNvGrpSpPr/>
            <p:nvPr/>
          </p:nvGrpSpPr>
          <p:grpSpPr>
            <a:xfrm>
              <a:off x="286121" y="249845"/>
              <a:ext cx="852997" cy="537751"/>
              <a:chOff x="635353" y="216166"/>
              <a:chExt cx="1425006" cy="898360"/>
            </a:xfrm>
          </p:grpSpPr>
          <p:sp>
            <p:nvSpPr>
              <p:cNvPr id="44" name="圆角矩形 32">
                <a:extLst>
                  <a:ext uri="{FF2B5EF4-FFF2-40B4-BE49-F238E27FC236}">
                    <a16:creationId xmlns:a16="http://schemas.microsoft.com/office/drawing/2014/main" xmlns="" id="{5C63D0B4-0767-4BC6-8023-5341A0F68898}"/>
                  </a:ext>
                </a:extLst>
              </p:cNvPr>
              <p:cNvSpPr/>
              <p:nvPr/>
            </p:nvSpPr>
            <p:spPr>
              <a:xfrm rot="2700000">
                <a:off x="1162000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圆角矩形 33">
                <a:extLst>
                  <a:ext uri="{FF2B5EF4-FFF2-40B4-BE49-F238E27FC236}">
                    <a16:creationId xmlns:a16="http://schemas.microsoft.com/office/drawing/2014/main" xmlns="" id="{5B5A99C9-6590-4350-94C3-FE24FD73566B}"/>
                  </a:ext>
                </a:extLst>
              </p:cNvPr>
              <p:cNvSpPr/>
              <p:nvPr/>
            </p:nvSpPr>
            <p:spPr>
              <a:xfrm rot="2700000">
                <a:off x="635353" y="216167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3293F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圆角矩形 34">
                <a:extLst>
                  <a:ext uri="{FF2B5EF4-FFF2-40B4-BE49-F238E27FC236}">
                    <a16:creationId xmlns:a16="http://schemas.microsoft.com/office/drawing/2014/main" xmlns="" id="{89E14630-9BB4-48A2-9E4E-B5BDEFA1F242}"/>
                  </a:ext>
                </a:extLst>
              </p:cNvPr>
              <p:cNvSpPr/>
              <p:nvPr/>
            </p:nvSpPr>
            <p:spPr>
              <a:xfrm rot="2700000">
                <a:off x="898677" y="216166"/>
                <a:ext cx="898359" cy="898359"/>
              </a:xfrm>
              <a:prstGeom prst="roundRect">
                <a:avLst>
                  <a:gd name="adj" fmla="val 0"/>
                </a:avLst>
              </a:prstGeom>
              <a:solidFill>
                <a:srgbClr val="D54846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  <a:extLst>
                <a:ext uri="{FF2B5EF4-FFF2-40B4-BE49-F238E27FC236}">
                  <a16:creationId xmlns:a16="http://schemas.microsoft.com/office/drawing/2014/main" xmlns="" id="{62863FF2-7CB1-48B9-BC4C-C28A6BAAC9D7}"/>
                </a:ext>
              </a:extLst>
            </p:cNvPr>
            <p:cNvSpPr txBox="1"/>
            <p:nvPr/>
          </p:nvSpPr>
          <p:spPr>
            <a:xfrm>
              <a:off x="401651" y="349443"/>
              <a:ext cx="6912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2019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50"/>
                            </p:stCondLst>
                            <p:childTnLst>
                              <p:par>
                                <p:cTn id="15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50"/>
                            </p:stCondLst>
                            <p:childTnLst>
                              <p:par>
                                <p:cTn id="34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50"/>
                            </p:stCondLst>
                            <p:childTnLst>
                              <p:par>
                                <p:cTn id="53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50"/>
                            </p:stCondLst>
                            <p:childTnLst>
                              <p:par>
                                <p:cTn id="7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4818" y="2152303"/>
            <a:ext cx="2673066" cy="3181956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356752" y="4531934"/>
            <a:ext cx="6167845" cy="0"/>
          </a:xfrm>
          <a:prstGeom prst="line">
            <a:avLst/>
          </a:prstGeom>
          <a:noFill/>
          <a:ln w="57150">
            <a:solidFill>
              <a:srgbClr val="3293F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348598" y="5433087"/>
            <a:ext cx="6167845" cy="0"/>
          </a:xfrm>
          <a:prstGeom prst="line">
            <a:avLst/>
          </a:prstGeom>
          <a:noFill/>
          <a:ln w="57150">
            <a:solidFill>
              <a:srgbClr val="3293F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629771" y="4688849"/>
            <a:ext cx="571028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公司销售工作总结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94446" y="3235449"/>
            <a:ext cx="20826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en-US" altLang="zh-CN" sz="6000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</a:t>
            </a:r>
            <a:r>
              <a:rPr lang="en-US" altLang="zh-CN" sz="6000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en-US" altLang="zh-CN" sz="6000" b="1" dirty="0">
                <a:solidFill>
                  <a:srgbClr val="EEA14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</a:t>
            </a:r>
            <a:endParaRPr lang="zh-CN" altLang="en-US" sz="5400" b="1" dirty="0">
              <a:solidFill>
                <a:srgbClr val="EEA14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" name="Lady &amp; Bird (淑女与鸟组合) - Stephanie Says (史蒂芬妮说)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82973" y="-777252"/>
            <a:ext cx="609600" cy="60960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4629771" y="2584793"/>
            <a:ext cx="1271637" cy="1513727"/>
            <a:chOff x="966472" y="1413923"/>
            <a:chExt cx="3385613" cy="4030155"/>
          </a:xfrm>
        </p:grpSpPr>
        <p:sp>
          <p:nvSpPr>
            <p:cNvPr id="33" name="任意多边形 3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32587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32587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151954" y="2605265"/>
            <a:ext cx="1271637" cy="1513727"/>
            <a:chOff x="966472" y="1413923"/>
            <a:chExt cx="3385613" cy="4030155"/>
          </a:xfrm>
        </p:grpSpPr>
        <p:sp>
          <p:nvSpPr>
            <p:cNvPr id="36" name="任意多边形 35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D5484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D5484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702458" y="2605265"/>
            <a:ext cx="1271637" cy="1513727"/>
            <a:chOff x="966472" y="1413923"/>
            <a:chExt cx="3385613" cy="4030155"/>
          </a:xfrm>
        </p:grpSpPr>
        <p:sp>
          <p:nvSpPr>
            <p:cNvPr id="39" name="任意多边形 38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EEA14B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FFC00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252961" y="2605265"/>
            <a:ext cx="1271637" cy="1513727"/>
            <a:chOff x="966472" y="1413923"/>
            <a:chExt cx="3385613" cy="4030155"/>
          </a:xfrm>
        </p:grpSpPr>
        <p:sp>
          <p:nvSpPr>
            <p:cNvPr id="42" name="任意多边形 41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3293FD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29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908375" y="2994293"/>
            <a:ext cx="87442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5" b="1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</a:t>
            </a:r>
            <a:endParaRPr lang="en-US" altLang="zh-CN" sz="4265" b="1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6482973" y="3023728"/>
            <a:ext cx="87442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5" b="1" dirty="0">
                <a:solidFill>
                  <a:srgbClr val="D548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</a:t>
            </a:r>
            <a:endParaRPr lang="en-US" altLang="zh-CN" sz="4265" b="1" dirty="0">
              <a:solidFill>
                <a:srgbClr val="D548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7992298" y="3031524"/>
            <a:ext cx="87442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5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</a:t>
            </a:r>
            <a:endParaRPr lang="en-US" altLang="zh-CN" sz="4265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9465633" y="3002169"/>
            <a:ext cx="87442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5" b="1" dirty="0">
                <a:solidFill>
                  <a:srgbClr val="3293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结</a:t>
            </a:r>
            <a:endParaRPr lang="en-US" altLang="zh-CN" sz="4265" b="1" dirty="0">
              <a:solidFill>
                <a:srgbClr val="3293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391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000">
        <p14:vortex dir="r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0" grpId="0"/>
      <p:bldP spid="31" grpId="0"/>
      <p:bldP spid="44" grpId="0"/>
      <p:bldP spid="45" grpId="0"/>
      <p:bldP spid="46" grpId="0"/>
      <p:bldP spid="4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2684</Words>
  <Application>Microsoft Office PowerPoint</Application>
  <PresentationFormat>宽屏</PresentationFormat>
  <Paragraphs>794</Paragraphs>
  <Slides>27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Lato Light</vt:lpstr>
      <vt:lpstr>Lato Regular</vt:lpstr>
      <vt:lpstr>华文黑体</vt:lpstr>
      <vt:lpstr>宋体</vt:lpstr>
      <vt:lpstr>微软雅黑</vt:lpstr>
      <vt:lpstr>Arial</vt:lpstr>
      <vt:lpstr>Calibri</vt:lpstr>
      <vt:lpstr>Calibri Light</vt:lpstr>
      <vt:lpstr>Open Sans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faith123</cp:lastModifiedBy>
  <cp:revision>134</cp:revision>
  <dcterms:created xsi:type="dcterms:W3CDTF">2017-02-19T15:11:00Z</dcterms:created>
  <dcterms:modified xsi:type="dcterms:W3CDTF">2018-11-30T03:22:49Z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