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67" r:id="rId3"/>
    <p:sldId id="266" r:id="rId5"/>
    <p:sldId id="268" r:id="rId6"/>
    <p:sldId id="269" r:id="rId7"/>
    <p:sldId id="271" r:id="rId8"/>
    <p:sldId id="277" r:id="rId9"/>
    <p:sldId id="278" r:id="rId10"/>
    <p:sldId id="279" r:id="rId11"/>
    <p:sldId id="280" r:id="rId12"/>
    <p:sldId id="270" r:id="rId13"/>
    <p:sldId id="272" r:id="rId14"/>
    <p:sldId id="283" r:id="rId15"/>
    <p:sldId id="27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BFC4"/>
    <a:srgbClr val="91DBDF"/>
    <a:srgbClr val="2D9297"/>
    <a:srgbClr val="C9EDEF"/>
    <a:srgbClr val="70C5D3"/>
    <a:srgbClr val="3B424B"/>
    <a:srgbClr val="000000"/>
    <a:srgbClr val="F2F2F2"/>
    <a:srgbClr val="262626"/>
    <a:srgbClr val="5A51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56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2C2CB-ADED-4C76-B22B-9DE5D3D839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9E77F-A85E-4BB0-A1E4-1A66533987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B9D78-1B6A-4483-991A-6FD3D99A55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E1EE0-E4ED-49F0-8AE8-0E3FEC5092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, 建筑物&#10;&#10;已生成极高可信度的说明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2" b="76475"/>
          <a:stretch>
            <a:fillRect/>
          </a:stretch>
        </p:blipFill>
        <p:spPr>
          <a:xfrm>
            <a:off x="1" y="-8300"/>
            <a:ext cx="12192000" cy="83446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11832"/>
            <a:ext cx="12192001" cy="839376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4822790" y="406065"/>
            <a:ext cx="7369211" cy="426721"/>
            <a:chOff x="4822790" y="406065"/>
            <a:chExt cx="7369211" cy="426721"/>
          </a:xfrm>
        </p:grpSpPr>
        <p:sp>
          <p:nvSpPr>
            <p:cNvPr id="10" name="流程图: 手动输入 9"/>
            <p:cNvSpPr/>
            <p:nvPr/>
          </p:nvSpPr>
          <p:spPr>
            <a:xfrm rot="16200000" flipH="1">
              <a:off x="5098380" y="130475"/>
              <a:ext cx="426720" cy="977899"/>
            </a:xfrm>
            <a:prstGeom prst="flowChartManualInpu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16200000" flipH="1">
              <a:off x="8643961" y="-2715254"/>
              <a:ext cx="426720" cy="666936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 b="1511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92123" y="1841633"/>
            <a:ext cx="4883390" cy="4460240"/>
          </a:xfrm>
          <a:prstGeom prst="rect">
            <a:avLst/>
          </a:prstGeom>
          <a:solidFill>
            <a:srgbClr val="3ABFC4">
              <a:alpha val="8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83195" y="3662112"/>
            <a:ext cx="3901246" cy="3537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L 形 4"/>
          <p:cNvSpPr/>
          <p:nvPr/>
        </p:nvSpPr>
        <p:spPr>
          <a:xfrm flipH="1">
            <a:off x="4984440" y="5812683"/>
            <a:ext cx="344410" cy="344410"/>
          </a:xfrm>
          <a:prstGeom prst="corner">
            <a:avLst>
              <a:gd name="adj1" fmla="val 7367"/>
              <a:gd name="adj2" fmla="val 72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3195" y="2268315"/>
            <a:ext cx="3901246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行政人事部</a:t>
            </a:r>
            <a:endParaRPr kumimoji="0" lang="en-US" altLang="zh-CN" sz="5400" b="1" i="0" u="none" strike="noStrike" kern="1200" cap="none" spc="0" normalizeH="0" baseline="0" noProof="0" dirty="0">
              <a:ln w="76200"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83195" y="4137601"/>
            <a:ext cx="39012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ANNUAL REPORT</a:t>
            </a:r>
            <a:r>
              <a:rPr kumimoji="0" lang="zh-CN" altLang="en-US" sz="11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TEMPLATE</a:t>
            </a:r>
            <a:r>
              <a:rPr kumimoji="0" lang="zh-CN" altLang="en-US" sz="1100" b="0" i="0" u="none" strike="noStrike" kern="1200" cap="none" spc="0" normalizeH="0" baseline="0" noProof="0" dirty="0">
                <a:ln w="571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　　</a:t>
            </a:r>
            <a:endParaRPr kumimoji="0" lang="zh-CN" altLang="en-US" sz="1100" b="0" i="0" u="none" strike="noStrike" kern="1200" cap="none" spc="0" normalizeH="0" baseline="0" noProof="0" dirty="0">
              <a:ln w="57150"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74966" y="4853568"/>
            <a:ext cx="2889419" cy="27559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会议时间：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20XX.X.X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11865" y="5364322"/>
            <a:ext cx="2285238" cy="261610"/>
            <a:chOff x="9242471" y="4679900"/>
            <a:chExt cx="2285238" cy="261610"/>
          </a:xfrm>
        </p:grpSpPr>
        <p:sp>
          <p:nvSpPr>
            <p:cNvPr id="10" name="矩形 9"/>
            <p:cNvSpPr/>
            <p:nvPr/>
          </p:nvSpPr>
          <p:spPr>
            <a:xfrm>
              <a:off x="9242471" y="4679900"/>
              <a:ext cx="1060486" cy="2616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部门：人资部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ABF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467223" y="4679900"/>
              <a:ext cx="1060486" cy="260350"/>
            </a:xfrm>
            <a:prstGeom prst="rect">
              <a:avLst/>
            </a:prstGeom>
            <a:noFill/>
            <a:ln>
              <a:solidFill>
                <a:schemeClr val="bg1"/>
              </a:solidFill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XXX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143647" y="3708758"/>
            <a:ext cx="3752058" cy="27559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ABF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2020XXXXX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ABF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网络科技有限公司年度总结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3ABFC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800" y="464820"/>
            <a:ext cx="6677025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b="0" i="0" u="none" strike="noStrike" kern="1200" cap="none" spc="0" normalizeH="0" baseline="0" noProof="0" dirty="0">
                <a:ln w="2857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eviBrush" panose="00000400000000000000" pitchFamily="2" charset="0"/>
                <a:ea typeface="等线" panose="02010600030101010101" pitchFamily="2" charset="-122"/>
                <a:cs typeface="+mn-cs"/>
              </a:rPr>
              <a:t>20XX</a:t>
            </a:r>
            <a:endParaRPr kumimoji="0" lang="zh-CN" altLang="en-US" sz="16600" b="0" i="0" u="none" strike="noStrike" kern="1200" cap="none" spc="0" normalizeH="0" baseline="0" noProof="0" dirty="0">
              <a:ln w="28575"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eviBrush" panose="00000400000000000000" pitchFamily="2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8" name="Immediate Music - Electric Rome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32834" y="1796166"/>
            <a:ext cx="1632834" cy="16328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 b="23547"/>
          <a:stretch>
            <a:fillRect/>
          </a:stretch>
        </p:blipFill>
        <p:spPr>
          <a:xfrm>
            <a:off x="1" y="682906"/>
            <a:ext cx="12192000" cy="549218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219200"/>
            <a:ext cx="12192000" cy="4418726"/>
          </a:xfrm>
          <a:prstGeom prst="rect">
            <a:avLst/>
          </a:prstGeom>
          <a:solidFill>
            <a:schemeClr val="accent4">
              <a:alpha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2971" y="1754418"/>
            <a:ext cx="8186058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行政人资部职责</a:t>
            </a:r>
            <a:endParaRPr kumimoji="0" lang="en-US" altLang="zh-CN" sz="5400" b="1" i="0" u="none" strike="noStrike" kern="1200" cap="none" spc="0" normalizeH="0" baseline="0" noProof="0" dirty="0">
              <a:ln w="76200"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25600" y="3770190"/>
            <a:ext cx="894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400" b="1" dirty="0">
                <a:ln w="76200">
                  <a:noFill/>
                </a:ln>
                <a:solidFill>
                  <a:schemeClr val="bg1"/>
                </a:solidFill>
                <a:latin typeface="微软雅黑" panose="020B0503020204020204" charset="-122"/>
              </a:rPr>
              <a:t>建立和完善公司业务工作程序、岗位职责；规范明晰日常工作</a:t>
            </a:r>
            <a:endParaRPr lang="en-US" altLang="zh-CN" sz="2400" b="1" dirty="0">
              <a:ln w="76200">
                <a:noFill/>
              </a:ln>
              <a:solidFill>
                <a:schemeClr val="bg1"/>
              </a:solidFill>
              <a:latin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2400" b="1" dirty="0">
                <a:ln w="76200">
                  <a:noFill/>
                </a:ln>
                <a:solidFill>
                  <a:schemeClr val="bg1"/>
                </a:solidFill>
                <a:latin typeface="微软雅黑" panose="020B0503020204020204" charset="-122"/>
              </a:rPr>
              <a:t>使部门工作更加灵活高效</a:t>
            </a:r>
            <a:endParaRPr kumimoji="0" lang="en-US" altLang="zh-CN" sz="2400" b="1" i="0" u="none" strike="noStrike" kern="1200" cap="none" spc="0" normalizeH="0" baseline="0" noProof="0" dirty="0">
              <a:ln w="76200"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13960" y="3335046"/>
            <a:ext cx="2164080" cy="59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 b="23547"/>
          <a:stretch>
            <a:fillRect/>
          </a:stretch>
        </p:blipFill>
        <p:spPr>
          <a:xfrm>
            <a:off x="1" y="682906"/>
            <a:ext cx="12192000" cy="5492188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1219200"/>
            <a:ext cx="12192000" cy="4418726"/>
          </a:xfrm>
          <a:prstGeom prst="rect">
            <a:avLst/>
          </a:prstGeom>
          <a:solidFill>
            <a:schemeClr val="accent4">
              <a:alpha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2971" y="1754418"/>
            <a:ext cx="8186058" cy="119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dirty="0">
                <a:ln w="76200">
                  <a:noFill/>
                </a:ln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2019</a:t>
            </a:r>
            <a:r>
              <a:rPr lang="zh-CN" altLang="en-US" sz="5400" b="1" dirty="0">
                <a:ln w="76200">
                  <a:noFill/>
                </a:ln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工作重点</a:t>
            </a:r>
            <a:endParaRPr kumimoji="0" lang="en-US" altLang="zh-CN" sz="5400" b="1" i="0" u="none" strike="noStrike" kern="1200" cap="none" spc="0" normalizeH="0" baseline="0" noProof="0" dirty="0">
              <a:ln w="76200"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13960" y="3335046"/>
            <a:ext cx="2164080" cy="59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94079" y="4132533"/>
            <a:ext cx="9803842" cy="566057"/>
            <a:chOff x="1625600" y="4726825"/>
            <a:chExt cx="9803842" cy="566057"/>
          </a:xfrm>
          <a:solidFill>
            <a:schemeClr val="bg1"/>
          </a:solidFill>
        </p:grpSpPr>
        <p:sp>
          <p:nvSpPr>
            <p:cNvPr id="2" name="矩形: 圆角 1"/>
            <p:cNvSpPr/>
            <p:nvPr/>
          </p:nvSpPr>
          <p:spPr>
            <a:xfrm>
              <a:off x="1625600" y="4726825"/>
              <a:ext cx="1857829" cy="56605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4274271" y="4726825"/>
              <a:ext cx="1857829" cy="56605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6922942" y="4726825"/>
              <a:ext cx="1857829" cy="56605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9571613" y="4726825"/>
              <a:ext cx="1857829" cy="56605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: 圆角 14"/>
          <p:cNvSpPr/>
          <p:nvPr/>
        </p:nvSpPr>
        <p:spPr>
          <a:xfrm>
            <a:off x="3324343" y="4373993"/>
            <a:ext cx="234950" cy="860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>
            <a:off x="5978525" y="4373993"/>
            <a:ext cx="234950" cy="860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8632707" y="4373993"/>
            <a:ext cx="234950" cy="860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94079" y="4118636"/>
            <a:ext cx="185420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ln w="76200">
                  <a:noFill/>
                </a:ln>
                <a:solidFill>
                  <a:schemeClr val="accent4"/>
                </a:solidFill>
                <a:latin typeface="微软雅黑" panose="020B0503020204020204" charset="-122"/>
              </a:rPr>
              <a:t>组织管理</a:t>
            </a:r>
            <a:endParaRPr lang="zh-CN" altLang="en-US" sz="2000" b="1" dirty="0">
              <a:ln w="76200">
                <a:noFill/>
              </a:ln>
              <a:solidFill>
                <a:schemeClr val="accent4"/>
              </a:solidFill>
              <a:latin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42750" y="4119510"/>
            <a:ext cx="185420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ln w="76200">
                  <a:noFill/>
                </a:ln>
                <a:solidFill>
                  <a:schemeClr val="accent4"/>
                </a:solidFill>
                <a:latin typeface="微软雅黑" panose="020B0503020204020204" charset="-122"/>
              </a:rPr>
              <a:t>人力建设</a:t>
            </a:r>
            <a:endParaRPr lang="zh-CN" altLang="en-US" sz="2000" b="1" dirty="0">
              <a:ln w="76200">
                <a:noFill/>
              </a:ln>
              <a:solidFill>
                <a:schemeClr val="accent4"/>
              </a:solidFill>
              <a:latin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91421" y="4118636"/>
            <a:ext cx="185420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ln w="76200">
                  <a:noFill/>
                </a:ln>
                <a:solidFill>
                  <a:schemeClr val="accent4"/>
                </a:solidFill>
                <a:latin typeface="微软雅黑" panose="020B0503020204020204" charset="-122"/>
              </a:rPr>
              <a:t>资产管理</a:t>
            </a:r>
            <a:endParaRPr lang="zh-CN" altLang="en-US" sz="2000" b="1" dirty="0">
              <a:ln w="76200">
                <a:noFill/>
              </a:ln>
              <a:solidFill>
                <a:schemeClr val="accent4"/>
              </a:solidFill>
              <a:latin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40092" y="4117762"/>
            <a:ext cx="185420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ln w="76200">
                  <a:noFill/>
                </a:ln>
                <a:solidFill>
                  <a:schemeClr val="accent4"/>
                </a:solidFill>
                <a:latin typeface="微软雅黑" panose="020B0503020204020204" charset="-122"/>
              </a:rPr>
              <a:t>企业文化</a:t>
            </a:r>
            <a:endParaRPr lang="zh-CN" altLang="en-US" sz="2000" b="1" dirty="0">
              <a:ln w="76200">
                <a:noFill/>
              </a:ln>
              <a:solidFill>
                <a:schemeClr val="accent4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6" t="50000" b="29884"/>
          <a:stretch>
            <a:fillRect/>
          </a:stretch>
        </p:blipFill>
        <p:spPr>
          <a:xfrm>
            <a:off x="1" y="2723242"/>
            <a:ext cx="12192000" cy="2667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" y="2723242"/>
            <a:ext cx="6095999" cy="2667000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96000" y="2723242"/>
            <a:ext cx="6096001" cy="2667000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8851" y="3156064"/>
            <a:ext cx="4438650" cy="1699824"/>
            <a:chOff x="-6858000" y="401868"/>
            <a:chExt cx="4438650" cy="1699824"/>
          </a:xfrm>
        </p:grpSpPr>
        <p:sp>
          <p:nvSpPr>
            <p:cNvPr id="7" name="文本框 6"/>
            <p:cNvSpPr txBox="1"/>
            <p:nvPr/>
          </p:nvSpPr>
          <p:spPr>
            <a:xfrm>
              <a:off x="-6858000" y="401868"/>
              <a:ext cx="4438650" cy="119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行政管理</a:t>
              </a:r>
              <a:endParaRPr kumimoji="0" lang="en-US" altLang="zh-CN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-6858000" y="1593861"/>
              <a:ext cx="44386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rPr>
                <a:t>The Administrative Management</a:t>
              </a:r>
              <a:endParaRPr kumimoji="0" lang="en-US" altLang="zh-CN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24675" y="3156064"/>
            <a:ext cx="4438650" cy="1648528"/>
            <a:chOff x="-6858000" y="401868"/>
            <a:chExt cx="4438650" cy="1648528"/>
          </a:xfrm>
        </p:grpSpPr>
        <p:sp>
          <p:nvSpPr>
            <p:cNvPr id="13" name="文本框 12"/>
            <p:cNvSpPr txBox="1"/>
            <p:nvPr/>
          </p:nvSpPr>
          <p:spPr>
            <a:xfrm>
              <a:off x="-6858000" y="401868"/>
              <a:ext cx="4438650" cy="119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人力资源管理</a:t>
              </a:r>
              <a:endParaRPr kumimoji="0" lang="en-US" altLang="zh-CN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6858000" y="1593861"/>
              <a:ext cx="4438650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cs"/>
                </a:rPr>
                <a:t>Human Resource Management</a:t>
              </a:r>
              <a:endParaRPr kumimoji="0" lang="en-US" altLang="zh-CN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804160" y="2057400"/>
            <a:ext cx="487680" cy="3998686"/>
            <a:chOff x="5852160" y="2282977"/>
            <a:chExt cx="487680" cy="3547532"/>
          </a:xfrm>
        </p:grpSpPr>
        <p:sp>
          <p:nvSpPr>
            <p:cNvPr id="15" name="等腰三角形 14"/>
            <p:cNvSpPr/>
            <p:nvPr/>
          </p:nvSpPr>
          <p:spPr>
            <a:xfrm flipH="1">
              <a:off x="5852160" y="5650277"/>
              <a:ext cx="487680" cy="180232"/>
            </a:xfrm>
            <a:prstGeom prst="triangle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0800000" flipH="1">
              <a:off x="5852160" y="2282977"/>
              <a:ext cx="487680" cy="180232"/>
            </a:xfrm>
            <a:prstGeom prst="triangle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19500" y="537224"/>
            <a:ext cx="4953001" cy="1098205"/>
            <a:chOff x="3619500" y="689624"/>
            <a:chExt cx="4953001" cy="1098205"/>
          </a:xfrm>
        </p:grpSpPr>
        <p:sp>
          <p:nvSpPr>
            <p:cNvPr id="18" name="矩形 17"/>
            <p:cNvSpPr/>
            <p:nvPr/>
          </p:nvSpPr>
          <p:spPr>
            <a:xfrm>
              <a:off x="3619500" y="689624"/>
              <a:ext cx="4953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accent4"/>
                  </a:solidFill>
                  <a:latin typeface="+mn-ea"/>
                </a:rPr>
                <a:t>行政人事工作总结</a:t>
              </a:r>
              <a:endParaRPr lang="en-US" altLang="zh-CN" sz="4000" b="1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619501" y="1449275"/>
              <a:ext cx="4953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ln w="57150">
                    <a:noFill/>
                  </a:ln>
                  <a:solidFill>
                    <a:schemeClr val="accent4"/>
                  </a:solidFill>
                  <a:latin typeface="HelveticaNeueLT Pro 55 Roman" panose="020B0604020202020204" pitchFamily="34" charset="0"/>
                  <a:ea typeface="造字工房朗宋（非商用）常规体" pitchFamily="50" charset="-122"/>
                </a:rPr>
                <a:t>GRADUATION THESIS</a:t>
              </a:r>
              <a:r>
                <a:rPr lang="zh-CN" altLang="en-US" sz="1600" dirty="0">
                  <a:ln w="57150">
                    <a:noFill/>
                  </a:ln>
                  <a:solidFill>
                    <a:schemeClr val="accent4"/>
                  </a:solidFill>
                  <a:latin typeface="HelveticaNeueLT Pro 55 Roman" panose="020B0604020202020204" pitchFamily="34" charset="0"/>
                  <a:ea typeface="造字工房朗宋（非商用）常规体" pitchFamily="50" charset="-122"/>
                </a:rPr>
                <a:t> </a:t>
              </a:r>
              <a:r>
                <a:rPr lang="en-US" altLang="zh-CN" sz="1600" dirty="0">
                  <a:ln w="57150">
                    <a:noFill/>
                  </a:ln>
                  <a:solidFill>
                    <a:schemeClr val="accent4"/>
                  </a:solidFill>
                  <a:latin typeface="HelveticaNeueLT Pro 55 Roman" panose="020B0604020202020204" pitchFamily="34" charset="0"/>
                  <a:ea typeface="造字工房朗宋（非商用）常规体" pitchFamily="50" charset="-122"/>
                </a:rPr>
                <a:t>DEFENSE</a:t>
              </a:r>
              <a:r>
                <a:rPr lang="zh-CN" altLang="en-US" sz="1600" dirty="0">
                  <a:ln w="57150">
                    <a:noFill/>
                  </a:ln>
                  <a:solidFill>
                    <a:schemeClr val="accent4"/>
                  </a:solidFill>
                  <a:latin typeface="HelveticaNeueLT Pro 55 Roman" panose="020B0604020202020204" pitchFamily="34" charset="0"/>
                  <a:ea typeface="造字工房朗宋（非商用）常规体" pitchFamily="50" charset="-122"/>
                </a:rPr>
                <a:t> </a:t>
              </a:r>
              <a:r>
                <a:rPr lang="en-US" altLang="zh-CN" sz="1600" dirty="0">
                  <a:ln w="57150">
                    <a:noFill/>
                  </a:ln>
                  <a:solidFill>
                    <a:schemeClr val="accent4"/>
                  </a:solidFill>
                  <a:latin typeface="HelveticaNeueLT Pro 55 Roman" panose="020B0604020202020204" pitchFamily="34" charset="0"/>
                  <a:ea typeface="造字工房朗宋（非商用）常规体" pitchFamily="50" charset="-122"/>
                </a:rPr>
                <a:t>TEMPLATE</a:t>
              </a:r>
              <a:endParaRPr lang="zh-CN" altLang="en-US" sz="1600" dirty="0">
                <a:solidFill>
                  <a:schemeClr val="accent4"/>
                </a:solidFill>
                <a:latin typeface="HelveticaNeueLT Pro 55 Roman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3753629" y="790473"/>
            <a:ext cx="1845502" cy="6067527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592858" y="790473"/>
            <a:ext cx="1845502" cy="6067527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432099" y="790473"/>
            <a:ext cx="1845502" cy="6067527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14399" y="790473"/>
            <a:ext cx="1845502" cy="6067527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6" t="52944" b="32823"/>
          <a:stretch>
            <a:fillRect/>
          </a:stretch>
        </p:blipFill>
        <p:spPr>
          <a:xfrm>
            <a:off x="1" y="790474"/>
            <a:ext cx="12192000" cy="188636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048000" y="790474"/>
            <a:ext cx="6095999" cy="1886362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3999" y="790474"/>
            <a:ext cx="3048002" cy="188636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86850" y="832977"/>
            <a:ext cx="4438650" cy="1699824"/>
            <a:chOff x="-6858000" y="401868"/>
            <a:chExt cx="4438650" cy="1699824"/>
          </a:xfrm>
        </p:grpSpPr>
        <p:sp>
          <p:nvSpPr>
            <p:cNvPr id="7" name="文本框 6"/>
            <p:cNvSpPr txBox="1"/>
            <p:nvPr/>
          </p:nvSpPr>
          <p:spPr>
            <a:xfrm>
              <a:off x="-6858000" y="401868"/>
              <a:ext cx="4438650" cy="119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行政管理</a:t>
              </a:r>
              <a:endParaRPr kumimoji="0" lang="en-US" altLang="zh-CN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-6858000" y="1593861"/>
              <a:ext cx="44386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The Administrative Management</a:t>
              </a:r>
              <a:endParaRPr kumimoji="0" lang="en-US" altLang="zh-CN" sz="18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-2" y="790474"/>
            <a:ext cx="3048002" cy="188636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4399" y="3880285"/>
            <a:ext cx="1845502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OPERATIONS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53632" y="3880285"/>
            <a:ext cx="1845502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PROGRAM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92866" y="3880285"/>
            <a:ext cx="1845502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TRANSACTION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432099" y="3880285"/>
            <a:ext cx="1845502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SERVICE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14399" y="3178353"/>
            <a:ext cx="1845502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运营管理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53632" y="3178353"/>
            <a:ext cx="1845502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程序管理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592866" y="3178353"/>
            <a:ext cx="1845502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事务管理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432099" y="3178353"/>
            <a:ext cx="1845502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  <a:cs typeface="+mn-cs"/>
              </a:rPr>
              <a:t>服务管理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1" name="TextBox 52"/>
          <p:cNvSpPr txBox="1"/>
          <p:nvPr/>
        </p:nvSpPr>
        <p:spPr>
          <a:xfrm>
            <a:off x="1219200" y="4499846"/>
            <a:ext cx="1540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企业战略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企业策划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企业文化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企业宣传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2" name="TextBox 52"/>
          <p:cNvSpPr txBox="1"/>
          <p:nvPr/>
        </p:nvSpPr>
        <p:spPr>
          <a:xfrm>
            <a:off x="4058432" y="4499846"/>
            <a:ext cx="15407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程序管理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制度管理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体系管理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应急预案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文件管理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3" name="TextBox 52"/>
          <p:cNvSpPr txBox="1"/>
          <p:nvPr/>
        </p:nvSpPr>
        <p:spPr>
          <a:xfrm>
            <a:off x="6838950" y="4499846"/>
            <a:ext cx="1599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固定资产管理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档案管理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接待管理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法务管理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会议管理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资证管理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45" name="TextBox 52"/>
          <p:cNvSpPr txBox="1"/>
          <p:nvPr/>
        </p:nvSpPr>
        <p:spPr>
          <a:xfrm>
            <a:off x="9563125" y="4499846"/>
            <a:ext cx="171447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安全管理  </a:t>
            </a:r>
            <a:r>
              <a:rPr lang="en-US" altLang="zh-CN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/  </a:t>
            </a: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车辆管理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食堂管理  </a:t>
            </a:r>
            <a:r>
              <a:rPr lang="en-US" altLang="zh-CN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/  </a:t>
            </a: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宿舍管理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indent="-228600" defTabSz="1828165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卫生管理 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/  </a:t>
            </a: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差旅管理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文件收发管理</a:t>
            </a:r>
            <a:endParaRPr lang="en-US" altLang="zh-CN" sz="1000" dirty="0">
              <a:solidFill>
                <a:prstClr val="white">
                  <a:lumMod val="50000"/>
                </a:prstClr>
              </a:solidFill>
              <a:latin typeface="+mn-ea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办公用品管理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+mn-ea"/>
                <a:cs typeface="+mn-cs"/>
              </a:rPr>
              <a:t>办公设备管理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+mn-ea"/>
              </a:rPr>
              <a:t>基建管理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5670117" y="771820"/>
            <a:ext cx="5317967" cy="5314360"/>
          </a:xfrm>
          <a:prstGeom prst="rect">
            <a:avLst/>
          </a:prstGeom>
          <a:solidFill>
            <a:srgbClr val="F2F2F2">
              <a:alpha val="32157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10" name="图片 9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10" t="281" r="11674" b="-1"/>
          <a:stretch>
            <a:fillRect/>
          </a:stretch>
        </p:blipFill>
        <p:spPr>
          <a:xfrm>
            <a:off x="1" y="0"/>
            <a:ext cx="4606924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82171" y="1480457"/>
            <a:ext cx="3924755" cy="3897086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18960" y="2330886"/>
            <a:ext cx="3051176" cy="1098114"/>
            <a:chOff x="4606925" y="-1957988"/>
            <a:chExt cx="3051176" cy="1098114"/>
          </a:xfrm>
        </p:grpSpPr>
        <p:sp>
          <p:nvSpPr>
            <p:cNvPr id="5" name="矩形 4"/>
            <p:cNvSpPr/>
            <p:nvPr/>
          </p:nvSpPr>
          <p:spPr>
            <a:xfrm>
              <a:off x="4606925" y="-1957988"/>
              <a:ext cx="3051176" cy="67901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chemeClr val="bg1"/>
                  </a:solidFill>
                  <a:latin typeface="+mn-ea"/>
                </a:rPr>
                <a:t>运营管理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06925" y="-1178173"/>
              <a:ext cx="3051176" cy="318299"/>
            </a:xfrm>
            <a:prstGeom prst="rect">
              <a:avLst/>
            </a:prstGeom>
            <a:solidFill>
              <a:schemeClr val="accent4">
                <a:alpha val="6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dist"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+mn-cs"/>
                </a:rPr>
                <a:t>Operations</a:t>
              </a:r>
              <a:r>
                <a:rPr lang="en-US" altLang="zh-CN" sz="1400" kern="0" dirty="0">
                  <a:solidFill>
                    <a:schemeClr val="bg1"/>
                  </a:solidFill>
                </a:rPr>
                <a:t> Management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73726" y="771820"/>
            <a:ext cx="5285332" cy="5285332"/>
            <a:chOff x="5772150" y="603251"/>
            <a:chExt cx="2419350" cy="241935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772150" y="1812926"/>
              <a:ext cx="241935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16200000">
              <a:off x="5772150" y="1812926"/>
              <a:ext cx="241935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strategy_271335"/>
          <p:cNvSpPr>
            <a:spLocks noChangeAspect="1"/>
          </p:cNvSpPr>
          <p:nvPr/>
        </p:nvSpPr>
        <p:spPr bwMode="auto">
          <a:xfrm>
            <a:off x="6818387" y="1299255"/>
            <a:ext cx="353344" cy="609685"/>
          </a:xfrm>
          <a:custGeom>
            <a:avLst/>
            <a:gdLst>
              <a:gd name="T0" fmla="*/ 3454 w 3951"/>
              <a:gd name="T1" fmla="*/ 5805 h 6827"/>
              <a:gd name="T2" fmla="*/ 3134 w 3951"/>
              <a:gd name="T3" fmla="*/ 2889 h 6827"/>
              <a:gd name="T4" fmla="*/ 2820 w 3951"/>
              <a:gd name="T5" fmla="*/ 2248 h 6827"/>
              <a:gd name="T6" fmla="*/ 2919 w 3951"/>
              <a:gd name="T7" fmla="*/ 1754 h 6827"/>
              <a:gd name="T8" fmla="*/ 2793 w 3951"/>
              <a:gd name="T9" fmla="*/ 1567 h 6827"/>
              <a:gd name="T10" fmla="*/ 2384 w 3951"/>
              <a:gd name="T11" fmla="*/ 1260 h 6827"/>
              <a:gd name="T12" fmla="*/ 2793 w 3951"/>
              <a:gd name="T13" fmla="*/ 1124 h 6827"/>
              <a:gd name="T14" fmla="*/ 2657 w 3951"/>
              <a:gd name="T15" fmla="*/ 443 h 6827"/>
              <a:gd name="T16" fmla="*/ 2384 w 3951"/>
              <a:gd name="T17" fmla="*/ 136 h 6827"/>
              <a:gd name="T18" fmla="*/ 1703 w 3951"/>
              <a:gd name="T19" fmla="*/ 0 h 6827"/>
              <a:gd name="T20" fmla="*/ 1567 w 3951"/>
              <a:gd name="T21" fmla="*/ 443 h 6827"/>
              <a:gd name="T22" fmla="*/ 1158 w 3951"/>
              <a:gd name="T23" fmla="*/ 579 h 6827"/>
              <a:gd name="T24" fmla="*/ 1294 w 3951"/>
              <a:gd name="T25" fmla="*/ 1260 h 6827"/>
              <a:gd name="T26" fmla="*/ 1567 w 3951"/>
              <a:gd name="T27" fmla="*/ 1567 h 6827"/>
              <a:gd name="T28" fmla="*/ 1045 w 3951"/>
              <a:gd name="T29" fmla="*/ 1627 h 6827"/>
              <a:gd name="T30" fmla="*/ 1229 w 3951"/>
              <a:gd name="T31" fmla="*/ 2248 h 6827"/>
              <a:gd name="T32" fmla="*/ 817 w 3951"/>
              <a:gd name="T33" fmla="*/ 2562 h 6827"/>
              <a:gd name="T34" fmla="*/ 1061 w 3951"/>
              <a:gd name="T35" fmla="*/ 3194 h 6827"/>
              <a:gd name="T36" fmla="*/ 412 w 3951"/>
              <a:gd name="T37" fmla="*/ 5805 h 6827"/>
              <a:gd name="T38" fmla="*/ 0 w 3951"/>
              <a:gd name="T39" fmla="*/ 6414 h 6827"/>
              <a:gd name="T40" fmla="*/ 3539 w 3951"/>
              <a:gd name="T41" fmla="*/ 6827 h 6827"/>
              <a:gd name="T42" fmla="*/ 3951 w 3951"/>
              <a:gd name="T43" fmla="*/ 6217 h 6827"/>
              <a:gd name="T44" fmla="*/ 1430 w 3951"/>
              <a:gd name="T45" fmla="*/ 988 h 6827"/>
              <a:gd name="T46" fmla="*/ 1703 w 3951"/>
              <a:gd name="T47" fmla="*/ 715 h 6827"/>
              <a:gd name="T48" fmla="*/ 1839 w 3951"/>
              <a:gd name="T49" fmla="*/ 273 h 6827"/>
              <a:gd name="T50" fmla="*/ 2112 w 3951"/>
              <a:gd name="T51" fmla="*/ 579 h 6827"/>
              <a:gd name="T52" fmla="*/ 2520 w 3951"/>
              <a:gd name="T53" fmla="*/ 715 h 6827"/>
              <a:gd name="T54" fmla="*/ 2248 w 3951"/>
              <a:gd name="T55" fmla="*/ 988 h 6827"/>
              <a:gd name="T56" fmla="*/ 2112 w 3951"/>
              <a:gd name="T57" fmla="*/ 1567 h 6827"/>
              <a:gd name="T58" fmla="*/ 1839 w 3951"/>
              <a:gd name="T59" fmla="*/ 1124 h 6827"/>
              <a:gd name="T60" fmla="*/ 1430 w 3951"/>
              <a:gd name="T61" fmla="*/ 988 h 6827"/>
              <a:gd name="T62" fmla="*/ 2428 w 3951"/>
              <a:gd name="T63" fmla="*/ 2248 h 6827"/>
              <a:gd name="T64" fmla="*/ 1359 w 3951"/>
              <a:gd name="T65" fmla="*/ 1840 h 6827"/>
              <a:gd name="T66" fmla="*/ 1131 w 3951"/>
              <a:gd name="T67" fmla="*/ 2930 h 6827"/>
              <a:gd name="T68" fmla="*/ 1090 w 3951"/>
              <a:gd name="T69" fmla="*/ 2562 h 6827"/>
              <a:gd name="T70" fmla="*/ 2820 w 3951"/>
              <a:gd name="T71" fmla="*/ 2521 h 6827"/>
              <a:gd name="T72" fmla="*/ 2861 w 3951"/>
              <a:gd name="T73" fmla="*/ 2889 h 6827"/>
              <a:gd name="T74" fmla="*/ 1131 w 3951"/>
              <a:gd name="T75" fmla="*/ 2930 h 6827"/>
              <a:gd name="T76" fmla="*/ 1914 w 3951"/>
              <a:gd name="T77" fmla="*/ 3863 h 6827"/>
              <a:gd name="T78" fmla="*/ 1914 w 3951"/>
              <a:gd name="T79" fmla="*/ 3590 h 6827"/>
              <a:gd name="T80" fmla="*/ 1336 w 3951"/>
              <a:gd name="T81" fmla="*/ 3202 h 6827"/>
              <a:gd name="T82" fmla="*/ 2743 w 3951"/>
              <a:gd name="T83" fmla="*/ 5089 h 6827"/>
              <a:gd name="T84" fmla="*/ 1832 w 3951"/>
              <a:gd name="T85" fmla="*/ 5226 h 6827"/>
              <a:gd name="T86" fmla="*/ 2881 w 3951"/>
              <a:gd name="T87" fmla="*/ 5362 h 6827"/>
              <a:gd name="T88" fmla="*/ 814 w 3951"/>
              <a:gd name="T89" fmla="*/ 5805 h 6827"/>
              <a:gd name="T90" fmla="*/ 3679 w 3951"/>
              <a:gd name="T91" fmla="*/ 6414 h 6827"/>
              <a:gd name="T92" fmla="*/ 412 w 3951"/>
              <a:gd name="T93" fmla="*/ 6554 h 6827"/>
              <a:gd name="T94" fmla="*/ 272 w 3951"/>
              <a:gd name="T95" fmla="*/ 6217 h 6827"/>
              <a:gd name="T96" fmla="*/ 3539 w 3951"/>
              <a:gd name="T97" fmla="*/ 6077 h 6827"/>
              <a:gd name="T98" fmla="*/ 3679 w 3951"/>
              <a:gd name="T99" fmla="*/ 6414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951" h="6827">
                <a:moveTo>
                  <a:pt x="3539" y="5805"/>
                </a:moveTo>
                <a:lnTo>
                  <a:pt x="3454" y="5805"/>
                </a:lnTo>
                <a:cubicBezTo>
                  <a:pt x="2747" y="4636"/>
                  <a:pt x="2735" y="4554"/>
                  <a:pt x="2889" y="3194"/>
                </a:cubicBezTo>
                <a:cubicBezTo>
                  <a:pt x="3029" y="3163"/>
                  <a:pt x="3134" y="3038"/>
                  <a:pt x="3134" y="2889"/>
                </a:cubicBezTo>
                <a:lnTo>
                  <a:pt x="3134" y="2562"/>
                </a:lnTo>
                <a:cubicBezTo>
                  <a:pt x="3134" y="2389"/>
                  <a:pt x="2993" y="2248"/>
                  <a:pt x="2820" y="2248"/>
                </a:cubicBezTo>
                <a:lnTo>
                  <a:pt x="2722" y="2248"/>
                </a:lnTo>
                <a:lnTo>
                  <a:pt x="2919" y="1754"/>
                </a:lnTo>
                <a:cubicBezTo>
                  <a:pt x="2936" y="1712"/>
                  <a:pt x="2931" y="1664"/>
                  <a:pt x="2906" y="1627"/>
                </a:cubicBezTo>
                <a:cubicBezTo>
                  <a:pt x="2880" y="1589"/>
                  <a:pt x="2838" y="1567"/>
                  <a:pt x="2793" y="1567"/>
                </a:cubicBezTo>
                <a:lnTo>
                  <a:pt x="2384" y="1567"/>
                </a:lnTo>
                <a:lnTo>
                  <a:pt x="2384" y="1260"/>
                </a:lnTo>
                <a:lnTo>
                  <a:pt x="2657" y="1260"/>
                </a:lnTo>
                <a:cubicBezTo>
                  <a:pt x="2732" y="1260"/>
                  <a:pt x="2793" y="1199"/>
                  <a:pt x="2793" y="1124"/>
                </a:cubicBezTo>
                <a:lnTo>
                  <a:pt x="2793" y="579"/>
                </a:lnTo>
                <a:cubicBezTo>
                  <a:pt x="2793" y="504"/>
                  <a:pt x="2732" y="443"/>
                  <a:pt x="2657" y="443"/>
                </a:cubicBezTo>
                <a:lnTo>
                  <a:pt x="2384" y="443"/>
                </a:lnTo>
                <a:lnTo>
                  <a:pt x="2384" y="136"/>
                </a:lnTo>
                <a:cubicBezTo>
                  <a:pt x="2384" y="61"/>
                  <a:pt x="2323" y="0"/>
                  <a:pt x="2248" y="0"/>
                </a:cubicBezTo>
                <a:lnTo>
                  <a:pt x="1703" y="0"/>
                </a:lnTo>
                <a:cubicBezTo>
                  <a:pt x="1628" y="0"/>
                  <a:pt x="1567" y="61"/>
                  <a:pt x="1567" y="136"/>
                </a:cubicBezTo>
                <a:lnTo>
                  <a:pt x="1567" y="443"/>
                </a:lnTo>
                <a:lnTo>
                  <a:pt x="1294" y="443"/>
                </a:lnTo>
                <a:cubicBezTo>
                  <a:pt x="1219" y="443"/>
                  <a:pt x="1158" y="504"/>
                  <a:pt x="1158" y="579"/>
                </a:cubicBezTo>
                <a:lnTo>
                  <a:pt x="1158" y="1124"/>
                </a:lnTo>
                <a:cubicBezTo>
                  <a:pt x="1158" y="1199"/>
                  <a:pt x="1219" y="1260"/>
                  <a:pt x="1294" y="1260"/>
                </a:cubicBezTo>
                <a:lnTo>
                  <a:pt x="1567" y="1260"/>
                </a:lnTo>
                <a:lnTo>
                  <a:pt x="1567" y="1567"/>
                </a:lnTo>
                <a:lnTo>
                  <a:pt x="1158" y="1567"/>
                </a:lnTo>
                <a:cubicBezTo>
                  <a:pt x="1113" y="1567"/>
                  <a:pt x="1070" y="1589"/>
                  <a:pt x="1045" y="1627"/>
                </a:cubicBezTo>
                <a:cubicBezTo>
                  <a:pt x="1020" y="1664"/>
                  <a:pt x="1014" y="1712"/>
                  <a:pt x="1031" y="1754"/>
                </a:cubicBezTo>
                <a:lnTo>
                  <a:pt x="1229" y="2248"/>
                </a:lnTo>
                <a:lnTo>
                  <a:pt x="1131" y="2248"/>
                </a:lnTo>
                <a:cubicBezTo>
                  <a:pt x="958" y="2248"/>
                  <a:pt x="817" y="2389"/>
                  <a:pt x="817" y="2562"/>
                </a:cubicBezTo>
                <a:lnTo>
                  <a:pt x="817" y="2889"/>
                </a:lnTo>
                <a:cubicBezTo>
                  <a:pt x="817" y="3038"/>
                  <a:pt x="922" y="3163"/>
                  <a:pt x="1061" y="3194"/>
                </a:cubicBezTo>
                <a:cubicBezTo>
                  <a:pt x="1216" y="4554"/>
                  <a:pt x="1203" y="4636"/>
                  <a:pt x="496" y="5805"/>
                </a:cubicBezTo>
                <a:lnTo>
                  <a:pt x="412" y="5805"/>
                </a:lnTo>
                <a:cubicBezTo>
                  <a:pt x="184" y="5805"/>
                  <a:pt x="0" y="5990"/>
                  <a:pt x="0" y="6217"/>
                </a:cubicBezTo>
                <a:lnTo>
                  <a:pt x="0" y="6414"/>
                </a:lnTo>
                <a:cubicBezTo>
                  <a:pt x="0" y="6642"/>
                  <a:pt x="184" y="6827"/>
                  <a:pt x="412" y="6827"/>
                </a:cubicBezTo>
                <a:lnTo>
                  <a:pt x="3539" y="6827"/>
                </a:lnTo>
                <a:cubicBezTo>
                  <a:pt x="3766" y="6827"/>
                  <a:pt x="3951" y="6642"/>
                  <a:pt x="3951" y="6414"/>
                </a:cubicBezTo>
                <a:lnTo>
                  <a:pt x="3951" y="6217"/>
                </a:lnTo>
                <a:cubicBezTo>
                  <a:pt x="3951" y="5990"/>
                  <a:pt x="3766" y="5805"/>
                  <a:pt x="3539" y="5805"/>
                </a:cubicBezTo>
                <a:close/>
                <a:moveTo>
                  <a:pt x="1430" y="988"/>
                </a:moveTo>
                <a:lnTo>
                  <a:pt x="1430" y="715"/>
                </a:lnTo>
                <a:lnTo>
                  <a:pt x="1703" y="715"/>
                </a:lnTo>
                <a:cubicBezTo>
                  <a:pt x="1778" y="715"/>
                  <a:pt x="1839" y="654"/>
                  <a:pt x="1839" y="579"/>
                </a:cubicBezTo>
                <a:lnTo>
                  <a:pt x="1839" y="273"/>
                </a:lnTo>
                <a:lnTo>
                  <a:pt x="2112" y="273"/>
                </a:lnTo>
                <a:lnTo>
                  <a:pt x="2112" y="579"/>
                </a:lnTo>
                <a:cubicBezTo>
                  <a:pt x="2112" y="654"/>
                  <a:pt x="2173" y="715"/>
                  <a:pt x="2248" y="715"/>
                </a:cubicBezTo>
                <a:lnTo>
                  <a:pt x="2520" y="715"/>
                </a:lnTo>
                <a:lnTo>
                  <a:pt x="2520" y="988"/>
                </a:lnTo>
                <a:lnTo>
                  <a:pt x="2248" y="988"/>
                </a:lnTo>
                <a:cubicBezTo>
                  <a:pt x="2173" y="988"/>
                  <a:pt x="2112" y="1049"/>
                  <a:pt x="2112" y="1124"/>
                </a:cubicBezTo>
                <a:lnTo>
                  <a:pt x="2112" y="1567"/>
                </a:lnTo>
                <a:lnTo>
                  <a:pt x="1839" y="1567"/>
                </a:lnTo>
                <a:lnTo>
                  <a:pt x="1839" y="1124"/>
                </a:lnTo>
                <a:cubicBezTo>
                  <a:pt x="1839" y="1049"/>
                  <a:pt x="1778" y="988"/>
                  <a:pt x="1703" y="988"/>
                </a:cubicBezTo>
                <a:lnTo>
                  <a:pt x="1430" y="988"/>
                </a:lnTo>
                <a:close/>
                <a:moveTo>
                  <a:pt x="2592" y="1840"/>
                </a:moveTo>
                <a:lnTo>
                  <a:pt x="2428" y="2248"/>
                </a:lnTo>
                <a:lnTo>
                  <a:pt x="1523" y="2248"/>
                </a:lnTo>
                <a:lnTo>
                  <a:pt x="1359" y="1840"/>
                </a:lnTo>
                <a:lnTo>
                  <a:pt x="2592" y="1840"/>
                </a:lnTo>
                <a:close/>
                <a:moveTo>
                  <a:pt x="1131" y="2930"/>
                </a:moveTo>
                <a:cubicBezTo>
                  <a:pt x="1108" y="2930"/>
                  <a:pt x="1090" y="2911"/>
                  <a:pt x="1090" y="2889"/>
                </a:cubicBezTo>
                <a:lnTo>
                  <a:pt x="1090" y="2562"/>
                </a:lnTo>
                <a:cubicBezTo>
                  <a:pt x="1090" y="2539"/>
                  <a:pt x="1108" y="2521"/>
                  <a:pt x="1131" y="2521"/>
                </a:cubicBezTo>
                <a:lnTo>
                  <a:pt x="2820" y="2521"/>
                </a:lnTo>
                <a:cubicBezTo>
                  <a:pt x="2843" y="2521"/>
                  <a:pt x="2861" y="2539"/>
                  <a:pt x="2861" y="2562"/>
                </a:cubicBezTo>
                <a:lnTo>
                  <a:pt x="2861" y="2889"/>
                </a:lnTo>
                <a:cubicBezTo>
                  <a:pt x="2861" y="2911"/>
                  <a:pt x="2843" y="2930"/>
                  <a:pt x="2820" y="2930"/>
                </a:cubicBezTo>
                <a:lnTo>
                  <a:pt x="1131" y="2930"/>
                </a:lnTo>
                <a:close/>
                <a:moveTo>
                  <a:pt x="1402" y="3863"/>
                </a:moveTo>
                <a:lnTo>
                  <a:pt x="1914" y="3863"/>
                </a:lnTo>
                <a:cubicBezTo>
                  <a:pt x="1989" y="3863"/>
                  <a:pt x="2050" y="3802"/>
                  <a:pt x="2050" y="3727"/>
                </a:cubicBezTo>
                <a:cubicBezTo>
                  <a:pt x="2050" y="3651"/>
                  <a:pt x="1989" y="3590"/>
                  <a:pt x="1914" y="3590"/>
                </a:cubicBezTo>
                <a:lnTo>
                  <a:pt x="1379" y="3590"/>
                </a:lnTo>
                <a:cubicBezTo>
                  <a:pt x="1367" y="3472"/>
                  <a:pt x="1352" y="3344"/>
                  <a:pt x="1336" y="3202"/>
                </a:cubicBezTo>
                <a:lnTo>
                  <a:pt x="2614" y="3202"/>
                </a:lnTo>
                <a:cubicBezTo>
                  <a:pt x="2505" y="4167"/>
                  <a:pt x="2480" y="4521"/>
                  <a:pt x="2743" y="5089"/>
                </a:cubicBezTo>
                <a:lnTo>
                  <a:pt x="1969" y="5089"/>
                </a:lnTo>
                <a:cubicBezTo>
                  <a:pt x="1893" y="5089"/>
                  <a:pt x="1832" y="5150"/>
                  <a:pt x="1832" y="5226"/>
                </a:cubicBezTo>
                <a:cubicBezTo>
                  <a:pt x="1832" y="5301"/>
                  <a:pt x="1893" y="5362"/>
                  <a:pt x="1969" y="5362"/>
                </a:cubicBezTo>
                <a:lnTo>
                  <a:pt x="2881" y="5362"/>
                </a:lnTo>
                <a:cubicBezTo>
                  <a:pt x="2953" y="5493"/>
                  <a:pt x="3037" y="5639"/>
                  <a:pt x="3136" y="5805"/>
                </a:cubicBezTo>
                <a:lnTo>
                  <a:pt x="814" y="5805"/>
                </a:lnTo>
                <a:cubicBezTo>
                  <a:pt x="1346" y="4915"/>
                  <a:pt x="1456" y="4618"/>
                  <a:pt x="1402" y="3863"/>
                </a:cubicBezTo>
                <a:close/>
                <a:moveTo>
                  <a:pt x="3679" y="6414"/>
                </a:moveTo>
                <a:cubicBezTo>
                  <a:pt x="3679" y="6491"/>
                  <a:pt x="3616" y="6554"/>
                  <a:pt x="3539" y="6554"/>
                </a:cubicBezTo>
                <a:lnTo>
                  <a:pt x="412" y="6554"/>
                </a:lnTo>
                <a:cubicBezTo>
                  <a:pt x="335" y="6554"/>
                  <a:pt x="272" y="6491"/>
                  <a:pt x="272" y="6414"/>
                </a:cubicBezTo>
                <a:lnTo>
                  <a:pt x="272" y="6217"/>
                </a:lnTo>
                <a:cubicBezTo>
                  <a:pt x="272" y="6140"/>
                  <a:pt x="335" y="6077"/>
                  <a:pt x="412" y="6077"/>
                </a:cubicBezTo>
                <a:lnTo>
                  <a:pt x="3539" y="6077"/>
                </a:lnTo>
                <a:cubicBezTo>
                  <a:pt x="3616" y="6077"/>
                  <a:pt x="3679" y="6140"/>
                  <a:pt x="3679" y="6217"/>
                </a:cubicBezTo>
                <a:lnTo>
                  <a:pt x="3679" y="64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21" name="fan_329553"/>
          <p:cNvSpPr>
            <a:spLocks noChangeAspect="1"/>
          </p:cNvSpPr>
          <p:nvPr/>
        </p:nvSpPr>
        <p:spPr bwMode="auto">
          <a:xfrm>
            <a:off x="6690217" y="3991656"/>
            <a:ext cx="609685" cy="594377"/>
          </a:xfrm>
          <a:custGeom>
            <a:avLst/>
            <a:gdLst>
              <a:gd name="connsiteX0" fmla="*/ 298341 w 607613"/>
              <a:gd name="connsiteY0" fmla="*/ 440207 h 592358"/>
              <a:gd name="connsiteX1" fmla="*/ 298875 w 607613"/>
              <a:gd name="connsiteY1" fmla="*/ 504284 h 592358"/>
              <a:gd name="connsiteX2" fmla="*/ 431678 w 607613"/>
              <a:gd name="connsiteY2" fmla="*/ 467402 h 592358"/>
              <a:gd name="connsiteX3" fmla="*/ 326735 w 607613"/>
              <a:gd name="connsiteY3" fmla="*/ 371418 h 592358"/>
              <a:gd name="connsiteX4" fmla="*/ 303592 w 607613"/>
              <a:gd name="connsiteY4" fmla="*/ 418966 h 592358"/>
              <a:gd name="connsiteX5" fmla="*/ 417259 w 607613"/>
              <a:gd name="connsiteY5" fmla="*/ 442162 h 592358"/>
              <a:gd name="connsiteX6" fmla="*/ 383435 w 607613"/>
              <a:gd name="connsiteY6" fmla="*/ 318805 h 592358"/>
              <a:gd name="connsiteX7" fmla="*/ 340265 w 607613"/>
              <a:gd name="connsiteY7" fmla="*/ 354177 h 592358"/>
              <a:gd name="connsiteX8" fmla="*/ 432212 w 607613"/>
              <a:gd name="connsiteY8" fmla="*/ 426076 h 592358"/>
              <a:gd name="connsiteX9" fmla="*/ 462743 w 607613"/>
              <a:gd name="connsiteY9" fmla="*/ 295254 h 592358"/>
              <a:gd name="connsiteX10" fmla="*/ 403017 w 607613"/>
              <a:gd name="connsiteY10" fmla="*/ 308940 h 592358"/>
              <a:gd name="connsiteX11" fmla="*/ 458827 w 607613"/>
              <a:gd name="connsiteY11" fmla="*/ 431764 h 592358"/>
              <a:gd name="connsiteX12" fmla="*/ 398752 w 607613"/>
              <a:gd name="connsiteY12" fmla="*/ 229800 h 592358"/>
              <a:gd name="connsiteX13" fmla="*/ 411569 w 607613"/>
              <a:gd name="connsiteY13" fmla="*/ 238508 h 592358"/>
              <a:gd name="connsiteX14" fmla="*/ 402847 w 607613"/>
              <a:gd name="connsiteY14" fmla="*/ 251304 h 592358"/>
              <a:gd name="connsiteX15" fmla="*/ 281268 w 607613"/>
              <a:gd name="connsiteY15" fmla="*/ 325411 h 592358"/>
              <a:gd name="connsiteX16" fmla="*/ 239080 w 607613"/>
              <a:gd name="connsiteY16" fmla="*/ 469715 h 592358"/>
              <a:gd name="connsiteX17" fmla="*/ 229290 w 607613"/>
              <a:gd name="connsiteY17" fmla="*/ 481622 h 592358"/>
              <a:gd name="connsiteX18" fmla="*/ 228222 w 607613"/>
              <a:gd name="connsiteY18" fmla="*/ 481711 h 592358"/>
              <a:gd name="connsiteX19" fmla="*/ 217274 w 607613"/>
              <a:gd name="connsiteY19" fmla="*/ 471759 h 592358"/>
              <a:gd name="connsiteX20" fmla="*/ 264001 w 607613"/>
              <a:gd name="connsiteY20" fmla="*/ 311905 h 592358"/>
              <a:gd name="connsiteX21" fmla="*/ 398752 w 607613"/>
              <a:gd name="connsiteY21" fmla="*/ 229800 h 592358"/>
              <a:gd name="connsiteX22" fmla="*/ 375132 w 607613"/>
              <a:gd name="connsiteY22" fmla="*/ 67588 h 592358"/>
              <a:gd name="connsiteX23" fmla="*/ 387948 w 607613"/>
              <a:gd name="connsiteY23" fmla="*/ 76298 h 592358"/>
              <a:gd name="connsiteX24" fmla="*/ 379226 w 607613"/>
              <a:gd name="connsiteY24" fmla="*/ 89096 h 592358"/>
              <a:gd name="connsiteX25" fmla="*/ 156729 w 607613"/>
              <a:gd name="connsiteY25" fmla="*/ 224630 h 592358"/>
              <a:gd name="connsiteX26" fmla="*/ 79568 w 607613"/>
              <a:gd name="connsiteY26" fmla="*/ 488766 h 592358"/>
              <a:gd name="connsiteX27" fmla="*/ 69689 w 607613"/>
              <a:gd name="connsiteY27" fmla="*/ 500764 h 592358"/>
              <a:gd name="connsiteX28" fmla="*/ 68621 w 607613"/>
              <a:gd name="connsiteY28" fmla="*/ 500764 h 592358"/>
              <a:gd name="connsiteX29" fmla="*/ 57763 w 607613"/>
              <a:gd name="connsiteY29" fmla="*/ 490899 h 592358"/>
              <a:gd name="connsiteX30" fmla="*/ 139464 w 607613"/>
              <a:gd name="connsiteY30" fmla="*/ 211210 h 592358"/>
              <a:gd name="connsiteX31" fmla="*/ 375132 w 607613"/>
              <a:gd name="connsiteY31" fmla="*/ 67588 h 592358"/>
              <a:gd name="connsiteX32" fmla="*/ 454287 w 607613"/>
              <a:gd name="connsiteY32" fmla="*/ 16 h 592358"/>
              <a:gd name="connsiteX33" fmla="*/ 477697 w 607613"/>
              <a:gd name="connsiteY33" fmla="*/ 8992 h 592358"/>
              <a:gd name="connsiteX34" fmla="*/ 487310 w 607613"/>
              <a:gd name="connsiteY34" fmla="*/ 32010 h 592358"/>
              <a:gd name="connsiteX35" fmla="*/ 484996 w 607613"/>
              <a:gd name="connsiteY35" fmla="*/ 284145 h 592358"/>
              <a:gd name="connsiteX36" fmla="*/ 484996 w 607613"/>
              <a:gd name="connsiteY36" fmla="*/ 284233 h 592358"/>
              <a:gd name="connsiteX37" fmla="*/ 484996 w 607613"/>
              <a:gd name="connsiteY37" fmla="*/ 284322 h 592358"/>
              <a:gd name="connsiteX38" fmla="*/ 479833 w 607613"/>
              <a:gd name="connsiteY38" fmla="*/ 463314 h 592358"/>
              <a:gd name="connsiteX39" fmla="*/ 603468 w 607613"/>
              <a:gd name="connsiteY39" fmla="*/ 559919 h 592358"/>
              <a:gd name="connsiteX40" fmla="*/ 605961 w 607613"/>
              <a:gd name="connsiteY40" fmla="*/ 574317 h 592358"/>
              <a:gd name="connsiteX41" fmla="*/ 589939 w 607613"/>
              <a:gd name="connsiteY41" fmla="*/ 577161 h 592358"/>
              <a:gd name="connsiteX42" fmla="*/ 466303 w 607613"/>
              <a:gd name="connsiteY42" fmla="*/ 480466 h 592358"/>
              <a:gd name="connsiteX43" fmla="*/ 293623 w 607613"/>
              <a:gd name="connsiteY43" fmla="*/ 528458 h 592358"/>
              <a:gd name="connsiteX44" fmla="*/ 293534 w 607613"/>
              <a:gd name="connsiteY44" fmla="*/ 528458 h 592358"/>
              <a:gd name="connsiteX45" fmla="*/ 293356 w 607613"/>
              <a:gd name="connsiteY45" fmla="*/ 528547 h 592358"/>
              <a:gd name="connsiteX46" fmla="*/ 48845 w 607613"/>
              <a:gd name="connsiteY46" fmla="*/ 591292 h 592358"/>
              <a:gd name="connsiteX47" fmla="*/ 40923 w 607613"/>
              <a:gd name="connsiteY47" fmla="*/ 592358 h 592358"/>
              <a:gd name="connsiteX48" fmla="*/ 24189 w 607613"/>
              <a:gd name="connsiteY48" fmla="*/ 587470 h 592358"/>
              <a:gd name="connsiteX49" fmla="*/ 9858 w 607613"/>
              <a:gd name="connsiteY49" fmla="*/ 566940 h 592358"/>
              <a:gd name="connsiteX50" fmla="*/ 100382 w 607613"/>
              <a:gd name="connsiteY50" fmla="*/ 180607 h 592358"/>
              <a:gd name="connsiteX51" fmla="*/ 327714 w 607613"/>
              <a:gd name="connsiteY51" fmla="*/ 22323 h 592358"/>
              <a:gd name="connsiteX52" fmla="*/ 341511 w 607613"/>
              <a:gd name="connsiteY52" fmla="*/ 29344 h 592358"/>
              <a:gd name="connsiteX53" fmla="*/ 334390 w 607613"/>
              <a:gd name="connsiteY53" fmla="*/ 43119 h 592358"/>
              <a:gd name="connsiteX54" fmla="*/ 117650 w 607613"/>
              <a:gd name="connsiteY54" fmla="*/ 194116 h 592358"/>
              <a:gd name="connsiteX55" fmla="*/ 31310 w 607613"/>
              <a:gd name="connsiteY55" fmla="*/ 562497 h 592358"/>
              <a:gd name="connsiteX56" fmla="*/ 35760 w 607613"/>
              <a:gd name="connsiteY56" fmla="*/ 568984 h 592358"/>
              <a:gd name="connsiteX57" fmla="*/ 43415 w 607613"/>
              <a:gd name="connsiteY57" fmla="*/ 570140 h 592358"/>
              <a:gd name="connsiteX58" fmla="*/ 277601 w 607613"/>
              <a:gd name="connsiteY58" fmla="*/ 509972 h 592358"/>
              <a:gd name="connsiteX59" fmla="*/ 315965 w 607613"/>
              <a:gd name="connsiteY59" fmla="*/ 349111 h 592358"/>
              <a:gd name="connsiteX60" fmla="*/ 463188 w 607613"/>
              <a:gd name="connsiteY60" fmla="*/ 273302 h 592358"/>
              <a:gd name="connsiteX61" fmla="*/ 465413 w 607613"/>
              <a:gd name="connsiteY61" fmla="*/ 31832 h 592358"/>
              <a:gd name="connsiteX62" fmla="*/ 462387 w 607613"/>
              <a:gd name="connsiteY62" fmla="*/ 24723 h 592358"/>
              <a:gd name="connsiteX63" fmla="*/ 455088 w 607613"/>
              <a:gd name="connsiteY63" fmla="*/ 21879 h 592358"/>
              <a:gd name="connsiteX64" fmla="*/ 387529 w 607613"/>
              <a:gd name="connsiteY64" fmla="*/ 29611 h 592358"/>
              <a:gd name="connsiteX65" fmla="*/ 374712 w 607613"/>
              <a:gd name="connsiteY65" fmla="*/ 20901 h 592358"/>
              <a:gd name="connsiteX66" fmla="*/ 383435 w 607613"/>
              <a:gd name="connsiteY66" fmla="*/ 8103 h 592358"/>
              <a:gd name="connsiteX67" fmla="*/ 454287 w 607613"/>
              <a:gd name="connsiteY67" fmla="*/ 16 h 59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7613" h="592358">
                <a:moveTo>
                  <a:pt x="298341" y="440207"/>
                </a:moveTo>
                <a:cubicBezTo>
                  <a:pt x="294602" y="461181"/>
                  <a:pt x="294691" y="482777"/>
                  <a:pt x="298875" y="504284"/>
                </a:cubicBezTo>
                <a:lnTo>
                  <a:pt x="431678" y="467402"/>
                </a:lnTo>
                <a:close/>
                <a:moveTo>
                  <a:pt x="326735" y="371418"/>
                </a:moveTo>
                <a:cubicBezTo>
                  <a:pt x="316499" y="386171"/>
                  <a:pt x="308755" y="402258"/>
                  <a:pt x="303592" y="418966"/>
                </a:cubicBezTo>
                <a:lnTo>
                  <a:pt x="417259" y="442162"/>
                </a:lnTo>
                <a:close/>
                <a:moveTo>
                  <a:pt x="383435" y="318805"/>
                </a:moveTo>
                <a:cubicBezTo>
                  <a:pt x="367413" y="328137"/>
                  <a:pt x="352815" y="339957"/>
                  <a:pt x="340265" y="354177"/>
                </a:cubicBezTo>
                <a:lnTo>
                  <a:pt x="432212" y="426076"/>
                </a:lnTo>
                <a:close/>
                <a:moveTo>
                  <a:pt x="462743" y="295254"/>
                </a:moveTo>
                <a:cubicBezTo>
                  <a:pt x="441826" y="296320"/>
                  <a:pt x="421709" y="301031"/>
                  <a:pt x="403017" y="308940"/>
                </a:cubicBezTo>
                <a:lnTo>
                  <a:pt x="458827" y="431764"/>
                </a:lnTo>
                <a:close/>
                <a:moveTo>
                  <a:pt x="398752" y="229800"/>
                </a:moveTo>
                <a:cubicBezTo>
                  <a:pt x="404716" y="228734"/>
                  <a:pt x="410412" y="232555"/>
                  <a:pt x="411569" y="238508"/>
                </a:cubicBezTo>
                <a:cubicBezTo>
                  <a:pt x="412726" y="244462"/>
                  <a:pt x="408810" y="250149"/>
                  <a:pt x="402847" y="251304"/>
                </a:cubicBezTo>
                <a:cubicBezTo>
                  <a:pt x="354696" y="260456"/>
                  <a:pt x="311529" y="286758"/>
                  <a:pt x="281268" y="325411"/>
                </a:cubicBezTo>
                <a:cubicBezTo>
                  <a:pt x="249048" y="366463"/>
                  <a:pt x="234007" y="417734"/>
                  <a:pt x="239080" y="469715"/>
                </a:cubicBezTo>
                <a:cubicBezTo>
                  <a:pt x="239703" y="475669"/>
                  <a:pt x="235253" y="481000"/>
                  <a:pt x="229290" y="481622"/>
                </a:cubicBezTo>
                <a:cubicBezTo>
                  <a:pt x="228934" y="481622"/>
                  <a:pt x="228578" y="481711"/>
                  <a:pt x="228222" y="481711"/>
                </a:cubicBezTo>
                <a:cubicBezTo>
                  <a:pt x="222614" y="481711"/>
                  <a:pt x="217897" y="477446"/>
                  <a:pt x="217274" y="471759"/>
                </a:cubicBezTo>
                <a:cubicBezTo>
                  <a:pt x="211756" y="414268"/>
                  <a:pt x="228311" y="357488"/>
                  <a:pt x="264001" y="311905"/>
                </a:cubicBezTo>
                <a:cubicBezTo>
                  <a:pt x="297555" y="269164"/>
                  <a:pt x="345350" y="240019"/>
                  <a:pt x="398752" y="229800"/>
                </a:cubicBezTo>
                <a:close/>
                <a:moveTo>
                  <a:pt x="375132" y="67588"/>
                </a:moveTo>
                <a:cubicBezTo>
                  <a:pt x="381095" y="66433"/>
                  <a:pt x="386791" y="70344"/>
                  <a:pt x="387948" y="76298"/>
                </a:cubicBezTo>
                <a:cubicBezTo>
                  <a:pt x="389016" y="82253"/>
                  <a:pt x="385189" y="87941"/>
                  <a:pt x="379226" y="89096"/>
                </a:cubicBezTo>
                <a:cubicBezTo>
                  <a:pt x="291117" y="105894"/>
                  <a:pt x="212087" y="153975"/>
                  <a:pt x="156729" y="224630"/>
                </a:cubicBezTo>
                <a:cubicBezTo>
                  <a:pt x="97723" y="299907"/>
                  <a:pt x="70312" y="393670"/>
                  <a:pt x="79568" y="488766"/>
                </a:cubicBezTo>
                <a:cubicBezTo>
                  <a:pt x="80102" y="494810"/>
                  <a:pt x="75741" y="500142"/>
                  <a:pt x="69689" y="500764"/>
                </a:cubicBezTo>
                <a:cubicBezTo>
                  <a:pt x="69333" y="500764"/>
                  <a:pt x="68977" y="500764"/>
                  <a:pt x="68621" y="500764"/>
                </a:cubicBezTo>
                <a:cubicBezTo>
                  <a:pt x="63103" y="500764"/>
                  <a:pt x="58297" y="496587"/>
                  <a:pt x="57763" y="490899"/>
                </a:cubicBezTo>
                <a:cubicBezTo>
                  <a:pt x="47973" y="390204"/>
                  <a:pt x="76987" y="290842"/>
                  <a:pt x="139464" y="211210"/>
                </a:cubicBezTo>
                <a:cubicBezTo>
                  <a:pt x="198114" y="136378"/>
                  <a:pt x="281773" y="85363"/>
                  <a:pt x="375132" y="67588"/>
                </a:cubicBezTo>
                <a:close/>
                <a:moveTo>
                  <a:pt x="454287" y="16"/>
                </a:moveTo>
                <a:cubicBezTo>
                  <a:pt x="462921" y="-251"/>
                  <a:pt x="471466" y="2949"/>
                  <a:pt x="477697" y="8992"/>
                </a:cubicBezTo>
                <a:cubicBezTo>
                  <a:pt x="483927" y="15124"/>
                  <a:pt x="487399" y="23301"/>
                  <a:pt x="487310" y="32010"/>
                </a:cubicBezTo>
                <a:lnTo>
                  <a:pt x="484996" y="284145"/>
                </a:lnTo>
                <a:cubicBezTo>
                  <a:pt x="484996" y="284145"/>
                  <a:pt x="484996" y="284233"/>
                  <a:pt x="484996" y="284233"/>
                </a:cubicBezTo>
                <a:cubicBezTo>
                  <a:pt x="484996" y="284233"/>
                  <a:pt x="484996" y="284322"/>
                  <a:pt x="484996" y="284322"/>
                </a:cubicBezTo>
                <a:lnTo>
                  <a:pt x="479833" y="463314"/>
                </a:lnTo>
                <a:lnTo>
                  <a:pt x="603468" y="559919"/>
                </a:lnTo>
                <a:cubicBezTo>
                  <a:pt x="607830" y="563296"/>
                  <a:pt x="608898" y="569607"/>
                  <a:pt x="605961" y="574317"/>
                </a:cubicBezTo>
                <a:cubicBezTo>
                  <a:pt x="602578" y="579738"/>
                  <a:pt x="595012" y="581071"/>
                  <a:pt x="589939" y="577161"/>
                </a:cubicBezTo>
                <a:lnTo>
                  <a:pt x="466303" y="480466"/>
                </a:lnTo>
                <a:lnTo>
                  <a:pt x="293623" y="528458"/>
                </a:lnTo>
                <a:cubicBezTo>
                  <a:pt x="293534" y="528458"/>
                  <a:pt x="293534" y="528458"/>
                  <a:pt x="293534" y="528458"/>
                </a:cubicBezTo>
                <a:cubicBezTo>
                  <a:pt x="293445" y="528458"/>
                  <a:pt x="293445" y="528458"/>
                  <a:pt x="293356" y="528547"/>
                </a:cubicBezTo>
                <a:lnTo>
                  <a:pt x="48845" y="591292"/>
                </a:lnTo>
                <a:cubicBezTo>
                  <a:pt x="46264" y="592003"/>
                  <a:pt x="43504" y="592358"/>
                  <a:pt x="40923" y="592358"/>
                </a:cubicBezTo>
                <a:cubicBezTo>
                  <a:pt x="35048" y="592358"/>
                  <a:pt x="29263" y="590670"/>
                  <a:pt x="24189" y="587470"/>
                </a:cubicBezTo>
                <a:cubicBezTo>
                  <a:pt x="16801" y="582938"/>
                  <a:pt x="11549" y="575472"/>
                  <a:pt x="9858" y="566940"/>
                </a:cubicBezTo>
                <a:cubicBezTo>
                  <a:pt x="-18358" y="430786"/>
                  <a:pt x="14665" y="289921"/>
                  <a:pt x="100382" y="180607"/>
                </a:cubicBezTo>
                <a:cubicBezTo>
                  <a:pt x="158951" y="105864"/>
                  <a:pt x="237547" y="51118"/>
                  <a:pt x="327714" y="22323"/>
                </a:cubicBezTo>
                <a:cubicBezTo>
                  <a:pt x="333500" y="20457"/>
                  <a:pt x="339642" y="23656"/>
                  <a:pt x="341511" y="29344"/>
                </a:cubicBezTo>
                <a:cubicBezTo>
                  <a:pt x="343291" y="35121"/>
                  <a:pt x="340176" y="41253"/>
                  <a:pt x="334390" y="43119"/>
                </a:cubicBezTo>
                <a:cubicBezTo>
                  <a:pt x="248406" y="70581"/>
                  <a:pt x="173459" y="122839"/>
                  <a:pt x="117650" y="194116"/>
                </a:cubicBezTo>
                <a:cubicBezTo>
                  <a:pt x="35849" y="298364"/>
                  <a:pt x="4340" y="432652"/>
                  <a:pt x="31310" y="562497"/>
                </a:cubicBezTo>
                <a:cubicBezTo>
                  <a:pt x="31844" y="565252"/>
                  <a:pt x="33446" y="567474"/>
                  <a:pt x="35760" y="568984"/>
                </a:cubicBezTo>
                <a:cubicBezTo>
                  <a:pt x="38075" y="570406"/>
                  <a:pt x="40745" y="570851"/>
                  <a:pt x="43415" y="570140"/>
                </a:cubicBezTo>
                <a:lnTo>
                  <a:pt x="277601" y="509972"/>
                </a:lnTo>
                <a:cubicBezTo>
                  <a:pt x="266208" y="453182"/>
                  <a:pt x="280005" y="395059"/>
                  <a:pt x="315965" y="349111"/>
                </a:cubicBezTo>
                <a:cubicBezTo>
                  <a:pt x="352014" y="303164"/>
                  <a:pt x="405153" y="275879"/>
                  <a:pt x="463188" y="273302"/>
                </a:cubicBezTo>
                <a:lnTo>
                  <a:pt x="465413" y="31832"/>
                </a:lnTo>
                <a:cubicBezTo>
                  <a:pt x="465413" y="29166"/>
                  <a:pt x="464345" y="26589"/>
                  <a:pt x="462387" y="24723"/>
                </a:cubicBezTo>
                <a:cubicBezTo>
                  <a:pt x="460429" y="22767"/>
                  <a:pt x="457847" y="21790"/>
                  <a:pt x="455088" y="21879"/>
                </a:cubicBezTo>
                <a:cubicBezTo>
                  <a:pt x="432479" y="22767"/>
                  <a:pt x="409782" y="25345"/>
                  <a:pt x="387529" y="29611"/>
                </a:cubicBezTo>
                <a:cubicBezTo>
                  <a:pt x="381566" y="30766"/>
                  <a:pt x="375869" y="26856"/>
                  <a:pt x="374712" y="20901"/>
                </a:cubicBezTo>
                <a:cubicBezTo>
                  <a:pt x="373644" y="14947"/>
                  <a:pt x="377471" y="9259"/>
                  <a:pt x="383435" y="8103"/>
                </a:cubicBezTo>
                <a:cubicBezTo>
                  <a:pt x="406755" y="3660"/>
                  <a:pt x="430521" y="993"/>
                  <a:pt x="454287" y="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23" name="megaphone_180183"/>
          <p:cNvSpPr>
            <a:spLocks noChangeAspect="1"/>
          </p:cNvSpPr>
          <p:nvPr/>
        </p:nvSpPr>
        <p:spPr bwMode="auto">
          <a:xfrm>
            <a:off x="9305064" y="4062763"/>
            <a:ext cx="674958" cy="452161"/>
          </a:xfrm>
          <a:custGeom>
            <a:avLst/>
            <a:gdLst>
              <a:gd name="connsiteX0" fmla="*/ 155611 w 609050"/>
              <a:gd name="connsiteY0" fmla="*/ 315922 h 408009"/>
              <a:gd name="connsiteX1" fmla="*/ 165008 w 609050"/>
              <a:gd name="connsiteY1" fmla="*/ 326682 h 408009"/>
              <a:gd name="connsiteX2" fmla="*/ 282782 w 609050"/>
              <a:gd name="connsiteY2" fmla="*/ 348453 h 408009"/>
              <a:gd name="connsiteX3" fmla="*/ 282782 w 609050"/>
              <a:gd name="connsiteY3" fmla="*/ 340195 h 408009"/>
              <a:gd name="connsiteX4" fmla="*/ 121282 w 609050"/>
              <a:gd name="connsiteY4" fmla="*/ 309416 h 408009"/>
              <a:gd name="connsiteX5" fmla="*/ 121282 w 609050"/>
              <a:gd name="connsiteY5" fmla="*/ 315297 h 408009"/>
              <a:gd name="connsiteX6" fmla="*/ 158744 w 609050"/>
              <a:gd name="connsiteY6" fmla="*/ 360339 h 408009"/>
              <a:gd name="connsiteX7" fmla="*/ 277896 w 609050"/>
              <a:gd name="connsiteY7" fmla="*/ 382360 h 408009"/>
              <a:gd name="connsiteX8" fmla="*/ 284787 w 609050"/>
              <a:gd name="connsiteY8" fmla="*/ 382985 h 408009"/>
              <a:gd name="connsiteX9" fmla="*/ 317112 w 609050"/>
              <a:gd name="connsiteY9" fmla="*/ 349829 h 408009"/>
              <a:gd name="connsiteX10" fmla="*/ 317112 w 609050"/>
              <a:gd name="connsiteY10" fmla="*/ 346701 h 408009"/>
              <a:gd name="connsiteX11" fmla="*/ 307840 w 609050"/>
              <a:gd name="connsiteY11" fmla="*/ 344950 h 408009"/>
              <a:gd name="connsiteX12" fmla="*/ 307840 w 609050"/>
              <a:gd name="connsiteY12" fmla="*/ 349829 h 408009"/>
              <a:gd name="connsiteX13" fmla="*/ 284787 w 609050"/>
              <a:gd name="connsiteY13" fmla="*/ 373727 h 408009"/>
              <a:gd name="connsiteX14" fmla="*/ 279524 w 609050"/>
              <a:gd name="connsiteY14" fmla="*/ 373351 h 408009"/>
              <a:gd name="connsiteX15" fmla="*/ 160498 w 609050"/>
              <a:gd name="connsiteY15" fmla="*/ 351331 h 408009"/>
              <a:gd name="connsiteX16" fmla="*/ 130553 w 609050"/>
              <a:gd name="connsiteY16" fmla="*/ 315297 h 408009"/>
              <a:gd name="connsiteX17" fmla="*/ 131180 w 609050"/>
              <a:gd name="connsiteY17" fmla="*/ 311293 h 408009"/>
              <a:gd name="connsiteX18" fmla="*/ 76553 w 609050"/>
              <a:gd name="connsiteY18" fmla="*/ 246982 h 408009"/>
              <a:gd name="connsiteX19" fmla="*/ 76553 w 609050"/>
              <a:gd name="connsiteY19" fmla="*/ 275384 h 408009"/>
              <a:gd name="connsiteX20" fmla="*/ 376249 w 609050"/>
              <a:gd name="connsiteY20" fmla="*/ 332563 h 408009"/>
              <a:gd name="connsiteX21" fmla="*/ 376249 w 609050"/>
              <a:gd name="connsiteY21" fmla="*/ 291274 h 408009"/>
              <a:gd name="connsiteX22" fmla="*/ 472036 w 609050"/>
              <a:gd name="connsiteY22" fmla="*/ 155975 h 408009"/>
              <a:gd name="connsiteX23" fmla="*/ 481649 w 609050"/>
              <a:gd name="connsiteY23" fmla="*/ 156037 h 408009"/>
              <a:gd name="connsiteX24" fmla="*/ 511458 w 609050"/>
              <a:gd name="connsiteY24" fmla="*/ 200972 h 408009"/>
              <a:gd name="connsiteX25" fmla="*/ 481649 w 609050"/>
              <a:gd name="connsiteY25" fmla="*/ 245907 h 408009"/>
              <a:gd name="connsiteX26" fmla="*/ 476765 w 609050"/>
              <a:gd name="connsiteY26" fmla="*/ 246908 h 408009"/>
              <a:gd name="connsiteX27" fmla="*/ 465242 w 609050"/>
              <a:gd name="connsiteY27" fmla="*/ 239273 h 408009"/>
              <a:gd name="connsiteX28" fmla="*/ 471880 w 609050"/>
              <a:gd name="connsiteY28" fmla="*/ 222876 h 408009"/>
              <a:gd name="connsiteX29" fmla="*/ 486409 w 609050"/>
              <a:gd name="connsiteY29" fmla="*/ 200972 h 408009"/>
              <a:gd name="connsiteX30" fmla="*/ 471880 w 609050"/>
              <a:gd name="connsiteY30" fmla="*/ 179068 h 408009"/>
              <a:gd name="connsiteX31" fmla="*/ 465242 w 609050"/>
              <a:gd name="connsiteY31" fmla="*/ 162671 h 408009"/>
              <a:gd name="connsiteX32" fmla="*/ 472036 w 609050"/>
              <a:gd name="connsiteY32" fmla="*/ 155975 h 408009"/>
              <a:gd name="connsiteX33" fmla="*/ 491000 w 609050"/>
              <a:gd name="connsiteY33" fmla="*/ 111031 h 408009"/>
              <a:gd name="connsiteX34" fmla="*/ 500570 w 609050"/>
              <a:gd name="connsiteY34" fmla="*/ 111140 h 408009"/>
              <a:gd name="connsiteX35" fmla="*/ 560219 w 609050"/>
              <a:gd name="connsiteY35" fmla="*/ 200963 h 408009"/>
              <a:gd name="connsiteX36" fmla="*/ 500570 w 609050"/>
              <a:gd name="connsiteY36" fmla="*/ 290786 h 408009"/>
              <a:gd name="connsiteX37" fmla="*/ 495683 w 609050"/>
              <a:gd name="connsiteY37" fmla="*/ 291787 h 408009"/>
              <a:gd name="connsiteX38" fmla="*/ 484154 w 609050"/>
              <a:gd name="connsiteY38" fmla="*/ 284156 h 408009"/>
              <a:gd name="connsiteX39" fmla="*/ 490796 w 609050"/>
              <a:gd name="connsiteY39" fmla="*/ 267768 h 408009"/>
              <a:gd name="connsiteX40" fmla="*/ 535157 w 609050"/>
              <a:gd name="connsiteY40" fmla="*/ 200963 h 408009"/>
              <a:gd name="connsiteX41" fmla="*/ 490796 w 609050"/>
              <a:gd name="connsiteY41" fmla="*/ 134159 h 408009"/>
              <a:gd name="connsiteX42" fmla="*/ 484154 w 609050"/>
              <a:gd name="connsiteY42" fmla="*/ 117771 h 408009"/>
              <a:gd name="connsiteX43" fmla="*/ 491000 w 609050"/>
              <a:gd name="connsiteY43" fmla="*/ 111031 h 408009"/>
              <a:gd name="connsiteX44" fmla="*/ 38214 w 609050"/>
              <a:gd name="connsiteY44" fmla="*/ 88333 h 408009"/>
              <a:gd name="connsiteX45" fmla="*/ 25058 w 609050"/>
              <a:gd name="connsiteY45" fmla="*/ 101596 h 408009"/>
              <a:gd name="connsiteX46" fmla="*/ 25058 w 609050"/>
              <a:gd name="connsiteY46" fmla="*/ 289147 h 408009"/>
              <a:gd name="connsiteX47" fmla="*/ 38214 w 609050"/>
              <a:gd name="connsiteY47" fmla="*/ 302410 h 408009"/>
              <a:gd name="connsiteX48" fmla="*/ 51494 w 609050"/>
              <a:gd name="connsiteY48" fmla="*/ 289147 h 408009"/>
              <a:gd name="connsiteX49" fmla="*/ 51494 w 609050"/>
              <a:gd name="connsiteY49" fmla="*/ 101596 h 408009"/>
              <a:gd name="connsiteX50" fmla="*/ 38214 w 609050"/>
              <a:gd name="connsiteY50" fmla="*/ 88333 h 408009"/>
              <a:gd name="connsiteX51" fmla="*/ 509986 w 609050"/>
              <a:gd name="connsiteY51" fmla="*/ 66082 h 408009"/>
              <a:gd name="connsiteX52" fmla="*/ 519615 w 609050"/>
              <a:gd name="connsiteY52" fmla="*/ 66191 h 408009"/>
              <a:gd name="connsiteX53" fmla="*/ 609050 w 609050"/>
              <a:gd name="connsiteY53" fmla="*/ 200964 h 408009"/>
              <a:gd name="connsiteX54" fmla="*/ 519615 w 609050"/>
              <a:gd name="connsiteY54" fmla="*/ 335737 h 408009"/>
              <a:gd name="connsiteX55" fmla="*/ 514730 w 609050"/>
              <a:gd name="connsiteY55" fmla="*/ 336738 h 408009"/>
              <a:gd name="connsiteX56" fmla="*/ 503206 w 609050"/>
              <a:gd name="connsiteY56" fmla="*/ 329105 h 408009"/>
              <a:gd name="connsiteX57" fmla="*/ 509845 w 609050"/>
              <a:gd name="connsiteY57" fmla="*/ 312712 h 408009"/>
              <a:gd name="connsiteX58" fmla="*/ 583998 w 609050"/>
              <a:gd name="connsiteY58" fmla="*/ 200964 h 408009"/>
              <a:gd name="connsiteX59" fmla="*/ 509845 w 609050"/>
              <a:gd name="connsiteY59" fmla="*/ 89216 h 408009"/>
              <a:gd name="connsiteX60" fmla="*/ 503081 w 609050"/>
              <a:gd name="connsiteY60" fmla="*/ 72823 h 408009"/>
              <a:gd name="connsiteX61" fmla="*/ 509986 w 609050"/>
              <a:gd name="connsiteY61" fmla="*/ 66082 h 408009"/>
              <a:gd name="connsiteX62" fmla="*/ 376249 w 609050"/>
              <a:gd name="connsiteY62" fmla="*/ 58180 h 408009"/>
              <a:gd name="connsiteX63" fmla="*/ 76553 w 609050"/>
              <a:gd name="connsiteY63" fmla="*/ 115359 h 408009"/>
              <a:gd name="connsiteX64" fmla="*/ 76553 w 609050"/>
              <a:gd name="connsiteY64" fmla="*/ 221709 h 408009"/>
              <a:gd name="connsiteX65" fmla="*/ 376249 w 609050"/>
              <a:gd name="connsiteY65" fmla="*/ 265875 h 408009"/>
              <a:gd name="connsiteX66" fmla="*/ 414463 w 609050"/>
              <a:gd name="connsiteY66" fmla="*/ 25024 h 408009"/>
              <a:gd name="connsiteX67" fmla="*/ 401307 w 609050"/>
              <a:gd name="connsiteY67" fmla="*/ 38161 h 408009"/>
              <a:gd name="connsiteX68" fmla="*/ 401307 w 609050"/>
              <a:gd name="connsiteY68" fmla="*/ 352582 h 408009"/>
              <a:gd name="connsiteX69" fmla="*/ 414463 w 609050"/>
              <a:gd name="connsiteY69" fmla="*/ 365719 h 408009"/>
              <a:gd name="connsiteX70" fmla="*/ 427619 w 609050"/>
              <a:gd name="connsiteY70" fmla="*/ 352582 h 408009"/>
              <a:gd name="connsiteX71" fmla="*/ 427619 w 609050"/>
              <a:gd name="connsiteY71" fmla="*/ 38161 h 408009"/>
              <a:gd name="connsiteX72" fmla="*/ 414463 w 609050"/>
              <a:gd name="connsiteY72" fmla="*/ 25024 h 408009"/>
              <a:gd name="connsiteX73" fmla="*/ 414463 w 609050"/>
              <a:gd name="connsiteY73" fmla="*/ 0 h 408009"/>
              <a:gd name="connsiteX74" fmla="*/ 452677 w 609050"/>
              <a:gd name="connsiteY74" fmla="*/ 38161 h 408009"/>
              <a:gd name="connsiteX75" fmla="*/ 452677 w 609050"/>
              <a:gd name="connsiteY75" fmla="*/ 352582 h 408009"/>
              <a:gd name="connsiteX76" fmla="*/ 414463 w 609050"/>
              <a:gd name="connsiteY76" fmla="*/ 390743 h 408009"/>
              <a:gd name="connsiteX77" fmla="*/ 376625 w 609050"/>
              <a:gd name="connsiteY77" fmla="*/ 358087 h 408009"/>
              <a:gd name="connsiteX78" fmla="*/ 342170 w 609050"/>
              <a:gd name="connsiteY78" fmla="*/ 351456 h 408009"/>
              <a:gd name="connsiteX79" fmla="*/ 284787 w 609050"/>
              <a:gd name="connsiteY79" fmla="*/ 408009 h 408009"/>
              <a:gd name="connsiteX80" fmla="*/ 273385 w 609050"/>
              <a:gd name="connsiteY80" fmla="*/ 407008 h 408009"/>
              <a:gd name="connsiteX81" fmla="*/ 154233 w 609050"/>
              <a:gd name="connsiteY81" fmla="*/ 384987 h 408009"/>
              <a:gd name="connsiteX82" fmla="*/ 96223 w 609050"/>
              <a:gd name="connsiteY82" fmla="*/ 315297 h 408009"/>
              <a:gd name="connsiteX83" fmla="*/ 96223 w 609050"/>
              <a:gd name="connsiteY83" fmla="*/ 304662 h 408009"/>
              <a:gd name="connsiteX84" fmla="*/ 74799 w 609050"/>
              <a:gd name="connsiteY84" fmla="*/ 300533 h 408009"/>
              <a:gd name="connsiteX85" fmla="*/ 38214 w 609050"/>
              <a:gd name="connsiteY85" fmla="*/ 327433 h 408009"/>
              <a:gd name="connsiteX86" fmla="*/ 0 w 609050"/>
              <a:gd name="connsiteY86" fmla="*/ 289147 h 408009"/>
              <a:gd name="connsiteX87" fmla="*/ 0 w 609050"/>
              <a:gd name="connsiteY87" fmla="*/ 101596 h 408009"/>
              <a:gd name="connsiteX88" fmla="*/ 38214 w 609050"/>
              <a:gd name="connsiteY88" fmla="*/ 63310 h 408009"/>
              <a:gd name="connsiteX89" fmla="*/ 74799 w 609050"/>
              <a:gd name="connsiteY89" fmla="*/ 90210 h 408009"/>
              <a:gd name="connsiteX90" fmla="*/ 376625 w 609050"/>
              <a:gd name="connsiteY90" fmla="*/ 32656 h 408009"/>
              <a:gd name="connsiteX91" fmla="*/ 414463 w 609050"/>
              <a:gd name="connsiteY91" fmla="*/ 0 h 40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9050" h="408009">
                <a:moveTo>
                  <a:pt x="155611" y="315922"/>
                </a:moveTo>
                <a:cubicBezTo>
                  <a:pt x="155987" y="320427"/>
                  <a:pt x="160623" y="325932"/>
                  <a:pt x="165008" y="326682"/>
                </a:cubicBezTo>
                <a:lnTo>
                  <a:pt x="282782" y="348453"/>
                </a:lnTo>
                <a:lnTo>
                  <a:pt x="282782" y="340195"/>
                </a:lnTo>
                <a:close/>
                <a:moveTo>
                  <a:pt x="121282" y="309416"/>
                </a:moveTo>
                <a:lnTo>
                  <a:pt x="121282" y="315297"/>
                </a:lnTo>
                <a:cubicBezTo>
                  <a:pt x="121282" y="336317"/>
                  <a:pt x="138071" y="356586"/>
                  <a:pt x="158744" y="360339"/>
                </a:cubicBezTo>
                <a:lnTo>
                  <a:pt x="277896" y="382360"/>
                </a:lnTo>
                <a:cubicBezTo>
                  <a:pt x="280151" y="382735"/>
                  <a:pt x="282531" y="382985"/>
                  <a:pt x="284787" y="382985"/>
                </a:cubicBezTo>
                <a:cubicBezTo>
                  <a:pt x="303455" y="382985"/>
                  <a:pt x="317112" y="369097"/>
                  <a:pt x="317112" y="349829"/>
                </a:cubicBezTo>
                <a:lnTo>
                  <a:pt x="317112" y="346701"/>
                </a:lnTo>
                <a:lnTo>
                  <a:pt x="307840" y="344950"/>
                </a:lnTo>
                <a:lnTo>
                  <a:pt x="307840" y="349829"/>
                </a:lnTo>
                <a:cubicBezTo>
                  <a:pt x="307840" y="363717"/>
                  <a:pt x="298193" y="373727"/>
                  <a:pt x="284787" y="373727"/>
                </a:cubicBezTo>
                <a:cubicBezTo>
                  <a:pt x="283033" y="373727"/>
                  <a:pt x="281278" y="373602"/>
                  <a:pt x="279524" y="373351"/>
                </a:cubicBezTo>
                <a:lnTo>
                  <a:pt x="160498" y="351331"/>
                </a:lnTo>
                <a:cubicBezTo>
                  <a:pt x="143959" y="348203"/>
                  <a:pt x="130553" y="332063"/>
                  <a:pt x="130553" y="315297"/>
                </a:cubicBezTo>
                <a:cubicBezTo>
                  <a:pt x="130553" y="313920"/>
                  <a:pt x="130804" y="312544"/>
                  <a:pt x="131180" y="311293"/>
                </a:cubicBezTo>
                <a:close/>
                <a:moveTo>
                  <a:pt x="76553" y="246982"/>
                </a:moveTo>
                <a:lnTo>
                  <a:pt x="76553" y="275384"/>
                </a:lnTo>
                <a:lnTo>
                  <a:pt x="376249" y="332563"/>
                </a:lnTo>
                <a:lnTo>
                  <a:pt x="376249" y="291274"/>
                </a:lnTo>
                <a:close/>
                <a:moveTo>
                  <a:pt x="472036" y="155975"/>
                </a:moveTo>
                <a:cubicBezTo>
                  <a:pt x="475011" y="154786"/>
                  <a:pt x="478456" y="154723"/>
                  <a:pt x="481649" y="156037"/>
                </a:cubicBezTo>
                <a:cubicBezTo>
                  <a:pt x="499685" y="163673"/>
                  <a:pt x="511458" y="181321"/>
                  <a:pt x="511458" y="200972"/>
                </a:cubicBezTo>
                <a:cubicBezTo>
                  <a:pt x="511458" y="220623"/>
                  <a:pt x="499685" y="238272"/>
                  <a:pt x="481649" y="245907"/>
                </a:cubicBezTo>
                <a:cubicBezTo>
                  <a:pt x="480021" y="246533"/>
                  <a:pt x="478393" y="246908"/>
                  <a:pt x="476765" y="246908"/>
                </a:cubicBezTo>
                <a:cubicBezTo>
                  <a:pt x="471880" y="246908"/>
                  <a:pt x="467246" y="244029"/>
                  <a:pt x="465242" y="239273"/>
                </a:cubicBezTo>
                <a:cubicBezTo>
                  <a:pt x="462486" y="232889"/>
                  <a:pt x="465492" y="225505"/>
                  <a:pt x="471880" y="222876"/>
                </a:cubicBezTo>
                <a:cubicBezTo>
                  <a:pt x="480647" y="219121"/>
                  <a:pt x="486409" y="210485"/>
                  <a:pt x="486409" y="200972"/>
                </a:cubicBezTo>
                <a:cubicBezTo>
                  <a:pt x="486409" y="191459"/>
                  <a:pt x="480647" y="182823"/>
                  <a:pt x="471880" y="179068"/>
                </a:cubicBezTo>
                <a:cubicBezTo>
                  <a:pt x="465492" y="176440"/>
                  <a:pt x="462486" y="169055"/>
                  <a:pt x="465242" y="162671"/>
                </a:cubicBezTo>
                <a:cubicBezTo>
                  <a:pt x="466557" y="159480"/>
                  <a:pt x="469062" y="157164"/>
                  <a:pt x="472036" y="155975"/>
                </a:cubicBezTo>
                <a:close/>
                <a:moveTo>
                  <a:pt x="491000" y="111031"/>
                </a:moveTo>
                <a:cubicBezTo>
                  <a:pt x="493960" y="109827"/>
                  <a:pt x="497375" y="109764"/>
                  <a:pt x="500570" y="111140"/>
                </a:cubicBezTo>
                <a:cubicBezTo>
                  <a:pt x="536786" y="126403"/>
                  <a:pt x="560219" y="161681"/>
                  <a:pt x="560219" y="200963"/>
                </a:cubicBezTo>
                <a:cubicBezTo>
                  <a:pt x="560219" y="240245"/>
                  <a:pt x="536911" y="275399"/>
                  <a:pt x="500570" y="290786"/>
                </a:cubicBezTo>
                <a:cubicBezTo>
                  <a:pt x="499066" y="291412"/>
                  <a:pt x="497312" y="291787"/>
                  <a:pt x="495683" y="291787"/>
                </a:cubicBezTo>
                <a:cubicBezTo>
                  <a:pt x="490796" y="291787"/>
                  <a:pt x="486159" y="288910"/>
                  <a:pt x="484154" y="284156"/>
                </a:cubicBezTo>
                <a:cubicBezTo>
                  <a:pt x="481523" y="277776"/>
                  <a:pt x="484405" y="270395"/>
                  <a:pt x="490796" y="267768"/>
                </a:cubicBezTo>
                <a:cubicBezTo>
                  <a:pt x="517738" y="256383"/>
                  <a:pt x="535157" y="230112"/>
                  <a:pt x="535157" y="200963"/>
                </a:cubicBezTo>
                <a:cubicBezTo>
                  <a:pt x="535157" y="171815"/>
                  <a:pt x="517738" y="145543"/>
                  <a:pt x="490796" y="134159"/>
                </a:cubicBezTo>
                <a:cubicBezTo>
                  <a:pt x="484405" y="131532"/>
                  <a:pt x="481397" y="124151"/>
                  <a:pt x="484154" y="117771"/>
                </a:cubicBezTo>
                <a:cubicBezTo>
                  <a:pt x="485533" y="114581"/>
                  <a:pt x="488039" y="112235"/>
                  <a:pt x="491000" y="111031"/>
                </a:cubicBezTo>
                <a:close/>
                <a:moveTo>
                  <a:pt x="38214" y="88333"/>
                </a:moveTo>
                <a:cubicBezTo>
                  <a:pt x="30947" y="88333"/>
                  <a:pt x="25058" y="94339"/>
                  <a:pt x="25058" y="101596"/>
                </a:cubicBezTo>
                <a:lnTo>
                  <a:pt x="25058" y="289147"/>
                </a:lnTo>
                <a:cubicBezTo>
                  <a:pt x="25058" y="296404"/>
                  <a:pt x="30947" y="302410"/>
                  <a:pt x="38214" y="302410"/>
                </a:cubicBezTo>
                <a:cubicBezTo>
                  <a:pt x="45480" y="302410"/>
                  <a:pt x="51494" y="296404"/>
                  <a:pt x="51494" y="289147"/>
                </a:cubicBezTo>
                <a:lnTo>
                  <a:pt x="51494" y="101596"/>
                </a:lnTo>
                <a:cubicBezTo>
                  <a:pt x="51494" y="94339"/>
                  <a:pt x="45480" y="88333"/>
                  <a:pt x="38214" y="88333"/>
                </a:cubicBezTo>
                <a:close/>
                <a:moveTo>
                  <a:pt x="509986" y="66082"/>
                </a:moveTo>
                <a:cubicBezTo>
                  <a:pt x="512976" y="64877"/>
                  <a:pt x="516421" y="64815"/>
                  <a:pt x="519615" y="66191"/>
                </a:cubicBezTo>
                <a:cubicBezTo>
                  <a:pt x="573978" y="89216"/>
                  <a:pt x="609050" y="142024"/>
                  <a:pt x="609050" y="200964"/>
                </a:cubicBezTo>
                <a:cubicBezTo>
                  <a:pt x="609050" y="259779"/>
                  <a:pt x="573978" y="312712"/>
                  <a:pt x="519615" y="335737"/>
                </a:cubicBezTo>
                <a:cubicBezTo>
                  <a:pt x="517987" y="336363"/>
                  <a:pt x="516358" y="336738"/>
                  <a:pt x="514730" y="336738"/>
                </a:cubicBezTo>
                <a:cubicBezTo>
                  <a:pt x="509845" y="336738"/>
                  <a:pt x="505210" y="333860"/>
                  <a:pt x="503206" y="329105"/>
                </a:cubicBezTo>
                <a:cubicBezTo>
                  <a:pt x="500450" y="322723"/>
                  <a:pt x="503456" y="315340"/>
                  <a:pt x="509845" y="312712"/>
                </a:cubicBezTo>
                <a:cubicBezTo>
                  <a:pt x="554938" y="293566"/>
                  <a:pt x="583998" y="249768"/>
                  <a:pt x="583998" y="200964"/>
                </a:cubicBezTo>
                <a:cubicBezTo>
                  <a:pt x="583998" y="152160"/>
                  <a:pt x="554938" y="108237"/>
                  <a:pt x="509845" y="89216"/>
                </a:cubicBezTo>
                <a:cubicBezTo>
                  <a:pt x="503456" y="86463"/>
                  <a:pt x="500450" y="79205"/>
                  <a:pt x="503081" y="72823"/>
                </a:cubicBezTo>
                <a:cubicBezTo>
                  <a:pt x="504459" y="69632"/>
                  <a:pt x="506995" y="67286"/>
                  <a:pt x="509986" y="66082"/>
                </a:cubicBezTo>
                <a:close/>
                <a:moveTo>
                  <a:pt x="376249" y="58180"/>
                </a:moveTo>
                <a:lnTo>
                  <a:pt x="76553" y="115359"/>
                </a:lnTo>
                <a:lnTo>
                  <a:pt x="76553" y="221709"/>
                </a:lnTo>
                <a:lnTo>
                  <a:pt x="376249" y="265875"/>
                </a:lnTo>
                <a:close/>
                <a:moveTo>
                  <a:pt x="414463" y="25024"/>
                </a:moveTo>
                <a:cubicBezTo>
                  <a:pt x="407196" y="25024"/>
                  <a:pt x="401307" y="30904"/>
                  <a:pt x="401307" y="38161"/>
                </a:cubicBezTo>
                <a:lnTo>
                  <a:pt x="401307" y="352582"/>
                </a:lnTo>
                <a:cubicBezTo>
                  <a:pt x="401307" y="359839"/>
                  <a:pt x="407196" y="365719"/>
                  <a:pt x="414463" y="365719"/>
                </a:cubicBezTo>
                <a:cubicBezTo>
                  <a:pt x="421730" y="365719"/>
                  <a:pt x="427619" y="359839"/>
                  <a:pt x="427619" y="352582"/>
                </a:cubicBezTo>
                <a:lnTo>
                  <a:pt x="427619" y="38161"/>
                </a:lnTo>
                <a:cubicBezTo>
                  <a:pt x="427619" y="30904"/>
                  <a:pt x="421730" y="25024"/>
                  <a:pt x="414463" y="25024"/>
                </a:cubicBezTo>
                <a:close/>
                <a:moveTo>
                  <a:pt x="414463" y="0"/>
                </a:moveTo>
                <a:cubicBezTo>
                  <a:pt x="435637" y="0"/>
                  <a:pt x="452677" y="17141"/>
                  <a:pt x="452677" y="38161"/>
                </a:cubicBezTo>
                <a:lnTo>
                  <a:pt x="452677" y="352582"/>
                </a:lnTo>
                <a:cubicBezTo>
                  <a:pt x="452677" y="373602"/>
                  <a:pt x="435637" y="390743"/>
                  <a:pt x="414463" y="390743"/>
                </a:cubicBezTo>
                <a:cubicBezTo>
                  <a:pt x="395293" y="390743"/>
                  <a:pt x="379381" y="376479"/>
                  <a:pt x="376625" y="358087"/>
                </a:cubicBezTo>
                <a:lnTo>
                  <a:pt x="342170" y="351456"/>
                </a:lnTo>
                <a:cubicBezTo>
                  <a:pt x="341293" y="383861"/>
                  <a:pt x="316861" y="408009"/>
                  <a:pt x="284787" y="408009"/>
                </a:cubicBezTo>
                <a:cubicBezTo>
                  <a:pt x="281028" y="408009"/>
                  <a:pt x="277144" y="407634"/>
                  <a:pt x="273385" y="407008"/>
                </a:cubicBezTo>
                <a:lnTo>
                  <a:pt x="154233" y="384987"/>
                </a:lnTo>
                <a:cubicBezTo>
                  <a:pt x="121657" y="378982"/>
                  <a:pt x="96223" y="348328"/>
                  <a:pt x="96223" y="315297"/>
                </a:cubicBezTo>
                <a:lnTo>
                  <a:pt x="96223" y="304662"/>
                </a:lnTo>
                <a:lnTo>
                  <a:pt x="74799" y="300533"/>
                </a:lnTo>
                <a:cubicBezTo>
                  <a:pt x="69912" y="316047"/>
                  <a:pt x="55378" y="327433"/>
                  <a:pt x="38214" y="327433"/>
                </a:cubicBezTo>
                <a:cubicBezTo>
                  <a:pt x="17165" y="327433"/>
                  <a:pt x="0" y="310292"/>
                  <a:pt x="0" y="289147"/>
                </a:cubicBezTo>
                <a:lnTo>
                  <a:pt x="0" y="101596"/>
                </a:lnTo>
                <a:cubicBezTo>
                  <a:pt x="0" y="80451"/>
                  <a:pt x="17165" y="63310"/>
                  <a:pt x="38214" y="63310"/>
                </a:cubicBezTo>
                <a:cubicBezTo>
                  <a:pt x="55378" y="63310"/>
                  <a:pt x="69912" y="74695"/>
                  <a:pt x="74799" y="90210"/>
                </a:cubicBezTo>
                <a:lnTo>
                  <a:pt x="376625" y="32656"/>
                </a:lnTo>
                <a:cubicBezTo>
                  <a:pt x="379381" y="14263"/>
                  <a:pt x="395293" y="0"/>
                  <a:pt x="41446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24" name="creative-process_84455"/>
          <p:cNvSpPr>
            <a:spLocks noChangeAspect="1"/>
          </p:cNvSpPr>
          <p:nvPr/>
        </p:nvSpPr>
        <p:spPr bwMode="auto">
          <a:xfrm>
            <a:off x="9337701" y="1299255"/>
            <a:ext cx="609685" cy="599045"/>
          </a:xfrm>
          <a:custGeom>
            <a:avLst/>
            <a:gdLst>
              <a:gd name="connsiteX0" fmla="*/ 254307 w 606580"/>
              <a:gd name="connsiteY0" fmla="*/ 552424 h 595995"/>
              <a:gd name="connsiteX1" fmla="*/ 254307 w 606580"/>
              <a:gd name="connsiteY1" fmla="*/ 571336 h 595995"/>
              <a:gd name="connsiteX2" fmla="*/ 352367 w 606580"/>
              <a:gd name="connsiteY2" fmla="*/ 571336 h 595995"/>
              <a:gd name="connsiteX3" fmla="*/ 352367 w 606580"/>
              <a:gd name="connsiteY3" fmla="*/ 552424 h 595995"/>
              <a:gd name="connsiteX4" fmla="*/ 225427 w 606580"/>
              <a:gd name="connsiteY4" fmla="*/ 400575 h 595995"/>
              <a:gd name="connsiteX5" fmla="*/ 225427 w 606580"/>
              <a:gd name="connsiteY5" fmla="*/ 476314 h 595995"/>
              <a:gd name="connsiteX6" fmla="*/ 342338 w 606580"/>
              <a:gd name="connsiteY6" fmla="*/ 476314 h 595995"/>
              <a:gd name="connsiteX7" fmla="*/ 354689 w 606580"/>
              <a:gd name="connsiteY7" fmla="*/ 488644 h 595995"/>
              <a:gd name="connsiteX8" fmla="*/ 342338 w 606580"/>
              <a:gd name="connsiteY8" fmla="*/ 501066 h 595995"/>
              <a:gd name="connsiteX9" fmla="*/ 225427 w 606580"/>
              <a:gd name="connsiteY9" fmla="*/ 501066 h 595995"/>
              <a:gd name="connsiteX10" fmla="*/ 225427 w 606580"/>
              <a:gd name="connsiteY10" fmla="*/ 527672 h 595995"/>
              <a:gd name="connsiteX11" fmla="*/ 381154 w 606580"/>
              <a:gd name="connsiteY11" fmla="*/ 527672 h 595995"/>
              <a:gd name="connsiteX12" fmla="*/ 381154 w 606580"/>
              <a:gd name="connsiteY12" fmla="*/ 451933 h 595995"/>
              <a:gd name="connsiteX13" fmla="*/ 270093 w 606580"/>
              <a:gd name="connsiteY13" fmla="*/ 451933 h 595995"/>
              <a:gd name="connsiteX14" fmla="*/ 257743 w 606580"/>
              <a:gd name="connsiteY14" fmla="*/ 439603 h 595995"/>
              <a:gd name="connsiteX15" fmla="*/ 270093 w 606580"/>
              <a:gd name="connsiteY15" fmla="*/ 427181 h 595995"/>
              <a:gd name="connsiteX16" fmla="*/ 381154 w 606580"/>
              <a:gd name="connsiteY16" fmla="*/ 427181 h 595995"/>
              <a:gd name="connsiteX17" fmla="*/ 381154 w 606580"/>
              <a:gd name="connsiteY17" fmla="*/ 400575 h 595995"/>
              <a:gd name="connsiteX18" fmla="*/ 304730 w 606580"/>
              <a:gd name="connsiteY18" fmla="*/ 233615 h 595995"/>
              <a:gd name="connsiteX19" fmla="*/ 291915 w 606580"/>
              <a:gd name="connsiteY19" fmla="*/ 255307 h 595995"/>
              <a:gd name="connsiteX20" fmla="*/ 276501 w 606580"/>
              <a:gd name="connsiteY20" fmla="*/ 260499 h 595995"/>
              <a:gd name="connsiteX21" fmla="*/ 267400 w 606580"/>
              <a:gd name="connsiteY21" fmla="*/ 256698 h 595995"/>
              <a:gd name="connsiteX22" fmla="*/ 304173 w 606580"/>
              <a:gd name="connsiteY22" fmla="*/ 365162 h 595995"/>
              <a:gd name="connsiteX23" fmla="*/ 339088 w 606580"/>
              <a:gd name="connsiteY23" fmla="*/ 257996 h 595995"/>
              <a:gd name="connsiteX24" fmla="*/ 334260 w 606580"/>
              <a:gd name="connsiteY24" fmla="*/ 260314 h 595995"/>
              <a:gd name="connsiteX25" fmla="*/ 318566 w 606580"/>
              <a:gd name="connsiteY25" fmla="*/ 255678 h 595995"/>
              <a:gd name="connsiteX26" fmla="*/ 522672 w 606580"/>
              <a:gd name="connsiteY26" fmla="*/ 188019 h 595995"/>
              <a:gd name="connsiteX27" fmla="*/ 531832 w 606580"/>
              <a:gd name="connsiteY27" fmla="*/ 190302 h 595995"/>
              <a:gd name="connsiteX28" fmla="*/ 565175 w 606580"/>
              <a:gd name="connsiteY28" fmla="*/ 214966 h 595995"/>
              <a:gd name="connsiteX29" fmla="*/ 567776 w 606580"/>
              <a:gd name="connsiteY29" fmla="*/ 232304 h 595995"/>
              <a:gd name="connsiteX30" fmla="*/ 557838 w 606580"/>
              <a:gd name="connsiteY30" fmla="*/ 237311 h 595995"/>
              <a:gd name="connsiteX31" fmla="*/ 550500 w 606580"/>
              <a:gd name="connsiteY31" fmla="*/ 234808 h 595995"/>
              <a:gd name="connsiteX32" fmla="*/ 517157 w 606580"/>
              <a:gd name="connsiteY32" fmla="*/ 210237 h 595995"/>
              <a:gd name="connsiteX33" fmla="*/ 514557 w 606580"/>
              <a:gd name="connsiteY33" fmla="*/ 192898 h 595995"/>
              <a:gd name="connsiteX34" fmla="*/ 522672 w 606580"/>
              <a:gd name="connsiteY34" fmla="*/ 188019 h 595995"/>
              <a:gd name="connsiteX35" fmla="*/ 83943 w 606580"/>
              <a:gd name="connsiteY35" fmla="*/ 188019 h 595995"/>
              <a:gd name="connsiteX36" fmla="*/ 92024 w 606580"/>
              <a:gd name="connsiteY36" fmla="*/ 192898 h 595995"/>
              <a:gd name="connsiteX37" fmla="*/ 89516 w 606580"/>
              <a:gd name="connsiteY37" fmla="*/ 210237 h 595995"/>
              <a:gd name="connsiteX38" fmla="*/ 56173 w 606580"/>
              <a:gd name="connsiteY38" fmla="*/ 234808 h 595995"/>
              <a:gd name="connsiteX39" fmla="*/ 48836 w 606580"/>
              <a:gd name="connsiteY39" fmla="*/ 237311 h 595995"/>
              <a:gd name="connsiteX40" fmla="*/ 38805 w 606580"/>
              <a:gd name="connsiteY40" fmla="*/ 232304 h 595995"/>
              <a:gd name="connsiteX41" fmla="*/ 41405 w 606580"/>
              <a:gd name="connsiteY41" fmla="*/ 214966 h 595995"/>
              <a:gd name="connsiteX42" fmla="*/ 74748 w 606580"/>
              <a:gd name="connsiteY42" fmla="*/ 190302 h 595995"/>
              <a:gd name="connsiteX43" fmla="*/ 83943 w 606580"/>
              <a:gd name="connsiteY43" fmla="*/ 188019 h 595995"/>
              <a:gd name="connsiteX44" fmla="*/ 539899 w 606580"/>
              <a:gd name="connsiteY44" fmla="*/ 136403 h 595995"/>
              <a:gd name="connsiteX45" fmla="*/ 594228 w 606580"/>
              <a:gd name="connsiteY45" fmla="*/ 136403 h 595995"/>
              <a:gd name="connsiteX46" fmla="*/ 606580 w 606580"/>
              <a:gd name="connsiteY46" fmla="*/ 148705 h 595995"/>
              <a:gd name="connsiteX47" fmla="*/ 594228 w 606580"/>
              <a:gd name="connsiteY47" fmla="*/ 161101 h 595995"/>
              <a:gd name="connsiteX48" fmla="*/ 539899 w 606580"/>
              <a:gd name="connsiteY48" fmla="*/ 161101 h 595995"/>
              <a:gd name="connsiteX49" fmla="*/ 527547 w 606580"/>
              <a:gd name="connsiteY49" fmla="*/ 148705 h 595995"/>
              <a:gd name="connsiteX50" fmla="*/ 539899 w 606580"/>
              <a:gd name="connsiteY50" fmla="*/ 136403 h 595995"/>
              <a:gd name="connsiteX51" fmla="*/ 12352 w 606580"/>
              <a:gd name="connsiteY51" fmla="*/ 136403 h 595995"/>
              <a:gd name="connsiteX52" fmla="*/ 66681 w 606580"/>
              <a:gd name="connsiteY52" fmla="*/ 136403 h 595995"/>
              <a:gd name="connsiteX53" fmla="*/ 79033 w 606580"/>
              <a:gd name="connsiteY53" fmla="*/ 148705 h 595995"/>
              <a:gd name="connsiteX54" fmla="*/ 66681 w 606580"/>
              <a:gd name="connsiteY54" fmla="*/ 161101 h 595995"/>
              <a:gd name="connsiteX55" fmla="*/ 12352 w 606580"/>
              <a:gd name="connsiteY55" fmla="*/ 161101 h 595995"/>
              <a:gd name="connsiteX56" fmla="*/ 0 w 606580"/>
              <a:gd name="connsiteY56" fmla="*/ 148705 h 595995"/>
              <a:gd name="connsiteX57" fmla="*/ 12352 w 606580"/>
              <a:gd name="connsiteY57" fmla="*/ 136403 h 595995"/>
              <a:gd name="connsiteX58" fmla="*/ 559661 w 606580"/>
              <a:gd name="connsiteY58" fmla="*/ 60296 h 595995"/>
              <a:gd name="connsiteX59" fmla="*/ 567776 w 606580"/>
              <a:gd name="connsiteY59" fmla="*/ 65178 h 595995"/>
              <a:gd name="connsiteX60" fmla="*/ 565175 w 606580"/>
              <a:gd name="connsiteY60" fmla="*/ 82431 h 595995"/>
              <a:gd name="connsiteX61" fmla="*/ 531832 w 606580"/>
              <a:gd name="connsiteY61" fmla="*/ 107106 h 595995"/>
              <a:gd name="connsiteX62" fmla="*/ 524495 w 606580"/>
              <a:gd name="connsiteY62" fmla="*/ 109518 h 595995"/>
              <a:gd name="connsiteX63" fmla="*/ 514557 w 606580"/>
              <a:gd name="connsiteY63" fmla="*/ 104509 h 595995"/>
              <a:gd name="connsiteX64" fmla="*/ 517157 w 606580"/>
              <a:gd name="connsiteY64" fmla="*/ 87255 h 595995"/>
              <a:gd name="connsiteX65" fmla="*/ 550500 w 606580"/>
              <a:gd name="connsiteY65" fmla="*/ 62580 h 595995"/>
              <a:gd name="connsiteX66" fmla="*/ 559661 w 606580"/>
              <a:gd name="connsiteY66" fmla="*/ 60296 h 595995"/>
              <a:gd name="connsiteX67" fmla="*/ 46966 w 606580"/>
              <a:gd name="connsiteY67" fmla="*/ 60296 h 595995"/>
              <a:gd name="connsiteX68" fmla="*/ 56173 w 606580"/>
              <a:gd name="connsiteY68" fmla="*/ 62580 h 595995"/>
              <a:gd name="connsiteX69" fmla="*/ 89516 w 606580"/>
              <a:gd name="connsiteY69" fmla="*/ 87255 h 595995"/>
              <a:gd name="connsiteX70" fmla="*/ 92024 w 606580"/>
              <a:gd name="connsiteY70" fmla="*/ 104509 h 595995"/>
              <a:gd name="connsiteX71" fmla="*/ 82086 w 606580"/>
              <a:gd name="connsiteY71" fmla="*/ 109518 h 595995"/>
              <a:gd name="connsiteX72" fmla="*/ 74748 w 606580"/>
              <a:gd name="connsiteY72" fmla="*/ 107106 h 595995"/>
              <a:gd name="connsiteX73" fmla="*/ 41405 w 606580"/>
              <a:gd name="connsiteY73" fmla="*/ 82431 h 595995"/>
              <a:gd name="connsiteX74" fmla="*/ 38805 w 606580"/>
              <a:gd name="connsiteY74" fmla="*/ 65178 h 595995"/>
              <a:gd name="connsiteX75" fmla="*/ 46966 w 606580"/>
              <a:gd name="connsiteY75" fmla="*/ 60296 h 595995"/>
              <a:gd name="connsiteX76" fmla="*/ 303337 w 606580"/>
              <a:gd name="connsiteY76" fmla="*/ 24752 h 595995"/>
              <a:gd name="connsiteX77" fmla="*/ 155411 w 606580"/>
              <a:gd name="connsiteY77" fmla="*/ 172337 h 595995"/>
              <a:gd name="connsiteX78" fmla="*/ 218556 w 606580"/>
              <a:gd name="connsiteY78" fmla="*/ 293502 h 595995"/>
              <a:gd name="connsiteX79" fmla="*/ 240749 w 606580"/>
              <a:gd name="connsiteY79" fmla="*/ 375823 h 595995"/>
              <a:gd name="connsiteX80" fmla="*/ 281608 w 606580"/>
              <a:gd name="connsiteY80" fmla="*/ 375823 h 595995"/>
              <a:gd name="connsiteX81" fmla="*/ 235178 w 606580"/>
              <a:gd name="connsiteY81" fmla="*/ 238806 h 595995"/>
              <a:gd name="connsiteX82" fmla="*/ 238428 w 606580"/>
              <a:gd name="connsiteY82" fmla="*/ 225828 h 595995"/>
              <a:gd name="connsiteX83" fmla="*/ 251707 w 606580"/>
              <a:gd name="connsiteY83" fmla="*/ 223417 h 595995"/>
              <a:gd name="connsiteX84" fmla="*/ 276036 w 606580"/>
              <a:gd name="connsiteY84" fmla="*/ 233522 h 595995"/>
              <a:gd name="connsiteX85" fmla="*/ 293773 w 606580"/>
              <a:gd name="connsiteY85" fmla="*/ 203579 h 595995"/>
              <a:gd name="connsiteX86" fmla="*/ 304266 w 606580"/>
              <a:gd name="connsiteY86" fmla="*/ 197553 h 595995"/>
              <a:gd name="connsiteX87" fmla="*/ 314852 w 606580"/>
              <a:gd name="connsiteY87" fmla="*/ 203300 h 595995"/>
              <a:gd name="connsiteX88" fmla="*/ 333702 w 606580"/>
              <a:gd name="connsiteY88" fmla="*/ 233244 h 595995"/>
              <a:gd name="connsiteX89" fmla="*/ 354503 w 606580"/>
              <a:gd name="connsiteY89" fmla="*/ 223603 h 595995"/>
              <a:gd name="connsiteX90" fmla="*/ 367875 w 606580"/>
              <a:gd name="connsiteY90" fmla="*/ 225549 h 595995"/>
              <a:gd name="connsiteX91" fmla="*/ 371497 w 606580"/>
              <a:gd name="connsiteY91" fmla="*/ 238621 h 595995"/>
              <a:gd name="connsiteX92" fmla="*/ 326738 w 606580"/>
              <a:gd name="connsiteY92" fmla="*/ 375823 h 595995"/>
              <a:gd name="connsiteX93" fmla="*/ 365832 w 606580"/>
              <a:gd name="connsiteY93" fmla="*/ 375823 h 595995"/>
              <a:gd name="connsiteX94" fmla="*/ 388119 w 606580"/>
              <a:gd name="connsiteY94" fmla="*/ 293502 h 595995"/>
              <a:gd name="connsiteX95" fmla="*/ 451171 w 606580"/>
              <a:gd name="connsiteY95" fmla="*/ 172337 h 595995"/>
              <a:gd name="connsiteX96" fmla="*/ 303337 w 606580"/>
              <a:gd name="connsiteY96" fmla="*/ 24752 h 595995"/>
              <a:gd name="connsiteX97" fmla="*/ 303337 w 606580"/>
              <a:gd name="connsiteY97" fmla="*/ 0 h 595995"/>
              <a:gd name="connsiteX98" fmla="*/ 475964 w 606580"/>
              <a:gd name="connsiteY98" fmla="*/ 172337 h 595995"/>
              <a:gd name="connsiteX99" fmla="*/ 405576 w 606580"/>
              <a:gd name="connsiteY99" fmla="*/ 311023 h 595995"/>
              <a:gd name="connsiteX100" fmla="*/ 390626 w 606580"/>
              <a:gd name="connsiteY100" fmla="*/ 375823 h 595995"/>
              <a:gd name="connsiteX101" fmla="*/ 393597 w 606580"/>
              <a:gd name="connsiteY101" fmla="*/ 375823 h 595995"/>
              <a:gd name="connsiteX102" fmla="*/ 405948 w 606580"/>
              <a:gd name="connsiteY102" fmla="*/ 388245 h 595995"/>
              <a:gd name="connsiteX103" fmla="*/ 405948 w 606580"/>
              <a:gd name="connsiteY103" fmla="*/ 540095 h 595995"/>
              <a:gd name="connsiteX104" fmla="*/ 393597 w 606580"/>
              <a:gd name="connsiteY104" fmla="*/ 552424 h 595995"/>
              <a:gd name="connsiteX105" fmla="*/ 377068 w 606580"/>
              <a:gd name="connsiteY105" fmla="*/ 552424 h 595995"/>
              <a:gd name="connsiteX106" fmla="*/ 377068 w 606580"/>
              <a:gd name="connsiteY106" fmla="*/ 583666 h 595995"/>
              <a:gd name="connsiteX107" fmla="*/ 364718 w 606580"/>
              <a:gd name="connsiteY107" fmla="*/ 595995 h 595995"/>
              <a:gd name="connsiteX108" fmla="*/ 241864 w 606580"/>
              <a:gd name="connsiteY108" fmla="*/ 595995 h 595995"/>
              <a:gd name="connsiteX109" fmla="*/ 229513 w 606580"/>
              <a:gd name="connsiteY109" fmla="*/ 583666 h 595995"/>
              <a:gd name="connsiteX110" fmla="*/ 229513 w 606580"/>
              <a:gd name="connsiteY110" fmla="*/ 552424 h 595995"/>
              <a:gd name="connsiteX111" fmla="*/ 213077 w 606580"/>
              <a:gd name="connsiteY111" fmla="*/ 552424 h 595995"/>
              <a:gd name="connsiteX112" fmla="*/ 200634 w 606580"/>
              <a:gd name="connsiteY112" fmla="*/ 540095 h 595995"/>
              <a:gd name="connsiteX113" fmla="*/ 200634 w 606580"/>
              <a:gd name="connsiteY113" fmla="*/ 388245 h 595995"/>
              <a:gd name="connsiteX114" fmla="*/ 213077 w 606580"/>
              <a:gd name="connsiteY114" fmla="*/ 375823 h 595995"/>
              <a:gd name="connsiteX115" fmla="*/ 215956 w 606580"/>
              <a:gd name="connsiteY115" fmla="*/ 375823 h 595995"/>
              <a:gd name="connsiteX116" fmla="*/ 201005 w 606580"/>
              <a:gd name="connsiteY116" fmla="*/ 311023 h 595995"/>
              <a:gd name="connsiteX117" fmla="*/ 130617 w 606580"/>
              <a:gd name="connsiteY117" fmla="*/ 172337 h 595995"/>
              <a:gd name="connsiteX118" fmla="*/ 303337 w 606580"/>
              <a:gd name="connsiteY118" fmla="*/ 0 h 595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606580" h="595995">
                <a:moveTo>
                  <a:pt x="254307" y="552424"/>
                </a:moveTo>
                <a:lnTo>
                  <a:pt x="254307" y="571336"/>
                </a:lnTo>
                <a:lnTo>
                  <a:pt x="352367" y="571336"/>
                </a:lnTo>
                <a:lnTo>
                  <a:pt x="352367" y="552424"/>
                </a:lnTo>
                <a:close/>
                <a:moveTo>
                  <a:pt x="225427" y="400575"/>
                </a:moveTo>
                <a:lnTo>
                  <a:pt x="225427" y="476314"/>
                </a:lnTo>
                <a:lnTo>
                  <a:pt x="342338" y="476314"/>
                </a:lnTo>
                <a:cubicBezTo>
                  <a:pt x="349210" y="476314"/>
                  <a:pt x="354689" y="481876"/>
                  <a:pt x="354689" y="488644"/>
                </a:cubicBezTo>
                <a:cubicBezTo>
                  <a:pt x="354689" y="495504"/>
                  <a:pt x="349210" y="501066"/>
                  <a:pt x="342338" y="501066"/>
                </a:cubicBezTo>
                <a:lnTo>
                  <a:pt x="225427" y="501066"/>
                </a:lnTo>
                <a:lnTo>
                  <a:pt x="225427" y="527672"/>
                </a:lnTo>
                <a:lnTo>
                  <a:pt x="381154" y="527672"/>
                </a:lnTo>
                <a:lnTo>
                  <a:pt x="381154" y="451933"/>
                </a:lnTo>
                <a:lnTo>
                  <a:pt x="270093" y="451933"/>
                </a:lnTo>
                <a:cubicBezTo>
                  <a:pt x="263314" y="451933"/>
                  <a:pt x="257743" y="446371"/>
                  <a:pt x="257743" y="439603"/>
                </a:cubicBezTo>
                <a:cubicBezTo>
                  <a:pt x="257743" y="432743"/>
                  <a:pt x="263314" y="427181"/>
                  <a:pt x="270093" y="427181"/>
                </a:cubicBezTo>
                <a:lnTo>
                  <a:pt x="381154" y="427181"/>
                </a:lnTo>
                <a:lnTo>
                  <a:pt x="381154" y="400575"/>
                </a:lnTo>
                <a:close/>
                <a:moveTo>
                  <a:pt x="304730" y="233615"/>
                </a:moveTo>
                <a:lnTo>
                  <a:pt x="291915" y="255307"/>
                </a:lnTo>
                <a:cubicBezTo>
                  <a:pt x="288758" y="260684"/>
                  <a:pt x="282165" y="262817"/>
                  <a:pt x="276501" y="260499"/>
                </a:cubicBezTo>
                <a:lnTo>
                  <a:pt x="267400" y="256698"/>
                </a:lnTo>
                <a:lnTo>
                  <a:pt x="304173" y="365162"/>
                </a:lnTo>
                <a:lnTo>
                  <a:pt x="339088" y="257996"/>
                </a:lnTo>
                <a:lnTo>
                  <a:pt x="334260" y="260314"/>
                </a:lnTo>
                <a:cubicBezTo>
                  <a:pt x="328595" y="262909"/>
                  <a:pt x="321816" y="260870"/>
                  <a:pt x="318566" y="255678"/>
                </a:cubicBezTo>
                <a:close/>
                <a:moveTo>
                  <a:pt x="522672" y="188019"/>
                </a:moveTo>
                <a:cubicBezTo>
                  <a:pt x="525795" y="187544"/>
                  <a:pt x="529092" y="188262"/>
                  <a:pt x="531832" y="190302"/>
                </a:cubicBezTo>
                <a:lnTo>
                  <a:pt x="565175" y="214966"/>
                </a:lnTo>
                <a:cubicBezTo>
                  <a:pt x="570655" y="219045"/>
                  <a:pt x="571862" y="226741"/>
                  <a:pt x="567776" y="232304"/>
                </a:cubicBezTo>
                <a:cubicBezTo>
                  <a:pt x="565361" y="235550"/>
                  <a:pt x="561646" y="237311"/>
                  <a:pt x="557838" y="237311"/>
                </a:cubicBezTo>
                <a:cubicBezTo>
                  <a:pt x="555237" y="237311"/>
                  <a:pt x="552637" y="236477"/>
                  <a:pt x="550500" y="234808"/>
                </a:cubicBezTo>
                <a:lnTo>
                  <a:pt x="517157" y="210237"/>
                </a:lnTo>
                <a:cubicBezTo>
                  <a:pt x="511678" y="206157"/>
                  <a:pt x="510470" y="198369"/>
                  <a:pt x="514557" y="192898"/>
                </a:cubicBezTo>
                <a:cubicBezTo>
                  <a:pt x="516600" y="190163"/>
                  <a:pt x="519549" y="188494"/>
                  <a:pt x="522672" y="188019"/>
                </a:cubicBezTo>
                <a:close/>
                <a:moveTo>
                  <a:pt x="83943" y="188019"/>
                </a:moveTo>
                <a:cubicBezTo>
                  <a:pt x="87078" y="188494"/>
                  <a:pt x="90027" y="190163"/>
                  <a:pt x="92024" y="192898"/>
                </a:cubicBezTo>
                <a:cubicBezTo>
                  <a:pt x="96110" y="198369"/>
                  <a:pt x="94996" y="206157"/>
                  <a:pt x="89516" y="210237"/>
                </a:cubicBezTo>
                <a:lnTo>
                  <a:pt x="56173" y="234808"/>
                </a:lnTo>
                <a:cubicBezTo>
                  <a:pt x="53944" y="236477"/>
                  <a:pt x="51343" y="237311"/>
                  <a:pt x="48836" y="237311"/>
                </a:cubicBezTo>
                <a:cubicBezTo>
                  <a:pt x="45028" y="237311"/>
                  <a:pt x="41220" y="235550"/>
                  <a:pt x="38805" y="232304"/>
                </a:cubicBezTo>
                <a:cubicBezTo>
                  <a:pt x="34718" y="226741"/>
                  <a:pt x="35926" y="219045"/>
                  <a:pt x="41405" y="214966"/>
                </a:cubicBezTo>
                <a:lnTo>
                  <a:pt x="74748" y="190302"/>
                </a:lnTo>
                <a:cubicBezTo>
                  <a:pt x="77488" y="188262"/>
                  <a:pt x="80809" y="187544"/>
                  <a:pt x="83943" y="188019"/>
                </a:cubicBezTo>
                <a:close/>
                <a:moveTo>
                  <a:pt x="539899" y="136403"/>
                </a:moveTo>
                <a:lnTo>
                  <a:pt x="594228" y="136403"/>
                </a:lnTo>
                <a:cubicBezTo>
                  <a:pt x="601101" y="136403"/>
                  <a:pt x="606580" y="141953"/>
                  <a:pt x="606580" y="148705"/>
                </a:cubicBezTo>
                <a:cubicBezTo>
                  <a:pt x="606580" y="155551"/>
                  <a:pt x="601101" y="161101"/>
                  <a:pt x="594228" y="161101"/>
                </a:cubicBezTo>
                <a:lnTo>
                  <a:pt x="539899" y="161101"/>
                </a:lnTo>
                <a:cubicBezTo>
                  <a:pt x="533119" y="161101"/>
                  <a:pt x="527547" y="155551"/>
                  <a:pt x="527547" y="148705"/>
                </a:cubicBezTo>
                <a:cubicBezTo>
                  <a:pt x="527547" y="141953"/>
                  <a:pt x="533119" y="136403"/>
                  <a:pt x="539899" y="136403"/>
                </a:cubicBezTo>
                <a:close/>
                <a:moveTo>
                  <a:pt x="12352" y="136403"/>
                </a:moveTo>
                <a:lnTo>
                  <a:pt x="66681" y="136403"/>
                </a:lnTo>
                <a:cubicBezTo>
                  <a:pt x="73554" y="136403"/>
                  <a:pt x="79033" y="141953"/>
                  <a:pt x="79033" y="148705"/>
                </a:cubicBezTo>
                <a:cubicBezTo>
                  <a:pt x="79033" y="155551"/>
                  <a:pt x="73554" y="161101"/>
                  <a:pt x="66681" y="161101"/>
                </a:cubicBezTo>
                <a:lnTo>
                  <a:pt x="12352" y="161101"/>
                </a:lnTo>
                <a:cubicBezTo>
                  <a:pt x="5572" y="161101"/>
                  <a:pt x="0" y="155551"/>
                  <a:pt x="0" y="148705"/>
                </a:cubicBezTo>
                <a:cubicBezTo>
                  <a:pt x="0" y="141953"/>
                  <a:pt x="5572" y="136403"/>
                  <a:pt x="12352" y="136403"/>
                </a:cubicBezTo>
                <a:close/>
                <a:moveTo>
                  <a:pt x="559661" y="60296"/>
                </a:moveTo>
                <a:cubicBezTo>
                  <a:pt x="562784" y="60772"/>
                  <a:pt x="565732" y="62441"/>
                  <a:pt x="567776" y="65178"/>
                </a:cubicBezTo>
                <a:cubicBezTo>
                  <a:pt x="571862" y="70651"/>
                  <a:pt x="570655" y="78443"/>
                  <a:pt x="565175" y="82431"/>
                </a:cubicBezTo>
                <a:lnTo>
                  <a:pt x="531832" y="107106"/>
                </a:lnTo>
                <a:cubicBezTo>
                  <a:pt x="529696" y="108776"/>
                  <a:pt x="527095" y="109518"/>
                  <a:pt x="524495" y="109518"/>
                </a:cubicBezTo>
                <a:cubicBezTo>
                  <a:pt x="520687" y="109518"/>
                  <a:pt x="516972" y="107848"/>
                  <a:pt x="514557" y="104509"/>
                </a:cubicBezTo>
                <a:cubicBezTo>
                  <a:pt x="510470" y="99036"/>
                  <a:pt x="511678" y="91336"/>
                  <a:pt x="517157" y="87255"/>
                </a:cubicBezTo>
                <a:lnTo>
                  <a:pt x="550500" y="62580"/>
                </a:lnTo>
                <a:cubicBezTo>
                  <a:pt x="553240" y="60540"/>
                  <a:pt x="556537" y="59821"/>
                  <a:pt x="559661" y="60296"/>
                </a:cubicBezTo>
                <a:close/>
                <a:moveTo>
                  <a:pt x="46966" y="60296"/>
                </a:moveTo>
                <a:cubicBezTo>
                  <a:pt x="50113" y="59821"/>
                  <a:pt x="53433" y="60540"/>
                  <a:pt x="56173" y="62580"/>
                </a:cubicBezTo>
                <a:lnTo>
                  <a:pt x="89516" y="87255"/>
                </a:lnTo>
                <a:cubicBezTo>
                  <a:pt x="94996" y="91336"/>
                  <a:pt x="96110" y="99036"/>
                  <a:pt x="92024" y="104509"/>
                </a:cubicBezTo>
                <a:cubicBezTo>
                  <a:pt x="89609" y="107848"/>
                  <a:pt x="85894" y="109518"/>
                  <a:pt x="82086" y="109518"/>
                </a:cubicBezTo>
                <a:cubicBezTo>
                  <a:pt x="79578" y="109518"/>
                  <a:pt x="76977" y="108776"/>
                  <a:pt x="74748" y="107106"/>
                </a:cubicBezTo>
                <a:lnTo>
                  <a:pt x="41405" y="82431"/>
                </a:lnTo>
                <a:cubicBezTo>
                  <a:pt x="35926" y="78443"/>
                  <a:pt x="34718" y="70651"/>
                  <a:pt x="38805" y="65178"/>
                </a:cubicBezTo>
                <a:cubicBezTo>
                  <a:pt x="40848" y="62441"/>
                  <a:pt x="43820" y="60772"/>
                  <a:pt x="46966" y="60296"/>
                </a:cubicBezTo>
                <a:close/>
                <a:moveTo>
                  <a:pt x="303337" y="24752"/>
                </a:moveTo>
                <a:cubicBezTo>
                  <a:pt x="221806" y="24752"/>
                  <a:pt x="155411" y="90943"/>
                  <a:pt x="155411" y="172337"/>
                </a:cubicBezTo>
                <a:cubicBezTo>
                  <a:pt x="155411" y="223603"/>
                  <a:pt x="187355" y="262353"/>
                  <a:pt x="218556" y="293502"/>
                </a:cubicBezTo>
                <a:cubicBezTo>
                  <a:pt x="240935" y="315936"/>
                  <a:pt x="241214" y="351164"/>
                  <a:pt x="240749" y="375823"/>
                </a:cubicBezTo>
                <a:lnTo>
                  <a:pt x="281608" y="375823"/>
                </a:lnTo>
                <a:lnTo>
                  <a:pt x="235178" y="238806"/>
                </a:lnTo>
                <a:cubicBezTo>
                  <a:pt x="233599" y="234171"/>
                  <a:pt x="234899" y="229072"/>
                  <a:pt x="238428" y="225828"/>
                </a:cubicBezTo>
                <a:cubicBezTo>
                  <a:pt x="242049" y="222490"/>
                  <a:pt x="247157" y="221563"/>
                  <a:pt x="251707" y="223417"/>
                </a:cubicBezTo>
                <a:lnTo>
                  <a:pt x="276036" y="233522"/>
                </a:lnTo>
                <a:lnTo>
                  <a:pt x="293773" y="203579"/>
                </a:lnTo>
                <a:cubicBezTo>
                  <a:pt x="295908" y="199870"/>
                  <a:pt x="299901" y="197553"/>
                  <a:pt x="304266" y="197553"/>
                </a:cubicBezTo>
                <a:cubicBezTo>
                  <a:pt x="308537" y="197460"/>
                  <a:pt x="312623" y="199685"/>
                  <a:pt x="314852" y="203300"/>
                </a:cubicBezTo>
                <a:lnTo>
                  <a:pt x="333702" y="233244"/>
                </a:lnTo>
                <a:lnTo>
                  <a:pt x="354503" y="223603"/>
                </a:lnTo>
                <a:cubicBezTo>
                  <a:pt x="358960" y="221563"/>
                  <a:pt x="364253" y="222305"/>
                  <a:pt x="367875" y="225549"/>
                </a:cubicBezTo>
                <a:cubicBezTo>
                  <a:pt x="371589" y="228794"/>
                  <a:pt x="372982" y="233986"/>
                  <a:pt x="371497" y="238621"/>
                </a:cubicBezTo>
                <a:lnTo>
                  <a:pt x="326738" y="375823"/>
                </a:lnTo>
                <a:lnTo>
                  <a:pt x="365832" y="375823"/>
                </a:lnTo>
                <a:cubicBezTo>
                  <a:pt x="365461" y="351164"/>
                  <a:pt x="365646" y="315843"/>
                  <a:pt x="388119" y="293502"/>
                </a:cubicBezTo>
                <a:cubicBezTo>
                  <a:pt x="419320" y="262353"/>
                  <a:pt x="451171" y="223603"/>
                  <a:pt x="451171" y="172337"/>
                </a:cubicBezTo>
                <a:cubicBezTo>
                  <a:pt x="451171" y="90943"/>
                  <a:pt x="384868" y="24752"/>
                  <a:pt x="303337" y="24752"/>
                </a:cubicBezTo>
                <a:close/>
                <a:moveTo>
                  <a:pt x="303337" y="0"/>
                </a:moveTo>
                <a:cubicBezTo>
                  <a:pt x="398519" y="0"/>
                  <a:pt x="475964" y="77315"/>
                  <a:pt x="475964" y="172337"/>
                </a:cubicBezTo>
                <a:cubicBezTo>
                  <a:pt x="475964" y="232966"/>
                  <a:pt x="438356" y="278298"/>
                  <a:pt x="405576" y="311023"/>
                </a:cubicBezTo>
                <a:cubicBezTo>
                  <a:pt x="390347" y="326226"/>
                  <a:pt x="390254" y="354316"/>
                  <a:pt x="390626" y="375823"/>
                </a:cubicBezTo>
                <a:lnTo>
                  <a:pt x="393597" y="375823"/>
                </a:lnTo>
                <a:cubicBezTo>
                  <a:pt x="400376" y="375823"/>
                  <a:pt x="405948" y="381385"/>
                  <a:pt x="405948" y="388245"/>
                </a:cubicBezTo>
                <a:lnTo>
                  <a:pt x="405948" y="540095"/>
                </a:lnTo>
                <a:cubicBezTo>
                  <a:pt x="405948" y="546862"/>
                  <a:pt x="400376" y="552424"/>
                  <a:pt x="393597" y="552424"/>
                </a:cubicBezTo>
                <a:lnTo>
                  <a:pt x="377068" y="552424"/>
                </a:lnTo>
                <a:lnTo>
                  <a:pt x="377068" y="583666"/>
                </a:lnTo>
                <a:cubicBezTo>
                  <a:pt x="377068" y="590526"/>
                  <a:pt x="371589" y="595995"/>
                  <a:pt x="364718" y="595995"/>
                </a:cubicBezTo>
                <a:lnTo>
                  <a:pt x="241864" y="595995"/>
                </a:lnTo>
                <a:cubicBezTo>
                  <a:pt x="235085" y="595995"/>
                  <a:pt x="229513" y="590526"/>
                  <a:pt x="229513" y="583666"/>
                </a:cubicBezTo>
                <a:lnTo>
                  <a:pt x="229513" y="552424"/>
                </a:lnTo>
                <a:lnTo>
                  <a:pt x="213077" y="552424"/>
                </a:lnTo>
                <a:cubicBezTo>
                  <a:pt x="206205" y="552424"/>
                  <a:pt x="200634" y="546862"/>
                  <a:pt x="200634" y="540095"/>
                </a:cubicBezTo>
                <a:lnTo>
                  <a:pt x="200634" y="388245"/>
                </a:lnTo>
                <a:cubicBezTo>
                  <a:pt x="200634" y="381385"/>
                  <a:pt x="206205" y="375823"/>
                  <a:pt x="213077" y="375823"/>
                </a:cubicBezTo>
                <a:lnTo>
                  <a:pt x="215956" y="375823"/>
                </a:lnTo>
                <a:cubicBezTo>
                  <a:pt x="216327" y="354316"/>
                  <a:pt x="216327" y="326226"/>
                  <a:pt x="201005" y="311023"/>
                </a:cubicBezTo>
                <a:cubicBezTo>
                  <a:pt x="168226" y="278298"/>
                  <a:pt x="130617" y="232966"/>
                  <a:pt x="130617" y="172337"/>
                </a:cubicBezTo>
                <a:cubicBezTo>
                  <a:pt x="130617" y="77315"/>
                  <a:pt x="208155" y="0"/>
                  <a:pt x="30333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25" name="TextBox 52"/>
          <p:cNvSpPr txBox="1"/>
          <p:nvPr/>
        </p:nvSpPr>
        <p:spPr>
          <a:xfrm>
            <a:off x="6307622" y="1982225"/>
            <a:ext cx="137487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ea"/>
                <a:cs typeface="+mn-cs"/>
              </a:rPr>
              <a:t>企业战略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8955106" y="1982225"/>
            <a:ext cx="137487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ea"/>
                <a:cs typeface="+mn-cs"/>
              </a:rPr>
              <a:t>企业策划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6307622" y="4745009"/>
            <a:ext cx="137487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ea"/>
                <a:cs typeface="+mn-cs"/>
              </a:rPr>
              <a:t>企业文化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8955106" y="4745009"/>
            <a:ext cx="137487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ea"/>
                <a:cs typeface="+mn-cs"/>
              </a:rPr>
              <a:t>企业宣传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1118960" y="3669383"/>
            <a:ext cx="30511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8281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运营管理要控制的主要目标是人力成本、时间和柔性。它们是企业竞争力的根本源泉。不断提高人力竞争力也是我们行政部不懈的追求。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9" name="TextBox 52"/>
          <p:cNvSpPr txBox="1"/>
          <p:nvPr/>
        </p:nvSpPr>
        <p:spPr>
          <a:xfrm>
            <a:off x="5859576" y="2550168"/>
            <a:ext cx="22709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参与每一次公司战略性会议，并安排人员进行会议笔录，会后进行文案音视频记录存档。</a:t>
            </a:r>
            <a:r>
              <a:rPr lang="en-US" altLang="zh-CN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2019</a:t>
            </a: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全年存档已备案公司资料库。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8502243" y="2550168"/>
            <a:ext cx="2270964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ct val="150000"/>
              </a:lnSpc>
              <a:defRPr/>
            </a:pPr>
            <a:r>
              <a:rPr lang="en-US" altLang="zh-CN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2019</a:t>
            </a: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年共参与企业各类型活动策划</a:t>
            </a:r>
            <a:r>
              <a:rPr lang="en-US" altLang="zh-CN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17</a:t>
            </a: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次</a:t>
            </a:r>
            <a:endParaRPr lang="en-US" altLang="zh-CN" sz="900" dirty="0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marL="171450" lvl="0" indent="-171450" algn="just" defTabSz="18281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企业内部员工团建活动策划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12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次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</a:endParaRPr>
          </a:p>
          <a:p>
            <a:pPr marL="171450" lvl="0" indent="-171450" algn="just" defTabSz="1828165">
              <a:lnSpc>
                <a:spcPct val="150000"/>
              </a:lnSpc>
              <a:buFont typeface="Wingdings" panose="05000000000000000000" pitchFamily="2" charset="2"/>
              <a:buChar char="n"/>
              <a:defRPr/>
            </a:pP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行政部门新制度提案策划</a:t>
            </a:r>
            <a:r>
              <a:rPr lang="en-US" altLang="zh-CN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5</a:t>
            </a: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次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1" name="TextBox 52"/>
          <p:cNvSpPr txBox="1"/>
          <p:nvPr/>
        </p:nvSpPr>
        <p:spPr>
          <a:xfrm>
            <a:off x="5859576" y="5307919"/>
            <a:ext cx="22709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物质文化：参与公司新办公室的装修活动</a:t>
            </a:r>
            <a:endParaRPr lang="en-US" altLang="zh-CN" sz="900" dirty="0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lvl="0" algn="just" defTabSz="1828165">
              <a:lnSpc>
                <a:spcPct val="150000"/>
              </a:lnSpc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制度文化：参与制定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《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行政部办公室制度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ea"/>
              </a:rPr>
              <a:t>》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</a:endParaRPr>
          </a:p>
          <a:p>
            <a:pPr lvl="0" algn="just" defTabSz="1828165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精神文化：参与行政部团建体会企业精神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8502243" y="5307919"/>
            <a:ext cx="2270964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1828165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2">
                    <a:lumMod val="50000"/>
                  </a:schemeClr>
                </a:solidFill>
                <a:latin typeface="+mn-ea"/>
              </a:rPr>
              <a:t>总结参与的传统平面媒体，如：报纸、杂志、专业垂直书刊；传统的电视、电影等视频媒体；新媒体；楼宇以及户外广告等</a:t>
            </a:r>
            <a:endParaRPr lang="zh-CN" altLang="en-US" sz="900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" t="2927" r="1057" b="70731"/>
          <a:stretch>
            <a:fillRect/>
          </a:stretch>
        </p:blipFill>
        <p:spPr>
          <a:xfrm>
            <a:off x="1" y="545385"/>
            <a:ext cx="12191999" cy="216340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63071" y="931816"/>
            <a:ext cx="6912792" cy="1379190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9563" y="993848"/>
            <a:ext cx="3051176" cy="1098114"/>
            <a:chOff x="4606925" y="-1957988"/>
            <a:chExt cx="3051176" cy="1098114"/>
          </a:xfrm>
        </p:grpSpPr>
        <p:sp>
          <p:nvSpPr>
            <p:cNvPr id="5" name="矩形 4"/>
            <p:cNvSpPr/>
            <p:nvPr/>
          </p:nvSpPr>
          <p:spPr>
            <a:xfrm>
              <a:off x="4606925" y="-1957988"/>
              <a:ext cx="3051176" cy="67901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CN" altLang="en-US" sz="3600" b="1" kern="0" dirty="0">
                  <a:solidFill>
                    <a:srgbClr val="FFFFFF"/>
                  </a:solidFill>
                  <a:latin typeface="微软雅黑" panose="020B0503020204020204" charset="-122"/>
                </a:rPr>
                <a:t>程序管理</a:t>
              </a:r>
              <a:endParaRPr lang="zh-CN" altLang="en-US" sz="3600" b="1" kern="0" dirty="0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06925" y="-1178173"/>
              <a:ext cx="2113008" cy="318299"/>
            </a:xfrm>
            <a:prstGeom prst="rect">
              <a:avLst/>
            </a:prstGeom>
            <a:solidFill>
              <a:schemeClr val="accent4">
                <a:alpha val="6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r>
                <a:rPr lang="en-US" altLang="zh-CN" sz="1400" kern="0" dirty="0">
                  <a:solidFill>
                    <a:schemeClr val="bg1"/>
                  </a:solidFill>
                </a:rPr>
                <a:t>Program Management</a:t>
              </a:r>
              <a:endParaRPr lang="zh-CN" altLang="en-US" sz="1400" kern="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52"/>
          <p:cNvSpPr txBox="1"/>
          <p:nvPr/>
        </p:nvSpPr>
        <p:spPr>
          <a:xfrm>
            <a:off x="3402670" y="1228996"/>
            <a:ext cx="34359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8281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charset="-122"/>
              </a:rPr>
              <a:t>对公司各项内部工作进行持续有效的规范管理。通过对程序管理；制度管理；体系管理；应急预案；文件管理等多方面的完善，实现公司的规整化运作。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9" name="TextBox 52"/>
          <p:cNvSpPr txBox="1"/>
          <p:nvPr/>
        </p:nvSpPr>
        <p:spPr>
          <a:xfrm>
            <a:off x="499563" y="5697242"/>
            <a:ext cx="25397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2019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全年存档已备案公司资料库。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" y="0"/>
            <a:ext cx="12192000" cy="557127"/>
          </a:xfrm>
          <a:prstGeom prst="rect">
            <a:avLst/>
          </a:prstGeom>
          <a:solidFill>
            <a:srgbClr val="3B42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638628" y="4611862"/>
            <a:ext cx="10914743" cy="12989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219687" y="4500136"/>
            <a:ext cx="353344" cy="3533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2">
                    <a:lumMod val="50000"/>
                  </a:schemeClr>
                </a:solidFill>
              </a:rPr>
              <a:t>1</a:t>
            </a:r>
            <a:endParaRPr lang="zh-CN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569507" y="4500136"/>
            <a:ext cx="353344" cy="3533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4"/>
                </a:solidFill>
              </a:rPr>
              <a:t>2</a:t>
            </a:r>
            <a:endParaRPr lang="zh-CN" altLang="en-US" dirty="0">
              <a:solidFill>
                <a:schemeClr val="accent4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919327" y="4500136"/>
            <a:ext cx="353344" cy="3533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2">
                    <a:lumMod val="50000"/>
                  </a:schemeClr>
                </a:solidFill>
              </a:rPr>
              <a:t>3</a:t>
            </a:r>
            <a:endParaRPr lang="zh-CN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269147" y="4500136"/>
            <a:ext cx="353344" cy="3533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4"/>
                </a:solidFill>
              </a:rPr>
              <a:t>4</a:t>
            </a:r>
            <a:endParaRPr lang="zh-CN" altLang="en-US" dirty="0">
              <a:solidFill>
                <a:schemeClr val="accent4"/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0618967" y="4500136"/>
            <a:ext cx="353344" cy="35334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2">
                    <a:lumMod val="50000"/>
                  </a:schemeClr>
                </a:solidFill>
              </a:rPr>
              <a:t>5</a:t>
            </a:r>
            <a:endParaRPr lang="zh-CN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9" name="TextBox 52"/>
          <p:cNvSpPr txBox="1"/>
          <p:nvPr/>
        </p:nvSpPr>
        <p:spPr>
          <a:xfrm>
            <a:off x="923436" y="5159945"/>
            <a:ext cx="945846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程序管理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51" name="TextBox 52"/>
          <p:cNvSpPr txBox="1"/>
          <p:nvPr/>
        </p:nvSpPr>
        <p:spPr>
          <a:xfrm>
            <a:off x="5623077" y="5159945"/>
            <a:ext cx="945846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 algn="ctr" defTabSz="1828165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体系管理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322716" y="5159945"/>
            <a:ext cx="945846" cy="26161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lvl="0" algn="ctr" defTabSz="1828165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文件管理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TextBox 52"/>
          <p:cNvSpPr txBox="1"/>
          <p:nvPr/>
        </p:nvSpPr>
        <p:spPr>
          <a:xfrm>
            <a:off x="3277228" y="3871521"/>
            <a:ext cx="945846" cy="2616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lvl="0" algn="ctr" defTabSz="1828165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制度管理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TextBox 52"/>
          <p:cNvSpPr txBox="1"/>
          <p:nvPr/>
        </p:nvSpPr>
        <p:spPr>
          <a:xfrm>
            <a:off x="7972896" y="3871521"/>
            <a:ext cx="945846" cy="2616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lvl="0" algn="ctr" defTabSz="1828165"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应急预案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TextBox 52"/>
          <p:cNvSpPr txBox="1"/>
          <p:nvPr/>
        </p:nvSpPr>
        <p:spPr>
          <a:xfrm>
            <a:off x="4926994" y="5697242"/>
            <a:ext cx="233801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2019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全年存档已备案公司资料库。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7" name="TextBox 52"/>
          <p:cNvSpPr txBox="1"/>
          <p:nvPr/>
        </p:nvSpPr>
        <p:spPr>
          <a:xfrm>
            <a:off x="9279223" y="5697242"/>
            <a:ext cx="23380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2019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全年存档已备案公司资料库。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8" name="TextBox 52"/>
          <p:cNvSpPr txBox="1"/>
          <p:nvPr/>
        </p:nvSpPr>
        <p:spPr>
          <a:xfrm>
            <a:off x="2045044" y="3037472"/>
            <a:ext cx="3406018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2019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全年存档已备案公司资料库。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9" name="TextBox 52"/>
          <p:cNvSpPr txBox="1"/>
          <p:nvPr/>
        </p:nvSpPr>
        <p:spPr>
          <a:xfrm>
            <a:off x="6708967" y="3037472"/>
            <a:ext cx="3406018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2019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全年存档已备案公司资料库。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" y="6702883"/>
            <a:ext cx="12192000" cy="155117"/>
          </a:xfrm>
          <a:prstGeom prst="rect">
            <a:avLst/>
          </a:prstGeom>
          <a:solidFill>
            <a:srgbClr val="3B424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 b="15118"/>
          <a:stretch>
            <a:fillRect/>
          </a:stretch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1188898" y="609600"/>
            <a:ext cx="11003099" cy="5732718"/>
          </a:xfrm>
          <a:prstGeom prst="rect">
            <a:avLst/>
          </a:prstGeom>
          <a:solidFill>
            <a:schemeClr val="bg2">
              <a:lumMod val="1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TextBox 52"/>
          <p:cNvSpPr txBox="1"/>
          <p:nvPr/>
        </p:nvSpPr>
        <p:spPr>
          <a:xfrm>
            <a:off x="-2571750" y="3331446"/>
            <a:ext cx="1599416" cy="2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191432" y="2804669"/>
            <a:ext cx="8251821" cy="1269454"/>
            <a:chOff x="3240413" y="1849512"/>
            <a:chExt cx="8251821" cy="1269454"/>
          </a:xfrm>
        </p:grpSpPr>
        <p:sp>
          <p:nvSpPr>
            <p:cNvPr id="12" name="弧形 11"/>
            <p:cNvSpPr/>
            <p:nvPr/>
          </p:nvSpPr>
          <p:spPr>
            <a:xfrm>
              <a:off x="10222780" y="1849512"/>
              <a:ext cx="1269454" cy="1269454"/>
            </a:xfrm>
            <a:prstGeom prst="arc">
              <a:avLst>
                <a:gd name="adj1" fmla="val 16200000"/>
                <a:gd name="adj2" fmla="val 5420073"/>
              </a:avLst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240413" y="1849512"/>
              <a:ext cx="7621043" cy="1269454"/>
              <a:chOff x="6798827" y="1841416"/>
              <a:chExt cx="1675664" cy="1269454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6798827" y="1841416"/>
                <a:ext cx="1675664" cy="0"/>
              </a:xfrm>
              <a:prstGeom prst="line">
                <a:avLst/>
              </a:prstGeom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6813963" y="3110870"/>
                <a:ext cx="1660528" cy="0"/>
              </a:xfrm>
              <a:prstGeom prst="line">
                <a:avLst/>
              </a:prstGeom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椭圆 20"/>
          <p:cNvSpPr/>
          <p:nvPr/>
        </p:nvSpPr>
        <p:spPr>
          <a:xfrm>
            <a:off x="4808402" y="2681297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808402" y="3950751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415151" y="2681297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415151" y="3950751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833307" y="2681297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9833307" y="3950751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319881" y="3313740"/>
            <a:ext cx="246743" cy="246743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370012" y="2098730"/>
            <a:ext cx="1123524" cy="322636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chemeClr val="bg1"/>
                </a:solidFill>
              </a:rPr>
              <a:t>固定资产管理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76761" y="2098730"/>
            <a:ext cx="1123524" cy="322636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chemeClr val="bg1"/>
                </a:solidFill>
              </a:rPr>
              <a:t>档案管理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394917" y="2098730"/>
            <a:ext cx="1123524" cy="322636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>
                <a:solidFill>
                  <a:schemeClr val="bg1"/>
                </a:solidFill>
              </a:rPr>
              <a:t>接待管理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70012" y="4453878"/>
            <a:ext cx="1123524" cy="322636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>
                <a:solidFill>
                  <a:schemeClr val="bg1"/>
                </a:solidFill>
              </a:rPr>
              <a:t>法务管理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76761" y="4453878"/>
            <a:ext cx="1123524" cy="322636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solidFill>
                  <a:schemeClr val="bg1"/>
                </a:solidFill>
              </a:rPr>
              <a:t>会议管理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394917" y="4453878"/>
            <a:ext cx="1123524" cy="322636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>
                <a:solidFill>
                  <a:schemeClr val="bg1"/>
                </a:solidFill>
              </a:rPr>
              <a:t>资证管理</a:t>
            </a:r>
            <a:endParaRPr lang="zh-CN" altLang="en-US" sz="105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370012" y="3255278"/>
            <a:ext cx="5752441" cy="3182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dist">
              <a:lnSpc>
                <a:spcPct val="150000"/>
              </a:lnSpc>
            </a:pPr>
            <a:r>
              <a:rPr lang="en-US" altLang="zh-CN" sz="1600" kern="0" dirty="0">
                <a:solidFill>
                  <a:schemeClr val="bg1"/>
                </a:solidFill>
              </a:rPr>
              <a:t>TRANSACTION MANAGEMENT</a:t>
            </a:r>
            <a:endParaRPr lang="zh-CN" altLang="en-US" sz="1600" kern="0" dirty="0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 flipH="1">
            <a:off x="11099006" y="3373637"/>
            <a:ext cx="126950" cy="126950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 flipH="1">
            <a:off x="10948169" y="3409646"/>
            <a:ext cx="54932" cy="54932"/>
          </a:xfrm>
          <a:prstGeom prst="ellipse">
            <a:avLst/>
          </a:prstGeom>
          <a:solidFill>
            <a:srgbClr val="3ABF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603" y="1377593"/>
            <a:ext cx="2653670" cy="3402574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 dirty="0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6603" y="1722301"/>
            <a:ext cx="2653670" cy="67901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微软雅黑" panose="020B0503020204020204" charset="-122"/>
              </a:rPr>
              <a:t>事务管理</a:t>
            </a:r>
            <a:endParaRPr lang="zh-CN" altLang="en-US" sz="3600" b="1" kern="0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9801" y="2502116"/>
            <a:ext cx="2247272" cy="318299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altLang="zh-CN" sz="1200" kern="0" dirty="0">
                <a:solidFill>
                  <a:schemeClr val="bg1"/>
                </a:solidFill>
              </a:rPr>
              <a:t>Transaction Management</a:t>
            </a:r>
            <a:endParaRPr lang="zh-CN" altLang="en-US" sz="1200" kern="0" dirty="0">
              <a:solidFill>
                <a:schemeClr val="bg1"/>
              </a:solidFill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934565" y="3164960"/>
            <a:ext cx="199774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8281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charset="-122"/>
              </a:rPr>
              <a:t>对公司各项内部工作进行持续有效的规范管理。通过对程序管理；制度管理；体系管理；应急预案；文件管理等多方面的完善，实现公司的规整化运作。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06603" y="5091500"/>
            <a:ext cx="2653670" cy="303559"/>
          </a:xfrm>
          <a:prstGeom prst="rect">
            <a:avLst/>
          </a:prstGeom>
          <a:solidFill>
            <a:srgbClr val="70C5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50" dirty="0">
              <a:solidFill>
                <a:schemeClr val="lt1"/>
              </a:solidFill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3925530" y="1100020"/>
            <a:ext cx="20412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6536802" y="1100020"/>
            <a:ext cx="20412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7" name="TextBox 52"/>
          <p:cNvSpPr txBox="1"/>
          <p:nvPr/>
        </p:nvSpPr>
        <p:spPr>
          <a:xfrm>
            <a:off x="8950435" y="1100020"/>
            <a:ext cx="20412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4" name="TextBox 52"/>
          <p:cNvSpPr txBox="1"/>
          <p:nvPr/>
        </p:nvSpPr>
        <p:spPr>
          <a:xfrm>
            <a:off x="3925530" y="5063191"/>
            <a:ext cx="20412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5" name="TextBox 52"/>
          <p:cNvSpPr txBox="1"/>
          <p:nvPr/>
        </p:nvSpPr>
        <p:spPr>
          <a:xfrm>
            <a:off x="6536802" y="5063191"/>
            <a:ext cx="20412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6" name="TextBox 52"/>
          <p:cNvSpPr txBox="1"/>
          <p:nvPr/>
        </p:nvSpPr>
        <p:spPr>
          <a:xfrm>
            <a:off x="8950435" y="5063191"/>
            <a:ext cx="204126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参与每一次公司战略性会议，并安排人员进行会议笔录，会后进行文案音视频记录存档。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 b="15118"/>
          <a:stretch>
            <a:fillRect/>
          </a:stretch>
        </p:blipFill>
        <p:spPr>
          <a:xfrm>
            <a:off x="-5" y="0"/>
            <a:ext cx="12192000" cy="6858000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0" y="-1"/>
            <a:ext cx="12191997" cy="6858001"/>
          </a:xfrm>
          <a:prstGeom prst="rect">
            <a:avLst/>
          </a:prstGeom>
          <a:solidFill>
            <a:schemeClr val="bg2">
              <a:lumMod val="1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圆: 空心 65"/>
          <p:cNvSpPr/>
          <p:nvPr/>
        </p:nvSpPr>
        <p:spPr>
          <a:xfrm>
            <a:off x="589091" y="-2077263"/>
            <a:ext cx="10920738" cy="10920738"/>
          </a:xfrm>
          <a:prstGeom prst="donut">
            <a:avLst>
              <a:gd name="adj" fmla="val 368"/>
            </a:avLst>
          </a:prstGeom>
          <a:solidFill>
            <a:srgbClr val="70C5D3">
              <a:alpha val="6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394200" y="1728962"/>
            <a:ext cx="3403600" cy="3403600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6" name="椭圆 45"/>
          <p:cNvSpPr/>
          <p:nvPr/>
        </p:nvSpPr>
        <p:spPr>
          <a:xfrm rot="5400000">
            <a:off x="5734430" y="114304"/>
            <a:ext cx="723142" cy="723136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7" name="椭圆 46"/>
          <p:cNvSpPr/>
          <p:nvPr/>
        </p:nvSpPr>
        <p:spPr>
          <a:xfrm rot="5400000">
            <a:off x="7470236" y="678301"/>
            <a:ext cx="723142" cy="723136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8" name="椭圆 47"/>
          <p:cNvSpPr/>
          <p:nvPr/>
        </p:nvSpPr>
        <p:spPr>
          <a:xfrm rot="5400000">
            <a:off x="8656925" y="2268768"/>
            <a:ext cx="495336" cy="495332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9" name="椭圆 48"/>
          <p:cNvSpPr/>
          <p:nvPr/>
        </p:nvSpPr>
        <p:spPr>
          <a:xfrm rot="5400000">
            <a:off x="8369361" y="3806341"/>
            <a:ext cx="1070464" cy="1070454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0" name="椭圆 49"/>
          <p:cNvSpPr/>
          <p:nvPr/>
        </p:nvSpPr>
        <p:spPr>
          <a:xfrm rot="5400000">
            <a:off x="7470236" y="5456566"/>
            <a:ext cx="723142" cy="723136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1" name="椭圆 50"/>
          <p:cNvSpPr/>
          <p:nvPr/>
        </p:nvSpPr>
        <p:spPr>
          <a:xfrm rot="5400000">
            <a:off x="5848333" y="6134464"/>
            <a:ext cx="495336" cy="495332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 rot="5400000">
            <a:off x="3920510" y="5378455"/>
            <a:ext cx="879366" cy="879358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3" name="椭圆 62"/>
          <p:cNvSpPr/>
          <p:nvPr/>
        </p:nvSpPr>
        <p:spPr>
          <a:xfrm rot="5400000">
            <a:off x="2974914" y="4029078"/>
            <a:ext cx="624986" cy="624980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 rot="5400000">
            <a:off x="2654295" y="1883327"/>
            <a:ext cx="1266224" cy="1266214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5" name="椭圆 64"/>
          <p:cNvSpPr/>
          <p:nvPr/>
        </p:nvSpPr>
        <p:spPr>
          <a:xfrm rot="5400000">
            <a:off x="4112525" y="792203"/>
            <a:ext cx="495336" cy="495332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762789" y="2298101"/>
            <a:ext cx="2653670" cy="2257190"/>
            <a:chOff x="606603" y="2076467"/>
            <a:chExt cx="2653670" cy="2257190"/>
          </a:xfrm>
        </p:grpSpPr>
        <p:sp>
          <p:nvSpPr>
            <p:cNvPr id="8" name="矩形 7"/>
            <p:cNvSpPr/>
            <p:nvPr/>
          </p:nvSpPr>
          <p:spPr>
            <a:xfrm>
              <a:off x="606603" y="2076467"/>
              <a:ext cx="2653670" cy="67901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3600" b="1" kern="0" dirty="0">
                  <a:solidFill>
                    <a:srgbClr val="FFFFFF"/>
                  </a:solidFill>
                  <a:latin typeface="微软雅黑" panose="020B0503020204020204" charset="-122"/>
                </a:rPr>
                <a:t>服务管理</a:t>
              </a:r>
              <a:endParaRPr lang="zh-CN" altLang="en-US" sz="3600" b="1" kern="0" dirty="0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09801" y="2856282"/>
              <a:ext cx="2247272" cy="3182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/>
              <a:r>
                <a:rPr lang="en-US" altLang="zh-CN" sz="1200" kern="0" dirty="0">
                  <a:solidFill>
                    <a:srgbClr val="FFFFFF"/>
                  </a:solidFill>
                </a:rPr>
                <a:t>Service</a:t>
              </a: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 Management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" name="TextBox 52"/>
            <p:cNvSpPr txBox="1"/>
            <p:nvPr/>
          </p:nvSpPr>
          <p:spPr>
            <a:xfrm>
              <a:off x="809805" y="3345181"/>
              <a:ext cx="2247268" cy="988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18281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对公司各项内部工作进行持续有效的规范管理。通过对程序管理；制度管理；体系管理；应急预案；文件管理等多方面的完善，实现公规整化运作。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67" name="圆: 空心 66"/>
          <p:cNvSpPr/>
          <p:nvPr/>
        </p:nvSpPr>
        <p:spPr>
          <a:xfrm>
            <a:off x="2011945" y="-654409"/>
            <a:ext cx="8075030" cy="8075030"/>
          </a:xfrm>
          <a:prstGeom prst="donut">
            <a:avLst>
              <a:gd name="adj" fmla="val 386"/>
            </a:avLst>
          </a:prstGeom>
          <a:solidFill>
            <a:schemeClr val="bg1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7" name="TextBox 52"/>
          <p:cNvSpPr txBox="1"/>
          <p:nvPr/>
        </p:nvSpPr>
        <p:spPr>
          <a:xfrm>
            <a:off x="2649843" y="2189897"/>
            <a:ext cx="1266214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办公用品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管理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7" name="TextBox 52"/>
          <p:cNvSpPr txBox="1"/>
          <p:nvPr/>
        </p:nvSpPr>
        <p:spPr>
          <a:xfrm>
            <a:off x="8341517" y="2340687"/>
            <a:ext cx="1135067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algn="ctr" defTabSz="1828165" fontAlgn="auto">
              <a:spcBef>
                <a:spcPts val="0"/>
              </a:spcBef>
              <a:spcAft>
                <a:spcPts val="0"/>
              </a:spcAft>
              <a:buClrTx/>
              <a:buSzTx/>
              <a:defRPr sz="9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/>
              <a:t>安全</a:t>
            </a:r>
            <a:endParaRPr lang="en-US" altLang="zh-CN" dirty="0"/>
          </a:p>
          <a:p>
            <a:r>
              <a:rPr lang="zh-CN" altLang="en-US" dirty="0"/>
              <a:t>管理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70" name="TextBox 52"/>
          <p:cNvSpPr txBox="1"/>
          <p:nvPr/>
        </p:nvSpPr>
        <p:spPr>
          <a:xfrm>
            <a:off x="7264273" y="875247"/>
            <a:ext cx="1135067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食堂管理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1" name="TextBox 52"/>
          <p:cNvSpPr txBox="1"/>
          <p:nvPr/>
        </p:nvSpPr>
        <p:spPr>
          <a:xfrm>
            <a:off x="2715416" y="4172776"/>
            <a:ext cx="11350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车辆管理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2" name="TextBox 52"/>
          <p:cNvSpPr txBox="1"/>
          <p:nvPr/>
        </p:nvSpPr>
        <p:spPr>
          <a:xfrm>
            <a:off x="3797717" y="865373"/>
            <a:ext cx="11350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宿舍</a:t>
            </a:r>
            <a:endParaRPr lang="en-US" altLang="zh-CN" sz="900" dirty="0">
              <a:solidFill>
                <a:schemeClr val="bg1"/>
              </a:solidFill>
              <a:latin typeface="+mn-ea"/>
            </a:endParaRPr>
          </a:p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管理</a:t>
            </a:r>
            <a:endParaRPr lang="en-US" altLang="zh-CN" sz="900" dirty="0">
              <a:solidFill>
                <a:schemeClr val="bg1"/>
              </a:solidFill>
              <a:latin typeface="+mn-ea"/>
            </a:endParaRPr>
          </a:p>
          <a:p>
            <a:pPr algn="ctr" defTabSz="1828165"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3" name="TextBox 52"/>
          <p:cNvSpPr txBox="1"/>
          <p:nvPr/>
        </p:nvSpPr>
        <p:spPr>
          <a:xfrm>
            <a:off x="3797717" y="5572149"/>
            <a:ext cx="1135067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办公设备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管理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4" name="TextBox 52"/>
          <p:cNvSpPr txBox="1"/>
          <p:nvPr/>
        </p:nvSpPr>
        <p:spPr>
          <a:xfrm>
            <a:off x="8345768" y="4047863"/>
            <a:ext cx="1135067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文件收发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管理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 marR="0" lvl="0" algn="ctr" defTabSz="18281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5" name="TextBox 52"/>
          <p:cNvSpPr txBox="1"/>
          <p:nvPr/>
        </p:nvSpPr>
        <p:spPr>
          <a:xfrm>
            <a:off x="7470238" y="5620112"/>
            <a:ext cx="7231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差旅</a:t>
            </a:r>
            <a:endParaRPr lang="en-US" altLang="zh-CN" sz="1100" dirty="0">
              <a:solidFill>
                <a:schemeClr val="bg1"/>
              </a:solidFill>
              <a:latin typeface="+mn-ea"/>
            </a:endParaRPr>
          </a:p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管理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76" name="TextBox 52"/>
          <p:cNvSpPr txBox="1"/>
          <p:nvPr/>
        </p:nvSpPr>
        <p:spPr>
          <a:xfrm>
            <a:off x="5529243" y="246657"/>
            <a:ext cx="1135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165"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卫生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algn="ctr" defTabSz="1828165"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管理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8" name="TextBox 52"/>
          <p:cNvSpPr txBox="1"/>
          <p:nvPr/>
        </p:nvSpPr>
        <p:spPr>
          <a:xfrm>
            <a:off x="5661378" y="6183264"/>
            <a:ext cx="8692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基建</a:t>
            </a:r>
            <a:endParaRPr lang="en-US" altLang="zh-CN" sz="1050" dirty="0">
              <a:solidFill>
                <a:schemeClr val="bg1"/>
              </a:solidFill>
              <a:latin typeface="+mn-ea"/>
            </a:endParaRPr>
          </a:p>
          <a:p>
            <a:pPr marR="0" lvl="0" algn="ctr" defTabSz="182816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管理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1" name="椭圆 30"/>
          <p:cNvSpPr/>
          <p:nvPr/>
        </p:nvSpPr>
        <p:spPr>
          <a:xfrm rot="5400000">
            <a:off x="-812660" y="-361176"/>
            <a:ext cx="1862009" cy="1861994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2" name="椭圆 31"/>
          <p:cNvSpPr/>
          <p:nvPr/>
        </p:nvSpPr>
        <p:spPr>
          <a:xfrm rot="5400000">
            <a:off x="-426892" y="3745889"/>
            <a:ext cx="853782" cy="853775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 rot="5400000">
            <a:off x="900641" y="2513603"/>
            <a:ext cx="463515" cy="463511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 rot="5400000">
            <a:off x="10293636" y="2092975"/>
            <a:ext cx="2113159" cy="2113142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5" name="椭圆 34"/>
          <p:cNvSpPr/>
          <p:nvPr/>
        </p:nvSpPr>
        <p:spPr>
          <a:xfrm rot="5400000" flipH="1">
            <a:off x="9826780" y="5497574"/>
            <a:ext cx="601280" cy="601276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 rot="5400000" flipH="1">
            <a:off x="9962674" y="789797"/>
            <a:ext cx="329492" cy="329490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 rot="5400000">
            <a:off x="671700" y="5902436"/>
            <a:ext cx="801254" cy="801247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 rot="5400000">
            <a:off x="11160662" y="-155395"/>
            <a:ext cx="801254" cy="801247"/>
          </a:xfrm>
          <a:prstGeom prst="ellipse">
            <a:avLst/>
          </a:prstGeom>
          <a:solidFill>
            <a:srgbClr val="3ABFC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6" t="50000" b="29884"/>
          <a:stretch>
            <a:fillRect/>
          </a:stretch>
        </p:blipFill>
        <p:spPr>
          <a:xfrm>
            <a:off x="1" y="2723242"/>
            <a:ext cx="12192000" cy="2667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" y="2723242"/>
            <a:ext cx="6095999" cy="2667000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096000" y="2723242"/>
            <a:ext cx="6096001" cy="2667000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8851" y="3156064"/>
            <a:ext cx="4438650" cy="1699824"/>
            <a:chOff x="-6858000" y="401868"/>
            <a:chExt cx="4438650" cy="1699824"/>
          </a:xfrm>
        </p:grpSpPr>
        <p:sp>
          <p:nvSpPr>
            <p:cNvPr id="7" name="文本框 6"/>
            <p:cNvSpPr txBox="1"/>
            <p:nvPr/>
          </p:nvSpPr>
          <p:spPr>
            <a:xfrm>
              <a:off x="-6858000" y="401868"/>
              <a:ext cx="4438650" cy="119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行政管理</a:t>
              </a:r>
              <a:endParaRPr kumimoji="0" lang="en-US" altLang="zh-CN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-6858000" y="1593861"/>
              <a:ext cx="443865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The Administrative Management</a:t>
              </a:r>
              <a:endParaRPr kumimoji="0" lang="en-US" altLang="zh-CN" sz="18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24675" y="3156064"/>
            <a:ext cx="4438650" cy="1648528"/>
            <a:chOff x="-6858000" y="401868"/>
            <a:chExt cx="4438650" cy="1648528"/>
          </a:xfrm>
        </p:grpSpPr>
        <p:sp>
          <p:nvSpPr>
            <p:cNvPr id="13" name="文本框 12"/>
            <p:cNvSpPr txBox="1"/>
            <p:nvPr/>
          </p:nvSpPr>
          <p:spPr>
            <a:xfrm>
              <a:off x="-6858000" y="401868"/>
              <a:ext cx="4438650" cy="119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人力资源管理</a:t>
              </a:r>
              <a:endParaRPr kumimoji="0" lang="en-US" altLang="zh-CN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6858000" y="1593861"/>
              <a:ext cx="4438650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Human Resource Management</a:t>
              </a:r>
              <a:endParaRPr kumimoji="0" lang="en-US" altLang="zh-CN" sz="18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19500" y="537224"/>
            <a:ext cx="4953001" cy="1098205"/>
            <a:chOff x="3619500" y="689624"/>
            <a:chExt cx="4953001" cy="1098205"/>
          </a:xfrm>
        </p:grpSpPr>
        <p:sp>
          <p:nvSpPr>
            <p:cNvPr id="18" name="矩形 17"/>
            <p:cNvSpPr/>
            <p:nvPr/>
          </p:nvSpPr>
          <p:spPr>
            <a:xfrm>
              <a:off x="3619500" y="689624"/>
              <a:ext cx="4953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行政人事工作总结</a:t>
              </a:r>
              <a:endPara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3ABFC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619501" y="1449275"/>
              <a:ext cx="4953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 w="57150"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HelveticaNeueLT Pro 55 Roman" panose="020B0604020202020204" pitchFamily="34" charset="0"/>
                  <a:ea typeface="造字工房朗宋（非商用）常规体" pitchFamily="50" charset="-122"/>
                  <a:cs typeface="+mn-cs"/>
                </a:rPr>
                <a:t>GRADUATION THESIS</a:t>
              </a:r>
              <a:r>
                <a:rPr kumimoji="0" lang="zh-CN" altLang="en-US" sz="1600" b="0" i="0" u="none" strike="noStrike" kern="1200" cap="none" spc="0" normalizeH="0" baseline="0" noProof="0" dirty="0">
                  <a:ln w="57150"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HelveticaNeueLT Pro 55 Roman" panose="020B0604020202020204" pitchFamily="34" charset="0"/>
                  <a:ea typeface="造字工房朗宋（非商用）常规体" pitchFamily="50" charset="-122"/>
                  <a:cs typeface="+mn-cs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 w="57150"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HelveticaNeueLT Pro 55 Roman" panose="020B0604020202020204" pitchFamily="34" charset="0"/>
                  <a:ea typeface="造字工房朗宋（非商用）常规体" pitchFamily="50" charset="-122"/>
                  <a:cs typeface="+mn-cs"/>
                </a:rPr>
                <a:t>DEFENSE</a:t>
              </a:r>
              <a:r>
                <a:rPr kumimoji="0" lang="zh-CN" altLang="en-US" sz="1600" b="0" i="0" u="none" strike="noStrike" kern="1200" cap="none" spc="0" normalizeH="0" baseline="0" noProof="0" dirty="0">
                  <a:ln w="57150"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HelveticaNeueLT Pro 55 Roman" panose="020B0604020202020204" pitchFamily="34" charset="0"/>
                  <a:ea typeface="造字工房朗宋（非商用）常规体" pitchFamily="50" charset="-122"/>
                  <a:cs typeface="+mn-cs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 w="57150">
                    <a:noFill/>
                  </a:ln>
                  <a:solidFill>
                    <a:srgbClr val="3ABFC4"/>
                  </a:solidFill>
                  <a:effectLst/>
                  <a:uLnTx/>
                  <a:uFillTx/>
                  <a:latin typeface="HelveticaNeueLT Pro 55 Roman" panose="020B0604020202020204" pitchFamily="34" charset="0"/>
                  <a:ea typeface="造字工房朗宋（非商用）常规体" pitchFamily="50" charset="-122"/>
                  <a:cs typeface="+mn-cs"/>
                </a:rPr>
                <a:t>TEMPLATE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ABFC4"/>
                </a:solidFill>
                <a:effectLst/>
                <a:uLnTx/>
                <a:uFillTx/>
                <a:latin typeface="HelveticaNeueLT Pro 55 Roman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900160" y="2057400"/>
            <a:ext cx="487680" cy="3998686"/>
            <a:chOff x="5852160" y="2282977"/>
            <a:chExt cx="487680" cy="3547532"/>
          </a:xfrm>
          <a:solidFill>
            <a:schemeClr val="tx2">
              <a:lumMod val="75000"/>
            </a:schemeClr>
          </a:solidFill>
        </p:grpSpPr>
        <p:sp>
          <p:nvSpPr>
            <p:cNvPr id="20" name="等腰三角形 19"/>
            <p:cNvSpPr/>
            <p:nvPr/>
          </p:nvSpPr>
          <p:spPr>
            <a:xfrm flipH="1">
              <a:off x="5852160" y="5650277"/>
              <a:ext cx="487680" cy="180232"/>
            </a:xfrm>
            <a:prstGeom prst="triangl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rot="10800000" flipH="1">
              <a:off x="5852160" y="2282977"/>
              <a:ext cx="487680" cy="180232"/>
            </a:xfrm>
            <a:prstGeom prst="triangl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780166" y="3985693"/>
            <a:ext cx="3050920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Human Resource Planning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70538" y="3985693"/>
            <a:ext cx="3050920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Recruiting And Configuration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60911" y="3985693"/>
            <a:ext cx="3050920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The Development And Training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0166" y="5575697"/>
            <a:ext cx="3050920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Compensation Management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80166" y="3429000"/>
            <a:ext cx="3050920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人力资源规划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570538" y="3429000"/>
            <a:ext cx="3050920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招聘与配置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60911" y="3429000"/>
            <a:ext cx="3050920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开发与培训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80166" y="5019004"/>
            <a:ext cx="3050920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薪酬管理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70538" y="5575697"/>
            <a:ext cx="3050920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altLang="zh-CN" sz="1600" kern="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Performance Management</a:t>
            </a:r>
            <a:endParaRPr lang="en-US" altLang="zh-CN" sz="1600" kern="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60909" y="5575697"/>
            <a:ext cx="3050920" cy="421483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Labor Relations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70538" y="5019004"/>
            <a:ext cx="3050920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绩效管理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360909" y="5019004"/>
            <a:ext cx="3050920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78495">
                    <a:lumMod val="5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劳动关系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778495">
                  <a:lumMod val="50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35" name="图片 34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6" t="52944" b="32823"/>
          <a:stretch>
            <a:fillRect/>
          </a:stretch>
        </p:blipFill>
        <p:spPr>
          <a:xfrm>
            <a:off x="1" y="790474"/>
            <a:ext cx="12192000" cy="1886362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3048000" y="790474"/>
            <a:ext cx="6095999" cy="1886362"/>
          </a:xfrm>
          <a:prstGeom prst="rect">
            <a:avLst/>
          </a:prstGeom>
          <a:solidFill>
            <a:schemeClr val="accent4"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3999" y="790474"/>
            <a:ext cx="3048002" cy="188636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2" y="790474"/>
            <a:ext cx="3048002" cy="188636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876674" y="797742"/>
            <a:ext cx="4438650" cy="1648528"/>
            <a:chOff x="-6858000" y="401868"/>
            <a:chExt cx="4438650" cy="1648528"/>
          </a:xfrm>
        </p:grpSpPr>
        <p:sp>
          <p:nvSpPr>
            <p:cNvPr id="40" name="文本框 39"/>
            <p:cNvSpPr txBox="1"/>
            <p:nvPr/>
          </p:nvSpPr>
          <p:spPr>
            <a:xfrm>
              <a:off x="-6858000" y="401868"/>
              <a:ext cx="4438650" cy="119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人力资源管理</a:t>
              </a:r>
              <a:endParaRPr kumimoji="0" lang="en-US" altLang="zh-CN" sz="54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-6858000" y="1593861"/>
              <a:ext cx="4438650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 w="762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Human Resource Management</a:t>
              </a:r>
              <a:endParaRPr kumimoji="0" lang="en-US" altLang="zh-CN" sz="1800" b="1" i="0" u="none" strike="noStrike" kern="1200" cap="none" spc="0" normalizeH="0" baseline="0" noProof="0" dirty="0">
                <a:ln w="762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左大括号 57"/>
          <p:cNvSpPr/>
          <p:nvPr/>
        </p:nvSpPr>
        <p:spPr>
          <a:xfrm rot="5400000">
            <a:off x="2868457" y="1484084"/>
            <a:ext cx="529067" cy="3808532"/>
          </a:xfrm>
          <a:prstGeom prst="leftBrace">
            <a:avLst>
              <a:gd name="adj1" fmla="val 0"/>
              <a:gd name="adj2" fmla="val 51250"/>
            </a:avLst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左大括号 56"/>
          <p:cNvSpPr/>
          <p:nvPr/>
        </p:nvSpPr>
        <p:spPr>
          <a:xfrm rot="5400000">
            <a:off x="8803266" y="1925307"/>
            <a:ext cx="529067" cy="2926080"/>
          </a:xfrm>
          <a:prstGeom prst="leftBrace">
            <a:avLst>
              <a:gd name="adj1" fmla="val 0"/>
              <a:gd name="adj2" fmla="val 50000"/>
            </a:avLst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左大括号 55"/>
          <p:cNvSpPr/>
          <p:nvPr/>
        </p:nvSpPr>
        <p:spPr>
          <a:xfrm rot="5400000">
            <a:off x="5906430" y="-921956"/>
            <a:ext cx="424860" cy="6065520"/>
          </a:xfrm>
          <a:prstGeom prst="leftBrace">
            <a:avLst>
              <a:gd name="adj1" fmla="val 0"/>
              <a:gd name="adj2" fmla="val 50000"/>
            </a:avLst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474857" y="2629042"/>
            <a:ext cx="3176230" cy="5290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行政部（副经理）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333993" y="3951269"/>
            <a:ext cx="2534231" cy="5290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管理专员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9257719" y="3951269"/>
            <a:ext cx="2534231" cy="5290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后勤专员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540914" y="2629042"/>
            <a:ext cx="3176230" cy="5290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人事部（经理）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00050" y="3951269"/>
            <a:ext cx="1650232" cy="5290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人事专员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303912" y="3951269"/>
            <a:ext cx="1650232" cy="5290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考核专员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4207775" y="3951269"/>
            <a:ext cx="1650232" cy="52906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培训专员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5111749" y="1467778"/>
            <a:ext cx="1968502" cy="52906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行政人事部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00050" y="5089280"/>
            <a:ext cx="11391900" cy="1379190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01984" y="5151312"/>
            <a:ext cx="3051176" cy="1098114"/>
            <a:chOff x="4606925" y="-1957988"/>
            <a:chExt cx="3051176" cy="1098114"/>
          </a:xfrm>
        </p:grpSpPr>
        <p:sp>
          <p:nvSpPr>
            <p:cNvPr id="41" name="矩形 40"/>
            <p:cNvSpPr/>
            <p:nvPr/>
          </p:nvSpPr>
          <p:spPr>
            <a:xfrm>
              <a:off x="4606925" y="-1957988"/>
              <a:ext cx="3051176" cy="67901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CN" altLang="en-US" sz="3600" b="1" kern="0" dirty="0">
                  <a:solidFill>
                    <a:srgbClr val="FFFFFF"/>
                  </a:solidFill>
                  <a:latin typeface="微软雅黑" panose="020B0503020204020204" charset="-122"/>
                </a:rPr>
                <a:t>部门架构</a:t>
              </a:r>
              <a:endParaRPr lang="zh-CN" altLang="en-US" sz="3600" b="1" kern="0" dirty="0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606925" y="-1178173"/>
              <a:ext cx="2113008" cy="318299"/>
            </a:xfrm>
            <a:prstGeom prst="rect">
              <a:avLst/>
            </a:prstGeom>
            <a:solidFill>
              <a:schemeClr val="accent4">
                <a:alpha val="6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r>
                <a:rPr lang="en-US" altLang="zh-CN" sz="1400" kern="0" dirty="0">
                  <a:solidFill>
                    <a:schemeClr val="bg1"/>
                  </a:solidFill>
                </a:rPr>
                <a:t>Program Management</a:t>
              </a:r>
              <a:endParaRPr lang="zh-CN" altLang="en-US" sz="1400" kern="0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Box 52"/>
          <p:cNvSpPr txBox="1"/>
          <p:nvPr/>
        </p:nvSpPr>
        <p:spPr>
          <a:xfrm>
            <a:off x="3705090" y="5271073"/>
            <a:ext cx="78900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165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charset="-122"/>
              </a:rPr>
              <a:t>对公司各项内部工作进行持续有效的规范管理。通过对程序管理；制度管理；体系管理；应急预案；文件管理等多方面的完善，实现公司的规整化运作。对公司各项内部工作进行持续有效的规范管理。通过对程序管理；制度管理；体系管理；应急预案；文件管理等多方面的完善，实现公司的规整化运作。对公司各项内部工作进行持续有效的规范管理。通过对程序管理；制度管理；体系管理；应急预案；文件管理等多方面的完善，实现公司的规整化运作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charset="-122"/>
            </a:endParaRPr>
          </a:p>
          <a:p>
            <a:pPr defTabSz="1828165">
              <a:lnSpc>
                <a:spcPct val="150000"/>
              </a:lnSpc>
              <a:defRPr/>
            </a:pPr>
            <a:endParaRPr lang="zh-CN" altLang="en-US" sz="1000" dirty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2913873" y="2346308"/>
            <a:ext cx="363867" cy="36386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1</a:t>
            </a:r>
            <a:endParaRPr lang="zh-CN" altLang="en-US" sz="1400" dirty="0"/>
          </a:p>
        </p:txBody>
      </p:sp>
      <p:sp>
        <p:nvSpPr>
          <p:cNvPr id="47" name="椭圆 46"/>
          <p:cNvSpPr/>
          <p:nvPr/>
        </p:nvSpPr>
        <p:spPr>
          <a:xfrm>
            <a:off x="8971376" y="2346308"/>
            <a:ext cx="363867" cy="36386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2</a:t>
            </a:r>
            <a:endParaRPr lang="zh-CN" altLang="en-US" sz="1400" dirty="0"/>
          </a:p>
        </p:txBody>
      </p:sp>
      <p:sp>
        <p:nvSpPr>
          <p:cNvPr id="50" name="椭圆 49"/>
          <p:cNvSpPr/>
          <p:nvPr/>
        </p:nvSpPr>
        <p:spPr>
          <a:xfrm>
            <a:off x="1043232" y="3655099"/>
            <a:ext cx="363867" cy="36386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/>
              <a:t>3</a:t>
            </a:r>
            <a:endParaRPr lang="zh-CN" altLang="en-US" sz="1100" dirty="0"/>
          </a:p>
        </p:txBody>
      </p:sp>
      <p:sp>
        <p:nvSpPr>
          <p:cNvPr id="51" name="椭圆 50"/>
          <p:cNvSpPr/>
          <p:nvPr/>
        </p:nvSpPr>
        <p:spPr>
          <a:xfrm>
            <a:off x="2909045" y="3655099"/>
            <a:ext cx="363867" cy="36386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/>
              <a:t>4</a:t>
            </a:r>
            <a:endParaRPr lang="zh-CN" altLang="en-US" sz="1100" dirty="0"/>
          </a:p>
        </p:txBody>
      </p:sp>
      <p:sp>
        <p:nvSpPr>
          <p:cNvPr id="52" name="椭圆 51"/>
          <p:cNvSpPr/>
          <p:nvPr/>
        </p:nvSpPr>
        <p:spPr>
          <a:xfrm>
            <a:off x="4850957" y="3655099"/>
            <a:ext cx="363867" cy="36386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/>
              <a:t>5</a:t>
            </a:r>
            <a:endParaRPr lang="zh-CN" altLang="en-US" sz="1100" dirty="0"/>
          </a:p>
        </p:txBody>
      </p:sp>
      <p:sp>
        <p:nvSpPr>
          <p:cNvPr id="53" name="椭圆 52"/>
          <p:cNvSpPr/>
          <p:nvPr/>
        </p:nvSpPr>
        <p:spPr>
          <a:xfrm>
            <a:off x="7419174" y="3655099"/>
            <a:ext cx="363867" cy="36386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/>
              <a:t>6</a:t>
            </a:r>
            <a:endParaRPr lang="zh-CN" altLang="en-US" sz="1100" dirty="0"/>
          </a:p>
        </p:txBody>
      </p:sp>
      <p:sp>
        <p:nvSpPr>
          <p:cNvPr id="54" name="椭圆 53"/>
          <p:cNvSpPr/>
          <p:nvPr/>
        </p:nvSpPr>
        <p:spPr>
          <a:xfrm>
            <a:off x="10342900" y="3655099"/>
            <a:ext cx="363867" cy="36386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/>
              <a:t>7</a:t>
            </a:r>
            <a:endParaRPr lang="zh-CN" altLang="en-US" sz="1100" dirty="0"/>
          </a:p>
        </p:txBody>
      </p:sp>
      <p:sp>
        <p:nvSpPr>
          <p:cNvPr id="55" name="椭圆 54"/>
          <p:cNvSpPr/>
          <p:nvPr/>
        </p:nvSpPr>
        <p:spPr>
          <a:xfrm>
            <a:off x="5948363" y="1963166"/>
            <a:ext cx="295276" cy="295276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040808" y="205491"/>
            <a:ext cx="2560198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altLang="zh-CN" sz="1600" kern="0" dirty="0">
                <a:solidFill>
                  <a:schemeClr val="bg1"/>
                </a:solidFill>
                <a:latin typeface="等线" panose="020F0502020204030204"/>
                <a:ea typeface="等线" panose="02010600030101010101" pitchFamily="2" charset="-122"/>
              </a:rPr>
              <a:t>The Enterprise Architecture </a:t>
            </a:r>
            <a:endParaRPr lang="en-US" altLang="zh-CN" sz="1600" kern="0" dirty="0">
              <a:solidFill>
                <a:schemeClr val="bg1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62450" y="205492"/>
            <a:ext cx="1558569" cy="421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>
              <a:defRPr/>
            </a:pPr>
            <a:r>
              <a:rPr lang="zh-CN" altLang="en-US" sz="2400" b="1" kern="0" dirty="0">
                <a:solidFill>
                  <a:schemeClr val="accent4"/>
                </a:solidFill>
                <a:latin typeface="微软雅黑" panose="020B0503020204020204" charset="-122"/>
              </a:rPr>
              <a:t>部门架构</a:t>
            </a:r>
            <a:endParaRPr lang="zh-CN" altLang="en-US" sz="2400" b="1" kern="0" dirty="0">
              <a:solidFill>
                <a:schemeClr val="accent4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户外, 建筑物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 b="1511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59668" y="992221"/>
            <a:ext cx="9072664" cy="4873558"/>
          </a:xfrm>
          <a:prstGeom prst="rect">
            <a:avLst/>
          </a:prstGeom>
          <a:solidFill>
            <a:schemeClr val="bg1">
              <a:alpha val="5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68230" y="1432560"/>
            <a:ext cx="8255540" cy="3992880"/>
          </a:xfrm>
          <a:prstGeom prst="rect">
            <a:avLst/>
          </a:prstGeom>
          <a:solidFill>
            <a:schemeClr val="tx2">
              <a:lumMod val="50000"/>
              <a:alpha val="8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99019" y="1129478"/>
            <a:ext cx="658492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viBrush" panose="00000400000000000000" pitchFamily="2" charset="0"/>
                <a:ea typeface="微软雅黑" panose="020B0503020204020204" charset="-122"/>
                <a:cs typeface="+mn-cs"/>
              </a:rPr>
              <a:t>THANKS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eviBrush" panose="00000400000000000000" pitchFamily="2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09403" y="3741243"/>
            <a:ext cx="9846220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继往开来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·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再创新高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专业的素质、专业的管理决策能力和方法</a:t>
            </a:r>
            <a:r>
              <a:rPr lang="zh-CN" altLang="en-US" sz="1100" dirty="0">
                <a:solidFill>
                  <a:prstClr val="white"/>
                </a:solidFill>
                <a:latin typeface="+mn-ea"/>
              </a:rPr>
              <a:t>、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rPr>
              <a:t>专业职业的技能，是我们不懈的追求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000">
        <p14:ripple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66DCA"/>
      </a:accent1>
      <a:accent2>
        <a:srgbClr val="00A4E6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66DCA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2334</Words>
  <Application>WPS 演示</Application>
  <PresentationFormat>宽屏</PresentationFormat>
  <Paragraphs>305</Paragraphs>
  <Slides>13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等线</vt:lpstr>
      <vt:lpstr>等线</vt:lpstr>
      <vt:lpstr>微软雅黑</vt:lpstr>
      <vt:lpstr>LeviBrush</vt:lpstr>
      <vt:lpstr>Segoe Print</vt:lpstr>
      <vt:lpstr>HelveticaNeueLT Pro 55 Roman</vt:lpstr>
      <vt:lpstr>Vijaya</vt:lpstr>
      <vt:lpstr>造字工房朗宋（非商用）常规体</vt:lpstr>
      <vt:lpstr>Arial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  <Manager>chenying0907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keywords>chenying0907</cp:keywords>
  <dc:description>chenying0907</dc:description>
  <cp:lastModifiedBy>拉普耶鲁</cp:lastModifiedBy>
  <cp:revision>76</cp:revision>
  <dcterms:created xsi:type="dcterms:W3CDTF">2017-10-31T23:51:00Z</dcterms:created>
  <dcterms:modified xsi:type="dcterms:W3CDTF">2020-08-12T07:57:53Z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