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6" r:id="rId2"/>
    <p:sldId id="304" r:id="rId3"/>
    <p:sldId id="305" r:id="rId4"/>
    <p:sldId id="29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5" r:id="rId13"/>
    <p:sldId id="314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7" r:id="rId25"/>
    <p:sldId id="329" r:id="rId26"/>
    <p:sldId id="330" r:id="rId27"/>
  </p:sldIdLst>
  <p:sldSz cx="12192000" cy="6858000"/>
  <p:notesSz cx="6710363" cy="9842500"/>
  <p:custDataLst>
    <p:tags r:id="rId29"/>
  </p:custDataLst>
  <p:defaultTextStyle>
    <a:defPPr>
      <a:defRPr lang="zh-CN"/>
    </a:defPPr>
    <a:lvl1pPr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8A82F"/>
    <a:srgbClr val="005A43"/>
    <a:srgbClr val="FF00FF"/>
    <a:srgbClr val="220CC6"/>
    <a:srgbClr val="F34B1D"/>
    <a:srgbClr val="E63B0C"/>
    <a:srgbClr val="501DB5"/>
    <a:srgbClr val="936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1" autoAdjust="0"/>
    <p:restoredTop sz="94660"/>
  </p:normalViewPr>
  <p:slideViewPr>
    <p:cSldViewPr>
      <p:cViewPr varScale="1">
        <p:scale>
          <a:sx n="87" d="100"/>
          <a:sy n="87" d="100"/>
        </p:scale>
        <p:origin x="58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83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00475" y="0"/>
            <a:ext cx="29083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DEADD-2378-4EE2-9C67-591F4FA3366F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30313"/>
            <a:ext cx="5903913" cy="3322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1513" y="4737100"/>
            <a:ext cx="5367337" cy="3875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48788"/>
            <a:ext cx="29083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00475" y="9348788"/>
            <a:ext cx="29083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96B1C-EE4A-4DF3-9B64-706C23631D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28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2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694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72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948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238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997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856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805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302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287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919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868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54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024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343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431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780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6350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2AD6A0-C615-4EB0-97F7-F641CE37654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41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9536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0228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974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4426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3744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96B1C-EE4A-4DF3-9B64-706C23631D6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712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5E0F4D8-5526-4635-9049-454701A96E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AF0E589-5634-49C9-B9C2-BF45D02EB8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3B446B0E-6F42-4463-B91C-D1C7FB1DC0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C576A7-075B-4A55-B2BA-33480FB953B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6469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8861806C-346E-4F01-998C-426B48B354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3D3CFA3-1A2C-48D2-99ED-06C717B900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BD3A845-2144-465D-B91F-9A6223E15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66CC60-83AB-4B55-A77D-5DF2BAC69F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10245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0E10C0A1-4168-46AF-92D4-7F4806CAAF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022F7D5-B7DE-4556-AC5F-B6DCEBD4CA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896C8E1-AFCF-4C17-B5FA-671BBA5928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36D0F-7BF2-4204-9D2D-F78EF901D5A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3631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3710EE4-E8BF-45DB-B1A0-46EC8D39F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BED7053-6B35-4C6F-AD25-93B245616C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53C8C91-C466-4F72-B0C4-39AEC3648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E4BE0-6FF4-4CA0-86DB-99BF3D52BD5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2372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EB5BF1A6-C98E-4DED-B9AC-732DCCC6E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CA9E77A3-936C-4334-B2A9-2AA5418EAC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88F34EF7-BC9C-49F2-A10A-59E785EA2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EB346F-ACFC-4698-BA74-882237B635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5299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E2B2142B-757B-4A15-84E8-850A1D98C9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7F51123D-E44A-4666-B2A2-D102B5437D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514C97F9-EEDD-4C2A-B70F-9097F474CF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964CE-B0B8-4CB6-8E32-CF836FFA97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1283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9E0EB0AF-96C5-46BC-B25D-2368C1B942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4577C4CD-8809-4C2A-879E-6D56E65AC0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2671E4E4-7855-4FBA-8299-3B7CC70BB8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93D0F-1B10-4173-968B-86A5EE9358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625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74E074-5AAE-4FC9-8471-425733255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E982CF7-416C-4A76-8C46-99E2E7DC9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00010D5-2BB8-4181-B57F-8E22F6858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7E899-7228-4C0A-B21D-ACE12C1F653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15022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D6D0B87-E885-41C2-A5CB-876EEC4157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593E50D-702D-4587-8BFE-51D8FE558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45B5438-7150-408A-97A0-576A2ACAF2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2977F6-7A19-4CED-B45C-AE6BB9AFE6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641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5BA5B335-09B6-4F54-A055-7A03420402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AA82DCB7-F2A0-4D4C-83B9-02C2F16F0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59C94C9-03DF-400B-82E6-83EDEF3B1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B87C24-8966-4E91-94ED-B756445A90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680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C2CE3558-1D4D-4AD9-83AB-C67F395B15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255F038-44BB-4D58-8068-0DE4DC034E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93F79DD3-B44F-4250-B29C-375051F531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C379F0-809C-431D-8184-3F877BF7013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5699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0-21 (74)">
            <a:extLst>
              <a:ext uri="{FF2B5EF4-FFF2-40B4-BE49-F238E27FC236}">
                <a16:creationId xmlns:a16="http://schemas.microsoft.com/office/drawing/2014/main" xmlns="" id="{57FD6E9C-89F1-433D-8A51-4299582ACA86}"/>
              </a:ext>
            </a:extLst>
          </p:cNvPr>
          <p:cNvPicPr/>
          <p:nvPr userDrawn="1"/>
        </p:nvPicPr>
        <p:blipFill>
          <a:blip r:embed="rId13"/>
          <a:stretch>
            <a:fillRect/>
          </a:stretch>
        </p:blipFill>
        <p:spPr>
          <a:xfrm>
            <a:off x="-3629" y="0"/>
            <a:ext cx="12195629" cy="6858000"/>
          </a:xfrm>
          <a:prstGeom prst="rect">
            <a:avLst/>
          </a:prstGeom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89438A9B-0CF1-482F-AA6D-FA4DFA6F3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E7C72CBF-8750-43C0-9731-861B555A2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88BCADB1-E4AE-4CBA-8509-9AE0764EA3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8E7A049A-7BD3-4C6C-A516-A7C8DCDA27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2022B585-242A-495A-B1B0-00D6EA7BCF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fld id="{6A90C5DC-F0C8-47A7-8C45-D2F2852422AA}" type="slidenum">
              <a:rPr lang="en-US" altLang="zh-CN"/>
              <a:pPr/>
              <a:t>‹#›</a:t>
            </a:fld>
            <a:endParaRPr lang="en-US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5BB233F-5A30-4C71-9F41-FC25B20018E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-85912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9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file:///E:\&#27468;&#26354;\&#37329;&#26354;\&#31179;&#26085;&#31169;&#35821;.mp3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27468;&#26354;\&#37329;&#26354;\&#31179;&#26085;&#31169;&#35821;.mp3" TargetMode="External"/><Relationship Id="rId6" Type="http://schemas.openxmlformats.org/officeDocument/2006/relationships/slide" Target="slide22.xml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70a119a80f0030eb297ae1ff167991e2">
            <a:extLst>
              <a:ext uri="{FF2B5EF4-FFF2-40B4-BE49-F238E27FC236}">
                <a16:creationId xmlns:a16="http://schemas.microsoft.com/office/drawing/2014/main" xmlns="" id="{DC2FAD2A-BAF7-444D-85CF-B1C0A3526E1E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flipH="1">
            <a:off x="410654" y="-441347"/>
            <a:ext cx="3445894" cy="3401284"/>
          </a:xfrm>
          <a:prstGeom prst="rect">
            <a:avLst/>
          </a:prstGeom>
        </p:spPr>
      </p:pic>
      <p:pic>
        <p:nvPicPr>
          <p:cNvPr id="8198" name="秋日私语.mp3">
            <a:hlinkClick r:id="" action="ppaction://media"/>
            <a:extLst>
              <a:ext uri="{FF2B5EF4-FFF2-40B4-BE49-F238E27FC236}">
                <a16:creationId xmlns:a16="http://schemas.microsoft.com/office/drawing/2014/main" xmlns="" id="{B96BE827-C64E-4482-85C2-959EB5D5212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381001"/>
            <a:ext cx="17463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hlinkClick r:id="rId8" action="ppaction://hlinksldjump"/>
            <a:extLst>
              <a:ext uri="{FF2B5EF4-FFF2-40B4-BE49-F238E27FC236}">
                <a16:creationId xmlns:a16="http://schemas.microsoft.com/office/drawing/2014/main" xmlns="" id="{460A7812-5680-4347-89C7-1D9F054774F4}"/>
              </a:ext>
            </a:extLst>
          </p:cNvPr>
          <p:cNvSpPr/>
          <p:nvPr/>
        </p:nvSpPr>
        <p:spPr>
          <a:xfrm>
            <a:off x="2743201" y="2251598"/>
            <a:ext cx="7162800" cy="76944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FF3399"/>
              </a:buClr>
              <a:buFontTx/>
              <a:buNone/>
            </a:pPr>
            <a:r>
              <a:rPr lang="zh-CN" altLang="en-US" sz="4400" dirty="0">
                <a:solidFill>
                  <a:srgbClr val="FF0000"/>
                </a:solidFill>
                <a:latin typeface="汉真广标" panose="02010609000101010101" pitchFamily="49" charset="-122"/>
                <a:ea typeface="汉真广标" panose="02010609000101010101" pitchFamily="49" charset="-122"/>
              </a:rPr>
              <a:t>儿童地铁安全教育</a:t>
            </a:r>
            <a:r>
              <a:rPr lang="en-US" altLang="zh-CN" sz="4400" dirty="0" err="1">
                <a:solidFill>
                  <a:srgbClr val="FF0000"/>
                </a:solidFill>
                <a:latin typeface="汉真广标" panose="02010609000101010101" pitchFamily="49" charset="-122"/>
                <a:ea typeface="汉真广标" panose="02010609000101010101" pitchFamily="49" charset="-122"/>
              </a:rPr>
              <a:t>ppt</a:t>
            </a:r>
            <a:r>
              <a:rPr lang="zh-CN" altLang="en-US" sz="4400" dirty="0">
                <a:solidFill>
                  <a:srgbClr val="FF0000"/>
                </a:solidFill>
                <a:latin typeface="汉真广标" panose="02010609000101010101" pitchFamily="49" charset="-122"/>
                <a:ea typeface="汉真广标" panose="02010609000101010101" pitchFamily="49" charset="-122"/>
              </a:rPr>
              <a:t>模板</a:t>
            </a:r>
            <a:endParaRPr lang="zh-CN" altLang="en-US" sz="4400" dirty="0">
              <a:solidFill>
                <a:srgbClr val="FF0000"/>
              </a:solidFill>
              <a:latin typeface="汉真广标" panose="02010609000101010101" pitchFamily="49" charset="-122"/>
              <a:ea typeface="汉真广标" panose="02010609000101010101" pitchFamily="49" charset="-122"/>
            </a:endParaRPr>
          </a:p>
        </p:txBody>
      </p:sp>
      <p:pic>
        <p:nvPicPr>
          <p:cNvPr id="9" name="图片 8" descr="156">
            <a:extLst>
              <a:ext uri="{FF2B5EF4-FFF2-40B4-BE49-F238E27FC236}">
                <a16:creationId xmlns:a16="http://schemas.microsoft.com/office/drawing/2014/main" xmlns="" id="{AE80272B-C108-450F-BF2E-BECCCE4256A9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9220200" y="3886200"/>
            <a:ext cx="2850448" cy="2860330"/>
          </a:xfrm>
          <a:prstGeom prst="rect">
            <a:avLst/>
          </a:prstGeom>
        </p:spPr>
      </p:pic>
      <p:pic>
        <p:nvPicPr>
          <p:cNvPr id="10" name="图片 9" descr="15946">
            <a:extLst>
              <a:ext uri="{FF2B5EF4-FFF2-40B4-BE49-F238E27FC236}">
                <a16:creationId xmlns:a16="http://schemas.microsoft.com/office/drawing/2014/main" xmlns="" id="{9F27DC23-B03A-4FA2-B3F6-9838FA2CD1C2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6324601" y="3688891"/>
            <a:ext cx="3182620" cy="317273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D54BE37-FCBA-4BD5-A39E-3DD558D4BC5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88452"/>
            <a:ext cx="2031760" cy="1996666"/>
          </a:xfrm>
          <a:prstGeom prst="rect">
            <a:avLst/>
          </a:prstGeom>
        </p:spPr>
      </p:pic>
      <p:pic>
        <p:nvPicPr>
          <p:cNvPr id="17" name="图片 16" descr="61df815cee778300a8b54bcad100b5a0">
            <a:extLst>
              <a:ext uri="{FF2B5EF4-FFF2-40B4-BE49-F238E27FC236}">
                <a16:creationId xmlns:a16="http://schemas.microsoft.com/office/drawing/2014/main" xmlns="" id="{49A6D99E-1F0B-4C71-96FC-8802F5353A0C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650827" y="2398955"/>
            <a:ext cx="5937434" cy="5834149"/>
          </a:xfrm>
          <a:prstGeom prst="rect">
            <a:avLst/>
          </a:prstGeom>
        </p:spPr>
      </p:pic>
      <p:pic>
        <p:nvPicPr>
          <p:cNvPr id="12" name="图片 11" descr="未 标题-1">
            <a:extLst>
              <a:ext uri="{FF2B5EF4-FFF2-40B4-BE49-F238E27FC236}">
                <a16:creationId xmlns:a16="http://schemas.microsoft.com/office/drawing/2014/main" xmlns="" id="{CA9B17F7-6A0F-459B-954D-AA0FA6E0A8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61943" y="204654"/>
            <a:ext cx="1699895" cy="1651635"/>
          </a:xfrm>
          <a:prstGeom prst="rect">
            <a:avLst/>
          </a:prstGeom>
        </p:spPr>
      </p:pic>
      <p:pic>
        <p:nvPicPr>
          <p:cNvPr id="13" name="儿童歌曲 - 音乐剧背景音乐">
            <a:hlinkClick r:id="" action="ppaction://media"/>
            <a:extLst>
              <a:ext uri="{FF2B5EF4-FFF2-40B4-BE49-F238E27FC236}">
                <a16:creationId xmlns:a16="http://schemas.microsoft.com/office/drawing/2014/main" xmlns="" id="{CAD3DC11-AEE2-4F78-9103-D0DA4F3F8F1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956509" y="-30448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7" fill="hold" display="0" nodeType="clickEffect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8"/>
                </p:tgtEl>
              </p:cMediaNode>
            </p:audio>
            <p:audio>
              <p:cMediaNode vol="80000" numSld="999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8208905-64B3-4A44-97EE-3A4B60BDF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83" y="-120389"/>
            <a:ext cx="4006679" cy="2817618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D483025A-DC5A-4CCA-A3C4-49430EFFB46D}"/>
              </a:ext>
            </a:extLst>
          </p:cNvPr>
          <p:cNvSpPr txBox="1"/>
          <p:nvPr/>
        </p:nvSpPr>
        <p:spPr>
          <a:xfrm rot="21049605">
            <a:off x="513779" y="1312208"/>
            <a:ext cx="34979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5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漫步体简" panose="02010604000101010101" pitchFamily="2" charset="-122"/>
                <a:ea typeface="汉仪漫步体简" panose="02010604000101010101" pitchFamily="2" charset="-122"/>
              </a:rPr>
              <a:t>目 录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C08A2F9B-5BE0-47F4-AE13-84581013D0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757" y="144495"/>
            <a:ext cx="2031760" cy="1996666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9F99128-645B-47EE-A6D4-72E6DA033D79}"/>
              </a:ext>
            </a:extLst>
          </p:cNvPr>
          <p:cNvGrpSpPr/>
          <p:nvPr/>
        </p:nvGrpSpPr>
        <p:grpSpPr>
          <a:xfrm>
            <a:off x="3084561" y="937979"/>
            <a:ext cx="5692373" cy="655384"/>
            <a:chOff x="4715672" y="969491"/>
            <a:chExt cx="5692373" cy="655384"/>
          </a:xfrm>
        </p:grpSpPr>
        <p:sp>
          <p:nvSpPr>
            <p:cNvPr id="10" name="文本框 31"/>
            <p:cNvSpPr txBox="1">
              <a:spLocks noChangeArrowheads="1"/>
            </p:cNvSpPr>
            <p:nvPr/>
          </p:nvSpPr>
          <p:spPr bwMode="auto">
            <a:xfrm>
              <a:off x="6010703" y="1052974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上下楼梯安全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199A8985-0A80-4D94-87F9-43C3DD2E8671}"/>
                </a:ext>
              </a:extLst>
            </p:cNvPr>
            <p:cNvGrpSpPr/>
            <p:nvPr/>
          </p:nvGrpSpPr>
          <p:grpSpPr>
            <a:xfrm>
              <a:off x="4715672" y="969491"/>
              <a:ext cx="1200998" cy="655384"/>
              <a:chOff x="4070537" y="3759289"/>
              <a:chExt cx="1200998" cy="655384"/>
            </a:xfrm>
          </p:grpSpPr>
          <p:sp>
            <p:nvSpPr>
              <p:cNvPr id="32" name="Freeform 206">
                <a:extLst>
                  <a:ext uri="{FF2B5EF4-FFF2-40B4-BE49-F238E27FC236}">
                    <a16:creationId xmlns:a16="http://schemas.microsoft.com/office/drawing/2014/main" xmlns="" id="{73C821D6-9795-44C6-B1BD-D76D088A243D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70CC738A-687A-4402-834C-7E98392B5BED}"/>
                  </a:ext>
                </a:extLst>
              </p:cNvPr>
              <p:cNvSpPr txBox="1"/>
              <p:nvPr/>
            </p:nvSpPr>
            <p:spPr>
              <a:xfrm>
                <a:off x="4441176" y="3922230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1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AC58131-C459-47A9-B42F-B2A15CBF8CBD}"/>
              </a:ext>
            </a:extLst>
          </p:cNvPr>
          <p:cNvGrpSpPr/>
          <p:nvPr/>
        </p:nvGrpSpPr>
        <p:grpSpPr>
          <a:xfrm>
            <a:off x="3084561" y="2152760"/>
            <a:ext cx="5741956" cy="644571"/>
            <a:chOff x="4666089" y="2108755"/>
            <a:chExt cx="5741956" cy="644571"/>
          </a:xfrm>
        </p:grpSpPr>
        <p:sp>
          <p:nvSpPr>
            <p:cNvPr id="17" name="文本框 31"/>
            <p:cNvSpPr txBox="1">
              <a:spLocks noChangeArrowheads="1"/>
            </p:cNvSpPr>
            <p:nvPr/>
          </p:nvSpPr>
          <p:spPr bwMode="auto">
            <a:xfrm>
              <a:off x="6010703" y="2248679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课间活动安全</a:t>
              </a: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0DD0B6B2-CDE3-4F42-A0F1-FE79619E7F16}"/>
                </a:ext>
              </a:extLst>
            </p:cNvPr>
            <p:cNvGrpSpPr/>
            <p:nvPr/>
          </p:nvGrpSpPr>
          <p:grpSpPr>
            <a:xfrm>
              <a:off x="4666089" y="2108755"/>
              <a:ext cx="1200998" cy="644571"/>
              <a:chOff x="4070537" y="3759289"/>
              <a:chExt cx="1200998" cy="644571"/>
            </a:xfrm>
          </p:grpSpPr>
          <p:sp>
            <p:nvSpPr>
              <p:cNvPr id="35" name="Freeform 206">
                <a:extLst>
                  <a:ext uri="{FF2B5EF4-FFF2-40B4-BE49-F238E27FC236}">
                    <a16:creationId xmlns:a16="http://schemas.microsoft.com/office/drawing/2014/main" xmlns="" id="{22EEE52A-DAE5-4C0E-B3B7-4F5181D411AA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68A8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9FE730D1-BE9E-4DF0-B1BD-CA61FC644BF5}"/>
                  </a:ext>
                </a:extLst>
              </p:cNvPr>
              <p:cNvSpPr txBox="1"/>
              <p:nvPr/>
            </p:nvSpPr>
            <p:spPr>
              <a:xfrm>
                <a:off x="4452370" y="3911417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2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679D115-F192-41E3-9226-05E3F6EDF5D5}"/>
              </a:ext>
            </a:extLst>
          </p:cNvPr>
          <p:cNvGrpSpPr/>
          <p:nvPr/>
        </p:nvGrpSpPr>
        <p:grpSpPr>
          <a:xfrm>
            <a:off x="3052538" y="3367541"/>
            <a:ext cx="5851082" cy="663504"/>
            <a:chOff x="4552518" y="3815645"/>
            <a:chExt cx="5851082" cy="663504"/>
          </a:xfrm>
        </p:grpSpPr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>
              <a:off x="6006258" y="3986706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体育活动安全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5D5381C-7001-41DD-8ADF-48EC7D1E21A2}"/>
                </a:ext>
              </a:extLst>
            </p:cNvPr>
            <p:cNvGrpSpPr/>
            <p:nvPr/>
          </p:nvGrpSpPr>
          <p:grpSpPr>
            <a:xfrm>
              <a:off x="4552518" y="3815645"/>
              <a:ext cx="1200998" cy="637262"/>
              <a:chOff x="4038514" y="3149721"/>
              <a:chExt cx="1200998" cy="637262"/>
            </a:xfrm>
          </p:grpSpPr>
          <p:sp>
            <p:nvSpPr>
              <p:cNvPr id="41" name="Freeform 206">
                <a:extLst>
                  <a:ext uri="{FF2B5EF4-FFF2-40B4-BE49-F238E27FC236}">
                    <a16:creationId xmlns:a16="http://schemas.microsoft.com/office/drawing/2014/main" xmlns="" id="{39141650-69C4-4C25-9FAD-EC541A281777}"/>
                  </a:ext>
                </a:extLst>
              </p:cNvPr>
              <p:cNvSpPr/>
              <p:nvPr/>
            </p:nvSpPr>
            <p:spPr bwMode="auto">
              <a:xfrm>
                <a:off x="4038514" y="3149721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9FD88F30-728B-4E3C-BD1B-80142287C7AD}"/>
                  </a:ext>
                </a:extLst>
              </p:cNvPr>
              <p:cNvSpPr txBox="1"/>
              <p:nvPr/>
            </p:nvSpPr>
            <p:spPr>
              <a:xfrm>
                <a:off x="4420347" y="3286842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3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1E94459-6BB2-4BAD-A150-ED0919FE6E18}"/>
              </a:ext>
            </a:extLst>
          </p:cNvPr>
          <p:cNvGrpSpPr/>
          <p:nvPr/>
        </p:nvGrpSpPr>
        <p:grpSpPr>
          <a:xfrm>
            <a:off x="3084561" y="4586419"/>
            <a:ext cx="5819059" cy="663504"/>
            <a:chOff x="4591798" y="5194228"/>
            <a:chExt cx="5819059" cy="66350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F266DB7B-61C9-4DCA-93D8-EB5B9011D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3515" y="5365289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实验课安全</a:t>
              </a: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B8EE2D3F-DC4F-4B5F-AA69-2266D6661E0F}"/>
                </a:ext>
              </a:extLst>
            </p:cNvPr>
            <p:cNvGrpSpPr/>
            <p:nvPr/>
          </p:nvGrpSpPr>
          <p:grpSpPr>
            <a:xfrm>
              <a:off x="4591798" y="5194228"/>
              <a:ext cx="1200998" cy="637262"/>
              <a:chOff x="4070537" y="3759289"/>
              <a:chExt cx="1200998" cy="637262"/>
            </a:xfrm>
          </p:grpSpPr>
          <p:sp>
            <p:nvSpPr>
              <p:cNvPr id="28" name="Freeform 206">
                <a:extLst>
                  <a:ext uri="{FF2B5EF4-FFF2-40B4-BE49-F238E27FC236}">
                    <a16:creationId xmlns:a16="http://schemas.microsoft.com/office/drawing/2014/main" xmlns="" id="{DC7CF6D3-DBB7-44C2-8973-AE8C34C40E80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68A8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xmlns="" id="{70F41CF6-4FF8-46BC-A7C2-C8DC4DC8624D}"/>
                  </a:ext>
                </a:extLst>
              </p:cNvPr>
              <p:cNvSpPr txBox="1"/>
              <p:nvPr/>
            </p:nvSpPr>
            <p:spPr>
              <a:xfrm>
                <a:off x="4452370" y="3898204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4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pic>
        <p:nvPicPr>
          <p:cNvPr id="48" name="图片 47" descr="6e60f72643db23c61509a7a4ef7bce11">
            <a:extLst>
              <a:ext uri="{FF2B5EF4-FFF2-40B4-BE49-F238E27FC236}">
                <a16:creationId xmlns:a16="http://schemas.microsoft.com/office/drawing/2014/main" xmlns="" id="{D12E928C-ECC8-44A5-B5AB-5694F77B28F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341814" y="3507631"/>
            <a:ext cx="2522025" cy="2927851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1016F584-3CE9-40EA-BF6B-F5E3DC113A1A}"/>
              </a:ext>
            </a:extLst>
          </p:cNvPr>
          <p:cNvGrpSpPr/>
          <p:nvPr/>
        </p:nvGrpSpPr>
        <p:grpSpPr>
          <a:xfrm>
            <a:off x="7010400" y="2133827"/>
            <a:ext cx="5819059" cy="663504"/>
            <a:chOff x="4591798" y="5194228"/>
            <a:chExt cx="5819059" cy="663504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3C9895BF-5A1B-4F75-AF21-A1D820193E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3515" y="5365289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饮食卫生安全</a:t>
              </a: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201CA1CE-5FA6-4854-84BD-5C065ADE324A}"/>
                </a:ext>
              </a:extLst>
            </p:cNvPr>
            <p:cNvGrpSpPr/>
            <p:nvPr/>
          </p:nvGrpSpPr>
          <p:grpSpPr>
            <a:xfrm>
              <a:off x="4591798" y="5194228"/>
              <a:ext cx="1200998" cy="643183"/>
              <a:chOff x="4070537" y="3759289"/>
              <a:chExt cx="1200998" cy="643183"/>
            </a:xfrm>
          </p:grpSpPr>
          <p:sp>
            <p:nvSpPr>
              <p:cNvPr id="43" name="Freeform 206">
                <a:extLst>
                  <a:ext uri="{FF2B5EF4-FFF2-40B4-BE49-F238E27FC236}">
                    <a16:creationId xmlns:a16="http://schemas.microsoft.com/office/drawing/2014/main" xmlns="" id="{49AC0F39-EF85-4845-90FF-3555C339AB69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xmlns="" id="{18ECC343-4CFE-4508-A96F-3D1780A53CD0}"/>
                  </a:ext>
                </a:extLst>
              </p:cNvPr>
              <p:cNvSpPr txBox="1"/>
              <p:nvPr/>
            </p:nvSpPr>
            <p:spPr>
              <a:xfrm>
                <a:off x="4452370" y="3910029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5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20DBC2B9-AE3E-457E-8B5D-76AF6BCCDE73}"/>
              </a:ext>
            </a:extLst>
          </p:cNvPr>
          <p:cNvGrpSpPr/>
          <p:nvPr/>
        </p:nvGrpSpPr>
        <p:grpSpPr>
          <a:xfrm>
            <a:off x="6984630" y="3463778"/>
            <a:ext cx="5819059" cy="663504"/>
            <a:chOff x="4591798" y="5194228"/>
            <a:chExt cx="5819059" cy="663504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767DF203-7A24-40A6-AA7E-8487E97F0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3515" y="5365289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交通安全</a:t>
              </a: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CCA659C1-C83F-47B6-9046-4C8BC8679EE5}"/>
                </a:ext>
              </a:extLst>
            </p:cNvPr>
            <p:cNvGrpSpPr/>
            <p:nvPr/>
          </p:nvGrpSpPr>
          <p:grpSpPr>
            <a:xfrm>
              <a:off x="4591798" y="5194228"/>
              <a:ext cx="1200998" cy="637262"/>
              <a:chOff x="4070537" y="3759289"/>
              <a:chExt cx="1200998" cy="637262"/>
            </a:xfrm>
          </p:grpSpPr>
          <p:sp>
            <p:nvSpPr>
              <p:cNvPr id="52" name="Freeform 206">
                <a:extLst>
                  <a:ext uri="{FF2B5EF4-FFF2-40B4-BE49-F238E27FC236}">
                    <a16:creationId xmlns:a16="http://schemas.microsoft.com/office/drawing/2014/main" xmlns="" id="{C185F0E1-227A-468D-91A8-7D1E76896071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68A82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xmlns="" id="{E4A43DB2-39FE-4E4B-8B9F-0561CED6BE35}"/>
                  </a:ext>
                </a:extLst>
              </p:cNvPr>
              <p:cNvSpPr txBox="1"/>
              <p:nvPr/>
            </p:nvSpPr>
            <p:spPr>
              <a:xfrm>
                <a:off x="4452370" y="3859417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6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B83B9F96-3A20-4643-BDF3-05851A15A062}"/>
              </a:ext>
            </a:extLst>
          </p:cNvPr>
          <p:cNvGrpSpPr/>
          <p:nvPr/>
        </p:nvGrpSpPr>
        <p:grpSpPr>
          <a:xfrm>
            <a:off x="6950983" y="4598261"/>
            <a:ext cx="5819059" cy="663504"/>
            <a:chOff x="4591798" y="5194228"/>
            <a:chExt cx="5819059" cy="663504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DAA6B227-0F7F-40D0-B7F5-45583E6F8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3515" y="5365289"/>
              <a:ext cx="4397342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None/>
              </a:pPr>
              <a:r>
                <a:rPr lang="zh-CN" altLang="en-US" sz="2600" dirty="0">
                  <a:solidFill>
                    <a:srgbClr val="FF0000"/>
                  </a:solidFill>
                  <a:latin typeface="汉仪秀英体简" panose="02010609000101010101" pitchFamily="49" charset="-122"/>
                  <a:ea typeface="汉仪秀英体简" panose="02010609000101010101" pitchFamily="49" charset="-122"/>
                </a:rPr>
                <a:t>其它安全注意事项</a:t>
              </a: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5283A8E3-B328-4D22-AA16-82B3A5450E85}"/>
                </a:ext>
              </a:extLst>
            </p:cNvPr>
            <p:cNvGrpSpPr/>
            <p:nvPr/>
          </p:nvGrpSpPr>
          <p:grpSpPr>
            <a:xfrm>
              <a:off x="4591798" y="5194228"/>
              <a:ext cx="1200998" cy="637262"/>
              <a:chOff x="4070537" y="3759289"/>
              <a:chExt cx="1200998" cy="637262"/>
            </a:xfrm>
          </p:grpSpPr>
          <p:sp>
            <p:nvSpPr>
              <p:cNvPr id="57" name="Freeform 206">
                <a:extLst>
                  <a:ext uri="{FF2B5EF4-FFF2-40B4-BE49-F238E27FC236}">
                    <a16:creationId xmlns:a16="http://schemas.microsoft.com/office/drawing/2014/main" xmlns="" id="{7EF4E068-1F13-40B1-8F8E-66554EBEDB0E}"/>
                  </a:ext>
                </a:extLst>
              </p:cNvPr>
              <p:cNvSpPr/>
              <p:nvPr/>
            </p:nvSpPr>
            <p:spPr bwMode="auto">
              <a:xfrm>
                <a:off x="4070537" y="3759289"/>
                <a:ext cx="1200998" cy="637262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xmlns="" id="{7B0B7BC2-1598-478D-9EFC-6E74005241AF}"/>
                  </a:ext>
                </a:extLst>
              </p:cNvPr>
              <p:cNvSpPr txBox="1"/>
              <p:nvPr/>
            </p:nvSpPr>
            <p:spPr>
              <a:xfrm>
                <a:off x="4452370" y="3903004"/>
                <a:ext cx="43733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altLang="zh-CN" sz="2600" dirty="0">
                    <a:solidFill>
                      <a:schemeClr val="bg1"/>
                    </a:solidFill>
                    <a:latin typeface="汉仪悠然体简" panose="00020600040101010101" pitchFamily="18" charset="-122"/>
                    <a:ea typeface="汉仪悠然体简" panose="00020600040101010101" pitchFamily="18" charset="-122"/>
                  </a:rPr>
                  <a:t>7</a:t>
                </a:r>
                <a:endParaRPr lang="zh-CN" altLang="en-US" sz="2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3813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343400" y="3013501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上下楼梯安全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31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xmlns="" id="{9F06B6EC-EC34-4D5E-A14F-16893A20F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638268"/>
            <a:ext cx="5486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在楼道奔跑、追逐玩耍容易发生意外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新细明体"/>
              </a:rPr>
              <a:t> </a:t>
            </a:r>
            <a:endParaRPr lang="zh-CN" altLang="en-US" sz="2200" dirty="0">
              <a:solidFill>
                <a:srgbClr val="FF0000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CF5144E-9096-4434-B951-F931C462E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66431"/>
            <a:ext cx="3327400" cy="326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9D3ED5A-233B-4522-9EF2-3B4F64B48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521" y="2209800"/>
            <a:ext cx="3327399" cy="3301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上下楼梯安全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上下楼梯注意事项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FAFF768-8CF0-4A42-9A17-B869A3AC5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02" y="396772"/>
            <a:ext cx="8665798" cy="532093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3997AA2-F1F1-4047-AB5F-7D8E2484AE1D}"/>
              </a:ext>
            </a:extLst>
          </p:cNvPr>
          <p:cNvSpPr/>
          <p:nvPr/>
        </p:nvSpPr>
        <p:spPr>
          <a:xfrm>
            <a:off x="4698048" y="1996916"/>
            <a:ext cx="5115921" cy="37425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不要因为赶时间而奔跑。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在人多的地方一定要扶好栏杆。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整队下楼时要与同学保持一定距离。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上下楼时不要将手放在兜里。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不要在楼道内弯腰拾东西、系鞋带。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上下楼靠右行。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上下楼梯时，不要奔跑，不在楼梯、走廊上打闹、挤搡；不拥挤、不抢行。</a:t>
            </a:r>
          </a:p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u"/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94F90B5-136D-4D27-802E-1B88958D8A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4" y="3722084"/>
            <a:ext cx="3597526" cy="298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0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343400" y="3013501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课件活动安全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2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111929" y="3013501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86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课件活动注意事项</a:t>
            </a:r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xmlns="" id="{452255AA-2CCE-4268-BF6C-709E60DBE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717" y="1524000"/>
            <a:ext cx="1985433" cy="3539067"/>
          </a:xfrm>
          <a:prstGeom prst="roundRect">
            <a:avLst>
              <a:gd name="adj" fmla="val 4218"/>
            </a:avLst>
          </a:prstGeom>
          <a:solidFill>
            <a:srgbClr val="68A82F"/>
          </a:solidFill>
          <a:ln w="25400" cmpd="sng">
            <a:solidFill>
              <a:schemeClr val="accent1"/>
            </a:solidFill>
            <a:round/>
            <a:headEnd/>
            <a:tailEnd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7" name="Rounded Rectangle 22">
            <a:extLst>
              <a:ext uri="{FF2B5EF4-FFF2-40B4-BE49-F238E27FC236}">
                <a16:creationId xmlns:a16="http://schemas.microsoft.com/office/drawing/2014/main" xmlns="" id="{875210C0-2D66-4A14-AA9F-AEF2DA964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49" y="1524000"/>
            <a:ext cx="1989667" cy="3539067"/>
          </a:xfrm>
          <a:prstGeom prst="roundRect">
            <a:avLst>
              <a:gd name="adj" fmla="val 4218"/>
            </a:avLst>
          </a:prstGeom>
          <a:solidFill>
            <a:srgbClr val="FF0000"/>
          </a:solidFill>
          <a:ln w="25400" cmpd="sng">
            <a:solidFill>
              <a:schemeClr val="accent1"/>
            </a:solidFill>
            <a:round/>
            <a:headEnd/>
            <a:tailEnd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lang="en-US" altLang="zh-CN" sz="16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8" name="Rounded Rectangle 29">
            <a:extLst>
              <a:ext uri="{FF2B5EF4-FFF2-40B4-BE49-F238E27FC236}">
                <a16:creationId xmlns:a16="http://schemas.microsoft.com/office/drawing/2014/main" xmlns="" id="{B9231A77-5EB5-477A-A8C3-D6FCF728A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533" y="1524000"/>
            <a:ext cx="1985433" cy="3539067"/>
          </a:xfrm>
          <a:prstGeom prst="roundRect">
            <a:avLst>
              <a:gd name="adj" fmla="val 4218"/>
            </a:avLst>
          </a:prstGeom>
          <a:solidFill>
            <a:srgbClr val="68A82F"/>
          </a:solidFill>
          <a:ln w="25400" cmpd="sng">
            <a:solidFill>
              <a:schemeClr val="accent1"/>
            </a:solidFill>
            <a:round/>
            <a:headEnd/>
            <a:tailEnd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lang="en-US" altLang="zh-CN" sz="16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9" name="Rounded Rectangle 36">
            <a:extLst>
              <a:ext uri="{FF2B5EF4-FFF2-40B4-BE49-F238E27FC236}">
                <a16:creationId xmlns:a16="http://schemas.microsoft.com/office/drawing/2014/main" xmlns="" id="{BE2F68B6-4E85-4249-8BDC-A3420695B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1524000"/>
            <a:ext cx="1985433" cy="3539067"/>
          </a:xfrm>
          <a:prstGeom prst="roundRect">
            <a:avLst>
              <a:gd name="adj" fmla="val 4218"/>
            </a:avLst>
          </a:prstGeom>
          <a:solidFill>
            <a:srgbClr val="FF0000"/>
          </a:solidFill>
          <a:ln w="25400" cmpd="sng">
            <a:solidFill>
              <a:schemeClr val="accent1"/>
            </a:solidFill>
            <a:round/>
            <a:headEnd/>
            <a:tailEnd/>
          </a:ln>
          <a:extLst/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endParaRPr lang="en-US" altLang="zh-CN" sz="1600">
              <a:solidFill>
                <a:srgbClr val="FFFFFF"/>
              </a:solidFill>
              <a:latin typeface="微软雅黑" pitchFamily="34" charset="-122"/>
            </a:endParaRPr>
          </a:p>
        </p:txBody>
      </p:sp>
      <p:grpSp>
        <p:nvGrpSpPr>
          <p:cNvPr id="40" name="组合 64">
            <a:extLst>
              <a:ext uri="{FF2B5EF4-FFF2-40B4-BE49-F238E27FC236}">
                <a16:creationId xmlns:a16="http://schemas.microsoft.com/office/drawing/2014/main" xmlns="" id="{1D206DB6-2FB3-4FD8-9359-F46122AFF2C4}"/>
              </a:ext>
            </a:extLst>
          </p:cNvPr>
          <p:cNvGrpSpPr>
            <a:grpSpLocks/>
          </p:cNvGrpSpPr>
          <p:nvPr/>
        </p:nvGrpSpPr>
        <p:grpSpPr bwMode="auto">
          <a:xfrm>
            <a:off x="1708150" y="1976967"/>
            <a:ext cx="1748365" cy="1471084"/>
            <a:chOff x="0" y="-42355"/>
            <a:chExt cx="1927403" cy="1620057"/>
          </a:xfrm>
        </p:grpSpPr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xmlns="" id="{5D15D35A-3B22-484B-8E20-B5DC5983B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15541"/>
              <a:ext cx="1927403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243" tIns="81121" rIns="162243" bIns="81121"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m"/>
                <a:defRPr sz="2400">
                  <a:solidFill>
                    <a:schemeClr val="accent1"/>
                  </a:solidFill>
                  <a:latin typeface="汉堡包手机字体" pitchFamily="34" charset="-122"/>
                  <a:ea typeface="方正卡通简体" pitchFamily="65" charset="-122"/>
                </a:defRPr>
              </a:lvl1pPr>
              <a:lvl2pPr marL="742950" indent="-285750" algn="just">
                <a:lnSpc>
                  <a:spcPct val="120000"/>
                </a:lnSpc>
                <a:spcAft>
                  <a:spcPts val="600"/>
                </a:spcAft>
                <a:buClr>
                  <a:srgbClr val="37F6FF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汉堡包手机字体" pitchFamily="34" charset="-122"/>
                  <a:ea typeface="方正卡通简体" pitchFamily="65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1333"/>
                </a:spcBef>
                <a:buClrTx/>
                <a:buSzTx/>
                <a:buNone/>
              </a:pPr>
              <a:r>
                <a:rPr lang="zh-CN" altLang="en-US" sz="1500" dirty="0">
                  <a:solidFill>
                    <a:schemeClr val="bg1"/>
                  </a:solidFill>
                </a:rPr>
                <a:t>室外空气新鲜，课间活动应当尽量在室外，但不要远离教室，以免耽误下面的课程。</a:t>
              </a:r>
              <a:endParaRPr lang="zh-CN" altLang="en-US" sz="1500" dirty="0">
                <a:solidFill>
                  <a:schemeClr val="bg1"/>
                </a:solidFill>
                <a:latin typeface="浪漫雅圆" pitchFamily="2" charset="-122"/>
                <a:ea typeface="浪漫雅圆" pitchFamily="2" charset="-122"/>
              </a:endParaRPr>
            </a:p>
          </p:txBody>
        </p:sp>
        <p:grpSp>
          <p:nvGrpSpPr>
            <p:cNvPr id="42" name="组合 66">
              <a:extLst>
                <a:ext uri="{FF2B5EF4-FFF2-40B4-BE49-F238E27FC236}">
                  <a16:creationId xmlns:a16="http://schemas.microsoft.com/office/drawing/2014/main" xmlns="" id="{2D5C39D8-B20B-4064-AAA6-95D8928748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857" y="-42355"/>
              <a:ext cx="525271" cy="553633"/>
              <a:chOff x="2495" y="-42355"/>
              <a:chExt cx="525271" cy="553633"/>
            </a:xfrm>
          </p:grpSpPr>
          <p:sp>
            <p:nvSpPr>
              <p:cNvPr id="43" name="椭圆 67">
                <a:extLst>
                  <a:ext uri="{FF2B5EF4-FFF2-40B4-BE49-F238E27FC236}">
                    <a16:creationId xmlns:a16="http://schemas.microsoft.com/office/drawing/2014/main" xmlns="" id="{1B456B9B-E6C8-4B10-86B1-8B6D67819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F8D3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500">
                  <a:solidFill>
                    <a:schemeClr val="bg1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文本框 68">
                <a:extLst>
                  <a:ext uri="{FF2B5EF4-FFF2-40B4-BE49-F238E27FC236}">
                    <a16:creationId xmlns:a16="http://schemas.microsoft.com/office/drawing/2014/main" xmlns="" id="{C2AF2696-2102-45AB-9FD2-343C680A48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92" y="-42355"/>
                <a:ext cx="513774" cy="482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l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5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69">
            <a:extLst>
              <a:ext uri="{FF2B5EF4-FFF2-40B4-BE49-F238E27FC236}">
                <a16:creationId xmlns:a16="http://schemas.microsoft.com/office/drawing/2014/main" xmlns="" id="{DAB62720-876D-468E-AC7E-C4FF0F06B5D9}"/>
              </a:ext>
            </a:extLst>
          </p:cNvPr>
          <p:cNvGrpSpPr>
            <a:grpSpLocks/>
          </p:cNvGrpSpPr>
          <p:nvPr/>
        </p:nvGrpSpPr>
        <p:grpSpPr bwMode="auto">
          <a:xfrm>
            <a:off x="4201583" y="1964267"/>
            <a:ext cx="1729316" cy="1483784"/>
            <a:chOff x="0" y="-56346"/>
            <a:chExt cx="1906403" cy="1634048"/>
          </a:xfrm>
        </p:grpSpPr>
        <p:sp>
          <p:nvSpPr>
            <p:cNvPr id="46" name="Content Placeholder 2">
              <a:extLst>
                <a:ext uri="{FF2B5EF4-FFF2-40B4-BE49-F238E27FC236}">
                  <a16:creationId xmlns:a16="http://schemas.microsoft.com/office/drawing/2014/main" xmlns="" id="{059EF86D-A675-4FB4-B48B-A1A1D01931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15540"/>
              <a:ext cx="1906403" cy="96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243" tIns="81121" rIns="162243" bIns="81121"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m"/>
                <a:defRPr sz="2400">
                  <a:solidFill>
                    <a:schemeClr val="accent1"/>
                  </a:solidFill>
                  <a:latin typeface="汉堡包手机字体" pitchFamily="34" charset="-122"/>
                  <a:ea typeface="方正卡通简体" pitchFamily="65" charset="-122"/>
                </a:defRPr>
              </a:lvl1pPr>
              <a:lvl2pPr marL="742950" indent="-285750" algn="just">
                <a:lnSpc>
                  <a:spcPct val="120000"/>
                </a:lnSpc>
                <a:spcAft>
                  <a:spcPts val="600"/>
                </a:spcAft>
                <a:buClr>
                  <a:srgbClr val="37F6FF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汉堡包手机字体" pitchFamily="34" charset="-122"/>
                  <a:ea typeface="方正卡通简体" pitchFamily="65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1333"/>
                </a:spcBef>
                <a:buClrTx/>
                <a:buSzTx/>
                <a:buNone/>
              </a:pPr>
              <a:r>
                <a:rPr lang="zh-CN" altLang="en-US" sz="1500" dirty="0">
                  <a:solidFill>
                    <a:schemeClr val="bg1"/>
                  </a:solidFill>
                </a:rPr>
                <a:t>活动的强度要适当，不要做剧烈的活动，以保证继续上课时不疲劳、精力集中、精神饱满。</a:t>
              </a:r>
              <a:endParaRPr lang="zh-CN" altLang="en-US" sz="1500" dirty="0">
                <a:solidFill>
                  <a:schemeClr val="bg1"/>
                </a:solidFill>
                <a:latin typeface="浪漫雅圆" pitchFamily="2" charset="-122"/>
                <a:ea typeface="浪漫雅圆" pitchFamily="2" charset="-122"/>
              </a:endParaRPr>
            </a:p>
          </p:txBody>
        </p:sp>
        <p:grpSp>
          <p:nvGrpSpPr>
            <p:cNvPr id="47" name="组合 71">
              <a:extLst>
                <a:ext uri="{FF2B5EF4-FFF2-40B4-BE49-F238E27FC236}">
                  <a16:creationId xmlns:a16="http://schemas.microsoft.com/office/drawing/2014/main" xmlns="" id="{CF457624-B691-4C69-B141-4F96819CD7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6362" y="-56346"/>
              <a:ext cx="513773" cy="567624"/>
              <a:chOff x="0" y="-56346"/>
              <a:chExt cx="513773" cy="567624"/>
            </a:xfrm>
          </p:grpSpPr>
          <p:sp>
            <p:nvSpPr>
              <p:cNvPr id="48" name="椭圆 72">
                <a:extLst>
                  <a:ext uri="{FF2B5EF4-FFF2-40B4-BE49-F238E27FC236}">
                    <a16:creationId xmlns:a16="http://schemas.microsoft.com/office/drawing/2014/main" xmlns="" id="{65E103A3-1A0D-4161-8847-07406250AD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F472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500">
                  <a:solidFill>
                    <a:schemeClr val="bg1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文本框 73">
                <a:extLst>
                  <a:ext uri="{FF2B5EF4-FFF2-40B4-BE49-F238E27FC236}">
                    <a16:creationId xmlns:a16="http://schemas.microsoft.com/office/drawing/2014/main" xmlns="" id="{126749ED-7511-4CC4-86EB-925B434428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-56346"/>
                <a:ext cx="513773" cy="482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l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5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74">
            <a:extLst>
              <a:ext uri="{FF2B5EF4-FFF2-40B4-BE49-F238E27FC236}">
                <a16:creationId xmlns:a16="http://schemas.microsoft.com/office/drawing/2014/main" xmlns="" id="{4F336198-850F-4C92-AFB8-E2548272AE1A}"/>
              </a:ext>
            </a:extLst>
          </p:cNvPr>
          <p:cNvGrpSpPr>
            <a:grpSpLocks/>
          </p:cNvGrpSpPr>
          <p:nvPr/>
        </p:nvGrpSpPr>
        <p:grpSpPr bwMode="auto">
          <a:xfrm>
            <a:off x="6725946" y="1964267"/>
            <a:ext cx="1585383" cy="1901573"/>
            <a:chOff x="66765" y="-56346"/>
            <a:chExt cx="1747731" cy="2094147"/>
          </a:xfrm>
        </p:grpSpPr>
        <p:sp>
          <p:nvSpPr>
            <p:cNvPr id="51" name="Content Placeholder 2">
              <a:extLst>
                <a:ext uri="{FF2B5EF4-FFF2-40B4-BE49-F238E27FC236}">
                  <a16:creationId xmlns:a16="http://schemas.microsoft.com/office/drawing/2014/main" xmlns="" id="{5EF9B323-399E-427F-B0C3-7E83CC409E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65" y="1075641"/>
              <a:ext cx="1747731" cy="962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243" tIns="81121" rIns="162243" bIns="81121"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m"/>
                <a:defRPr sz="2400">
                  <a:solidFill>
                    <a:schemeClr val="accent1"/>
                  </a:solidFill>
                  <a:latin typeface="汉堡包手机字体" pitchFamily="34" charset="-122"/>
                  <a:ea typeface="方正卡通简体" pitchFamily="65" charset="-122"/>
                </a:defRPr>
              </a:lvl1pPr>
              <a:lvl2pPr marL="742950" indent="-285750" algn="just">
                <a:lnSpc>
                  <a:spcPct val="120000"/>
                </a:lnSpc>
                <a:spcAft>
                  <a:spcPts val="600"/>
                </a:spcAft>
                <a:buClr>
                  <a:srgbClr val="37F6FF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汉堡包手机字体" pitchFamily="34" charset="-122"/>
                  <a:ea typeface="方正卡通简体" pitchFamily="65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1333"/>
                </a:spcBef>
                <a:buClrTx/>
                <a:buSzTx/>
                <a:buNone/>
              </a:pPr>
              <a:r>
                <a:rPr lang="zh-CN" altLang="en-US" sz="1500" dirty="0">
                  <a:solidFill>
                    <a:schemeClr val="bg1"/>
                  </a:solidFill>
                </a:rPr>
                <a:t>活动的方式要简便易行，如做做操等。</a:t>
              </a:r>
              <a:endParaRPr lang="zh-CN" altLang="en-US" sz="1500" dirty="0">
                <a:solidFill>
                  <a:schemeClr val="bg1"/>
                </a:solidFill>
                <a:latin typeface="浪漫雅圆" pitchFamily="2" charset="-122"/>
                <a:ea typeface="浪漫雅圆" pitchFamily="2" charset="-122"/>
              </a:endParaRPr>
            </a:p>
          </p:txBody>
        </p:sp>
        <p:grpSp>
          <p:nvGrpSpPr>
            <p:cNvPr id="52" name="组合 76">
              <a:extLst>
                <a:ext uri="{FF2B5EF4-FFF2-40B4-BE49-F238E27FC236}">
                  <a16:creationId xmlns:a16="http://schemas.microsoft.com/office/drawing/2014/main" xmlns="" id="{7B53634B-12A9-41F8-9A14-F89EB8EBC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6362" y="-56346"/>
              <a:ext cx="513773" cy="567624"/>
              <a:chOff x="0" y="-56346"/>
              <a:chExt cx="513773" cy="567624"/>
            </a:xfrm>
          </p:grpSpPr>
          <p:sp>
            <p:nvSpPr>
              <p:cNvPr id="53" name="椭圆 77">
                <a:extLst>
                  <a:ext uri="{FF2B5EF4-FFF2-40B4-BE49-F238E27FC236}">
                    <a16:creationId xmlns:a16="http://schemas.microsoft.com/office/drawing/2014/main" xmlns="" id="{86387155-2583-46DD-969C-F097B3A9F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84CB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500">
                  <a:solidFill>
                    <a:schemeClr val="bg1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文本框 78">
                <a:extLst>
                  <a:ext uri="{FF2B5EF4-FFF2-40B4-BE49-F238E27FC236}">
                    <a16:creationId xmlns:a16="http://schemas.microsoft.com/office/drawing/2014/main" xmlns="" id="{15EA3A66-1E51-44A5-911F-BD02C93F75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-56346"/>
                <a:ext cx="513773" cy="482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l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5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79">
            <a:extLst>
              <a:ext uri="{FF2B5EF4-FFF2-40B4-BE49-F238E27FC236}">
                <a16:creationId xmlns:a16="http://schemas.microsoft.com/office/drawing/2014/main" xmlns="" id="{E7E66F54-A6E2-41C6-944B-66A19BDA6E6F}"/>
              </a:ext>
            </a:extLst>
          </p:cNvPr>
          <p:cNvGrpSpPr>
            <a:grpSpLocks/>
          </p:cNvGrpSpPr>
          <p:nvPr/>
        </p:nvGrpSpPr>
        <p:grpSpPr bwMode="auto">
          <a:xfrm>
            <a:off x="9184217" y="1964267"/>
            <a:ext cx="1585383" cy="1483784"/>
            <a:chOff x="0" y="-56346"/>
            <a:chExt cx="1747731" cy="1634048"/>
          </a:xfrm>
        </p:grpSpPr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xmlns="" id="{965D242F-0FC8-4BCA-83B8-3080EA84D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15541"/>
              <a:ext cx="1747731" cy="9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62243" tIns="81121" rIns="162243" bIns="81121"/>
            <a:lstStyle>
              <a:lvl1pPr algn="just">
                <a:lnSpc>
                  <a:spcPct val="110000"/>
                </a:lnSpc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m"/>
                <a:defRPr sz="2400">
                  <a:solidFill>
                    <a:schemeClr val="accent1"/>
                  </a:solidFill>
                  <a:latin typeface="汉堡包手机字体" pitchFamily="34" charset="-122"/>
                  <a:ea typeface="方正卡通简体" pitchFamily="65" charset="-122"/>
                </a:defRPr>
              </a:lvl1pPr>
              <a:lvl2pPr marL="742950" indent="-285750" algn="just">
                <a:lnSpc>
                  <a:spcPct val="120000"/>
                </a:lnSpc>
                <a:spcAft>
                  <a:spcPts val="600"/>
                </a:spcAft>
                <a:buClr>
                  <a:srgbClr val="37F6FF"/>
                </a:buClr>
                <a:buFont typeface="幼圆" panose="02010509060101010101" pitchFamily="49" charset="-122"/>
                <a:buChar char=" "/>
                <a:defRPr sz="1600">
                  <a:solidFill>
                    <a:schemeClr val="tx1"/>
                  </a:solidFill>
                  <a:latin typeface="汉堡包手机字体" pitchFamily="34" charset="-122"/>
                  <a:ea typeface="方正卡通简体" pitchFamily="65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方正卡通简体" pitchFamily="65" charset="-122"/>
                </a:defRPr>
              </a:lvl9pPr>
            </a:lstStyle>
            <a:p>
              <a:pPr algn="l">
                <a:lnSpc>
                  <a:spcPct val="150000"/>
                </a:lnSpc>
                <a:spcBef>
                  <a:spcPts val="1333"/>
                </a:spcBef>
                <a:buClrTx/>
                <a:buSzTx/>
                <a:buNone/>
              </a:pPr>
              <a:r>
                <a:rPr lang="en-US" altLang="zh-CN" sz="1500" dirty="0">
                  <a:solidFill>
                    <a:schemeClr val="bg1"/>
                  </a:solidFill>
                  <a:latin typeface="浪漫雅圆" pitchFamily="2" charset="-122"/>
                  <a:ea typeface="浪漫雅圆" pitchFamily="2" charset="-122"/>
                </a:rPr>
                <a:t>.</a:t>
              </a:r>
              <a:r>
                <a:rPr lang="zh-CN" altLang="en-US" sz="1500" dirty="0">
                  <a:solidFill>
                    <a:schemeClr val="bg1"/>
                  </a:solidFill>
                </a:rPr>
                <a:t>活动要注意安全，切忌猛追猛打，要避免发生扭伤、碰伤等危险。 </a:t>
              </a:r>
              <a:r>
                <a:rPr lang="zh-CN" altLang="en-US" sz="1500" dirty="0">
                  <a:solidFill>
                    <a:schemeClr val="bg1"/>
                  </a:solidFill>
                  <a:latin typeface="浪漫雅圆" pitchFamily="2" charset="-122"/>
                  <a:ea typeface="浪漫雅圆" pitchFamily="2" charset="-122"/>
                </a:rPr>
                <a:t>。</a:t>
              </a:r>
            </a:p>
          </p:txBody>
        </p:sp>
        <p:grpSp>
          <p:nvGrpSpPr>
            <p:cNvPr id="57" name="组合 81">
              <a:extLst>
                <a:ext uri="{FF2B5EF4-FFF2-40B4-BE49-F238E27FC236}">
                  <a16:creationId xmlns:a16="http://schemas.microsoft.com/office/drawing/2014/main" xmlns="" id="{8BB764A9-8C2A-49F2-9F33-A7F5C6E2D7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857" y="-56346"/>
              <a:ext cx="525271" cy="567624"/>
              <a:chOff x="2495" y="-56346"/>
              <a:chExt cx="525271" cy="567624"/>
            </a:xfrm>
          </p:grpSpPr>
          <p:sp>
            <p:nvSpPr>
              <p:cNvPr id="58" name="椭圆 82">
                <a:extLst>
                  <a:ext uri="{FF2B5EF4-FFF2-40B4-BE49-F238E27FC236}">
                    <a16:creationId xmlns:a16="http://schemas.microsoft.com/office/drawing/2014/main" xmlns="" id="{1351EDEE-8CA9-4200-888A-65B952071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5" y="0"/>
                <a:ext cx="511278" cy="511278"/>
              </a:xfrm>
              <a:prstGeom prst="ellipse">
                <a:avLst/>
              </a:prstGeom>
              <a:solidFill>
                <a:srgbClr val="7CC8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1500">
                  <a:solidFill>
                    <a:schemeClr val="bg1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9" name="文本框 83">
                <a:extLst>
                  <a:ext uri="{FF2B5EF4-FFF2-40B4-BE49-F238E27FC236}">
                    <a16:creationId xmlns:a16="http://schemas.microsoft.com/office/drawing/2014/main" xmlns="" id="{ACBC8A1D-AE66-4122-8E0C-8E304A7FCA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992" y="-56346"/>
                <a:ext cx="513774" cy="482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10000"/>
                  </a:lnSpc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 panose="05000000000000000000" pitchFamily="2" charset="2"/>
                  <a:buChar char="m"/>
                  <a:defRPr sz="2400">
                    <a:solidFill>
                      <a:schemeClr val="accent1"/>
                    </a:solidFill>
                    <a:latin typeface="汉堡包手机字体" pitchFamily="34" charset="-122"/>
                    <a:ea typeface="方正卡通简体" pitchFamily="65" charset="-122"/>
                  </a:defRPr>
                </a:lvl1pPr>
                <a:lvl2pPr marL="742950" indent="-285750" algn="just">
                  <a:lnSpc>
                    <a:spcPct val="120000"/>
                  </a:lnSpc>
                  <a:spcAft>
                    <a:spcPts val="600"/>
                  </a:spcAft>
                  <a:buClr>
                    <a:srgbClr val="37F6FF"/>
                  </a:buClr>
                  <a:buFont typeface="幼圆" panose="02010509060101010101" pitchFamily="49" charset="-122"/>
                  <a:buChar char=" "/>
                  <a:defRPr sz="1600">
                    <a:solidFill>
                      <a:schemeClr val="tx1"/>
                    </a:solidFill>
                    <a:latin typeface="汉堡包手机字体" pitchFamily="34" charset="-122"/>
                    <a:ea typeface="方正卡通简体" pitchFamily="65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方正卡通简体" pitchFamily="65" charset="-122"/>
                  </a:defRPr>
                </a:lvl9pPr>
              </a:lstStyle>
              <a:p>
                <a:pPr algn="l" eaLnBrk="1" hangingPunct="1">
                  <a:lnSpc>
                    <a:spcPct val="15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15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15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6358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6" grpId="0" animBg="1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课件活动注意事项</a:t>
            </a:r>
          </a:p>
        </p:txBody>
      </p:sp>
      <p:pic>
        <p:nvPicPr>
          <p:cNvPr id="30" name="图片 29" descr="34f8703ba13de3280ce463836889c03f">
            <a:extLst>
              <a:ext uri="{FF2B5EF4-FFF2-40B4-BE49-F238E27FC236}">
                <a16:creationId xmlns:a16="http://schemas.microsoft.com/office/drawing/2014/main" xmlns="" id="{22C954DB-162C-4105-9CED-A1CE8FF8E68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66800" y="2753255"/>
            <a:ext cx="3211264" cy="2057401"/>
          </a:xfrm>
          <a:prstGeom prst="rect">
            <a:avLst/>
          </a:prstGeom>
        </p:spPr>
      </p:pic>
      <p:pic>
        <p:nvPicPr>
          <p:cNvPr id="35" name="图片 34" descr="2d76ea744b2ee23430d3438f431719e8">
            <a:extLst>
              <a:ext uri="{FF2B5EF4-FFF2-40B4-BE49-F238E27FC236}">
                <a16:creationId xmlns:a16="http://schemas.microsoft.com/office/drawing/2014/main" xmlns="" id="{CF511CA4-CEED-4F68-A8FC-5B086DA6059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419600" y="59344"/>
            <a:ext cx="6569978" cy="6739311"/>
          </a:xfrm>
          <a:prstGeom prst="rect">
            <a:avLst/>
          </a:prstGeom>
        </p:spPr>
      </p:pic>
      <p:sp>
        <p:nvSpPr>
          <p:cNvPr id="31" name="Text Box 3">
            <a:extLst>
              <a:ext uri="{FF2B5EF4-FFF2-40B4-BE49-F238E27FC236}">
                <a16:creationId xmlns:a16="http://schemas.microsoft.com/office/drawing/2014/main" xmlns="" id="{DA6B7F05-67CC-44CE-A3DA-251F10ACA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650" y="3080488"/>
            <a:ext cx="8915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68A8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室内活动时不要在教室追逐玩耍</a:t>
            </a:r>
          </a:p>
        </p:txBody>
      </p:sp>
      <p:sp>
        <p:nvSpPr>
          <p:cNvPr id="32" name="Text Box 4">
            <a:extLst>
              <a:ext uri="{FF2B5EF4-FFF2-40B4-BE49-F238E27FC236}">
                <a16:creationId xmlns:a16="http://schemas.microsoft.com/office/drawing/2014/main" xmlns="" id="{7BD4B15B-EABC-4D92-BDE7-DC62845C3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1650" y="2536857"/>
            <a:ext cx="8763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68A8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室内活动空间狭小、安全隐患多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809A89CA-35E9-4FCA-B57B-A046509163EF}"/>
              </a:ext>
            </a:extLst>
          </p:cNvPr>
          <p:cNvSpPr/>
          <p:nvPr/>
        </p:nvSpPr>
        <p:spPr>
          <a:xfrm>
            <a:off x="5781650" y="3624119"/>
            <a:ext cx="4484549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68A82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不要趴窗户，从窗户上往下扔东西。</a:t>
            </a:r>
            <a:endParaRPr lang="zh-CN" altLang="en-US" sz="2000" dirty="0">
              <a:solidFill>
                <a:srgbClr val="68A8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075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课件活动注意事项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xmlns="" id="{282CD6AB-97B2-488D-8CAE-B06CDCD07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282" y="1305086"/>
            <a:ext cx="3958167" cy="49859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sz="2400">
                <a:solidFill>
                  <a:schemeClr val="accent1"/>
                </a:solidFill>
                <a:latin typeface="汉堡包手机字体" pitchFamily="34" charset="-122"/>
                <a:ea typeface="方正卡通简体" pitchFamily="65" charset="-122"/>
              </a:defRPr>
            </a:lvl1pPr>
            <a:lvl2pPr marL="742950" indent="-285750" algn="just">
              <a:lnSpc>
                <a:spcPct val="120000"/>
              </a:lnSpc>
              <a:spcAft>
                <a:spcPts val="600"/>
              </a:spcAft>
              <a:buClr>
                <a:srgbClr val="37F6FF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汉堡包手机字体" pitchFamily="34" charset="-122"/>
                <a:ea typeface="方正卡通简体" pitchFamily="65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00"/>
                </a:solidFill>
                <a:latin typeface="浪漫雅圆" pitchFamily="2" charset="-122"/>
                <a:ea typeface="浪漫雅圆" pitchFamily="2" charset="-122"/>
              </a:rPr>
              <a:t>进出教室要有序、不要推挤</a:t>
            </a: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xmlns="" id="{74ED4FF4-822A-4F80-99F3-97A51FA49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293762"/>
            <a:ext cx="9389533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sz="2400">
                <a:solidFill>
                  <a:schemeClr val="accent1"/>
                </a:solidFill>
                <a:latin typeface="汉堡包手机字体" pitchFamily="34" charset="-122"/>
                <a:ea typeface="方正卡通简体" pitchFamily="65" charset="-122"/>
              </a:defRPr>
            </a:lvl1pPr>
            <a:lvl2pPr marL="742950" indent="-285750" algn="just">
              <a:lnSpc>
                <a:spcPct val="120000"/>
              </a:lnSpc>
              <a:spcAft>
                <a:spcPts val="600"/>
              </a:spcAft>
              <a:buClr>
                <a:srgbClr val="37F6FF"/>
              </a:buClr>
              <a:buFont typeface="幼圆" panose="02010509060101010101" pitchFamily="49" charset="-122"/>
              <a:buChar char=" "/>
              <a:defRPr sz="1600">
                <a:solidFill>
                  <a:schemeClr val="tx1"/>
                </a:solidFill>
                <a:latin typeface="汉堡包手机字体" pitchFamily="34" charset="-122"/>
                <a:ea typeface="方正卡通简体" pitchFamily="65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方正卡通简体" pitchFamily="65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000000"/>
                </a:solidFill>
                <a:latin typeface="浪漫雅圆" pitchFamily="2" charset="-122"/>
                <a:ea typeface="浪漫雅圆" pitchFamily="2" charset="-122"/>
              </a:rPr>
              <a:t>推挤容易产生意外，出入也不顺畅；  有序进出，顺利又迅速</a:t>
            </a:r>
          </a:p>
        </p:txBody>
      </p:sp>
      <p:pic>
        <p:nvPicPr>
          <p:cNvPr id="15" name="Picture 3" descr="C:\Documents and Settings\feifei\桌面\jiaotong\第一册第一单元.files\1-5.jpg">
            <a:extLst>
              <a:ext uri="{FF2B5EF4-FFF2-40B4-BE49-F238E27FC236}">
                <a16:creationId xmlns:a16="http://schemas.microsoft.com/office/drawing/2014/main" xmlns="" id="{B57EF74C-8E55-4FE6-8081-338356D0A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888" y="2118648"/>
            <a:ext cx="4267200" cy="2928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6" descr="C:\Documents and Settings\feifei\桌面\jiaotong\第一册第一单元.files\1-4.jpg">
            <a:extLst>
              <a:ext uri="{FF2B5EF4-FFF2-40B4-BE49-F238E27FC236}">
                <a16:creationId xmlns:a16="http://schemas.microsoft.com/office/drawing/2014/main" xmlns="" id="{6FA8B890-E589-49D2-AFB9-4A9334F1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657" y="2118648"/>
            <a:ext cx="419100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25079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343400" y="3013501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体育活动安全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3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59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体育活动安全</a:t>
            </a:r>
          </a:p>
        </p:txBody>
      </p:sp>
      <p:pic>
        <p:nvPicPr>
          <p:cNvPr id="7" name="图片 6" descr="图片包含 餐桌, 就坐&#10;&#10;已生成高可信度的说明">
            <a:extLst>
              <a:ext uri="{FF2B5EF4-FFF2-40B4-BE49-F238E27FC236}">
                <a16:creationId xmlns:a16="http://schemas.microsoft.com/office/drawing/2014/main" xmlns="" id="{C63A4080-205E-4AD8-8DD9-B8E23DDFE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614" y="911926"/>
            <a:ext cx="6408774" cy="467246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B5CFC8B-7EED-4629-BD1D-73DA434CEC8A}"/>
              </a:ext>
            </a:extLst>
          </p:cNvPr>
          <p:cNvSpPr/>
          <p:nvPr/>
        </p:nvSpPr>
        <p:spPr>
          <a:xfrm>
            <a:off x="1819802" y="2638551"/>
            <a:ext cx="47423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正确使用运动器材、注意听从老师指挥、不带和运动无关的东西。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AF1483D-C149-4A6B-B48B-96ADF1499476}"/>
              </a:ext>
            </a:extLst>
          </p:cNvPr>
          <p:cNvSpPr/>
          <p:nvPr/>
        </p:nvSpPr>
        <p:spPr>
          <a:xfrm>
            <a:off x="1664937" y="3587540"/>
            <a:ext cx="47423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200" dirty="0">
                <a:solidFill>
                  <a:srgbClr val="0066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注意周围同学动向，不要进入其活动范围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905950F-9BAE-4BB4-8FAD-909DD36D47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711" y="2392213"/>
            <a:ext cx="3266944" cy="2001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52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243f638177a923c871e2a3375e529107">
            <a:extLst>
              <a:ext uri="{FF2B5EF4-FFF2-40B4-BE49-F238E27FC236}">
                <a16:creationId xmlns:a16="http://schemas.microsoft.com/office/drawing/2014/main" xmlns="" id="{AA2DA41F-AD25-46D8-9C2E-A037A31A4C0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4400" y="1236242"/>
            <a:ext cx="9079230" cy="562175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体育活动安全</a:t>
            </a:r>
          </a:p>
        </p:txBody>
      </p:sp>
      <p:sp>
        <p:nvSpPr>
          <p:cNvPr id="8" name="文本框 16">
            <a:extLst>
              <a:ext uri="{FF2B5EF4-FFF2-40B4-BE49-F238E27FC236}">
                <a16:creationId xmlns:a16="http://schemas.microsoft.com/office/drawing/2014/main" xmlns="" id="{6E7AE5EC-8FF4-49D1-93F7-850B656B645C}"/>
              </a:ext>
            </a:extLst>
          </p:cNvPr>
          <p:cNvSpPr txBox="1"/>
          <p:nvPr/>
        </p:nvSpPr>
        <p:spPr>
          <a:xfrm>
            <a:off x="2601321" y="1654706"/>
            <a:ext cx="4572000" cy="399986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1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课前做好准备运动，课后做好放松整理。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2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课前课后进行点名，见习生必须随队见习。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3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穿着紧凑的服装，鞋，禁止穿着有碍运动的服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装。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4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听从指挥，服从安排，有秩序地进行各项目的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练习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5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在做器械，高难度，危险动作时做好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安全保护。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6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上课过程中，不可嘻戏打闹，不做过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于激烈的运动。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7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做练习时，要求由慢到快，运动强度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由低到高。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bg2">
                    <a:lumMod val="50000"/>
                  </a:schemeClr>
                </a:solidFill>
                <a:effectLst/>
                <a:latin typeface="方正兰亭粗黑简体" panose="02000000000000000000" pitchFamily="2" charset="-122"/>
                <a:ea typeface="宋体" panose="02010600030101010101" pitchFamily="2" charset="-122"/>
                <a:cs typeface="方正兰亭粗黑简体" panose="02000000000000000000" pitchFamily="2" charset="-122"/>
              </a:rPr>
              <a:t>8 </a:t>
            </a: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课前应检查场地，器材，课中提出安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None/>
            </a:pPr>
            <a:r>
              <a:rPr lang="zh-CN" sz="1600" kern="100" dirty="0">
                <a:solidFill>
                  <a:schemeClr val="bg2">
                    <a:lumMod val="50000"/>
                  </a:schemeClr>
                </a:solidFill>
                <a:effectLst/>
                <a:ea typeface="方正兰亭粗黑简体" panose="02000000000000000000" pitchFamily="2" charset="-122"/>
                <a:cs typeface="方正兰亭粗黑简体" panose="02000000000000000000" pitchFamily="2" charset="-122"/>
              </a:rPr>
              <a:t>全要求。</a:t>
            </a:r>
            <a:endParaRPr lang="zh-CN" sz="1600" kern="100" dirty="0">
              <a:solidFill>
                <a:schemeClr val="bg2">
                  <a:lumMod val="50000"/>
                </a:schemeClr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49D96EE5-6BA5-43B4-9F57-14267868D8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655" y="688165"/>
            <a:ext cx="3650416" cy="193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861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599146" y="2991398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实验课安全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4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43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7F105C57-8D2F-419D-967D-273303923658}"/>
              </a:ext>
            </a:extLst>
          </p:cNvPr>
          <p:cNvSpPr/>
          <p:nvPr/>
        </p:nvSpPr>
        <p:spPr>
          <a:xfrm>
            <a:off x="1752600" y="1828800"/>
            <a:ext cx="3819525" cy="37719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实验课安全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EB0127A-8305-4657-AD71-475A78574B00}"/>
              </a:ext>
            </a:extLst>
          </p:cNvPr>
          <p:cNvSpPr/>
          <p:nvPr/>
        </p:nvSpPr>
        <p:spPr>
          <a:xfrm>
            <a:off x="2362200" y="2438663"/>
            <a:ext cx="2895600" cy="255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200" dirty="0">
                <a:solidFill>
                  <a:schemeClr val="bg2">
                    <a:lumMod val="50000"/>
                  </a:schemeClr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正确使用实验仪器，听从老师指挥，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不得随意玩弄实验器材、不得随意到其他同学的实验桌。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B8251E3-9A18-4DB0-BF5A-EB158ACD8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14662"/>
            <a:ext cx="3505200" cy="2628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53A6493-F7A5-4428-8455-BB7E2C777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971800"/>
            <a:ext cx="3695700" cy="2457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0575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267200" y="2991398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饮食卫生安全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5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40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b2ab57bfe86dc9c560eb8e646d52eaae">
            <a:extLst>
              <a:ext uri="{FF2B5EF4-FFF2-40B4-BE49-F238E27FC236}">
                <a16:creationId xmlns:a16="http://schemas.microsoft.com/office/drawing/2014/main" xmlns="" id="{F243D3D4-7849-4BB7-89A6-F53AE448C3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516035"/>
            <a:ext cx="5486400" cy="582592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饮食就餐安全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xmlns="" id="{B5F8B4B2-61D0-498E-B2AD-04F1FBB84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121" y="1447800"/>
            <a:ext cx="5486400" cy="579437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什么样的食物我们不能吃？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xmlns="" id="{DA27BB4A-33F3-4C47-AD1F-98F430AF8187}"/>
              </a:ext>
            </a:extLst>
          </p:cNvPr>
          <p:cNvSpPr txBox="1">
            <a:spLocks noChangeArrowheads="1"/>
          </p:cNvSpPr>
          <p:nvPr/>
        </p:nvSpPr>
        <p:spPr>
          <a:xfrm>
            <a:off x="1828800" y="2245528"/>
            <a:ext cx="3581400" cy="3124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endParaRPr lang="zh-CN" altLang="en-US" sz="1600" b="1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①过期的食品不能吃。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②不是正规厂家的食品不乱吃。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③变质的食物不能吃。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④没有清洗干净的水果不吃。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⑤隔夜食物不乱吃。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600" b="1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⑥不熟的食物不乱吃，不喝生水。 </a:t>
            </a:r>
          </a:p>
        </p:txBody>
      </p:sp>
      <p:pic>
        <p:nvPicPr>
          <p:cNvPr id="14" name="图片 13" descr="a8a2b794db431f0d23bd0544a6fe87c3">
            <a:extLst>
              <a:ext uri="{FF2B5EF4-FFF2-40B4-BE49-F238E27FC236}">
                <a16:creationId xmlns:a16="http://schemas.microsoft.com/office/drawing/2014/main" xmlns="" id="{842E60E7-9A4C-43A0-B726-F516374CBDC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7990" y="1524000"/>
            <a:ext cx="3794760" cy="40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5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4869727" y="2991398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交通安全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6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交通安全注意事项</a:t>
            </a:r>
          </a:p>
        </p:txBody>
      </p:sp>
      <p:pic>
        <p:nvPicPr>
          <p:cNvPr id="13" name="图片 12" descr="children`s day">
            <a:extLst>
              <a:ext uri="{FF2B5EF4-FFF2-40B4-BE49-F238E27FC236}">
                <a16:creationId xmlns:a16="http://schemas.microsoft.com/office/drawing/2014/main" xmlns="" id="{2E02CF10-3143-442A-B91F-E59AB9AF29B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568552" y="3276600"/>
            <a:ext cx="3623448" cy="3293795"/>
          </a:xfrm>
          <a:prstGeom prst="rect">
            <a:avLst/>
          </a:prstGeom>
        </p:spPr>
      </p:pic>
      <p:pic>
        <p:nvPicPr>
          <p:cNvPr id="15" name="图片 14" descr="4602acf290095c3049928dbfa87b16f6">
            <a:extLst>
              <a:ext uri="{FF2B5EF4-FFF2-40B4-BE49-F238E27FC236}">
                <a16:creationId xmlns:a16="http://schemas.microsoft.com/office/drawing/2014/main" xmlns="" id="{F0014743-D556-48AD-A650-BECF2C7906A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22512" y="1961515"/>
            <a:ext cx="1050290" cy="4379595"/>
          </a:xfrm>
          <a:prstGeom prst="rect">
            <a:avLst/>
          </a:prstGeom>
        </p:spPr>
      </p:pic>
      <p:sp>
        <p:nvSpPr>
          <p:cNvPr id="16" name="文本框 18">
            <a:extLst>
              <a:ext uri="{FF2B5EF4-FFF2-40B4-BE49-F238E27FC236}">
                <a16:creationId xmlns:a16="http://schemas.microsoft.com/office/drawing/2014/main" xmlns="" id="{EECC34BC-08B9-4F1A-9B2C-539996720902}"/>
              </a:ext>
            </a:extLst>
          </p:cNvPr>
          <p:cNvSpPr txBox="1"/>
          <p:nvPr/>
        </p:nvSpPr>
        <p:spPr>
          <a:xfrm>
            <a:off x="2209800" y="1676400"/>
            <a:ext cx="6629400" cy="281813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1. </a:t>
            </a:r>
            <a:r>
              <a:rPr 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在道路上行走，要走人行道；没有人行道的道路，要靠路边行走。</a:t>
            </a:r>
            <a:endParaRPr lang="zh-CN" sz="1400" kern="100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2. </a:t>
            </a:r>
            <a:r>
              <a:rPr 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集体外出时，最好有组织、有秩序地列队行走；结伴外出时，不要相互追逐、打闹、嬉戏；行走时要专心，注意周围情况，不要东张西望、边走边看书报或做其他事情。</a:t>
            </a:r>
            <a:endParaRPr lang="zh-CN" sz="1400" kern="100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3</a:t>
            </a:r>
            <a:r>
              <a:rPr 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．在没有交通民警指挥的路段，要学会避让机动车辆，不与机动车辆争道抢行。</a:t>
            </a:r>
            <a:endParaRPr lang="zh-CN" sz="1400" kern="100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4</a:t>
            </a:r>
            <a:r>
              <a:rPr 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．在雾、雨、雪天，最好穿着色彩鲜艳的衣服，以便于机动车司机尽早发现目标，提前采取安全措施。在一些城市中，小学生外出均头戴小黄帽，集体活动时还手持“让”字牌，也是为了使机动车及时发现、避让，这种做法应当提倡。</a:t>
            </a:r>
            <a:endParaRPr lang="en-US" altLang="zh-CN" sz="1400" kern="1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en-US" alt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 </a:t>
            </a:r>
            <a:r>
              <a:rPr lang="zh-CN" sz="1400" kern="100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方正卡通简体"/>
              </a:rPr>
              <a:t>不要突然横穿马路，特别是马路对面有熟人、朋友呼唤，或者自己要乘坐的公共汽车已经进站。</a:t>
            </a:r>
            <a:endParaRPr lang="zh-CN" sz="1400" kern="100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612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a54b1ff33777bbab4d9b4a9d5ddf7eca">
            <a:extLst>
              <a:ext uri="{FF2B5EF4-FFF2-40B4-BE49-F238E27FC236}">
                <a16:creationId xmlns:a16="http://schemas.microsoft.com/office/drawing/2014/main" xmlns="" id="{4572FF12-5C87-4288-8513-CF550F80323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3810002" y="152401"/>
            <a:ext cx="8229600" cy="471688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交通安全注意事项</a:t>
            </a:r>
          </a:p>
        </p:txBody>
      </p:sp>
      <p:pic>
        <p:nvPicPr>
          <p:cNvPr id="7" name="图片 6" descr="d10827d938c7ad5e085a7e5e75edf090">
            <a:extLst>
              <a:ext uri="{FF2B5EF4-FFF2-40B4-BE49-F238E27FC236}">
                <a16:creationId xmlns:a16="http://schemas.microsoft.com/office/drawing/2014/main" xmlns="" id="{7D0A9100-6E26-455C-ACB0-36634A65F20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57200" y="3742055"/>
            <a:ext cx="3810000" cy="2743199"/>
          </a:xfrm>
          <a:prstGeom prst="rect">
            <a:avLst/>
          </a:prstGeom>
        </p:spPr>
      </p:pic>
      <p:sp>
        <p:nvSpPr>
          <p:cNvPr id="8" name="文本框 19">
            <a:extLst>
              <a:ext uri="{FF2B5EF4-FFF2-40B4-BE49-F238E27FC236}">
                <a16:creationId xmlns:a16="http://schemas.microsoft.com/office/drawing/2014/main" xmlns="" id="{EEF2DD1D-7E53-4B4B-9FB0-1D2515BE844C}"/>
              </a:ext>
            </a:extLst>
          </p:cNvPr>
          <p:cNvSpPr txBox="1"/>
          <p:nvPr/>
        </p:nvSpPr>
        <p:spPr>
          <a:xfrm>
            <a:off x="4695945" y="1731432"/>
            <a:ext cx="4267200" cy="2630558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indent="254000" algn="just">
              <a:lnSpc>
                <a:spcPct val="150000"/>
              </a:lnSpc>
              <a:spcAft>
                <a:spcPts val="0"/>
              </a:spcAft>
            </a:pPr>
            <a:r>
              <a:rPr lang="zh-CN" sz="1600" kern="100" dirty="0">
                <a:solidFill>
                  <a:srgbClr val="FF3300"/>
                </a:solidFill>
                <a:effectLst/>
                <a:ea typeface="方正卡通简体"/>
                <a:cs typeface="方正卡通简体"/>
              </a:rPr>
              <a:t>外婆走，我也走，我和外婆手拉手，手拉手，慢慢走， 一走走到马路口， 看见红灯停一停， 看见绿灯开步走。</a:t>
            </a:r>
            <a:endParaRPr lang="zh-CN" sz="1600" kern="100" dirty="0">
              <a:solidFill>
                <a:srgbClr val="FF3300"/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zh-CN" sz="1600" kern="100" dirty="0">
                <a:solidFill>
                  <a:srgbClr val="FF3300"/>
                </a:solidFill>
                <a:effectLst/>
                <a:ea typeface="方正卡通简体"/>
                <a:cs typeface="方正卡通简体"/>
              </a:rPr>
              <a:t>交叉路口红绿灯，指挥交通显神通；</a:t>
            </a:r>
            <a:endParaRPr lang="zh-CN" sz="1600" kern="100" dirty="0">
              <a:solidFill>
                <a:srgbClr val="FF3300"/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sz="1600" kern="100" dirty="0">
                <a:solidFill>
                  <a:srgbClr val="FF3300"/>
                </a:solidFill>
                <a:effectLst/>
                <a:ea typeface="方正卡通简体"/>
                <a:cs typeface="方正卡通简体"/>
              </a:rPr>
              <a:t>绿灯亮了放心走，红灯亮了别抢行；</a:t>
            </a:r>
            <a:endParaRPr lang="zh-CN" sz="1600" kern="100" dirty="0">
              <a:solidFill>
                <a:srgbClr val="FF3300"/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zh-CN" sz="1600" kern="100" dirty="0">
                <a:solidFill>
                  <a:srgbClr val="FF3300"/>
                </a:solidFill>
                <a:effectLst/>
                <a:ea typeface="方正卡通简体"/>
                <a:cs typeface="方正卡通简体"/>
              </a:rPr>
              <a:t>黄灯亮了要注意，人人遵守红绿灯。</a:t>
            </a:r>
            <a:endParaRPr lang="zh-CN" sz="1600" kern="100" dirty="0">
              <a:solidFill>
                <a:srgbClr val="FF3300"/>
              </a:solidFill>
              <a:effectLst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09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0">
        <p15:prstTrans prst="curtains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648950" y="7753350"/>
            <a:ext cx="723275" cy="34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延迟符</a:t>
            </a:r>
          </a:p>
        </p:txBody>
      </p:sp>
      <p:sp>
        <p:nvSpPr>
          <p:cNvPr id="10" name="文本框 31"/>
          <p:cNvSpPr txBox="1">
            <a:spLocks noChangeArrowheads="1"/>
          </p:cNvSpPr>
          <p:nvPr/>
        </p:nvSpPr>
        <p:spPr bwMode="auto">
          <a:xfrm>
            <a:off x="3886200" y="3013501"/>
            <a:ext cx="5115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48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其它安全注意事项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0AED233-BFD5-4132-808D-63E3BF8017BE}"/>
              </a:ext>
            </a:extLst>
          </p:cNvPr>
          <p:cNvGrpSpPr/>
          <p:nvPr/>
        </p:nvGrpSpPr>
        <p:grpSpPr>
          <a:xfrm>
            <a:off x="5524837" y="1841829"/>
            <a:ext cx="1200998" cy="690185"/>
            <a:chOff x="4070537" y="3759289"/>
            <a:chExt cx="1200998" cy="690185"/>
          </a:xfrm>
        </p:grpSpPr>
        <p:sp>
          <p:nvSpPr>
            <p:cNvPr id="17" name="Freeform 206">
              <a:extLst>
                <a:ext uri="{FF2B5EF4-FFF2-40B4-BE49-F238E27FC236}">
                  <a16:creationId xmlns:a16="http://schemas.microsoft.com/office/drawing/2014/main" xmlns="" id="{3F706F86-9775-4EEC-9624-A38821B598F7}"/>
                </a:ext>
              </a:extLst>
            </p:cNvPr>
            <p:cNvSpPr/>
            <p:nvPr/>
          </p:nvSpPr>
          <p:spPr bwMode="auto">
            <a:xfrm>
              <a:off x="4070537" y="3759289"/>
              <a:ext cx="1200998" cy="637262"/>
            </a:xfrm>
            <a:custGeom>
              <a:avLst/>
              <a:gdLst>
                <a:gd name="T0" fmla="*/ 179 w 241"/>
                <a:gd name="T1" fmla="*/ 25 h 128"/>
                <a:gd name="T2" fmla="*/ 157 w 241"/>
                <a:gd name="T3" fmla="*/ 31 h 128"/>
                <a:gd name="T4" fmla="*/ 108 w 241"/>
                <a:gd name="T5" fmla="*/ 0 h 128"/>
                <a:gd name="T6" fmla="*/ 58 w 241"/>
                <a:gd name="T7" fmla="*/ 32 h 128"/>
                <a:gd name="T8" fmla="*/ 43 w 241"/>
                <a:gd name="T9" fmla="*/ 26 h 128"/>
                <a:gd name="T10" fmla="*/ 17 w 241"/>
                <a:gd name="T11" fmla="*/ 52 h 128"/>
                <a:gd name="T12" fmla="*/ 18 w 241"/>
                <a:gd name="T13" fmla="*/ 59 h 128"/>
                <a:gd name="T14" fmla="*/ 0 w 241"/>
                <a:gd name="T15" fmla="*/ 91 h 128"/>
                <a:gd name="T16" fmla="*/ 37 w 241"/>
                <a:gd name="T17" fmla="*/ 128 h 128"/>
                <a:gd name="T18" fmla="*/ 37 w 241"/>
                <a:gd name="T19" fmla="*/ 128 h 128"/>
                <a:gd name="T20" fmla="*/ 37 w 241"/>
                <a:gd name="T21" fmla="*/ 128 h 128"/>
                <a:gd name="T22" fmla="*/ 37 w 241"/>
                <a:gd name="T23" fmla="*/ 128 h 128"/>
                <a:gd name="T24" fmla="*/ 38 w 241"/>
                <a:gd name="T25" fmla="*/ 128 h 128"/>
                <a:gd name="T26" fmla="*/ 211 w 241"/>
                <a:gd name="T27" fmla="*/ 128 h 128"/>
                <a:gd name="T28" fmla="*/ 212 w 241"/>
                <a:gd name="T29" fmla="*/ 128 h 128"/>
                <a:gd name="T30" fmla="*/ 241 w 241"/>
                <a:gd name="T31" fmla="*/ 99 h 128"/>
                <a:gd name="T32" fmla="*/ 223 w 241"/>
                <a:gd name="T33" fmla="*/ 72 h 128"/>
                <a:gd name="T34" fmla="*/ 223 w 241"/>
                <a:gd name="T35" fmla="*/ 69 h 128"/>
                <a:gd name="T36" fmla="*/ 179 w 241"/>
                <a:gd name="T37" fmla="*/ 2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1" h="128">
                  <a:moveTo>
                    <a:pt x="179" y="25"/>
                  </a:moveTo>
                  <a:cubicBezTo>
                    <a:pt x="171" y="25"/>
                    <a:pt x="164" y="27"/>
                    <a:pt x="157" y="31"/>
                  </a:cubicBezTo>
                  <a:cubicBezTo>
                    <a:pt x="148" y="13"/>
                    <a:pt x="129" y="0"/>
                    <a:pt x="108" y="0"/>
                  </a:cubicBezTo>
                  <a:cubicBezTo>
                    <a:pt x="86" y="0"/>
                    <a:pt x="67" y="13"/>
                    <a:pt x="58" y="32"/>
                  </a:cubicBezTo>
                  <a:cubicBezTo>
                    <a:pt x="54" y="28"/>
                    <a:pt x="49" y="26"/>
                    <a:pt x="43" y="26"/>
                  </a:cubicBezTo>
                  <a:cubicBezTo>
                    <a:pt x="29" y="26"/>
                    <a:pt x="17" y="38"/>
                    <a:pt x="17" y="52"/>
                  </a:cubicBezTo>
                  <a:cubicBezTo>
                    <a:pt x="17" y="54"/>
                    <a:pt x="18" y="57"/>
                    <a:pt x="18" y="59"/>
                  </a:cubicBezTo>
                  <a:cubicBezTo>
                    <a:pt x="8" y="66"/>
                    <a:pt x="0" y="77"/>
                    <a:pt x="0" y="91"/>
                  </a:cubicBezTo>
                  <a:cubicBezTo>
                    <a:pt x="0" y="111"/>
                    <a:pt x="1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1" y="128"/>
                    <a:pt x="212" y="128"/>
                    <a:pt x="212" y="128"/>
                  </a:cubicBezTo>
                  <a:cubicBezTo>
                    <a:pt x="228" y="128"/>
                    <a:pt x="241" y="115"/>
                    <a:pt x="241" y="99"/>
                  </a:cubicBezTo>
                  <a:cubicBezTo>
                    <a:pt x="241" y="87"/>
                    <a:pt x="234" y="76"/>
                    <a:pt x="223" y="72"/>
                  </a:cubicBezTo>
                  <a:cubicBezTo>
                    <a:pt x="223" y="71"/>
                    <a:pt x="223" y="70"/>
                    <a:pt x="223" y="69"/>
                  </a:cubicBezTo>
                  <a:cubicBezTo>
                    <a:pt x="223" y="45"/>
                    <a:pt x="204" y="25"/>
                    <a:pt x="179" y="25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F866DA3-C2D5-443F-B98D-58F2B2474554}"/>
                </a:ext>
              </a:extLst>
            </p:cNvPr>
            <p:cNvSpPr txBox="1"/>
            <p:nvPr/>
          </p:nvSpPr>
          <p:spPr>
            <a:xfrm>
              <a:off x="4452370" y="3803143"/>
              <a:ext cx="437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汉仪悠然体简" panose="00020600040101010101" pitchFamily="18" charset="-122"/>
                  <a:ea typeface="汉仪悠然体简" panose="00020600040101010101" pitchFamily="18" charset="-122"/>
                </a:rPr>
                <a:t>7</a:t>
              </a:r>
              <a:endParaRPr lang="zh-CN" altLang="en-US" sz="3600" dirty="0">
                <a:solidFill>
                  <a:schemeClr val="bg1"/>
                </a:solidFill>
                <a:latin typeface="汉仪悠然体简" panose="00020600040101010101" pitchFamily="18" charset="-122"/>
                <a:ea typeface="汉仪悠然体简" panose="00020600040101010101" pitchFamily="18" charset="-122"/>
              </a:endParaRP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F6BC902-D393-4E43-843E-E8DD166FF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78651"/>
            <a:ext cx="2031760" cy="199666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AA5E685-9C07-4912-B535-CDC85FCC8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6" y="398414"/>
            <a:ext cx="4029075" cy="2133600"/>
          </a:xfrm>
          <a:prstGeom prst="rect">
            <a:avLst/>
          </a:prstGeom>
        </p:spPr>
      </p:pic>
      <p:pic>
        <p:nvPicPr>
          <p:cNvPr id="12" name="图片 11" descr="4753d24">
            <a:extLst>
              <a:ext uri="{FF2B5EF4-FFF2-40B4-BE49-F238E27FC236}">
                <a16:creationId xmlns:a16="http://schemas.microsoft.com/office/drawing/2014/main" xmlns="" id="{C77E185C-C72C-4FD7-94B8-6808EBD2396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-36286" y="2932413"/>
            <a:ext cx="4800600" cy="5527940"/>
          </a:xfrm>
          <a:prstGeom prst="rect">
            <a:avLst/>
          </a:prstGeom>
        </p:spPr>
      </p:pic>
      <p:pic>
        <p:nvPicPr>
          <p:cNvPr id="15" name="图片 14" descr="83274f95e0c35778fd0735e92bb0a466">
            <a:extLst>
              <a:ext uri="{FF2B5EF4-FFF2-40B4-BE49-F238E27FC236}">
                <a16:creationId xmlns:a16="http://schemas.microsoft.com/office/drawing/2014/main" xmlns="" id="{68223045-E444-408D-AE08-42B5634596D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8699187" y="3406897"/>
            <a:ext cx="2031761" cy="316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03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其它安全注意事项</a:t>
            </a: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xmlns="" id="{CD59CD62-040A-4A33-BB96-F65299F51C4C}"/>
              </a:ext>
            </a:extLst>
          </p:cNvPr>
          <p:cNvSpPr txBox="1">
            <a:spLocks noChangeArrowheads="1"/>
          </p:cNvSpPr>
          <p:nvPr/>
        </p:nvSpPr>
        <p:spPr>
          <a:xfrm>
            <a:off x="6248400" y="2103012"/>
            <a:ext cx="4642471" cy="26519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自己的所作所为也要有安全意识。青少年时期容易冲动，容易感情用事，因此，在同学间遇到矛盾时，一定要冷静，要理智，切忌用拳头和脚代替说理，给自己和同学带来不良的后果。</a:t>
            </a:r>
          </a:p>
        </p:txBody>
      </p:sp>
      <p:pic>
        <p:nvPicPr>
          <p:cNvPr id="13" name="图片 12" descr="f5c2515147384d1d40a2928f5dda6685">
            <a:extLst>
              <a:ext uri="{FF2B5EF4-FFF2-40B4-BE49-F238E27FC236}">
                <a16:creationId xmlns:a16="http://schemas.microsoft.com/office/drawing/2014/main" xmlns="" id="{27E0F9AF-287B-4B9A-93FD-C3D8A39E2E6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18349" y="1118197"/>
            <a:ext cx="3568051" cy="200600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309E7E-39BE-4616-BB48-CAF370DF2D35}"/>
              </a:ext>
            </a:extLst>
          </p:cNvPr>
          <p:cNvSpPr/>
          <p:nvPr/>
        </p:nvSpPr>
        <p:spPr>
          <a:xfrm>
            <a:off x="2226525" y="1656736"/>
            <a:ext cx="308465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zh-CN" altLang="en-US" sz="2600" kern="0" dirty="0">
                <a:solidFill>
                  <a:srgbClr val="FF33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你与同学发生矛盾怎么办？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B9D30B4-B43B-441D-87F5-133DC2C6B5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01" y="3329724"/>
            <a:ext cx="3413725" cy="2586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813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其它安全注意事项</a:t>
            </a: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xmlns="" id="{CD59CD62-040A-4A33-BB96-F65299F51C4C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0" y="1139114"/>
            <a:ext cx="4888272" cy="41624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000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要注意教室的安全。</a:t>
            </a:r>
            <a:endParaRPr lang="en-US" altLang="zh-CN" sz="2000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学生上课离开本班教室一定要关好门窗，不要将钱和贵重物品带在身上；</a:t>
            </a:r>
            <a:endParaRPr lang="en-US" altLang="zh-CN" sz="2000" kern="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kern="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不要在教室楼的走廓上踢毽子或跳绳，这种行为既违反了校规，又存在着很大的安全隐患，试想一想，若把玻璃窗踢碎，玻璃片飞入哪一位同学的眼中，哪后果是不堪设想的。</a:t>
            </a:r>
          </a:p>
        </p:txBody>
      </p:sp>
      <p:pic>
        <p:nvPicPr>
          <p:cNvPr id="13" name="图片 12" descr="f5c2515147384d1d40a2928f5dda6685">
            <a:extLst>
              <a:ext uri="{FF2B5EF4-FFF2-40B4-BE49-F238E27FC236}">
                <a16:creationId xmlns:a16="http://schemas.microsoft.com/office/drawing/2014/main" xmlns="" id="{27E0F9AF-287B-4B9A-93FD-C3D8A39E2E6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918349" y="1118197"/>
            <a:ext cx="3568051" cy="200600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7309E7E-39BE-4616-BB48-CAF370DF2D35}"/>
              </a:ext>
            </a:extLst>
          </p:cNvPr>
          <p:cNvSpPr/>
          <p:nvPr/>
        </p:nvSpPr>
        <p:spPr>
          <a:xfrm>
            <a:off x="2160049" y="1752600"/>
            <a:ext cx="30846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zh-CN" altLang="en-US" sz="2600" kern="0" dirty="0">
                <a:solidFill>
                  <a:srgbClr val="FF33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如何加强教室安全？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98D0CC8-AEB3-4491-80D8-7B5B2E92B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220345"/>
            <a:ext cx="3333750" cy="27994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2379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安全小知识</a:t>
            </a:r>
          </a:p>
        </p:txBody>
      </p:sp>
      <p:pic>
        <p:nvPicPr>
          <p:cNvPr id="8" name="图片 7" descr="857a0c2224086f27c766d05b465f68fb">
            <a:extLst>
              <a:ext uri="{FF2B5EF4-FFF2-40B4-BE49-F238E27FC236}">
                <a16:creationId xmlns:a16="http://schemas.microsoft.com/office/drawing/2014/main" xmlns="" id="{EA83A75A-AF11-412B-9024-09E65D88134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86000" y="1156297"/>
            <a:ext cx="6537600" cy="47244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768D6C8-ABB9-45F2-9E37-7EE74B9B15DA}"/>
              </a:ext>
            </a:extLst>
          </p:cNvPr>
          <p:cNvSpPr/>
          <p:nvPr/>
        </p:nvSpPr>
        <p:spPr>
          <a:xfrm>
            <a:off x="3429000" y="3429000"/>
            <a:ext cx="5029200" cy="2055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“</a:t>
            </a:r>
            <a:r>
              <a:rPr lang="en-US" altLang="zh-CN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119”----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火警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“</a:t>
            </a:r>
            <a:r>
              <a:rPr lang="en-US" altLang="zh-CN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110”----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报警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“</a:t>
            </a:r>
            <a:r>
              <a:rPr lang="en-US" altLang="zh-CN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120”----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急救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“</a:t>
            </a:r>
            <a:r>
              <a:rPr lang="en-US" altLang="zh-CN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122”----</a:t>
            </a: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交通事故报警</a:t>
            </a:r>
          </a:p>
          <a:p>
            <a:pPr eaLnBrk="1" hangingPunct="1">
              <a:lnSpc>
                <a:spcPct val="80000"/>
              </a:lnSpc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打电话时要说清地点、相关情况和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zh-CN" altLang="en-US" sz="2200" dirty="0">
                <a:solidFill>
                  <a:srgbClr val="FF0000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   显著特征。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BDDE319-C65F-498D-9A94-5C6D0A887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655" y="688165"/>
            <a:ext cx="3650416" cy="193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3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安全小知识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D4BCF55-C700-4588-A629-140BE0C7C5E9}"/>
              </a:ext>
            </a:extLst>
          </p:cNvPr>
          <p:cNvSpPr/>
          <p:nvPr/>
        </p:nvSpPr>
        <p:spPr>
          <a:xfrm>
            <a:off x="3121925" y="1095149"/>
            <a:ext cx="4229286" cy="4667701"/>
          </a:xfrm>
          <a:prstGeom prst="rect">
            <a:avLst/>
          </a:prstGeom>
          <a:solidFill>
            <a:schemeClr val="bg1"/>
          </a:solidFill>
          <a:ln>
            <a:solidFill>
              <a:srgbClr val="68A8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73122FAA-329D-412D-BBED-3E3D7732EF29}"/>
              </a:ext>
            </a:extLst>
          </p:cNvPr>
          <p:cNvSpPr/>
          <p:nvPr/>
        </p:nvSpPr>
        <p:spPr>
          <a:xfrm>
            <a:off x="1760929" y="1828800"/>
            <a:ext cx="625890" cy="2801320"/>
          </a:xfrm>
          <a:prstGeom prst="roundRect">
            <a:avLst/>
          </a:prstGeom>
          <a:solidFill>
            <a:srgbClr val="FF33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729BCA89-3ADF-4795-BBB9-A2C1EFC138B5}"/>
              </a:ext>
            </a:extLst>
          </p:cNvPr>
          <p:cNvSpPr txBox="1"/>
          <p:nvPr/>
        </p:nvSpPr>
        <p:spPr>
          <a:xfrm>
            <a:off x="1800011" y="2023977"/>
            <a:ext cx="569387" cy="26061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buNone/>
            </a:pPr>
            <a:r>
              <a:rPr lang="zh-CN" altLang="en-US" sz="2500" spc="300" dirty="0">
                <a:solidFill>
                  <a:schemeClr val="bg1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安全教育拍手歌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xmlns="" id="{B82AF46B-BD68-4A6A-8F80-A7E7A9D4DD91}"/>
              </a:ext>
            </a:extLst>
          </p:cNvPr>
          <p:cNvSpPr txBox="1"/>
          <p:nvPr/>
        </p:nvSpPr>
        <p:spPr>
          <a:xfrm>
            <a:off x="3256320" y="1368794"/>
            <a:ext cx="3960495" cy="4511620"/>
          </a:xfrm>
          <a:prstGeom prst="rect">
            <a:avLst/>
          </a:prstGeom>
          <a:noFill/>
        </p:spPr>
        <p:txBody>
          <a:bodyPr wrap="square" lIns="0" tIns="0" rIns="0" bIns="0" numCol="1" rtlCol="0" anchor="t" anchorCtr="0">
            <a:spAutoFit/>
          </a:bodyPr>
          <a:lstStyle/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你拍一，我拍一，注意安全数第一。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你拍二，我拍二，咱俩宣传做个伴儿。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你拍三，我拍三，教室寝室不吸烟。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你拍四，我拍四，乱穿马路会出事。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你拍五，我拍五，炎热天气防中暑。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你拍六，我拍六，不慎落水要呼救。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你拍七，我拍七，三无产品要远离。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你拍八，我拍八，不在电线杆上爬。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你拍九，我拍九，不跟陌生人随便走。</a:t>
            </a:r>
          </a:p>
          <a:p>
            <a:pPr algn="ctr" eaLnBrk="1" hangingPunct="1">
              <a:lnSpc>
                <a:spcPct val="150000"/>
              </a:lnSpc>
              <a:buFontTx/>
              <a:buNone/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你拍十，我拍十，自我保护是大事。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26B8137-CDAF-4E8D-B6B6-C3FA925589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37" y="1384034"/>
            <a:ext cx="3352652" cy="36908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0436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 animBg="1"/>
      <p:bldP spid="7" grpId="0" animBg="1"/>
      <p:bldP spid="9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1B58880-880A-4A99-B468-F9BC28086E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6" y="152401"/>
            <a:ext cx="982771" cy="965796"/>
          </a:xfrm>
          <a:prstGeom prst="rect">
            <a:avLst/>
          </a:prstGeom>
        </p:spPr>
      </p:pic>
      <p:sp>
        <p:nvSpPr>
          <p:cNvPr id="11" name="文本框 31">
            <a:extLst>
              <a:ext uri="{FF2B5EF4-FFF2-40B4-BE49-F238E27FC236}">
                <a16:creationId xmlns:a16="http://schemas.microsoft.com/office/drawing/2014/main" xmlns="" id="{9F704DA9-09F3-4DE6-87FE-1E93CC99F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96772"/>
            <a:ext cx="511592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None/>
            </a:pPr>
            <a:r>
              <a:rPr lang="zh-CN" altLang="en-US" sz="2500" b="1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安全小知识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7A4F6821-F7C9-4AF6-B9A3-F348258BD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70279"/>
            <a:ext cx="6790690" cy="4917441"/>
          </a:xfrm>
          <a:prstGeom prst="rect">
            <a:avLst/>
          </a:prstGeom>
        </p:spPr>
      </p:pic>
      <p:sp>
        <p:nvSpPr>
          <p:cNvPr id="15" name="TextBox 13">
            <a:extLst>
              <a:ext uri="{FF2B5EF4-FFF2-40B4-BE49-F238E27FC236}">
                <a16:creationId xmlns:a16="http://schemas.microsoft.com/office/drawing/2014/main" xmlns="" id="{A4CF1654-4D6D-4229-BD6F-948C41FA5BC7}"/>
              </a:ext>
            </a:extLst>
          </p:cNvPr>
          <p:cNvSpPr txBox="1"/>
          <p:nvPr/>
        </p:nvSpPr>
        <p:spPr>
          <a:xfrm>
            <a:off x="4614546" y="2514600"/>
            <a:ext cx="4876799" cy="20313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None/>
            </a:pPr>
            <a:r>
              <a:rPr lang="zh-CN" altLang="en-US" sz="2200" dirty="0">
                <a:solidFill>
                  <a:srgbClr val="FF0000"/>
                </a:solidFill>
                <a:latin typeface="汉仪秀英体简" panose="02010609000101010101" pitchFamily="49" charset="-122"/>
                <a:ea typeface="汉仪秀英体简" panose="02010609000101010101" pitchFamily="49" charset="-122"/>
              </a:rPr>
              <a:t>生命是美好的，生活是多姿多彩的，而要拥有这一切的前提是安全。所以我们一定要时刻加强安全意识，努力增强自我防范能力，作到警钟长鸣！ </a:t>
            </a:r>
          </a:p>
        </p:txBody>
      </p:sp>
      <p:pic>
        <p:nvPicPr>
          <p:cNvPr id="16" name="图片 15" descr="9a8b67adae3cb4ef75cbe4befac695a3">
            <a:extLst>
              <a:ext uri="{FF2B5EF4-FFF2-40B4-BE49-F238E27FC236}">
                <a16:creationId xmlns:a16="http://schemas.microsoft.com/office/drawing/2014/main" xmlns="" id="{326A9016-1AC2-4F98-BE11-3089CD8191E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45058" y="2514600"/>
            <a:ext cx="3312542" cy="31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62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70a119a80f0030eb297ae1ff167991e2">
            <a:extLst>
              <a:ext uri="{FF2B5EF4-FFF2-40B4-BE49-F238E27FC236}">
                <a16:creationId xmlns:a16="http://schemas.microsoft.com/office/drawing/2014/main" xmlns="" id="{DC2FAD2A-BAF7-444D-85CF-B1C0A3526E1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28117" y="-129694"/>
            <a:ext cx="3445894" cy="3401284"/>
          </a:xfrm>
          <a:prstGeom prst="rect">
            <a:avLst/>
          </a:prstGeom>
        </p:spPr>
      </p:pic>
      <p:pic>
        <p:nvPicPr>
          <p:cNvPr id="8198" name="秋日私语.mp3">
            <a:hlinkClick r:id="" action="ppaction://media"/>
            <a:extLst>
              <a:ext uri="{FF2B5EF4-FFF2-40B4-BE49-F238E27FC236}">
                <a16:creationId xmlns:a16="http://schemas.microsoft.com/office/drawing/2014/main" xmlns="" id="{B96BE827-C64E-4482-85C2-959EB5D5212F}"/>
              </a:ext>
            </a:extLst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381001"/>
            <a:ext cx="17463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hlinkClick r:id="rId6" action="ppaction://hlinksldjump"/>
            <a:extLst>
              <a:ext uri="{FF2B5EF4-FFF2-40B4-BE49-F238E27FC236}">
                <a16:creationId xmlns:a16="http://schemas.microsoft.com/office/drawing/2014/main" xmlns="" id="{460A7812-5680-4347-89C7-1D9F054774F4}"/>
              </a:ext>
            </a:extLst>
          </p:cNvPr>
          <p:cNvSpPr/>
          <p:nvPr/>
        </p:nvSpPr>
        <p:spPr>
          <a:xfrm>
            <a:off x="2380343" y="2163594"/>
            <a:ext cx="716280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Clr>
                <a:srgbClr val="FF3399"/>
              </a:buClr>
              <a:buFontTx/>
              <a:buNone/>
            </a:pPr>
            <a:r>
              <a:rPr lang="zh-CN" altLang="en-US" sz="6600" dirty="0">
                <a:solidFill>
                  <a:srgbClr val="FF0000"/>
                </a:solidFill>
                <a:latin typeface="汉真广标" panose="02010609000101010101" pitchFamily="49" charset="-122"/>
                <a:ea typeface="汉真广标" panose="02010609000101010101" pitchFamily="49" charset="-122"/>
              </a:rPr>
              <a:t>谢谢观看聆听</a:t>
            </a:r>
          </a:p>
        </p:txBody>
      </p:sp>
      <p:pic>
        <p:nvPicPr>
          <p:cNvPr id="9" name="图片 8" descr="156">
            <a:extLst>
              <a:ext uri="{FF2B5EF4-FFF2-40B4-BE49-F238E27FC236}">
                <a16:creationId xmlns:a16="http://schemas.microsoft.com/office/drawing/2014/main" xmlns="" id="{AE80272B-C108-450F-BF2E-BECCCE4256A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9220200" y="3886200"/>
            <a:ext cx="2850448" cy="2860330"/>
          </a:xfrm>
          <a:prstGeom prst="rect">
            <a:avLst/>
          </a:prstGeom>
        </p:spPr>
      </p:pic>
      <p:pic>
        <p:nvPicPr>
          <p:cNvPr id="10" name="图片 9" descr="15946">
            <a:extLst>
              <a:ext uri="{FF2B5EF4-FFF2-40B4-BE49-F238E27FC236}">
                <a16:creationId xmlns:a16="http://schemas.microsoft.com/office/drawing/2014/main" xmlns="" id="{9F27DC23-B03A-4FA2-B3F6-9838FA2CD1C2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6324601" y="3688891"/>
            <a:ext cx="3182620" cy="3172738"/>
          </a:xfrm>
          <a:prstGeom prst="rect">
            <a:avLst/>
          </a:prstGeom>
        </p:spPr>
      </p:pic>
      <p:sp>
        <p:nvSpPr>
          <p:cNvPr id="14" name="矩形 13">
            <a:hlinkClick r:id="rId6" action="ppaction://hlinksldjump"/>
            <a:extLst>
              <a:ext uri="{FF2B5EF4-FFF2-40B4-BE49-F238E27FC236}">
                <a16:creationId xmlns:a16="http://schemas.microsoft.com/office/drawing/2014/main" xmlns="" id="{117E9B46-43D7-4CCD-82C2-7AB499ACC7ED}"/>
              </a:ext>
            </a:extLst>
          </p:cNvPr>
          <p:cNvSpPr/>
          <p:nvPr/>
        </p:nvSpPr>
        <p:spPr>
          <a:xfrm>
            <a:off x="4361543" y="3754903"/>
            <a:ext cx="320040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Clr>
                <a:srgbClr val="FF3399"/>
              </a:buClr>
              <a:buFontTx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三年级（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）班 主讲人：王老师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D54BE37-FCBA-4BD5-A39E-3DD558D4BC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88452"/>
            <a:ext cx="2031760" cy="1996666"/>
          </a:xfrm>
          <a:prstGeom prst="rect">
            <a:avLst/>
          </a:prstGeom>
        </p:spPr>
      </p:pic>
      <p:pic>
        <p:nvPicPr>
          <p:cNvPr id="17" name="图片 16" descr="61df815cee778300a8b54bcad100b5a0">
            <a:extLst>
              <a:ext uri="{FF2B5EF4-FFF2-40B4-BE49-F238E27FC236}">
                <a16:creationId xmlns:a16="http://schemas.microsoft.com/office/drawing/2014/main" xmlns="" id="{49A6D99E-1F0B-4C71-96FC-8802F5353A0C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1256575" y="2455427"/>
            <a:ext cx="5937434" cy="583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4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485" fill="hold"/>
                                        <p:tgtEl>
                                          <p:spTgt spid="8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 nodeType="clickEffect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98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zh-CN" alt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386</TotalTime>
  <Words>1219</Words>
  <Application>Microsoft Office PowerPoint</Application>
  <PresentationFormat>宽屏</PresentationFormat>
  <Paragraphs>161</Paragraphs>
  <Slides>26</Slides>
  <Notes>26</Notes>
  <HiddenSlides>0</HiddenSlides>
  <MMClips>3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等线</vt:lpstr>
      <vt:lpstr>方正卡通简体</vt:lpstr>
      <vt:lpstr>方正兰亭粗黑简体</vt:lpstr>
      <vt:lpstr>汉堡包手机字体</vt:lpstr>
      <vt:lpstr>汉仪漫步体简</vt:lpstr>
      <vt:lpstr>汉仪秀英体简</vt:lpstr>
      <vt:lpstr>汉仪悠然体简</vt:lpstr>
      <vt:lpstr>汉真广标</vt:lpstr>
      <vt:lpstr>华康海报体W12(P)</vt:lpstr>
      <vt:lpstr>浪漫雅圆</vt:lpstr>
      <vt:lpstr>时尚中黑简体</vt:lpstr>
      <vt:lpstr>宋体</vt:lpstr>
      <vt:lpstr>微软雅黑</vt:lpstr>
      <vt:lpstr>新细明体</vt:lpstr>
      <vt:lpstr>Arial</vt:lpstr>
      <vt:lpstr>Calibri</vt:lpstr>
      <vt:lpstr>Times New Roman</vt:lpstr>
      <vt:lpstr>Wingdings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faith123</cp:lastModifiedBy>
  <cp:revision>43</cp:revision>
  <cp:lastPrinted>1601-01-01T00:00:00Z</cp:lastPrinted>
  <dcterms:created xsi:type="dcterms:W3CDTF">1601-01-01T00:00:00Z</dcterms:created>
  <dcterms:modified xsi:type="dcterms:W3CDTF">2018-12-27T02:34:31Z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