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9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25713-ACD0-4A79-87EB-21D9A7584CAD}"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6D6B0C-DB84-42BE-B941-A2538B87E0CC}" type="slidenum">
              <a:rPr lang="zh-CN" altLang="en-US" smtClean="0"/>
              <a:t>‹#›</a:t>
            </a:fld>
            <a:endParaRPr lang="zh-CN" altLang="en-US"/>
          </a:p>
        </p:txBody>
      </p:sp>
    </p:spTree>
    <p:extLst>
      <p:ext uri="{BB962C8B-B14F-4D97-AF65-F5344CB8AC3E}">
        <p14:creationId xmlns:p14="http://schemas.microsoft.com/office/powerpoint/2010/main" val="2969554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a:t>
            </a:fld>
            <a:endParaRPr lang="zh-CN" altLang="en-US"/>
          </a:p>
        </p:txBody>
      </p:sp>
    </p:spTree>
    <p:extLst>
      <p:ext uri="{BB962C8B-B14F-4D97-AF65-F5344CB8AC3E}">
        <p14:creationId xmlns:p14="http://schemas.microsoft.com/office/powerpoint/2010/main" val="2073483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a:t>
            </a:fld>
            <a:endParaRPr lang="zh-CN" altLang="en-US"/>
          </a:p>
        </p:txBody>
      </p:sp>
    </p:spTree>
    <p:extLst>
      <p:ext uri="{BB962C8B-B14F-4D97-AF65-F5344CB8AC3E}">
        <p14:creationId xmlns:p14="http://schemas.microsoft.com/office/powerpoint/2010/main" val="301382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3</a:t>
            </a:fld>
            <a:endParaRPr lang="zh-CN" altLang="en-US"/>
          </a:p>
        </p:txBody>
      </p:sp>
    </p:spTree>
    <p:extLst>
      <p:ext uri="{BB962C8B-B14F-4D97-AF65-F5344CB8AC3E}">
        <p14:creationId xmlns:p14="http://schemas.microsoft.com/office/powerpoint/2010/main" val="2104291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4</a:t>
            </a:fld>
            <a:endParaRPr lang="zh-CN" altLang="en-US"/>
          </a:p>
        </p:txBody>
      </p:sp>
    </p:spTree>
    <p:extLst>
      <p:ext uri="{BB962C8B-B14F-4D97-AF65-F5344CB8AC3E}">
        <p14:creationId xmlns:p14="http://schemas.microsoft.com/office/powerpoint/2010/main" val="3988623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5</a:t>
            </a:fld>
            <a:endParaRPr lang="zh-CN" altLang="en-US"/>
          </a:p>
        </p:txBody>
      </p:sp>
    </p:spTree>
    <p:extLst>
      <p:ext uri="{BB962C8B-B14F-4D97-AF65-F5344CB8AC3E}">
        <p14:creationId xmlns:p14="http://schemas.microsoft.com/office/powerpoint/2010/main" val="1960603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6</a:t>
            </a:fld>
            <a:endParaRPr lang="zh-CN" altLang="en-US"/>
          </a:p>
        </p:txBody>
      </p:sp>
    </p:spTree>
    <p:extLst>
      <p:ext uri="{BB962C8B-B14F-4D97-AF65-F5344CB8AC3E}">
        <p14:creationId xmlns:p14="http://schemas.microsoft.com/office/powerpoint/2010/main" val="1329108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7</a:t>
            </a:fld>
            <a:endParaRPr lang="zh-CN" altLang="en-US"/>
          </a:p>
        </p:txBody>
      </p:sp>
    </p:spTree>
    <p:extLst>
      <p:ext uri="{BB962C8B-B14F-4D97-AF65-F5344CB8AC3E}">
        <p14:creationId xmlns:p14="http://schemas.microsoft.com/office/powerpoint/2010/main" val="405167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8</a:t>
            </a:fld>
            <a:endParaRPr lang="zh-CN" altLang="en-US"/>
          </a:p>
        </p:txBody>
      </p:sp>
    </p:spTree>
    <p:extLst>
      <p:ext uri="{BB962C8B-B14F-4D97-AF65-F5344CB8AC3E}">
        <p14:creationId xmlns:p14="http://schemas.microsoft.com/office/powerpoint/2010/main" val="1899899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9</a:t>
            </a:fld>
            <a:endParaRPr lang="zh-CN" altLang="en-US"/>
          </a:p>
        </p:txBody>
      </p:sp>
    </p:spTree>
    <p:extLst>
      <p:ext uri="{BB962C8B-B14F-4D97-AF65-F5344CB8AC3E}">
        <p14:creationId xmlns:p14="http://schemas.microsoft.com/office/powerpoint/2010/main" val="2210235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10</a:t>
            </a:fld>
            <a:endParaRPr lang="zh-CN" altLang="en-US"/>
          </a:p>
        </p:txBody>
      </p:sp>
    </p:spTree>
    <p:extLst>
      <p:ext uri="{BB962C8B-B14F-4D97-AF65-F5344CB8AC3E}">
        <p14:creationId xmlns:p14="http://schemas.microsoft.com/office/powerpoint/2010/main" val="3867395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11</a:t>
            </a:fld>
            <a:endParaRPr lang="zh-CN" altLang="en-US"/>
          </a:p>
        </p:txBody>
      </p:sp>
    </p:spTree>
    <p:extLst>
      <p:ext uri="{BB962C8B-B14F-4D97-AF65-F5344CB8AC3E}">
        <p14:creationId xmlns:p14="http://schemas.microsoft.com/office/powerpoint/2010/main" val="1188023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12</a:t>
            </a:fld>
            <a:endParaRPr lang="zh-CN" altLang="en-US"/>
          </a:p>
        </p:txBody>
      </p:sp>
    </p:spTree>
    <p:extLst>
      <p:ext uri="{BB962C8B-B14F-4D97-AF65-F5344CB8AC3E}">
        <p14:creationId xmlns:p14="http://schemas.microsoft.com/office/powerpoint/2010/main" val="1587205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13</a:t>
            </a:fld>
            <a:endParaRPr lang="zh-CN" altLang="en-US"/>
          </a:p>
        </p:txBody>
      </p:sp>
    </p:spTree>
    <p:extLst>
      <p:ext uri="{BB962C8B-B14F-4D97-AF65-F5344CB8AC3E}">
        <p14:creationId xmlns:p14="http://schemas.microsoft.com/office/powerpoint/2010/main" val="2272514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14</a:t>
            </a:fld>
            <a:endParaRPr lang="zh-CN" altLang="en-US"/>
          </a:p>
        </p:txBody>
      </p:sp>
    </p:spTree>
    <p:extLst>
      <p:ext uri="{BB962C8B-B14F-4D97-AF65-F5344CB8AC3E}">
        <p14:creationId xmlns:p14="http://schemas.microsoft.com/office/powerpoint/2010/main" val="755379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15</a:t>
            </a:fld>
            <a:endParaRPr lang="zh-CN" altLang="en-US"/>
          </a:p>
        </p:txBody>
      </p:sp>
    </p:spTree>
    <p:extLst>
      <p:ext uri="{BB962C8B-B14F-4D97-AF65-F5344CB8AC3E}">
        <p14:creationId xmlns:p14="http://schemas.microsoft.com/office/powerpoint/2010/main" val="905435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16</a:t>
            </a:fld>
            <a:endParaRPr lang="zh-CN" altLang="en-US"/>
          </a:p>
        </p:txBody>
      </p:sp>
    </p:spTree>
    <p:extLst>
      <p:ext uri="{BB962C8B-B14F-4D97-AF65-F5344CB8AC3E}">
        <p14:creationId xmlns:p14="http://schemas.microsoft.com/office/powerpoint/2010/main" val="381088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17</a:t>
            </a:fld>
            <a:endParaRPr lang="zh-CN" altLang="en-US"/>
          </a:p>
        </p:txBody>
      </p:sp>
    </p:spTree>
    <p:extLst>
      <p:ext uri="{BB962C8B-B14F-4D97-AF65-F5344CB8AC3E}">
        <p14:creationId xmlns:p14="http://schemas.microsoft.com/office/powerpoint/2010/main" val="1895520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18</a:t>
            </a:fld>
            <a:endParaRPr lang="zh-CN" altLang="en-US"/>
          </a:p>
        </p:txBody>
      </p:sp>
    </p:spTree>
    <p:extLst>
      <p:ext uri="{BB962C8B-B14F-4D97-AF65-F5344CB8AC3E}">
        <p14:creationId xmlns:p14="http://schemas.microsoft.com/office/powerpoint/2010/main" val="3365758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19</a:t>
            </a:fld>
            <a:endParaRPr lang="zh-CN" altLang="en-US"/>
          </a:p>
        </p:txBody>
      </p:sp>
    </p:spTree>
    <p:extLst>
      <p:ext uri="{BB962C8B-B14F-4D97-AF65-F5344CB8AC3E}">
        <p14:creationId xmlns:p14="http://schemas.microsoft.com/office/powerpoint/2010/main" val="312085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20</a:t>
            </a:fld>
            <a:endParaRPr lang="zh-CN" altLang="en-US"/>
          </a:p>
        </p:txBody>
      </p:sp>
    </p:spTree>
    <p:extLst>
      <p:ext uri="{BB962C8B-B14F-4D97-AF65-F5344CB8AC3E}">
        <p14:creationId xmlns:p14="http://schemas.microsoft.com/office/powerpoint/2010/main" val="794290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21</a:t>
            </a:fld>
            <a:endParaRPr lang="zh-CN" altLang="en-US"/>
          </a:p>
        </p:txBody>
      </p:sp>
    </p:spTree>
    <p:extLst>
      <p:ext uri="{BB962C8B-B14F-4D97-AF65-F5344CB8AC3E}">
        <p14:creationId xmlns:p14="http://schemas.microsoft.com/office/powerpoint/2010/main" val="961768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22</a:t>
            </a:fld>
            <a:endParaRPr lang="zh-CN" altLang="en-US"/>
          </a:p>
        </p:txBody>
      </p:sp>
    </p:spTree>
    <p:extLst>
      <p:ext uri="{BB962C8B-B14F-4D97-AF65-F5344CB8AC3E}">
        <p14:creationId xmlns:p14="http://schemas.microsoft.com/office/powerpoint/2010/main" val="1687401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23</a:t>
            </a:fld>
            <a:endParaRPr lang="zh-CN" altLang="en-US"/>
          </a:p>
        </p:txBody>
      </p:sp>
    </p:spTree>
    <p:extLst>
      <p:ext uri="{BB962C8B-B14F-4D97-AF65-F5344CB8AC3E}">
        <p14:creationId xmlns:p14="http://schemas.microsoft.com/office/powerpoint/2010/main" val="3314423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24</a:t>
            </a:fld>
            <a:endParaRPr lang="zh-CN" altLang="en-US"/>
          </a:p>
        </p:txBody>
      </p:sp>
    </p:spTree>
    <p:extLst>
      <p:ext uri="{BB962C8B-B14F-4D97-AF65-F5344CB8AC3E}">
        <p14:creationId xmlns:p14="http://schemas.microsoft.com/office/powerpoint/2010/main" val="1210189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25</a:t>
            </a:fld>
            <a:endParaRPr lang="zh-CN" altLang="en-US"/>
          </a:p>
        </p:txBody>
      </p:sp>
    </p:spTree>
    <p:extLst>
      <p:ext uri="{BB962C8B-B14F-4D97-AF65-F5344CB8AC3E}">
        <p14:creationId xmlns:p14="http://schemas.microsoft.com/office/powerpoint/2010/main" val="32955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26</a:t>
            </a:fld>
            <a:endParaRPr lang="zh-CN" altLang="en-US"/>
          </a:p>
        </p:txBody>
      </p:sp>
    </p:spTree>
    <p:extLst>
      <p:ext uri="{BB962C8B-B14F-4D97-AF65-F5344CB8AC3E}">
        <p14:creationId xmlns:p14="http://schemas.microsoft.com/office/powerpoint/2010/main" val="3941255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27</a:t>
            </a:fld>
            <a:endParaRPr lang="zh-CN" altLang="en-US"/>
          </a:p>
        </p:txBody>
      </p:sp>
    </p:spTree>
    <p:extLst>
      <p:ext uri="{BB962C8B-B14F-4D97-AF65-F5344CB8AC3E}">
        <p14:creationId xmlns:p14="http://schemas.microsoft.com/office/powerpoint/2010/main" val="716102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28</a:t>
            </a:fld>
            <a:endParaRPr lang="zh-CN" altLang="en-US"/>
          </a:p>
        </p:txBody>
      </p:sp>
    </p:spTree>
    <p:extLst>
      <p:ext uri="{BB962C8B-B14F-4D97-AF65-F5344CB8AC3E}">
        <p14:creationId xmlns:p14="http://schemas.microsoft.com/office/powerpoint/2010/main" val="2269390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29</a:t>
            </a:fld>
            <a:endParaRPr lang="zh-CN" altLang="en-US"/>
          </a:p>
        </p:txBody>
      </p:sp>
    </p:spTree>
    <p:extLst>
      <p:ext uri="{BB962C8B-B14F-4D97-AF65-F5344CB8AC3E}">
        <p14:creationId xmlns:p14="http://schemas.microsoft.com/office/powerpoint/2010/main" val="1496251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30</a:t>
            </a:fld>
            <a:endParaRPr lang="zh-CN" altLang="en-US"/>
          </a:p>
        </p:txBody>
      </p:sp>
    </p:spTree>
    <p:extLst>
      <p:ext uri="{BB962C8B-B14F-4D97-AF65-F5344CB8AC3E}">
        <p14:creationId xmlns:p14="http://schemas.microsoft.com/office/powerpoint/2010/main" val="849042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31</a:t>
            </a:fld>
            <a:endParaRPr lang="zh-CN" altLang="en-US"/>
          </a:p>
        </p:txBody>
      </p:sp>
    </p:spTree>
    <p:extLst>
      <p:ext uri="{BB962C8B-B14F-4D97-AF65-F5344CB8AC3E}">
        <p14:creationId xmlns:p14="http://schemas.microsoft.com/office/powerpoint/2010/main" val="4086092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6D6B0C-DB84-42BE-B941-A2538B87E0CC}" type="slidenum">
              <a:rPr lang="zh-CN" altLang="en-US" smtClean="0"/>
              <a:t>32</a:t>
            </a:fld>
            <a:endParaRPr lang="zh-CN" altLang="en-US"/>
          </a:p>
        </p:txBody>
      </p:sp>
    </p:spTree>
    <p:extLst>
      <p:ext uri="{BB962C8B-B14F-4D97-AF65-F5344CB8AC3E}">
        <p14:creationId xmlns:p14="http://schemas.microsoft.com/office/powerpoint/2010/main" val="1055773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3316209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27274836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2961291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244469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33458782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588319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15796840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623950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2014101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27121050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791851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FC95D0-281E-4238-9EE8-82E22C71C5AF}" type="datetimeFigureOut">
              <a:rPr lang="zh-CN" altLang="en-US" smtClean="0"/>
              <a:t>2017/11/13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BE546-B1FD-4330-8F32-7EAA86CA7A36}" type="slidenum">
              <a:rPr lang="zh-CN" altLang="en-US" smtClean="0"/>
              <a:t>‹#›</a:t>
            </a:fld>
            <a:endParaRPr lang="zh-CN" altLang="en-US"/>
          </a:p>
        </p:txBody>
      </p:sp>
    </p:spTree>
    <p:extLst>
      <p:ext uri="{BB962C8B-B14F-4D97-AF65-F5344CB8AC3E}">
        <p14:creationId xmlns:p14="http://schemas.microsoft.com/office/powerpoint/2010/main" val="3921804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tags" Target="../tags/tag4.xml"/><Relationship Id="rId1" Type="http://schemas.openxmlformats.org/officeDocument/2006/relationships/tags" Target="../tags/tag3.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7.xml"/><Relationship Id="rId7"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10" Type="http://schemas.microsoft.com/office/2007/relationships/hdphoto" Target="../media/hdphoto5.wdp"/><Relationship Id="rId4" Type="http://schemas.openxmlformats.org/officeDocument/2006/relationships/tags" Target="../tags/tag8.xml"/><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31.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notesSlide" Target="../notesSlides/notesSlide3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7.xml"/><Relationship Id="rId5" Type="http://schemas.openxmlformats.org/officeDocument/2006/relationships/tags" Target="../tags/tag15.xml"/><Relationship Id="rId4" Type="http://schemas.openxmlformats.org/officeDocument/2006/relationships/tags" Target="../tags/tag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00794" y="4709767"/>
            <a:ext cx="6539102" cy="6620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_1"/>
          <p:cNvGrpSpPr/>
          <p:nvPr/>
        </p:nvGrpSpPr>
        <p:grpSpPr>
          <a:xfrm>
            <a:off x="0" y="2751645"/>
            <a:ext cx="1253424" cy="1253419"/>
            <a:chOff x="304800" y="673100"/>
            <a:chExt cx="4000500" cy="4000500"/>
          </a:xfrm>
          <a:effectLst>
            <a:outerShdw blurRad="444500" dist="254000" dir="8100000" algn="tr" rotWithShape="0">
              <a:prstClr val="black">
                <a:alpha val="50000"/>
              </a:prstClr>
            </a:outerShdw>
          </a:effectLst>
        </p:grpSpPr>
        <p:sp>
          <p:nvSpPr>
            <p:cNvPr id="6"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8" name="_2"/>
          <p:cNvGrpSpPr/>
          <p:nvPr/>
        </p:nvGrpSpPr>
        <p:grpSpPr>
          <a:xfrm>
            <a:off x="2892607" y="1892381"/>
            <a:ext cx="1056117" cy="1056116"/>
            <a:chOff x="304800" y="673100"/>
            <a:chExt cx="4000500" cy="4000500"/>
          </a:xfrm>
          <a:effectLst>
            <a:outerShdw blurRad="444500" dist="254000" dir="8100000" algn="tr" rotWithShape="0">
              <a:prstClr val="black">
                <a:alpha val="50000"/>
              </a:prstClr>
            </a:outerShdw>
          </a:effectLst>
        </p:grpSpPr>
        <p:sp>
          <p:nvSpPr>
            <p:cNvPr id="9"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11" name="_3"/>
          <p:cNvGrpSpPr/>
          <p:nvPr/>
        </p:nvGrpSpPr>
        <p:grpSpPr>
          <a:xfrm>
            <a:off x="1985000" y="3062283"/>
            <a:ext cx="767184" cy="767183"/>
            <a:chOff x="304800" y="673100"/>
            <a:chExt cx="4000500" cy="4000500"/>
          </a:xfrm>
          <a:effectLst>
            <a:outerShdw blurRad="444500" dist="254000" dir="8100000" algn="tr" rotWithShape="0">
              <a:prstClr val="black">
                <a:alpha val="50000"/>
              </a:prstClr>
            </a:outerShdw>
          </a:effectLst>
        </p:grpSpPr>
        <p:sp>
          <p:nvSpPr>
            <p:cNvPr id="12"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14" name="_4"/>
          <p:cNvGrpSpPr/>
          <p:nvPr/>
        </p:nvGrpSpPr>
        <p:grpSpPr>
          <a:xfrm>
            <a:off x="-501671" y="-260950"/>
            <a:ext cx="1536171" cy="1536169"/>
            <a:chOff x="304800" y="673100"/>
            <a:chExt cx="4000500" cy="4000500"/>
          </a:xfrm>
          <a:effectLst>
            <a:outerShdw blurRad="444500" dist="254000" dir="8100000" algn="tr" rotWithShape="0">
              <a:prstClr val="black">
                <a:alpha val="50000"/>
              </a:prstClr>
            </a:outerShdw>
          </a:effectLst>
        </p:grpSpPr>
        <p:sp>
          <p:nvSpPr>
            <p:cNvPr id="15"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16" name="椭圆 15"/>
            <p:cNvSpPr/>
            <p:nvPr/>
          </p:nvSpPr>
          <p:spPr>
            <a:xfrm>
              <a:off x="392113" y="760410"/>
              <a:ext cx="3825873" cy="382587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17" name="_5"/>
          <p:cNvGrpSpPr/>
          <p:nvPr/>
        </p:nvGrpSpPr>
        <p:grpSpPr>
          <a:xfrm>
            <a:off x="2559736" y="-259136"/>
            <a:ext cx="767184" cy="767183"/>
            <a:chOff x="304800" y="673100"/>
            <a:chExt cx="4000500" cy="4000500"/>
          </a:xfrm>
          <a:effectLst>
            <a:outerShdw blurRad="444500" dist="254000" dir="8100000" algn="tr" rotWithShape="0">
              <a:prstClr val="black">
                <a:alpha val="50000"/>
              </a:prstClr>
            </a:outerShdw>
          </a:effectLst>
        </p:grpSpPr>
        <p:sp>
          <p:nvSpPr>
            <p:cNvPr id="18"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20" name="_6"/>
          <p:cNvGrpSpPr>
            <a:grpSpLocks/>
          </p:cNvGrpSpPr>
          <p:nvPr/>
        </p:nvGrpSpPr>
        <p:grpSpPr bwMode="auto">
          <a:xfrm>
            <a:off x="9072331" y="6006053"/>
            <a:ext cx="380048" cy="380121"/>
            <a:chOff x="0" y="0"/>
            <a:chExt cx="965499" cy="965499"/>
          </a:xfrm>
        </p:grpSpPr>
        <p:sp>
          <p:nvSpPr>
            <p:cNvPr id="21"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22"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tx1">
                <a:lumMod val="50000"/>
                <a:lumOff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23" name="_7"/>
          <p:cNvGrpSpPr>
            <a:grpSpLocks/>
          </p:cNvGrpSpPr>
          <p:nvPr/>
        </p:nvGrpSpPr>
        <p:grpSpPr bwMode="auto">
          <a:xfrm>
            <a:off x="9609866" y="6006053"/>
            <a:ext cx="380673" cy="380121"/>
            <a:chOff x="0" y="0"/>
            <a:chExt cx="965499" cy="965499"/>
          </a:xfrm>
        </p:grpSpPr>
        <p:sp>
          <p:nvSpPr>
            <p:cNvPr id="24"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25"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26" name="_8"/>
          <p:cNvGrpSpPr>
            <a:grpSpLocks/>
          </p:cNvGrpSpPr>
          <p:nvPr/>
        </p:nvGrpSpPr>
        <p:grpSpPr bwMode="auto">
          <a:xfrm>
            <a:off x="10148025" y="6006053"/>
            <a:ext cx="380048" cy="380121"/>
            <a:chOff x="0" y="0"/>
            <a:chExt cx="965499" cy="965499"/>
          </a:xfrm>
        </p:grpSpPr>
        <p:sp>
          <p:nvSpPr>
            <p:cNvPr id="2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28"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29" name="_9"/>
          <p:cNvGrpSpPr>
            <a:grpSpLocks/>
          </p:cNvGrpSpPr>
          <p:nvPr/>
        </p:nvGrpSpPr>
        <p:grpSpPr bwMode="auto">
          <a:xfrm>
            <a:off x="10685560" y="6006053"/>
            <a:ext cx="380048" cy="380121"/>
            <a:chOff x="0" y="0"/>
            <a:chExt cx="965499" cy="965499"/>
          </a:xfrm>
        </p:grpSpPr>
        <p:sp>
          <p:nvSpPr>
            <p:cNvPr id="30"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31"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32" name="_10"/>
          <p:cNvGrpSpPr>
            <a:grpSpLocks/>
          </p:cNvGrpSpPr>
          <p:nvPr/>
        </p:nvGrpSpPr>
        <p:grpSpPr bwMode="auto">
          <a:xfrm>
            <a:off x="11223095" y="6006053"/>
            <a:ext cx="380048" cy="380121"/>
            <a:chOff x="0" y="0"/>
            <a:chExt cx="965499" cy="965499"/>
          </a:xfrm>
        </p:grpSpPr>
        <p:sp>
          <p:nvSpPr>
            <p:cNvPr id="33"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34"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35" name="_14"/>
          <p:cNvGrpSpPr/>
          <p:nvPr/>
        </p:nvGrpSpPr>
        <p:grpSpPr>
          <a:xfrm>
            <a:off x="0" y="6804977"/>
            <a:ext cx="12192000" cy="60959"/>
            <a:chOff x="0" y="3474720"/>
            <a:chExt cx="10261600" cy="71120"/>
          </a:xfrm>
          <a:solidFill>
            <a:schemeClr val="accent3"/>
          </a:solidFill>
        </p:grpSpPr>
        <p:sp>
          <p:nvSpPr>
            <p:cNvPr id="36" name="Rectangle 26"/>
            <p:cNvSpPr/>
            <p:nvPr/>
          </p:nvSpPr>
          <p:spPr>
            <a:xfrm>
              <a:off x="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cs typeface="+mn-ea"/>
                <a:sym typeface="+mn-lt"/>
              </a:endParaRPr>
            </a:p>
          </p:txBody>
        </p:sp>
        <p:sp>
          <p:nvSpPr>
            <p:cNvPr id="37" name="Rectangle 27"/>
            <p:cNvSpPr/>
            <p:nvPr/>
          </p:nvSpPr>
          <p:spPr>
            <a:xfrm>
              <a:off x="2052320" y="3474720"/>
              <a:ext cx="2052320" cy="71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cs typeface="+mn-ea"/>
                <a:sym typeface="+mn-lt"/>
              </a:endParaRPr>
            </a:p>
          </p:txBody>
        </p:sp>
        <p:sp>
          <p:nvSpPr>
            <p:cNvPr id="38" name="Rectangle 28"/>
            <p:cNvSpPr/>
            <p:nvPr/>
          </p:nvSpPr>
          <p:spPr>
            <a:xfrm>
              <a:off x="410464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cs typeface="+mn-ea"/>
                <a:sym typeface="+mn-lt"/>
              </a:endParaRPr>
            </a:p>
          </p:txBody>
        </p:sp>
        <p:sp>
          <p:nvSpPr>
            <p:cNvPr id="39" name="Rectangle 29"/>
            <p:cNvSpPr/>
            <p:nvPr/>
          </p:nvSpPr>
          <p:spPr>
            <a:xfrm>
              <a:off x="6156960" y="3474720"/>
              <a:ext cx="2052320" cy="71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cs typeface="+mn-ea"/>
                <a:sym typeface="+mn-lt"/>
              </a:endParaRPr>
            </a:p>
          </p:txBody>
        </p:sp>
        <p:sp>
          <p:nvSpPr>
            <p:cNvPr id="40" name="Rectangle 30"/>
            <p:cNvSpPr/>
            <p:nvPr/>
          </p:nvSpPr>
          <p:spPr>
            <a:xfrm>
              <a:off x="820928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cs typeface="+mn-ea"/>
                <a:sym typeface="+mn-lt"/>
              </a:endParaRPr>
            </a:p>
          </p:txBody>
        </p:sp>
      </p:grpSp>
      <p:grpSp>
        <p:nvGrpSpPr>
          <p:cNvPr id="41" name="_15"/>
          <p:cNvGrpSpPr/>
          <p:nvPr/>
        </p:nvGrpSpPr>
        <p:grpSpPr>
          <a:xfrm>
            <a:off x="-107864" y="-260951"/>
            <a:ext cx="3809064" cy="3701715"/>
            <a:chOff x="4345444" y="2542859"/>
            <a:chExt cx="1810550" cy="1811205"/>
          </a:xfrm>
        </p:grpSpPr>
        <p:grpSp>
          <p:nvGrpSpPr>
            <p:cNvPr id="42" name="组合 4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4"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cs typeface="+mn-ea"/>
                  <a:sym typeface="+mn-lt"/>
                </a:endParaRPr>
              </a:p>
            </p:txBody>
          </p:sp>
          <p:sp>
            <p:nvSpPr>
              <p:cNvPr id="45" name="椭圆 4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cs typeface="+mn-ea"/>
                  <a:sym typeface="+mn-lt"/>
                </a:endParaRPr>
              </a:p>
            </p:txBody>
          </p:sp>
        </p:grpSp>
        <p:sp>
          <p:nvSpPr>
            <p:cNvPr id="43" name="椭圆 42"/>
            <p:cNvSpPr/>
            <p:nvPr/>
          </p:nvSpPr>
          <p:spPr>
            <a:xfrm>
              <a:off x="4565570" y="2763062"/>
              <a:ext cx="1370298" cy="1370793"/>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sp>
        <p:nvSpPr>
          <p:cNvPr id="46" name="_16"/>
          <p:cNvSpPr>
            <a:spLocks noChangeArrowheads="1"/>
          </p:cNvSpPr>
          <p:nvPr/>
        </p:nvSpPr>
        <p:spPr bwMode="auto">
          <a:xfrm>
            <a:off x="80667" y="974363"/>
            <a:ext cx="3279031" cy="1200329"/>
          </a:xfrm>
          <a:prstGeom prst="rect">
            <a:avLst/>
          </a:prstGeom>
          <a:extLst/>
        </p:spPr>
        <p:txBody>
          <a:bodyPr wrap="square">
            <a:spAutoFit/>
          </a:bodyPr>
          <a:lstStyle/>
          <a:p>
            <a:pPr algn="ctr" fontAlgn="base">
              <a:spcBef>
                <a:spcPct val="0"/>
              </a:spcBef>
              <a:spcAft>
                <a:spcPct val="0"/>
              </a:spcAft>
            </a:pPr>
            <a:r>
              <a:rPr lang="en-US" altLang="zh-CN" sz="7200" b="1" dirty="0">
                <a:solidFill>
                  <a:prstClr val="white"/>
                </a:solidFill>
                <a:cs typeface="+mn-ea"/>
                <a:sym typeface="+mn-lt"/>
              </a:rPr>
              <a:t>201X</a:t>
            </a:r>
          </a:p>
        </p:txBody>
      </p:sp>
      <p:sp>
        <p:nvSpPr>
          <p:cNvPr id="47" name="PA_ACE_文本框 12"/>
          <p:cNvSpPr txBox="1"/>
          <p:nvPr>
            <p:custDataLst>
              <p:tags r:id="rId1"/>
            </p:custDataLst>
          </p:nvPr>
        </p:nvSpPr>
        <p:spPr>
          <a:xfrm>
            <a:off x="4803064" y="1488468"/>
            <a:ext cx="6472443" cy="1323439"/>
          </a:xfrm>
          <a:prstGeom prst="rect">
            <a:avLst/>
          </a:prstGeom>
          <a:noFill/>
        </p:spPr>
        <p:txBody>
          <a:bodyPr wrap="square" rtlCol="0">
            <a:spAutoFit/>
          </a:bodyPr>
          <a:lstStyle/>
          <a:p>
            <a:r>
              <a:rPr lang="zh-CN" altLang="en-US" sz="8000" b="1" dirty="0">
                <a:solidFill>
                  <a:srgbClr val="00A2FF"/>
                </a:solidFill>
                <a:latin typeface="微软雅黑" panose="020B0503020204020204" pitchFamily="34" charset="-122"/>
                <a:ea typeface="微软雅黑" panose="020B0503020204020204" pitchFamily="34" charset="-122"/>
              </a:rPr>
              <a:t>商务礼仪</a:t>
            </a:r>
            <a:r>
              <a:rPr lang="zh-CN" altLang="en-US" sz="8000" b="1" dirty="0">
                <a:solidFill>
                  <a:schemeClr val="accent6"/>
                </a:solidFill>
                <a:latin typeface="微软雅黑" panose="020B0503020204020204" pitchFamily="34" charset="-122"/>
                <a:ea typeface="微软雅黑" panose="020B0503020204020204" pitchFamily="34" charset="-122"/>
              </a:rPr>
              <a:t>培训</a:t>
            </a:r>
          </a:p>
        </p:txBody>
      </p:sp>
      <p:sp>
        <p:nvSpPr>
          <p:cNvPr id="48" name="矩形 47"/>
          <p:cNvSpPr/>
          <p:nvPr/>
        </p:nvSpPr>
        <p:spPr>
          <a:xfrm>
            <a:off x="5773885" y="3230710"/>
            <a:ext cx="4644798" cy="707886"/>
          </a:xfrm>
          <a:prstGeom prst="rect">
            <a:avLst/>
          </a:prstGeom>
        </p:spPr>
        <p:txBody>
          <a:bodyPr wrap="none">
            <a:spAutoFit/>
          </a:bodyPr>
          <a:lstStyle/>
          <a:p>
            <a:r>
              <a:rPr lang="en-US" altLang="zh-CN" sz="4000" dirty="0">
                <a:solidFill>
                  <a:srgbClr val="92D050"/>
                </a:solidFill>
                <a:latin typeface="Century Gothic" panose="020B0502020202020204" pitchFamily="34" charset="0"/>
                <a:ea typeface="微软雅黑" panose="020B0503020204020204" pitchFamily="34" charset="-122"/>
              </a:rPr>
              <a:t>B</a:t>
            </a:r>
            <a:r>
              <a:rPr lang="zh-CN" altLang="en-US" sz="4000" dirty="0">
                <a:solidFill>
                  <a:srgbClr val="92D050"/>
                </a:solidFill>
                <a:latin typeface="Century Gothic" panose="020B0502020202020204" pitchFamily="34" charset="0"/>
                <a:ea typeface="微软雅黑" panose="020B0503020204020204" pitchFamily="34" charset="-122"/>
              </a:rPr>
              <a:t>usiness </a:t>
            </a:r>
            <a:r>
              <a:rPr lang="en-US" altLang="zh-CN" sz="4000" dirty="0">
                <a:solidFill>
                  <a:srgbClr val="92D050"/>
                </a:solidFill>
                <a:latin typeface="Century Gothic" panose="020B0502020202020204" pitchFamily="34" charset="0"/>
                <a:ea typeface="微软雅黑" panose="020B0503020204020204" pitchFamily="34" charset="-122"/>
              </a:rPr>
              <a:t>E</a:t>
            </a:r>
            <a:r>
              <a:rPr lang="zh-CN" altLang="en-US" sz="4000" dirty="0">
                <a:solidFill>
                  <a:srgbClr val="92D050"/>
                </a:solidFill>
                <a:latin typeface="Century Gothic" panose="020B0502020202020204" pitchFamily="34" charset="0"/>
                <a:ea typeface="微软雅黑" panose="020B0503020204020204" pitchFamily="34" charset="-122"/>
              </a:rPr>
              <a:t>tiquette</a:t>
            </a:r>
          </a:p>
        </p:txBody>
      </p:sp>
      <p:sp>
        <p:nvSpPr>
          <p:cNvPr id="49" name="矩形 48"/>
          <p:cNvSpPr/>
          <p:nvPr/>
        </p:nvSpPr>
        <p:spPr>
          <a:xfrm>
            <a:off x="3201101" y="4796251"/>
            <a:ext cx="5777544"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汇报人：您的姓名     时间：</a:t>
            </a:r>
            <a:r>
              <a:rPr lang="en-US" altLang="zh-CN" sz="2400" dirty="0">
                <a:solidFill>
                  <a:schemeClr val="bg1"/>
                </a:solidFill>
                <a:latin typeface="微软雅黑" panose="020B0503020204020204" pitchFamily="34" charset="-122"/>
                <a:ea typeface="微软雅黑" panose="020B0503020204020204" pitchFamily="34" charset="-122"/>
              </a:rPr>
              <a:t>20XX-08-28</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935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40000">
                                          <p:cBhvr additive="base">
                                            <p:cTn id="7" dur="20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8" dur="2000" fill="hold"/>
                                            <p:tgtEl>
                                              <p:spTgt spid="41"/>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20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20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14:presetBounceEnd="4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40000">
                                          <p:cBhvr additive="base">
                                            <p:cTn id="19" dur="20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14:presetBounceEnd="40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20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2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14:presetBounceEnd="40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40000">
                                          <p:cBhvr additive="base">
                                            <p:cTn id="27" dur="2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8" dur="20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6"/>
                                            </p:tgtEl>
                                            <p:attrNameLst>
                                              <p:attrName>style.visibility</p:attrName>
                                            </p:attrNameLst>
                                          </p:cBhvr>
                                          <p:to>
                                            <p:strVal val="visible"/>
                                          </p:to>
                                        </p:set>
                                        <p:anim by="(-#ppt_w*2)" calcmode="lin" valueType="num">
                                          <p:cBhvr rctx="PPT">
                                            <p:cTn id="32" dur="1000" autoRev="1" fill="hold">
                                              <p:stCondLst>
                                                <p:cond delay="0"/>
                                              </p:stCondLst>
                                            </p:cTn>
                                            <p:tgtEl>
                                              <p:spTgt spid="46"/>
                                            </p:tgtEl>
                                            <p:attrNameLst>
                                              <p:attrName>ppt_w</p:attrName>
                                            </p:attrNameLst>
                                          </p:cBhvr>
                                        </p:anim>
                                        <p:anim by="(#ppt_w*0.50)" calcmode="lin" valueType="num">
                                          <p:cBhvr>
                                            <p:cTn id="33" dur="1000" decel="50000" autoRev="1" fill="hold">
                                              <p:stCondLst>
                                                <p:cond delay="0"/>
                                              </p:stCondLst>
                                            </p:cTn>
                                            <p:tgtEl>
                                              <p:spTgt spid="46"/>
                                            </p:tgtEl>
                                            <p:attrNameLst>
                                              <p:attrName>ppt_x</p:attrName>
                                            </p:attrNameLst>
                                          </p:cBhvr>
                                        </p:anim>
                                        <p:anim from="(-#ppt_h/2)" to="(#ppt_y)" calcmode="lin" valueType="num">
                                          <p:cBhvr>
                                            <p:cTn id="34" dur="2000" fill="hold">
                                              <p:stCondLst>
                                                <p:cond delay="0"/>
                                              </p:stCondLst>
                                            </p:cTn>
                                            <p:tgtEl>
                                              <p:spTgt spid="46"/>
                                            </p:tgtEl>
                                            <p:attrNameLst>
                                              <p:attrName>ppt_y</p:attrName>
                                            </p:attrNameLst>
                                          </p:cBhvr>
                                        </p:anim>
                                        <p:animRot by="21600000">
                                          <p:cBhvr>
                                            <p:cTn id="35" dur="2000" fill="hold">
                                              <p:stCondLst>
                                                <p:cond delay="0"/>
                                              </p:stCondLst>
                                            </p:cTn>
                                            <p:tgtEl>
                                              <p:spTgt spid="46"/>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23" presetClass="entr" presetSubtype="288" fill="hold" grpId="0" nodeType="afterEffect">
                                      <p:stCondLst>
                                        <p:cond delay="0"/>
                                      </p:stCondLst>
                                      <p:iterate type="lt">
                                        <p:tmPct val="10000"/>
                                      </p:iterate>
                                      <p:childTnLst>
                                        <p:set>
                                          <p:cBhvr>
                                            <p:cTn id="58" dur="1" fill="hold">
                                              <p:stCondLst>
                                                <p:cond delay="0"/>
                                              </p:stCondLst>
                                            </p:cTn>
                                            <p:tgtEl>
                                              <p:spTgt spid="47"/>
                                            </p:tgtEl>
                                            <p:attrNameLst>
                                              <p:attrName>style.visibility</p:attrName>
                                            </p:attrNameLst>
                                          </p:cBhvr>
                                          <p:to>
                                            <p:strVal val="visible"/>
                                          </p:to>
                                        </p:set>
                                        <p:anim calcmode="lin" valueType="num">
                                          <p:cBhvr>
                                            <p:cTn id="59" dur="750" fill="hold"/>
                                            <p:tgtEl>
                                              <p:spTgt spid="47"/>
                                            </p:tgtEl>
                                            <p:attrNameLst>
                                              <p:attrName>ppt_w</p:attrName>
                                            </p:attrNameLst>
                                          </p:cBhvr>
                                          <p:tavLst>
                                            <p:tav tm="0">
                                              <p:val>
                                                <p:strVal val="4/3*#ppt_w"/>
                                              </p:val>
                                            </p:tav>
                                            <p:tav tm="100000">
                                              <p:val>
                                                <p:strVal val="#ppt_w"/>
                                              </p:val>
                                            </p:tav>
                                          </p:tavLst>
                                        </p:anim>
                                        <p:anim calcmode="lin" valueType="num">
                                          <p:cBhvr>
                                            <p:cTn id="60" dur="750" fill="hold"/>
                                            <p:tgtEl>
                                              <p:spTgt spid="47"/>
                                            </p:tgtEl>
                                            <p:attrNameLst>
                                              <p:attrName>ppt_h</p:attrName>
                                            </p:attrNameLst>
                                          </p:cBhvr>
                                          <p:tavLst>
                                            <p:tav tm="0">
                                              <p:val>
                                                <p:strVal val="4/3*#ppt_h"/>
                                              </p:val>
                                            </p:tav>
                                            <p:tav tm="100000">
                                              <p:val>
                                                <p:strVal val="#ppt_h"/>
                                              </p:val>
                                            </p:tav>
                                          </p:tavLst>
                                        </p:anim>
                                      </p:childTnLst>
                                    </p:cTn>
                                  </p:par>
                                  <p:par>
                                    <p:cTn id="61" presetID="22" presetClass="entr" presetSubtype="8"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500"/>
                                            <p:tgtEl>
                                              <p:spTgt spid="48"/>
                                            </p:tgtEl>
                                          </p:cBhvr>
                                        </p:animEffect>
                                      </p:childTnLst>
                                    </p:cTn>
                                  </p:par>
                                </p:childTnLst>
                              </p:cTn>
                            </p:par>
                            <p:par>
                              <p:cTn id="64" fill="hold">
                                <p:stCondLst>
                                  <p:cond delay="5875"/>
                                </p:stCondLst>
                                <p:childTnLst>
                                  <p:par>
                                    <p:cTn id="65" presetID="10"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750"/>
                                            <p:tgtEl>
                                              <p:spTgt spid="49"/>
                                            </p:tgtEl>
                                          </p:cBhvr>
                                        </p:animEffect>
                                      </p:childTnLst>
                                    </p:cTn>
                                  </p:par>
                                  <p:par>
                                    <p:cTn id="71" presetID="42" presetClass="path" presetSubtype="0" decel="50000" fill="hold" grpId="1" nodeType="withEffect">
                                      <p:stCondLst>
                                        <p:cond delay="500"/>
                                      </p:stCondLst>
                                      <p:childTnLst>
                                        <p:animMotion origin="layout" path="M -3.75E-6 -3.33333E-6 L -3.75E-6 0.09861 " pathEditMode="relative" rAng="0" ptsTypes="AA">
                                          <p:cBhvr>
                                            <p:cTn id="72" dur="750" spd="-100000" fill="hold"/>
                                            <p:tgtEl>
                                              <p:spTgt spid="49"/>
                                            </p:tgtEl>
                                            <p:attrNameLst>
                                              <p:attrName>ppt_x</p:attrName>
                                              <p:attrName>ppt_y</p:attrName>
                                            </p:attrNameLst>
                                          </p:cBhvr>
                                          <p:rCtr x="0" y="4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6" grpId="0"/>
          <p:bldP spid="47" grpId="0"/>
          <p:bldP spid="48" grpId="0"/>
          <p:bldP spid="49" grpId="0"/>
          <p:bldP spid="4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2000" fill="hold"/>
                                            <p:tgtEl>
                                              <p:spTgt spid="41"/>
                                            </p:tgtEl>
                                            <p:attrNameLst>
                                              <p:attrName>ppt_x</p:attrName>
                                            </p:attrNameLst>
                                          </p:cBhvr>
                                          <p:tavLst>
                                            <p:tav tm="0">
                                              <p:val>
                                                <p:strVal val="#ppt_x"/>
                                              </p:val>
                                            </p:tav>
                                            <p:tav tm="100000">
                                              <p:val>
                                                <p:strVal val="#ppt_x"/>
                                              </p:val>
                                            </p:tav>
                                          </p:tavLst>
                                        </p:anim>
                                        <p:anim calcmode="lin" valueType="num">
                                          <p:cBhvr additive="base">
                                            <p:cTn id="8" dur="2000" fill="hold"/>
                                            <p:tgtEl>
                                              <p:spTgt spid="41"/>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000" fill="hold"/>
                                            <p:tgtEl>
                                              <p:spTgt spid="14"/>
                                            </p:tgtEl>
                                            <p:attrNameLst>
                                              <p:attrName>ppt_x</p:attrName>
                                            </p:attrNameLst>
                                          </p:cBhvr>
                                          <p:tavLst>
                                            <p:tav tm="0">
                                              <p:val>
                                                <p:strVal val="0-#ppt_w/2"/>
                                              </p:val>
                                            </p:tav>
                                            <p:tav tm="100000">
                                              <p:val>
                                                <p:strVal val="#ppt_x"/>
                                              </p:val>
                                            </p:tav>
                                          </p:tavLst>
                                        </p:anim>
                                        <p:anim calcmode="lin" valueType="num">
                                          <p:cBhvr additive="base">
                                            <p:cTn id="12" dur="2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1+#ppt_w/2"/>
                                              </p:val>
                                            </p:tav>
                                            <p:tav tm="100000">
                                              <p:val>
                                                <p:strVal val="#ppt_x"/>
                                              </p:val>
                                            </p:tav>
                                          </p:tavLst>
                                        </p:anim>
                                        <p:anim calcmode="lin" valueType="num">
                                          <p:cBhvr additive="base">
                                            <p:cTn id="16" dur="2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000" fill="hold"/>
                                            <p:tgtEl>
                                              <p:spTgt spid="17"/>
                                            </p:tgtEl>
                                            <p:attrNameLst>
                                              <p:attrName>ppt_x</p:attrName>
                                            </p:attrNameLst>
                                          </p:cBhvr>
                                          <p:tavLst>
                                            <p:tav tm="0">
                                              <p:val>
                                                <p:strVal val="1+#ppt_w/2"/>
                                              </p:val>
                                            </p:tav>
                                            <p:tav tm="100000">
                                              <p:val>
                                                <p:strVal val="#ppt_x"/>
                                              </p:val>
                                            </p:tav>
                                          </p:tavLst>
                                        </p:anim>
                                        <p:anim calcmode="lin" valueType="num">
                                          <p:cBhvr additive="base">
                                            <p:cTn id="20" dur="20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000" fill="hold"/>
                                            <p:tgtEl>
                                              <p:spTgt spid="5"/>
                                            </p:tgtEl>
                                            <p:attrNameLst>
                                              <p:attrName>ppt_x</p:attrName>
                                            </p:attrNameLst>
                                          </p:cBhvr>
                                          <p:tavLst>
                                            <p:tav tm="0">
                                              <p:val>
                                                <p:strVal val="0-#ppt_w/2"/>
                                              </p:val>
                                            </p:tav>
                                            <p:tav tm="100000">
                                              <p:val>
                                                <p:strVal val="#ppt_x"/>
                                              </p:val>
                                            </p:tav>
                                          </p:tavLst>
                                        </p:anim>
                                        <p:anim calcmode="lin" valueType="num">
                                          <p:cBhvr additive="base">
                                            <p:cTn id="24" dur="2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000" fill="hold"/>
                                            <p:tgtEl>
                                              <p:spTgt spid="11"/>
                                            </p:tgtEl>
                                            <p:attrNameLst>
                                              <p:attrName>ppt_x</p:attrName>
                                            </p:attrNameLst>
                                          </p:cBhvr>
                                          <p:tavLst>
                                            <p:tav tm="0">
                                              <p:val>
                                                <p:strVal val="0-#ppt_w/2"/>
                                              </p:val>
                                            </p:tav>
                                            <p:tav tm="100000">
                                              <p:val>
                                                <p:strVal val="#ppt_x"/>
                                              </p:val>
                                            </p:tav>
                                          </p:tavLst>
                                        </p:anim>
                                        <p:anim calcmode="lin" valueType="num">
                                          <p:cBhvr additive="base">
                                            <p:cTn id="28" dur="20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6"/>
                                            </p:tgtEl>
                                            <p:attrNameLst>
                                              <p:attrName>style.visibility</p:attrName>
                                            </p:attrNameLst>
                                          </p:cBhvr>
                                          <p:to>
                                            <p:strVal val="visible"/>
                                          </p:to>
                                        </p:set>
                                        <p:anim by="(-#ppt_w*2)" calcmode="lin" valueType="num">
                                          <p:cBhvr rctx="PPT">
                                            <p:cTn id="32" dur="1000" autoRev="1" fill="hold">
                                              <p:stCondLst>
                                                <p:cond delay="0"/>
                                              </p:stCondLst>
                                            </p:cTn>
                                            <p:tgtEl>
                                              <p:spTgt spid="46"/>
                                            </p:tgtEl>
                                            <p:attrNameLst>
                                              <p:attrName>ppt_w</p:attrName>
                                            </p:attrNameLst>
                                          </p:cBhvr>
                                        </p:anim>
                                        <p:anim by="(#ppt_w*0.50)" calcmode="lin" valueType="num">
                                          <p:cBhvr>
                                            <p:cTn id="33" dur="1000" decel="50000" autoRev="1" fill="hold">
                                              <p:stCondLst>
                                                <p:cond delay="0"/>
                                              </p:stCondLst>
                                            </p:cTn>
                                            <p:tgtEl>
                                              <p:spTgt spid="46"/>
                                            </p:tgtEl>
                                            <p:attrNameLst>
                                              <p:attrName>ppt_x</p:attrName>
                                            </p:attrNameLst>
                                          </p:cBhvr>
                                        </p:anim>
                                        <p:anim from="(-#ppt_h/2)" to="(#ppt_y)" calcmode="lin" valueType="num">
                                          <p:cBhvr>
                                            <p:cTn id="34" dur="2000" fill="hold">
                                              <p:stCondLst>
                                                <p:cond delay="0"/>
                                              </p:stCondLst>
                                            </p:cTn>
                                            <p:tgtEl>
                                              <p:spTgt spid="46"/>
                                            </p:tgtEl>
                                            <p:attrNameLst>
                                              <p:attrName>ppt_y</p:attrName>
                                            </p:attrNameLst>
                                          </p:cBhvr>
                                        </p:anim>
                                        <p:animRot by="21600000">
                                          <p:cBhvr>
                                            <p:cTn id="35" dur="2000" fill="hold">
                                              <p:stCondLst>
                                                <p:cond delay="0"/>
                                              </p:stCondLst>
                                            </p:cTn>
                                            <p:tgtEl>
                                              <p:spTgt spid="46"/>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23" presetClass="entr" presetSubtype="288" fill="hold" grpId="0" nodeType="afterEffect">
                                      <p:stCondLst>
                                        <p:cond delay="0"/>
                                      </p:stCondLst>
                                      <p:iterate type="lt">
                                        <p:tmPct val="10000"/>
                                      </p:iterate>
                                      <p:childTnLst>
                                        <p:set>
                                          <p:cBhvr>
                                            <p:cTn id="58" dur="1" fill="hold">
                                              <p:stCondLst>
                                                <p:cond delay="0"/>
                                              </p:stCondLst>
                                            </p:cTn>
                                            <p:tgtEl>
                                              <p:spTgt spid="47"/>
                                            </p:tgtEl>
                                            <p:attrNameLst>
                                              <p:attrName>style.visibility</p:attrName>
                                            </p:attrNameLst>
                                          </p:cBhvr>
                                          <p:to>
                                            <p:strVal val="visible"/>
                                          </p:to>
                                        </p:set>
                                        <p:anim calcmode="lin" valueType="num">
                                          <p:cBhvr>
                                            <p:cTn id="59" dur="750" fill="hold"/>
                                            <p:tgtEl>
                                              <p:spTgt spid="47"/>
                                            </p:tgtEl>
                                            <p:attrNameLst>
                                              <p:attrName>ppt_w</p:attrName>
                                            </p:attrNameLst>
                                          </p:cBhvr>
                                          <p:tavLst>
                                            <p:tav tm="0">
                                              <p:val>
                                                <p:strVal val="4/3*#ppt_w"/>
                                              </p:val>
                                            </p:tav>
                                            <p:tav tm="100000">
                                              <p:val>
                                                <p:strVal val="#ppt_w"/>
                                              </p:val>
                                            </p:tav>
                                          </p:tavLst>
                                        </p:anim>
                                        <p:anim calcmode="lin" valueType="num">
                                          <p:cBhvr>
                                            <p:cTn id="60" dur="750" fill="hold"/>
                                            <p:tgtEl>
                                              <p:spTgt spid="47"/>
                                            </p:tgtEl>
                                            <p:attrNameLst>
                                              <p:attrName>ppt_h</p:attrName>
                                            </p:attrNameLst>
                                          </p:cBhvr>
                                          <p:tavLst>
                                            <p:tav tm="0">
                                              <p:val>
                                                <p:strVal val="4/3*#ppt_h"/>
                                              </p:val>
                                            </p:tav>
                                            <p:tav tm="100000">
                                              <p:val>
                                                <p:strVal val="#ppt_h"/>
                                              </p:val>
                                            </p:tav>
                                          </p:tavLst>
                                        </p:anim>
                                      </p:childTnLst>
                                    </p:cTn>
                                  </p:par>
                                  <p:par>
                                    <p:cTn id="61" presetID="22" presetClass="entr" presetSubtype="8"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500"/>
                                            <p:tgtEl>
                                              <p:spTgt spid="48"/>
                                            </p:tgtEl>
                                          </p:cBhvr>
                                        </p:animEffect>
                                      </p:childTnLst>
                                    </p:cTn>
                                  </p:par>
                                </p:childTnLst>
                              </p:cTn>
                            </p:par>
                            <p:par>
                              <p:cTn id="64" fill="hold">
                                <p:stCondLst>
                                  <p:cond delay="5875"/>
                                </p:stCondLst>
                                <p:childTnLst>
                                  <p:par>
                                    <p:cTn id="65" presetID="10"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750"/>
                                            <p:tgtEl>
                                              <p:spTgt spid="49"/>
                                            </p:tgtEl>
                                          </p:cBhvr>
                                        </p:animEffect>
                                      </p:childTnLst>
                                    </p:cTn>
                                  </p:par>
                                  <p:par>
                                    <p:cTn id="71" presetID="42" presetClass="path" presetSubtype="0" decel="50000" fill="hold" grpId="1" nodeType="withEffect">
                                      <p:stCondLst>
                                        <p:cond delay="500"/>
                                      </p:stCondLst>
                                      <p:childTnLst>
                                        <p:animMotion origin="layout" path="M -3.75E-6 -3.33333E-6 L -3.75E-6 0.09861 " pathEditMode="relative" rAng="0" ptsTypes="AA">
                                          <p:cBhvr>
                                            <p:cTn id="72" dur="750" spd="-100000" fill="hold"/>
                                            <p:tgtEl>
                                              <p:spTgt spid="49"/>
                                            </p:tgtEl>
                                            <p:attrNameLst>
                                              <p:attrName>ppt_x</p:attrName>
                                              <p:attrName>ppt_y</p:attrName>
                                            </p:attrNameLst>
                                          </p:cBhvr>
                                          <p:rCtr x="0" y="4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6" grpId="0"/>
          <p:bldP spid="47" grpId="0"/>
          <p:bldP spid="48" grpId="0"/>
          <p:bldP spid="49" grpId="0"/>
          <p:bldP spid="49"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a:off x="4147673" y="2288459"/>
            <a:ext cx="0" cy="4252478"/>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_3"/>
          <p:cNvGrpSpPr/>
          <p:nvPr/>
        </p:nvGrpSpPr>
        <p:grpSpPr>
          <a:xfrm>
            <a:off x="3595147" y="1464529"/>
            <a:ext cx="465928" cy="465928"/>
            <a:chOff x="304800" y="673100"/>
            <a:chExt cx="4000500" cy="4000500"/>
          </a:xfrm>
          <a:effectLst>
            <a:outerShdw blurRad="444500" dist="254000" dir="684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5" name="椭圆 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grpSp>
        <p:nvGrpSpPr>
          <p:cNvPr id="6" name="_4"/>
          <p:cNvGrpSpPr/>
          <p:nvPr/>
        </p:nvGrpSpPr>
        <p:grpSpPr>
          <a:xfrm>
            <a:off x="10184129" y="1576130"/>
            <a:ext cx="208389" cy="208389"/>
            <a:chOff x="304800" y="673100"/>
            <a:chExt cx="4000500" cy="4000500"/>
          </a:xfrm>
          <a:effectLst>
            <a:outerShdw blurRad="444500" dist="254000" dir="684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grpSp>
        <p:nvGrpSpPr>
          <p:cNvPr id="9" name="_5"/>
          <p:cNvGrpSpPr/>
          <p:nvPr/>
        </p:nvGrpSpPr>
        <p:grpSpPr>
          <a:xfrm>
            <a:off x="10392518" y="1795527"/>
            <a:ext cx="277920" cy="277920"/>
            <a:chOff x="304800" y="673100"/>
            <a:chExt cx="4000500" cy="4000500"/>
          </a:xfrm>
          <a:effectLst>
            <a:outerShdw blurRad="444500" dist="254000" dir="684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sp>
        <p:nvSpPr>
          <p:cNvPr id="12" name="_6"/>
          <p:cNvSpPr/>
          <p:nvPr/>
        </p:nvSpPr>
        <p:spPr>
          <a:xfrm>
            <a:off x="10392518" y="5924354"/>
            <a:ext cx="667877" cy="6678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sp>
        <p:nvSpPr>
          <p:cNvPr id="13" name="_7"/>
          <p:cNvSpPr/>
          <p:nvPr/>
        </p:nvSpPr>
        <p:spPr>
          <a:xfrm>
            <a:off x="11231074" y="4696932"/>
            <a:ext cx="366369" cy="366369"/>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nvGrpSpPr>
          <p:cNvPr id="14" name="_8"/>
          <p:cNvGrpSpPr/>
          <p:nvPr/>
        </p:nvGrpSpPr>
        <p:grpSpPr>
          <a:xfrm>
            <a:off x="9578335" y="6418244"/>
            <a:ext cx="293036" cy="293036"/>
            <a:chOff x="304800" y="673100"/>
            <a:chExt cx="4000500" cy="4000500"/>
          </a:xfrm>
          <a:effectLst>
            <a:outerShdw blurRad="381000" dist="152400" dir="8100000" algn="tr" rotWithShape="0">
              <a:prstClr val="black">
                <a:alpha val="7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6" name="椭圆 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17" name="_9"/>
          <p:cNvGrpSpPr/>
          <p:nvPr/>
        </p:nvGrpSpPr>
        <p:grpSpPr>
          <a:xfrm>
            <a:off x="3188050" y="1025998"/>
            <a:ext cx="383892" cy="383892"/>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20" name="_10"/>
          <p:cNvGrpSpPr/>
          <p:nvPr/>
        </p:nvGrpSpPr>
        <p:grpSpPr>
          <a:xfrm>
            <a:off x="11215581" y="5534999"/>
            <a:ext cx="544503" cy="544503"/>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3" name="_11"/>
          <p:cNvSpPr/>
          <p:nvPr/>
        </p:nvSpPr>
        <p:spPr>
          <a:xfrm>
            <a:off x="8839349" y="6344911"/>
            <a:ext cx="366369" cy="366369"/>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sp>
        <p:nvSpPr>
          <p:cNvPr id="24" name="_12"/>
          <p:cNvSpPr/>
          <p:nvPr/>
        </p:nvSpPr>
        <p:spPr>
          <a:xfrm>
            <a:off x="11447038" y="6645610"/>
            <a:ext cx="183185" cy="183185"/>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sp>
        <p:nvSpPr>
          <p:cNvPr id="25" name="矩形: 圆角 2"/>
          <p:cNvSpPr/>
          <p:nvPr/>
        </p:nvSpPr>
        <p:spPr>
          <a:xfrm>
            <a:off x="4300886" y="672443"/>
            <a:ext cx="5384800" cy="914400"/>
          </a:xfrm>
          <a:prstGeom prst="roundRect">
            <a:avLst>
              <a:gd name="adj" fmla="val 50000"/>
            </a:avLst>
          </a:prstGeom>
          <a:solidFill>
            <a:srgbClr val="00A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为什么学习商务礼仪</a:t>
            </a:r>
          </a:p>
        </p:txBody>
      </p:sp>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203584" y="1127489"/>
            <a:ext cx="2474337" cy="5701306"/>
          </a:xfrm>
          <a:prstGeom prst="rect">
            <a:avLst/>
          </a:prstGeom>
        </p:spPr>
      </p:pic>
      <p:sp>
        <p:nvSpPr>
          <p:cNvPr id="27" name="矩形 26"/>
          <p:cNvSpPr/>
          <p:nvPr/>
        </p:nvSpPr>
        <p:spPr>
          <a:xfrm>
            <a:off x="4796084" y="2446916"/>
            <a:ext cx="3057247"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提高个人的素质</a:t>
            </a:r>
          </a:p>
        </p:txBody>
      </p:sp>
      <p:sp>
        <p:nvSpPr>
          <p:cNvPr id="28" name="矩形 27"/>
          <p:cNvSpPr/>
          <p:nvPr/>
        </p:nvSpPr>
        <p:spPr>
          <a:xfrm>
            <a:off x="4834415" y="4061676"/>
            <a:ext cx="5109091"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有助于建立良好的人际沟通</a:t>
            </a:r>
          </a:p>
        </p:txBody>
      </p:sp>
      <p:sp>
        <p:nvSpPr>
          <p:cNvPr id="29" name="矩形 28"/>
          <p:cNvSpPr/>
          <p:nvPr/>
        </p:nvSpPr>
        <p:spPr>
          <a:xfrm>
            <a:off x="4797649" y="5733967"/>
            <a:ext cx="3877985"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维护个人和企业形象</a:t>
            </a:r>
          </a:p>
        </p:txBody>
      </p:sp>
      <p:grpSp>
        <p:nvGrpSpPr>
          <p:cNvPr id="30" name="组合 29"/>
          <p:cNvGrpSpPr>
            <a:grpSpLocks/>
          </p:cNvGrpSpPr>
          <p:nvPr/>
        </p:nvGrpSpPr>
        <p:grpSpPr>
          <a:xfrm>
            <a:off x="3674897" y="2207987"/>
            <a:ext cx="945549" cy="918903"/>
            <a:chOff x="3739557" y="2207987"/>
            <a:chExt cx="945549" cy="918903"/>
          </a:xfrm>
        </p:grpSpPr>
        <p:grpSp>
          <p:nvGrpSpPr>
            <p:cNvPr id="31" name="组合 30"/>
            <p:cNvGrpSpPr/>
            <p:nvPr/>
          </p:nvGrpSpPr>
          <p:grpSpPr>
            <a:xfrm>
              <a:off x="3739557" y="2207987"/>
              <a:ext cx="945549" cy="918903"/>
              <a:chOff x="4345444" y="2542859"/>
              <a:chExt cx="1810550" cy="1811205"/>
            </a:xfrm>
          </p:grpSpPr>
          <p:grpSp>
            <p:nvGrpSpPr>
              <p:cNvPr id="33" name="组合 3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5" name="同心圆 3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36" name="椭圆 3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34" name="椭圆 33"/>
              <p:cNvSpPr/>
              <p:nvPr/>
            </p:nvSpPr>
            <p:spPr>
              <a:xfrm>
                <a:off x="4565570" y="2763062"/>
                <a:ext cx="1370298" cy="1370793"/>
              </a:xfrm>
              <a:prstGeom prst="ellipse">
                <a:avLst/>
              </a:prstGeom>
              <a:solidFill>
                <a:srgbClr val="00A2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32" name="文本框 31"/>
            <p:cNvSpPr txBox="1"/>
            <p:nvPr/>
          </p:nvSpPr>
          <p:spPr>
            <a:xfrm>
              <a:off x="3985134" y="2421215"/>
              <a:ext cx="424069" cy="492443"/>
            </a:xfrm>
            <a:prstGeom prst="rect">
              <a:avLst/>
            </a:prstGeom>
            <a:noFill/>
          </p:spPr>
          <p:txBody>
            <a:bodyPr wrap="square" lIns="0" tIns="0" rIns="0" bIns="0" rtlCol="0">
              <a:spAutoFit/>
            </a:bodyPr>
            <a:lstStyle/>
            <a:p>
              <a:pPr algn="ctr"/>
              <a:r>
                <a:rPr lang="en-US" altLang="zh-CN" sz="3200" b="1" dirty="0">
                  <a:solidFill>
                    <a:schemeClr val="bg1"/>
                  </a:solidFill>
                  <a:latin typeface="+mj-lt"/>
                  <a:ea typeface="微软雅黑" pitchFamily="34" charset="-122"/>
                </a:rPr>
                <a:t>1</a:t>
              </a:r>
              <a:endParaRPr lang="zh-CN" altLang="en-US" sz="3200" b="1" dirty="0">
                <a:solidFill>
                  <a:schemeClr val="bg1"/>
                </a:solidFill>
                <a:latin typeface="+mj-lt"/>
                <a:ea typeface="微软雅黑" pitchFamily="34" charset="-122"/>
              </a:endParaRPr>
            </a:p>
          </p:txBody>
        </p:sp>
      </p:grpSp>
      <p:grpSp>
        <p:nvGrpSpPr>
          <p:cNvPr id="37" name="组合 36"/>
          <p:cNvGrpSpPr>
            <a:grpSpLocks/>
          </p:cNvGrpSpPr>
          <p:nvPr/>
        </p:nvGrpSpPr>
        <p:grpSpPr>
          <a:xfrm>
            <a:off x="3674897" y="3956424"/>
            <a:ext cx="945549" cy="918903"/>
            <a:chOff x="3674897" y="3961213"/>
            <a:chExt cx="945549" cy="918903"/>
          </a:xfrm>
        </p:grpSpPr>
        <p:grpSp>
          <p:nvGrpSpPr>
            <p:cNvPr id="38" name="组合 37"/>
            <p:cNvGrpSpPr/>
            <p:nvPr/>
          </p:nvGrpSpPr>
          <p:grpSpPr>
            <a:xfrm>
              <a:off x="3674897" y="3961213"/>
              <a:ext cx="945549" cy="918903"/>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41" name="椭圆 4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39" name="文本框 38"/>
            <p:cNvSpPr txBox="1"/>
            <p:nvPr/>
          </p:nvSpPr>
          <p:spPr>
            <a:xfrm>
              <a:off x="3924202" y="4168476"/>
              <a:ext cx="424069" cy="492443"/>
            </a:xfrm>
            <a:prstGeom prst="rect">
              <a:avLst/>
            </a:prstGeom>
            <a:noFill/>
          </p:spPr>
          <p:txBody>
            <a:bodyPr wrap="square" lIns="0" tIns="0" rIns="0" bIns="0" rtlCol="0">
              <a:spAutoFit/>
            </a:bodyPr>
            <a:lstStyle/>
            <a:p>
              <a:pPr algn="ctr"/>
              <a:r>
                <a:rPr lang="en-US" altLang="zh-CN" sz="3200" b="1" dirty="0">
                  <a:solidFill>
                    <a:schemeClr val="bg1"/>
                  </a:solidFill>
                  <a:latin typeface="+mj-lt"/>
                  <a:ea typeface="微软雅黑" pitchFamily="34" charset="-122"/>
                </a:rPr>
                <a:t>2</a:t>
              </a:r>
              <a:endParaRPr lang="zh-CN" altLang="en-US" sz="3200" b="1" dirty="0">
                <a:solidFill>
                  <a:schemeClr val="bg1"/>
                </a:solidFill>
                <a:latin typeface="+mj-lt"/>
                <a:ea typeface="微软雅黑" pitchFamily="34" charset="-122"/>
              </a:endParaRPr>
            </a:p>
          </p:txBody>
        </p:sp>
      </p:grpSp>
      <p:grpSp>
        <p:nvGrpSpPr>
          <p:cNvPr id="44" name="组合 43"/>
          <p:cNvGrpSpPr>
            <a:grpSpLocks/>
          </p:cNvGrpSpPr>
          <p:nvPr/>
        </p:nvGrpSpPr>
        <p:grpSpPr>
          <a:xfrm>
            <a:off x="3674897" y="5704861"/>
            <a:ext cx="945549" cy="918903"/>
            <a:chOff x="3674898" y="5704861"/>
            <a:chExt cx="945549" cy="918903"/>
          </a:xfrm>
        </p:grpSpPr>
        <p:grpSp>
          <p:nvGrpSpPr>
            <p:cNvPr id="45" name="组合 44"/>
            <p:cNvGrpSpPr/>
            <p:nvPr/>
          </p:nvGrpSpPr>
          <p:grpSpPr>
            <a:xfrm>
              <a:off x="3674898" y="5704861"/>
              <a:ext cx="945549" cy="918903"/>
              <a:chOff x="4345444" y="2542859"/>
              <a:chExt cx="1810550" cy="1811205"/>
            </a:xfrm>
          </p:grpSpPr>
          <p:grpSp>
            <p:nvGrpSpPr>
              <p:cNvPr id="47" name="组合 4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50" name="椭圆 4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48" name="椭圆 47"/>
              <p:cNvSpPr/>
              <p:nvPr/>
            </p:nvSpPr>
            <p:spPr>
              <a:xfrm>
                <a:off x="4565570" y="2763062"/>
                <a:ext cx="1370298" cy="137079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46" name="文本框 45"/>
            <p:cNvSpPr txBox="1"/>
            <p:nvPr/>
          </p:nvSpPr>
          <p:spPr>
            <a:xfrm>
              <a:off x="3924202" y="5878891"/>
              <a:ext cx="424069" cy="492443"/>
            </a:xfrm>
            <a:prstGeom prst="rect">
              <a:avLst/>
            </a:prstGeom>
            <a:noFill/>
          </p:spPr>
          <p:txBody>
            <a:bodyPr wrap="square" lIns="0" tIns="0" rIns="0" bIns="0" rtlCol="0">
              <a:spAutoFit/>
            </a:bodyPr>
            <a:lstStyle/>
            <a:p>
              <a:pPr algn="ctr"/>
              <a:r>
                <a:rPr lang="en-US" altLang="zh-CN" sz="3200" b="1" dirty="0">
                  <a:solidFill>
                    <a:schemeClr val="bg1"/>
                  </a:solidFill>
                  <a:latin typeface="+mj-lt"/>
                  <a:ea typeface="微软雅黑" pitchFamily="34" charset="-122"/>
                </a:rPr>
                <a:t>3</a:t>
              </a:r>
              <a:endParaRPr lang="zh-CN" altLang="en-US" sz="3200" b="1" dirty="0">
                <a:solidFill>
                  <a:schemeClr val="bg1"/>
                </a:solidFill>
                <a:latin typeface="+mj-lt"/>
                <a:ea typeface="微软雅黑" pitchFamily="34" charset="-122"/>
              </a:endParaRPr>
            </a:p>
          </p:txBody>
        </p:sp>
      </p:grpSp>
    </p:spTree>
    <p:extLst>
      <p:ext uri="{BB962C8B-B14F-4D97-AF65-F5344CB8AC3E}">
        <p14:creationId xmlns:p14="http://schemas.microsoft.com/office/powerpoint/2010/main" val="28484415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5000">
                                          <p:cBhvr additive="base">
                                            <p:cTn id="7" dur="2000" fill="hold"/>
                                            <p:tgtEl>
                                              <p:spTgt spid="3"/>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55000">
                                          <p:cBhvr additive="base">
                                            <p:cTn id="11" dur="2000" fill="hold"/>
                                            <p:tgtEl>
                                              <p:spTgt spid="6"/>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55000">
                                          <p:cBhvr additive="base">
                                            <p:cTn id="15" dur="2000" fill="hold"/>
                                            <p:tgtEl>
                                              <p:spTgt spid="9"/>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4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nodeType="withEffect">
                                      <p:stCondLst>
                                        <p:cond delay="20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53" presetClass="entr" presetSubtype="16" fill="hold" nodeType="withEffect">
                                      <p:stCondLst>
                                        <p:cond delay="40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par>
                                    <p:cTn id="53" presetID="42" presetClass="entr" presetSubtype="0" fill="hold" nodeType="withEffect">
                                      <p:stCondLst>
                                        <p:cond delay="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750"/>
                                            <p:tgtEl>
                                              <p:spTgt spid="26"/>
                                            </p:tgtEl>
                                          </p:cBhvr>
                                        </p:animEffect>
                                        <p:anim calcmode="lin" valueType="num">
                                          <p:cBhvr>
                                            <p:cTn id="56" dur="750" fill="hold"/>
                                            <p:tgtEl>
                                              <p:spTgt spid="26"/>
                                            </p:tgtEl>
                                            <p:attrNameLst>
                                              <p:attrName>ppt_x</p:attrName>
                                            </p:attrNameLst>
                                          </p:cBhvr>
                                          <p:tavLst>
                                            <p:tav tm="0">
                                              <p:val>
                                                <p:strVal val="#ppt_x"/>
                                              </p:val>
                                            </p:tav>
                                            <p:tav tm="100000">
                                              <p:val>
                                                <p:strVal val="#ppt_x"/>
                                              </p:val>
                                            </p:tav>
                                          </p:tavLst>
                                        </p:anim>
                                        <p:anim calcmode="lin" valueType="num">
                                          <p:cBhvr>
                                            <p:cTn id="57" dur="75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22" presetClass="entr" presetSubtype="8"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750"/>
                                            <p:tgtEl>
                                              <p:spTgt spid="25"/>
                                            </p:tgtEl>
                                          </p:cBhvr>
                                        </p:animEffect>
                                      </p:childTnLst>
                                    </p:cTn>
                                  </p:par>
                                  <p:par>
                                    <p:cTn id="62" presetID="22" presetClass="entr" presetSubtype="1" fill="hold" nodeType="withEffect">
                                      <p:stCondLst>
                                        <p:cond delay="250"/>
                                      </p:stCondLst>
                                      <p:childTnLst>
                                        <p:set>
                                          <p:cBhvr>
                                            <p:cTn id="63" dur="1" fill="hold">
                                              <p:stCondLst>
                                                <p:cond delay="0"/>
                                              </p:stCondLst>
                                            </p:cTn>
                                            <p:tgtEl>
                                              <p:spTgt spid="2"/>
                                            </p:tgtEl>
                                            <p:attrNameLst>
                                              <p:attrName>style.visibility</p:attrName>
                                            </p:attrNameLst>
                                          </p:cBhvr>
                                          <p:to>
                                            <p:strVal val="visible"/>
                                          </p:to>
                                        </p:set>
                                        <p:animEffect transition="in" filter="wipe(up)">
                                          <p:cBhvr>
                                            <p:cTn id="64" dur="500"/>
                                            <p:tgtEl>
                                              <p:spTgt spid="2"/>
                                            </p:tgtEl>
                                          </p:cBhvr>
                                        </p:animEffect>
                                      </p:childTnLst>
                                    </p:cTn>
                                  </p:par>
                                </p:childTnLst>
                              </p:cTn>
                            </p:par>
                            <p:par>
                              <p:cTn id="65" fill="hold">
                                <p:stCondLst>
                                  <p:cond delay="4000"/>
                                </p:stCondLst>
                                <p:childTnLst>
                                  <p:par>
                                    <p:cTn id="66" presetID="42" presetClass="entr" presetSubtype="0"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1000"/>
                                            <p:tgtEl>
                                              <p:spTgt spid="30"/>
                                            </p:tgtEl>
                                          </p:cBhvr>
                                        </p:animEffect>
                                        <p:anim calcmode="lin" valueType="num">
                                          <p:cBhvr>
                                            <p:cTn id="69" dur="1000" fill="hold"/>
                                            <p:tgtEl>
                                              <p:spTgt spid="30"/>
                                            </p:tgtEl>
                                            <p:attrNameLst>
                                              <p:attrName>ppt_x</p:attrName>
                                            </p:attrNameLst>
                                          </p:cBhvr>
                                          <p:tavLst>
                                            <p:tav tm="0">
                                              <p:val>
                                                <p:strVal val="#ppt_x"/>
                                              </p:val>
                                            </p:tav>
                                            <p:tav tm="100000">
                                              <p:val>
                                                <p:strVal val="#ppt_x"/>
                                              </p:val>
                                            </p:tav>
                                          </p:tavLst>
                                        </p:anim>
                                        <p:anim calcmode="lin" valueType="num">
                                          <p:cBhvr>
                                            <p:cTn id="70" dur="1000" fill="hold"/>
                                            <p:tgtEl>
                                              <p:spTgt spid="30"/>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42" presetClass="entr" presetSubtype="0"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1000"/>
                                            <p:tgtEl>
                                              <p:spTgt spid="37"/>
                                            </p:tgtEl>
                                          </p:cBhvr>
                                        </p:animEffect>
                                        <p:anim calcmode="lin" valueType="num">
                                          <p:cBhvr>
                                            <p:cTn id="75" dur="1000" fill="hold"/>
                                            <p:tgtEl>
                                              <p:spTgt spid="37"/>
                                            </p:tgtEl>
                                            <p:attrNameLst>
                                              <p:attrName>ppt_x</p:attrName>
                                            </p:attrNameLst>
                                          </p:cBhvr>
                                          <p:tavLst>
                                            <p:tav tm="0">
                                              <p:val>
                                                <p:strVal val="#ppt_x"/>
                                              </p:val>
                                            </p:tav>
                                            <p:tav tm="100000">
                                              <p:val>
                                                <p:strVal val="#ppt_x"/>
                                              </p:val>
                                            </p:tav>
                                          </p:tavLst>
                                        </p:anim>
                                        <p:anim calcmode="lin" valueType="num">
                                          <p:cBhvr>
                                            <p:cTn id="76" dur="1000" fill="hold"/>
                                            <p:tgtEl>
                                              <p:spTgt spid="37"/>
                                            </p:tgtEl>
                                            <p:attrNameLst>
                                              <p:attrName>ppt_y</p:attrName>
                                            </p:attrNameLst>
                                          </p:cBhvr>
                                          <p:tavLst>
                                            <p:tav tm="0">
                                              <p:val>
                                                <p:strVal val="#ppt_y+.1"/>
                                              </p:val>
                                            </p:tav>
                                            <p:tav tm="100000">
                                              <p:val>
                                                <p:strVal val="#ppt_y"/>
                                              </p:val>
                                            </p:tav>
                                          </p:tavLst>
                                        </p:anim>
                                      </p:childTnLst>
                                    </p:cTn>
                                  </p:par>
                                </p:childTnLst>
                              </p:cTn>
                            </p:par>
                            <p:par>
                              <p:cTn id="77" fill="hold">
                                <p:stCondLst>
                                  <p:cond delay="6000"/>
                                </p:stCondLst>
                                <p:childTnLst>
                                  <p:par>
                                    <p:cTn id="78" presetID="42" presetClass="entr" presetSubtype="0" fill="hold" nodeType="after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left)">
                                          <p:cBhvr>
                                            <p:cTn id="86" dur="750"/>
                                            <p:tgtEl>
                                              <p:spTgt spid="27"/>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750"/>
                                            <p:tgtEl>
                                              <p:spTgt spid="28"/>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3" grpId="0" animBg="1"/>
          <p:bldP spid="24" grpId="0" animBg="1"/>
          <p:bldP spid="25"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1+#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1+#ppt_w/2"/>
                                              </p:val>
                                            </p:tav>
                                            <p:tav tm="100000">
                                              <p:val>
                                                <p:strVal val="#ppt_x"/>
                                              </p:val>
                                            </p:tav>
                                          </p:tavLst>
                                        </p:anim>
                                        <p:anim calcmode="lin" valueType="num">
                                          <p:cBhvr additive="base">
                                            <p:cTn id="16" dur="20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4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nodeType="withEffect">
                                      <p:stCondLst>
                                        <p:cond delay="20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53" presetClass="entr" presetSubtype="16" fill="hold" nodeType="withEffect">
                                      <p:stCondLst>
                                        <p:cond delay="40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par>
                                    <p:cTn id="53" presetID="42" presetClass="entr" presetSubtype="0" fill="hold" nodeType="withEffect">
                                      <p:stCondLst>
                                        <p:cond delay="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750"/>
                                            <p:tgtEl>
                                              <p:spTgt spid="26"/>
                                            </p:tgtEl>
                                          </p:cBhvr>
                                        </p:animEffect>
                                        <p:anim calcmode="lin" valueType="num">
                                          <p:cBhvr>
                                            <p:cTn id="56" dur="750" fill="hold"/>
                                            <p:tgtEl>
                                              <p:spTgt spid="26"/>
                                            </p:tgtEl>
                                            <p:attrNameLst>
                                              <p:attrName>ppt_x</p:attrName>
                                            </p:attrNameLst>
                                          </p:cBhvr>
                                          <p:tavLst>
                                            <p:tav tm="0">
                                              <p:val>
                                                <p:strVal val="#ppt_x"/>
                                              </p:val>
                                            </p:tav>
                                            <p:tav tm="100000">
                                              <p:val>
                                                <p:strVal val="#ppt_x"/>
                                              </p:val>
                                            </p:tav>
                                          </p:tavLst>
                                        </p:anim>
                                        <p:anim calcmode="lin" valueType="num">
                                          <p:cBhvr>
                                            <p:cTn id="57" dur="75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22" presetClass="entr" presetSubtype="8"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750"/>
                                            <p:tgtEl>
                                              <p:spTgt spid="25"/>
                                            </p:tgtEl>
                                          </p:cBhvr>
                                        </p:animEffect>
                                      </p:childTnLst>
                                    </p:cTn>
                                  </p:par>
                                  <p:par>
                                    <p:cTn id="62" presetID="22" presetClass="entr" presetSubtype="1" fill="hold" nodeType="withEffect">
                                      <p:stCondLst>
                                        <p:cond delay="250"/>
                                      </p:stCondLst>
                                      <p:childTnLst>
                                        <p:set>
                                          <p:cBhvr>
                                            <p:cTn id="63" dur="1" fill="hold">
                                              <p:stCondLst>
                                                <p:cond delay="0"/>
                                              </p:stCondLst>
                                            </p:cTn>
                                            <p:tgtEl>
                                              <p:spTgt spid="2"/>
                                            </p:tgtEl>
                                            <p:attrNameLst>
                                              <p:attrName>style.visibility</p:attrName>
                                            </p:attrNameLst>
                                          </p:cBhvr>
                                          <p:to>
                                            <p:strVal val="visible"/>
                                          </p:to>
                                        </p:set>
                                        <p:animEffect transition="in" filter="wipe(up)">
                                          <p:cBhvr>
                                            <p:cTn id="64" dur="500"/>
                                            <p:tgtEl>
                                              <p:spTgt spid="2"/>
                                            </p:tgtEl>
                                          </p:cBhvr>
                                        </p:animEffect>
                                      </p:childTnLst>
                                    </p:cTn>
                                  </p:par>
                                </p:childTnLst>
                              </p:cTn>
                            </p:par>
                            <p:par>
                              <p:cTn id="65" fill="hold">
                                <p:stCondLst>
                                  <p:cond delay="4000"/>
                                </p:stCondLst>
                                <p:childTnLst>
                                  <p:par>
                                    <p:cTn id="66" presetID="42" presetClass="entr" presetSubtype="0"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1000"/>
                                            <p:tgtEl>
                                              <p:spTgt spid="30"/>
                                            </p:tgtEl>
                                          </p:cBhvr>
                                        </p:animEffect>
                                        <p:anim calcmode="lin" valueType="num">
                                          <p:cBhvr>
                                            <p:cTn id="69" dur="1000" fill="hold"/>
                                            <p:tgtEl>
                                              <p:spTgt spid="30"/>
                                            </p:tgtEl>
                                            <p:attrNameLst>
                                              <p:attrName>ppt_x</p:attrName>
                                            </p:attrNameLst>
                                          </p:cBhvr>
                                          <p:tavLst>
                                            <p:tav tm="0">
                                              <p:val>
                                                <p:strVal val="#ppt_x"/>
                                              </p:val>
                                            </p:tav>
                                            <p:tav tm="100000">
                                              <p:val>
                                                <p:strVal val="#ppt_x"/>
                                              </p:val>
                                            </p:tav>
                                          </p:tavLst>
                                        </p:anim>
                                        <p:anim calcmode="lin" valueType="num">
                                          <p:cBhvr>
                                            <p:cTn id="70" dur="1000" fill="hold"/>
                                            <p:tgtEl>
                                              <p:spTgt spid="30"/>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42" presetClass="entr" presetSubtype="0"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1000"/>
                                            <p:tgtEl>
                                              <p:spTgt spid="37"/>
                                            </p:tgtEl>
                                          </p:cBhvr>
                                        </p:animEffect>
                                        <p:anim calcmode="lin" valueType="num">
                                          <p:cBhvr>
                                            <p:cTn id="75" dur="1000" fill="hold"/>
                                            <p:tgtEl>
                                              <p:spTgt spid="37"/>
                                            </p:tgtEl>
                                            <p:attrNameLst>
                                              <p:attrName>ppt_x</p:attrName>
                                            </p:attrNameLst>
                                          </p:cBhvr>
                                          <p:tavLst>
                                            <p:tav tm="0">
                                              <p:val>
                                                <p:strVal val="#ppt_x"/>
                                              </p:val>
                                            </p:tav>
                                            <p:tav tm="100000">
                                              <p:val>
                                                <p:strVal val="#ppt_x"/>
                                              </p:val>
                                            </p:tav>
                                          </p:tavLst>
                                        </p:anim>
                                        <p:anim calcmode="lin" valueType="num">
                                          <p:cBhvr>
                                            <p:cTn id="76" dur="1000" fill="hold"/>
                                            <p:tgtEl>
                                              <p:spTgt spid="37"/>
                                            </p:tgtEl>
                                            <p:attrNameLst>
                                              <p:attrName>ppt_y</p:attrName>
                                            </p:attrNameLst>
                                          </p:cBhvr>
                                          <p:tavLst>
                                            <p:tav tm="0">
                                              <p:val>
                                                <p:strVal val="#ppt_y+.1"/>
                                              </p:val>
                                            </p:tav>
                                            <p:tav tm="100000">
                                              <p:val>
                                                <p:strVal val="#ppt_y"/>
                                              </p:val>
                                            </p:tav>
                                          </p:tavLst>
                                        </p:anim>
                                      </p:childTnLst>
                                    </p:cTn>
                                  </p:par>
                                </p:childTnLst>
                              </p:cTn>
                            </p:par>
                            <p:par>
                              <p:cTn id="77" fill="hold">
                                <p:stCondLst>
                                  <p:cond delay="6000"/>
                                </p:stCondLst>
                                <p:childTnLst>
                                  <p:par>
                                    <p:cTn id="78" presetID="42" presetClass="entr" presetSubtype="0" fill="hold" nodeType="after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left)">
                                          <p:cBhvr>
                                            <p:cTn id="86" dur="750"/>
                                            <p:tgtEl>
                                              <p:spTgt spid="27"/>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750"/>
                                            <p:tgtEl>
                                              <p:spTgt spid="28"/>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3" grpId="0" animBg="1"/>
          <p:bldP spid="24" grpId="0" animBg="1"/>
          <p:bldP spid="25" grpId="0" animBg="1"/>
          <p:bldP spid="27" grpId="0"/>
          <p:bldP spid="28"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_1"/>
          <p:cNvGrpSpPr/>
          <p:nvPr/>
        </p:nvGrpSpPr>
        <p:grpSpPr>
          <a:xfrm>
            <a:off x="413362" y="309480"/>
            <a:ext cx="3137307" cy="3137307"/>
            <a:chOff x="304800" y="673100"/>
            <a:chExt cx="4000500" cy="4000500"/>
          </a:xfrm>
          <a:effectLst>
            <a:outerShdw blurRad="444500" dist="254000" dir="684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4" name="椭圆 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sp>
        <p:nvSpPr>
          <p:cNvPr id="5" name="_2"/>
          <p:cNvSpPr/>
          <p:nvPr/>
        </p:nvSpPr>
        <p:spPr>
          <a:xfrm>
            <a:off x="784132" y="1262192"/>
            <a:ext cx="2202931" cy="1118319"/>
          </a:xfrm>
          <a:prstGeom prst="rect">
            <a:avLst/>
          </a:prstGeom>
        </p:spPr>
        <p:txBody>
          <a:bodyPr wrap="square">
            <a:spAutoFit/>
          </a:bodyPr>
          <a:lstStyle/>
          <a:p>
            <a:pPr defTabSz="1245625">
              <a:defRPr/>
            </a:pPr>
            <a:r>
              <a:rPr lang="zh-CN" altLang="en-US" sz="6667" b="1" kern="0" dirty="0">
                <a:solidFill>
                  <a:srgbClr val="080808"/>
                </a:solidFill>
                <a:latin typeface="微软雅黑"/>
              </a:rPr>
              <a:t>目 录</a:t>
            </a:r>
          </a:p>
        </p:txBody>
      </p:sp>
      <p:grpSp>
        <p:nvGrpSpPr>
          <p:cNvPr id="6" name="_3"/>
          <p:cNvGrpSpPr/>
          <p:nvPr/>
        </p:nvGrpSpPr>
        <p:grpSpPr>
          <a:xfrm>
            <a:off x="7259688" y="2758928"/>
            <a:ext cx="1567621" cy="1330036"/>
            <a:chOff x="5553262" y="2638733"/>
            <a:chExt cx="2397222" cy="2093640"/>
          </a:xfrm>
        </p:grpSpPr>
        <p:grpSp>
          <p:nvGrpSpPr>
            <p:cNvPr id="7" name="组合 6"/>
            <p:cNvGrpSpPr/>
            <p:nvPr/>
          </p:nvGrpSpPr>
          <p:grpSpPr>
            <a:xfrm>
              <a:off x="5553262" y="2638733"/>
              <a:ext cx="2397222" cy="2093640"/>
              <a:chOff x="5553262" y="2638733"/>
              <a:chExt cx="2397222" cy="2093640"/>
            </a:xfrm>
          </p:grpSpPr>
          <p:grpSp>
            <p:nvGrpSpPr>
              <p:cNvPr id="9" name="组合 8"/>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10"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8" name="TextBox 85"/>
            <p:cNvSpPr txBox="1"/>
            <p:nvPr/>
          </p:nvSpPr>
          <p:spPr>
            <a:xfrm>
              <a:off x="6320734" y="3052571"/>
              <a:ext cx="1273334"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5</a:t>
              </a:r>
              <a:endParaRPr lang="zh-CN" altLang="en-US" sz="4800" dirty="0">
                <a:solidFill>
                  <a:prstClr val="white"/>
                </a:solidFill>
                <a:latin typeface="微软雅黑"/>
              </a:endParaRPr>
            </a:p>
          </p:txBody>
        </p:sp>
      </p:grpSp>
      <p:grpSp>
        <p:nvGrpSpPr>
          <p:cNvPr id="13" name="_4"/>
          <p:cNvGrpSpPr/>
          <p:nvPr/>
        </p:nvGrpSpPr>
        <p:grpSpPr>
          <a:xfrm>
            <a:off x="4825479" y="2822191"/>
            <a:ext cx="1567621" cy="1330036"/>
            <a:chOff x="1881842" y="2656049"/>
            <a:chExt cx="2397222" cy="2093640"/>
          </a:xfrm>
        </p:grpSpPr>
        <p:grpSp>
          <p:nvGrpSpPr>
            <p:cNvPr id="14" name="组合 13"/>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15"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2D050"/>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16" name="TextBox 93"/>
            <p:cNvSpPr txBox="1"/>
            <p:nvPr/>
          </p:nvSpPr>
          <p:spPr>
            <a:xfrm>
              <a:off x="2633125" y="2997560"/>
              <a:ext cx="1157728"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1</a:t>
              </a:r>
              <a:endParaRPr lang="zh-CN" altLang="en-US" sz="4800" dirty="0">
                <a:solidFill>
                  <a:prstClr val="white"/>
                </a:solidFill>
                <a:latin typeface="微软雅黑"/>
              </a:endParaRPr>
            </a:p>
          </p:txBody>
        </p:sp>
      </p:grpSp>
      <p:grpSp>
        <p:nvGrpSpPr>
          <p:cNvPr id="19" name="_5"/>
          <p:cNvGrpSpPr/>
          <p:nvPr/>
        </p:nvGrpSpPr>
        <p:grpSpPr>
          <a:xfrm>
            <a:off x="6043985" y="3449611"/>
            <a:ext cx="1567621" cy="1330036"/>
            <a:chOff x="3721944" y="3702869"/>
            <a:chExt cx="2397222" cy="2093640"/>
          </a:xfrm>
        </p:grpSpPr>
        <p:grpSp>
          <p:nvGrpSpPr>
            <p:cNvPr id="20" name="组合 19"/>
            <p:cNvGrpSpPr/>
            <p:nvPr/>
          </p:nvGrpSpPr>
          <p:grpSpPr>
            <a:xfrm>
              <a:off x="3721944" y="3702869"/>
              <a:ext cx="2397222" cy="2093640"/>
              <a:chOff x="3721944" y="3702869"/>
              <a:chExt cx="2397222" cy="2093640"/>
            </a:xfrm>
          </p:grpSpPr>
          <p:grpSp>
            <p:nvGrpSpPr>
              <p:cNvPr id="22" name="组合 21"/>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2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2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23"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21" name="TextBox 98"/>
            <p:cNvSpPr txBox="1"/>
            <p:nvPr/>
          </p:nvSpPr>
          <p:spPr>
            <a:xfrm>
              <a:off x="4483983" y="4162603"/>
              <a:ext cx="1220570"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3</a:t>
              </a:r>
              <a:endParaRPr lang="zh-CN" altLang="en-US" sz="4800" dirty="0">
                <a:solidFill>
                  <a:prstClr val="white"/>
                </a:solidFill>
                <a:latin typeface="微软雅黑"/>
              </a:endParaRPr>
            </a:p>
          </p:txBody>
        </p:sp>
      </p:grpSp>
      <p:grpSp>
        <p:nvGrpSpPr>
          <p:cNvPr id="26" name="_6"/>
          <p:cNvGrpSpPr/>
          <p:nvPr/>
        </p:nvGrpSpPr>
        <p:grpSpPr>
          <a:xfrm>
            <a:off x="8461891" y="3427277"/>
            <a:ext cx="1567621" cy="1330036"/>
            <a:chOff x="7388330" y="3692384"/>
            <a:chExt cx="2397222" cy="2093640"/>
          </a:xfrm>
        </p:grpSpPr>
        <p:grpSp>
          <p:nvGrpSpPr>
            <p:cNvPr id="27" name="组合 26"/>
            <p:cNvGrpSpPr/>
            <p:nvPr/>
          </p:nvGrpSpPr>
          <p:grpSpPr>
            <a:xfrm>
              <a:off x="7388330" y="3692384"/>
              <a:ext cx="2397222" cy="2093640"/>
              <a:chOff x="7388330" y="3692384"/>
              <a:chExt cx="2397222" cy="2093640"/>
            </a:xfrm>
          </p:grpSpPr>
          <p:grpSp>
            <p:nvGrpSpPr>
              <p:cNvPr id="29" name="组合 28"/>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3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3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30"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5"/>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28" name="TextBox 105"/>
            <p:cNvSpPr txBox="1"/>
            <p:nvPr/>
          </p:nvSpPr>
          <p:spPr>
            <a:xfrm>
              <a:off x="8127656" y="4163609"/>
              <a:ext cx="1185201"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7</a:t>
              </a:r>
              <a:endParaRPr lang="zh-CN" altLang="en-US" sz="4800" dirty="0">
                <a:solidFill>
                  <a:prstClr val="white"/>
                </a:solidFill>
                <a:latin typeface="微软雅黑"/>
              </a:endParaRPr>
            </a:p>
          </p:txBody>
        </p:sp>
      </p:grpSp>
      <p:sp>
        <p:nvSpPr>
          <p:cNvPr id="33" name="Text Box 7"/>
          <p:cNvSpPr txBox="1">
            <a:spLocks noChangeArrowheads="1"/>
          </p:cNvSpPr>
          <p:nvPr/>
        </p:nvSpPr>
        <p:spPr bwMode="auto">
          <a:xfrm>
            <a:off x="362582" y="4057182"/>
            <a:ext cx="2236510" cy="1323439"/>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2400" b="1">
                <a:solidFill>
                  <a:schemeClr val="tx1">
                    <a:lumMod val="65000"/>
                    <a:lumOff val="35000"/>
                  </a:schemeClr>
                </a:solidFill>
                <a:latin typeface="微软雅黑" panose="020B0503020204020204" pitchFamily="34" charset="-122"/>
                <a:ea typeface="微软雅黑" panose="020B0503020204020204" pitchFamily="34" charset="-122"/>
              </a:defRPr>
            </a:lvl1pPr>
            <a:lvl2pPr defTabSz="912813">
              <a:defRPr>
                <a:solidFill>
                  <a:schemeClr val="tx1"/>
                </a:solidFill>
                <a:latin typeface="Arial" panose="020B0604020202020204" pitchFamily="34" charset="0"/>
                <a:ea typeface="宋体" panose="02010600030101010101" pitchFamily="2" charset="-122"/>
              </a:defRPr>
            </a:lvl2pPr>
            <a:lvl3pPr defTabSz="912813">
              <a:defRPr>
                <a:solidFill>
                  <a:schemeClr val="tx1"/>
                </a:solidFill>
                <a:latin typeface="Arial" panose="020B0604020202020204" pitchFamily="34" charset="0"/>
                <a:ea typeface="宋体" panose="02010600030101010101" pitchFamily="2" charset="-122"/>
              </a:defRPr>
            </a:lvl3pPr>
            <a:lvl4pPr defTabSz="912813">
              <a:defRPr>
                <a:solidFill>
                  <a:schemeClr val="tx1"/>
                </a:solidFill>
                <a:latin typeface="Arial" panose="020B0604020202020204" pitchFamily="34" charset="0"/>
                <a:ea typeface="宋体" panose="02010600030101010101" pitchFamily="2" charset="-122"/>
              </a:defRPr>
            </a:lvl4pPr>
            <a:lvl5pPr defTabSz="912813">
              <a:defRPr>
                <a:solidFill>
                  <a:schemeClr val="tx1"/>
                </a:solidFill>
                <a:latin typeface="Arial" panose="020B0604020202020204" pitchFamily="34" charset="0"/>
                <a:ea typeface="宋体" panose="02010600030101010101" pitchFamily="2" charset="-122"/>
              </a:defRPr>
            </a:lvl5pPr>
            <a:lvl6pPr defTabSz="912813"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defTabSz="912813"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defTabSz="912813"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defTabSz="912813"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4000" dirty="0">
                <a:solidFill>
                  <a:srgbClr val="00A2FF"/>
                </a:solidFill>
              </a:rPr>
              <a:t>商务礼貌</a:t>
            </a:r>
            <a:endParaRPr lang="en-US" altLang="zh-CN" sz="4000" dirty="0">
              <a:solidFill>
                <a:srgbClr val="00A2FF"/>
              </a:solidFill>
            </a:endParaRPr>
          </a:p>
          <a:p>
            <a:r>
              <a:rPr lang="zh-CN" altLang="en-US" sz="4000" dirty="0">
                <a:solidFill>
                  <a:srgbClr val="00A2FF"/>
                </a:solidFill>
              </a:rPr>
              <a:t>礼仪标准</a:t>
            </a:r>
          </a:p>
        </p:txBody>
      </p:sp>
      <p:sp>
        <p:nvSpPr>
          <p:cNvPr id="34" name="矩形: 圆角 30"/>
          <p:cNvSpPr/>
          <p:nvPr/>
        </p:nvSpPr>
        <p:spPr>
          <a:xfrm>
            <a:off x="4994711" y="702982"/>
            <a:ext cx="5400000" cy="720000"/>
          </a:xfrm>
          <a:prstGeom prst="roundRect">
            <a:avLst>
              <a:gd name="adj" fmla="val 50000"/>
            </a:avLst>
          </a:prstGeom>
          <a:solidFill>
            <a:srgbClr val="00A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微软雅黑" panose="020B0503020204020204" pitchFamily="34" charset="-122"/>
                <a:ea typeface="微软雅黑" panose="020B0503020204020204" pitchFamily="34" charset="-122"/>
              </a:rPr>
              <a:t>通过本堂课的学习，您将收获到：</a:t>
            </a:r>
          </a:p>
        </p:txBody>
      </p:sp>
      <p:sp>
        <p:nvSpPr>
          <p:cNvPr id="35" name="矩形 34"/>
          <p:cNvSpPr/>
          <p:nvPr/>
        </p:nvSpPr>
        <p:spPr>
          <a:xfrm>
            <a:off x="3119244" y="3389836"/>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介绍礼仪 </a:t>
            </a:r>
          </a:p>
        </p:txBody>
      </p:sp>
      <p:sp>
        <p:nvSpPr>
          <p:cNvPr id="36" name="矩形 35"/>
          <p:cNvSpPr/>
          <p:nvPr/>
        </p:nvSpPr>
        <p:spPr>
          <a:xfrm>
            <a:off x="10252588" y="3934717"/>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仪表礼仪 </a:t>
            </a:r>
          </a:p>
        </p:txBody>
      </p:sp>
      <p:sp>
        <p:nvSpPr>
          <p:cNvPr id="37" name="矩形 36"/>
          <p:cNvSpPr/>
          <p:nvPr/>
        </p:nvSpPr>
        <p:spPr>
          <a:xfrm>
            <a:off x="10226077" y="5274409"/>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座次礼仪 </a:t>
            </a:r>
          </a:p>
        </p:txBody>
      </p:sp>
      <p:sp>
        <p:nvSpPr>
          <p:cNvPr id="38" name="矩形 37"/>
          <p:cNvSpPr/>
          <p:nvPr/>
        </p:nvSpPr>
        <p:spPr>
          <a:xfrm>
            <a:off x="6214992" y="2347861"/>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语言礼仪 </a:t>
            </a:r>
          </a:p>
        </p:txBody>
      </p:sp>
      <p:sp>
        <p:nvSpPr>
          <p:cNvPr id="39" name="矩形 38"/>
          <p:cNvSpPr/>
          <p:nvPr/>
        </p:nvSpPr>
        <p:spPr>
          <a:xfrm>
            <a:off x="7286674" y="6093042"/>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举止礼仪 </a:t>
            </a:r>
          </a:p>
        </p:txBody>
      </p:sp>
      <p:sp>
        <p:nvSpPr>
          <p:cNvPr id="40" name="矩形 39"/>
          <p:cNvSpPr/>
          <p:nvPr/>
        </p:nvSpPr>
        <p:spPr>
          <a:xfrm>
            <a:off x="5261174" y="6078339"/>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接待礼仪 </a:t>
            </a:r>
          </a:p>
        </p:txBody>
      </p:sp>
      <p:sp>
        <p:nvSpPr>
          <p:cNvPr id="41" name="矩形 40"/>
          <p:cNvSpPr/>
          <p:nvPr/>
        </p:nvSpPr>
        <p:spPr>
          <a:xfrm>
            <a:off x="8798793" y="2380511"/>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座次礼仪 </a:t>
            </a:r>
          </a:p>
        </p:txBody>
      </p:sp>
      <p:grpSp>
        <p:nvGrpSpPr>
          <p:cNvPr id="42" name="_3"/>
          <p:cNvGrpSpPr/>
          <p:nvPr/>
        </p:nvGrpSpPr>
        <p:grpSpPr>
          <a:xfrm>
            <a:off x="6077722" y="4799328"/>
            <a:ext cx="1567621" cy="1330036"/>
            <a:chOff x="5553262" y="2638733"/>
            <a:chExt cx="2397222" cy="2093640"/>
          </a:xfrm>
        </p:grpSpPr>
        <p:grpSp>
          <p:nvGrpSpPr>
            <p:cNvPr id="43" name="组合 42"/>
            <p:cNvGrpSpPr/>
            <p:nvPr/>
          </p:nvGrpSpPr>
          <p:grpSpPr>
            <a:xfrm>
              <a:off x="5553262" y="2638733"/>
              <a:ext cx="2397222" cy="2093640"/>
              <a:chOff x="5553262" y="2638733"/>
              <a:chExt cx="2397222" cy="2093640"/>
            </a:xfrm>
          </p:grpSpPr>
          <p:grpSp>
            <p:nvGrpSpPr>
              <p:cNvPr id="45" name="组合 44"/>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4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4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46"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44" name="TextBox 85"/>
            <p:cNvSpPr txBox="1"/>
            <p:nvPr/>
          </p:nvSpPr>
          <p:spPr>
            <a:xfrm>
              <a:off x="6327330" y="3073441"/>
              <a:ext cx="1273334"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4</a:t>
              </a:r>
              <a:endParaRPr lang="zh-CN" altLang="en-US" sz="4800" dirty="0">
                <a:solidFill>
                  <a:prstClr val="white"/>
                </a:solidFill>
                <a:latin typeface="微软雅黑"/>
              </a:endParaRPr>
            </a:p>
          </p:txBody>
        </p:sp>
      </p:grpSp>
      <p:grpSp>
        <p:nvGrpSpPr>
          <p:cNvPr id="49" name="_4"/>
          <p:cNvGrpSpPr/>
          <p:nvPr/>
        </p:nvGrpSpPr>
        <p:grpSpPr>
          <a:xfrm>
            <a:off x="7286674" y="4099607"/>
            <a:ext cx="1567621" cy="1330036"/>
            <a:chOff x="1881842" y="2656049"/>
            <a:chExt cx="2397222" cy="2093640"/>
          </a:xfrm>
        </p:grpSpPr>
        <p:grpSp>
          <p:nvGrpSpPr>
            <p:cNvPr id="50" name="组合 49"/>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5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5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51"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2D050"/>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52" name="TextBox 93"/>
            <p:cNvSpPr txBox="1"/>
            <p:nvPr/>
          </p:nvSpPr>
          <p:spPr>
            <a:xfrm>
              <a:off x="2595099" y="3149011"/>
              <a:ext cx="1157728"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6</a:t>
              </a:r>
              <a:endParaRPr lang="zh-CN" altLang="en-US" sz="4800" dirty="0">
                <a:solidFill>
                  <a:prstClr val="white"/>
                </a:solidFill>
                <a:latin typeface="微软雅黑"/>
              </a:endParaRPr>
            </a:p>
          </p:txBody>
        </p:sp>
      </p:grpSp>
      <p:grpSp>
        <p:nvGrpSpPr>
          <p:cNvPr id="55" name="原创设计师QQ598969553     _5"/>
          <p:cNvGrpSpPr/>
          <p:nvPr/>
        </p:nvGrpSpPr>
        <p:grpSpPr>
          <a:xfrm>
            <a:off x="4861513" y="4158889"/>
            <a:ext cx="1567621" cy="1330036"/>
            <a:chOff x="3721944" y="3702869"/>
            <a:chExt cx="2397222" cy="2093640"/>
          </a:xfrm>
        </p:grpSpPr>
        <p:grpSp>
          <p:nvGrpSpPr>
            <p:cNvPr id="56" name="组合 55"/>
            <p:cNvGrpSpPr/>
            <p:nvPr/>
          </p:nvGrpSpPr>
          <p:grpSpPr>
            <a:xfrm>
              <a:off x="3721944" y="3702869"/>
              <a:ext cx="2397222" cy="2093640"/>
              <a:chOff x="3721944" y="3702869"/>
              <a:chExt cx="2397222" cy="2093640"/>
            </a:xfrm>
          </p:grpSpPr>
          <p:grpSp>
            <p:nvGrpSpPr>
              <p:cNvPr id="58" name="组合 57"/>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6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6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59" name="Freeform 7"/>
              <p:cNvSpPr>
                <a:spLocks/>
              </p:cNvSpPr>
              <p:nvPr/>
            </p:nvSpPr>
            <p:spPr bwMode="auto">
              <a:xfrm>
                <a:off x="4033628" y="3946819"/>
                <a:ext cx="1773859"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57" name="TextBox 98"/>
            <p:cNvSpPr txBox="1"/>
            <p:nvPr/>
          </p:nvSpPr>
          <p:spPr>
            <a:xfrm>
              <a:off x="4438604" y="4073249"/>
              <a:ext cx="1220570"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2</a:t>
              </a:r>
              <a:endParaRPr lang="zh-CN" altLang="en-US" sz="4800" dirty="0">
                <a:solidFill>
                  <a:prstClr val="white"/>
                </a:solidFill>
                <a:latin typeface="微软雅黑"/>
              </a:endParaRPr>
            </a:p>
          </p:txBody>
        </p:sp>
      </p:grpSp>
      <p:grpSp>
        <p:nvGrpSpPr>
          <p:cNvPr id="62" name="原创设计师QQ598969553     _6"/>
          <p:cNvGrpSpPr/>
          <p:nvPr/>
        </p:nvGrpSpPr>
        <p:grpSpPr>
          <a:xfrm>
            <a:off x="8469148" y="4788518"/>
            <a:ext cx="1567621" cy="1330036"/>
            <a:chOff x="7388330" y="3692384"/>
            <a:chExt cx="2397222" cy="2093640"/>
          </a:xfrm>
        </p:grpSpPr>
        <p:grpSp>
          <p:nvGrpSpPr>
            <p:cNvPr id="63" name="组合 62"/>
            <p:cNvGrpSpPr/>
            <p:nvPr/>
          </p:nvGrpSpPr>
          <p:grpSpPr>
            <a:xfrm>
              <a:off x="7388330" y="3692384"/>
              <a:ext cx="2397222" cy="2093640"/>
              <a:chOff x="7388330" y="3692384"/>
              <a:chExt cx="2397222" cy="2093640"/>
            </a:xfrm>
          </p:grpSpPr>
          <p:grpSp>
            <p:nvGrpSpPr>
              <p:cNvPr id="65" name="组合 64"/>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6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sp>
              <p:nvSpPr>
                <p:cNvPr id="6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66"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2400">
                  <a:solidFill>
                    <a:prstClr val="black"/>
                  </a:solidFill>
                  <a:latin typeface="微软雅黑"/>
                </a:endParaRPr>
              </a:p>
            </p:txBody>
          </p:sp>
        </p:grpSp>
        <p:sp>
          <p:nvSpPr>
            <p:cNvPr id="64" name="TextBox 105"/>
            <p:cNvSpPr txBox="1"/>
            <p:nvPr/>
          </p:nvSpPr>
          <p:spPr>
            <a:xfrm>
              <a:off x="8112642" y="4085158"/>
              <a:ext cx="1185201" cy="1308091"/>
            </a:xfrm>
            <a:prstGeom prst="rect">
              <a:avLst/>
            </a:prstGeom>
            <a:noFill/>
          </p:spPr>
          <p:txBody>
            <a:bodyPr wrap="square" rtlCol="0">
              <a:spAutoFit/>
            </a:bodyPr>
            <a:lstStyle/>
            <a:p>
              <a:pPr fontAlgn="base">
                <a:spcBef>
                  <a:spcPct val="0"/>
                </a:spcBef>
                <a:spcAft>
                  <a:spcPct val="0"/>
                </a:spcAft>
              </a:pPr>
              <a:r>
                <a:rPr lang="en-US" altLang="zh-CN" sz="4800" dirty="0">
                  <a:solidFill>
                    <a:prstClr val="white"/>
                  </a:solidFill>
                  <a:latin typeface="微软雅黑"/>
                </a:rPr>
                <a:t>8</a:t>
              </a:r>
              <a:endParaRPr lang="zh-CN" altLang="en-US" sz="4800" dirty="0">
                <a:solidFill>
                  <a:prstClr val="white"/>
                </a:solidFill>
                <a:latin typeface="微软雅黑"/>
              </a:endParaRPr>
            </a:p>
          </p:txBody>
        </p:sp>
      </p:grpSp>
      <p:sp>
        <p:nvSpPr>
          <p:cNvPr id="69" name="矩形 68"/>
          <p:cNvSpPr/>
          <p:nvPr/>
        </p:nvSpPr>
        <p:spPr>
          <a:xfrm>
            <a:off x="3208345" y="4772986"/>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名片礼仪 </a:t>
            </a:r>
          </a:p>
        </p:txBody>
      </p:sp>
      <p:cxnSp>
        <p:nvCxnSpPr>
          <p:cNvPr id="70" name="直接箭头连接符 69"/>
          <p:cNvCxnSpPr>
            <a:endCxn id="36" idx="1"/>
          </p:cNvCxnSpPr>
          <p:nvPr/>
        </p:nvCxnSpPr>
        <p:spPr>
          <a:xfrm>
            <a:off x="9717840" y="4165550"/>
            <a:ext cx="5347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9658044" y="5482264"/>
            <a:ext cx="5347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flipH="1">
            <a:off x="4575916" y="3552196"/>
            <a:ext cx="5857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H="1">
            <a:off x="4695591" y="4943493"/>
            <a:ext cx="66447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a:off x="8040246" y="5359928"/>
            <a:ext cx="0" cy="5730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46" idx="7"/>
            <a:endCxn id="40" idx="0"/>
          </p:cNvCxnSpPr>
          <p:nvPr/>
        </p:nvCxnSpPr>
        <p:spPr>
          <a:xfrm flipH="1">
            <a:off x="6014746" y="5688263"/>
            <a:ext cx="407779" cy="3900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p:nvPr/>
        </p:nvCxnSpPr>
        <p:spPr>
          <a:xfrm flipV="1">
            <a:off x="6835028" y="2878941"/>
            <a:ext cx="0" cy="510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p:nvPr/>
        </p:nvCxnSpPr>
        <p:spPr>
          <a:xfrm flipV="1">
            <a:off x="8348870" y="2598020"/>
            <a:ext cx="441124" cy="4411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3784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5000">
                                          <p:cBhvr additive="base">
                                            <p:cTn id="7" dur="2000" fill="hold"/>
                                            <p:tgtEl>
                                              <p:spTgt spid="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par>
                              <p:cTn id="15" fill="hold">
                                <p:stCondLst>
                                  <p:cond delay="2100"/>
                                </p:stCondLst>
                                <p:childTnLst>
                                  <p:par>
                                    <p:cTn id="16" presetID="2" presetClass="entr" presetSubtype="3" accel="52000" fill="hold" nodeType="afterEffect" p14:presetBounceEnd="38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38000">
                                          <p:cBhvr additive="base">
                                            <p:cTn id="18" dur="2000" fill="hold"/>
                                            <p:tgtEl>
                                              <p:spTgt spid="13"/>
                                            </p:tgtEl>
                                            <p:attrNameLst>
                                              <p:attrName>ppt_x</p:attrName>
                                            </p:attrNameLst>
                                          </p:cBhvr>
                                          <p:tavLst>
                                            <p:tav tm="0">
                                              <p:val>
                                                <p:strVal val="1+#ppt_w/2"/>
                                              </p:val>
                                            </p:tav>
                                            <p:tav tm="100000">
                                              <p:val>
                                                <p:strVal val="#ppt_x"/>
                                              </p:val>
                                            </p:tav>
                                          </p:tavLst>
                                        </p:anim>
                                        <p:anim calcmode="lin" valueType="num" p14:bounceEnd="38000">
                                          <p:cBhvr additive="base">
                                            <p:cTn id="19" dur="2000" fill="hold"/>
                                            <p:tgtEl>
                                              <p:spTgt spid="13"/>
                                            </p:tgtEl>
                                            <p:attrNameLst>
                                              <p:attrName>ppt_y</p:attrName>
                                            </p:attrNameLst>
                                          </p:cBhvr>
                                          <p:tavLst>
                                            <p:tav tm="0">
                                              <p:val>
                                                <p:strVal val="0-#ppt_h/2"/>
                                              </p:val>
                                            </p:tav>
                                            <p:tav tm="100000">
                                              <p:val>
                                                <p:strVal val="#ppt_y"/>
                                              </p:val>
                                            </p:tav>
                                          </p:tavLst>
                                        </p:anim>
                                      </p:childTnLst>
                                    </p:cTn>
                                  </p:par>
                                  <p:par>
                                    <p:cTn id="20" presetID="2" presetClass="entr" presetSubtype="12" accel="52000" fill="hold" nodeType="withEffect" p14:presetBounceEnd="3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38000">
                                          <p:cBhvr additive="base">
                                            <p:cTn id="22" dur="2000" fill="hold"/>
                                            <p:tgtEl>
                                              <p:spTgt spid="19"/>
                                            </p:tgtEl>
                                            <p:attrNameLst>
                                              <p:attrName>ppt_x</p:attrName>
                                            </p:attrNameLst>
                                          </p:cBhvr>
                                          <p:tavLst>
                                            <p:tav tm="0">
                                              <p:val>
                                                <p:strVal val="0-#ppt_w/2"/>
                                              </p:val>
                                            </p:tav>
                                            <p:tav tm="100000">
                                              <p:val>
                                                <p:strVal val="#ppt_x"/>
                                              </p:val>
                                            </p:tav>
                                          </p:tavLst>
                                        </p:anim>
                                        <p:anim calcmode="lin" valueType="num" p14:bounceEnd="38000">
                                          <p:cBhvr additive="base">
                                            <p:cTn id="23" dur="200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3" accel="52000" fill="hold" nodeType="withEffect" p14:presetBounceEnd="38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38000">
                                          <p:cBhvr additive="base">
                                            <p:cTn id="26" dur="20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27" dur="2000" fill="hold"/>
                                            <p:tgtEl>
                                              <p:spTgt spid="6"/>
                                            </p:tgtEl>
                                            <p:attrNameLst>
                                              <p:attrName>ppt_y</p:attrName>
                                            </p:attrNameLst>
                                          </p:cBhvr>
                                          <p:tavLst>
                                            <p:tav tm="0">
                                              <p:val>
                                                <p:strVal val="0-#ppt_h/2"/>
                                              </p:val>
                                            </p:tav>
                                            <p:tav tm="100000">
                                              <p:val>
                                                <p:strVal val="#ppt_y"/>
                                              </p:val>
                                            </p:tav>
                                          </p:tavLst>
                                        </p:anim>
                                      </p:childTnLst>
                                    </p:cTn>
                                  </p:par>
                                  <p:par>
                                    <p:cTn id="28" presetID="2" presetClass="entr" presetSubtype="12" accel="52000" fill="hold" nodeType="withEffect" p14:presetBounceEnd="38000">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14:bounceEnd="38000">
                                          <p:cBhvr additive="base">
                                            <p:cTn id="30" dur="2000" fill="hold"/>
                                            <p:tgtEl>
                                              <p:spTgt spid="26"/>
                                            </p:tgtEl>
                                            <p:attrNameLst>
                                              <p:attrName>ppt_x</p:attrName>
                                            </p:attrNameLst>
                                          </p:cBhvr>
                                          <p:tavLst>
                                            <p:tav tm="0">
                                              <p:val>
                                                <p:strVal val="0-#ppt_w/2"/>
                                              </p:val>
                                            </p:tav>
                                            <p:tav tm="100000">
                                              <p:val>
                                                <p:strVal val="#ppt_x"/>
                                              </p:val>
                                            </p:tav>
                                          </p:tavLst>
                                        </p:anim>
                                        <p:anim calcmode="lin" valueType="num" p14:bounceEnd="38000">
                                          <p:cBhvr additive="base">
                                            <p:cTn id="31" dur="20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75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42" presetClass="path" presetSubtype="0" decel="50000" fill="hold" grpId="1" nodeType="withEffect">
                                      <p:stCondLst>
                                        <p:cond delay="0"/>
                                      </p:stCondLst>
                                      <p:childTnLst>
                                        <p:animMotion origin="layout" path="M -1.66667E-6 -7.40741E-7 L -1.66667E-6 0.08287 " pathEditMode="relative" rAng="0" ptsTypes="AA">
                                          <p:cBhvr>
                                            <p:cTn id="40" dur="750" spd="-100000" fill="hold"/>
                                            <p:tgtEl>
                                              <p:spTgt spid="34"/>
                                            </p:tgtEl>
                                            <p:attrNameLst>
                                              <p:attrName>ppt_x</p:attrName>
                                              <p:attrName>ppt_y</p:attrName>
                                            </p:attrNameLst>
                                          </p:cBhvr>
                                          <p:rCtr x="0" y="4144"/>
                                        </p:animMotion>
                                      </p:childTnLst>
                                    </p:cTn>
                                  </p:par>
                                </p:childTnLst>
                              </p:cTn>
                            </p:par>
                            <p:par>
                              <p:cTn id="41" fill="hold">
                                <p:stCondLst>
                                  <p:cond delay="4850"/>
                                </p:stCondLst>
                                <p:childTnLst>
                                  <p:par>
                                    <p:cTn id="42" presetID="2" presetClass="entr" presetSubtype="3" accel="52000" fill="hold" nodeType="afterEffect" p14:presetBounceEnd="38000">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14:bounceEnd="38000">
                                          <p:cBhvr additive="base">
                                            <p:cTn id="44" dur="2000" fill="hold"/>
                                            <p:tgtEl>
                                              <p:spTgt spid="49"/>
                                            </p:tgtEl>
                                            <p:attrNameLst>
                                              <p:attrName>ppt_x</p:attrName>
                                            </p:attrNameLst>
                                          </p:cBhvr>
                                          <p:tavLst>
                                            <p:tav tm="0">
                                              <p:val>
                                                <p:strVal val="1+#ppt_w/2"/>
                                              </p:val>
                                            </p:tav>
                                            <p:tav tm="100000">
                                              <p:val>
                                                <p:strVal val="#ppt_x"/>
                                              </p:val>
                                            </p:tav>
                                          </p:tavLst>
                                        </p:anim>
                                        <p:anim calcmode="lin" valueType="num" p14:bounceEnd="38000">
                                          <p:cBhvr additive="base">
                                            <p:cTn id="45" dur="2000" fill="hold"/>
                                            <p:tgtEl>
                                              <p:spTgt spid="49"/>
                                            </p:tgtEl>
                                            <p:attrNameLst>
                                              <p:attrName>ppt_y</p:attrName>
                                            </p:attrNameLst>
                                          </p:cBhvr>
                                          <p:tavLst>
                                            <p:tav tm="0">
                                              <p:val>
                                                <p:strVal val="0-#ppt_h/2"/>
                                              </p:val>
                                            </p:tav>
                                            <p:tav tm="100000">
                                              <p:val>
                                                <p:strVal val="#ppt_y"/>
                                              </p:val>
                                            </p:tav>
                                          </p:tavLst>
                                        </p:anim>
                                      </p:childTnLst>
                                    </p:cTn>
                                  </p:par>
                                  <p:par>
                                    <p:cTn id="46" presetID="2" presetClass="entr" presetSubtype="12" accel="52000" fill="hold" nodeType="withEffect" p14:presetBounceEnd="38000">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14:bounceEnd="38000">
                                          <p:cBhvr additive="base">
                                            <p:cTn id="48" dur="2000" fill="hold"/>
                                            <p:tgtEl>
                                              <p:spTgt spid="55"/>
                                            </p:tgtEl>
                                            <p:attrNameLst>
                                              <p:attrName>ppt_x</p:attrName>
                                            </p:attrNameLst>
                                          </p:cBhvr>
                                          <p:tavLst>
                                            <p:tav tm="0">
                                              <p:val>
                                                <p:strVal val="0-#ppt_w/2"/>
                                              </p:val>
                                            </p:tav>
                                            <p:tav tm="100000">
                                              <p:val>
                                                <p:strVal val="#ppt_x"/>
                                              </p:val>
                                            </p:tav>
                                          </p:tavLst>
                                        </p:anim>
                                        <p:anim calcmode="lin" valueType="num" p14:bounceEnd="38000">
                                          <p:cBhvr additive="base">
                                            <p:cTn id="49" dur="2000" fill="hold"/>
                                            <p:tgtEl>
                                              <p:spTgt spid="55"/>
                                            </p:tgtEl>
                                            <p:attrNameLst>
                                              <p:attrName>ppt_y</p:attrName>
                                            </p:attrNameLst>
                                          </p:cBhvr>
                                          <p:tavLst>
                                            <p:tav tm="0">
                                              <p:val>
                                                <p:strVal val="1+#ppt_h/2"/>
                                              </p:val>
                                            </p:tav>
                                            <p:tav tm="100000">
                                              <p:val>
                                                <p:strVal val="#ppt_y"/>
                                              </p:val>
                                            </p:tav>
                                          </p:tavLst>
                                        </p:anim>
                                      </p:childTnLst>
                                    </p:cTn>
                                  </p:par>
                                  <p:par>
                                    <p:cTn id="50" presetID="2" presetClass="entr" presetSubtype="3" accel="52000" fill="hold" nodeType="withEffect" p14:presetBounceEnd="38000">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14:bounceEnd="38000">
                                          <p:cBhvr additive="base">
                                            <p:cTn id="52" dur="2000" fill="hold"/>
                                            <p:tgtEl>
                                              <p:spTgt spid="42"/>
                                            </p:tgtEl>
                                            <p:attrNameLst>
                                              <p:attrName>ppt_x</p:attrName>
                                            </p:attrNameLst>
                                          </p:cBhvr>
                                          <p:tavLst>
                                            <p:tav tm="0">
                                              <p:val>
                                                <p:strVal val="1+#ppt_w/2"/>
                                              </p:val>
                                            </p:tav>
                                            <p:tav tm="100000">
                                              <p:val>
                                                <p:strVal val="#ppt_x"/>
                                              </p:val>
                                            </p:tav>
                                          </p:tavLst>
                                        </p:anim>
                                        <p:anim calcmode="lin" valueType="num" p14:bounceEnd="38000">
                                          <p:cBhvr additive="base">
                                            <p:cTn id="53" dur="20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2" accel="52000" fill="hold" nodeType="withEffect" p14:presetBounceEnd="38000">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14:bounceEnd="38000">
                                          <p:cBhvr additive="base">
                                            <p:cTn id="56" dur="2000" fill="hold"/>
                                            <p:tgtEl>
                                              <p:spTgt spid="62"/>
                                            </p:tgtEl>
                                            <p:attrNameLst>
                                              <p:attrName>ppt_x</p:attrName>
                                            </p:attrNameLst>
                                          </p:cBhvr>
                                          <p:tavLst>
                                            <p:tav tm="0">
                                              <p:val>
                                                <p:strVal val="0-#ppt_w/2"/>
                                              </p:val>
                                            </p:tav>
                                            <p:tav tm="100000">
                                              <p:val>
                                                <p:strVal val="#ppt_x"/>
                                              </p:val>
                                            </p:tav>
                                          </p:tavLst>
                                        </p:anim>
                                        <p:anim calcmode="lin" valueType="num" p14:bounceEnd="38000">
                                          <p:cBhvr additive="base">
                                            <p:cTn id="57" dur="2000" fill="hold"/>
                                            <p:tgtEl>
                                              <p:spTgt spid="62"/>
                                            </p:tgtEl>
                                            <p:attrNameLst>
                                              <p:attrName>ppt_y</p:attrName>
                                            </p:attrNameLst>
                                          </p:cBhvr>
                                          <p:tavLst>
                                            <p:tav tm="0">
                                              <p:val>
                                                <p:strVal val="1+#ppt_h/2"/>
                                              </p:val>
                                            </p:tav>
                                            <p:tav tm="100000">
                                              <p:val>
                                                <p:strVal val="#ppt_y"/>
                                              </p:val>
                                            </p:tav>
                                          </p:tavLst>
                                        </p:anim>
                                      </p:childTnLst>
                                    </p:cTn>
                                  </p:par>
                                </p:childTnLst>
                              </p:cTn>
                            </p:par>
                            <p:par>
                              <p:cTn id="58" fill="hold">
                                <p:stCondLst>
                                  <p:cond delay="685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par>
                              <p:cTn id="62" fill="hold">
                                <p:stCondLst>
                                  <p:cond delay="7350"/>
                                </p:stCondLst>
                                <p:childTnLst>
                                  <p:par>
                                    <p:cTn id="63" presetID="10" presetClass="entr" presetSubtype="0" fill="hold"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500"/>
                                            <p:tgtEl>
                                              <p:spTgt spid="72"/>
                                            </p:tgtEl>
                                          </p:cBhvr>
                                        </p:animEffect>
                                      </p:childTnLst>
                                    </p:cTn>
                                  </p:par>
                                </p:childTnLst>
                              </p:cTn>
                            </p:par>
                            <p:par>
                              <p:cTn id="66" fill="hold">
                                <p:stCondLst>
                                  <p:cond delay="7850"/>
                                </p:stCondLst>
                                <p:childTnLst>
                                  <p:par>
                                    <p:cTn id="67" presetID="10" presetClass="entr" presetSubtype="0" fill="hold"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childTnLst>
                              </p:cTn>
                            </p:par>
                            <p:par>
                              <p:cTn id="70" fill="hold">
                                <p:stCondLst>
                                  <p:cond delay="8350"/>
                                </p:stCondLst>
                                <p:childTnLst>
                                  <p:par>
                                    <p:cTn id="71" presetID="10" presetClass="entr" presetSubtype="0"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childTnLst>
                              </p:cTn>
                            </p:par>
                            <p:par>
                              <p:cTn id="74" fill="hold">
                                <p:stCondLst>
                                  <p:cond delay="8850"/>
                                </p:stCondLst>
                                <p:childTnLst>
                                  <p:par>
                                    <p:cTn id="75" presetID="10"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childTnLst>
                              </p:cTn>
                            </p:par>
                            <p:par>
                              <p:cTn id="78" fill="hold">
                                <p:stCondLst>
                                  <p:cond delay="9350"/>
                                </p:stCondLst>
                                <p:childTnLst>
                                  <p:par>
                                    <p:cTn id="79" presetID="10" presetClass="entr" presetSubtype="0"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500"/>
                                            <p:tgtEl>
                                              <p:spTgt spid="38"/>
                                            </p:tgtEl>
                                          </p:cBhvr>
                                        </p:animEffect>
                                      </p:childTnLst>
                                    </p:cTn>
                                  </p:par>
                                </p:childTnLst>
                              </p:cTn>
                            </p:par>
                            <p:par>
                              <p:cTn id="82" fill="hold">
                                <p:stCondLst>
                                  <p:cond delay="9850"/>
                                </p:stCondLst>
                                <p:childTnLst>
                                  <p:par>
                                    <p:cTn id="83" presetID="10" presetClass="entr" presetSubtype="0" fill="hold" nodeType="after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childTnLst>
                                    </p:cTn>
                                  </p:par>
                                </p:childTnLst>
                              </p:cTn>
                            </p:par>
                            <p:par>
                              <p:cTn id="86" fill="hold">
                                <p:stCondLst>
                                  <p:cond delay="10350"/>
                                </p:stCondLst>
                                <p:childTnLst>
                                  <p:par>
                                    <p:cTn id="87" presetID="10"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fade">
                                          <p:cBhvr>
                                            <p:cTn id="89" dur="500"/>
                                            <p:tgtEl>
                                              <p:spTgt spid="40"/>
                                            </p:tgtEl>
                                          </p:cBhvr>
                                        </p:animEffect>
                                      </p:childTnLst>
                                    </p:cTn>
                                  </p:par>
                                </p:childTnLst>
                              </p:cTn>
                            </p:par>
                            <p:par>
                              <p:cTn id="90" fill="hold">
                                <p:stCondLst>
                                  <p:cond delay="10850"/>
                                </p:stCondLst>
                                <p:childTnLst>
                                  <p:par>
                                    <p:cTn id="91" presetID="10" presetClass="entr" presetSubtype="0" fill="hold"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11350"/>
                                </p:stCondLst>
                                <p:childTnLst>
                                  <p:par>
                                    <p:cTn id="95" presetID="10" presetClass="entr" presetSubtype="0"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par>
                              <p:cTn id="98" fill="hold">
                                <p:stCondLst>
                                  <p:cond delay="11850"/>
                                </p:stCondLst>
                                <p:childTnLst>
                                  <p:par>
                                    <p:cTn id="99" presetID="10" presetClass="entr" presetSubtype="0" fill="hold" nodeType="afterEffect">
                                      <p:stCondLst>
                                        <p:cond delay="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childTnLst>
                              </p:cTn>
                            </p:par>
                            <p:par>
                              <p:cTn id="102" fill="hold">
                                <p:stCondLst>
                                  <p:cond delay="12350"/>
                                </p:stCondLst>
                                <p:childTnLst>
                                  <p:par>
                                    <p:cTn id="103" presetID="10"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childTnLst>
                                    </p:cTn>
                                  </p:par>
                                </p:childTnLst>
                              </p:cTn>
                            </p:par>
                            <p:par>
                              <p:cTn id="106" fill="hold">
                                <p:stCondLst>
                                  <p:cond delay="12850"/>
                                </p:stCondLst>
                                <p:childTnLst>
                                  <p:par>
                                    <p:cTn id="107" presetID="10" presetClass="entr" presetSubtype="0" fill="hold"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500"/>
                                            <p:tgtEl>
                                              <p:spTgt spid="70"/>
                                            </p:tgtEl>
                                          </p:cBhvr>
                                        </p:animEffect>
                                      </p:childTnLst>
                                    </p:cTn>
                                  </p:par>
                                </p:childTnLst>
                              </p:cTn>
                            </p:par>
                            <p:par>
                              <p:cTn id="110" fill="hold">
                                <p:stCondLst>
                                  <p:cond delay="13350"/>
                                </p:stCondLst>
                                <p:childTnLst>
                                  <p:par>
                                    <p:cTn id="111" presetID="10" presetClass="entr" presetSubtype="0" fill="hold" grpId="0" nodeType="after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3850"/>
                                </p:stCondLst>
                                <p:childTnLst>
                                  <p:par>
                                    <p:cTn id="115" presetID="10" presetClass="entr" presetSubtype="0" fill="hold" nodeType="after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500"/>
                                            <p:tgtEl>
                                              <p:spTgt spid="71"/>
                                            </p:tgtEl>
                                          </p:cBhvr>
                                        </p:animEffect>
                                      </p:childTnLst>
                                    </p:cTn>
                                  </p:par>
                                </p:childTnLst>
                              </p:cTn>
                            </p:par>
                            <p:par>
                              <p:cTn id="118" fill="hold">
                                <p:stCondLst>
                                  <p:cond delay="14350"/>
                                </p:stCondLst>
                                <p:childTnLst>
                                  <p:par>
                                    <p:cTn id="119" presetID="10"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p:bldP spid="34" grpId="0" animBg="1"/>
          <p:bldP spid="34" grpId="1" animBg="1"/>
          <p:bldP spid="35" grpId="0"/>
          <p:bldP spid="36" grpId="0"/>
          <p:bldP spid="37" grpId="0"/>
          <p:bldP spid="38" grpId="0"/>
          <p:bldP spid="39" grpId="0"/>
          <p:bldP spid="40" grpId="0"/>
          <p:bldP spid="41"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par>
                              <p:cTn id="15" fill="hold">
                                <p:stCondLst>
                                  <p:cond delay="2100"/>
                                </p:stCondLst>
                                <p:childTnLst>
                                  <p:par>
                                    <p:cTn id="16" presetID="2" presetClass="entr" presetSubtype="3" accel="5200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000" fill="hold"/>
                                            <p:tgtEl>
                                              <p:spTgt spid="13"/>
                                            </p:tgtEl>
                                            <p:attrNameLst>
                                              <p:attrName>ppt_x</p:attrName>
                                            </p:attrNameLst>
                                          </p:cBhvr>
                                          <p:tavLst>
                                            <p:tav tm="0">
                                              <p:val>
                                                <p:strVal val="1+#ppt_w/2"/>
                                              </p:val>
                                            </p:tav>
                                            <p:tav tm="100000">
                                              <p:val>
                                                <p:strVal val="#ppt_x"/>
                                              </p:val>
                                            </p:tav>
                                          </p:tavLst>
                                        </p:anim>
                                        <p:anim calcmode="lin" valueType="num">
                                          <p:cBhvr additive="base">
                                            <p:cTn id="19" dur="2000" fill="hold"/>
                                            <p:tgtEl>
                                              <p:spTgt spid="13"/>
                                            </p:tgtEl>
                                            <p:attrNameLst>
                                              <p:attrName>ppt_y</p:attrName>
                                            </p:attrNameLst>
                                          </p:cBhvr>
                                          <p:tavLst>
                                            <p:tav tm="0">
                                              <p:val>
                                                <p:strVal val="0-#ppt_h/2"/>
                                              </p:val>
                                            </p:tav>
                                            <p:tav tm="100000">
                                              <p:val>
                                                <p:strVal val="#ppt_y"/>
                                              </p:val>
                                            </p:tav>
                                          </p:tavLst>
                                        </p:anim>
                                      </p:childTnLst>
                                    </p:cTn>
                                  </p:par>
                                  <p:par>
                                    <p:cTn id="20" presetID="2" presetClass="entr" presetSubtype="12" accel="5200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000" fill="hold"/>
                                            <p:tgtEl>
                                              <p:spTgt spid="19"/>
                                            </p:tgtEl>
                                            <p:attrNameLst>
                                              <p:attrName>ppt_x</p:attrName>
                                            </p:attrNameLst>
                                          </p:cBhvr>
                                          <p:tavLst>
                                            <p:tav tm="0">
                                              <p:val>
                                                <p:strVal val="0-#ppt_w/2"/>
                                              </p:val>
                                            </p:tav>
                                            <p:tav tm="100000">
                                              <p:val>
                                                <p:strVal val="#ppt_x"/>
                                              </p:val>
                                            </p:tav>
                                          </p:tavLst>
                                        </p:anim>
                                        <p:anim calcmode="lin" valueType="num">
                                          <p:cBhvr additive="base">
                                            <p:cTn id="23" dur="200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3" accel="52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000" fill="hold"/>
                                            <p:tgtEl>
                                              <p:spTgt spid="6"/>
                                            </p:tgtEl>
                                            <p:attrNameLst>
                                              <p:attrName>ppt_x</p:attrName>
                                            </p:attrNameLst>
                                          </p:cBhvr>
                                          <p:tavLst>
                                            <p:tav tm="0">
                                              <p:val>
                                                <p:strVal val="1+#ppt_w/2"/>
                                              </p:val>
                                            </p:tav>
                                            <p:tav tm="100000">
                                              <p:val>
                                                <p:strVal val="#ppt_x"/>
                                              </p:val>
                                            </p:tav>
                                          </p:tavLst>
                                        </p:anim>
                                        <p:anim calcmode="lin" valueType="num">
                                          <p:cBhvr additive="base">
                                            <p:cTn id="27" dur="2000" fill="hold"/>
                                            <p:tgtEl>
                                              <p:spTgt spid="6"/>
                                            </p:tgtEl>
                                            <p:attrNameLst>
                                              <p:attrName>ppt_y</p:attrName>
                                            </p:attrNameLst>
                                          </p:cBhvr>
                                          <p:tavLst>
                                            <p:tav tm="0">
                                              <p:val>
                                                <p:strVal val="0-#ppt_h/2"/>
                                              </p:val>
                                            </p:tav>
                                            <p:tav tm="100000">
                                              <p:val>
                                                <p:strVal val="#ppt_y"/>
                                              </p:val>
                                            </p:tav>
                                          </p:tavLst>
                                        </p:anim>
                                      </p:childTnLst>
                                    </p:cTn>
                                  </p:par>
                                  <p:par>
                                    <p:cTn id="28" presetID="2" presetClass="entr" presetSubtype="12" accel="5200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2000" fill="hold"/>
                                            <p:tgtEl>
                                              <p:spTgt spid="26"/>
                                            </p:tgtEl>
                                            <p:attrNameLst>
                                              <p:attrName>ppt_x</p:attrName>
                                            </p:attrNameLst>
                                          </p:cBhvr>
                                          <p:tavLst>
                                            <p:tav tm="0">
                                              <p:val>
                                                <p:strVal val="0-#ppt_w/2"/>
                                              </p:val>
                                            </p:tav>
                                            <p:tav tm="100000">
                                              <p:val>
                                                <p:strVal val="#ppt_x"/>
                                              </p:val>
                                            </p:tav>
                                          </p:tavLst>
                                        </p:anim>
                                        <p:anim calcmode="lin" valueType="num">
                                          <p:cBhvr additive="base">
                                            <p:cTn id="31" dur="20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75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42" presetClass="path" presetSubtype="0" decel="50000" fill="hold" grpId="1" nodeType="withEffect">
                                      <p:stCondLst>
                                        <p:cond delay="0"/>
                                      </p:stCondLst>
                                      <p:childTnLst>
                                        <p:animMotion origin="layout" path="M -1.66667E-6 -7.40741E-7 L -1.66667E-6 0.08287 " pathEditMode="relative" rAng="0" ptsTypes="AA">
                                          <p:cBhvr>
                                            <p:cTn id="40" dur="750" spd="-100000" fill="hold"/>
                                            <p:tgtEl>
                                              <p:spTgt spid="34"/>
                                            </p:tgtEl>
                                            <p:attrNameLst>
                                              <p:attrName>ppt_x</p:attrName>
                                              <p:attrName>ppt_y</p:attrName>
                                            </p:attrNameLst>
                                          </p:cBhvr>
                                          <p:rCtr x="0" y="4144"/>
                                        </p:animMotion>
                                      </p:childTnLst>
                                    </p:cTn>
                                  </p:par>
                                </p:childTnLst>
                              </p:cTn>
                            </p:par>
                            <p:par>
                              <p:cTn id="41" fill="hold">
                                <p:stCondLst>
                                  <p:cond delay="4850"/>
                                </p:stCondLst>
                                <p:childTnLst>
                                  <p:par>
                                    <p:cTn id="42" presetID="2" presetClass="entr" presetSubtype="3" accel="52000"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2000" fill="hold"/>
                                            <p:tgtEl>
                                              <p:spTgt spid="49"/>
                                            </p:tgtEl>
                                            <p:attrNameLst>
                                              <p:attrName>ppt_x</p:attrName>
                                            </p:attrNameLst>
                                          </p:cBhvr>
                                          <p:tavLst>
                                            <p:tav tm="0">
                                              <p:val>
                                                <p:strVal val="1+#ppt_w/2"/>
                                              </p:val>
                                            </p:tav>
                                            <p:tav tm="100000">
                                              <p:val>
                                                <p:strVal val="#ppt_x"/>
                                              </p:val>
                                            </p:tav>
                                          </p:tavLst>
                                        </p:anim>
                                        <p:anim calcmode="lin" valueType="num">
                                          <p:cBhvr additive="base">
                                            <p:cTn id="45" dur="2000" fill="hold"/>
                                            <p:tgtEl>
                                              <p:spTgt spid="49"/>
                                            </p:tgtEl>
                                            <p:attrNameLst>
                                              <p:attrName>ppt_y</p:attrName>
                                            </p:attrNameLst>
                                          </p:cBhvr>
                                          <p:tavLst>
                                            <p:tav tm="0">
                                              <p:val>
                                                <p:strVal val="0-#ppt_h/2"/>
                                              </p:val>
                                            </p:tav>
                                            <p:tav tm="100000">
                                              <p:val>
                                                <p:strVal val="#ppt_y"/>
                                              </p:val>
                                            </p:tav>
                                          </p:tavLst>
                                        </p:anim>
                                      </p:childTnLst>
                                    </p:cTn>
                                  </p:par>
                                  <p:par>
                                    <p:cTn id="46" presetID="2" presetClass="entr" presetSubtype="12" accel="52000" fill="hold" nodeType="with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2000" fill="hold"/>
                                            <p:tgtEl>
                                              <p:spTgt spid="55"/>
                                            </p:tgtEl>
                                            <p:attrNameLst>
                                              <p:attrName>ppt_x</p:attrName>
                                            </p:attrNameLst>
                                          </p:cBhvr>
                                          <p:tavLst>
                                            <p:tav tm="0">
                                              <p:val>
                                                <p:strVal val="0-#ppt_w/2"/>
                                              </p:val>
                                            </p:tav>
                                            <p:tav tm="100000">
                                              <p:val>
                                                <p:strVal val="#ppt_x"/>
                                              </p:val>
                                            </p:tav>
                                          </p:tavLst>
                                        </p:anim>
                                        <p:anim calcmode="lin" valueType="num">
                                          <p:cBhvr additive="base">
                                            <p:cTn id="49" dur="2000" fill="hold"/>
                                            <p:tgtEl>
                                              <p:spTgt spid="55"/>
                                            </p:tgtEl>
                                            <p:attrNameLst>
                                              <p:attrName>ppt_y</p:attrName>
                                            </p:attrNameLst>
                                          </p:cBhvr>
                                          <p:tavLst>
                                            <p:tav tm="0">
                                              <p:val>
                                                <p:strVal val="1+#ppt_h/2"/>
                                              </p:val>
                                            </p:tav>
                                            <p:tav tm="100000">
                                              <p:val>
                                                <p:strVal val="#ppt_y"/>
                                              </p:val>
                                            </p:tav>
                                          </p:tavLst>
                                        </p:anim>
                                      </p:childTnLst>
                                    </p:cTn>
                                  </p:par>
                                  <p:par>
                                    <p:cTn id="50" presetID="2" presetClass="entr" presetSubtype="3" accel="52000"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2000" fill="hold"/>
                                            <p:tgtEl>
                                              <p:spTgt spid="42"/>
                                            </p:tgtEl>
                                            <p:attrNameLst>
                                              <p:attrName>ppt_x</p:attrName>
                                            </p:attrNameLst>
                                          </p:cBhvr>
                                          <p:tavLst>
                                            <p:tav tm="0">
                                              <p:val>
                                                <p:strVal val="1+#ppt_w/2"/>
                                              </p:val>
                                            </p:tav>
                                            <p:tav tm="100000">
                                              <p:val>
                                                <p:strVal val="#ppt_x"/>
                                              </p:val>
                                            </p:tav>
                                          </p:tavLst>
                                        </p:anim>
                                        <p:anim calcmode="lin" valueType="num">
                                          <p:cBhvr additive="base">
                                            <p:cTn id="53" dur="20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2" accel="52000" fill="hold" nodeType="with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additive="base">
                                            <p:cTn id="56" dur="2000" fill="hold"/>
                                            <p:tgtEl>
                                              <p:spTgt spid="62"/>
                                            </p:tgtEl>
                                            <p:attrNameLst>
                                              <p:attrName>ppt_x</p:attrName>
                                            </p:attrNameLst>
                                          </p:cBhvr>
                                          <p:tavLst>
                                            <p:tav tm="0">
                                              <p:val>
                                                <p:strVal val="0-#ppt_w/2"/>
                                              </p:val>
                                            </p:tav>
                                            <p:tav tm="100000">
                                              <p:val>
                                                <p:strVal val="#ppt_x"/>
                                              </p:val>
                                            </p:tav>
                                          </p:tavLst>
                                        </p:anim>
                                        <p:anim calcmode="lin" valueType="num">
                                          <p:cBhvr additive="base">
                                            <p:cTn id="57" dur="2000" fill="hold"/>
                                            <p:tgtEl>
                                              <p:spTgt spid="62"/>
                                            </p:tgtEl>
                                            <p:attrNameLst>
                                              <p:attrName>ppt_y</p:attrName>
                                            </p:attrNameLst>
                                          </p:cBhvr>
                                          <p:tavLst>
                                            <p:tav tm="0">
                                              <p:val>
                                                <p:strVal val="1+#ppt_h/2"/>
                                              </p:val>
                                            </p:tav>
                                            <p:tav tm="100000">
                                              <p:val>
                                                <p:strVal val="#ppt_y"/>
                                              </p:val>
                                            </p:tav>
                                          </p:tavLst>
                                        </p:anim>
                                      </p:childTnLst>
                                    </p:cTn>
                                  </p:par>
                                </p:childTnLst>
                              </p:cTn>
                            </p:par>
                            <p:par>
                              <p:cTn id="58" fill="hold">
                                <p:stCondLst>
                                  <p:cond delay="685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par>
                              <p:cTn id="62" fill="hold">
                                <p:stCondLst>
                                  <p:cond delay="7350"/>
                                </p:stCondLst>
                                <p:childTnLst>
                                  <p:par>
                                    <p:cTn id="63" presetID="10" presetClass="entr" presetSubtype="0" fill="hold"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500"/>
                                            <p:tgtEl>
                                              <p:spTgt spid="72"/>
                                            </p:tgtEl>
                                          </p:cBhvr>
                                        </p:animEffect>
                                      </p:childTnLst>
                                    </p:cTn>
                                  </p:par>
                                </p:childTnLst>
                              </p:cTn>
                            </p:par>
                            <p:par>
                              <p:cTn id="66" fill="hold">
                                <p:stCondLst>
                                  <p:cond delay="7850"/>
                                </p:stCondLst>
                                <p:childTnLst>
                                  <p:par>
                                    <p:cTn id="67" presetID="10" presetClass="entr" presetSubtype="0" fill="hold"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childTnLst>
                              </p:cTn>
                            </p:par>
                            <p:par>
                              <p:cTn id="70" fill="hold">
                                <p:stCondLst>
                                  <p:cond delay="8350"/>
                                </p:stCondLst>
                                <p:childTnLst>
                                  <p:par>
                                    <p:cTn id="71" presetID="10" presetClass="entr" presetSubtype="0"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childTnLst>
                              </p:cTn>
                            </p:par>
                            <p:par>
                              <p:cTn id="74" fill="hold">
                                <p:stCondLst>
                                  <p:cond delay="8850"/>
                                </p:stCondLst>
                                <p:childTnLst>
                                  <p:par>
                                    <p:cTn id="75" presetID="10"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childTnLst>
                              </p:cTn>
                            </p:par>
                            <p:par>
                              <p:cTn id="78" fill="hold">
                                <p:stCondLst>
                                  <p:cond delay="9350"/>
                                </p:stCondLst>
                                <p:childTnLst>
                                  <p:par>
                                    <p:cTn id="79" presetID="10" presetClass="entr" presetSubtype="0"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500"/>
                                            <p:tgtEl>
                                              <p:spTgt spid="38"/>
                                            </p:tgtEl>
                                          </p:cBhvr>
                                        </p:animEffect>
                                      </p:childTnLst>
                                    </p:cTn>
                                  </p:par>
                                </p:childTnLst>
                              </p:cTn>
                            </p:par>
                            <p:par>
                              <p:cTn id="82" fill="hold">
                                <p:stCondLst>
                                  <p:cond delay="9850"/>
                                </p:stCondLst>
                                <p:childTnLst>
                                  <p:par>
                                    <p:cTn id="83" presetID="10" presetClass="entr" presetSubtype="0" fill="hold" nodeType="after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childTnLst>
                                    </p:cTn>
                                  </p:par>
                                </p:childTnLst>
                              </p:cTn>
                            </p:par>
                            <p:par>
                              <p:cTn id="86" fill="hold">
                                <p:stCondLst>
                                  <p:cond delay="10350"/>
                                </p:stCondLst>
                                <p:childTnLst>
                                  <p:par>
                                    <p:cTn id="87" presetID="10"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fade">
                                          <p:cBhvr>
                                            <p:cTn id="89" dur="500"/>
                                            <p:tgtEl>
                                              <p:spTgt spid="40"/>
                                            </p:tgtEl>
                                          </p:cBhvr>
                                        </p:animEffect>
                                      </p:childTnLst>
                                    </p:cTn>
                                  </p:par>
                                </p:childTnLst>
                              </p:cTn>
                            </p:par>
                            <p:par>
                              <p:cTn id="90" fill="hold">
                                <p:stCondLst>
                                  <p:cond delay="10850"/>
                                </p:stCondLst>
                                <p:childTnLst>
                                  <p:par>
                                    <p:cTn id="91" presetID="10" presetClass="entr" presetSubtype="0" fill="hold"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11350"/>
                                </p:stCondLst>
                                <p:childTnLst>
                                  <p:par>
                                    <p:cTn id="95" presetID="10" presetClass="entr" presetSubtype="0"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par>
                              <p:cTn id="98" fill="hold">
                                <p:stCondLst>
                                  <p:cond delay="11850"/>
                                </p:stCondLst>
                                <p:childTnLst>
                                  <p:par>
                                    <p:cTn id="99" presetID="10" presetClass="entr" presetSubtype="0" fill="hold" nodeType="afterEffect">
                                      <p:stCondLst>
                                        <p:cond delay="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childTnLst>
                              </p:cTn>
                            </p:par>
                            <p:par>
                              <p:cTn id="102" fill="hold">
                                <p:stCondLst>
                                  <p:cond delay="12350"/>
                                </p:stCondLst>
                                <p:childTnLst>
                                  <p:par>
                                    <p:cTn id="103" presetID="10"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childTnLst>
                                    </p:cTn>
                                  </p:par>
                                </p:childTnLst>
                              </p:cTn>
                            </p:par>
                            <p:par>
                              <p:cTn id="106" fill="hold">
                                <p:stCondLst>
                                  <p:cond delay="12850"/>
                                </p:stCondLst>
                                <p:childTnLst>
                                  <p:par>
                                    <p:cTn id="107" presetID="10" presetClass="entr" presetSubtype="0" fill="hold"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500"/>
                                            <p:tgtEl>
                                              <p:spTgt spid="70"/>
                                            </p:tgtEl>
                                          </p:cBhvr>
                                        </p:animEffect>
                                      </p:childTnLst>
                                    </p:cTn>
                                  </p:par>
                                </p:childTnLst>
                              </p:cTn>
                            </p:par>
                            <p:par>
                              <p:cTn id="110" fill="hold">
                                <p:stCondLst>
                                  <p:cond delay="13350"/>
                                </p:stCondLst>
                                <p:childTnLst>
                                  <p:par>
                                    <p:cTn id="111" presetID="10" presetClass="entr" presetSubtype="0" fill="hold" grpId="0" nodeType="after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3850"/>
                                </p:stCondLst>
                                <p:childTnLst>
                                  <p:par>
                                    <p:cTn id="115" presetID="10" presetClass="entr" presetSubtype="0" fill="hold" nodeType="after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500"/>
                                            <p:tgtEl>
                                              <p:spTgt spid="71"/>
                                            </p:tgtEl>
                                          </p:cBhvr>
                                        </p:animEffect>
                                      </p:childTnLst>
                                    </p:cTn>
                                  </p:par>
                                </p:childTnLst>
                              </p:cTn>
                            </p:par>
                            <p:par>
                              <p:cTn id="118" fill="hold">
                                <p:stCondLst>
                                  <p:cond delay="14350"/>
                                </p:stCondLst>
                                <p:childTnLst>
                                  <p:par>
                                    <p:cTn id="119" presetID="10"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p:bldP spid="34" grpId="0" animBg="1"/>
          <p:bldP spid="34" grpId="1" animBg="1"/>
          <p:bldP spid="35" grpId="0"/>
          <p:bldP spid="36" grpId="0"/>
          <p:bldP spid="37" grpId="0"/>
          <p:bldP spid="38" grpId="0"/>
          <p:bldP spid="39" grpId="0"/>
          <p:bldP spid="40" grpId="0"/>
          <p:bldP spid="41" grpId="0"/>
          <p:bldP spid="6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第一部分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schemeClr val="bg1"/>
                </a:solidFill>
                <a:latin typeface="微软雅黑"/>
              </a:rPr>
              <a:t>介绍礼仪</a:t>
            </a:r>
            <a:endParaRPr lang="en-US" altLang="zh-CN" sz="6600" b="1" dirty="0">
              <a:solidFill>
                <a:schemeClr val="bg1"/>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schemeClr val="bg1"/>
                </a:solidFill>
                <a:latin typeface="微软雅黑"/>
              </a:rPr>
              <a:t>PART 01</a:t>
            </a:r>
            <a:endParaRPr lang="zh-CN" altLang="en-US" sz="2133" dirty="0">
              <a:solidFill>
                <a:schemeClr val="bg1"/>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01</a:t>
              </a:r>
              <a:endParaRPr lang="zh-CN" altLang="en-US" sz="6667" b="1" dirty="0">
                <a:solidFill>
                  <a:srgbClr val="0068B7"/>
                </a:solidFill>
                <a:latin typeface="微软雅黑"/>
              </a:endParaRPr>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613911" y="1514900"/>
            <a:ext cx="3578087" cy="329678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ln w="63500">
            <a:solidFill>
              <a:schemeClr val="bg1"/>
            </a:solidFill>
          </a:ln>
        </p:spPr>
      </p:pic>
    </p:spTree>
    <p:extLst>
      <p:ext uri="{BB962C8B-B14F-4D97-AF65-F5344CB8AC3E}">
        <p14:creationId xmlns:p14="http://schemas.microsoft.com/office/powerpoint/2010/main" val="40000138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介绍礼仪</a:t>
            </a:r>
          </a:p>
        </p:txBody>
      </p:sp>
      <p:sp>
        <p:nvSpPr>
          <p:cNvPr id="3" name="_6"/>
          <p:cNvSpPr/>
          <p:nvPr/>
        </p:nvSpPr>
        <p:spPr>
          <a:xfrm>
            <a:off x="623392" y="3044957"/>
            <a:ext cx="10945216" cy="3048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9079">
              <a:defRPr/>
            </a:pPr>
            <a:endParaRPr lang="zh-CN" altLang="en-US" sz="3319">
              <a:solidFill>
                <a:prstClr val="white"/>
              </a:solidFill>
              <a:latin typeface="微软雅黑"/>
              <a:cs typeface="Arial" panose="020B0604020202020204" pitchFamily="34" charset="0"/>
            </a:endParaRPr>
          </a:p>
        </p:txBody>
      </p:sp>
      <p:grpSp>
        <p:nvGrpSpPr>
          <p:cNvPr id="4" name="_7"/>
          <p:cNvGrpSpPr/>
          <p:nvPr/>
        </p:nvGrpSpPr>
        <p:grpSpPr>
          <a:xfrm>
            <a:off x="1047984" y="2095678"/>
            <a:ext cx="2263180" cy="2263180"/>
            <a:chOff x="1278794" y="3334906"/>
            <a:chExt cx="914014" cy="914014"/>
          </a:xfrm>
        </p:grpSpPr>
        <p:grpSp>
          <p:nvGrpSpPr>
            <p:cNvPr id="5" name="组合 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black"/>
                  </a:solidFill>
                  <a:latin typeface="微软雅黑"/>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white"/>
                  </a:solidFill>
                  <a:latin typeface="微软雅黑"/>
                </a:endParaRPr>
              </a:p>
            </p:txBody>
          </p:sp>
        </p:grpSp>
        <p:sp>
          <p:nvSpPr>
            <p:cNvPr id="6" name="TextBox 33"/>
            <p:cNvSpPr txBox="1"/>
            <p:nvPr/>
          </p:nvSpPr>
          <p:spPr>
            <a:xfrm>
              <a:off x="1490369" y="3742514"/>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rgbClr val="0068B7"/>
                  </a:solidFill>
                  <a:latin typeface="微软雅黑"/>
                </a:rPr>
                <a:t>自我介绍</a:t>
              </a:r>
            </a:p>
          </p:txBody>
        </p:sp>
      </p:grpSp>
      <p:grpSp>
        <p:nvGrpSpPr>
          <p:cNvPr id="9" name="_8"/>
          <p:cNvGrpSpPr/>
          <p:nvPr/>
        </p:nvGrpSpPr>
        <p:grpSpPr>
          <a:xfrm>
            <a:off x="5041445" y="2017070"/>
            <a:ext cx="2263180" cy="2263180"/>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black"/>
                  </a:solidFill>
                  <a:latin typeface="微软雅黑"/>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white"/>
                  </a:solidFill>
                  <a:latin typeface="微软雅黑"/>
                </a:endParaRPr>
              </a:p>
            </p:txBody>
          </p:sp>
        </p:grpSp>
        <p:sp>
          <p:nvSpPr>
            <p:cNvPr id="11" name="TextBox 38"/>
            <p:cNvSpPr txBox="1"/>
            <p:nvPr/>
          </p:nvSpPr>
          <p:spPr>
            <a:xfrm>
              <a:off x="1490369" y="3740516"/>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chemeClr val="accent2"/>
                  </a:solidFill>
                  <a:latin typeface="微软雅黑"/>
                </a:rPr>
                <a:t>介绍他人</a:t>
              </a:r>
            </a:p>
          </p:txBody>
        </p:sp>
      </p:grpSp>
      <p:grpSp>
        <p:nvGrpSpPr>
          <p:cNvPr id="14" name="_9"/>
          <p:cNvGrpSpPr/>
          <p:nvPr/>
        </p:nvGrpSpPr>
        <p:grpSpPr>
          <a:xfrm>
            <a:off x="8937206" y="2046283"/>
            <a:ext cx="2263180"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black"/>
                  </a:solidFill>
                  <a:latin typeface="微软雅黑"/>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prstClr val="white"/>
                  </a:solidFill>
                  <a:latin typeface="微软雅黑"/>
                </a:endParaRPr>
              </a:p>
            </p:txBody>
          </p:sp>
        </p:grpSp>
        <p:sp>
          <p:nvSpPr>
            <p:cNvPr id="16" name="TextBox 43"/>
            <p:cNvSpPr txBox="1"/>
            <p:nvPr/>
          </p:nvSpPr>
          <p:spPr>
            <a:xfrm>
              <a:off x="1490369" y="3742514"/>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rgbClr val="0068B7"/>
                  </a:solidFill>
                  <a:latin typeface="微软雅黑"/>
                </a:rPr>
                <a:t>介绍多人</a:t>
              </a:r>
              <a:endParaRPr lang="en-US" altLang="zh-CN" sz="2000" b="1" dirty="0">
                <a:solidFill>
                  <a:srgbClr val="0068B7"/>
                </a:solidFill>
                <a:latin typeface="微软雅黑"/>
              </a:endParaRPr>
            </a:p>
          </p:txBody>
        </p:sp>
      </p:grpSp>
      <p:cxnSp>
        <p:nvCxnSpPr>
          <p:cNvPr id="19" name="_19"/>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49612" y="1556377"/>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722618" y="1575638"/>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a:solidFill>
            <a:schemeClr val="accent2"/>
          </a:solidFill>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8610376" y="1566177"/>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pic>
      <p:sp>
        <p:nvSpPr>
          <p:cNvPr id="23" name="Oval 17"/>
          <p:cNvSpPr/>
          <p:nvPr/>
        </p:nvSpPr>
        <p:spPr>
          <a:xfrm>
            <a:off x="8618379" y="1579788"/>
            <a:ext cx="1142853" cy="1142853"/>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5"/>
          <p:cNvSpPr/>
          <p:nvPr/>
        </p:nvSpPr>
        <p:spPr>
          <a:xfrm>
            <a:off x="772639" y="1539706"/>
            <a:ext cx="1142853" cy="1142853"/>
          </a:xfrm>
          <a:prstGeom prst="ellipse">
            <a:avLst/>
          </a:prstGeom>
          <a:noFill/>
          <a:ln w="50800">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11"/>
          <p:cNvSpPr/>
          <p:nvPr/>
        </p:nvSpPr>
        <p:spPr>
          <a:xfrm>
            <a:off x="4736279" y="1566177"/>
            <a:ext cx="1142853" cy="1142853"/>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844260" y="4685666"/>
            <a:ext cx="2665792" cy="17081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自我介绍是向别人展示自己的一个重要手段，介绍的好不好，直接关系到给别人的第一印象的好坏及以后交往的顺利。同时，也是认识自我的手段。</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820443" y="4731143"/>
            <a:ext cx="2669758" cy="17081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介绍他人是在人际交往的各种场合下，使人们互相认识的一种必要的口语交际形式，起着沟通人际关系、融洽会见气氛的重要作用。</a:t>
            </a:r>
          </a:p>
        </p:txBody>
      </p:sp>
      <p:sp>
        <p:nvSpPr>
          <p:cNvPr id="28" name="矩形 27"/>
          <p:cNvSpPr/>
          <p:nvPr/>
        </p:nvSpPr>
        <p:spPr>
          <a:xfrm>
            <a:off x="8800592" y="4752571"/>
            <a:ext cx="2520280" cy="17081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介绍多人是介绍他人的一种特殊形式，被介绍者一方或双方都不止一人，大体有两种情况：一是为一人和多人作介绍；二是为多人和多人作介绍。</a:t>
            </a:r>
          </a:p>
        </p:txBody>
      </p:sp>
    </p:spTree>
    <p:extLst>
      <p:ext uri="{BB962C8B-B14F-4D97-AF65-F5344CB8AC3E}">
        <p14:creationId xmlns:p14="http://schemas.microsoft.com/office/powerpoint/2010/main" val="3142871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5000">
                                          <p:cBhvr additive="base">
                                            <p:cTn id="7" dur="1300" fill="hold"/>
                                            <p:tgtEl>
                                              <p:spTgt spid="4"/>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14:bounceEnd="55000">
                                          <p:cBhvr additive="base">
                                            <p:cTn id="11" dur="1300" fill="hold"/>
                                            <p:tgtEl>
                                              <p:spTgt spid="9"/>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14:bounceEnd="55000">
                                          <p:cBhvr additive="base">
                                            <p:cTn id="15" dur="1300" fill="hold"/>
                                            <p:tgtEl>
                                              <p:spTgt spid="14"/>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1000"/>
                                            <p:tgtEl>
                                              <p:spTgt spid="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fltVal val="0"/>
                                              </p:val>
                                            </p:tav>
                                            <p:tav tm="100000">
                                              <p:val>
                                                <p:strVal val="#ppt_w"/>
                                              </p:val>
                                            </p:tav>
                                          </p:tavLst>
                                        </p:anim>
                                        <p:anim calcmode="lin" valueType="num">
                                          <p:cBhvr>
                                            <p:cTn id="24" dur="1000" fill="hold"/>
                                            <p:tgtEl>
                                              <p:spTgt spid="24"/>
                                            </p:tgtEl>
                                            <p:attrNameLst>
                                              <p:attrName>ppt_h</p:attrName>
                                            </p:attrNameLst>
                                          </p:cBhvr>
                                          <p:tavLst>
                                            <p:tav tm="0">
                                              <p:val>
                                                <p:fltVal val="0"/>
                                              </p:val>
                                            </p:tav>
                                            <p:tav tm="100000">
                                              <p:val>
                                                <p:strVal val="#ppt_h"/>
                                              </p:val>
                                            </p:tav>
                                          </p:tavLst>
                                        </p:anim>
                                        <p:anim calcmode="lin" valueType="num">
                                          <p:cBhvr>
                                            <p:cTn id="25" dur="1000" fill="hold"/>
                                            <p:tgtEl>
                                              <p:spTgt spid="24"/>
                                            </p:tgtEl>
                                            <p:attrNameLst>
                                              <p:attrName>style.rotation</p:attrName>
                                            </p:attrNameLst>
                                          </p:cBhvr>
                                          <p:tavLst>
                                            <p:tav tm="0">
                                              <p:val>
                                                <p:fltVal val="360"/>
                                              </p:val>
                                            </p:tav>
                                            <p:tav tm="100000">
                                              <p:val>
                                                <p:fltVal val="0"/>
                                              </p:val>
                                            </p:tav>
                                          </p:tavLst>
                                        </p:anim>
                                        <p:animEffect transition="in" filter="fade">
                                          <p:cBhvr>
                                            <p:cTn id="26" dur="1000"/>
                                            <p:tgtEl>
                                              <p:spTgt spid="24"/>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style.rotation</p:attrName>
                                            </p:attrNameLst>
                                          </p:cBhvr>
                                          <p:tavLst>
                                            <p:tav tm="0">
                                              <p:val>
                                                <p:fltVal val="360"/>
                                              </p:val>
                                            </p:tav>
                                            <p:tav tm="100000">
                                              <p:val>
                                                <p:fltVal val="0"/>
                                              </p:val>
                                            </p:tav>
                                          </p:tavLst>
                                        </p:anim>
                                        <p:animEffect transition="in" filter="fade">
                                          <p:cBhvr>
                                            <p:cTn id="32" dur="1000"/>
                                            <p:tgtEl>
                                              <p:spTgt spid="25"/>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360"/>
                                              </p:val>
                                            </p:tav>
                                            <p:tav tm="100000">
                                              <p:val>
                                                <p:fltVal val="0"/>
                                              </p:val>
                                            </p:tav>
                                          </p:tavLst>
                                        </p:anim>
                                        <p:animEffect transition="in" filter="fade">
                                          <p:cBhvr>
                                            <p:cTn id="38" dur="1000"/>
                                            <p:tgtEl>
                                              <p:spTgt spid="23"/>
                                            </p:tgtEl>
                                          </p:cBhvr>
                                        </p:animEffect>
                                      </p:childTnLst>
                                    </p:cTn>
                                  </p:par>
                                  <p:par>
                                    <p:cTn id="39" presetID="23" presetClass="entr" presetSubtype="288" fill="hold" nodeType="withEffect">
                                      <p:stCondLst>
                                        <p:cond delay="175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strVal val="4/3*#ppt_w"/>
                                              </p:val>
                                            </p:tav>
                                            <p:tav tm="100000">
                                              <p:val>
                                                <p:strVal val="#ppt_w"/>
                                              </p:val>
                                            </p:tav>
                                          </p:tavLst>
                                        </p:anim>
                                        <p:anim calcmode="lin" valueType="num">
                                          <p:cBhvr>
                                            <p:cTn id="42" dur="500" fill="hold"/>
                                            <p:tgtEl>
                                              <p:spTgt spid="20"/>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175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strVal val="4/3*#ppt_w"/>
                                              </p:val>
                                            </p:tav>
                                            <p:tav tm="100000">
                                              <p:val>
                                                <p:strVal val="#ppt_w"/>
                                              </p:val>
                                            </p:tav>
                                          </p:tavLst>
                                        </p:anim>
                                        <p:anim calcmode="lin" valueType="num">
                                          <p:cBhvr>
                                            <p:cTn id="46" dur="500" fill="hold"/>
                                            <p:tgtEl>
                                              <p:spTgt spid="21"/>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175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strVal val="4/3*#ppt_w"/>
                                              </p:val>
                                            </p:tav>
                                            <p:tav tm="100000">
                                              <p:val>
                                                <p:strVal val="#ppt_w"/>
                                              </p:val>
                                            </p:tav>
                                          </p:tavLst>
                                        </p:anim>
                                        <p:anim calcmode="lin" valueType="num">
                                          <p:cBhvr>
                                            <p:cTn id="50" dur="500" fill="hold"/>
                                            <p:tgtEl>
                                              <p:spTgt spid="22"/>
                                            </p:tgtEl>
                                            <p:attrNameLst>
                                              <p:attrName>ppt_h</p:attrName>
                                            </p:attrNameLst>
                                          </p:cBhvr>
                                          <p:tavLst>
                                            <p:tav tm="0">
                                              <p:val>
                                                <p:strVal val="4/3*#ppt_h"/>
                                              </p:val>
                                            </p:tav>
                                            <p:tav tm="100000">
                                              <p:val>
                                                <p:strVal val="#ppt_h"/>
                                              </p:val>
                                            </p:tav>
                                          </p:tavLst>
                                        </p:anim>
                                      </p:childTnLst>
                                    </p:cTn>
                                  </p:par>
                                  <p:par>
                                    <p:cTn id="51" presetID="22" presetClass="entr" presetSubtype="1" fill="hold" grpId="0" nodeType="withEffect">
                                      <p:stCondLst>
                                        <p:cond delay="225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1000"/>
                                            <p:tgtEl>
                                              <p:spTgt spid="26"/>
                                            </p:tgtEl>
                                          </p:cBhvr>
                                        </p:animEffect>
                                      </p:childTnLst>
                                    </p:cTn>
                                  </p:par>
                                  <p:par>
                                    <p:cTn id="54" presetID="22" presetClass="entr" presetSubtype="1" fill="hold" grpId="0" nodeType="withEffect">
                                      <p:stCondLst>
                                        <p:cond delay="225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1000"/>
                                            <p:tgtEl>
                                              <p:spTgt spid="27"/>
                                            </p:tgtEl>
                                          </p:cBhvr>
                                        </p:animEffect>
                                      </p:childTnLst>
                                    </p:cTn>
                                  </p:par>
                                  <p:par>
                                    <p:cTn id="57" presetID="22" presetClass="entr" presetSubtype="1" fill="hold" grpId="0" nodeType="withEffect">
                                      <p:stCondLst>
                                        <p:cond delay="225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5" grpId="0" animBg="1"/>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300" fill="hold"/>
                                            <p:tgtEl>
                                              <p:spTgt spid="4"/>
                                            </p:tgtEl>
                                            <p:attrNameLst>
                                              <p:attrName>ppt_x</p:attrName>
                                            </p:attrNameLst>
                                          </p:cBhvr>
                                          <p:tavLst>
                                            <p:tav tm="0">
                                              <p:val>
                                                <p:strVal val="#ppt_x"/>
                                              </p:val>
                                            </p:tav>
                                            <p:tav tm="100000">
                                              <p:val>
                                                <p:strVal val="#ppt_x"/>
                                              </p:val>
                                            </p:tav>
                                          </p:tavLst>
                                        </p:anim>
                                        <p:anim calcmode="lin" valueType="num">
                                          <p:cBhvr additive="base">
                                            <p:cTn id="8" dur="13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300" fill="hold"/>
                                            <p:tgtEl>
                                              <p:spTgt spid="9"/>
                                            </p:tgtEl>
                                            <p:attrNameLst>
                                              <p:attrName>ppt_x</p:attrName>
                                            </p:attrNameLst>
                                          </p:cBhvr>
                                          <p:tavLst>
                                            <p:tav tm="0">
                                              <p:val>
                                                <p:strVal val="#ppt_x"/>
                                              </p:val>
                                            </p:tav>
                                            <p:tav tm="100000">
                                              <p:val>
                                                <p:strVal val="#ppt_x"/>
                                              </p:val>
                                            </p:tav>
                                          </p:tavLst>
                                        </p:anim>
                                        <p:anim calcmode="lin" valueType="num">
                                          <p:cBhvr additive="base">
                                            <p:cTn id="12" dur="13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300" fill="hold"/>
                                            <p:tgtEl>
                                              <p:spTgt spid="14"/>
                                            </p:tgtEl>
                                            <p:attrNameLst>
                                              <p:attrName>ppt_x</p:attrName>
                                            </p:attrNameLst>
                                          </p:cBhvr>
                                          <p:tavLst>
                                            <p:tav tm="0">
                                              <p:val>
                                                <p:strVal val="#ppt_x"/>
                                              </p:val>
                                            </p:tav>
                                            <p:tav tm="100000">
                                              <p:val>
                                                <p:strVal val="#ppt_x"/>
                                              </p:val>
                                            </p:tav>
                                          </p:tavLst>
                                        </p:anim>
                                        <p:anim calcmode="lin" valueType="num">
                                          <p:cBhvr additive="base">
                                            <p:cTn id="16" dur="13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1000"/>
                                            <p:tgtEl>
                                              <p:spTgt spid="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fltVal val="0"/>
                                              </p:val>
                                            </p:tav>
                                            <p:tav tm="100000">
                                              <p:val>
                                                <p:strVal val="#ppt_w"/>
                                              </p:val>
                                            </p:tav>
                                          </p:tavLst>
                                        </p:anim>
                                        <p:anim calcmode="lin" valueType="num">
                                          <p:cBhvr>
                                            <p:cTn id="24" dur="1000" fill="hold"/>
                                            <p:tgtEl>
                                              <p:spTgt spid="24"/>
                                            </p:tgtEl>
                                            <p:attrNameLst>
                                              <p:attrName>ppt_h</p:attrName>
                                            </p:attrNameLst>
                                          </p:cBhvr>
                                          <p:tavLst>
                                            <p:tav tm="0">
                                              <p:val>
                                                <p:fltVal val="0"/>
                                              </p:val>
                                            </p:tav>
                                            <p:tav tm="100000">
                                              <p:val>
                                                <p:strVal val="#ppt_h"/>
                                              </p:val>
                                            </p:tav>
                                          </p:tavLst>
                                        </p:anim>
                                        <p:anim calcmode="lin" valueType="num">
                                          <p:cBhvr>
                                            <p:cTn id="25" dur="1000" fill="hold"/>
                                            <p:tgtEl>
                                              <p:spTgt spid="24"/>
                                            </p:tgtEl>
                                            <p:attrNameLst>
                                              <p:attrName>style.rotation</p:attrName>
                                            </p:attrNameLst>
                                          </p:cBhvr>
                                          <p:tavLst>
                                            <p:tav tm="0">
                                              <p:val>
                                                <p:fltVal val="360"/>
                                              </p:val>
                                            </p:tav>
                                            <p:tav tm="100000">
                                              <p:val>
                                                <p:fltVal val="0"/>
                                              </p:val>
                                            </p:tav>
                                          </p:tavLst>
                                        </p:anim>
                                        <p:animEffect transition="in" filter="fade">
                                          <p:cBhvr>
                                            <p:cTn id="26" dur="1000"/>
                                            <p:tgtEl>
                                              <p:spTgt spid="24"/>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style.rotation</p:attrName>
                                            </p:attrNameLst>
                                          </p:cBhvr>
                                          <p:tavLst>
                                            <p:tav tm="0">
                                              <p:val>
                                                <p:fltVal val="360"/>
                                              </p:val>
                                            </p:tav>
                                            <p:tav tm="100000">
                                              <p:val>
                                                <p:fltVal val="0"/>
                                              </p:val>
                                            </p:tav>
                                          </p:tavLst>
                                        </p:anim>
                                        <p:animEffect transition="in" filter="fade">
                                          <p:cBhvr>
                                            <p:cTn id="32" dur="1000"/>
                                            <p:tgtEl>
                                              <p:spTgt spid="25"/>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360"/>
                                              </p:val>
                                            </p:tav>
                                            <p:tav tm="100000">
                                              <p:val>
                                                <p:fltVal val="0"/>
                                              </p:val>
                                            </p:tav>
                                          </p:tavLst>
                                        </p:anim>
                                        <p:animEffect transition="in" filter="fade">
                                          <p:cBhvr>
                                            <p:cTn id="38" dur="1000"/>
                                            <p:tgtEl>
                                              <p:spTgt spid="23"/>
                                            </p:tgtEl>
                                          </p:cBhvr>
                                        </p:animEffect>
                                      </p:childTnLst>
                                    </p:cTn>
                                  </p:par>
                                  <p:par>
                                    <p:cTn id="39" presetID="23" presetClass="entr" presetSubtype="288" fill="hold" nodeType="withEffect">
                                      <p:stCondLst>
                                        <p:cond delay="175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strVal val="4/3*#ppt_w"/>
                                              </p:val>
                                            </p:tav>
                                            <p:tav tm="100000">
                                              <p:val>
                                                <p:strVal val="#ppt_w"/>
                                              </p:val>
                                            </p:tav>
                                          </p:tavLst>
                                        </p:anim>
                                        <p:anim calcmode="lin" valueType="num">
                                          <p:cBhvr>
                                            <p:cTn id="42" dur="500" fill="hold"/>
                                            <p:tgtEl>
                                              <p:spTgt spid="20"/>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175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strVal val="4/3*#ppt_w"/>
                                              </p:val>
                                            </p:tav>
                                            <p:tav tm="100000">
                                              <p:val>
                                                <p:strVal val="#ppt_w"/>
                                              </p:val>
                                            </p:tav>
                                          </p:tavLst>
                                        </p:anim>
                                        <p:anim calcmode="lin" valueType="num">
                                          <p:cBhvr>
                                            <p:cTn id="46" dur="500" fill="hold"/>
                                            <p:tgtEl>
                                              <p:spTgt spid="21"/>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175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strVal val="4/3*#ppt_w"/>
                                              </p:val>
                                            </p:tav>
                                            <p:tav tm="100000">
                                              <p:val>
                                                <p:strVal val="#ppt_w"/>
                                              </p:val>
                                            </p:tav>
                                          </p:tavLst>
                                        </p:anim>
                                        <p:anim calcmode="lin" valueType="num">
                                          <p:cBhvr>
                                            <p:cTn id="50" dur="500" fill="hold"/>
                                            <p:tgtEl>
                                              <p:spTgt spid="22"/>
                                            </p:tgtEl>
                                            <p:attrNameLst>
                                              <p:attrName>ppt_h</p:attrName>
                                            </p:attrNameLst>
                                          </p:cBhvr>
                                          <p:tavLst>
                                            <p:tav tm="0">
                                              <p:val>
                                                <p:strVal val="4/3*#ppt_h"/>
                                              </p:val>
                                            </p:tav>
                                            <p:tav tm="100000">
                                              <p:val>
                                                <p:strVal val="#ppt_h"/>
                                              </p:val>
                                            </p:tav>
                                          </p:tavLst>
                                        </p:anim>
                                      </p:childTnLst>
                                    </p:cTn>
                                  </p:par>
                                  <p:par>
                                    <p:cTn id="51" presetID="22" presetClass="entr" presetSubtype="1" fill="hold" grpId="0" nodeType="withEffect">
                                      <p:stCondLst>
                                        <p:cond delay="225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1000"/>
                                            <p:tgtEl>
                                              <p:spTgt spid="26"/>
                                            </p:tgtEl>
                                          </p:cBhvr>
                                        </p:animEffect>
                                      </p:childTnLst>
                                    </p:cTn>
                                  </p:par>
                                  <p:par>
                                    <p:cTn id="54" presetID="22" presetClass="entr" presetSubtype="1" fill="hold" grpId="0" nodeType="withEffect">
                                      <p:stCondLst>
                                        <p:cond delay="225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1000"/>
                                            <p:tgtEl>
                                              <p:spTgt spid="27"/>
                                            </p:tgtEl>
                                          </p:cBhvr>
                                        </p:animEffect>
                                      </p:childTnLst>
                                    </p:cTn>
                                  </p:par>
                                  <p:par>
                                    <p:cTn id="57" presetID="22" presetClass="entr" presetSubtype="1" fill="hold" grpId="0" nodeType="withEffect">
                                      <p:stCondLst>
                                        <p:cond delay="225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5" grpId="0" animBg="1"/>
          <p:bldP spid="26" grpId="0"/>
          <p:bldP spid="27" grpId="0"/>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56866" y="1498537"/>
            <a:ext cx="2378966" cy="2378966"/>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sp>
          <p:nvSpPr>
            <p:cNvPr id="4" name="椭圆 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grpSp>
      <p:sp>
        <p:nvSpPr>
          <p:cNvPr id="5"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自我介绍的三种方式</a:t>
            </a:r>
          </a:p>
        </p:txBody>
      </p:sp>
      <p:cxnSp>
        <p:nvCxnSpPr>
          <p:cNvPr id="6"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054917" y="1457535"/>
            <a:ext cx="2378965" cy="2378966"/>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sp>
          <p:nvSpPr>
            <p:cNvPr id="9" name="椭圆 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grpSp>
      <p:grpSp>
        <p:nvGrpSpPr>
          <p:cNvPr id="10" name="组合 9"/>
          <p:cNvGrpSpPr/>
          <p:nvPr/>
        </p:nvGrpSpPr>
        <p:grpSpPr>
          <a:xfrm>
            <a:off x="5141421" y="2856902"/>
            <a:ext cx="2378966" cy="237896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sp>
          <p:nvSpPr>
            <p:cNvPr id="12" name="椭圆 1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grpSp>
      <p:sp>
        <p:nvSpPr>
          <p:cNvPr id="13" name="矩形 12"/>
          <p:cNvSpPr/>
          <p:nvPr/>
        </p:nvSpPr>
        <p:spPr>
          <a:xfrm>
            <a:off x="4538861" y="2269950"/>
            <a:ext cx="1205119" cy="535029"/>
          </a:xfrm>
          <a:prstGeom prst="rect">
            <a:avLst/>
          </a:prstGeom>
        </p:spPr>
        <p:txBody>
          <a:bodyPr wrap="none">
            <a:spAutoFit/>
          </a:bodyPr>
          <a:lstStyle/>
          <a:p>
            <a:r>
              <a:rPr lang="zh-CN" altLang="en-US" sz="2800" b="1" dirty="0">
                <a:solidFill>
                  <a:srgbClr val="00A2FF"/>
                </a:solidFill>
                <a:latin typeface="微软雅黑" panose="020B0503020204020204" pitchFamily="34" charset="-122"/>
                <a:ea typeface="微软雅黑" panose="020B0503020204020204" pitchFamily="34" charset="-122"/>
              </a:rPr>
              <a:t>工作式</a:t>
            </a:r>
          </a:p>
        </p:txBody>
      </p:sp>
      <p:sp>
        <p:nvSpPr>
          <p:cNvPr id="14" name="矩形 13"/>
          <p:cNvSpPr/>
          <p:nvPr/>
        </p:nvSpPr>
        <p:spPr>
          <a:xfrm>
            <a:off x="615073" y="1950899"/>
            <a:ext cx="2917534" cy="17081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工作式的自我介绍，主要适用于工作之中。它是以工作为自我介绍的中心；因工作而交际，因工作而交友。有时，它也叫公务式的自我介绍。</a:t>
            </a:r>
          </a:p>
        </p:txBody>
      </p:sp>
      <p:sp>
        <p:nvSpPr>
          <p:cNvPr id="15" name="矩形 14"/>
          <p:cNvSpPr/>
          <p:nvPr/>
        </p:nvSpPr>
        <p:spPr>
          <a:xfrm>
            <a:off x="5653523" y="3863645"/>
            <a:ext cx="1261884" cy="523220"/>
          </a:xfrm>
          <a:prstGeom prst="rect">
            <a:avLst/>
          </a:prstGeom>
        </p:spPr>
        <p:txBody>
          <a:bodyPr wrap="none">
            <a:spAutoFit/>
          </a:bodyPr>
          <a:lstStyle/>
          <a:p>
            <a:r>
              <a:rPr lang="zh-CN" altLang="en-US" sz="2800" b="1" dirty="0">
                <a:solidFill>
                  <a:schemeClr val="accent6"/>
                </a:solidFill>
                <a:latin typeface="微软雅黑" panose="020B0503020204020204" pitchFamily="34" charset="-122"/>
                <a:ea typeface="微软雅黑" panose="020B0503020204020204" pitchFamily="34" charset="-122"/>
              </a:rPr>
              <a:t>交流式</a:t>
            </a:r>
          </a:p>
        </p:txBody>
      </p:sp>
      <p:sp>
        <p:nvSpPr>
          <p:cNvPr id="16" name="矩形 15"/>
          <p:cNvSpPr/>
          <p:nvPr/>
        </p:nvSpPr>
        <p:spPr>
          <a:xfrm>
            <a:off x="3912677" y="5473005"/>
            <a:ext cx="4732605" cy="1384995"/>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交流式的自我介绍，主要适用于在社交活动中，它是一种刻意寻求与交往对象进一步交流与沟通，希望对方认识自己、了解自己、与自己建立联系的自我介绍。有时，它也叫社交式自我介绍或沟通式自我介绍。</a:t>
            </a:r>
          </a:p>
        </p:txBody>
      </p:sp>
      <p:sp>
        <p:nvSpPr>
          <p:cNvPr id="17" name="矩形 16"/>
          <p:cNvSpPr/>
          <p:nvPr/>
        </p:nvSpPr>
        <p:spPr>
          <a:xfrm>
            <a:off x="6837820" y="2320110"/>
            <a:ext cx="1261884" cy="523220"/>
          </a:xfrm>
          <a:prstGeom prst="rect">
            <a:avLst/>
          </a:prstGeom>
        </p:spPr>
        <p:txBody>
          <a:bodyPr wrap="none">
            <a:spAutoFit/>
          </a:bodyPr>
          <a:lstStyle/>
          <a:p>
            <a:r>
              <a:rPr lang="zh-CN" altLang="en-US" sz="2800" b="1" dirty="0">
                <a:solidFill>
                  <a:srgbClr val="0BD0D9"/>
                </a:solidFill>
                <a:latin typeface="微软雅黑" panose="020B0503020204020204" pitchFamily="34" charset="-122"/>
                <a:ea typeface="微软雅黑" panose="020B0503020204020204" pitchFamily="34" charset="-122"/>
              </a:rPr>
              <a:t>礼仪式</a:t>
            </a:r>
          </a:p>
        </p:txBody>
      </p:sp>
      <p:sp>
        <p:nvSpPr>
          <p:cNvPr id="18" name="矩形 17"/>
          <p:cNvSpPr/>
          <p:nvPr/>
        </p:nvSpPr>
        <p:spPr>
          <a:xfrm>
            <a:off x="9192946" y="1874215"/>
            <a:ext cx="2403594" cy="2031325"/>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礼仪式的自我介绍，适用于讲座、报告、演出、庆典、仪式等一些正规而隆重的场合。它是一种意在表示对交往对象友好、敬意的自我介绍。</a:t>
            </a:r>
          </a:p>
        </p:txBody>
      </p:sp>
    </p:spTree>
    <p:extLst>
      <p:ext uri="{BB962C8B-B14F-4D97-AF65-F5344CB8AC3E}">
        <p14:creationId xmlns:p14="http://schemas.microsoft.com/office/powerpoint/2010/main" val="1867477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介绍他人的顺序</a:t>
            </a:r>
          </a:p>
        </p:txBody>
      </p:sp>
      <p:cxnSp>
        <p:nvCxnSpPr>
          <p:cNvPr id="3"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_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48" y="1451726"/>
            <a:ext cx="3804233" cy="4680604"/>
          </a:xfrm>
          <a:prstGeom prst="rect">
            <a:avLst/>
          </a:prstGeom>
        </p:spPr>
      </p:pic>
      <p:sp>
        <p:nvSpPr>
          <p:cNvPr id="5" name="_5"/>
          <p:cNvSpPr/>
          <p:nvPr/>
        </p:nvSpPr>
        <p:spPr>
          <a:xfrm>
            <a:off x="0" y="1451725"/>
            <a:ext cx="479697" cy="479697"/>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black"/>
              </a:solidFill>
              <a:latin typeface="微软雅黑"/>
            </a:endParaRPr>
          </a:p>
        </p:txBody>
      </p:sp>
      <p:sp>
        <p:nvSpPr>
          <p:cNvPr id="6" name="_6"/>
          <p:cNvSpPr/>
          <p:nvPr/>
        </p:nvSpPr>
        <p:spPr>
          <a:xfrm rot="10800000">
            <a:off x="3339634" y="5652633"/>
            <a:ext cx="479697" cy="479697"/>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black"/>
              </a:solidFill>
              <a:latin typeface="微软雅黑"/>
            </a:endParaRPr>
          </a:p>
        </p:txBody>
      </p:sp>
      <p:grpSp>
        <p:nvGrpSpPr>
          <p:cNvPr id="7" name="组合 6"/>
          <p:cNvGrpSpPr/>
          <p:nvPr/>
        </p:nvGrpSpPr>
        <p:grpSpPr>
          <a:xfrm>
            <a:off x="4410293" y="1840885"/>
            <a:ext cx="1203627" cy="1563792"/>
            <a:chOff x="4410293" y="1840885"/>
            <a:chExt cx="1203627" cy="1563792"/>
          </a:xfrm>
        </p:grpSpPr>
        <p:grpSp>
          <p:nvGrpSpPr>
            <p:cNvPr id="8" name="组合 7"/>
            <p:cNvGrpSpPr/>
            <p:nvPr/>
          </p:nvGrpSpPr>
          <p:grpSpPr>
            <a:xfrm rot="10800000">
              <a:off x="4410293" y="1840885"/>
              <a:ext cx="1203627" cy="1563792"/>
              <a:chOff x="4020870" y="2194485"/>
              <a:chExt cx="1102258" cy="1432090"/>
            </a:xfrm>
            <a:effectLst>
              <a:outerShdw blurRad="444500" dist="254000" dir="8100000" algn="tr" rotWithShape="0">
                <a:prstClr val="black">
                  <a:alpha val="50000"/>
                </a:prstClr>
              </a:outerShdw>
            </a:effectLst>
          </p:grpSpPr>
          <p:sp>
            <p:nvSpPr>
              <p:cNvPr id="1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1"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9" name="矩形 8"/>
            <p:cNvSpPr/>
            <p:nvPr/>
          </p:nvSpPr>
          <p:spPr>
            <a:xfrm>
              <a:off x="4583002" y="2062860"/>
              <a:ext cx="800219" cy="830997"/>
            </a:xfrm>
            <a:prstGeom prst="rect">
              <a:avLst/>
            </a:prstGeom>
          </p:spPr>
          <p:txBody>
            <a:bodyPr wrap="none">
              <a:spAutoFit/>
            </a:bodyPr>
            <a:lstStyle/>
            <a:p>
              <a:pPr algn="r"/>
              <a:r>
                <a:rPr lang="zh-CN" altLang="en-US" sz="2400" b="1" dirty="0">
                  <a:solidFill>
                    <a:srgbClr val="00A2FF"/>
                  </a:solidFill>
                  <a:latin typeface="微软雅黑" panose="020B0503020204020204" pitchFamily="34" charset="-122"/>
                  <a:ea typeface="微软雅黑" panose="020B0503020204020204" pitchFamily="34" charset="-122"/>
                </a:rPr>
                <a:t>先幼</a:t>
              </a:r>
              <a:endParaRPr lang="en-US" altLang="zh-CN" sz="2400" b="1" dirty="0">
                <a:solidFill>
                  <a:srgbClr val="00A2FF"/>
                </a:solidFill>
                <a:latin typeface="微软雅黑" panose="020B0503020204020204" pitchFamily="34" charset="-122"/>
                <a:ea typeface="微软雅黑" panose="020B0503020204020204" pitchFamily="34" charset="-122"/>
              </a:endParaRPr>
            </a:p>
            <a:p>
              <a:pPr algn="r"/>
              <a:r>
                <a:rPr lang="zh-CN" altLang="en-US" sz="2400" b="1" dirty="0">
                  <a:solidFill>
                    <a:srgbClr val="00A2FF"/>
                  </a:solidFill>
                  <a:latin typeface="微软雅黑" panose="020B0503020204020204" pitchFamily="34" charset="-122"/>
                  <a:ea typeface="微软雅黑" panose="020B0503020204020204" pitchFamily="34" charset="-122"/>
                </a:rPr>
                <a:t>后长</a:t>
              </a:r>
            </a:p>
          </p:txBody>
        </p:sp>
      </p:grpSp>
      <p:grpSp>
        <p:nvGrpSpPr>
          <p:cNvPr id="12" name="组合 11"/>
          <p:cNvGrpSpPr/>
          <p:nvPr/>
        </p:nvGrpSpPr>
        <p:grpSpPr>
          <a:xfrm>
            <a:off x="5980186" y="1840886"/>
            <a:ext cx="1203627" cy="1563792"/>
            <a:chOff x="5980186" y="1840886"/>
            <a:chExt cx="1203627" cy="1563792"/>
          </a:xfrm>
        </p:grpSpPr>
        <p:grpSp>
          <p:nvGrpSpPr>
            <p:cNvPr id="13" name="组合 12"/>
            <p:cNvGrpSpPr/>
            <p:nvPr/>
          </p:nvGrpSpPr>
          <p:grpSpPr>
            <a:xfrm rot="10800000">
              <a:off x="5980186" y="1840886"/>
              <a:ext cx="1203627" cy="1563792"/>
              <a:chOff x="4020870" y="2194485"/>
              <a:chExt cx="1102258" cy="1432090"/>
            </a:xfrm>
            <a:effectLst>
              <a:outerShdw blurRad="444500" dist="254000" dir="8100000" algn="tr" rotWithShape="0">
                <a:prstClr val="black">
                  <a:alpha val="50000"/>
                </a:prstClr>
              </a:outerShdw>
            </a:effectLst>
          </p:grpSpPr>
          <p:sp>
            <p:nvSpPr>
              <p:cNvPr id="1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6"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4" name="矩形 13"/>
            <p:cNvSpPr/>
            <p:nvPr/>
          </p:nvSpPr>
          <p:spPr>
            <a:xfrm>
              <a:off x="6202773" y="2062860"/>
              <a:ext cx="800219" cy="830997"/>
            </a:xfrm>
            <a:prstGeom prst="rect">
              <a:avLst/>
            </a:prstGeom>
          </p:spPr>
          <p:txBody>
            <a:bodyPr wrap="none">
              <a:spAutoFit/>
            </a:bodyPr>
            <a:lstStyle/>
            <a:p>
              <a:r>
                <a:rPr lang="zh-CN" altLang="en-US" sz="2400" b="1" dirty="0">
                  <a:solidFill>
                    <a:srgbClr val="98DE04"/>
                  </a:solidFill>
                  <a:latin typeface="微软雅黑" panose="020B0503020204020204" pitchFamily="34" charset="-122"/>
                  <a:ea typeface="微软雅黑" panose="020B0503020204020204" pitchFamily="34" charset="-122"/>
                </a:rPr>
                <a:t>先男</a:t>
              </a:r>
              <a:endParaRPr lang="en-US" altLang="zh-CN" sz="2400" b="1" dirty="0">
                <a:solidFill>
                  <a:srgbClr val="98DE04"/>
                </a:solidFill>
                <a:latin typeface="微软雅黑" panose="020B0503020204020204" pitchFamily="34" charset="-122"/>
                <a:ea typeface="微软雅黑" panose="020B0503020204020204" pitchFamily="34" charset="-122"/>
              </a:endParaRPr>
            </a:p>
            <a:p>
              <a:r>
                <a:rPr lang="zh-CN" altLang="en-US" sz="2400" b="1" dirty="0">
                  <a:solidFill>
                    <a:srgbClr val="98DE04"/>
                  </a:solidFill>
                  <a:latin typeface="微软雅黑" panose="020B0503020204020204" pitchFamily="34" charset="-122"/>
                  <a:ea typeface="微软雅黑" panose="020B0503020204020204" pitchFamily="34" charset="-122"/>
                </a:rPr>
                <a:t>后女</a:t>
              </a:r>
            </a:p>
          </p:txBody>
        </p:sp>
      </p:grpSp>
      <p:grpSp>
        <p:nvGrpSpPr>
          <p:cNvPr id="17" name="组合 16"/>
          <p:cNvGrpSpPr/>
          <p:nvPr/>
        </p:nvGrpSpPr>
        <p:grpSpPr>
          <a:xfrm>
            <a:off x="7648657" y="1840885"/>
            <a:ext cx="1203627" cy="1563792"/>
            <a:chOff x="7648657" y="1840885"/>
            <a:chExt cx="1203627" cy="1563792"/>
          </a:xfrm>
        </p:grpSpPr>
        <p:grpSp>
          <p:nvGrpSpPr>
            <p:cNvPr id="18" name="组合 17"/>
            <p:cNvGrpSpPr/>
            <p:nvPr/>
          </p:nvGrpSpPr>
          <p:grpSpPr>
            <a:xfrm rot="10800000">
              <a:off x="7648657" y="1840885"/>
              <a:ext cx="1203627" cy="1563792"/>
              <a:chOff x="4020870" y="2194485"/>
              <a:chExt cx="1102258" cy="1432090"/>
            </a:xfrm>
            <a:effectLst>
              <a:outerShdw blurRad="444500" dist="254000" dir="8100000" algn="tr" rotWithShape="0">
                <a:prstClr val="black">
                  <a:alpha val="50000"/>
                </a:prstClr>
              </a:outerShdw>
            </a:effectLst>
          </p:grpSpPr>
          <p:sp>
            <p:nvSpPr>
              <p:cNvPr id="2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1"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9" name="矩形 18"/>
            <p:cNvSpPr/>
            <p:nvPr/>
          </p:nvSpPr>
          <p:spPr>
            <a:xfrm>
              <a:off x="7842338" y="2062859"/>
              <a:ext cx="800219" cy="830997"/>
            </a:xfrm>
            <a:prstGeom prst="rect">
              <a:avLst/>
            </a:prstGeom>
          </p:spPr>
          <p:txBody>
            <a:bodyPr wrap="none">
              <a:spAutoFit/>
            </a:bodyPr>
            <a:lstStyle/>
            <a:p>
              <a:r>
                <a:rPr lang="zh-CN" altLang="en-US" sz="2400" b="1" dirty="0">
                  <a:solidFill>
                    <a:srgbClr val="C6A568"/>
                  </a:solidFill>
                  <a:latin typeface="微软雅黑" panose="020B0503020204020204" pitchFamily="34" charset="-122"/>
                  <a:ea typeface="微软雅黑" panose="020B0503020204020204" pitchFamily="34" charset="-122"/>
                </a:rPr>
                <a:t>先下</a:t>
              </a:r>
              <a:endParaRPr lang="en-US" altLang="zh-CN" sz="2400" b="1" dirty="0">
                <a:solidFill>
                  <a:srgbClr val="C6A568"/>
                </a:solidFill>
                <a:latin typeface="微软雅黑" panose="020B0503020204020204" pitchFamily="34" charset="-122"/>
                <a:ea typeface="微软雅黑" panose="020B0503020204020204" pitchFamily="34" charset="-122"/>
              </a:endParaRPr>
            </a:p>
            <a:p>
              <a:r>
                <a:rPr lang="zh-CN" altLang="en-US" sz="2400" b="1" dirty="0">
                  <a:solidFill>
                    <a:srgbClr val="C6A568"/>
                  </a:solidFill>
                  <a:latin typeface="微软雅黑" panose="020B0503020204020204" pitchFamily="34" charset="-122"/>
                  <a:ea typeface="微软雅黑" panose="020B0503020204020204" pitchFamily="34" charset="-122"/>
                </a:rPr>
                <a:t>后上</a:t>
              </a:r>
            </a:p>
          </p:txBody>
        </p:sp>
      </p:grpSp>
      <p:grpSp>
        <p:nvGrpSpPr>
          <p:cNvPr id="22" name="组合 21"/>
          <p:cNvGrpSpPr/>
          <p:nvPr/>
        </p:nvGrpSpPr>
        <p:grpSpPr>
          <a:xfrm>
            <a:off x="9226992" y="1840885"/>
            <a:ext cx="1203626" cy="1563792"/>
            <a:chOff x="9226992" y="1840885"/>
            <a:chExt cx="1203626" cy="1563792"/>
          </a:xfrm>
        </p:grpSpPr>
        <p:grpSp>
          <p:nvGrpSpPr>
            <p:cNvPr id="23" name="组合 22"/>
            <p:cNvGrpSpPr/>
            <p:nvPr/>
          </p:nvGrpSpPr>
          <p:grpSpPr>
            <a:xfrm rot="10800000">
              <a:off x="9226992" y="1840885"/>
              <a:ext cx="1203626" cy="1563792"/>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6"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4" name="矩形 23"/>
            <p:cNvSpPr/>
            <p:nvPr/>
          </p:nvSpPr>
          <p:spPr>
            <a:xfrm>
              <a:off x="9414116" y="2062858"/>
              <a:ext cx="800219" cy="830997"/>
            </a:xfrm>
            <a:prstGeom prst="rect">
              <a:avLst/>
            </a:prstGeom>
          </p:spPr>
          <p:txBody>
            <a:bodyPr wrap="none">
              <a:spAutoFit/>
            </a:bodyPr>
            <a:lstStyle/>
            <a:p>
              <a:r>
                <a:rPr lang="zh-CN" altLang="en-US" sz="2400" b="1" dirty="0">
                  <a:solidFill>
                    <a:srgbClr val="0BD0D9"/>
                  </a:solidFill>
                  <a:latin typeface="微软雅黑" panose="020B0503020204020204" pitchFamily="34" charset="-122"/>
                  <a:ea typeface="微软雅黑" panose="020B0503020204020204" pitchFamily="34" charset="-122"/>
                </a:rPr>
                <a:t>先亲</a:t>
              </a:r>
              <a:endParaRPr lang="en-US" altLang="zh-CN" sz="2400" b="1" dirty="0">
                <a:solidFill>
                  <a:srgbClr val="0BD0D9"/>
                </a:solidFill>
                <a:latin typeface="微软雅黑" panose="020B0503020204020204" pitchFamily="34" charset="-122"/>
                <a:ea typeface="微软雅黑" panose="020B0503020204020204" pitchFamily="34" charset="-122"/>
              </a:endParaRPr>
            </a:p>
            <a:p>
              <a:r>
                <a:rPr lang="zh-CN" altLang="en-US" sz="2400" b="1" dirty="0">
                  <a:solidFill>
                    <a:srgbClr val="0BD0D9"/>
                  </a:solidFill>
                  <a:latin typeface="微软雅黑" panose="020B0503020204020204" pitchFamily="34" charset="-122"/>
                  <a:ea typeface="微软雅黑" panose="020B0503020204020204" pitchFamily="34" charset="-122"/>
                </a:rPr>
                <a:t>后疏</a:t>
              </a:r>
            </a:p>
          </p:txBody>
        </p:sp>
      </p:grpSp>
      <p:grpSp>
        <p:nvGrpSpPr>
          <p:cNvPr id="27" name="组合 26"/>
          <p:cNvGrpSpPr/>
          <p:nvPr/>
        </p:nvGrpSpPr>
        <p:grpSpPr>
          <a:xfrm>
            <a:off x="10869195" y="1840884"/>
            <a:ext cx="1203627" cy="1563792"/>
            <a:chOff x="10869195" y="1840884"/>
            <a:chExt cx="1203627" cy="1563792"/>
          </a:xfrm>
        </p:grpSpPr>
        <p:grpSp>
          <p:nvGrpSpPr>
            <p:cNvPr id="28" name="组合 27"/>
            <p:cNvGrpSpPr/>
            <p:nvPr/>
          </p:nvGrpSpPr>
          <p:grpSpPr>
            <a:xfrm rot="10800000">
              <a:off x="10869195" y="1840884"/>
              <a:ext cx="1203627" cy="1563792"/>
              <a:chOff x="4020870" y="2194485"/>
              <a:chExt cx="1102258" cy="1432090"/>
            </a:xfrm>
            <a:effectLst>
              <a:outerShdw blurRad="444500" dist="254000" dir="8100000" algn="tr" rotWithShape="0">
                <a:prstClr val="black">
                  <a:alpha val="50000"/>
                </a:prstClr>
              </a:outerShdw>
            </a:effectLst>
          </p:grpSpPr>
          <p:sp>
            <p:nvSpPr>
              <p:cNvPr id="3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31"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9" name="矩形 28"/>
            <p:cNvSpPr/>
            <p:nvPr/>
          </p:nvSpPr>
          <p:spPr>
            <a:xfrm>
              <a:off x="11070898" y="2062858"/>
              <a:ext cx="800219" cy="830997"/>
            </a:xfrm>
            <a:prstGeom prst="rect">
              <a:avLst/>
            </a:prstGeom>
          </p:spPr>
          <p:txBody>
            <a:bodyPr wrap="none">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先主</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后宾</a:t>
              </a:r>
            </a:p>
          </p:txBody>
        </p:sp>
      </p:grpSp>
      <p:sp>
        <p:nvSpPr>
          <p:cNvPr id="32" name="矩形 31"/>
          <p:cNvSpPr/>
          <p:nvPr/>
        </p:nvSpPr>
        <p:spPr>
          <a:xfrm>
            <a:off x="4460041" y="3824006"/>
            <a:ext cx="1196859" cy="2308324"/>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要先把资历浅、年纪轻的一方介绍给资历深、年纪长的一方认识。</a:t>
            </a:r>
          </a:p>
        </p:txBody>
      </p:sp>
      <p:sp>
        <p:nvSpPr>
          <p:cNvPr id="33" name="矩形 32"/>
          <p:cNvSpPr/>
          <p:nvPr/>
        </p:nvSpPr>
        <p:spPr>
          <a:xfrm>
            <a:off x="5987941" y="3824006"/>
            <a:ext cx="1195872" cy="92333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要先把男士介绍给女士认识。</a:t>
            </a:r>
          </a:p>
        </p:txBody>
      </p:sp>
      <p:sp>
        <p:nvSpPr>
          <p:cNvPr id="34" name="矩形 33"/>
          <p:cNvSpPr/>
          <p:nvPr/>
        </p:nvSpPr>
        <p:spPr>
          <a:xfrm>
            <a:off x="7600770" y="3833632"/>
            <a:ext cx="1151524" cy="1477328"/>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介绍上下级认识时，先介绍下级，后介绍上级。</a:t>
            </a:r>
          </a:p>
        </p:txBody>
      </p:sp>
      <p:sp>
        <p:nvSpPr>
          <p:cNvPr id="35" name="矩形 34"/>
          <p:cNvSpPr/>
          <p:nvPr/>
        </p:nvSpPr>
        <p:spPr>
          <a:xfrm>
            <a:off x="9326055" y="3824006"/>
            <a:ext cx="1214627" cy="2031325"/>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介绍同事、朋友与家人认识时，要先介绍家人，后介绍同事、朋友。</a:t>
            </a:r>
          </a:p>
        </p:txBody>
      </p:sp>
      <p:sp>
        <p:nvSpPr>
          <p:cNvPr id="36" name="矩形 35"/>
          <p:cNvSpPr/>
          <p:nvPr/>
        </p:nvSpPr>
        <p:spPr>
          <a:xfrm>
            <a:off x="10894536" y="3824006"/>
            <a:ext cx="1178286" cy="1754326"/>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介绍宾客和主人认识时，要先介绍主人，后介绍宾客。</a:t>
            </a:r>
          </a:p>
        </p:txBody>
      </p:sp>
    </p:spTree>
    <p:extLst>
      <p:ext uri="{BB962C8B-B14F-4D97-AF65-F5344CB8AC3E}">
        <p14:creationId xmlns:p14="http://schemas.microsoft.com/office/powerpoint/2010/main" val="930645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IMG_0745"/>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500"/>
                    </a14:imgEffect>
                    <a14:imgEffect>
                      <a14:saturation sat="55000"/>
                    </a14:imgEffect>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4356687" y="3849921"/>
            <a:ext cx="3677581"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IMG_0742"/>
          <p:cNvPicPr>
            <a:picLocks noChangeAspect="1" noChangeArrowheads="1"/>
          </p:cNvPicPr>
          <p:nvPr/>
        </p:nvPicPr>
        <p:blipFill>
          <a:blip r:embed="rId7" cstate="print">
            <a:extLst>
              <a:ext uri="{BEBA8EAE-BF5A-486C-A8C5-ECC9F3942E4B}">
                <a14:imgProps xmlns:a14="http://schemas.microsoft.com/office/drawing/2010/main">
                  <a14:imgLayer r:embed="rId8">
                    <a14:imgEffect>
                      <a14:colorTemperature colorTemp="11500"/>
                    </a14:imgEffect>
                    <a14:imgEffect>
                      <a14:saturation sat="55000"/>
                    </a14:imgEffect>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4356687" y="1314302"/>
            <a:ext cx="3677581"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_1"/>
          <p:cNvSpPr txBox="1">
            <a:spLocks noChangeArrowheads="1"/>
          </p:cNvSpPr>
          <p:nvPr/>
        </p:nvSpPr>
        <p:spPr bwMode="gray">
          <a:xfrm>
            <a:off x="450376" y="420703"/>
            <a:ext cx="12282985"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思考：以下两张图片中谁在介绍时动作标准，为什么？</a:t>
            </a:r>
          </a:p>
        </p:txBody>
      </p:sp>
      <p:cxnSp>
        <p:nvCxnSpPr>
          <p:cNvPr id="5" name="3     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6" name="_3"/>
          <p:cNvSpPr/>
          <p:nvPr/>
        </p:nvSpPr>
        <p:spPr>
          <a:xfrm>
            <a:off x="379168" y="3202330"/>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nvGrpSpPr>
          <p:cNvPr id="7" name="_4"/>
          <p:cNvGrpSpPr/>
          <p:nvPr/>
        </p:nvGrpSpPr>
        <p:grpSpPr>
          <a:xfrm>
            <a:off x="1018857" y="1618964"/>
            <a:ext cx="1929923" cy="192992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0" name="_5"/>
          <p:cNvSpPr/>
          <p:nvPr/>
        </p:nvSpPr>
        <p:spPr>
          <a:xfrm>
            <a:off x="4394030" y="1402587"/>
            <a:ext cx="497747" cy="497747"/>
          </a:xfrm>
          <a:prstGeom prst="ellipse">
            <a:avLst/>
          </a:prstGeom>
          <a:solidFill>
            <a:srgbClr val="92D05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1</a:t>
            </a:r>
            <a:endParaRPr lang="zh-CN" altLang="en-US" sz="2400" dirty="0">
              <a:solidFill>
                <a:prstClr val="white"/>
              </a:solidFill>
              <a:latin typeface="微软雅黑"/>
            </a:endParaRPr>
          </a:p>
        </p:txBody>
      </p:sp>
      <p:sp>
        <p:nvSpPr>
          <p:cNvPr id="11" name="_6"/>
          <p:cNvSpPr/>
          <p:nvPr/>
        </p:nvSpPr>
        <p:spPr>
          <a:xfrm>
            <a:off x="1438717" y="2245508"/>
            <a:ext cx="994183" cy="523220"/>
          </a:xfrm>
          <a:prstGeom prst="rect">
            <a:avLst/>
          </a:prstGeom>
        </p:spPr>
        <p:txBody>
          <a:bodyPr wrap="none">
            <a:spAutoFit/>
          </a:bodyPr>
          <a:lstStyle/>
          <a:p>
            <a:pPr fontAlgn="base">
              <a:spcBef>
                <a:spcPct val="0"/>
              </a:spcBef>
              <a:spcAft>
                <a:spcPct val="0"/>
              </a:spcAft>
            </a:pPr>
            <a:r>
              <a:rPr lang="zh-CN" altLang="en-US" sz="2400" dirty="0">
                <a:solidFill>
                  <a:prstClr val="black"/>
                </a:solidFill>
                <a:latin typeface="微软雅黑"/>
              </a:rPr>
              <a:t> </a:t>
            </a:r>
            <a:r>
              <a:rPr lang="zh-CN" altLang="en-US" sz="2800" dirty="0">
                <a:solidFill>
                  <a:prstClr val="black"/>
                </a:solidFill>
                <a:latin typeface="微软雅黑"/>
              </a:rPr>
              <a:t>正确</a:t>
            </a:r>
          </a:p>
        </p:txBody>
      </p:sp>
      <p:sp>
        <p:nvSpPr>
          <p:cNvPr id="12" name="_7"/>
          <p:cNvSpPr/>
          <p:nvPr/>
        </p:nvSpPr>
        <p:spPr>
          <a:xfrm>
            <a:off x="8611829" y="3192707"/>
            <a:ext cx="3264363" cy="3167591"/>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nvGrpSpPr>
          <p:cNvPr id="13" name="_9"/>
          <p:cNvGrpSpPr/>
          <p:nvPr/>
        </p:nvGrpSpPr>
        <p:grpSpPr>
          <a:xfrm>
            <a:off x="9242148" y="1609340"/>
            <a:ext cx="1929923" cy="192992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6" name="_11"/>
          <p:cNvSpPr/>
          <p:nvPr/>
        </p:nvSpPr>
        <p:spPr>
          <a:xfrm>
            <a:off x="7536521" y="3877004"/>
            <a:ext cx="497747"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2</a:t>
            </a:r>
            <a:endParaRPr lang="zh-CN" altLang="en-US" sz="2400" dirty="0">
              <a:solidFill>
                <a:prstClr val="white"/>
              </a:solidFill>
              <a:latin typeface="微软雅黑"/>
            </a:endParaRPr>
          </a:p>
        </p:txBody>
      </p:sp>
      <p:sp>
        <p:nvSpPr>
          <p:cNvPr id="17" name="_13"/>
          <p:cNvSpPr/>
          <p:nvPr/>
        </p:nvSpPr>
        <p:spPr>
          <a:xfrm>
            <a:off x="9792606" y="2269936"/>
            <a:ext cx="902811" cy="523220"/>
          </a:xfrm>
          <a:prstGeom prst="rect">
            <a:avLst/>
          </a:prstGeom>
        </p:spPr>
        <p:txBody>
          <a:bodyPr wrap="none">
            <a:spAutoFit/>
          </a:bodyPr>
          <a:lstStyle/>
          <a:p>
            <a:pPr fontAlgn="base">
              <a:spcBef>
                <a:spcPct val="0"/>
              </a:spcBef>
              <a:spcAft>
                <a:spcPct val="0"/>
              </a:spcAft>
            </a:pPr>
            <a:r>
              <a:rPr lang="zh-CN" altLang="en-US" sz="2800" dirty="0">
                <a:solidFill>
                  <a:prstClr val="black"/>
                </a:solidFill>
                <a:latin typeface="微软雅黑"/>
              </a:rPr>
              <a:t>错误</a:t>
            </a:r>
          </a:p>
        </p:txBody>
      </p:sp>
      <p:sp>
        <p:nvSpPr>
          <p:cNvPr id="18" name="MH_Text_1"/>
          <p:cNvSpPr/>
          <p:nvPr>
            <p:custDataLst>
              <p:tags r:id="rId1"/>
            </p:custDataLst>
          </p:nvPr>
        </p:nvSpPr>
        <p:spPr>
          <a:xfrm>
            <a:off x="604595" y="3636361"/>
            <a:ext cx="2813508" cy="2400657"/>
          </a:xfrm>
          <a:prstGeom prst="rect">
            <a:avLst/>
          </a:prstGeom>
        </p:spPr>
        <p:txBody>
          <a:bodyPr wrap="square">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不要夸耀自己的“丰功伟绩”</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不要篇幅较短，也不要长编大论，语速要慢一点，注意抑扬顿挫</a:t>
            </a:r>
          </a:p>
        </p:txBody>
      </p:sp>
      <p:sp>
        <p:nvSpPr>
          <p:cNvPr id="19" name="MH_Text_2"/>
          <p:cNvSpPr/>
          <p:nvPr>
            <p:custDataLst>
              <p:tags r:id="rId2"/>
            </p:custDataLst>
          </p:nvPr>
        </p:nvSpPr>
        <p:spPr>
          <a:xfrm>
            <a:off x="8747811" y="3561521"/>
            <a:ext cx="2992397" cy="2400657"/>
          </a:xfrm>
          <a:prstGeom prst="rect">
            <a:avLst/>
          </a:prstGeom>
        </p:spPr>
        <p:txBody>
          <a:bodyPr wrap="square">
            <a:spAutoFit/>
          </a:bodyPr>
          <a:lstStyle/>
          <a:p>
            <a:pPr>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确定自我介绍的具体内容，应兼顾实际需要、所处场景，并应具有鲜明的针对性，切不可“千人一面”，一概而论。</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70833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14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14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13"/>
                                            </p:tgtEl>
                                            <p:attrNameLst>
                                              <p:attrName>ppt_y</p:attrName>
                                            </p:attrNameLst>
                                          </p:cBhvr>
                                          <p:tavLst>
                                            <p:tav tm="0">
                                              <p:val>
                                                <p:strVal val="0-#ppt_h/2"/>
                                              </p:val>
                                            </p:tav>
                                            <p:tav tm="100000">
                                              <p:val>
                                                <p:strVal val="#ppt_y"/>
                                              </p:val>
                                            </p:tav>
                                          </p:tavLst>
                                        </p:anim>
                                      </p:childTnLst>
                                    </p:cTn>
                                  </p:par>
                                </p:childTnLst>
                              </p:cTn>
                            </p:par>
                            <p:par>
                              <p:cTn id="13" fill="hold">
                                <p:stCondLst>
                                  <p:cond delay="14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2100"/>
                                </p:stCondLst>
                                <p:childTnLst>
                                  <p:par>
                                    <p:cTn id="25" presetID="16" presetClass="entr" presetSubtype="37"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outVertical)">
                                          <p:cBhvr>
                                            <p:cTn id="27" dur="500"/>
                                            <p:tgtEl>
                                              <p:spTgt spid="17"/>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childTnLst>
                              </p:cTn>
                            </p:par>
                            <p:par>
                              <p:cTn id="31" fill="hold">
                                <p:stCondLst>
                                  <p:cond delay="260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800"/>
                                            <p:tgtEl>
                                              <p:spTgt spid="6"/>
                                            </p:tgtEl>
                                          </p:cBhvr>
                                        </p:animEffect>
                                      </p:childTnLst>
                                    </p:cTn>
                                  </p:par>
                                  <p:par>
                                    <p:cTn id="35" presetID="21" presetClass="entr" presetSubtype="1" fill="hold" grpId="0" nodeType="withEffect">
                                      <p:stCondLst>
                                        <p:cond delay="20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800"/>
                                            <p:tgtEl>
                                              <p:spTgt spid="12"/>
                                            </p:tgtEl>
                                          </p:cBhvr>
                                        </p:animEffect>
                                      </p:childTnLst>
                                    </p:cTn>
                                  </p:par>
                                </p:childTnLst>
                              </p:cTn>
                            </p:par>
                            <p:par>
                              <p:cTn id="38" fill="hold">
                                <p:stCondLst>
                                  <p:cond delay="3600"/>
                                </p:stCondLst>
                                <p:childTnLst>
                                  <p:par>
                                    <p:cTn id="39" presetID="22" presetClass="entr" presetSubtype="1"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up)">
                                          <p:cBhvr>
                                            <p:cTn id="41" dur="500"/>
                                            <p:tgtEl>
                                              <p:spTgt spid="3"/>
                                            </p:tgtEl>
                                          </p:cBhvr>
                                        </p:animEffect>
                                      </p:childTnLst>
                                    </p:cTn>
                                  </p:par>
                                  <p:par>
                                    <p:cTn id="42" presetID="22" presetClass="entr" presetSubtype="1" fill="hold"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up)">
                                          <p:cBhvr>
                                            <p:cTn id="44" dur="500"/>
                                            <p:tgtEl>
                                              <p:spTgt spid="2"/>
                                            </p:tgtEl>
                                          </p:cBhvr>
                                        </p:animEffect>
                                      </p:childTnLst>
                                    </p:cTn>
                                  </p:par>
                                </p:childTnLst>
                              </p:cTn>
                            </p:par>
                            <p:par>
                              <p:cTn id="45" fill="hold">
                                <p:stCondLst>
                                  <p:cond delay="4100"/>
                                </p:stCondLst>
                                <p:childTnLst>
                                  <p:par>
                                    <p:cTn id="46" presetID="22" presetClass="entr" presetSubtype="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750"/>
                                            <p:tgtEl>
                                              <p:spTgt spid="1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p:bldP spid="12" grpId="0" animBg="1"/>
          <p:bldP spid="16" grpId="0" animBg="1"/>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400" fill="hold"/>
                                            <p:tgtEl>
                                              <p:spTgt spid="7"/>
                                            </p:tgtEl>
                                            <p:attrNameLst>
                                              <p:attrName>ppt_x</p:attrName>
                                            </p:attrNameLst>
                                          </p:cBhvr>
                                          <p:tavLst>
                                            <p:tav tm="0">
                                              <p:val>
                                                <p:strVal val="0-#ppt_w/2"/>
                                              </p:val>
                                            </p:tav>
                                            <p:tav tm="100000">
                                              <p:val>
                                                <p:strVal val="#ppt_x"/>
                                              </p:val>
                                            </p:tav>
                                          </p:tavLst>
                                        </p:anim>
                                        <p:anim calcmode="lin" valueType="num">
                                          <p:cBhvr additive="base">
                                            <p:cTn id="8" dur="14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400" fill="hold"/>
                                            <p:tgtEl>
                                              <p:spTgt spid="13"/>
                                            </p:tgtEl>
                                            <p:attrNameLst>
                                              <p:attrName>ppt_x</p:attrName>
                                            </p:attrNameLst>
                                          </p:cBhvr>
                                          <p:tavLst>
                                            <p:tav tm="0">
                                              <p:val>
                                                <p:strVal val="#ppt_x"/>
                                              </p:val>
                                            </p:tav>
                                            <p:tav tm="100000">
                                              <p:val>
                                                <p:strVal val="#ppt_x"/>
                                              </p:val>
                                            </p:tav>
                                          </p:tavLst>
                                        </p:anim>
                                        <p:anim calcmode="lin" valueType="num">
                                          <p:cBhvr additive="base">
                                            <p:cTn id="12" dur="1400" fill="hold"/>
                                            <p:tgtEl>
                                              <p:spTgt spid="13"/>
                                            </p:tgtEl>
                                            <p:attrNameLst>
                                              <p:attrName>ppt_y</p:attrName>
                                            </p:attrNameLst>
                                          </p:cBhvr>
                                          <p:tavLst>
                                            <p:tav tm="0">
                                              <p:val>
                                                <p:strVal val="0-#ppt_h/2"/>
                                              </p:val>
                                            </p:tav>
                                            <p:tav tm="100000">
                                              <p:val>
                                                <p:strVal val="#ppt_y"/>
                                              </p:val>
                                            </p:tav>
                                          </p:tavLst>
                                        </p:anim>
                                      </p:childTnLst>
                                    </p:cTn>
                                  </p:par>
                                </p:childTnLst>
                              </p:cTn>
                            </p:par>
                            <p:par>
                              <p:cTn id="13" fill="hold">
                                <p:stCondLst>
                                  <p:cond delay="14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2100"/>
                                </p:stCondLst>
                                <p:childTnLst>
                                  <p:par>
                                    <p:cTn id="25" presetID="16" presetClass="entr" presetSubtype="37"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outVertical)">
                                          <p:cBhvr>
                                            <p:cTn id="27" dur="500"/>
                                            <p:tgtEl>
                                              <p:spTgt spid="17"/>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childTnLst>
                              </p:cTn>
                            </p:par>
                            <p:par>
                              <p:cTn id="31" fill="hold">
                                <p:stCondLst>
                                  <p:cond delay="260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800"/>
                                            <p:tgtEl>
                                              <p:spTgt spid="6"/>
                                            </p:tgtEl>
                                          </p:cBhvr>
                                        </p:animEffect>
                                      </p:childTnLst>
                                    </p:cTn>
                                  </p:par>
                                  <p:par>
                                    <p:cTn id="35" presetID="21" presetClass="entr" presetSubtype="1" fill="hold" grpId="0" nodeType="withEffect">
                                      <p:stCondLst>
                                        <p:cond delay="20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800"/>
                                            <p:tgtEl>
                                              <p:spTgt spid="12"/>
                                            </p:tgtEl>
                                          </p:cBhvr>
                                        </p:animEffect>
                                      </p:childTnLst>
                                    </p:cTn>
                                  </p:par>
                                </p:childTnLst>
                              </p:cTn>
                            </p:par>
                            <p:par>
                              <p:cTn id="38" fill="hold">
                                <p:stCondLst>
                                  <p:cond delay="3600"/>
                                </p:stCondLst>
                                <p:childTnLst>
                                  <p:par>
                                    <p:cTn id="39" presetID="22" presetClass="entr" presetSubtype="1"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up)">
                                          <p:cBhvr>
                                            <p:cTn id="41" dur="500"/>
                                            <p:tgtEl>
                                              <p:spTgt spid="3"/>
                                            </p:tgtEl>
                                          </p:cBhvr>
                                        </p:animEffect>
                                      </p:childTnLst>
                                    </p:cTn>
                                  </p:par>
                                  <p:par>
                                    <p:cTn id="42" presetID="22" presetClass="entr" presetSubtype="1" fill="hold"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up)">
                                          <p:cBhvr>
                                            <p:cTn id="44" dur="500"/>
                                            <p:tgtEl>
                                              <p:spTgt spid="2"/>
                                            </p:tgtEl>
                                          </p:cBhvr>
                                        </p:animEffect>
                                      </p:childTnLst>
                                    </p:cTn>
                                  </p:par>
                                </p:childTnLst>
                              </p:cTn>
                            </p:par>
                            <p:par>
                              <p:cTn id="45" fill="hold">
                                <p:stCondLst>
                                  <p:cond delay="4100"/>
                                </p:stCondLst>
                                <p:childTnLst>
                                  <p:par>
                                    <p:cTn id="46" presetID="22" presetClass="entr" presetSubtype="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750"/>
                                            <p:tgtEl>
                                              <p:spTgt spid="1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p:bldP spid="12" grpId="0" animBg="1"/>
          <p:bldP spid="16" grpId="0" animBg="1"/>
          <p:bldP spid="17" grpId="0"/>
          <p:bldP spid="18" grpId="0"/>
          <p:bldP spid="1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介绍他人的动作</a:t>
            </a:r>
            <a:endParaRPr lang="en-US" altLang="zh-CN" sz="3333" dirty="0">
              <a:solidFill>
                <a:srgbClr val="333333"/>
              </a:solidFill>
              <a:latin typeface="微软雅黑" panose="020B0503020204020204" pitchFamily="34" charset="-122"/>
              <a:ea typeface="微软雅黑" panose="020B0503020204020204" pitchFamily="34" charset="-122"/>
            </a:endParaRPr>
          </a:p>
        </p:txBody>
      </p:sp>
      <p:cxnSp>
        <p:nvCxnSpPr>
          <p:cNvPr id="3"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21319" y="2026566"/>
            <a:ext cx="2885633" cy="3831818"/>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        无论是自我介绍还是介绍他人，介绍时的姿态都应当是使被介绍者面向对方，伸出手做出介绍手势。介绍手势的具体做法是：手掌向上，五指并拢伸向被介绍者。千万不能用手指指指点点，因为这样做太粗俗无礼。</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210000"/>
                    </a14:imgEffect>
                  </a14:imgLayer>
                </a14:imgProps>
              </a:ext>
              <a:ext uri="{28A0092B-C50C-407E-A947-70E740481C1C}">
                <a14:useLocalDpi xmlns:a14="http://schemas.microsoft.com/office/drawing/2010/main" val="0"/>
              </a:ext>
            </a:extLst>
          </a:blip>
          <a:srcRect l="7321"/>
          <a:stretch/>
        </p:blipFill>
        <p:spPr>
          <a:xfrm>
            <a:off x="4026744" y="2026566"/>
            <a:ext cx="4138511" cy="3515334"/>
          </a:xfrm>
          <a:prstGeom prst="rect">
            <a:avLst/>
          </a:prstGeom>
          <a:ln w="19050">
            <a:solidFill>
              <a:srgbClr val="002060"/>
            </a:solidFill>
            <a:prstDash val="lgDash"/>
          </a:ln>
        </p:spPr>
      </p:pic>
      <p:sp>
        <p:nvSpPr>
          <p:cNvPr id="6" name="矩形 5"/>
          <p:cNvSpPr/>
          <p:nvPr/>
        </p:nvSpPr>
        <p:spPr>
          <a:xfrm>
            <a:off x="8937206" y="2026566"/>
            <a:ext cx="2664369" cy="341632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      当别人介绍到你或对方向你自我介绍后，你应该有所表示，或微笑或握手或点点头，如果你正坐着，应该起立。如有些不便，则点头微笑示意或者稍起欠身，以示礼貌。</a:t>
            </a:r>
          </a:p>
        </p:txBody>
      </p:sp>
      <p:grpSp>
        <p:nvGrpSpPr>
          <p:cNvPr id="7" name="_5"/>
          <p:cNvGrpSpPr/>
          <p:nvPr/>
        </p:nvGrpSpPr>
        <p:grpSpPr>
          <a:xfrm>
            <a:off x="508095" y="1945220"/>
            <a:ext cx="631688" cy="636784"/>
            <a:chOff x="3041651" y="3326606"/>
            <a:chExt cx="631825" cy="636588"/>
          </a:xfrm>
        </p:grpSpPr>
        <p:sp>
          <p:nvSpPr>
            <p:cNvPr id="8" name="Oval 9"/>
            <p:cNvSpPr>
              <a:spLocks noChangeArrowheads="1"/>
            </p:cNvSpPr>
            <p:nvPr/>
          </p:nvSpPr>
          <p:spPr bwMode="auto">
            <a:xfrm>
              <a:off x="3041651" y="3326606"/>
              <a:ext cx="631825" cy="636588"/>
            </a:xfrm>
            <a:prstGeom prst="ellipse">
              <a:avLst/>
            </a:prstGeom>
            <a:solidFill>
              <a:srgbClr val="92D050"/>
            </a:solidFill>
            <a:ln>
              <a:solidFill>
                <a:srgbClr val="FFFFFF"/>
              </a:solidFill>
            </a:ln>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sp>
          <p:nvSpPr>
            <p:cNvPr id="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sp>
          <p:nvSpPr>
            <p:cNvPr id="1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grpSp>
      <p:grpSp>
        <p:nvGrpSpPr>
          <p:cNvPr id="11" name="_8"/>
          <p:cNvGrpSpPr/>
          <p:nvPr/>
        </p:nvGrpSpPr>
        <p:grpSpPr>
          <a:xfrm>
            <a:off x="8785047" y="1945220"/>
            <a:ext cx="642892" cy="648078"/>
            <a:chOff x="3041651" y="3326606"/>
            <a:chExt cx="631825" cy="636588"/>
          </a:xfrm>
        </p:grpSpPr>
        <p:sp>
          <p:nvSpPr>
            <p:cNvPr id="12"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sp>
          <p:nvSpPr>
            <p:cNvPr id="13"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sp>
          <p:nvSpPr>
            <p:cNvPr id="14"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a:defRPr/>
              </a:pPr>
              <a:endParaRPr lang="zh-CN" altLang="en-US" sz="2400" kern="0">
                <a:solidFill>
                  <a:srgbClr val="080808"/>
                </a:solidFill>
                <a:latin typeface="微软雅黑"/>
              </a:endParaRPr>
            </a:p>
          </p:txBody>
        </p:sp>
      </p:grpSp>
    </p:spTree>
    <p:extLst>
      <p:ext uri="{BB962C8B-B14F-4D97-AF65-F5344CB8AC3E}">
        <p14:creationId xmlns:p14="http://schemas.microsoft.com/office/powerpoint/2010/main" val="1368203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75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750"/>
                                            <p:tgtEl>
                                              <p:spTgt spid="6"/>
                                            </p:tgtEl>
                                          </p:cBhvr>
                                        </p:animEffect>
                                      </p:childTnLst>
                                    </p:cTn>
                                  </p:par>
                                </p:childTnLst>
                              </p:cTn>
                            </p:par>
                            <p:par>
                              <p:cTn id="16" fill="hold">
                                <p:stCondLst>
                                  <p:cond delay="1000"/>
                                </p:stCondLst>
                                <p:childTnLst>
                                  <p:par>
                                    <p:cTn id="17" presetID="2" presetClass="entr" presetSubtype="8" fill="hold" nodeType="after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14:presetBounceEnd="40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40000">
                                          <p:cBhvr additive="base">
                                            <p:cTn id="24"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75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750"/>
                                            <p:tgtEl>
                                              <p:spTgt spid="6"/>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1158" y="1891293"/>
            <a:ext cx="3783746" cy="3783748"/>
            <a:chOff x="4571158" y="1891293"/>
            <a:chExt cx="3783746" cy="3783748"/>
          </a:xfrm>
        </p:grpSpPr>
        <p:grpSp>
          <p:nvGrpSpPr>
            <p:cNvPr id="3" name="组合 2"/>
            <p:cNvGrpSpPr/>
            <p:nvPr/>
          </p:nvGrpSpPr>
          <p:grpSpPr>
            <a:xfrm>
              <a:off x="4571158" y="1891293"/>
              <a:ext cx="3783746" cy="378374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sp>
            <p:nvSpPr>
              <p:cNvPr id="6" name="椭圆 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678993" y="1999129"/>
              <a:ext cx="3568072" cy="3568072"/>
            </a:xfrm>
            <a:custGeom>
              <a:avLst/>
              <a:gdLst>
                <a:gd name="connsiteX0" fmla="*/ 1823978 w 3647956"/>
                <a:gd name="connsiteY0" fmla="*/ 0 h 3647956"/>
                <a:gd name="connsiteX1" fmla="*/ 3647956 w 3647956"/>
                <a:gd name="connsiteY1" fmla="*/ 1823978 h 3647956"/>
                <a:gd name="connsiteX2" fmla="*/ 1823978 w 3647956"/>
                <a:gd name="connsiteY2" fmla="*/ 3647956 h 3647956"/>
                <a:gd name="connsiteX3" fmla="*/ 0 w 3647956"/>
                <a:gd name="connsiteY3" fmla="*/ 1823978 h 3647956"/>
                <a:gd name="connsiteX4" fmla="*/ 1823978 w 3647956"/>
                <a:gd name="connsiteY4" fmla="*/ 0 h 3647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7956" h="3647956">
                  <a:moveTo>
                    <a:pt x="1823978" y="0"/>
                  </a:moveTo>
                  <a:cubicBezTo>
                    <a:pt x="2831333" y="0"/>
                    <a:pt x="3647956" y="816623"/>
                    <a:pt x="3647956" y="1823978"/>
                  </a:cubicBezTo>
                  <a:cubicBezTo>
                    <a:pt x="3647956" y="2831333"/>
                    <a:pt x="2831333" y="3647956"/>
                    <a:pt x="1823978" y="3647956"/>
                  </a:cubicBezTo>
                  <a:cubicBezTo>
                    <a:pt x="816623" y="3647956"/>
                    <a:pt x="0" y="2831333"/>
                    <a:pt x="0" y="1823978"/>
                  </a:cubicBezTo>
                  <a:cubicBezTo>
                    <a:pt x="0" y="816623"/>
                    <a:pt x="816623" y="0"/>
                    <a:pt x="1823978" y="0"/>
                  </a:cubicBezTo>
                  <a:close/>
                </a:path>
              </a:pathLst>
            </a:custGeom>
            <a:ln>
              <a:solidFill>
                <a:schemeClr val="bg1">
                  <a:lumMod val="75000"/>
                </a:schemeClr>
              </a:solidFill>
            </a:ln>
          </p:spPr>
        </p:pic>
      </p:grpSp>
      <p:grpSp>
        <p:nvGrpSpPr>
          <p:cNvPr id="7" name="组合 6"/>
          <p:cNvGrpSpPr/>
          <p:nvPr/>
        </p:nvGrpSpPr>
        <p:grpSpPr>
          <a:xfrm>
            <a:off x="636041" y="1833538"/>
            <a:ext cx="2838679" cy="3730849"/>
            <a:chOff x="1230284" y="2316152"/>
            <a:chExt cx="2310937" cy="3037243"/>
          </a:xfrm>
        </p:grpSpPr>
        <p:sp>
          <p:nvSpPr>
            <p:cNvPr id="8" name="矩形 7"/>
            <p:cNvSpPr/>
            <p:nvPr/>
          </p:nvSpPr>
          <p:spPr>
            <a:xfrm>
              <a:off x="1230284" y="2316152"/>
              <a:ext cx="2310937" cy="303724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58091" y="4069834"/>
              <a:ext cx="2055321" cy="874407"/>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名字不能随意化、造成歧义；</a:t>
              </a:r>
            </a:p>
          </p:txBody>
        </p:sp>
        <p:sp>
          <p:nvSpPr>
            <p:cNvPr id="10" name="clerk-with-tie_73199"/>
            <p:cNvSpPr>
              <a:spLocks noChangeAspect="1"/>
            </p:cNvSpPr>
            <p:nvPr/>
          </p:nvSpPr>
          <p:spPr bwMode="auto">
            <a:xfrm>
              <a:off x="2014229" y="2912666"/>
              <a:ext cx="732086" cy="821177"/>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p>
      </p:grpSp>
      <p:grpSp>
        <p:nvGrpSpPr>
          <p:cNvPr id="11" name="组合 10"/>
          <p:cNvGrpSpPr/>
          <p:nvPr/>
        </p:nvGrpSpPr>
        <p:grpSpPr>
          <a:xfrm>
            <a:off x="9129080" y="1833539"/>
            <a:ext cx="2835390" cy="3726527"/>
            <a:chOff x="8650779" y="2316152"/>
            <a:chExt cx="2310937" cy="3037243"/>
          </a:xfrm>
          <a:solidFill>
            <a:schemeClr val="accent1">
              <a:lumMod val="60000"/>
              <a:lumOff val="40000"/>
            </a:schemeClr>
          </a:solidFill>
        </p:grpSpPr>
        <p:sp>
          <p:nvSpPr>
            <p:cNvPr id="12" name="矩形 11"/>
            <p:cNvSpPr/>
            <p:nvPr/>
          </p:nvSpPr>
          <p:spPr>
            <a:xfrm>
              <a:off x="8650779" y="2316152"/>
              <a:ext cx="2310937" cy="30372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78586" y="4069834"/>
              <a:ext cx="2055321" cy="879087"/>
            </a:xfrm>
            <a:prstGeom prst="rect">
              <a:avLst/>
            </a:prstGeom>
            <a:grpFill/>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不要以生理特征或缺陷形容。</a:t>
              </a:r>
              <a:endParaRPr lang="zh-CN" altLang="en-US" dirty="0">
                <a:solidFill>
                  <a:schemeClr val="bg1"/>
                </a:solidFill>
              </a:endParaRPr>
            </a:p>
          </p:txBody>
        </p:sp>
        <p:sp>
          <p:nvSpPr>
            <p:cNvPr id="14" name="businessmen-having-a-group-conference_31171"/>
            <p:cNvSpPr>
              <a:spLocks noChangeAspect="1"/>
            </p:cNvSpPr>
            <p:nvPr/>
          </p:nvSpPr>
          <p:spPr bwMode="auto">
            <a:xfrm>
              <a:off x="9214430" y="2912665"/>
              <a:ext cx="1183632" cy="821178"/>
            </a:xfrm>
            <a:custGeom>
              <a:avLst/>
              <a:gdLst>
                <a:gd name="connsiteX0" fmla="*/ 314325 w 331788"/>
                <a:gd name="connsiteY0" fmla="*/ 152400 h 230187"/>
                <a:gd name="connsiteX1" fmla="*/ 269875 w 331788"/>
                <a:gd name="connsiteY1" fmla="*/ 163513 h 230187"/>
                <a:gd name="connsiteX2" fmla="*/ 269875 w 331788"/>
                <a:gd name="connsiteY2" fmla="*/ 211138 h 230187"/>
                <a:gd name="connsiteX3" fmla="*/ 314325 w 331788"/>
                <a:gd name="connsiteY3" fmla="*/ 211138 h 230187"/>
                <a:gd name="connsiteX4" fmla="*/ 19050 w 331788"/>
                <a:gd name="connsiteY4" fmla="*/ 152400 h 230187"/>
                <a:gd name="connsiteX5" fmla="*/ 19050 w 331788"/>
                <a:gd name="connsiteY5" fmla="*/ 211138 h 230187"/>
                <a:gd name="connsiteX6" fmla="*/ 61913 w 331788"/>
                <a:gd name="connsiteY6" fmla="*/ 211138 h 230187"/>
                <a:gd name="connsiteX7" fmla="*/ 61913 w 331788"/>
                <a:gd name="connsiteY7" fmla="*/ 163513 h 230187"/>
                <a:gd name="connsiteX8" fmla="*/ 314325 w 331788"/>
                <a:gd name="connsiteY8" fmla="*/ 115887 h 230187"/>
                <a:gd name="connsiteX9" fmla="*/ 304800 w 331788"/>
                <a:gd name="connsiteY9" fmla="*/ 126894 h 230187"/>
                <a:gd name="connsiteX10" fmla="*/ 304800 w 331788"/>
                <a:gd name="connsiteY10" fmla="*/ 136525 h 230187"/>
                <a:gd name="connsiteX11" fmla="*/ 314325 w 331788"/>
                <a:gd name="connsiteY11" fmla="*/ 133773 h 230187"/>
                <a:gd name="connsiteX12" fmla="*/ 314325 w 331788"/>
                <a:gd name="connsiteY12" fmla="*/ 115887 h 230187"/>
                <a:gd name="connsiteX13" fmla="*/ 19050 w 331788"/>
                <a:gd name="connsiteY13" fmla="*/ 115887 h 230187"/>
                <a:gd name="connsiteX14" fmla="*/ 19050 w 331788"/>
                <a:gd name="connsiteY14" fmla="*/ 133773 h 230187"/>
                <a:gd name="connsiteX15" fmla="*/ 26988 w 331788"/>
                <a:gd name="connsiteY15" fmla="*/ 136525 h 230187"/>
                <a:gd name="connsiteX16" fmla="*/ 26988 w 331788"/>
                <a:gd name="connsiteY16" fmla="*/ 126894 h 230187"/>
                <a:gd name="connsiteX17" fmla="*/ 126145 w 331788"/>
                <a:gd name="connsiteY17" fmla="*/ 104775 h 230187"/>
                <a:gd name="connsiteX18" fmla="*/ 205642 w 331788"/>
                <a:gd name="connsiteY18" fmla="*/ 104775 h 230187"/>
                <a:gd name="connsiteX19" fmla="*/ 215900 w 331788"/>
                <a:gd name="connsiteY19" fmla="*/ 115094 h 230187"/>
                <a:gd name="connsiteX20" fmla="*/ 205642 w 331788"/>
                <a:gd name="connsiteY20" fmla="*/ 126702 h 230187"/>
                <a:gd name="connsiteX21" fmla="*/ 203078 w 331788"/>
                <a:gd name="connsiteY21" fmla="*/ 126702 h 230187"/>
                <a:gd name="connsiteX22" fmla="*/ 203078 w 331788"/>
                <a:gd name="connsiteY22" fmla="*/ 219571 h 230187"/>
                <a:gd name="connsiteX23" fmla="*/ 194102 w 331788"/>
                <a:gd name="connsiteY23" fmla="*/ 228600 h 230187"/>
                <a:gd name="connsiteX24" fmla="*/ 137685 w 331788"/>
                <a:gd name="connsiteY24" fmla="*/ 228600 h 230187"/>
                <a:gd name="connsiteX25" fmla="*/ 128709 w 331788"/>
                <a:gd name="connsiteY25" fmla="*/ 219571 h 230187"/>
                <a:gd name="connsiteX26" fmla="*/ 128709 w 331788"/>
                <a:gd name="connsiteY26" fmla="*/ 126702 h 230187"/>
                <a:gd name="connsiteX27" fmla="*/ 126145 w 331788"/>
                <a:gd name="connsiteY27" fmla="*/ 126702 h 230187"/>
                <a:gd name="connsiteX28" fmla="*/ 115887 w 331788"/>
                <a:gd name="connsiteY28" fmla="*/ 115094 h 230187"/>
                <a:gd name="connsiteX29" fmla="*/ 126145 w 331788"/>
                <a:gd name="connsiteY29" fmla="*/ 104775 h 230187"/>
                <a:gd name="connsiteX30" fmla="*/ 304800 w 331788"/>
                <a:gd name="connsiteY30" fmla="*/ 73025 h 230187"/>
                <a:gd name="connsiteX31" fmla="*/ 304800 w 331788"/>
                <a:gd name="connsiteY31" fmla="*/ 100013 h 230187"/>
                <a:gd name="connsiteX32" fmla="*/ 306388 w 331788"/>
                <a:gd name="connsiteY32" fmla="*/ 97314 h 230187"/>
                <a:gd name="connsiteX33" fmla="*/ 306388 w 331788"/>
                <a:gd name="connsiteY33" fmla="*/ 74374 h 230187"/>
                <a:gd name="connsiteX34" fmla="*/ 304800 w 331788"/>
                <a:gd name="connsiteY34" fmla="*/ 73025 h 230187"/>
                <a:gd name="connsiteX35" fmla="*/ 167999 w 331788"/>
                <a:gd name="connsiteY35" fmla="*/ 60325 h 230187"/>
                <a:gd name="connsiteX36" fmla="*/ 196850 w 331788"/>
                <a:gd name="connsiteY36" fmla="*/ 65617 h 230187"/>
                <a:gd name="connsiteX37" fmla="*/ 195539 w 331788"/>
                <a:gd name="connsiteY37" fmla="*/ 68262 h 230187"/>
                <a:gd name="connsiteX38" fmla="*/ 192916 w 331788"/>
                <a:gd name="connsiteY38" fmla="*/ 69585 h 230187"/>
                <a:gd name="connsiteX39" fmla="*/ 185047 w 331788"/>
                <a:gd name="connsiteY39" fmla="*/ 85461 h 230187"/>
                <a:gd name="connsiteX40" fmla="*/ 185047 w 331788"/>
                <a:gd name="connsiteY40" fmla="*/ 86784 h 230187"/>
                <a:gd name="connsiteX41" fmla="*/ 178490 w 331788"/>
                <a:gd name="connsiteY41" fmla="*/ 100013 h 230187"/>
                <a:gd name="connsiteX42" fmla="*/ 170621 w 331788"/>
                <a:gd name="connsiteY42" fmla="*/ 100013 h 230187"/>
                <a:gd name="connsiteX43" fmla="*/ 166687 w 331788"/>
                <a:gd name="connsiteY43" fmla="*/ 64294 h 230187"/>
                <a:gd name="connsiteX44" fmla="*/ 167999 w 331788"/>
                <a:gd name="connsiteY44" fmla="*/ 60325 h 230187"/>
                <a:gd name="connsiteX45" fmla="*/ 163810 w 331788"/>
                <a:gd name="connsiteY45" fmla="*/ 60325 h 230187"/>
                <a:gd name="connsiteX46" fmla="*/ 165100 w 331788"/>
                <a:gd name="connsiteY46" fmla="*/ 64319 h 230187"/>
                <a:gd name="connsiteX47" fmla="*/ 161231 w 331788"/>
                <a:gd name="connsiteY47" fmla="*/ 100268 h 230187"/>
                <a:gd name="connsiteX48" fmla="*/ 143173 w 331788"/>
                <a:gd name="connsiteY48" fmla="*/ 100268 h 230187"/>
                <a:gd name="connsiteX49" fmla="*/ 143173 w 331788"/>
                <a:gd name="connsiteY49" fmla="*/ 81628 h 230187"/>
                <a:gd name="connsiteX50" fmla="*/ 140593 w 331788"/>
                <a:gd name="connsiteY50" fmla="*/ 82960 h 230187"/>
                <a:gd name="connsiteX51" fmla="*/ 140593 w 331788"/>
                <a:gd name="connsiteY51" fmla="*/ 100268 h 230187"/>
                <a:gd name="connsiteX52" fmla="*/ 126405 w 331788"/>
                <a:gd name="connsiteY52" fmla="*/ 100268 h 230187"/>
                <a:gd name="connsiteX53" fmla="*/ 123825 w 331788"/>
                <a:gd name="connsiteY53" fmla="*/ 101600 h 230187"/>
                <a:gd name="connsiteX54" fmla="*/ 123825 w 331788"/>
                <a:gd name="connsiteY54" fmla="*/ 76302 h 230187"/>
                <a:gd name="connsiteX55" fmla="*/ 125115 w 331788"/>
                <a:gd name="connsiteY55" fmla="*/ 73639 h 230187"/>
                <a:gd name="connsiteX56" fmla="*/ 125115 w 331788"/>
                <a:gd name="connsiteY56" fmla="*/ 72308 h 230187"/>
                <a:gd name="connsiteX57" fmla="*/ 125115 w 331788"/>
                <a:gd name="connsiteY57" fmla="*/ 70976 h 230187"/>
                <a:gd name="connsiteX58" fmla="*/ 126405 w 331788"/>
                <a:gd name="connsiteY58" fmla="*/ 69645 h 230187"/>
                <a:gd name="connsiteX59" fmla="*/ 127695 w 331788"/>
                <a:gd name="connsiteY59" fmla="*/ 69645 h 230187"/>
                <a:gd name="connsiteX60" fmla="*/ 128985 w 331788"/>
                <a:gd name="connsiteY60" fmla="*/ 68314 h 230187"/>
                <a:gd name="connsiteX61" fmla="*/ 130274 w 331788"/>
                <a:gd name="connsiteY61" fmla="*/ 68314 h 230187"/>
                <a:gd name="connsiteX62" fmla="*/ 163810 w 331788"/>
                <a:gd name="connsiteY62" fmla="*/ 60325 h 230187"/>
                <a:gd name="connsiteX63" fmla="*/ 276100 w 331788"/>
                <a:gd name="connsiteY63" fmla="*/ 52387 h 230187"/>
                <a:gd name="connsiteX64" fmla="*/ 277395 w 331788"/>
                <a:gd name="connsiteY64" fmla="*/ 56252 h 230187"/>
                <a:gd name="connsiteX65" fmla="*/ 272215 w 331788"/>
                <a:gd name="connsiteY65" fmla="*/ 103923 h 230187"/>
                <a:gd name="connsiteX66" fmla="*/ 278690 w 331788"/>
                <a:gd name="connsiteY66" fmla="*/ 116807 h 230187"/>
                <a:gd name="connsiteX67" fmla="*/ 286461 w 331788"/>
                <a:gd name="connsiteY67" fmla="*/ 103923 h 230187"/>
                <a:gd name="connsiteX68" fmla="*/ 279985 w 331788"/>
                <a:gd name="connsiteY68" fmla="*/ 56252 h 230187"/>
                <a:gd name="connsiteX69" fmla="*/ 282575 w 331788"/>
                <a:gd name="connsiteY69" fmla="*/ 52387 h 230187"/>
                <a:gd name="connsiteX70" fmla="*/ 318837 w 331788"/>
                <a:gd name="connsiteY70" fmla="*/ 60117 h 230187"/>
                <a:gd name="connsiteX71" fmla="*/ 320133 w 331788"/>
                <a:gd name="connsiteY71" fmla="*/ 61406 h 230187"/>
                <a:gd name="connsiteX72" fmla="*/ 321428 w 331788"/>
                <a:gd name="connsiteY72" fmla="*/ 62694 h 230187"/>
                <a:gd name="connsiteX73" fmla="*/ 322723 w 331788"/>
                <a:gd name="connsiteY73" fmla="*/ 63983 h 230187"/>
                <a:gd name="connsiteX74" fmla="*/ 324018 w 331788"/>
                <a:gd name="connsiteY74" fmla="*/ 65271 h 230187"/>
                <a:gd name="connsiteX75" fmla="*/ 324018 w 331788"/>
                <a:gd name="connsiteY75" fmla="*/ 66559 h 230187"/>
                <a:gd name="connsiteX76" fmla="*/ 324018 w 331788"/>
                <a:gd name="connsiteY76" fmla="*/ 67848 h 230187"/>
                <a:gd name="connsiteX77" fmla="*/ 324018 w 331788"/>
                <a:gd name="connsiteY77" fmla="*/ 69136 h 230187"/>
                <a:gd name="connsiteX78" fmla="*/ 324018 w 331788"/>
                <a:gd name="connsiteY78" fmla="*/ 101346 h 230187"/>
                <a:gd name="connsiteX79" fmla="*/ 322723 w 331788"/>
                <a:gd name="connsiteY79" fmla="*/ 107789 h 230187"/>
                <a:gd name="connsiteX80" fmla="*/ 331788 w 331788"/>
                <a:gd name="connsiteY80" fmla="*/ 116807 h 230187"/>
                <a:gd name="connsiteX81" fmla="*/ 331788 w 331788"/>
                <a:gd name="connsiteY81" fmla="*/ 219880 h 230187"/>
                <a:gd name="connsiteX82" fmla="*/ 322723 w 331788"/>
                <a:gd name="connsiteY82" fmla="*/ 228899 h 230187"/>
                <a:gd name="connsiteX83" fmla="*/ 260559 w 331788"/>
                <a:gd name="connsiteY83" fmla="*/ 228899 h 230187"/>
                <a:gd name="connsiteX84" fmla="*/ 251494 w 331788"/>
                <a:gd name="connsiteY84" fmla="*/ 219880 h 230187"/>
                <a:gd name="connsiteX85" fmla="*/ 251494 w 331788"/>
                <a:gd name="connsiteY85" fmla="*/ 156748 h 230187"/>
                <a:gd name="connsiteX86" fmla="*/ 242428 w 331788"/>
                <a:gd name="connsiteY86" fmla="*/ 158036 h 230187"/>
                <a:gd name="connsiteX87" fmla="*/ 238543 w 331788"/>
                <a:gd name="connsiteY87" fmla="*/ 219880 h 230187"/>
                <a:gd name="connsiteX88" fmla="*/ 228183 w 331788"/>
                <a:gd name="connsiteY88" fmla="*/ 230187 h 230187"/>
                <a:gd name="connsiteX89" fmla="*/ 226887 w 331788"/>
                <a:gd name="connsiteY89" fmla="*/ 230187 h 230187"/>
                <a:gd name="connsiteX90" fmla="*/ 216527 w 331788"/>
                <a:gd name="connsiteY90" fmla="*/ 219880 h 230187"/>
                <a:gd name="connsiteX91" fmla="*/ 220412 w 331788"/>
                <a:gd name="connsiteY91" fmla="*/ 149018 h 230187"/>
                <a:gd name="connsiteX92" fmla="*/ 229478 w 331788"/>
                <a:gd name="connsiteY92" fmla="*/ 138710 h 230187"/>
                <a:gd name="connsiteX93" fmla="*/ 252789 w 331788"/>
                <a:gd name="connsiteY93" fmla="*/ 133557 h 230187"/>
                <a:gd name="connsiteX94" fmla="*/ 252789 w 331788"/>
                <a:gd name="connsiteY94" fmla="*/ 74290 h 230187"/>
                <a:gd name="connsiteX95" fmla="*/ 245018 w 331788"/>
                <a:gd name="connsiteY95" fmla="*/ 76867 h 230187"/>
                <a:gd name="connsiteX96" fmla="*/ 202281 w 331788"/>
                <a:gd name="connsiteY96" fmla="*/ 92327 h 230187"/>
                <a:gd name="connsiteX97" fmla="*/ 198396 w 331788"/>
                <a:gd name="connsiteY97" fmla="*/ 92327 h 230187"/>
                <a:gd name="connsiteX98" fmla="*/ 193216 w 331788"/>
                <a:gd name="connsiteY98" fmla="*/ 91039 h 230187"/>
                <a:gd name="connsiteX99" fmla="*/ 188035 w 331788"/>
                <a:gd name="connsiteY99" fmla="*/ 102635 h 230187"/>
                <a:gd name="connsiteX100" fmla="*/ 185445 w 331788"/>
                <a:gd name="connsiteY100" fmla="*/ 102635 h 230187"/>
                <a:gd name="connsiteX101" fmla="*/ 184150 w 331788"/>
                <a:gd name="connsiteY101" fmla="*/ 100058 h 230187"/>
                <a:gd name="connsiteX102" fmla="*/ 190625 w 331788"/>
                <a:gd name="connsiteY102" fmla="*/ 87174 h 230187"/>
                <a:gd name="connsiteX103" fmla="*/ 190625 w 331788"/>
                <a:gd name="connsiteY103" fmla="*/ 85885 h 230187"/>
                <a:gd name="connsiteX104" fmla="*/ 195806 w 331788"/>
                <a:gd name="connsiteY104" fmla="*/ 74290 h 230187"/>
                <a:gd name="connsiteX105" fmla="*/ 198396 w 331788"/>
                <a:gd name="connsiteY105" fmla="*/ 74290 h 230187"/>
                <a:gd name="connsiteX106" fmla="*/ 202281 w 331788"/>
                <a:gd name="connsiteY106" fmla="*/ 66559 h 230187"/>
                <a:gd name="connsiteX107" fmla="*/ 204871 w 331788"/>
                <a:gd name="connsiteY107" fmla="*/ 65271 h 230187"/>
                <a:gd name="connsiteX108" fmla="*/ 206166 w 331788"/>
                <a:gd name="connsiteY108" fmla="*/ 67848 h 230187"/>
                <a:gd name="connsiteX109" fmla="*/ 203576 w 331788"/>
                <a:gd name="connsiteY109" fmla="*/ 71713 h 230187"/>
                <a:gd name="connsiteX110" fmla="*/ 239838 w 331788"/>
                <a:gd name="connsiteY110" fmla="*/ 60117 h 230187"/>
                <a:gd name="connsiteX111" fmla="*/ 276100 w 331788"/>
                <a:gd name="connsiteY111" fmla="*/ 52387 h 230187"/>
                <a:gd name="connsiteX112" fmla="*/ 49480 w 331788"/>
                <a:gd name="connsiteY112" fmla="*/ 52387 h 230187"/>
                <a:gd name="connsiteX113" fmla="*/ 52084 w 331788"/>
                <a:gd name="connsiteY113" fmla="*/ 56252 h 230187"/>
                <a:gd name="connsiteX114" fmla="*/ 45574 w 331788"/>
                <a:gd name="connsiteY114" fmla="*/ 103923 h 230187"/>
                <a:gd name="connsiteX115" fmla="*/ 53386 w 331788"/>
                <a:gd name="connsiteY115" fmla="*/ 116807 h 230187"/>
                <a:gd name="connsiteX116" fmla="*/ 59897 w 331788"/>
                <a:gd name="connsiteY116" fmla="*/ 103923 h 230187"/>
                <a:gd name="connsiteX117" fmla="*/ 54689 w 331788"/>
                <a:gd name="connsiteY117" fmla="*/ 56252 h 230187"/>
                <a:gd name="connsiteX118" fmla="*/ 55991 w 331788"/>
                <a:gd name="connsiteY118" fmla="*/ 52387 h 230187"/>
                <a:gd name="connsiteX119" fmla="*/ 92450 w 331788"/>
                <a:gd name="connsiteY119" fmla="*/ 60117 h 230187"/>
                <a:gd name="connsiteX120" fmla="*/ 95054 w 331788"/>
                <a:gd name="connsiteY120" fmla="*/ 61406 h 230187"/>
                <a:gd name="connsiteX121" fmla="*/ 96356 w 331788"/>
                <a:gd name="connsiteY121" fmla="*/ 62694 h 230187"/>
                <a:gd name="connsiteX122" fmla="*/ 97658 w 331788"/>
                <a:gd name="connsiteY122" fmla="*/ 63983 h 230187"/>
                <a:gd name="connsiteX123" fmla="*/ 97658 w 331788"/>
                <a:gd name="connsiteY123" fmla="*/ 65271 h 230187"/>
                <a:gd name="connsiteX124" fmla="*/ 98960 w 331788"/>
                <a:gd name="connsiteY124" fmla="*/ 66559 h 230187"/>
                <a:gd name="connsiteX125" fmla="*/ 98960 w 331788"/>
                <a:gd name="connsiteY125" fmla="*/ 67848 h 230187"/>
                <a:gd name="connsiteX126" fmla="*/ 98960 w 331788"/>
                <a:gd name="connsiteY126" fmla="*/ 69136 h 230187"/>
                <a:gd name="connsiteX127" fmla="*/ 98960 w 331788"/>
                <a:gd name="connsiteY127" fmla="*/ 106500 h 230187"/>
                <a:gd name="connsiteX128" fmla="*/ 108075 w 331788"/>
                <a:gd name="connsiteY128" fmla="*/ 111654 h 230187"/>
                <a:gd name="connsiteX129" fmla="*/ 111982 w 331788"/>
                <a:gd name="connsiteY129" fmla="*/ 123249 h 230187"/>
                <a:gd name="connsiteX130" fmla="*/ 104169 w 331788"/>
                <a:gd name="connsiteY130" fmla="*/ 128403 h 230187"/>
                <a:gd name="connsiteX131" fmla="*/ 100263 w 331788"/>
                <a:gd name="connsiteY131" fmla="*/ 127115 h 230187"/>
                <a:gd name="connsiteX132" fmla="*/ 85939 w 331788"/>
                <a:gd name="connsiteY132" fmla="*/ 120673 h 230187"/>
                <a:gd name="connsiteX133" fmla="*/ 80731 w 331788"/>
                <a:gd name="connsiteY133" fmla="*/ 111654 h 230187"/>
                <a:gd name="connsiteX134" fmla="*/ 80731 w 331788"/>
                <a:gd name="connsiteY134" fmla="*/ 75578 h 230187"/>
                <a:gd name="connsiteX135" fmla="*/ 79429 w 331788"/>
                <a:gd name="connsiteY135" fmla="*/ 74290 h 230187"/>
                <a:gd name="connsiteX136" fmla="*/ 79429 w 331788"/>
                <a:gd name="connsiteY136" fmla="*/ 133557 h 230187"/>
                <a:gd name="connsiteX137" fmla="*/ 102867 w 331788"/>
                <a:gd name="connsiteY137" fmla="*/ 138710 h 230187"/>
                <a:gd name="connsiteX138" fmla="*/ 111982 w 331788"/>
                <a:gd name="connsiteY138" fmla="*/ 149018 h 230187"/>
                <a:gd name="connsiteX139" fmla="*/ 115888 w 331788"/>
                <a:gd name="connsiteY139" fmla="*/ 219880 h 230187"/>
                <a:gd name="connsiteX140" fmla="*/ 105471 w 331788"/>
                <a:gd name="connsiteY140" fmla="*/ 230187 h 230187"/>
                <a:gd name="connsiteX141" fmla="*/ 104169 w 331788"/>
                <a:gd name="connsiteY141" fmla="*/ 230187 h 230187"/>
                <a:gd name="connsiteX142" fmla="*/ 93752 w 331788"/>
                <a:gd name="connsiteY142" fmla="*/ 219880 h 230187"/>
                <a:gd name="connsiteX143" fmla="*/ 89846 w 331788"/>
                <a:gd name="connsiteY143" fmla="*/ 158036 h 230187"/>
                <a:gd name="connsiteX144" fmla="*/ 80731 w 331788"/>
                <a:gd name="connsiteY144" fmla="*/ 156748 h 230187"/>
                <a:gd name="connsiteX145" fmla="*/ 80731 w 331788"/>
                <a:gd name="connsiteY145" fmla="*/ 219880 h 230187"/>
                <a:gd name="connsiteX146" fmla="*/ 71616 w 331788"/>
                <a:gd name="connsiteY146" fmla="*/ 228899 h 230187"/>
                <a:gd name="connsiteX147" fmla="*/ 9115 w 331788"/>
                <a:gd name="connsiteY147" fmla="*/ 228899 h 230187"/>
                <a:gd name="connsiteX148" fmla="*/ 0 w 331788"/>
                <a:gd name="connsiteY148" fmla="*/ 219880 h 230187"/>
                <a:gd name="connsiteX149" fmla="*/ 0 w 331788"/>
                <a:gd name="connsiteY149" fmla="*/ 116807 h 230187"/>
                <a:gd name="connsiteX150" fmla="*/ 9115 w 331788"/>
                <a:gd name="connsiteY150" fmla="*/ 107789 h 230187"/>
                <a:gd name="connsiteX151" fmla="*/ 7813 w 331788"/>
                <a:gd name="connsiteY151" fmla="*/ 101346 h 230187"/>
                <a:gd name="connsiteX152" fmla="*/ 7813 w 331788"/>
                <a:gd name="connsiteY152" fmla="*/ 69136 h 230187"/>
                <a:gd name="connsiteX153" fmla="*/ 7813 w 331788"/>
                <a:gd name="connsiteY153" fmla="*/ 67848 h 230187"/>
                <a:gd name="connsiteX154" fmla="*/ 7813 w 331788"/>
                <a:gd name="connsiteY154" fmla="*/ 66559 h 230187"/>
                <a:gd name="connsiteX155" fmla="*/ 7813 w 331788"/>
                <a:gd name="connsiteY155" fmla="*/ 65271 h 230187"/>
                <a:gd name="connsiteX156" fmla="*/ 9115 w 331788"/>
                <a:gd name="connsiteY156" fmla="*/ 63983 h 230187"/>
                <a:gd name="connsiteX157" fmla="*/ 10417 w 331788"/>
                <a:gd name="connsiteY157" fmla="*/ 62694 h 230187"/>
                <a:gd name="connsiteX158" fmla="*/ 11719 w 331788"/>
                <a:gd name="connsiteY158" fmla="*/ 61406 h 230187"/>
                <a:gd name="connsiteX159" fmla="*/ 13021 w 331788"/>
                <a:gd name="connsiteY159" fmla="*/ 60117 h 230187"/>
                <a:gd name="connsiteX160" fmla="*/ 49480 w 331788"/>
                <a:gd name="connsiteY160" fmla="*/ 52387 h 230187"/>
                <a:gd name="connsiteX161" fmla="*/ 165894 w 331788"/>
                <a:gd name="connsiteY161" fmla="*/ 12700 h 230187"/>
                <a:gd name="connsiteX162" fmla="*/ 187326 w 331788"/>
                <a:gd name="connsiteY162" fmla="*/ 36513 h 230187"/>
                <a:gd name="connsiteX163" fmla="*/ 165894 w 331788"/>
                <a:gd name="connsiteY163" fmla="*/ 60326 h 230187"/>
                <a:gd name="connsiteX164" fmla="*/ 144462 w 331788"/>
                <a:gd name="connsiteY164" fmla="*/ 36513 h 230187"/>
                <a:gd name="connsiteX165" fmla="*/ 165894 w 331788"/>
                <a:gd name="connsiteY165" fmla="*/ 12700 h 230187"/>
                <a:gd name="connsiteX166" fmla="*/ 278606 w 331788"/>
                <a:gd name="connsiteY166" fmla="*/ 0 h 230187"/>
                <a:gd name="connsiteX167" fmla="*/ 301625 w 331788"/>
                <a:gd name="connsiteY167" fmla="*/ 25400 h 230187"/>
                <a:gd name="connsiteX168" fmla="*/ 278606 w 331788"/>
                <a:gd name="connsiteY168" fmla="*/ 50800 h 230187"/>
                <a:gd name="connsiteX169" fmla="*/ 255587 w 331788"/>
                <a:gd name="connsiteY169" fmla="*/ 25400 h 230187"/>
                <a:gd name="connsiteX170" fmla="*/ 278606 w 331788"/>
                <a:gd name="connsiteY170" fmla="*/ 0 h 230187"/>
                <a:gd name="connsiteX171" fmla="*/ 53181 w 331788"/>
                <a:gd name="connsiteY171" fmla="*/ 0 h 230187"/>
                <a:gd name="connsiteX172" fmla="*/ 76200 w 331788"/>
                <a:gd name="connsiteY172" fmla="*/ 25400 h 230187"/>
                <a:gd name="connsiteX173" fmla="*/ 53181 w 331788"/>
                <a:gd name="connsiteY173" fmla="*/ 50800 h 230187"/>
                <a:gd name="connsiteX174" fmla="*/ 30162 w 331788"/>
                <a:gd name="connsiteY174" fmla="*/ 25400 h 230187"/>
                <a:gd name="connsiteX175" fmla="*/ 53181 w 331788"/>
                <a:gd name="connsiteY175" fmla="*/ 0 h 23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31788" h="230187">
                  <a:moveTo>
                    <a:pt x="314325" y="152400"/>
                  </a:moveTo>
                  <a:lnTo>
                    <a:pt x="269875" y="163513"/>
                  </a:lnTo>
                  <a:lnTo>
                    <a:pt x="269875" y="211138"/>
                  </a:lnTo>
                  <a:lnTo>
                    <a:pt x="314325" y="211138"/>
                  </a:lnTo>
                  <a:close/>
                  <a:moveTo>
                    <a:pt x="19050" y="152400"/>
                  </a:moveTo>
                  <a:lnTo>
                    <a:pt x="19050" y="211138"/>
                  </a:lnTo>
                  <a:lnTo>
                    <a:pt x="61913" y="211138"/>
                  </a:lnTo>
                  <a:lnTo>
                    <a:pt x="61913" y="163513"/>
                  </a:lnTo>
                  <a:close/>
                  <a:moveTo>
                    <a:pt x="314325" y="115887"/>
                  </a:moveTo>
                  <a:cubicBezTo>
                    <a:pt x="314325" y="115887"/>
                    <a:pt x="314325" y="115887"/>
                    <a:pt x="304800" y="126894"/>
                  </a:cubicBezTo>
                  <a:cubicBezTo>
                    <a:pt x="304800" y="126894"/>
                    <a:pt x="304800" y="126894"/>
                    <a:pt x="304800" y="136525"/>
                  </a:cubicBezTo>
                  <a:cubicBezTo>
                    <a:pt x="304800" y="136525"/>
                    <a:pt x="304800" y="136525"/>
                    <a:pt x="314325" y="133773"/>
                  </a:cubicBezTo>
                  <a:cubicBezTo>
                    <a:pt x="314325" y="133773"/>
                    <a:pt x="314325" y="133773"/>
                    <a:pt x="314325" y="115887"/>
                  </a:cubicBezTo>
                  <a:close/>
                  <a:moveTo>
                    <a:pt x="19050" y="115887"/>
                  </a:moveTo>
                  <a:cubicBezTo>
                    <a:pt x="19050" y="115887"/>
                    <a:pt x="19050" y="115887"/>
                    <a:pt x="19050" y="133773"/>
                  </a:cubicBezTo>
                  <a:cubicBezTo>
                    <a:pt x="19050" y="133773"/>
                    <a:pt x="19050" y="133773"/>
                    <a:pt x="26988" y="136525"/>
                  </a:cubicBezTo>
                  <a:cubicBezTo>
                    <a:pt x="26988" y="136525"/>
                    <a:pt x="26988" y="136525"/>
                    <a:pt x="26988" y="126894"/>
                  </a:cubicBezTo>
                  <a:close/>
                  <a:moveTo>
                    <a:pt x="126145" y="104775"/>
                  </a:moveTo>
                  <a:cubicBezTo>
                    <a:pt x="126145" y="104775"/>
                    <a:pt x="126145" y="104775"/>
                    <a:pt x="205642" y="104775"/>
                  </a:cubicBezTo>
                  <a:cubicBezTo>
                    <a:pt x="212053" y="104775"/>
                    <a:pt x="215900" y="109935"/>
                    <a:pt x="215900" y="115094"/>
                  </a:cubicBezTo>
                  <a:cubicBezTo>
                    <a:pt x="215900" y="121543"/>
                    <a:pt x="212053" y="126702"/>
                    <a:pt x="205642" y="126702"/>
                  </a:cubicBezTo>
                  <a:cubicBezTo>
                    <a:pt x="205642" y="126702"/>
                    <a:pt x="205642" y="126702"/>
                    <a:pt x="203078" y="126702"/>
                  </a:cubicBezTo>
                  <a:cubicBezTo>
                    <a:pt x="203078" y="126702"/>
                    <a:pt x="203078" y="126702"/>
                    <a:pt x="203078" y="219571"/>
                  </a:cubicBezTo>
                  <a:cubicBezTo>
                    <a:pt x="203078" y="224731"/>
                    <a:pt x="199231" y="228600"/>
                    <a:pt x="194102" y="228600"/>
                  </a:cubicBezTo>
                  <a:cubicBezTo>
                    <a:pt x="194102" y="228600"/>
                    <a:pt x="194102" y="228600"/>
                    <a:pt x="137685" y="228600"/>
                  </a:cubicBezTo>
                  <a:cubicBezTo>
                    <a:pt x="132556" y="228600"/>
                    <a:pt x="128709" y="224731"/>
                    <a:pt x="128709" y="219571"/>
                  </a:cubicBezTo>
                  <a:cubicBezTo>
                    <a:pt x="128709" y="219571"/>
                    <a:pt x="128709" y="219571"/>
                    <a:pt x="128709" y="126702"/>
                  </a:cubicBezTo>
                  <a:cubicBezTo>
                    <a:pt x="128709" y="126702"/>
                    <a:pt x="128709" y="126702"/>
                    <a:pt x="126145" y="126702"/>
                  </a:cubicBezTo>
                  <a:cubicBezTo>
                    <a:pt x="119734" y="126702"/>
                    <a:pt x="115887" y="121543"/>
                    <a:pt x="115887" y="115094"/>
                  </a:cubicBezTo>
                  <a:cubicBezTo>
                    <a:pt x="115887" y="109935"/>
                    <a:pt x="119734" y="104775"/>
                    <a:pt x="126145" y="104775"/>
                  </a:cubicBezTo>
                  <a:close/>
                  <a:moveTo>
                    <a:pt x="304800" y="73025"/>
                  </a:moveTo>
                  <a:lnTo>
                    <a:pt x="304800" y="100013"/>
                  </a:lnTo>
                  <a:cubicBezTo>
                    <a:pt x="304800" y="100013"/>
                    <a:pt x="304800" y="100013"/>
                    <a:pt x="306388" y="97314"/>
                  </a:cubicBezTo>
                  <a:cubicBezTo>
                    <a:pt x="306388" y="97314"/>
                    <a:pt x="306388" y="97314"/>
                    <a:pt x="306388" y="74374"/>
                  </a:cubicBezTo>
                  <a:cubicBezTo>
                    <a:pt x="306388" y="74374"/>
                    <a:pt x="304800" y="73025"/>
                    <a:pt x="304800" y="73025"/>
                  </a:cubicBezTo>
                  <a:close/>
                  <a:moveTo>
                    <a:pt x="167999" y="60325"/>
                  </a:moveTo>
                  <a:cubicBezTo>
                    <a:pt x="178490" y="61648"/>
                    <a:pt x="190293" y="64294"/>
                    <a:pt x="196850" y="65617"/>
                  </a:cubicBezTo>
                  <a:cubicBezTo>
                    <a:pt x="196850" y="65617"/>
                    <a:pt x="196850" y="65617"/>
                    <a:pt x="195539" y="68262"/>
                  </a:cubicBezTo>
                  <a:cubicBezTo>
                    <a:pt x="195539" y="68262"/>
                    <a:pt x="195539" y="68262"/>
                    <a:pt x="192916" y="69585"/>
                  </a:cubicBezTo>
                  <a:cubicBezTo>
                    <a:pt x="186359" y="72231"/>
                    <a:pt x="183736" y="78846"/>
                    <a:pt x="185047" y="85461"/>
                  </a:cubicBezTo>
                  <a:cubicBezTo>
                    <a:pt x="185047" y="85461"/>
                    <a:pt x="185047" y="85461"/>
                    <a:pt x="185047" y="86784"/>
                  </a:cubicBezTo>
                  <a:cubicBezTo>
                    <a:pt x="185047" y="86784"/>
                    <a:pt x="185047" y="86784"/>
                    <a:pt x="178490" y="100013"/>
                  </a:cubicBezTo>
                  <a:cubicBezTo>
                    <a:pt x="178490" y="100013"/>
                    <a:pt x="178490" y="100013"/>
                    <a:pt x="170621" y="100013"/>
                  </a:cubicBezTo>
                  <a:cubicBezTo>
                    <a:pt x="170621" y="100013"/>
                    <a:pt x="170621" y="100013"/>
                    <a:pt x="166687" y="64294"/>
                  </a:cubicBezTo>
                  <a:cubicBezTo>
                    <a:pt x="166687" y="64294"/>
                    <a:pt x="166687" y="64294"/>
                    <a:pt x="167999" y="60325"/>
                  </a:cubicBezTo>
                  <a:close/>
                  <a:moveTo>
                    <a:pt x="163810" y="60325"/>
                  </a:moveTo>
                  <a:cubicBezTo>
                    <a:pt x="163810" y="60325"/>
                    <a:pt x="163810" y="60325"/>
                    <a:pt x="165100" y="64319"/>
                  </a:cubicBezTo>
                  <a:cubicBezTo>
                    <a:pt x="165100" y="64319"/>
                    <a:pt x="165100" y="64319"/>
                    <a:pt x="161231" y="100268"/>
                  </a:cubicBezTo>
                  <a:cubicBezTo>
                    <a:pt x="161231" y="100268"/>
                    <a:pt x="161231" y="100268"/>
                    <a:pt x="143173" y="100268"/>
                  </a:cubicBezTo>
                  <a:cubicBezTo>
                    <a:pt x="143173" y="100268"/>
                    <a:pt x="143173" y="100268"/>
                    <a:pt x="143173" y="81628"/>
                  </a:cubicBezTo>
                  <a:cubicBezTo>
                    <a:pt x="141883" y="82960"/>
                    <a:pt x="141883" y="82960"/>
                    <a:pt x="140593" y="82960"/>
                  </a:cubicBezTo>
                  <a:cubicBezTo>
                    <a:pt x="140593" y="82960"/>
                    <a:pt x="140593" y="82960"/>
                    <a:pt x="140593" y="100268"/>
                  </a:cubicBezTo>
                  <a:lnTo>
                    <a:pt x="126405" y="100268"/>
                  </a:lnTo>
                  <a:cubicBezTo>
                    <a:pt x="125115" y="100268"/>
                    <a:pt x="125115" y="100268"/>
                    <a:pt x="123825" y="101600"/>
                  </a:cubicBezTo>
                  <a:cubicBezTo>
                    <a:pt x="123825" y="101600"/>
                    <a:pt x="123825" y="101600"/>
                    <a:pt x="123825" y="76302"/>
                  </a:cubicBezTo>
                  <a:cubicBezTo>
                    <a:pt x="123825" y="74971"/>
                    <a:pt x="123825" y="74971"/>
                    <a:pt x="125115" y="73639"/>
                  </a:cubicBezTo>
                  <a:cubicBezTo>
                    <a:pt x="125115" y="73639"/>
                    <a:pt x="125115" y="73639"/>
                    <a:pt x="125115" y="72308"/>
                  </a:cubicBezTo>
                  <a:cubicBezTo>
                    <a:pt x="125115" y="72308"/>
                    <a:pt x="125115" y="72308"/>
                    <a:pt x="125115" y="70976"/>
                  </a:cubicBezTo>
                  <a:cubicBezTo>
                    <a:pt x="126405" y="70976"/>
                    <a:pt x="126405" y="70976"/>
                    <a:pt x="126405" y="69645"/>
                  </a:cubicBezTo>
                  <a:cubicBezTo>
                    <a:pt x="126405" y="69645"/>
                    <a:pt x="127695" y="69645"/>
                    <a:pt x="127695" y="69645"/>
                  </a:cubicBezTo>
                  <a:cubicBezTo>
                    <a:pt x="128985" y="68314"/>
                    <a:pt x="128985" y="68314"/>
                    <a:pt x="128985" y="68314"/>
                  </a:cubicBezTo>
                  <a:cubicBezTo>
                    <a:pt x="128985" y="68314"/>
                    <a:pt x="128985" y="68314"/>
                    <a:pt x="130274" y="68314"/>
                  </a:cubicBezTo>
                  <a:cubicBezTo>
                    <a:pt x="130274" y="68314"/>
                    <a:pt x="147042" y="61656"/>
                    <a:pt x="163810" y="60325"/>
                  </a:cubicBezTo>
                  <a:close/>
                  <a:moveTo>
                    <a:pt x="276100" y="52387"/>
                  </a:moveTo>
                  <a:cubicBezTo>
                    <a:pt x="276100" y="52387"/>
                    <a:pt x="276100" y="52387"/>
                    <a:pt x="277395" y="56252"/>
                  </a:cubicBezTo>
                  <a:cubicBezTo>
                    <a:pt x="277395" y="56252"/>
                    <a:pt x="277395" y="56252"/>
                    <a:pt x="272215" y="103923"/>
                  </a:cubicBezTo>
                  <a:cubicBezTo>
                    <a:pt x="272215" y="103923"/>
                    <a:pt x="272215" y="103923"/>
                    <a:pt x="278690" y="116807"/>
                  </a:cubicBezTo>
                  <a:cubicBezTo>
                    <a:pt x="278690" y="116807"/>
                    <a:pt x="278690" y="116807"/>
                    <a:pt x="286461" y="103923"/>
                  </a:cubicBezTo>
                  <a:cubicBezTo>
                    <a:pt x="286461" y="103923"/>
                    <a:pt x="286461" y="103923"/>
                    <a:pt x="279985" y="56252"/>
                  </a:cubicBezTo>
                  <a:cubicBezTo>
                    <a:pt x="279985" y="56252"/>
                    <a:pt x="279985" y="56252"/>
                    <a:pt x="282575" y="52387"/>
                  </a:cubicBezTo>
                  <a:cubicBezTo>
                    <a:pt x="299411" y="53675"/>
                    <a:pt x="317542" y="60117"/>
                    <a:pt x="318837" y="60117"/>
                  </a:cubicBezTo>
                  <a:cubicBezTo>
                    <a:pt x="318837" y="60117"/>
                    <a:pt x="320133" y="61406"/>
                    <a:pt x="320133" y="61406"/>
                  </a:cubicBezTo>
                  <a:cubicBezTo>
                    <a:pt x="321428" y="61406"/>
                    <a:pt x="321428" y="61406"/>
                    <a:pt x="321428" y="62694"/>
                  </a:cubicBezTo>
                  <a:cubicBezTo>
                    <a:pt x="322723" y="62694"/>
                    <a:pt x="322723" y="62694"/>
                    <a:pt x="322723" y="63983"/>
                  </a:cubicBezTo>
                  <a:cubicBezTo>
                    <a:pt x="322723" y="63983"/>
                    <a:pt x="322723" y="63983"/>
                    <a:pt x="324018" y="65271"/>
                  </a:cubicBezTo>
                  <a:cubicBezTo>
                    <a:pt x="324018" y="65271"/>
                    <a:pt x="324018" y="66559"/>
                    <a:pt x="324018" y="66559"/>
                  </a:cubicBezTo>
                  <a:cubicBezTo>
                    <a:pt x="324018" y="66559"/>
                    <a:pt x="324018" y="67848"/>
                    <a:pt x="324018" y="67848"/>
                  </a:cubicBezTo>
                  <a:cubicBezTo>
                    <a:pt x="324018" y="67848"/>
                    <a:pt x="324018" y="69136"/>
                    <a:pt x="324018" y="69136"/>
                  </a:cubicBezTo>
                  <a:cubicBezTo>
                    <a:pt x="324018" y="69136"/>
                    <a:pt x="324018" y="69136"/>
                    <a:pt x="324018" y="101346"/>
                  </a:cubicBezTo>
                  <a:cubicBezTo>
                    <a:pt x="324018" y="103923"/>
                    <a:pt x="324018" y="106500"/>
                    <a:pt x="322723" y="107789"/>
                  </a:cubicBezTo>
                  <a:cubicBezTo>
                    <a:pt x="327903" y="107789"/>
                    <a:pt x="331788" y="111654"/>
                    <a:pt x="331788" y="116807"/>
                  </a:cubicBezTo>
                  <a:cubicBezTo>
                    <a:pt x="331788" y="116807"/>
                    <a:pt x="331788" y="116807"/>
                    <a:pt x="331788" y="219880"/>
                  </a:cubicBezTo>
                  <a:cubicBezTo>
                    <a:pt x="331788" y="225034"/>
                    <a:pt x="327903" y="228899"/>
                    <a:pt x="322723" y="228899"/>
                  </a:cubicBezTo>
                  <a:cubicBezTo>
                    <a:pt x="322723" y="228899"/>
                    <a:pt x="322723" y="228899"/>
                    <a:pt x="260559" y="228899"/>
                  </a:cubicBezTo>
                  <a:cubicBezTo>
                    <a:pt x="255379" y="228899"/>
                    <a:pt x="251494" y="225034"/>
                    <a:pt x="251494" y="219880"/>
                  </a:cubicBezTo>
                  <a:cubicBezTo>
                    <a:pt x="251494" y="219880"/>
                    <a:pt x="251494" y="219880"/>
                    <a:pt x="251494" y="156748"/>
                  </a:cubicBezTo>
                  <a:cubicBezTo>
                    <a:pt x="251494" y="156748"/>
                    <a:pt x="251494" y="156748"/>
                    <a:pt x="242428" y="158036"/>
                  </a:cubicBezTo>
                  <a:cubicBezTo>
                    <a:pt x="242428" y="158036"/>
                    <a:pt x="242428" y="158036"/>
                    <a:pt x="238543" y="219880"/>
                  </a:cubicBezTo>
                  <a:cubicBezTo>
                    <a:pt x="238543" y="226322"/>
                    <a:pt x="233363" y="230187"/>
                    <a:pt x="228183" y="230187"/>
                  </a:cubicBezTo>
                  <a:cubicBezTo>
                    <a:pt x="228183" y="230187"/>
                    <a:pt x="228183" y="230187"/>
                    <a:pt x="226887" y="230187"/>
                  </a:cubicBezTo>
                  <a:cubicBezTo>
                    <a:pt x="221707" y="230187"/>
                    <a:pt x="216527" y="225034"/>
                    <a:pt x="216527" y="219880"/>
                  </a:cubicBezTo>
                  <a:cubicBezTo>
                    <a:pt x="216527" y="219880"/>
                    <a:pt x="216527" y="219880"/>
                    <a:pt x="220412" y="149018"/>
                  </a:cubicBezTo>
                  <a:cubicBezTo>
                    <a:pt x="221707" y="143864"/>
                    <a:pt x="224297" y="139999"/>
                    <a:pt x="229478" y="138710"/>
                  </a:cubicBezTo>
                  <a:cubicBezTo>
                    <a:pt x="229478" y="138710"/>
                    <a:pt x="229478" y="138710"/>
                    <a:pt x="252789" y="133557"/>
                  </a:cubicBezTo>
                  <a:cubicBezTo>
                    <a:pt x="252789" y="133557"/>
                    <a:pt x="252789" y="133557"/>
                    <a:pt x="252789" y="74290"/>
                  </a:cubicBezTo>
                  <a:cubicBezTo>
                    <a:pt x="248904" y="75578"/>
                    <a:pt x="246313" y="76867"/>
                    <a:pt x="245018" y="76867"/>
                  </a:cubicBezTo>
                  <a:cubicBezTo>
                    <a:pt x="245018" y="76867"/>
                    <a:pt x="245018" y="76867"/>
                    <a:pt x="202281" y="92327"/>
                  </a:cubicBezTo>
                  <a:cubicBezTo>
                    <a:pt x="200986" y="92327"/>
                    <a:pt x="199691" y="92327"/>
                    <a:pt x="198396" y="92327"/>
                  </a:cubicBezTo>
                  <a:cubicBezTo>
                    <a:pt x="197101" y="92327"/>
                    <a:pt x="194511" y="91039"/>
                    <a:pt x="193216" y="91039"/>
                  </a:cubicBezTo>
                  <a:cubicBezTo>
                    <a:pt x="193216" y="91039"/>
                    <a:pt x="193216" y="91039"/>
                    <a:pt x="188035" y="102635"/>
                  </a:cubicBezTo>
                  <a:cubicBezTo>
                    <a:pt x="186740" y="102635"/>
                    <a:pt x="186740" y="102635"/>
                    <a:pt x="185445" y="102635"/>
                  </a:cubicBezTo>
                  <a:cubicBezTo>
                    <a:pt x="184150" y="102635"/>
                    <a:pt x="184150" y="101346"/>
                    <a:pt x="184150" y="100058"/>
                  </a:cubicBezTo>
                  <a:cubicBezTo>
                    <a:pt x="184150" y="100058"/>
                    <a:pt x="184150" y="100058"/>
                    <a:pt x="190625" y="87174"/>
                  </a:cubicBezTo>
                  <a:cubicBezTo>
                    <a:pt x="190625" y="87174"/>
                    <a:pt x="190625" y="87174"/>
                    <a:pt x="190625" y="85885"/>
                  </a:cubicBezTo>
                  <a:cubicBezTo>
                    <a:pt x="188035" y="80732"/>
                    <a:pt x="190625" y="75578"/>
                    <a:pt x="195806" y="74290"/>
                  </a:cubicBezTo>
                  <a:cubicBezTo>
                    <a:pt x="195806" y="74290"/>
                    <a:pt x="195806" y="74290"/>
                    <a:pt x="198396" y="74290"/>
                  </a:cubicBezTo>
                  <a:cubicBezTo>
                    <a:pt x="198396" y="74290"/>
                    <a:pt x="198396" y="74290"/>
                    <a:pt x="202281" y="66559"/>
                  </a:cubicBezTo>
                  <a:cubicBezTo>
                    <a:pt x="203576" y="65271"/>
                    <a:pt x="203576" y="65271"/>
                    <a:pt x="204871" y="65271"/>
                  </a:cubicBezTo>
                  <a:cubicBezTo>
                    <a:pt x="206166" y="66559"/>
                    <a:pt x="206166" y="66559"/>
                    <a:pt x="206166" y="67848"/>
                  </a:cubicBezTo>
                  <a:cubicBezTo>
                    <a:pt x="206166" y="67848"/>
                    <a:pt x="206166" y="67848"/>
                    <a:pt x="203576" y="71713"/>
                  </a:cubicBezTo>
                  <a:cubicBezTo>
                    <a:pt x="203576" y="71713"/>
                    <a:pt x="203576" y="71713"/>
                    <a:pt x="239838" y="60117"/>
                  </a:cubicBezTo>
                  <a:cubicBezTo>
                    <a:pt x="241133" y="58829"/>
                    <a:pt x="259264" y="53675"/>
                    <a:pt x="276100" y="52387"/>
                  </a:cubicBezTo>
                  <a:close/>
                  <a:moveTo>
                    <a:pt x="49480" y="52387"/>
                  </a:moveTo>
                  <a:cubicBezTo>
                    <a:pt x="49480" y="52387"/>
                    <a:pt x="49480" y="52387"/>
                    <a:pt x="52084" y="56252"/>
                  </a:cubicBezTo>
                  <a:cubicBezTo>
                    <a:pt x="52084" y="56252"/>
                    <a:pt x="52084" y="56252"/>
                    <a:pt x="45574" y="103923"/>
                  </a:cubicBezTo>
                  <a:cubicBezTo>
                    <a:pt x="45574" y="103923"/>
                    <a:pt x="45574" y="103923"/>
                    <a:pt x="53386" y="116807"/>
                  </a:cubicBezTo>
                  <a:cubicBezTo>
                    <a:pt x="53386" y="116807"/>
                    <a:pt x="53386" y="116807"/>
                    <a:pt x="59897" y="103923"/>
                  </a:cubicBezTo>
                  <a:cubicBezTo>
                    <a:pt x="59897" y="103923"/>
                    <a:pt x="59897" y="103923"/>
                    <a:pt x="54689" y="56252"/>
                  </a:cubicBezTo>
                  <a:cubicBezTo>
                    <a:pt x="54689" y="56252"/>
                    <a:pt x="54689" y="56252"/>
                    <a:pt x="55991" y="52387"/>
                  </a:cubicBezTo>
                  <a:cubicBezTo>
                    <a:pt x="72918" y="53675"/>
                    <a:pt x="92450" y="60117"/>
                    <a:pt x="92450" y="60117"/>
                  </a:cubicBezTo>
                  <a:cubicBezTo>
                    <a:pt x="93752" y="60117"/>
                    <a:pt x="93752" y="61406"/>
                    <a:pt x="95054" y="61406"/>
                  </a:cubicBezTo>
                  <a:cubicBezTo>
                    <a:pt x="95054" y="61406"/>
                    <a:pt x="96356" y="61406"/>
                    <a:pt x="96356" y="62694"/>
                  </a:cubicBezTo>
                  <a:cubicBezTo>
                    <a:pt x="96356" y="62694"/>
                    <a:pt x="96356" y="62694"/>
                    <a:pt x="97658" y="63983"/>
                  </a:cubicBezTo>
                  <a:cubicBezTo>
                    <a:pt x="97658" y="63983"/>
                    <a:pt x="97658" y="63983"/>
                    <a:pt x="97658" y="65271"/>
                  </a:cubicBezTo>
                  <a:cubicBezTo>
                    <a:pt x="98960" y="65271"/>
                    <a:pt x="98960" y="66559"/>
                    <a:pt x="98960" y="66559"/>
                  </a:cubicBezTo>
                  <a:cubicBezTo>
                    <a:pt x="98960" y="66559"/>
                    <a:pt x="98960" y="67848"/>
                    <a:pt x="98960" y="67848"/>
                  </a:cubicBezTo>
                  <a:cubicBezTo>
                    <a:pt x="98960" y="69136"/>
                    <a:pt x="98960" y="69136"/>
                    <a:pt x="98960" y="69136"/>
                  </a:cubicBezTo>
                  <a:cubicBezTo>
                    <a:pt x="98960" y="69136"/>
                    <a:pt x="98960" y="69136"/>
                    <a:pt x="98960" y="106500"/>
                  </a:cubicBezTo>
                  <a:cubicBezTo>
                    <a:pt x="98960" y="106500"/>
                    <a:pt x="98960" y="106500"/>
                    <a:pt x="108075" y="111654"/>
                  </a:cubicBezTo>
                  <a:cubicBezTo>
                    <a:pt x="113284" y="112942"/>
                    <a:pt x="114586" y="119384"/>
                    <a:pt x="111982" y="123249"/>
                  </a:cubicBezTo>
                  <a:cubicBezTo>
                    <a:pt x="110679" y="127115"/>
                    <a:pt x="108075" y="128403"/>
                    <a:pt x="104169" y="128403"/>
                  </a:cubicBezTo>
                  <a:cubicBezTo>
                    <a:pt x="102867" y="128403"/>
                    <a:pt x="101565" y="128403"/>
                    <a:pt x="100263" y="127115"/>
                  </a:cubicBezTo>
                  <a:cubicBezTo>
                    <a:pt x="100263" y="127115"/>
                    <a:pt x="100263" y="127115"/>
                    <a:pt x="85939" y="120673"/>
                  </a:cubicBezTo>
                  <a:cubicBezTo>
                    <a:pt x="82033" y="118096"/>
                    <a:pt x="80731" y="115519"/>
                    <a:pt x="80731" y="111654"/>
                  </a:cubicBezTo>
                  <a:cubicBezTo>
                    <a:pt x="80731" y="111654"/>
                    <a:pt x="80731" y="111654"/>
                    <a:pt x="80731" y="75578"/>
                  </a:cubicBezTo>
                  <a:cubicBezTo>
                    <a:pt x="79429" y="75578"/>
                    <a:pt x="79429" y="74290"/>
                    <a:pt x="79429" y="74290"/>
                  </a:cubicBezTo>
                  <a:cubicBezTo>
                    <a:pt x="79429" y="74290"/>
                    <a:pt x="79429" y="74290"/>
                    <a:pt x="79429" y="133557"/>
                  </a:cubicBezTo>
                  <a:cubicBezTo>
                    <a:pt x="79429" y="133557"/>
                    <a:pt x="79429" y="133557"/>
                    <a:pt x="102867" y="138710"/>
                  </a:cubicBezTo>
                  <a:cubicBezTo>
                    <a:pt x="108075" y="139999"/>
                    <a:pt x="110679" y="143864"/>
                    <a:pt x="111982" y="149018"/>
                  </a:cubicBezTo>
                  <a:cubicBezTo>
                    <a:pt x="111982" y="149018"/>
                    <a:pt x="111982" y="149018"/>
                    <a:pt x="115888" y="219880"/>
                  </a:cubicBezTo>
                  <a:cubicBezTo>
                    <a:pt x="115888" y="225034"/>
                    <a:pt x="110679" y="230187"/>
                    <a:pt x="105471" y="230187"/>
                  </a:cubicBezTo>
                  <a:cubicBezTo>
                    <a:pt x="104169" y="230187"/>
                    <a:pt x="104169" y="230187"/>
                    <a:pt x="104169" y="230187"/>
                  </a:cubicBezTo>
                  <a:cubicBezTo>
                    <a:pt x="98960" y="230187"/>
                    <a:pt x="93752" y="226322"/>
                    <a:pt x="93752" y="219880"/>
                  </a:cubicBezTo>
                  <a:cubicBezTo>
                    <a:pt x="93752" y="219880"/>
                    <a:pt x="93752" y="219880"/>
                    <a:pt x="89846" y="158036"/>
                  </a:cubicBezTo>
                  <a:cubicBezTo>
                    <a:pt x="89846" y="158036"/>
                    <a:pt x="89846" y="158036"/>
                    <a:pt x="80731" y="156748"/>
                  </a:cubicBezTo>
                  <a:cubicBezTo>
                    <a:pt x="80731" y="156748"/>
                    <a:pt x="80731" y="156748"/>
                    <a:pt x="80731" y="219880"/>
                  </a:cubicBezTo>
                  <a:cubicBezTo>
                    <a:pt x="80731" y="225034"/>
                    <a:pt x="76825" y="228899"/>
                    <a:pt x="71616" y="228899"/>
                  </a:cubicBezTo>
                  <a:cubicBezTo>
                    <a:pt x="71616" y="228899"/>
                    <a:pt x="71616" y="228899"/>
                    <a:pt x="9115" y="228899"/>
                  </a:cubicBezTo>
                  <a:cubicBezTo>
                    <a:pt x="3906" y="228899"/>
                    <a:pt x="0" y="225034"/>
                    <a:pt x="0" y="219880"/>
                  </a:cubicBezTo>
                  <a:cubicBezTo>
                    <a:pt x="0" y="219880"/>
                    <a:pt x="0" y="219880"/>
                    <a:pt x="0" y="116807"/>
                  </a:cubicBezTo>
                  <a:cubicBezTo>
                    <a:pt x="0" y="111654"/>
                    <a:pt x="3906" y="107789"/>
                    <a:pt x="9115" y="107789"/>
                  </a:cubicBezTo>
                  <a:cubicBezTo>
                    <a:pt x="7813" y="106500"/>
                    <a:pt x="7813" y="103923"/>
                    <a:pt x="7813" y="101346"/>
                  </a:cubicBezTo>
                  <a:cubicBezTo>
                    <a:pt x="7813" y="101346"/>
                    <a:pt x="7813" y="101346"/>
                    <a:pt x="7813" y="69136"/>
                  </a:cubicBezTo>
                  <a:cubicBezTo>
                    <a:pt x="7813" y="69136"/>
                    <a:pt x="7813" y="67848"/>
                    <a:pt x="7813" y="67848"/>
                  </a:cubicBezTo>
                  <a:cubicBezTo>
                    <a:pt x="7813" y="67848"/>
                    <a:pt x="7813" y="66559"/>
                    <a:pt x="7813" y="66559"/>
                  </a:cubicBezTo>
                  <a:cubicBezTo>
                    <a:pt x="7813" y="66559"/>
                    <a:pt x="7813" y="65271"/>
                    <a:pt x="7813" y="65271"/>
                  </a:cubicBezTo>
                  <a:cubicBezTo>
                    <a:pt x="7813" y="63983"/>
                    <a:pt x="9115" y="63983"/>
                    <a:pt x="9115" y="63983"/>
                  </a:cubicBezTo>
                  <a:cubicBezTo>
                    <a:pt x="9115" y="62694"/>
                    <a:pt x="9115" y="62694"/>
                    <a:pt x="10417" y="62694"/>
                  </a:cubicBezTo>
                  <a:cubicBezTo>
                    <a:pt x="10417" y="61406"/>
                    <a:pt x="10417" y="61406"/>
                    <a:pt x="11719" y="61406"/>
                  </a:cubicBezTo>
                  <a:cubicBezTo>
                    <a:pt x="11719" y="61406"/>
                    <a:pt x="13021" y="60117"/>
                    <a:pt x="13021" y="60117"/>
                  </a:cubicBezTo>
                  <a:cubicBezTo>
                    <a:pt x="14323" y="60117"/>
                    <a:pt x="32553" y="53675"/>
                    <a:pt x="49480" y="52387"/>
                  </a:cubicBezTo>
                  <a:close/>
                  <a:moveTo>
                    <a:pt x="165894" y="12700"/>
                  </a:moveTo>
                  <a:cubicBezTo>
                    <a:pt x="177731" y="12700"/>
                    <a:pt x="187326" y="23361"/>
                    <a:pt x="187326" y="36513"/>
                  </a:cubicBezTo>
                  <a:cubicBezTo>
                    <a:pt x="187326" y="49665"/>
                    <a:pt x="177731" y="60326"/>
                    <a:pt x="165894" y="60326"/>
                  </a:cubicBezTo>
                  <a:cubicBezTo>
                    <a:pt x="154057" y="60326"/>
                    <a:pt x="144462" y="49665"/>
                    <a:pt x="144462" y="36513"/>
                  </a:cubicBezTo>
                  <a:cubicBezTo>
                    <a:pt x="144462" y="23361"/>
                    <a:pt x="154057" y="12700"/>
                    <a:pt x="165894" y="12700"/>
                  </a:cubicBezTo>
                  <a:close/>
                  <a:moveTo>
                    <a:pt x="278606" y="0"/>
                  </a:moveTo>
                  <a:cubicBezTo>
                    <a:pt x="291319" y="0"/>
                    <a:pt x="301625" y="11372"/>
                    <a:pt x="301625" y="25400"/>
                  </a:cubicBezTo>
                  <a:cubicBezTo>
                    <a:pt x="301625" y="39428"/>
                    <a:pt x="291319" y="50800"/>
                    <a:pt x="278606" y="50800"/>
                  </a:cubicBezTo>
                  <a:cubicBezTo>
                    <a:pt x="265893" y="50800"/>
                    <a:pt x="255587" y="39428"/>
                    <a:pt x="255587" y="25400"/>
                  </a:cubicBezTo>
                  <a:cubicBezTo>
                    <a:pt x="255587" y="11372"/>
                    <a:pt x="265893" y="0"/>
                    <a:pt x="278606" y="0"/>
                  </a:cubicBezTo>
                  <a:close/>
                  <a:moveTo>
                    <a:pt x="53181" y="0"/>
                  </a:moveTo>
                  <a:cubicBezTo>
                    <a:pt x="65894" y="0"/>
                    <a:pt x="76200" y="11372"/>
                    <a:pt x="76200" y="25400"/>
                  </a:cubicBezTo>
                  <a:cubicBezTo>
                    <a:pt x="76200" y="39428"/>
                    <a:pt x="65894" y="50800"/>
                    <a:pt x="53181" y="50800"/>
                  </a:cubicBezTo>
                  <a:cubicBezTo>
                    <a:pt x="40468" y="50800"/>
                    <a:pt x="30162" y="39428"/>
                    <a:pt x="30162" y="25400"/>
                  </a:cubicBezTo>
                  <a:cubicBezTo>
                    <a:pt x="30162" y="11372"/>
                    <a:pt x="40468" y="0"/>
                    <a:pt x="53181" y="0"/>
                  </a:cubicBezTo>
                  <a:close/>
                </a:path>
              </a:pathLst>
            </a:custGeom>
            <a:solidFill>
              <a:schemeClr val="bg1"/>
            </a:solidFill>
            <a:ln>
              <a:noFill/>
            </a:ln>
          </p:spPr>
        </p:sp>
      </p:grpSp>
      <p:sp>
        <p:nvSpPr>
          <p:cNvPr id="15" name="_1"/>
          <p:cNvSpPr txBox="1">
            <a:spLocks noChangeArrowheads="1"/>
          </p:cNvSpPr>
          <p:nvPr/>
        </p:nvSpPr>
        <p:spPr bwMode="gray">
          <a:xfrm>
            <a:off x="3723777" y="519514"/>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介绍他人的词语使用</a:t>
            </a:r>
            <a:endParaRPr lang="en-US" altLang="zh-CN" sz="3333" dirty="0">
              <a:solidFill>
                <a:srgbClr val="333333"/>
              </a:solidFill>
              <a:latin typeface="微软雅黑" panose="020B0503020204020204" pitchFamily="34" charset="-122"/>
              <a:ea typeface="微软雅黑" panose="020B0503020204020204" pitchFamily="34" charset="-122"/>
            </a:endParaRPr>
          </a:p>
        </p:txBody>
      </p:sp>
      <p:cxnSp>
        <p:nvCxnSpPr>
          <p:cNvPr id="16"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326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1+#ppt_w/2"/>
                                          </p:val>
                                        </p:tav>
                                        <p:tav tm="100000">
                                          <p:val>
                                            <p:strVal val="#ppt_x"/>
                                          </p:val>
                                        </p:tav>
                                      </p:tavLst>
                                    </p:anim>
                                    <p:anim calcmode="lin" valueType="num">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696" y="5430612"/>
            <a:ext cx="3702390" cy="1061829"/>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尊重他人，就要平等待人，不分贵贱等级，一视同仁。如果只对上层人士献其礼敬，以财势取人，以利益交人，其实是小人所为。</a:t>
            </a:r>
          </a:p>
        </p:txBody>
      </p:sp>
      <p:sp>
        <p:nvSpPr>
          <p:cNvPr id="3" name="矩形 2"/>
          <p:cNvSpPr/>
          <p:nvPr/>
        </p:nvSpPr>
        <p:spPr>
          <a:xfrm>
            <a:off x="2919037" y="1513958"/>
            <a:ext cx="6353926" cy="307777"/>
          </a:xfrm>
          <a:prstGeom prst="rect">
            <a:avLst/>
          </a:prstGeom>
        </p:spPr>
        <p:txBody>
          <a:bodyPr wrap="square">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介绍多人与他人介绍的注意事项基本相似。除此之外，还应再注意以下几点：</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696" y="2264042"/>
            <a:ext cx="3702390" cy="2292354"/>
          </a:xfrm>
          <a:prstGeom prst="rect">
            <a:avLst/>
          </a:prstGeom>
          <a:ln w="6350">
            <a:solidFill>
              <a:schemeClr val="bg1">
                <a:lumMod val="75000"/>
              </a:schemeClr>
            </a:solidFill>
          </a:ln>
        </p:spPr>
      </p:pic>
      <p:sp>
        <p:nvSpPr>
          <p:cNvPr id="5" name="矩形 4"/>
          <p:cNvSpPr/>
          <p:nvPr/>
        </p:nvSpPr>
        <p:spPr>
          <a:xfrm>
            <a:off x="6677891" y="5430612"/>
            <a:ext cx="3702390" cy="1061829"/>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不要使用易生歧义的简称，在首次介绍时要准确地使用全称；不要开玩笑，要很正规。介绍时要庄重、亲切，切勿开玩笑。</a:t>
            </a: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7891" y="2262582"/>
            <a:ext cx="3702390" cy="2293814"/>
          </a:xfrm>
          <a:prstGeom prst="rect">
            <a:avLst/>
          </a:prstGeom>
          <a:ln w="6350">
            <a:solidFill>
              <a:schemeClr val="bg1">
                <a:lumMod val="75000"/>
              </a:schemeClr>
            </a:solidFill>
          </a:ln>
        </p:spPr>
      </p:pic>
      <p:sp>
        <p:nvSpPr>
          <p:cNvPr id="7" name="3     _1"/>
          <p:cNvSpPr txBox="1">
            <a:spLocks noChangeArrowheads="1"/>
          </p:cNvSpPr>
          <p:nvPr/>
        </p:nvSpPr>
        <p:spPr bwMode="gray">
          <a:xfrm>
            <a:off x="3723777" y="519514"/>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介绍多人</a:t>
            </a:r>
            <a:endParaRPr lang="en-US" altLang="zh-CN" sz="3333" dirty="0">
              <a:solidFill>
                <a:srgbClr val="333333"/>
              </a:solidFill>
              <a:latin typeface="微软雅黑" panose="020B0503020204020204" pitchFamily="34" charset="-122"/>
              <a:ea typeface="微软雅黑" panose="020B0503020204020204" pitchFamily="34" charset="-122"/>
            </a:endParaRPr>
          </a:p>
        </p:txBody>
      </p:sp>
      <p:cxnSp>
        <p:nvCxnSpPr>
          <p:cNvPr id="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9" name="_8"/>
          <p:cNvGrpSpPr/>
          <p:nvPr/>
        </p:nvGrpSpPr>
        <p:grpSpPr>
          <a:xfrm>
            <a:off x="2120878" y="4846465"/>
            <a:ext cx="3018025" cy="466683"/>
            <a:chOff x="814328" y="3219334"/>
            <a:chExt cx="2797200" cy="432536"/>
          </a:xfrm>
        </p:grpSpPr>
        <p:grpSp>
          <p:nvGrpSpPr>
            <p:cNvPr id="10" name="组合 9"/>
            <p:cNvGrpSpPr/>
            <p:nvPr/>
          </p:nvGrpSpPr>
          <p:grpSpPr>
            <a:xfrm>
              <a:off x="814328" y="3219334"/>
              <a:ext cx="2797200" cy="432536"/>
              <a:chOff x="2173927" y="3285519"/>
              <a:chExt cx="3549387" cy="548848"/>
            </a:xfrm>
          </p:grpSpPr>
          <p:grpSp>
            <p:nvGrpSpPr>
              <p:cNvPr id="12" name="组合 11"/>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sp>
              <p:nvSpPr>
                <p:cNvPr id="15" name="圆角矩形 14"/>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grpSp>
          <p:sp>
            <p:nvSpPr>
              <p:cNvPr id="13" name="椭圆 12"/>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grpSp>
        <p:sp>
          <p:nvSpPr>
            <p:cNvPr id="11"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rgbClr val="080808"/>
                  </a:solidFill>
                  <a:latin typeface="微软雅黑"/>
                  <a:ea typeface="微软雅黑"/>
                </a:rPr>
                <a:t>一视同仁，稍有侧重</a:t>
              </a:r>
            </a:p>
          </p:txBody>
        </p:sp>
      </p:grpSp>
      <p:grpSp>
        <p:nvGrpSpPr>
          <p:cNvPr id="16" name="_11"/>
          <p:cNvGrpSpPr/>
          <p:nvPr/>
        </p:nvGrpSpPr>
        <p:grpSpPr>
          <a:xfrm>
            <a:off x="7214284" y="4861132"/>
            <a:ext cx="2629604" cy="466683"/>
            <a:chOff x="814328" y="3219334"/>
            <a:chExt cx="2437200" cy="432536"/>
          </a:xfrm>
        </p:grpSpPr>
        <p:grpSp>
          <p:nvGrpSpPr>
            <p:cNvPr id="17" name="组合 16"/>
            <p:cNvGrpSpPr/>
            <p:nvPr/>
          </p:nvGrpSpPr>
          <p:grpSpPr>
            <a:xfrm>
              <a:off x="814328" y="3219334"/>
              <a:ext cx="2437200" cy="432536"/>
              <a:chOff x="2173927" y="3285519"/>
              <a:chExt cx="3092581" cy="548848"/>
            </a:xfrm>
          </p:grpSpPr>
          <p:grpSp>
            <p:nvGrpSpPr>
              <p:cNvPr id="19" name="组合 18"/>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21" name="圆角矩形 20"/>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sp>
              <p:nvSpPr>
                <p:cNvPr id="22" name="圆角矩形 21"/>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grpSp>
          <p:sp>
            <p:nvSpPr>
              <p:cNvPr id="20" name="椭圆 19"/>
              <p:cNvSpPr/>
              <p:nvPr/>
            </p:nvSpPr>
            <p:spPr>
              <a:xfrm>
                <a:off x="2307128" y="3420211"/>
                <a:ext cx="279463" cy="279463"/>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080808"/>
                  </a:solidFill>
                  <a:latin typeface="微软雅黑"/>
                </a:endParaRPr>
              </a:p>
            </p:txBody>
          </p:sp>
        </p:grpSp>
        <p:sp>
          <p:nvSpPr>
            <p:cNvPr id="18"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rgbClr val="080808"/>
                  </a:solidFill>
                  <a:latin typeface="微软雅黑"/>
                  <a:ea typeface="微软雅黑"/>
                </a:rPr>
                <a:t>介绍词语使用</a:t>
              </a:r>
            </a:p>
          </p:txBody>
        </p:sp>
      </p:grpSp>
    </p:spTree>
    <p:extLst>
      <p:ext uri="{BB962C8B-B14F-4D97-AF65-F5344CB8AC3E}">
        <p14:creationId xmlns:p14="http://schemas.microsoft.com/office/powerpoint/2010/main" val="30135890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2" presetClass="entr" presetSubtype="8" decel="26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decel="26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1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350"/>
                                        <p:tgtEl>
                                          <p:spTgt spid="9"/>
                                        </p:tgtEl>
                                        <p:attrNameLst>
                                          <p:attrName>ppt_x</p:attrName>
                                        </p:attrNameLst>
                                      </p:cBhvr>
                                      <p:tavLst>
                                        <p:tav tm="0">
                                          <p:val>
                                            <p:strVal val="#ppt_x-#ppt_w*1.125000"/>
                                          </p:val>
                                        </p:tav>
                                        <p:tav tm="100000">
                                          <p:val>
                                            <p:strVal val="#ppt_x"/>
                                          </p:val>
                                        </p:tav>
                                      </p:tavLst>
                                    </p:anim>
                                    <p:animEffect transition="in" filter="wipe(right)">
                                      <p:cBhvr>
                                        <p:cTn id="21" dur="350"/>
                                        <p:tgtEl>
                                          <p:spTgt spid="9"/>
                                        </p:tgtEl>
                                      </p:cBhvr>
                                    </p:animEffect>
                                  </p:childTnLst>
                                </p:cTn>
                              </p:par>
                              <p:par>
                                <p:cTn id="22" presetID="1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350"/>
                                        <p:tgtEl>
                                          <p:spTgt spid="16"/>
                                        </p:tgtEl>
                                        <p:attrNameLst>
                                          <p:attrName>ppt_x</p:attrName>
                                        </p:attrNameLst>
                                      </p:cBhvr>
                                      <p:tavLst>
                                        <p:tav tm="0">
                                          <p:val>
                                            <p:strVal val="#ppt_x-#ppt_w*1.125000"/>
                                          </p:val>
                                        </p:tav>
                                        <p:tav tm="100000">
                                          <p:val>
                                            <p:strVal val="#ppt_x"/>
                                          </p:val>
                                        </p:tav>
                                      </p:tavLst>
                                    </p:anim>
                                    <p:animEffect transition="in" filter="wipe(right)">
                                      <p:cBhvr>
                                        <p:cTn id="25" dur="350"/>
                                        <p:tgtEl>
                                          <p:spTgt spid="16"/>
                                        </p:tgtEl>
                                      </p:cBhvr>
                                    </p:animEffect>
                                  </p:childTnLst>
                                </p:cTn>
                              </p:par>
                            </p:childTnLst>
                          </p:cTn>
                        </p:par>
                        <p:par>
                          <p:cTn id="26" fill="hold">
                            <p:stCondLst>
                              <p:cond delay="2100"/>
                            </p:stCondLst>
                            <p:childTnLst>
                              <p:par>
                                <p:cTn id="27" presetID="22" presetClass="entr" presetSubtype="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750"/>
                                        <p:tgtEl>
                                          <p:spTgt spid="2"/>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第二部分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名片礼仪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02</a:t>
            </a:r>
            <a:endParaRPr lang="zh-CN" altLang="en-US" sz="2133" dirty="0">
              <a:solidFill>
                <a:prstClr val="white"/>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02</a:t>
              </a:r>
              <a:endParaRPr lang="zh-CN" altLang="en-US" sz="6667" b="1" dirty="0">
                <a:solidFill>
                  <a:srgbClr val="0068B7"/>
                </a:solidFill>
                <a:latin typeface="微软雅黑"/>
              </a:endParaRPr>
            </a:p>
          </p:txBody>
        </p:sp>
      </p:gr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619251" y="1572779"/>
            <a:ext cx="3494353" cy="323890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3"/>
            <a:stretch>
              <a:fillRect/>
            </a:stretch>
          </a:blipFill>
          <a:ln w="63500">
            <a:solidFill>
              <a:schemeClr val="bg1"/>
            </a:solidFill>
          </a:ln>
        </p:spPr>
      </p:pic>
    </p:spTree>
    <p:extLst>
      <p:ext uri="{BB962C8B-B14F-4D97-AF65-F5344CB8AC3E}">
        <p14:creationId xmlns:p14="http://schemas.microsoft.com/office/powerpoint/2010/main" val="2959241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 presetClass="entr" presetSubtype="8"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0-#ppt_w/2"/>
                                          </p:val>
                                        </p:tav>
                                        <p:tav tm="100000">
                                          <p:val>
                                            <p:strVal val="#ppt_x"/>
                                          </p:val>
                                        </p:tav>
                                      </p:tavLst>
                                    </p:anim>
                                    <p:anim calcmode="lin" valueType="num">
                                      <p:cBhvr additive="base">
                                        <p:cTn id="29" dur="75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flipV="1">
            <a:off x="6762750" y="2552888"/>
            <a:ext cx="2223642" cy="1428979"/>
          </a:xfrm>
          <a:prstGeom prst="line">
            <a:avLst/>
          </a:prstGeom>
          <a:ln w="127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a:cxnSpLocks/>
          </p:cNvCxnSpPr>
          <p:nvPr/>
        </p:nvCxnSpPr>
        <p:spPr>
          <a:xfrm>
            <a:off x="3600849" y="3184785"/>
            <a:ext cx="1803994" cy="867073"/>
          </a:xfrm>
          <a:prstGeom prst="line">
            <a:avLst/>
          </a:prstGeom>
          <a:ln w="127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335352" y="905433"/>
            <a:ext cx="3559394" cy="1888721"/>
            <a:chOff x="4335352" y="905433"/>
            <a:chExt cx="3559394" cy="1888721"/>
          </a:xfrm>
        </p:grpSpPr>
        <p:sp>
          <p:nvSpPr>
            <p:cNvPr id="5" name="矩形 4"/>
            <p:cNvSpPr/>
            <p:nvPr/>
          </p:nvSpPr>
          <p:spPr>
            <a:xfrm>
              <a:off x="4942820" y="905433"/>
              <a:ext cx="2339102" cy="461665"/>
            </a:xfrm>
            <a:prstGeom prst="rect">
              <a:avLst/>
            </a:prstGeom>
          </p:spPr>
          <p:txBody>
            <a:bodyPr wrap="none">
              <a:spAutoFit/>
            </a:bodyPr>
            <a:lstStyle/>
            <a:p>
              <a:r>
                <a:rPr lang="zh-CN" altLang="en-US" sz="2400" b="1" dirty="0">
                  <a:solidFill>
                    <a:srgbClr val="00A2FF"/>
                  </a:solidFill>
                  <a:latin typeface="微软雅黑" panose="020B0503020204020204" pitchFamily="34" charset="-122"/>
                  <a:ea typeface="微软雅黑" panose="020B0503020204020204" pitchFamily="34" charset="-122"/>
                </a:rPr>
                <a:t>随身携带的名片</a:t>
              </a:r>
            </a:p>
          </p:txBody>
        </p:sp>
        <p:sp>
          <p:nvSpPr>
            <p:cNvPr id="6" name="矩形 5"/>
            <p:cNvSpPr/>
            <p:nvPr/>
          </p:nvSpPr>
          <p:spPr>
            <a:xfrm>
              <a:off x="4335352" y="1443591"/>
              <a:ext cx="3559394" cy="1350563"/>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而把名片放在贴胸的上衣内侧口袋，是比较规矩的做法，表明你很重视自己的身份职业，同时别人也会感到被尊重，从而对你产生良好的印象。</a:t>
              </a:r>
              <a:endParaRPr lang="zh-CN" altLang="en-US" sz="1400" dirty="0">
                <a:solidFill>
                  <a:schemeClr val="tx1">
                    <a:lumMod val="65000"/>
                    <a:lumOff val="35000"/>
                  </a:schemeClr>
                </a:solidFill>
              </a:endParaRPr>
            </a:p>
          </p:txBody>
        </p:sp>
      </p:grpSp>
      <p:grpSp>
        <p:nvGrpSpPr>
          <p:cNvPr id="7" name="组合 6"/>
          <p:cNvGrpSpPr/>
          <p:nvPr/>
        </p:nvGrpSpPr>
        <p:grpSpPr>
          <a:xfrm>
            <a:off x="7797740" y="3520202"/>
            <a:ext cx="3559394" cy="1600586"/>
            <a:chOff x="7797740" y="3520202"/>
            <a:chExt cx="3559394" cy="1600586"/>
          </a:xfrm>
        </p:grpSpPr>
        <p:sp>
          <p:nvSpPr>
            <p:cNvPr id="8" name="矩形 7"/>
            <p:cNvSpPr/>
            <p:nvPr/>
          </p:nvSpPr>
          <p:spPr>
            <a:xfrm>
              <a:off x="8407886" y="3520202"/>
              <a:ext cx="2339102" cy="461665"/>
            </a:xfrm>
            <a:prstGeom prst="rect">
              <a:avLst/>
            </a:prstGeom>
          </p:spPr>
          <p:txBody>
            <a:bodyPr wrap="none">
              <a:spAutoFit/>
            </a:bodyPr>
            <a:lstStyle/>
            <a:p>
              <a:r>
                <a:rPr lang="zh-CN" altLang="en-US" sz="2400" b="1" dirty="0">
                  <a:solidFill>
                    <a:srgbClr val="92D050"/>
                  </a:solidFill>
                  <a:latin typeface="微软雅黑" panose="020B0503020204020204" pitchFamily="34" charset="-122"/>
                  <a:ea typeface="微软雅黑" panose="020B0503020204020204" pitchFamily="34" charset="-122"/>
                </a:rPr>
                <a:t>接受对方的名片</a:t>
              </a:r>
            </a:p>
          </p:txBody>
        </p:sp>
        <p:sp>
          <p:nvSpPr>
            <p:cNvPr id="9" name="矩形 8"/>
            <p:cNvSpPr/>
            <p:nvPr/>
          </p:nvSpPr>
          <p:spPr>
            <a:xfrm>
              <a:off x="7797740" y="4058959"/>
              <a:ext cx="3559394" cy="1061829"/>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名片一般不放在下身口袋里，当着别人的面，把名片从裤兜、特别是裤子后面的口袋拿出来是商务礼仪所忌讳的。</a:t>
              </a:r>
            </a:p>
          </p:txBody>
        </p:sp>
      </p:gr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489686" y="3802899"/>
            <a:ext cx="1844219" cy="1844219"/>
          </a:xfrm>
          <a:custGeom>
            <a:avLst/>
            <a:gdLst>
              <a:gd name="connsiteX0" fmla="*/ 922090 w 1844219"/>
              <a:gd name="connsiteY0" fmla="*/ 0 h 1844219"/>
              <a:gd name="connsiteX1" fmla="*/ 922129 w 1844219"/>
              <a:gd name="connsiteY1" fmla="*/ 0 h 1844219"/>
              <a:gd name="connsiteX2" fmla="*/ 1016390 w 1844219"/>
              <a:gd name="connsiteY2" fmla="*/ 4760 h 1844219"/>
              <a:gd name="connsiteX3" fmla="*/ 1844219 w 1844219"/>
              <a:gd name="connsiteY3" fmla="*/ 922109 h 1844219"/>
              <a:gd name="connsiteX4" fmla="*/ 922109 w 1844219"/>
              <a:gd name="connsiteY4" fmla="*/ 1844219 h 1844219"/>
              <a:gd name="connsiteX5" fmla="*/ 18733 w 1844219"/>
              <a:gd name="connsiteY5" fmla="*/ 1107947 h 1844219"/>
              <a:gd name="connsiteX6" fmla="*/ 0 w 1844219"/>
              <a:gd name="connsiteY6" fmla="*/ 922119 h 1844219"/>
              <a:gd name="connsiteX7" fmla="*/ 0 w 1844219"/>
              <a:gd name="connsiteY7" fmla="*/ 922099 h 1844219"/>
              <a:gd name="connsiteX8" fmla="*/ 18733 w 1844219"/>
              <a:gd name="connsiteY8" fmla="*/ 736272 h 1844219"/>
              <a:gd name="connsiteX9" fmla="*/ 827829 w 1844219"/>
              <a:gd name="connsiteY9" fmla="*/ 4760 h 184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219" h="1844219">
                <a:moveTo>
                  <a:pt x="922090" y="0"/>
                </a:moveTo>
                <a:lnTo>
                  <a:pt x="922129" y="0"/>
                </a:lnTo>
                <a:lnTo>
                  <a:pt x="1016390" y="4760"/>
                </a:lnTo>
                <a:cubicBezTo>
                  <a:pt x="1481369" y="51981"/>
                  <a:pt x="1844219" y="444671"/>
                  <a:pt x="1844219" y="922109"/>
                </a:cubicBezTo>
                <a:cubicBezTo>
                  <a:pt x="1844219" y="1431376"/>
                  <a:pt x="1431376" y="1844219"/>
                  <a:pt x="922109" y="1844219"/>
                </a:cubicBezTo>
                <a:cubicBezTo>
                  <a:pt x="476500" y="1844219"/>
                  <a:pt x="104716" y="1528136"/>
                  <a:pt x="18733" y="1107947"/>
                </a:cubicBezTo>
                <a:lnTo>
                  <a:pt x="0" y="922119"/>
                </a:lnTo>
                <a:lnTo>
                  <a:pt x="0" y="922099"/>
                </a:lnTo>
                <a:lnTo>
                  <a:pt x="18733" y="736272"/>
                </a:lnTo>
                <a:cubicBezTo>
                  <a:pt x="98575" y="346096"/>
                  <a:pt x="424847" y="45685"/>
                  <a:pt x="827829" y="4760"/>
                </a:cubicBezTo>
                <a:close/>
              </a:path>
            </a:pathLst>
          </a:custGeom>
          <a:ln w="50800">
            <a:solidFill>
              <a:schemeClr val="bg1"/>
            </a:solidFill>
          </a:ln>
        </p:spPr>
      </p:pic>
      <p:grpSp>
        <p:nvGrpSpPr>
          <p:cNvPr id="11" name="组合 10"/>
          <p:cNvGrpSpPr/>
          <p:nvPr/>
        </p:nvGrpSpPr>
        <p:grpSpPr>
          <a:xfrm>
            <a:off x="8407886" y="1623186"/>
            <a:ext cx="1507798" cy="1507556"/>
            <a:chOff x="8407886" y="1623186"/>
            <a:chExt cx="1507798" cy="1507556"/>
          </a:xfrm>
        </p:grpSpPr>
        <p:grpSp>
          <p:nvGrpSpPr>
            <p:cNvPr id="12" name="组合 11"/>
            <p:cNvGrpSpPr/>
            <p:nvPr/>
          </p:nvGrpSpPr>
          <p:grpSpPr>
            <a:xfrm>
              <a:off x="8407886" y="1623186"/>
              <a:ext cx="1507798" cy="1507556"/>
              <a:chOff x="4345444" y="2542859"/>
              <a:chExt cx="1810550" cy="1811205"/>
            </a:xfrm>
          </p:grpSpPr>
          <p:grpSp>
            <p:nvGrpSpPr>
              <p:cNvPr id="14" name="组合 1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 name="同心圆 1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17" name="椭圆 1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15" name="椭圆 14"/>
              <p:cNvSpPr/>
              <p:nvPr/>
            </p:nvSpPr>
            <p:spPr>
              <a:xfrm>
                <a:off x="4565571" y="2763062"/>
                <a:ext cx="1370298" cy="137079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13" name="Freeform 5"/>
            <p:cNvSpPr>
              <a:spLocks noEditPoints="1"/>
            </p:cNvSpPr>
            <p:nvPr/>
          </p:nvSpPr>
          <p:spPr bwMode="auto">
            <a:xfrm>
              <a:off x="8797969" y="2109838"/>
              <a:ext cx="785875" cy="590374"/>
            </a:xfrm>
            <a:custGeom>
              <a:avLst/>
              <a:gdLst>
                <a:gd name="T0" fmla="*/ 2240 w 2532"/>
                <a:gd name="T1" fmla="*/ 0 h 1894"/>
                <a:gd name="T2" fmla="*/ 291 w 2532"/>
                <a:gd name="T3" fmla="*/ 0 h 1894"/>
                <a:gd name="T4" fmla="*/ 0 w 2532"/>
                <a:gd name="T5" fmla="*/ 291 h 1894"/>
                <a:gd name="T6" fmla="*/ 0 w 2532"/>
                <a:gd name="T7" fmla="*/ 1603 h 1894"/>
                <a:gd name="T8" fmla="*/ 291 w 2532"/>
                <a:gd name="T9" fmla="*/ 1894 h 1894"/>
                <a:gd name="T10" fmla="*/ 2240 w 2532"/>
                <a:gd name="T11" fmla="*/ 1894 h 1894"/>
                <a:gd name="T12" fmla="*/ 2532 w 2532"/>
                <a:gd name="T13" fmla="*/ 1603 h 1894"/>
                <a:gd name="T14" fmla="*/ 2532 w 2532"/>
                <a:gd name="T15" fmla="*/ 291 h 1894"/>
                <a:gd name="T16" fmla="*/ 2240 w 2532"/>
                <a:gd name="T17" fmla="*/ 0 h 1894"/>
                <a:gd name="T18" fmla="*/ 2240 w 2532"/>
                <a:gd name="T19" fmla="*/ 0 h 1894"/>
                <a:gd name="T20" fmla="*/ 1621 w 2532"/>
                <a:gd name="T21" fmla="*/ 578 h 1894"/>
                <a:gd name="T22" fmla="*/ 2026 w 2532"/>
                <a:gd name="T23" fmla="*/ 578 h 1894"/>
                <a:gd name="T24" fmla="*/ 2088 w 2532"/>
                <a:gd name="T25" fmla="*/ 654 h 1894"/>
                <a:gd name="T26" fmla="*/ 2026 w 2532"/>
                <a:gd name="T27" fmla="*/ 730 h 1894"/>
                <a:gd name="T28" fmla="*/ 1621 w 2532"/>
                <a:gd name="T29" fmla="*/ 730 h 1894"/>
                <a:gd name="T30" fmla="*/ 1559 w 2532"/>
                <a:gd name="T31" fmla="*/ 654 h 1894"/>
                <a:gd name="T32" fmla="*/ 1621 w 2532"/>
                <a:gd name="T33" fmla="*/ 578 h 1894"/>
                <a:gd name="T34" fmla="*/ 1621 w 2532"/>
                <a:gd name="T35" fmla="*/ 578 h 1894"/>
                <a:gd name="T36" fmla="*/ 1621 w 2532"/>
                <a:gd name="T37" fmla="*/ 903 h 1894"/>
                <a:gd name="T38" fmla="*/ 2026 w 2532"/>
                <a:gd name="T39" fmla="*/ 903 h 1894"/>
                <a:gd name="T40" fmla="*/ 2088 w 2532"/>
                <a:gd name="T41" fmla="*/ 979 h 1894"/>
                <a:gd name="T42" fmla="*/ 2026 w 2532"/>
                <a:gd name="T43" fmla="*/ 1055 h 1894"/>
                <a:gd name="T44" fmla="*/ 1621 w 2532"/>
                <a:gd name="T45" fmla="*/ 1055 h 1894"/>
                <a:gd name="T46" fmla="*/ 1559 w 2532"/>
                <a:gd name="T47" fmla="*/ 979 h 1894"/>
                <a:gd name="T48" fmla="*/ 1621 w 2532"/>
                <a:gd name="T49" fmla="*/ 903 h 1894"/>
                <a:gd name="T50" fmla="*/ 1621 w 2532"/>
                <a:gd name="T51" fmla="*/ 903 h 1894"/>
                <a:gd name="T52" fmla="*/ 300 w 2532"/>
                <a:gd name="T53" fmla="*/ 1467 h 1894"/>
                <a:gd name="T54" fmla="*/ 254 w 2532"/>
                <a:gd name="T55" fmla="*/ 1398 h 1894"/>
                <a:gd name="T56" fmla="*/ 623 w 2532"/>
                <a:gd name="T57" fmla="*/ 998 h 1894"/>
                <a:gd name="T58" fmla="*/ 461 w 2532"/>
                <a:gd name="T59" fmla="*/ 730 h 1894"/>
                <a:gd name="T60" fmla="*/ 766 w 2532"/>
                <a:gd name="T61" fmla="*/ 425 h 1894"/>
                <a:gd name="T62" fmla="*/ 1071 w 2532"/>
                <a:gd name="T63" fmla="*/ 730 h 1894"/>
                <a:gd name="T64" fmla="*/ 909 w 2532"/>
                <a:gd name="T65" fmla="*/ 998 h 1894"/>
                <a:gd name="T66" fmla="*/ 1278 w 2532"/>
                <a:gd name="T67" fmla="*/ 1400 h 1894"/>
                <a:gd name="T68" fmla="*/ 1231 w 2532"/>
                <a:gd name="T69" fmla="*/ 1468 h 1894"/>
                <a:gd name="T70" fmla="*/ 1231 w 2532"/>
                <a:gd name="T71" fmla="*/ 1468 h 1894"/>
                <a:gd name="T72" fmla="*/ 1220 w 2532"/>
                <a:gd name="T73" fmla="*/ 1469 h 1894"/>
                <a:gd name="T74" fmla="*/ 300 w 2532"/>
                <a:gd name="T75" fmla="*/ 1467 h 1894"/>
                <a:gd name="T76" fmla="*/ 2220 w 2532"/>
                <a:gd name="T77" fmla="*/ 1379 h 1894"/>
                <a:gd name="T78" fmla="*/ 1621 w 2532"/>
                <a:gd name="T79" fmla="*/ 1379 h 1894"/>
                <a:gd name="T80" fmla="*/ 1559 w 2532"/>
                <a:gd name="T81" fmla="*/ 1303 h 1894"/>
                <a:gd name="T82" fmla="*/ 1621 w 2532"/>
                <a:gd name="T83" fmla="*/ 1227 h 1894"/>
                <a:gd name="T84" fmla="*/ 2220 w 2532"/>
                <a:gd name="T85" fmla="*/ 1227 h 1894"/>
                <a:gd name="T86" fmla="*/ 2282 w 2532"/>
                <a:gd name="T87" fmla="*/ 1303 h 1894"/>
                <a:gd name="T88" fmla="*/ 2220 w 2532"/>
                <a:gd name="T89" fmla="*/ 1379 h 1894"/>
                <a:gd name="T90" fmla="*/ 2220 w 2532"/>
                <a:gd name="T91" fmla="*/ 1379 h 1894"/>
                <a:gd name="T92" fmla="*/ 2220 w 2532"/>
                <a:gd name="T93" fmla="*/ 1379 h 1894"/>
                <a:gd name="T94" fmla="*/ 2220 w 2532"/>
                <a:gd name="T95" fmla="*/ 1379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32" h="1894">
                  <a:moveTo>
                    <a:pt x="2240" y="0"/>
                  </a:moveTo>
                  <a:cubicBezTo>
                    <a:pt x="291" y="0"/>
                    <a:pt x="291" y="0"/>
                    <a:pt x="291" y="0"/>
                  </a:cubicBezTo>
                  <a:cubicBezTo>
                    <a:pt x="131" y="0"/>
                    <a:pt x="0" y="131"/>
                    <a:pt x="0" y="291"/>
                  </a:cubicBezTo>
                  <a:cubicBezTo>
                    <a:pt x="0" y="1603"/>
                    <a:pt x="0" y="1603"/>
                    <a:pt x="0" y="1603"/>
                  </a:cubicBezTo>
                  <a:cubicBezTo>
                    <a:pt x="0" y="1763"/>
                    <a:pt x="131" y="1894"/>
                    <a:pt x="291" y="1894"/>
                  </a:cubicBezTo>
                  <a:cubicBezTo>
                    <a:pt x="2240" y="1894"/>
                    <a:pt x="2240" y="1894"/>
                    <a:pt x="2240" y="1894"/>
                  </a:cubicBezTo>
                  <a:cubicBezTo>
                    <a:pt x="2401" y="1894"/>
                    <a:pt x="2532" y="1763"/>
                    <a:pt x="2532" y="1603"/>
                  </a:cubicBezTo>
                  <a:cubicBezTo>
                    <a:pt x="2532" y="291"/>
                    <a:pt x="2532" y="291"/>
                    <a:pt x="2532" y="291"/>
                  </a:cubicBezTo>
                  <a:cubicBezTo>
                    <a:pt x="2531" y="131"/>
                    <a:pt x="2401" y="0"/>
                    <a:pt x="2240" y="0"/>
                  </a:cubicBezTo>
                  <a:cubicBezTo>
                    <a:pt x="2240" y="0"/>
                    <a:pt x="2240" y="0"/>
                    <a:pt x="2240" y="0"/>
                  </a:cubicBezTo>
                  <a:moveTo>
                    <a:pt x="1621" y="578"/>
                  </a:moveTo>
                  <a:cubicBezTo>
                    <a:pt x="2026" y="578"/>
                    <a:pt x="2026" y="578"/>
                    <a:pt x="2026" y="578"/>
                  </a:cubicBezTo>
                  <a:cubicBezTo>
                    <a:pt x="2058" y="578"/>
                    <a:pt x="2088" y="622"/>
                    <a:pt x="2088" y="654"/>
                  </a:cubicBezTo>
                  <a:cubicBezTo>
                    <a:pt x="2088" y="686"/>
                    <a:pt x="2058" y="730"/>
                    <a:pt x="2026" y="730"/>
                  </a:cubicBezTo>
                  <a:cubicBezTo>
                    <a:pt x="1621" y="730"/>
                    <a:pt x="1621" y="730"/>
                    <a:pt x="1621" y="730"/>
                  </a:cubicBezTo>
                  <a:cubicBezTo>
                    <a:pt x="1589" y="730"/>
                    <a:pt x="1559" y="686"/>
                    <a:pt x="1559" y="654"/>
                  </a:cubicBezTo>
                  <a:cubicBezTo>
                    <a:pt x="1559" y="622"/>
                    <a:pt x="1589" y="578"/>
                    <a:pt x="1621" y="578"/>
                  </a:cubicBezTo>
                  <a:cubicBezTo>
                    <a:pt x="1621" y="578"/>
                    <a:pt x="1621" y="578"/>
                    <a:pt x="1621" y="578"/>
                  </a:cubicBezTo>
                  <a:moveTo>
                    <a:pt x="1621" y="903"/>
                  </a:moveTo>
                  <a:cubicBezTo>
                    <a:pt x="2026" y="903"/>
                    <a:pt x="2026" y="903"/>
                    <a:pt x="2026" y="903"/>
                  </a:cubicBezTo>
                  <a:cubicBezTo>
                    <a:pt x="2058" y="903"/>
                    <a:pt x="2088" y="947"/>
                    <a:pt x="2088" y="979"/>
                  </a:cubicBezTo>
                  <a:cubicBezTo>
                    <a:pt x="2088" y="1011"/>
                    <a:pt x="2058" y="1055"/>
                    <a:pt x="2026" y="1055"/>
                  </a:cubicBezTo>
                  <a:cubicBezTo>
                    <a:pt x="1621" y="1055"/>
                    <a:pt x="1621" y="1055"/>
                    <a:pt x="1621" y="1055"/>
                  </a:cubicBezTo>
                  <a:cubicBezTo>
                    <a:pt x="1589" y="1055"/>
                    <a:pt x="1559" y="1011"/>
                    <a:pt x="1559" y="979"/>
                  </a:cubicBezTo>
                  <a:cubicBezTo>
                    <a:pt x="1559" y="947"/>
                    <a:pt x="1589" y="903"/>
                    <a:pt x="1621" y="903"/>
                  </a:cubicBezTo>
                  <a:cubicBezTo>
                    <a:pt x="1621" y="903"/>
                    <a:pt x="1621" y="903"/>
                    <a:pt x="1621" y="903"/>
                  </a:cubicBezTo>
                  <a:moveTo>
                    <a:pt x="300" y="1467"/>
                  </a:moveTo>
                  <a:cubicBezTo>
                    <a:pt x="268" y="1460"/>
                    <a:pt x="248" y="1430"/>
                    <a:pt x="254" y="1398"/>
                  </a:cubicBezTo>
                  <a:cubicBezTo>
                    <a:pt x="291" y="1202"/>
                    <a:pt x="438" y="1051"/>
                    <a:pt x="623" y="998"/>
                  </a:cubicBezTo>
                  <a:cubicBezTo>
                    <a:pt x="527" y="946"/>
                    <a:pt x="461" y="846"/>
                    <a:pt x="461" y="730"/>
                  </a:cubicBezTo>
                  <a:cubicBezTo>
                    <a:pt x="461" y="561"/>
                    <a:pt x="598" y="425"/>
                    <a:pt x="766" y="425"/>
                  </a:cubicBezTo>
                  <a:cubicBezTo>
                    <a:pt x="934" y="425"/>
                    <a:pt x="1071" y="562"/>
                    <a:pt x="1071" y="730"/>
                  </a:cubicBezTo>
                  <a:cubicBezTo>
                    <a:pt x="1071" y="846"/>
                    <a:pt x="1005" y="946"/>
                    <a:pt x="909" y="998"/>
                  </a:cubicBezTo>
                  <a:cubicBezTo>
                    <a:pt x="1094" y="1051"/>
                    <a:pt x="1241" y="1203"/>
                    <a:pt x="1278" y="1400"/>
                  </a:cubicBezTo>
                  <a:cubicBezTo>
                    <a:pt x="1284" y="1431"/>
                    <a:pt x="1263" y="1462"/>
                    <a:pt x="1231" y="1468"/>
                  </a:cubicBezTo>
                  <a:cubicBezTo>
                    <a:pt x="1231" y="1468"/>
                    <a:pt x="1231" y="1468"/>
                    <a:pt x="1231" y="1468"/>
                  </a:cubicBezTo>
                  <a:cubicBezTo>
                    <a:pt x="1228" y="1469"/>
                    <a:pt x="1224" y="1469"/>
                    <a:pt x="1220" y="1469"/>
                  </a:cubicBezTo>
                  <a:lnTo>
                    <a:pt x="300" y="1467"/>
                  </a:lnTo>
                  <a:close/>
                  <a:moveTo>
                    <a:pt x="2220" y="1379"/>
                  </a:moveTo>
                  <a:cubicBezTo>
                    <a:pt x="1621" y="1379"/>
                    <a:pt x="1621" y="1379"/>
                    <a:pt x="1621" y="1379"/>
                  </a:cubicBezTo>
                  <a:cubicBezTo>
                    <a:pt x="1589" y="1379"/>
                    <a:pt x="1559" y="1335"/>
                    <a:pt x="1559" y="1303"/>
                  </a:cubicBezTo>
                  <a:cubicBezTo>
                    <a:pt x="1559" y="1271"/>
                    <a:pt x="1589" y="1227"/>
                    <a:pt x="1621" y="1227"/>
                  </a:cubicBezTo>
                  <a:cubicBezTo>
                    <a:pt x="2220" y="1227"/>
                    <a:pt x="2220" y="1227"/>
                    <a:pt x="2220" y="1227"/>
                  </a:cubicBezTo>
                  <a:cubicBezTo>
                    <a:pt x="2252" y="1227"/>
                    <a:pt x="2282" y="1271"/>
                    <a:pt x="2282" y="1303"/>
                  </a:cubicBezTo>
                  <a:cubicBezTo>
                    <a:pt x="2282" y="1335"/>
                    <a:pt x="2252" y="1379"/>
                    <a:pt x="2220" y="1379"/>
                  </a:cubicBezTo>
                  <a:cubicBezTo>
                    <a:pt x="2220" y="1379"/>
                    <a:pt x="2220" y="1379"/>
                    <a:pt x="2220" y="1379"/>
                  </a:cubicBezTo>
                  <a:moveTo>
                    <a:pt x="2220" y="1379"/>
                  </a:moveTo>
                  <a:cubicBezTo>
                    <a:pt x="2220" y="1379"/>
                    <a:pt x="2220" y="1379"/>
                    <a:pt x="2220" y="137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_4"/>
          <p:cNvGrpSpPr/>
          <p:nvPr/>
        </p:nvGrpSpPr>
        <p:grpSpPr>
          <a:xfrm>
            <a:off x="870417" y="725394"/>
            <a:ext cx="2812606" cy="2812155"/>
            <a:chOff x="1466675" y="3784103"/>
            <a:chExt cx="1301392" cy="1301862"/>
          </a:xfrm>
        </p:grpSpPr>
        <p:grpSp>
          <p:nvGrpSpPr>
            <p:cNvPr id="19" name="组合 18"/>
            <p:cNvGrpSpPr/>
            <p:nvPr/>
          </p:nvGrpSpPr>
          <p:grpSpPr>
            <a:xfrm>
              <a:off x="1466675" y="3784103"/>
              <a:ext cx="1301392" cy="1301862"/>
              <a:chOff x="4345444" y="2542859"/>
              <a:chExt cx="1810550" cy="1811205"/>
            </a:xfrm>
          </p:grpSpPr>
          <p:grpSp>
            <p:nvGrpSpPr>
              <p:cNvPr id="21" name="组合 2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3" name="同心圆 2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24" name="椭圆 2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2" name="椭圆 21"/>
              <p:cNvSpPr/>
              <p:nvPr/>
            </p:nvSpPr>
            <p:spPr>
              <a:xfrm>
                <a:off x="4565570" y="2763062"/>
                <a:ext cx="1370298" cy="1370793"/>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0" name="TextBox 97"/>
            <p:cNvSpPr txBox="1"/>
            <p:nvPr/>
          </p:nvSpPr>
          <p:spPr>
            <a:xfrm>
              <a:off x="1657549" y="4110668"/>
              <a:ext cx="930147" cy="656062"/>
            </a:xfrm>
            <a:prstGeom prst="rect">
              <a:avLst/>
            </a:prstGeom>
            <a:noFill/>
          </p:spPr>
          <p:txBody>
            <a:bodyPr wrap="square" lIns="184256" tIns="92128" rIns="184256" bIns="92128" rtlCol="0">
              <a:spAutoFit/>
            </a:bodyPr>
            <a:lstStyle/>
            <a:p>
              <a:pPr algn="ctr" fontAlgn="base">
                <a:spcBef>
                  <a:spcPct val="0"/>
                </a:spcBef>
                <a:spcAft>
                  <a:spcPct val="0"/>
                </a:spcAft>
              </a:pPr>
              <a:r>
                <a:rPr lang="zh-CN" altLang="en-US" sz="4000" dirty="0">
                  <a:solidFill>
                    <a:prstClr val="white"/>
                  </a:solidFill>
                  <a:latin typeface="微软雅黑"/>
                </a:rPr>
                <a:t>名片</a:t>
              </a:r>
              <a:endParaRPr lang="en-US" altLang="zh-CN" sz="4000" dirty="0">
                <a:solidFill>
                  <a:prstClr val="white"/>
                </a:solidFill>
                <a:latin typeface="微软雅黑"/>
              </a:endParaRPr>
            </a:p>
            <a:p>
              <a:pPr algn="ctr" fontAlgn="base">
                <a:spcBef>
                  <a:spcPct val="0"/>
                </a:spcBef>
                <a:spcAft>
                  <a:spcPct val="0"/>
                </a:spcAft>
              </a:pPr>
              <a:r>
                <a:rPr lang="zh-CN" altLang="en-US" sz="4000" dirty="0">
                  <a:solidFill>
                    <a:prstClr val="white"/>
                  </a:solidFill>
                  <a:latin typeface="微软雅黑"/>
                </a:rPr>
                <a:t>的存放</a:t>
              </a:r>
            </a:p>
          </p:txBody>
        </p:sp>
      </p:grpSp>
      <p:grpSp>
        <p:nvGrpSpPr>
          <p:cNvPr id="25" name="组合 24"/>
          <p:cNvGrpSpPr/>
          <p:nvPr/>
        </p:nvGrpSpPr>
        <p:grpSpPr>
          <a:xfrm>
            <a:off x="4992782" y="3245898"/>
            <a:ext cx="2107700" cy="2107362"/>
            <a:chOff x="4992782" y="3245898"/>
            <a:chExt cx="2107700" cy="2107362"/>
          </a:xfrm>
        </p:grpSpPr>
        <p:grpSp>
          <p:nvGrpSpPr>
            <p:cNvPr id="26" name="组合 25"/>
            <p:cNvGrpSpPr/>
            <p:nvPr/>
          </p:nvGrpSpPr>
          <p:grpSpPr>
            <a:xfrm>
              <a:off x="4992782" y="3245898"/>
              <a:ext cx="2107700" cy="2107362"/>
              <a:chOff x="4345444" y="2542859"/>
              <a:chExt cx="1810550" cy="1811205"/>
            </a:xfrm>
          </p:grpSpPr>
          <p:grpSp>
            <p:nvGrpSpPr>
              <p:cNvPr id="28" name="组合 2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 name="同心圆 2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1" name="椭圆 3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9" name="椭圆 28"/>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7" name="Freeform 13"/>
            <p:cNvSpPr>
              <a:spLocks noEditPoints="1"/>
            </p:cNvSpPr>
            <p:nvPr/>
          </p:nvSpPr>
          <p:spPr bwMode="auto">
            <a:xfrm>
              <a:off x="5540292" y="3981867"/>
              <a:ext cx="952965" cy="711150"/>
            </a:xfrm>
            <a:custGeom>
              <a:avLst/>
              <a:gdLst>
                <a:gd name="T0" fmla="*/ 1628 w 3072"/>
                <a:gd name="T1" fmla="*/ 1341 h 2294"/>
                <a:gd name="T2" fmla="*/ 481 w 3072"/>
                <a:gd name="T3" fmla="*/ 1341 h 2294"/>
                <a:gd name="T4" fmla="*/ 389 w 3072"/>
                <a:gd name="T5" fmla="*/ 1434 h 2294"/>
                <a:gd name="T6" fmla="*/ 481 w 3072"/>
                <a:gd name="T7" fmla="*/ 1526 h 2294"/>
                <a:gd name="T8" fmla="*/ 1638 w 3072"/>
                <a:gd name="T9" fmla="*/ 1526 h 2294"/>
                <a:gd name="T10" fmla="*/ 1731 w 3072"/>
                <a:gd name="T11" fmla="*/ 1434 h 2294"/>
                <a:gd name="T12" fmla="*/ 1628 w 3072"/>
                <a:gd name="T13" fmla="*/ 1341 h 2294"/>
                <a:gd name="T14" fmla="*/ 1628 w 3072"/>
                <a:gd name="T15" fmla="*/ 1720 h 2294"/>
                <a:gd name="T16" fmla="*/ 481 w 3072"/>
                <a:gd name="T17" fmla="*/ 1720 h 2294"/>
                <a:gd name="T18" fmla="*/ 389 w 3072"/>
                <a:gd name="T19" fmla="*/ 1812 h 2294"/>
                <a:gd name="T20" fmla="*/ 481 w 3072"/>
                <a:gd name="T21" fmla="*/ 1905 h 2294"/>
                <a:gd name="T22" fmla="*/ 1638 w 3072"/>
                <a:gd name="T23" fmla="*/ 1905 h 2294"/>
                <a:gd name="T24" fmla="*/ 1731 w 3072"/>
                <a:gd name="T25" fmla="*/ 1812 h 2294"/>
                <a:gd name="T26" fmla="*/ 1628 w 3072"/>
                <a:gd name="T27" fmla="*/ 1720 h 2294"/>
                <a:gd name="T28" fmla="*/ 2693 w 3072"/>
                <a:gd name="T29" fmla="*/ 0 h 2294"/>
                <a:gd name="T30" fmla="*/ 379 w 3072"/>
                <a:gd name="T31" fmla="*/ 0 h 2294"/>
                <a:gd name="T32" fmla="*/ 0 w 3072"/>
                <a:gd name="T33" fmla="*/ 379 h 2294"/>
                <a:gd name="T34" fmla="*/ 0 w 3072"/>
                <a:gd name="T35" fmla="*/ 1915 h 2294"/>
                <a:gd name="T36" fmla="*/ 379 w 3072"/>
                <a:gd name="T37" fmla="*/ 2294 h 2294"/>
                <a:gd name="T38" fmla="*/ 2683 w 3072"/>
                <a:gd name="T39" fmla="*/ 2294 h 2294"/>
                <a:gd name="T40" fmla="*/ 3062 w 3072"/>
                <a:gd name="T41" fmla="*/ 1915 h 2294"/>
                <a:gd name="T42" fmla="*/ 3062 w 3072"/>
                <a:gd name="T43" fmla="*/ 379 h 2294"/>
                <a:gd name="T44" fmla="*/ 2693 w 3072"/>
                <a:gd name="T45" fmla="*/ 0 h 2294"/>
                <a:gd name="T46" fmla="*/ 2877 w 3072"/>
                <a:gd name="T47" fmla="*/ 1915 h 2294"/>
                <a:gd name="T48" fmla="*/ 2683 w 3072"/>
                <a:gd name="T49" fmla="*/ 2109 h 2294"/>
                <a:gd name="T50" fmla="*/ 379 w 3072"/>
                <a:gd name="T51" fmla="*/ 2109 h 2294"/>
                <a:gd name="T52" fmla="*/ 184 w 3072"/>
                <a:gd name="T53" fmla="*/ 1915 h 2294"/>
                <a:gd name="T54" fmla="*/ 184 w 3072"/>
                <a:gd name="T55" fmla="*/ 379 h 2294"/>
                <a:gd name="T56" fmla="*/ 379 w 3072"/>
                <a:gd name="T57" fmla="*/ 184 h 2294"/>
                <a:gd name="T58" fmla="*/ 2683 w 3072"/>
                <a:gd name="T59" fmla="*/ 184 h 2294"/>
                <a:gd name="T60" fmla="*/ 2877 w 3072"/>
                <a:gd name="T61" fmla="*/ 379 h 2294"/>
                <a:gd name="T62" fmla="*/ 2877 w 3072"/>
                <a:gd name="T63" fmla="*/ 1915 h 2294"/>
                <a:gd name="T64" fmla="*/ 2877 w 3072"/>
                <a:gd name="T65" fmla="*/ 1915 h 2294"/>
                <a:gd name="T66" fmla="*/ 2499 w 3072"/>
                <a:gd name="T67" fmla="*/ 379 h 2294"/>
                <a:gd name="T68" fmla="*/ 2109 w 3072"/>
                <a:gd name="T69" fmla="*/ 379 h 2294"/>
                <a:gd name="T70" fmla="*/ 1915 w 3072"/>
                <a:gd name="T71" fmla="*/ 573 h 2294"/>
                <a:gd name="T72" fmla="*/ 1915 w 3072"/>
                <a:gd name="T73" fmla="*/ 952 h 2294"/>
                <a:gd name="T74" fmla="*/ 2109 w 3072"/>
                <a:gd name="T75" fmla="*/ 1147 h 2294"/>
                <a:gd name="T76" fmla="*/ 2488 w 3072"/>
                <a:gd name="T77" fmla="*/ 1147 h 2294"/>
                <a:gd name="T78" fmla="*/ 2683 w 3072"/>
                <a:gd name="T79" fmla="*/ 952 h 2294"/>
                <a:gd name="T80" fmla="*/ 2683 w 3072"/>
                <a:gd name="T81" fmla="*/ 563 h 2294"/>
                <a:gd name="T82" fmla="*/ 2499 w 3072"/>
                <a:gd name="T83" fmla="*/ 379 h 2294"/>
                <a:gd name="T84" fmla="*/ 2499 w 3072"/>
                <a:gd name="T85" fmla="*/ 860 h 2294"/>
                <a:gd name="T86" fmla="*/ 2406 w 3072"/>
                <a:gd name="T87" fmla="*/ 952 h 2294"/>
                <a:gd name="T88" fmla="*/ 2212 w 3072"/>
                <a:gd name="T89" fmla="*/ 952 h 2294"/>
                <a:gd name="T90" fmla="*/ 2120 w 3072"/>
                <a:gd name="T91" fmla="*/ 860 h 2294"/>
                <a:gd name="T92" fmla="*/ 2120 w 3072"/>
                <a:gd name="T93" fmla="*/ 666 h 2294"/>
                <a:gd name="T94" fmla="*/ 2212 w 3072"/>
                <a:gd name="T95" fmla="*/ 573 h 2294"/>
                <a:gd name="T96" fmla="*/ 2406 w 3072"/>
                <a:gd name="T97" fmla="*/ 573 h 2294"/>
                <a:gd name="T98" fmla="*/ 2499 w 3072"/>
                <a:gd name="T99" fmla="*/ 666 h 2294"/>
                <a:gd name="T100" fmla="*/ 2499 w 3072"/>
                <a:gd name="T101" fmla="*/ 860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72" h="2294">
                  <a:moveTo>
                    <a:pt x="1628" y="1341"/>
                  </a:moveTo>
                  <a:cubicBezTo>
                    <a:pt x="481" y="1341"/>
                    <a:pt x="481" y="1341"/>
                    <a:pt x="481" y="1341"/>
                  </a:cubicBezTo>
                  <a:cubicBezTo>
                    <a:pt x="430" y="1341"/>
                    <a:pt x="389" y="1382"/>
                    <a:pt x="389" y="1434"/>
                  </a:cubicBezTo>
                  <a:cubicBezTo>
                    <a:pt x="389" y="1485"/>
                    <a:pt x="430" y="1526"/>
                    <a:pt x="481" y="1526"/>
                  </a:cubicBezTo>
                  <a:cubicBezTo>
                    <a:pt x="1638" y="1526"/>
                    <a:pt x="1638" y="1526"/>
                    <a:pt x="1638" y="1526"/>
                  </a:cubicBezTo>
                  <a:cubicBezTo>
                    <a:pt x="1690" y="1526"/>
                    <a:pt x="1731" y="1485"/>
                    <a:pt x="1731" y="1434"/>
                  </a:cubicBezTo>
                  <a:cubicBezTo>
                    <a:pt x="1731" y="1382"/>
                    <a:pt x="1690" y="1341"/>
                    <a:pt x="1628" y="1341"/>
                  </a:cubicBezTo>
                  <a:close/>
                  <a:moveTo>
                    <a:pt x="1628" y="1720"/>
                  </a:moveTo>
                  <a:cubicBezTo>
                    <a:pt x="481" y="1720"/>
                    <a:pt x="481" y="1720"/>
                    <a:pt x="481" y="1720"/>
                  </a:cubicBezTo>
                  <a:cubicBezTo>
                    <a:pt x="430" y="1720"/>
                    <a:pt x="389" y="1761"/>
                    <a:pt x="389" y="1812"/>
                  </a:cubicBezTo>
                  <a:cubicBezTo>
                    <a:pt x="389" y="1864"/>
                    <a:pt x="430" y="1905"/>
                    <a:pt x="481" y="1905"/>
                  </a:cubicBezTo>
                  <a:cubicBezTo>
                    <a:pt x="1638" y="1905"/>
                    <a:pt x="1638" y="1905"/>
                    <a:pt x="1638" y="1905"/>
                  </a:cubicBezTo>
                  <a:cubicBezTo>
                    <a:pt x="1690" y="1905"/>
                    <a:pt x="1731" y="1864"/>
                    <a:pt x="1731" y="1812"/>
                  </a:cubicBezTo>
                  <a:cubicBezTo>
                    <a:pt x="1731" y="1761"/>
                    <a:pt x="1690" y="1720"/>
                    <a:pt x="1628" y="1720"/>
                  </a:cubicBezTo>
                  <a:close/>
                  <a:moveTo>
                    <a:pt x="2693" y="0"/>
                  </a:moveTo>
                  <a:cubicBezTo>
                    <a:pt x="379" y="0"/>
                    <a:pt x="379" y="0"/>
                    <a:pt x="379" y="0"/>
                  </a:cubicBezTo>
                  <a:cubicBezTo>
                    <a:pt x="174" y="0"/>
                    <a:pt x="0" y="164"/>
                    <a:pt x="0" y="379"/>
                  </a:cubicBezTo>
                  <a:cubicBezTo>
                    <a:pt x="0" y="1915"/>
                    <a:pt x="0" y="1915"/>
                    <a:pt x="0" y="1915"/>
                  </a:cubicBezTo>
                  <a:cubicBezTo>
                    <a:pt x="0" y="2130"/>
                    <a:pt x="174" y="2294"/>
                    <a:pt x="379" y="2294"/>
                  </a:cubicBezTo>
                  <a:cubicBezTo>
                    <a:pt x="2683" y="2294"/>
                    <a:pt x="2683" y="2294"/>
                    <a:pt x="2683" y="2294"/>
                  </a:cubicBezTo>
                  <a:cubicBezTo>
                    <a:pt x="2898" y="2294"/>
                    <a:pt x="3062" y="2120"/>
                    <a:pt x="3062" y="1915"/>
                  </a:cubicBezTo>
                  <a:cubicBezTo>
                    <a:pt x="3062" y="379"/>
                    <a:pt x="3062" y="379"/>
                    <a:pt x="3062" y="379"/>
                  </a:cubicBezTo>
                  <a:cubicBezTo>
                    <a:pt x="3072" y="164"/>
                    <a:pt x="2898" y="0"/>
                    <a:pt x="2693" y="0"/>
                  </a:cubicBezTo>
                  <a:close/>
                  <a:moveTo>
                    <a:pt x="2877" y="1915"/>
                  </a:moveTo>
                  <a:cubicBezTo>
                    <a:pt x="2877" y="2017"/>
                    <a:pt x="2796" y="2109"/>
                    <a:pt x="2683" y="2109"/>
                  </a:cubicBezTo>
                  <a:cubicBezTo>
                    <a:pt x="379" y="2109"/>
                    <a:pt x="379" y="2109"/>
                    <a:pt x="379" y="2109"/>
                  </a:cubicBezTo>
                  <a:cubicBezTo>
                    <a:pt x="276" y="2109"/>
                    <a:pt x="184" y="2028"/>
                    <a:pt x="184" y="1915"/>
                  </a:cubicBezTo>
                  <a:cubicBezTo>
                    <a:pt x="184" y="379"/>
                    <a:pt x="184" y="379"/>
                    <a:pt x="184" y="379"/>
                  </a:cubicBezTo>
                  <a:cubicBezTo>
                    <a:pt x="184" y="276"/>
                    <a:pt x="266" y="184"/>
                    <a:pt x="379" y="184"/>
                  </a:cubicBezTo>
                  <a:cubicBezTo>
                    <a:pt x="2683" y="184"/>
                    <a:pt x="2683" y="184"/>
                    <a:pt x="2683" y="184"/>
                  </a:cubicBezTo>
                  <a:cubicBezTo>
                    <a:pt x="2785" y="184"/>
                    <a:pt x="2877" y="266"/>
                    <a:pt x="2877" y="379"/>
                  </a:cubicBezTo>
                  <a:cubicBezTo>
                    <a:pt x="2877" y="1915"/>
                    <a:pt x="2877" y="1915"/>
                    <a:pt x="2877" y="1915"/>
                  </a:cubicBezTo>
                  <a:cubicBezTo>
                    <a:pt x="2877" y="1915"/>
                    <a:pt x="2877" y="1915"/>
                    <a:pt x="2877" y="1915"/>
                  </a:cubicBezTo>
                  <a:close/>
                  <a:moveTo>
                    <a:pt x="2499" y="379"/>
                  </a:moveTo>
                  <a:cubicBezTo>
                    <a:pt x="2109" y="379"/>
                    <a:pt x="2109" y="379"/>
                    <a:pt x="2109" y="379"/>
                  </a:cubicBezTo>
                  <a:cubicBezTo>
                    <a:pt x="2007" y="379"/>
                    <a:pt x="1915" y="461"/>
                    <a:pt x="1915" y="573"/>
                  </a:cubicBezTo>
                  <a:cubicBezTo>
                    <a:pt x="1915" y="952"/>
                    <a:pt x="1915" y="952"/>
                    <a:pt x="1915" y="952"/>
                  </a:cubicBezTo>
                  <a:cubicBezTo>
                    <a:pt x="1915" y="1055"/>
                    <a:pt x="1997" y="1147"/>
                    <a:pt x="2109" y="1147"/>
                  </a:cubicBezTo>
                  <a:cubicBezTo>
                    <a:pt x="2488" y="1147"/>
                    <a:pt x="2488" y="1147"/>
                    <a:pt x="2488" y="1147"/>
                  </a:cubicBezTo>
                  <a:cubicBezTo>
                    <a:pt x="2591" y="1147"/>
                    <a:pt x="2683" y="1065"/>
                    <a:pt x="2683" y="952"/>
                  </a:cubicBezTo>
                  <a:cubicBezTo>
                    <a:pt x="2683" y="563"/>
                    <a:pt x="2683" y="563"/>
                    <a:pt x="2683" y="563"/>
                  </a:cubicBezTo>
                  <a:cubicBezTo>
                    <a:pt x="2693" y="461"/>
                    <a:pt x="2601" y="379"/>
                    <a:pt x="2499" y="379"/>
                  </a:cubicBezTo>
                  <a:close/>
                  <a:moveTo>
                    <a:pt x="2499" y="860"/>
                  </a:moveTo>
                  <a:cubicBezTo>
                    <a:pt x="2499" y="911"/>
                    <a:pt x="2458" y="952"/>
                    <a:pt x="2406" y="952"/>
                  </a:cubicBezTo>
                  <a:cubicBezTo>
                    <a:pt x="2212" y="952"/>
                    <a:pt x="2212" y="952"/>
                    <a:pt x="2212" y="952"/>
                  </a:cubicBezTo>
                  <a:cubicBezTo>
                    <a:pt x="2161" y="952"/>
                    <a:pt x="2120" y="911"/>
                    <a:pt x="2120" y="860"/>
                  </a:cubicBezTo>
                  <a:cubicBezTo>
                    <a:pt x="2120" y="666"/>
                    <a:pt x="2120" y="666"/>
                    <a:pt x="2120" y="666"/>
                  </a:cubicBezTo>
                  <a:cubicBezTo>
                    <a:pt x="2120" y="614"/>
                    <a:pt x="2161" y="573"/>
                    <a:pt x="2212" y="573"/>
                  </a:cubicBezTo>
                  <a:cubicBezTo>
                    <a:pt x="2406" y="573"/>
                    <a:pt x="2406" y="573"/>
                    <a:pt x="2406" y="573"/>
                  </a:cubicBezTo>
                  <a:cubicBezTo>
                    <a:pt x="2458" y="573"/>
                    <a:pt x="2499" y="614"/>
                    <a:pt x="2499" y="666"/>
                  </a:cubicBezTo>
                  <a:cubicBezTo>
                    <a:pt x="2499" y="860"/>
                    <a:pt x="2499" y="860"/>
                    <a:pt x="2499" y="8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0839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2500"/>
                                </p:stCondLst>
                                <p:childTnLst>
                                  <p:par>
                                    <p:cTn id="19" presetID="2" presetClass="entr" presetSubtype="2" accel="58000" fill="hold" nodeType="afterEffect" p14:presetBounceEnd="55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55000">
                                          <p:cBhvr additive="base">
                                            <p:cTn id="21" dur="75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2" dur="75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3250"/>
                                </p:stCondLst>
                                <p:childTnLst>
                                  <p:par>
                                    <p:cTn id="24" presetID="2" presetClass="entr" presetSubtype="2"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ID="2" presetClass="entr" presetSubtype="4"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750"/>
                                            <p:tgtEl>
                                              <p:spTgt spid="4"/>
                                            </p:tgtEl>
                                          </p:cBhvr>
                                        </p:animEffect>
                                      </p:childTnLst>
                                    </p:cTn>
                                  </p:par>
                                  <p:par>
                                    <p:cTn id="36" presetID="22" presetClass="entr" presetSubtype="1"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2500"/>
                                </p:stCondLst>
                                <p:childTnLst>
                                  <p:par>
                                    <p:cTn id="19" presetID="2" presetClass="entr" presetSubtype="2" accel="5800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1+#ppt_w/2"/>
                                              </p:val>
                                            </p:tav>
                                            <p:tav tm="100000">
                                              <p:val>
                                                <p:strVal val="#ppt_x"/>
                                              </p:val>
                                            </p:tav>
                                          </p:tavLst>
                                        </p:anim>
                                        <p:anim calcmode="lin" valueType="num">
                                          <p:cBhvr additive="base">
                                            <p:cTn id="22" dur="75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3250"/>
                                </p:stCondLst>
                                <p:childTnLst>
                                  <p:par>
                                    <p:cTn id="24" presetID="2" presetClass="entr" presetSubtype="2"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ID="2" presetClass="entr" presetSubtype="4"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750"/>
                                            <p:tgtEl>
                                              <p:spTgt spid="4"/>
                                            </p:tgtEl>
                                          </p:cBhvr>
                                        </p:animEffect>
                                      </p:childTnLst>
                                    </p:cTn>
                                  </p:par>
                                  <p:par>
                                    <p:cTn id="36" presetID="22" presetClass="entr" presetSubtype="1"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flipH="1" flipV="1">
            <a:off x="5917378" y="4288736"/>
            <a:ext cx="1353274" cy="1007870"/>
          </a:xfrm>
          <a:prstGeom prst="bentArrow">
            <a:avLst>
              <a:gd name="adj1" fmla="val 19354"/>
              <a:gd name="adj2" fmla="val 16338"/>
              <a:gd name="adj3" fmla="val 24997"/>
              <a:gd name="adj4" fmla="val 39063"/>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3" name="MH_Other_1"/>
          <p:cNvSpPr/>
          <p:nvPr>
            <p:custDataLst>
              <p:tags r:id="rId2"/>
            </p:custDataLst>
          </p:nvPr>
        </p:nvSpPr>
        <p:spPr>
          <a:xfrm rot="10800000" flipH="1">
            <a:off x="5158493" y="3100736"/>
            <a:ext cx="1262062" cy="701123"/>
          </a:xfrm>
          <a:prstGeom prst="bentArrow">
            <a:avLst>
              <a:gd name="adj1" fmla="val 23890"/>
              <a:gd name="adj2" fmla="val 22764"/>
              <a:gd name="adj3" fmla="val 33314"/>
              <a:gd name="adj4" fmla="val 39850"/>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grpSp>
        <p:nvGrpSpPr>
          <p:cNvPr id="4" name="组合 3"/>
          <p:cNvGrpSpPr/>
          <p:nvPr/>
        </p:nvGrpSpPr>
        <p:grpSpPr>
          <a:xfrm>
            <a:off x="882508" y="1331960"/>
            <a:ext cx="3741156" cy="2459836"/>
            <a:chOff x="882508" y="1331960"/>
            <a:chExt cx="3741156" cy="2459836"/>
          </a:xfrm>
        </p:grpSpPr>
        <p:sp>
          <p:nvSpPr>
            <p:cNvPr id="5" name="矩形 4"/>
            <p:cNvSpPr/>
            <p:nvPr/>
          </p:nvSpPr>
          <p:spPr>
            <a:xfrm>
              <a:off x="1842427" y="1331960"/>
              <a:ext cx="1723549" cy="461665"/>
            </a:xfrm>
            <a:prstGeom prst="rect">
              <a:avLst/>
            </a:prstGeom>
          </p:spPr>
          <p:txBody>
            <a:bodyPr wrap="none">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递交的时机</a:t>
              </a:r>
            </a:p>
          </p:txBody>
        </p:sp>
        <p:grpSp>
          <p:nvGrpSpPr>
            <p:cNvPr id="6" name="组合 5"/>
            <p:cNvGrpSpPr/>
            <p:nvPr/>
          </p:nvGrpSpPr>
          <p:grpSpPr>
            <a:xfrm>
              <a:off x="882508" y="1872819"/>
              <a:ext cx="3741156" cy="700576"/>
              <a:chOff x="882508" y="2453594"/>
              <a:chExt cx="3741156" cy="700576"/>
            </a:xfrm>
          </p:grpSpPr>
          <p:sp>
            <p:nvSpPr>
              <p:cNvPr id="13" name="矩形 12"/>
              <p:cNvSpPr/>
              <p:nvPr/>
            </p:nvSpPr>
            <p:spPr>
              <a:xfrm>
                <a:off x="1081010" y="2453594"/>
                <a:ext cx="3542654" cy="700576"/>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除非对方要求，否则不要在年长的主管面前主动出示名片。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MH_Other_6"/>
              <p:cNvSpPr>
                <a:spLocks noChangeAspect="1"/>
              </p:cNvSpPr>
              <p:nvPr>
                <p:custDataLst>
                  <p:tags r:id="rId6"/>
                </p:custDataLst>
              </p:nvPr>
            </p:nvSpPr>
            <p:spPr>
              <a:xfrm>
                <a:off x="882508" y="2583378"/>
                <a:ext cx="180000" cy="180000"/>
              </a:xfrm>
              <a:prstGeom prst="ellipse">
                <a:avLst/>
              </a:prstGeom>
              <a:solidFill>
                <a:srgbClr val="00A2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grpSp>
        <p:grpSp>
          <p:nvGrpSpPr>
            <p:cNvPr id="7" name="组合 6"/>
            <p:cNvGrpSpPr/>
            <p:nvPr/>
          </p:nvGrpSpPr>
          <p:grpSpPr>
            <a:xfrm>
              <a:off x="882508" y="2640064"/>
              <a:ext cx="3741156" cy="700576"/>
              <a:chOff x="882508" y="3220839"/>
              <a:chExt cx="3741156" cy="700576"/>
            </a:xfrm>
          </p:grpSpPr>
          <p:sp>
            <p:nvSpPr>
              <p:cNvPr id="11" name="MH_Other_6"/>
              <p:cNvSpPr>
                <a:spLocks noChangeAspect="1"/>
              </p:cNvSpPr>
              <p:nvPr>
                <p:custDataLst>
                  <p:tags r:id="rId5"/>
                </p:custDataLst>
              </p:nvPr>
            </p:nvSpPr>
            <p:spPr>
              <a:xfrm>
                <a:off x="882508" y="3347632"/>
                <a:ext cx="180000" cy="180000"/>
              </a:xfrm>
              <a:prstGeom prst="ellipse">
                <a:avLst/>
              </a:prstGeom>
              <a:solidFill>
                <a:srgbClr val="00A2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sp>
            <p:nvSpPr>
              <p:cNvPr id="12" name="矩形 11"/>
              <p:cNvSpPr/>
              <p:nvPr/>
            </p:nvSpPr>
            <p:spPr>
              <a:xfrm>
                <a:off x="1081010" y="3220839"/>
                <a:ext cx="3542654" cy="700576"/>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对于陌生人或巧遇的人，不要在谈话中过早发送名片。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2508" y="3414385"/>
              <a:ext cx="3741156" cy="377411"/>
              <a:chOff x="882508" y="3952030"/>
              <a:chExt cx="3741156" cy="377411"/>
            </a:xfrm>
          </p:grpSpPr>
          <p:sp>
            <p:nvSpPr>
              <p:cNvPr id="9" name="MH_Other_6"/>
              <p:cNvSpPr>
                <a:spLocks noChangeAspect="1"/>
              </p:cNvSpPr>
              <p:nvPr>
                <p:custDataLst>
                  <p:tags r:id="rId4"/>
                </p:custDataLst>
              </p:nvPr>
            </p:nvSpPr>
            <p:spPr>
              <a:xfrm>
                <a:off x="882508" y="4063436"/>
                <a:ext cx="180000" cy="180000"/>
              </a:xfrm>
              <a:prstGeom prst="ellipse">
                <a:avLst/>
              </a:prstGeom>
              <a:solidFill>
                <a:srgbClr val="00A2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sp>
            <p:nvSpPr>
              <p:cNvPr id="10" name="矩形 9"/>
              <p:cNvSpPr/>
              <p:nvPr/>
            </p:nvSpPr>
            <p:spPr>
              <a:xfrm>
                <a:off x="1081010" y="3952030"/>
                <a:ext cx="3542654" cy="377411"/>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不要在一群陌生人中到处传发自己的名片</a:t>
                </a:r>
              </a:p>
            </p:txBody>
          </p:sp>
        </p:grpSp>
      </p:grpSp>
      <p:pic>
        <p:nvPicPr>
          <p:cNvPr id="15" name="图片 14"/>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500"/>
                    </a14:imgEffect>
                  </a14:imgLayer>
                </a14:imgProps>
              </a:ext>
              <a:ext uri="{28A0092B-C50C-407E-A947-70E740481C1C}">
                <a14:useLocalDpi xmlns:a14="http://schemas.microsoft.com/office/drawing/2010/main" val="0"/>
              </a:ext>
            </a:extLst>
          </a:blip>
          <a:stretch>
            <a:fillRect/>
          </a:stretch>
        </p:blipFill>
        <p:spPr>
          <a:xfrm>
            <a:off x="8631979" y="1562793"/>
            <a:ext cx="1935596" cy="1217666"/>
          </a:xfrm>
          <a:prstGeom prst="rect">
            <a:avLst/>
          </a:prstGeom>
        </p:spPr>
      </p:pic>
      <p:grpSp>
        <p:nvGrpSpPr>
          <p:cNvPr id="16" name="组合 15"/>
          <p:cNvGrpSpPr/>
          <p:nvPr/>
        </p:nvGrpSpPr>
        <p:grpSpPr>
          <a:xfrm>
            <a:off x="8058163" y="2869902"/>
            <a:ext cx="3083229" cy="1961666"/>
            <a:chOff x="8058163" y="2869902"/>
            <a:chExt cx="3083229" cy="1961666"/>
          </a:xfrm>
        </p:grpSpPr>
        <p:sp>
          <p:nvSpPr>
            <p:cNvPr id="17" name="矩形 16"/>
            <p:cNvSpPr/>
            <p:nvPr/>
          </p:nvSpPr>
          <p:spPr>
            <a:xfrm>
              <a:off x="8738002" y="2869902"/>
              <a:ext cx="1723550" cy="461665"/>
            </a:xfrm>
            <a:prstGeom prst="rect">
              <a:avLst/>
            </a:prstGeom>
          </p:spPr>
          <p:txBody>
            <a:bodyPr wrap="none">
              <a:spAutoFit/>
            </a:bodyPr>
            <a:lstStyle/>
            <a:p>
              <a:pPr algn="ctr"/>
              <a:r>
                <a:rPr lang="zh-CN" altLang="en-US" sz="2400" b="1" dirty="0">
                  <a:solidFill>
                    <a:srgbClr val="98DE04"/>
                  </a:solidFill>
                  <a:latin typeface="微软雅黑" panose="020B0503020204020204" pitchFamily="34" charset="-122"/>
                  <a:ea typeface="微软雅黑" panose="020B0503020204020204" pitchFamily="34" charset="-122"/>
                </a:rPr>
                <a:t>递交的示意</a:t>
              </a:r>
            </a:p>
          </p:txBody>
        </p:sp>
        <p:sp>
          <p:nvSpPr>
            <p:cNvPr id="18" name="矩形 17"/>
            <p:cNvSpPr/>
            <p:nvPr/>
          </p:nvSpPr>
          <p:spPr>
            <a:xfrm>
              <a:off x="8058163" y="3446573"/>
              <a:ext cx="3083229" cy="1384995"/>
            </a:xfrm>
            <a:prstGeom prst="rect">
              <a:avLst/>
            </a:prstGeom>
          </p:spPr>
          <p:txBody>
            <a:bodyPr wrap="square">
              <a:spAutoFit/>
            </a:bodyPr>
            <a:lstStyle/>
            <a:p>
              <a:pPr>
                <a:lnSpc>
                  <a:spcPct val="150000"/>
                </a:lnSpc>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递名片给他人时，应郑重其事。最好起身站立，走上前去，使用双手，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以示尊重对方。</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将名片正面面对对方，交予对方。 </a:t>
              </a:r>
            </a:p>
          </p:txBody>
        </p:sp>
      </p:grpSp>
      <p:grpSp>
        <p:nvGrpSpPr>
          <p:cNvPr id="19" name="组合 18"/>
          <p:cNvGrpSpPr/>
          <p:nvPr/>
        </p:nvGrpSpPr>
        <p:grpSpPr>
          <a:xfrm>
            <a:off x="882508" y="4196691"/>
            <a:ext cx="3635441" cy="2208722"/>
            <a:chOff x="882508" y="4196691"/>
            <a:chExt cx="3635441" cy="2208722"/>
          </a:xfrm>
        </p:grpSpPr>
        <p:sp>
          <p:nvSpPr>
            <p:cNvPr id="20" name="矩形 19"/>
            <p:cNvSpPr/>
            <p:nvPr/>
          </p:nvSpPr>
          <p:spPr>
            <a:xfrm>
              <a:off x="1842426" y="4196691"/>
              <a:ext cx="1723550" cy="461665"/>
            </a:xfrm>
            <a:prstGeom prst="rect">
              <a:avLst/>
            </a:prstGeom>
          </p:spPr>
          <p:txBody>
            <a:bodyPr wrap="none">
              <a:spAutoFit/>
            </a:bodyPr>
            <a:lstStyle/>
            <a:p>
              <a:pPr algn="ctr"/>
              <a:r>
                <a:rPr lang="zh-CN" altLang="en-US" sz="2400" b="1" dirty="0">
                  <a:solidFill>
                    <a:srgbClr val="0BD0D9"/>
                  </a:solidFill>
                  <a:latin typeface="微软雅黑" panose="020B0503020204020204" pitchFamily="34" charset="-122"/>
                  <a:ea typeface="微软雅黑" panose="020B0503020204020204" pitchFamily="34" charset="-122"/>
                </a:rPr>
                <a:t>递交的顺序</a:t>
              </a:r>
            </a:p>
          </p:txBody>
        </p:sp>
        <p:grpSp>
          <p:nvGrpSpPr>
            <p:cNvPr id="21" name="组合 20"/>
            <p:cNvGrpSpPr/>
            <p:nvPr/>
          </p:nvGrpSpPr>
          <p:grpSpPr>
            <a:xfrm>
              <a:off x="882508" y="4697253"/>
              <a:ext cx="3635441" cy="1708160"/>
              <a:chOff x="882508" y="4697253"/>
              <a:chExt cx="3635441" cy="1708160"/>
            </a:xfrm>
          </p:grpSpPr>
          <p:sp>
            <p:nvSpPr>
              <p:cNvPr id="22" name="矩形 21"/>
              <p:cNvSpPr/>
              <p:nvPr/>
            </p:nvSpPr>
            <p:spPr>
              <a:xfrm>
                <a:off x="1168222" y="4697253"/>
                <a:ext cx="3349727" cy="1708160"/>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一般是地位低的人先向地位高的人递名片，男性先向女性递名片。当对方不止一人时，应先将名片递给职务较高或年龄较大者，分不清职务和年龄大小时，可以先和自己对面左侧方的交换名片。</a:t>
                </a:r>
              </a:p>
            </p:txBody>
          </p:sp>
          <p:sp>
            <p:nvSpPr>
              <p:cNvPr id="23" name="MH_Other_6"/>
              <p:cNvSpPr>
                <a:spLocks noChangeAspect="1"/>
              </p:cNvSpPr>
              <p:nvPr>
                <p:custDataLst>
                  <p:tags r:id="rId3"/>
                </p:custDataLst>
              </p:nvPr>
            </p:nvSpPr>
            <p:spPr>
              <a:xfrm>
                <a:off x="882508" y="4845800"/>
                <a:ext cx="180000" cy="180000"/>
              </a:xfrm>
              <a:prstGeom prst="ellipse">
                <a:avLst/>
              </a:prstGeom>
              <a:solidFill>
                <a:srgbClr val="0BD0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grpSp>
      </p:grpSp>
      <p:sp>
        <p:nvSpPr>
          <p:cNvPr id="24" name="_1"/>
          <p:cNvSpPr txBox="1">
            <a:spLocks noChangeArrowheads="1"/>
          </p:cNvSpPr>
          <p:nvPr/>
        </p:nvSpPr>
        <p:spPr bwMode="gray">
          <a:xfrm>
            <a:off x="3723777" y="519514"/>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名片的递交</a:t>
            </a:r>
            <a:endParaRPr lang="en-US" altLang="zh-CN" sz="3333" dirty="0">
              <a:solidFill>
                <a:srgbClr val="333333"/>
              </a:solidFill>
              <a:latin typeface="微软雅黑" panose="020B0503020204020204" pitchFamily="34" charset="-122"/>
              <a:ea typeface="微软雅黑" panose="020B0503020204020204" pitchFamily="34" charset="-122"/>
            </a:endParaRPr>
          </a:p>
        </p:txBody>
      </p:sp>
      <p:cxnSp>
        <p:nvCxnSpPr>
          <p:cNvPr id="25"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26" name="_5"/>
          <p:cNvGrpSpPr/>
          <p:nvPr/>
        </p:nvGrpSpPr>
        <p:grpSpPr>
          <a:xfrm>
            <a:off x="6492829" y="2974946"/>
            <a:ext cx="1327269" cy="1211688"/>
            <a:chOff x="3117025" y="3959191"/>
            <a:chExt cx="1078730" cy="985306"/>
          </a:xfrm>
        </p:grpSpPr>
        <p:grpSp>
          <p:nvGrpSpPr>
            <p:cNvPr id="27" name="组合 26"/>
            <p:cNvGrpSpPr/>
            <p:nvPr/>
          </p:nvGrpSpPr>
          <p:grpSpPr>
            <a:xfrm>
              <a:off x="3117025" y="3959191"/>
              <a:ext cx="984950" cy="98530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0" name="椭圆 29"/>
              <p:cNvSpPr/>
              <p:nvPr/>
            </p:nvSpPr>
            <p:spPr>
              <a:xfrm>
                <a:off x="4565570" y="2763062"/>
                <a:ext cx="1370298" cy="137079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8" name="TextBox 104"/>
            <p:cNvSpPr txBox="1"/>
            <p:nvPr/>
          </p:nvSpPr>
          <p:spPr>
            <a:xfrm>
              <a:off x="3345551" y="4186397"/>
              <a:ext cx="850204" cy="551733"/>
            </a:xfrm>
            <a:prstGeom prst="rect">
              <a:avLst/>
            </a:prstGeom>
            <a:noFill/>
          </p:spPr>
          <p:txBody>
            <a:bodyPr wrap="square" lIns="184256" tIns="92128" rIns="184256" bIns="92128" rtlCol="0">
              <a:spAutoFit/>
            </a:bodyPr>
            <a:lstStyle>
              <a:defPPr>
                <a:defRPr lang="zh-CN"/>
              </a:defPPr>
              <a:lvl1pPr fontAlgn="base">
                <a:spcBef>
                  <a:spcPct val="0"/>
                </a:spcBef>
                <a:spcAft>
                  <a:spcPct val="0"/>
                </a:spcAft>
                <a:defRPr sz="3200">
                  <a:solidFill>
                    <a:prstClr val="white"/>
                  </a:solidFill>
                  <a:latin typeface="+mj-lt"/>
                </a:defRPr>
              </a:lvl1pPr>
            </a:lstStyle>
            <a:p>
              <a:r>
                <a:rPr lang="en-US" altLang="zh-CN" dirty="0"/>
                <a:t>2</a:t>
              </a:r>
              <a:endParaRPr lang="zh-CN" altLang="en-US" dirty="0"/>
            </a:p>
          </p:txBody>
        </p:sp>
      </p:grpSp>
      <p:grpSp>
        <p:nvGrpSpPr>
          <p:cNvPr id="33" name="_4"/>
          <p:cNvGrpSpPr/>
          <p:nvPr/>
        </p:nvGrpSpPr>
        <p:grpSpPr>
          <a:xfrm>
            <a:off x="4818987" y="4618088"/>
            <a:ext cx="1159947" cy="1159761"/>
            <a:chOff x="1466675" y="3784103"/>
            <a:chExt cx="1301392" cy="1301862"/>
          </a:xfrm>
        </p:grpSpPr>
        <p:grpSp>
          <p:nvGrpSpPr>
            <p:cNvPr id="34" name="组合 33"/>
            <p:cNvGrpSpPr/>
            <p:nvPr/>
          </p:nvGrpSpPr>
          <p:grpSpPr>
            <a:xfrm>
              <a:off x="1466675" y="3784103"/>
              <a:ext cx="1301392" cy="1301862"/>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7" name="椭圆 36"/>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5" name="TextBox 97"/>
            <p:cNvSpPr txBox="1"/>
            <p:nvPr/>
          </p:nvSpPr>
          <p:spPr>
            <a:xfrm>
              <a:off x="1768433" y="4039716"/>
              <a:ext cx="850203" cy="761632"/>
            </a:xfrm>
            <a:prstGeom prst="rect">
              <a:avLst/>
            </a:prstGeom>
            <a:noFill/>
          </p:spPr>
          <p:txBody>
            <a:bodyPr wrap="square" lIns="184256" tIns="92128" rIns="184256" bIns="92128" rtlCol="0">
              <a:spAutoFit/>
            </a:bodyPr>
            <a:lstStyle>
              <a:defPPr>
                <a:defRPr lang="zh-CN"/>
              </a:defPPr>
              <a:lvl1pPr fontAlgn="base">
                <a:spcBef>
                  <a:spcPct val="0"/>
                </a:spcBef>
                <a:spcAft>
                  <a:spcPct val="0"/>
                </a:spcAft>
                <a:defRPr sz="3200">
                  <a:solidFill>
                    <a:prstClr val="white"/>
                  </a:solidFill>
                  <a:latin typeface="+mj-lt"/>
                </a:defRPr>
              </a:lvl1pPr>
            </a:lstStyle>
            <a:p>
              <a:r>
                <a:rPr lang="en-US" altLang="zh-CN" dirty="0"/>
                <a:t>3</a:t>
              </a:r>
              <a:endParaRPr lang="zh-CN" altLang="en-US" dirty="0"/>
            </a:p>
          </p:txBody>
        </p:sp>
      </p:grpSp>
      <p:grpSp>
        <p:nvGrpSpPr>
          <p:cNvPr id="40" name="_4"/>
          <p:cNvGrpSpPr/>
          <p:nvPr/>
        </p:nvGrpSpPr>
        <p:grpSpPr>
          <a:xfrm>
            <a:off x="4578519" y="1859004"/>
            <a:ext cx="1159947" cy="1159761"/>
            <a:chOff x="1466675" y="3784103"/>
            <a:chExt cx="1301392" cy="1301862"/>
          </a:xfrm>
        </p:grpSpPr>
        <p:grpSp>
          <p:nvGrpSpPr>
            <p:cNvPr id="41" name="组合 40"/>
            <p:cNvGrpSpPr/>
            <p:nvPr/>
          </p:nvGrpSpPr>
          <p:grpSpPr>
            <a:xfrm>
              <a:off x="1466675" y="3784103"/>
              <a:ext cx="1301392" cy="1301862"/>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44" name="椭圆 43"/>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42" name="TextBox 97"/>
            <p:cNvSpPr txBox="1"/>
            <p:nvPr/>
          </p:nvSpPr>
          <p:spPr>
            <a:xfrm>
              <a:off x="1758794" y="4058502"/>
              <a:ext cx="850203" cy="761632"/>
            </a:xfrm>
            <a:prstGeom prst="rect">
              <a:avLst/>
            </a:prstGeom>
            <a:noFill/>
          </p:spPr>
          <p:txBody>
            <a:bodyPr wrap="square" lIns="184256" tIns="92128" rIns="184256" bIns="92128" rtlCol="0">
              <a:spAutoFit/>
            </a:bodyPr>
            <a:lstStyle/>
            <a:p>
              <a:pPr fontAlgn="base">
                <a:spcBef>
                  <a:spcPct val="0"/>
                </a:spcBef>
                <a:spcAft>
                  <a:spcPct val="0"/>
                </a:spcAft>
              </a:pPr>
              <a:r>
                <a:rPr lang="en-US" altLang="zh-CN" sz="3200" dirty="0">
                  <a:solidFill>
                    <a:prstClr val="white"/>
                  </a:solidFill>
                  <a:latin typeface="+mj-lt"/>
                </a:rPr>
                <a:t>1</a:t>
              </a:r>
              <a:endParaRPr lang="zh-CN" altLang="en-US" sz="3200" dirty="0">
                <a:solidFill>
                  <a:prstClr val="white"/>
                </a:solidFill>
                <a:latin typeface="+mj-lt"/>
              </a:endParaRPr>
            </a:p>
          </p:txBody>
        </p:sp>
      </p:grpSp>
    </p:spTree>
    <p:extLst>
      <p:ext uri="{BB962C8B-B14F-4D97-AF65-F5344CB8AC3E}">
        <p14:creationId xmlns:p14="http://schemas.microsoft.com/office/powerpoint/2010/main" val="379391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8000" fill="hold" nodeType="afterEffect" p14:presetBounceEnd="55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55000">
                                          <p:cBhvr additive="base">
                                            <p:cTn id="7"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8" dur="1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accel="58000" fill="hold" nodeType="withEffect" p14:presetBounceEnd="55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55000">
                                          <p:cBhvr additive="base">
                                            <p:cTn id="11"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accel="58000" fill="hold" nodeType="afterEffect" p14:presetBounceEnd="55000">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14:bounceEnd="55000">
                                          <p:cBhvr additive="base">
                                            <p:cTn id="16" dur="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000" fill="hold"/>
                                            <p:tgtEl>
                                              <p:spTgt spid="4"/>
                                            </p:tgtEl>
                                            <p:attrNameLst>
                                              <p:attrName>ppt_x</p:attrName>
                                            </p:attrNameLst>
                                          </p:cBhvr>
                                          <p:tavLst>
                                            <p:tav tm="0">
                                              <p:val>
                                                <p:strVal val="0-#ppt_w/2"/>
                                              </p:val>
                                            </p:tav>
                                            <p:tav tm="100000">
                                              <p:val>
                                                <p:strVal val="#ppt_x"/>
                                              </p:val>
                                            </p:tav>
                                          </p:tavLst>
                                        </p:anim>
                                        <p:anim calcmode="lin" valueType="num">
                                          <p:cBhvr additive="base">
                                            <p:cTn id="28" dur="10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0-#ppt_w/2"/>
                                              </p:val>
                                            </p:tav>
                                            <p:tav tm="100000">
                                              <p:val>
                                                <p:strVal val="#ppt_x"/>
                                              </p:val>
                                            </p:tav>
                                          </p:tavLst>
                                        </p:anim>
                                        <p:anim calcmode="lin" valueType="num">
                                          <p:cBhvr additive="base">
                                            <p:cTn id="32" dur="10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000" fill="hold"/>
                                            <p:tgtEl>
                                              <p:spTgt spid="16"/>
                                            </p:tgtEl>
                                            <p:attrNameLst>
                                              <p:attrName>ppt_x</p:attrName>
                                            </p:attrNameLst>
                                          </p:cBhvr>
                                          <p:tavLst>
                                            <p:tav tm="0">
                                              <p:val>
                                                <p:strVal val="1+#ppt_w/2"/>
                                              </p:val>
                                            </p:tav>
                                            <p:tav tm="100000">
                                              <p:val>
                                                <p:strVal val="#ppt_x"/>
                                              </p:val>
                                            </p:tav>
                                          </p:tavLst>
                                        </p:anim>
                                        <p:anim calcmode="lin" valueType="num">
                                          <p:cBhvr additive="base">
                                            <p:cTn id="36" dur="1000" fill="hold"/>
                                            <p:tgtEl>
                                              <p:spTgt spid="16"/>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8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500" fill="hold"/>
                                            <p:tgtEl>
                                              <p:spTgt spid="40"/>
                                            </p:tgtEl>
                                            <p:attrNameLst>
                                              <p:attrName>ppt_x</p:attrName>
                                            </p:attrNameLst>
                                          </p:cBhvr>
                                          <p:tavLst>
                                            <p:tav tm="0">
                                              <p:val>
                                                <p:strVal val="1+#ppt_w/2"/>
                                              </p:val>
                                            </p:tav>
                                            <p:tav tm="100000">
                                              <p:val>
                                                <p:strVal val="#ppt_x"/>
                                              </p:val>
                                            </p:tav>
                                          </p:tavLst>
                                        </p:anim>
                                        <p:anim calcmode="lin" valueType="num">
                                          <p:cBhvr additive="base">
                                            <p:cTn id="8" dur="1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accel="5800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500" fill="hold"/>
                                            <p:tgtEl>
                                              <p:spTgt spid="26"/>
                                            </p:tgtEl>
                                            <p:attrNameLst>
                                              <p:attrName>ppt_x</p:attrName>
                                            </p:attrNameLst>
                                          </p:cBhvr>
                                          <p:tavLst>
                                            <p:tav tm="0">
                                              <p:val>
                                                <p:strVal val="1+#ppt_w/2"/>
                                              </p:val>
                                            </p:tav>
                                            <p:tav tm="100000">
                                              <p:val>
                                                <p:strVal val="#ppt_x"/>
                                              </p:val>
                                            </p:tav>
                                          </p:tavLst>
                                        </p:anim>
                                        <p:anim calcmode="lin" valueType="num">
                                          <p:cBhvr additive="base">
                                            <p:cTn id="12" dur="1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accel="5800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000" fill="hold"/>
                                            <p:tgtEl>
                                              <p:spTgt spid="4"/>
                                            </p:tgtEl>
                                            <p:attrNameLst>
                                              <p:attrName>ppt_x</p:attrName>
                                            </p:attrNameLst>
                                          </p:cBhvr>
                                          <p:tavLst>
                                            <p:tav tm="0">
                                              <p:val>
                                                <p:strVal val="0-#ppt_w/2"/>
                                              </p:val>
                                            </p:tav>
                                            <p:tav tm="100000">
                                              <p:val>
                                                <p:strVal val="#ppt_x"/>
                                              </p:val>
                                            </p:tav>
                                          </p:tavLst>
                                        </p:anim>
                                        <p:anim calcmode="lin" valueType="num">
                                          <p:cBhvr additive="base">
                                            <p:cTn id="28" dur="10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0-#ppt_w/2"/>
                                              </p:val>
                                            </p:tav>
                                            <p:tav tm="100000">
                                              <p:val>
                                                <p:strVal val="#ppt_x"/>
                                              </p:val>
                                            </p:tav>
                                          </p:tavLst>
                                        </p:anim>
                                        <p:anim calcmode="lin" valueType="num">
                                          <p:cBhvr additive="base">
                                            <p:cTn id="32" dur="10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000" fill="hold"/>
                                            <p:tgtEl>
                                              <p:spTgt spid="16"/>
                                            </p:tgtEl>
                                            <p:attrNameLst>
                                              <p:attrName>ppt_x</p:attrName>
                                            </p:attrNameLst>
                                          </p:cBhvr>
                                          <p:tavLst>
                                            <p:tav tm="0">
                                              <p:val>
                                                <p:strVal val="1+#ppt_w/2"/>
                                              </p:val>
                                            </p:tav>
                                            <p:tav tm="100000">
                                              <p:val>
                                                <p:strVal val="#ppt_x"/>
                                              </p:val>
                                            </p:tav>
                                          </p:tavLst>
                                        </p:anim>
                                        <p:anim calcmode="lin" valueType="num">
                                          <p:cBhvr additive="base">
                                            <p:cTn id="36" dur="1000" fill="hold"/>
                                            <p:tgtEl>
                                              <p:spTgt spid="16"/>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335237" y="1855735"/>
            <a:ext cx="8426559" cy="3335243"/>
          </a:xfrm>
          <a:custGeom>
            <a:avLst/>
            <a:gdLst>
              <a:gd name="connsiteX0" fmla="*/ 464234 w 8426559"/>
              <a:gd name="connsiteY0" fmla="*/ 915600 h 3335243"/>
              <a:gd name="connsiteX1" fmla="*/ 1927274 w 8426559"/>
              <a:gd name="connsiteY1" fmla="*/ 1200 h 3335243"/>
              <a:gd name="connsiteX2" fmla="*/ 4135901 w 8426559"/>
              <a:gd name="connsiteY2" fmla="*/ 1084413 h 3335243"/>
              <a:gd name="connsiteX3" fmla="*/ 5992837 w 8426559"/>
              <a:gd name="connsiteY3" fmla="*/ 352893 h 3335243"/>
              <a:gd name="connsiteX4" fmla="*/ 8426548 w 8426559"/>
              <a:gd name="connsiteY4" fmla="*/ 1759662 h 3335243"/>
              <a:gd name="connsiteX5" fmla="*/ 6020972 w 8426559"/>
              <a:gd name="connsiteY5" fmla="*/ 3293040 h 3335243"/>
              <a:gd name="connsiteX6" fmla="*/ 2757268 w 8426559"/>
              <a:gd name="connsiteY6" fmla="*/ 2913213 h 3335243"/>
              <a:gd name="connsiteX7" fmla="*/ 0 w 8426559"/>
              <a:gd name="connsiteY7" fmla="*/ 3335243 h 333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26559" h="3335243">
                <a:moveTo>
                  <a:pt x="464234" y="915600"/>
                </a:moveTo>
                <a:cubicBezTo>
                  <a:pt x="889782" y="444332"/>
                  <a:pt x="1315330" y="-26935"/>
                  <a:pt x="1927274" y="1200"/>
                </a:cubicBezTo>
                <a:cubicBezTo>
                  <a:pt x="2539218" y="29335"/>
                  <a:pt x="3458307" y="1025798"/>
                  <a:pt x="4135901" y="1084413"/>
                </a:cubicBezTo>
                <a:cubicBezTo>
                  <a:pt x="4813495" y="1143029"/>
                  <a:pt x="5277729" y="240351"/>
                  <a:pt x="5992837" y="352893"/>
                </a:cubicBezTo>
                <a:cubicBezTo>
                  <a:pt x="6707945" y="465434"/>
                  <a:pt x="8421859" y="1269638"/>
                  <a:pt x="8426548" y="1759662"/>
                </a:cubicBezTo>
                <a:cubicBezTo>
                  <a:pt x="8431237" y="2249686"/>
                  <a:pt x="6965852" y="3100782"/>
                  <a:pt x="6020972" y="3293040"/>
                </a:cubicBezTo>
                <a:cubicBezTo>
                  <a:pt x="5076092" y="3485298"/>
                  <a:pt x="3760763" y="2906179"/>
                  <a:pt x="2757268" y="2913213"/>
                </a:cubicBezTo>
                <a:cubicBezTo>
                  <a:pt x="1753773" y="2920247"/>
                  <a:pt x="480646" y="3257871"/>
                  <a:pt x="0" y="3335243"/>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346547" y="1662888"/>
            <a:ext cx="2030283"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尽快起身或者欠身，面带微笑，直视对方，并双手接过对方的名片。</a:t>
            </a:r>
          </a:p>
        </p:txBody>
      </p:sp>
      <p:sp>
        <p:nvSpPr>
          <p:cNvPr id="4" name="矩形 3"/>
          <p:cNvSpPr/>
          <p:nvPr/>
        </p:nvSpPr>
        <p:spPr>
          <a:xfrm>
            <a:off x="3895034" y="2807514"/>
            <a:ext cx="1713210"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当面口述名片内容，以示尊重，同时也避免有不认识的字。</a:t>
            </a:r>
          </a:p>
        </p:txBody>
      </p:sp>
      <p:sp>
        <p:nvSpPr>
          <p:cNvPr id="5" name="矩形 4"/>
          <p:cNvSpPr/>
          <p:nvPr/>
        </p:nvSpPr>
        <p:spPr>
          <a:xfrm>
            <a:off x="6159930" y="1558887"/>
            <a:ext cx="1321020" cy="1169551"/>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如果没有回敬名片，要特别声明自己没有名片，表示歉意。</a:t>
            </a:r>
          </a:p>
        </p:txBody>
      </p:sp>
      <p:sp>
        <p:nvSpPr>
          <p:cNvPr id="6" name="矩形 5"/>
          <p:cNvSpPr/>
          <p:nvPr/>
        </p:nvSpPr>
        <p:spPr>
          <a:xfrm>
            <a:off x="9922278" y="4317944"/>
            <a:ext cx="1371021"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如果有包，应把名片放在包里面，而不要拿在手里玩弄。</a:t>
            </a:r>
          </a:p>
        </p:txBody>
      </p:sp>
      <p:sp>
        <p:nvSpPr>
          <p:cNvPr id="7" name="矩形 6"/>
          <p:cNvSpPr/>
          <p:nvPr/>
        </p:nvSpPr>
        <p:spPr>
          <a:xfrm>
            <a:off x="7568093" y="5747928"/>
            <a:ext cx="1718040"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如果暂时没有存放的地方，可以放在桌面上，但不要将物品压在名片上。</a:t>
            </a:r>
          </a:p>
        </p:txBody>
      </p:sp>
      <p:sp>
        <p:nvSpPr>
          <p:cNvPr id="8" name="矩形 7"/>
          <p:cNvSpPr/>
          <p:nvPr/>
        </p:nvSpPr>
        <p:spPr>
          <a:xfrm>
            <a:off x="7965061" y="2989087"/>
            <a:ext cx="1983615"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无论什么场合接受对方的名片，都不要将名片遗忘在桌上，临走时一定记得带上名片。</a:t>
            </a:r>
          </a:p>
        </p:txBody>
      </p:sp>
      <p:sp>
        <p:nvSpPr>
          <p:cNvPr id="9" name="矩形 8"/>
          <p:cNvSpPr/>
          <p:nvPr/>
        </p:nvSpPr>
        <p:spPr>
          <a:xfrm>
            <a:off x="3634574" y="5521961"/>
            <a:ext cx="1873073"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和对方分开时，要说明自己会好好保存对方的名片，表示很愿意和对方长期交往。</a:t>
            </a: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t="5996" r="4413" b="29010"/>
          <a:stretch>
            <a:fillRect/>
          </a:stretch>
        </p:blipFill>
        <p:spPr>
          <a:xfrm>
            <a:off x="82122" y="4045335"/>
            <a:ext cx="2766194" cy="2819888"/>
          </a:xfrm>
          <a:custGeom>
            <a:avLst/>
            <a:gdLst>
              <a:gd name="connsiteX0" fmla="*/ 1356250 w 2766194"/>
              <a:gd name="connsiteY0" fmla="*/ 0 h 2819888"/>
              <a:gd name="connsiteX1" fmla="*/ 2766194 w 2766194"/>
              <a:gd name="connsiteY1" fmla="*/ 1409944 h 2819888"/>
              <a:gd name="connsiteX2" fmla="*/ 1356250 w 2766194"/>
              <a:gd name="connsiteY2" fmla="*/ 2819888 h 2819888"/>
              <a:gd name="connsiteX3" fmla="*/ 9694 w 2766194"/>
              <a:gd name="connsiteY3" fmla="*/ 1829219 h 2819888"/>
              <a:gd name="connsiteX4" fmla="*/ 0 w 2766194"/>
              <a:gd name="connsiteY4" fmla="*/ 1791516 h 2819888"/>
              <a:gd name="connsiteX5" fmla="*/ 0 w 2766194"/>
              <a:gd name="connsiteY5" fmla="*/ 1028372 h 2819888"/>
              <a:gd name="connsiteX6" fmla="*/ 9694 w 2766194"/>
              <a:gd name="connsiteY6" fmla="*/ 990670 h 2819888"/>
              <a:gd name="connsiteX7" fmla="*/ 1356250 w 2766194"/>
              <a:gd name="connsiteY7" fmla="*/ 0 h 281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6194" h="2819888">
                <a:moveTo>
                  <a:pt x="1356250" y="0"/>
                </a:moveTo>
                <a:cubicBezTo>
                  <a:pt x="2134941" y="0"/>
                  <a:pt x="2766194" y="631253"/>
                  <a:pt x="2766194" y="1409944"/>
                </a:cubicBezTo>
                <a:cubicBezTo>
                  <a:pt x="2766194" y="2188635"/>
                  <a:pt x="2134941" y="2819888"/>
                  <a:pt x="1356250" y="2819888"/>
                </a:cubicBezTo>
                <a:cubicBezTo>
                  <a:pt x="723564" y="2819888"/>
                  <a:pt x="188209" y="2403163"/>
                  <a:pt x="9694" y="1829219"/>
                </a:cubicBezTo>
                <a:lnTo>
                  <a:pt x="0" y="1791516"/>
                </a:lnTo>
                <a:lnTo>
                  <a:pt x="0" y="1028372"/>
                </a:lnTo>
                <a:lnTo>
                  <a:pt x="9694" y="990670"/>
                </a:lnTo>
                <a:cubicBezTo>
                  <a:pt x="188209" y="416726"/>
                  <a:pt x="723564" y="0"/>
                  <a:pt x="1356250" y="0"/>
                </a:cubicBezTo>
                <a:close/>
              </a:path>
            </a:pathLst>
          </a:custGeom>
          <a:ln>
            <a:solidFill>
              <a:schemeClr val="bg1">
                <a:lumMod val="75000"/>
              </a:schemeClr>
            </a:solidFill>
          </a:ln>
        </p:spPr>
      </p:pic>
      <p:grpSp>
        <p:nvGrpSpPr>
          <p:cNvPr id="11" name="_4"/>
          <p:cNvGrpSpPr/>
          <p:nvPr/>
        </p:nvGrpSpPr>
        <p:grpSpPr>
          <a:xfrm>
            <a:off x="10072852" y="3064691"/>
            <a:ext cx="1220447" cy="1220447"/>
            <a:chOff x="1979712" y="3723878"/>
            <a:chExt cx="1050303" cy="1050303"/>
          </a:xfrm>
        </p:grpSpPr>
        <p:grpSp>
          <p:nvGrpSpPr>
            <p:cNvPr id="12" name="组合 11"/>
            <p:cNvGrpSpPr/>
            <p:nvPr/>
          </p:nvGrpSpPr>
          <p:grpSpPr>
            <a:xfrm>
              <a:off x="1979712" y="3723878"/>
              <a:ext cx="1050303" cy="1050303"/>
              <a:chOff x="1695226" y="3321784"/>
              <a:chExt cx="1250759" cy="1250759"/>
            </a:xfrm>
          </p:grpSpPr>
          <p:sp>
            <p:nvSpPr>
              <p:cNvPr id="14" name="椭圆 1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5" name="椭圆 14"/>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3" name="TextBox 77"/>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5</a:t>
              </a:r>
              <a:endParaRPr lang="zh-CN" altLang="en-US" sz="5333" b="1" dirty="0">
                <a:solidFill>
                  <a:srgbClr val="FFFFFF"/>
                </a:solidFill>
                <a:latin typeface="微软雅黑"/>
              </a:endParaRPr>
            </a:p>
          </p:txBody>
        </p:sp>
      </p:grpSp>
      <p:grpSp>
        <p:nvGrpSpPr>
          <p:cNvPr id="16" name="_5"/>
          <p:cNvGrpSpPr/>
          <p:nvPr/>
        </p:nvGrpSpPr>
        <p:grpSpPr>
          <a:xfrm>
            <a:off x="8290215" y="1561143"/>
            <a:ext cx="1400404" cy="1400404"/>
            <a:chOff x="1979712" y="3723878"/>
            <a:chExt cx="1050303" cy="1050303"/>
          </a:xfrm>
        </p:grpSpPr>
        <p:grpSp>
          <p:nvGrpSpPr>
            <p:cNvPr id="17" name="组合 16"/>
            <p:cNvGrpSpPr/>
            <p:nvPr/>
          </p:nvGrpSpPr>
          <p:grpSpPr>
            <a:xfrm>
              <a:off x="1979712" y="3723878"/>
              <a:ext cx="1050303" cy="1050303"/>
              <a:chOff x="1695226" y="3321784"/>
              <a:chExt cx="1250759" cy="1250759"/>
            </a:xfrm>
          </p:grpSpPr>
          <p:sp>
            <p:nvSpPr>
              <p:cNvPr id="19" name="椭圆 1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20" name="椭圆 19"/>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8" name="TextBox 7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4</a:t>
              </a:r>
              <a:endParaRPr lang="zh-CN" altLang="en-US" sz="5333" b="1" dirty="0">
                <a:solidFill>
                  <a:srgbClr val="FFFFFF"/>
                </a:solidFill>
                <a:latin typeface="微软雅黑"/>
              </a:endParaRPr>
            </a:p>
          </p:txBody>
        </p:sp>
      </p:grpSp>
      <p:grpSp>
        <p:nvGrpSpPr>
          <p:cNvPr id="21" name="_6"/>
          <p:cNvGrpSpPr/>
          <p:nvPr/>
        </p:nvGrpSpPr>
        <p:grpSpPr>
          <a:xfrm>
            <a:off x="6157695" y="2722747"/>
            <a:ext cx="1220447" cy="1220447"/>
            <a:chOff x="1979712" y="3723878"/>
            <a:chExt cx="1050303" cy="1050303"/>
          </a:xfrm>
        </p:grpSpPr>
        <p:grpSp>
          <p:nvGrpSpPr>
            <p:cNvPr id="22" name="组合 21"/>
            <p:cNvGrpSpPr/>
            <p:nvPr/>
          </p:nvGrpSpPr>
          <p:grpSpPr>
            <a:xfrm>
              <a:off x="1979712" y="3723878"/>
              <a:ext cx="1050303" cy="1050303"/>
              <a:chOff x="1695226" y="3321784"/>
              <a:chExt cx="1250759" cy="1250759"/>
            </a:xfrm>
          </p:grpSpPr>
          <p:sp>
            <p:nvSpPr>
              <p:cNvPr id="24" name="椭圆 2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25" name="椭圆 24"/>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3" name="TextBox 67"/>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3</a:t>
              </a:r>
              <a:endParaRPr lang="zh-CN" altLang="en-US" sz="5333" b="1" dirty="0">
                <a:solidFill>
                  <a:srgbClr val="FFFFFF"/>
                </a:solidFill>
                <a:latin typeface="微软雅黑"/>
              </a:endParaRPr>
            </a:p>
          </p:txBody>
        </p:sp>
      </p:grpSp>
      <p:grpSp>
        <p:nvGrpSpPr>
          <p:cNvPr id="26" name="原创设计师QQ598969553     _7"/>
          <p:cNvGrpSpPr/>
          <p:nvPr/>
        </p:nvGrpSpPr>
        <p:grpSpPr>
          <a:xfrm>
            <a:off x="4254714" y="1269913"/>
            <a:ext cx="1400404" cy="1400404"/>
            <a:chOff x="1979712" y="3723878"/>
            <a:chExt cx="1050303" cy="1050303"/>
          </a:xfrm>
        </p:grpSpPr>
        <p:grpSp>
          <p:nvGrpSpPr>
            <p:cNvPr id="27" name="组合 26"/>
            <p:cNvGrpSpPr/>
            <p:nvPr/>
          </p:nvGrpSpPr>
          <p:grpSpPr>
            <a:xfrm>
              <a:off x="1979712" y="3723878"/>
              <a:ext cx="1050303" cy="1050303"/>
              <a:chOff x="1695226" y="3321784"/>
              <a:chExt cx="1250759" cy="1250759"/>
            </a:xfrm>
          </p:grpSpPr>
          <p:sp>
            <p:nvSpPr>
              <p:cNvPr id="29" name="椭圆 2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30" name="椭圆 29"/>
              <p:cNvSpPr/>
              <p:nvPr/>
            </p:nvSpPr>
            <p:spPr>
              <a:xfrm>
                <a:off x="1826937" y="3453495"/>
                <a:ext cx="987336" cy="987336"/>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8" name="TextBox 6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2</a:t>
              </a:r>
              <a:endParaRPr lang="zh-CN" altLang="en-US" sz="5333" b="1" dirty="0">
                <a:solidFill>
                  <a:srgbClr val="FFFFFF"/>
                </a:solidFill>
                <a:latin typeface="微软雅黑"/>
              </a:endParaRPr>
            </a:p>
          </p:txBody>
        </p:sp>
      </p:grpSp>
      <p:grpSp>
        <p:nvGrpSpPr>
          <p:cNvPr id="31" name="原创设计师QQ598969553     _8"/>
          <p:cNvGrpSpPr/>
          <p:nvPr/>
        </p:nvGrpSpPr>
        <p:grpSpPr>
          <a:xfrm>
            <a:off x="1557310" y="2445992"/>
            <a:ext cx="1220447" cy="1220447"/>
            <a:chOff x="1979712" y="3723878"/>
            <a:chExt cx="1050303" cy="1050303"/>
          </a:xfrm>
        </p:grpSpPr>
        <p:grpSp>
          <p:nvGrpSpPr>
            <p:cNvPr id="32" name="组合 31"/>
            <p:cNvGrpSpPr/>
            <p:nvPr/>
          </p:nvGrpSpPr>
          <p:grpSpPr>
            <a:xfrm>
              <a:off x="1979712" y="3723878"/>
              <a:ext cx="1050303" cy="1050303"/>
              <a:chOff x="1695226" y="3321784"/>
              <a:chExt cx="1250759" cy="1250759"/>
            </a:xfrm>
          </p:grpSpPr>
          <p:sp>
            <p:nvSpPr>
              <p:cNvPr id="34" name="椭圆 3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35" name="椭圆 34"/>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33" name="TextBox 59"/>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1</a:t>
              </a:r>
              <a:endParaRPr lang="zh-CN" altLang="en-US" sz="5333" b="1" dirty="0">
                <a:solidFill>
                  <a:srgbClr val="FFFFFF"/>
                </a:solidFill>
                <a:latin typeface="微软雅黑"/>
              </a:endParaRPr>
            </a:p>
          </p:txBody>
        </p:sp>
      </p:grpSp>
      <p:grpSp>
        <p:nvGrpSpPr>
          <p:cNvPr id="36" name="原创设计师QQ598969553     _5"/>
          <p:cNvGrpSpPr/>
          <p:nvPr/>
        </p:nvGrpSpPr>
        <p:grpSpPr>
          <a:xfrm>
            <a:off x="7037280" y="4317944"/>
            <a:ext cx="1400404" cy="1400404"/>
            <a:chOff x="1979712" y="3723878"/>
            <a:chExt cx="1050303" cy="1050303"/>
          </a:xfrm>
        </p:grpSpPr>
        <p:grpSp>
          <p:nvGrpSpPr>
            <p:cNvPr id="37" name="组合 36"/>
            <p:cNvGrpSpPr/>
            <p:nvPr/>
          </p:nvGrpSpPr>
          <p:grpSpPr>
            <a:xfrm>
              <a:off x="1979712" y="3723878"/>
              <a:ext cx="1050303" cy="1050303"/>
              <a:chOff x="1695226" y="3321784"/>
              <a:chExt cx="1250759" cy="1250759"/>
            </a:xfrm>
          </p:grpSpPr>
          <p:sp>
            <p:nvSpPr>
              <p:cNvPr id="39" name="椭圆 3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40" name="椭圆 39"/>
              <p:cNvSpPr/>
              <p:nvPr/>
            </p:nvSpPr>
            <p:spPr>
              <a:xfrm>
                <a:off x="1826937" y="3453495"/>
                <a:ext cx="987336" cy="987336"/>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38" name="TextBox 7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6</a:t>
              </a:r>
              <a:endParaRPr lang="zh-CN" altLang="en-US" sz="5333" b="1" dirty="0">
                <a:solidFill>
                  <a:srgbClr val="FFFFFF"/>
                </a:solidFill>
                <a:latin typeface="微软雅黑"/>
              </a:endParaRPr>
            </a:p>
          </p:txBody>
        </p:sp>
      </p:grpSp>
      <p:grpSp>
        <p:nvGrpSpPr>
          <p:cNvPr id="41" name="原创设计师QQ598969553     _4"/>
          <p:cNvGrpSpPr/>
          <p:nvPr/>
        </p:nvGrpSpPr>
        <p:grpSpPr>
          <a:xfrm>
            <a:off x="3895034" y="4092767"/>
            <a:ext cx="1220447" cy="1220447"/>
            <a:chOff x="1979712" y="3723878"/>
            <a:chExt cx="1050303" cy="1050303"/>
          </a:xfrm>
        </p:grpSpPr>
        <p:grpSp>
          <p:nvGrpSpPr>
            <p:cNvPr id="42" name="组合 41"/>
            <p:cNvGrpSpPr/>
            <p:nvPr/>
          </p:nvGrpSpPr>
          <p:grpSpPr>
            <a:xfrm>
              <a:off x="1979712" y="3723878"/>
              <a:ext cx="1050303" cy="1050303"/>
              <a:chOff x="1695226" y="3321784"/>
              <a:chExt cx="1250759" cy="1250759"/>
            </a:xfrm>
          </p:grpSpPr>
          <p:sp>
            <p:nvSpPr>
              <p:cNvPr id="44" name="椭圆 4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45" name="椭圆 44"/>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43" name="TextBox 77"/>
            <p:cNvSpPr txBox="1"/>
            <p:nvPr/>
          </p:nvSpPr>
          <p:spPr>
            <a:xfrm>
              <a:off x="2238437" y="3910326"/>
              <a:ext cx="521737" cy="785724"/>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7</a:t>
              </a:r>
              <a:endParaRPr lang="zh-CN" altLang="en-US" sz="5333" b="1" dirty="0">
                <a:solidFill>
                  <a:srgbClr val="FFFFFF"/>
                </a:solidFill>
                <a:latin typeface="微软雅黑"/>
              </a:endParaRPr>
            </a:p>
          </p:txBody>
        </p:sp>
      </p:grpSp>
      <p:sp>
        <p:nvSpPr>
          <p:cNvPr id="46" name="原创设计师QQ598969553     _1"/>
          <p:cNvSpPr txBox="1">
            <a:spLocks noChangeArrowheads="1"/>
          </p:cNvSpPr>
          <p:nvPr/>
        </p:nvSpPr>
        <p:spPr bwMode="gray">
          <a:xfrm>
            <a:off x="3723777" y="519514"/>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接受名片的礼仪</a:t>
            </a:r>
            <a:endParaRPr lang="en-US" altLang="zh-CN" sz="3333" dirty="0">
              <a:solidFill>
                <a:srgbClr val="333333"/>
              </a:solidFill>
              <a:latin typeface="微软雅黑" panose="020B0503020204020204" pitchFamily="34" charset="-122"/>
              <a:ea typeface="微软雅黑" panose="020B0503020204020204" pitchFamily="34" charset="-122"/>
            </a:endParaRPr>
          </a:p>
        </p:txBody>
      </p:sp>
      <p:cxnSp>
        <p:nvCxnSpPr>
          <p:cNvPr id="47" name="原创设计师QQ598969553     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1395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750"/>
                                        <p:tgtEl>
                                          <p:spTgt spid="4"/>
                                        </p:tgtEl>
                                      </p:cBhvr>
                                    </p:animEffect>
                                  </p:childTnLst>
                                </p:cTn>
                              </p:par>
                            </p:childTnLst>
                          </p:cTn>
                        </p:par>
                        <p:par>
                          <p:cTn id="48" fill="hold">
                            <p:stCondLst>
                              <p:cond delay="3250"/>
                            </p:stCondLst>
                            <p:childTnLst>
                              <p:par>
                                <p:cTn id="49" presetID="22" presetClass="entr" presetSubtype="1"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up)">
                                      <p:cBhvr>
                                        <p:cTn id="51" dur="2000"/>
                                        <p:tgtEl>
                                          <p:spTgt spid="2"/>
                                        </p:tgtEl>
                                      </p:cBhvr>
                                    </p:animEffect>
                                  </p:childTnLst>
                                </p:cTn>
                              </p:par>
                            </p:childTnLst>
                          </p:cTn>
                        </p:par>
                        <p:par>
                          <p:cTn id="52" fill="hold">
                            <p:stCondLst>
                              <p:cond delay="5250"/>
                            </p:stCondLst>
                            <p:childTnLst>
                              <p:par>
                                <p:cTn id="53" presetID="22" presetClass="entr" presetSubtype="1"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750"/>
                                        <p:tgtEl>
                                          <p:spTgt spid="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up)">
                                      <p:cBhvr>
                                        <p:cTn id="58" dur="750"/>
                                        <p:tgtEl>
                                          <p:spTgt spid="5"/>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750"/>
                                        <p:tgtEl>
                                          <p:spTgt spid="6"/>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up)">
                                      <p:cBhvr>
                                        <p:cTn id="64" dur="750"/>
                                        <p:tgtEl>
                                          <p:spTgt spid="7"/>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up)">
                                      <p:cBhvr>
                                        <p:cTn id="67" dur="750"/>
                                        <p:tgtEl>
                                          <p:spTgt spid="8"/>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up)">
                                      <p:cBhvr>
                                        <p:cTn id="7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30400" y="1264439"/>
            <a:ext cx="4339049" cy="369332"/>
          </a:xfrm>
          <a:prstGeom prst="rect">
            <a:avLst/>
          </a:prstGeom>
        </p:spPr>
        <p:txBody>
          <a:bodyPr wrap="square">
            <a:spAutoFit/>
          </a:bodyPr>
          <a:lstStyle/>
          <a:p>
            <a:pPr algn="ctr"/>
            <a:r>
              <a:rPr lang="zh-CN" altLang="en-US" b="1" dirty="0">
                <a:solidFill>
                  <a:schemeClr val="tx1">
                    <a:lumMod val="65000"/>
                    <a:lumOff val="35000"/>
                  </a:schemeClr>
                </a:solidFill>
                <a:latin typeface="Microsoft YaHei" panose="020B0503020204020204" pitchFamily="34" charset="-122"/>
                <a:ea typeface="Microsoft YaHei" panose="020B0503020204020204" pitchFamily="34" charset="-122"/>
              </a:rPr>
              <a:t>最好的方法是先递上自己的名片</a:t>
            </a:r>
            <a:endParaRPr lang="zh-CN" altLang="en-US" b="1" dirty="0">
              <a:solidFill>
                <a:schemeClr val="tx1">
                  <a:lumMod val="65000"/>
                  <a:lumOff val="35000"/>
                </a:schemeClr>
              </a:solidFill>
            </a:endParaRPr>
          </a:p>
        </p:txBody>
      </p:sp>
      <p:sp>
        <p:nvSpPr>
          <p:cNvPr id="3" name="矩形 2"/>
          <p:cNvSpPr/>
          <p:nvPr/>
        </p:nvSpPr>
        <p:spPr>
          <a:xfrm>
            <a:off x="2430974" y="5762752"/>
            <a:ext cx="4903408" cy="738664"/>
          </a:xfrm>
          <a:prstGeom prst="rect">
            <a:avLst/>
          </a:prstGeom>
        </p:spPr>
        <p:txBody>
          <a:bodyPr wrap="square">
            <a:spAutoFit/>
          </a:bodyPr>
          <a:lstStyle/>
          <a:p>
            <a:pPr eaLnBrk="0" fontAlgn="base" hangingPunct="0">
              <a:spcBef>
                <a:spcPct val="0"/>
              </a:spcBef>
              <a:spcAft>
                <a:spcPct val="0"/>
              </a:spcAft>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最省事的办法就是把自己的名片先递给对方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当你把名片递给对方时,对方不回赠名片是失礼的行为,所以对方一般会回赠名片给你</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4" name="矩形 3"/>
          <p:cNvSpPr/>
          <p:nvPr/>
        </p:nvSpPr>
        <p:spPr>
          <a:xfrm>
            <a:off x="4437774" y="4738933"/>
            <a:ext cx="5538195" cy="523220"/>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先把自已的名片给对方，并说能不能有幸跟你交换名片，在一些场合，此种直截了当的表达方法，往往也行之有效。 </a:t>
            </a:r>
          </a:p>
        </p:txBody>
      </p:sp>
      <p:sp>
        <p:nvSpPr>
          <p:cNvPr id="5" name="矩形 4"/>
          <p:cNvSpPr/>
          <p:nvPr/>
        </p:nvSpPr>
        <p:spPr>
          <a:xfrm>
            <a:off x="5871935" y="3283801"/>
            <a:ext cx="5367506"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此方法适用于向比自己地位高的人索取名片时使用，使用谦恭法索取名片时，要事先作好铺垫，如：王教授，听您刚才讲座很受启发，也深感自己在交往方面有待提高，跟您相见恨晚，现在不便打扰您，您看以后有没有机会向您请教？</a:t>
            </a:r>
          </a:p>
        </p:txBody>
      </p:sp>
      <p:sp>
        <p:nvSpPr>
          <p:cNvPr id="6" name="矩形 5"/>
          <p:cNvSpPr/>
          <p:nvPr/>
        </p:nvSpPr>
        <p:spPr>
          <a:xfrm>
            <a:off x="7448817" y="1992128"/>
            <a:ext cx="4299747"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适用于长辈对晚辈上级对下级或者平级平辈人之间的名片索取，如：张小姐认识你非常高兴，以后希望还能够见到你，不知道以后怎么跟你联络比较方便？</a:t>
            </a:r>
            <a:endParaRPr lang="zh-CN" altLang="en-US" sz="1400"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7" name="_1"/>
          <p:cNvSpPr txBox="1">
            <a:spLocks noChangeArrowheads="1"/>
          </p:cNvSpPr>
          <p:nvPr/>
        </p:nvSpPr>
        <p:spPr bwMode="gray">
          <a:xfrm>
            <a:off x="3839750" y="488673"/>
            <a:ext cx="4512501" cy="111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如何正确的索取名片</a:t>
            </a:r>
            <a:endParaRPr lang="en-US" altLang="zh-CN" sz="3333" dirty="0">
              <a:solidFill>
                <a:srgbClr val="333333"/>
              </a:solidFill>
              <a:latin typeface="微软雅黑" panose="020B0503020204020204" pitchFamily="34" charset="-122"/>
              <a:ea typeface="微软雅黑" panose="020B0503020204020204" pitchFamily="34" charset="-122"/>
            </a:endParaRPr>
          </a:p>
          <a:p>
            <a:pPr algn="ctr" fontAlgn="base">
              <a:spcBef>
                <a:spcPct val="0"/>
              </a:spcBef>
              <a:spcAft>
                <a:spcPct val="0"/>
              </a:spcAft>
            </a:pPr>
            <a:endParaRPr lang="zh-CN" altLang="en-US" sz="3333" dirty="0">
              <a:solidFill>
                <a:srgbClr val="333333"/>
              </a:solidFill>
              <a:latin typeface="微软雅黑" panose="020B0503020204020204" pitchFamily="34" charset="-122"/>
              <a:ea typeface="微软雅黑" panose="020B0503020204020204" pitchFamily="34" charset="-122"/>
            </a:endParaRPr>
          </a:p>
        </p:txBody>
      </p:sp>
      <p:cxnSp>
        <p:nvCxnSpPr>
          <p:cNvPr id="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9" name="_8"/>
          <p:cNvSpPr txBox="1"/>
          <p:nvPr/>
        </p:nvSpPr>
        <p:spPr>
          <a:xfrm>
            <a:off x="4763729" y="3350568"/>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a:solidFill>
                  <a:srgbClr val="0068B7"/>
                </a:solidFill>
                <a:latin typeface="微软雅黑"/>
              </a:rPr>
              <a:t>谦恭法</a:t>
            </a:r>
          </a:p>
        </p:txBody>
      </p:sp>
      <p:grpSp>
        <p:nvGrpSpPr>
          <p:cNvPr id="10" name="_9"/>
          <p:cNvGrpSpPr/>
          <p:nvPr/>
        </p:nvGrpSpPr>
        <p:grpSpPr>
          <a:xfrm>
            <a:off x="3434406" y="3045822"/>
            <a:ext cx="1218685" cy="1218685"/>
            <a:chOff x="5105593" y="1379191"/>
            <a:chExt cx="914014" cy="914014"/>
          </a:xfrm>
        </p:grpSpPr>
        <p:grpSp>
          <p:nvGrpSpPr>
            <p:cNvPr id="11" name="组合 10"/>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2" name="TextBox 10"/>
            <p:cNvSpPr txBox="1"/>
            <p:nvPr/>
          </p:nvSpPr>
          <p:spPr>
            <a:xfrm>
              <a:off x="5314943" y="1628156"/>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0068B7"/>
                  </a:solidFill>
                  <a:latin typeface="微软雅黑"/>
                </a:rPr>
                <a:t>03</a:t>
              </a:r>
              <a:endParaRPr lang="zh-CN" altLang="en-US" sz="2667" dirty="0">
                <a:solidFill>
                  <a:srgbClr val="0068B7"/>
                </a:solidFill>
                <a:latin typeface="微软雅黑"/>
              </a:endParaRPr>
            </a:p>
          </p:txBody>
        </p:sp>
      </p:grpSp>
      <p:sp>
        <p:nvSpPr>
          <p:cNvPr id="15" name="_6"/>
          <p:cNvSpPr txBox="1"/>
          <p:nvPr/>
        </p:nvSpPr>
        <p:spPr>
          <a:xfrm>
            <a:off x="1522276" y="5890993"/>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a:solidFill>
                  <a:srgbClr val="0068B7"/>
                </a:solidFill>
                <a:latin typeface="微软雅黑"/>
              </a:rPr>
              <a:t>交易法</a:t>
            </a:r>
          </a:p>
        </p:txBody>
      </p:sp>
      <p:sp>
        <p:nvSpPr>
          <p:cNvPr id="16" name="_7"/>
          <p:cNvSpPr txBox="1"/>
          <p:nvPr/>
        </p:nvSpPr>
        <p:spPr>
          <a:xfrm>
            <a:off x="3369232" y="4691206"/>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a:solidFill>
                  <a:schemeClr val="accent2"/>
                </a:solidFill>
                <a:latin typeface="微软雅黑"/>
              </a:rPr>
              <a:t>明示法</a:t>
            </a:r>
            <a:endParaRPr lang="en-US" altLang="zh-CN" sz="2000" dirty="0">
              <a:solidFill>
                <a:schemeClr val="accent2"/>
              </a:solidFill>
              <a:latin typeface="微软雅黑"/>
            </a:endParaRPr>
          </a:p>
        </p:txBody>
      </p:sp>
      <p:grpSp>
        <p:nvGrpSpPr>
          <p:cNvPr id="17" name="_10"/>
          <p:cNvGrpSpPr/>
          <p:nvPr/>
        </p:nvGrpSpPr>
        <p:grpSpPr>
          <a:xfrm>
            <a:off x="2036112" y="4281252"/>
            <a:ext cx="1218685" cy="1218685"/>
            <a:chOff x="3245280" y="2331973"/>
            <a:chExt cx="914014" cy="914014"/>
          </a:xfrm>
        </p:grpSpPr>
        <p:grpSp>
          <p:nvGrpSpPr>
            <p:cNvPr id="18" name="组合 17"/>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9" name="TextBox 15"/>
            <p:cNvSpPr txBox="1"/>
            <p:nvPr/>
          </p:nvSpPr>
          <p:spPr>
            <a:xfrm>
              <a:off x="3424802" y="2571135"/>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chemeClr val="accent2"/>
                  </a:solidFill>
                  <a:latin typeface="微软雅黑"/>
                </a:rPr>
                <a:t>02</a:t>
              </a:r>
              <a:endParaRPr lang="zh-CN" altLang="en-US" sz="2667" dirty="0">
                <a:solidFill>
                  <a:schemeClr val="accent2"/>
                </a:solidFill>
                <a:latin typeface="微软雅黑"/>
              </a:endParaRPr>
            </a:p>
          </p:txBody>
        </p:sp>
      </p:grpSp>
      <p:sp>
        <p:nvSpPr>
          <p:cNvPr id="22" name="_7"/>
          <p:cNvSpPr txBox="1"/>
          <p:nvPr/>
        </p:nvSpPr>
        <p:spPr>
          <a:xfrm>
            <a:off x="6380275" y="2156448"/>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a:solidFill>
                  <a:srgbClr val="2AA738"/>
                </a:solidFill>
                <a:latin typeface="微软雅黑"/>
              </a:rPr>
              <a:t>联络法</a:t>
            </a:r>
            <a:endParaRPr lang="en-US" altLang="zh-CN" sz="2000" dirty="0">
              <a:solidFill>
                <a:srgbClr val="2AA738"/>
              </a:solidFill>
              <a:latin typeface="微软雅黑"/>
            </a:endParaRPr>
          </a:p>
        </p:txBody>
      </p:sp>
      <p:grpSp>
        <p:nvGrpSpPr>
          <p:cNvPr id="23" name="_10"/>
          <p:cNvGrpSpPr/>
          <p:nvPr/>
        </p:nvGrpSpPr>
        <p:grpSpPr>
          <a:xfrm>
            <a:off x="5047155" y="1746494"/>
            <a:ext cx="1218685" cy="1218685"/>
            <a:chOff x="3245280" y="2331973"/>
            <a:chExt cx="914014" cy="914014"/>
          </a:xfrm>
        </p:grpSpPr>
        <p:grpSp>
          <p:nvGrpSpPr>
            <p:cNvPr id="24" name="组合 23"/>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5" name="TextBox 15"/>
            <p:cNvSpPr txBox="1"/>
            <p:nvPr/>
          </p:nvSpPr>
          <p:spPr>
            <a:xfrm>
              <a:off x="3424802" y="2571135"/>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2AA738"/>
                  </a:solidFill>
                  <a:latin typeface="微软雅黑"/>
                </a:rPr>
                <a:t>04</a:t>
              </a:r>
              <a:endParaRPr lang="zh-CN" altLang="en-US" sz="2667" dirty="0">
                <a:solidFill>
                  <a:srgbClr val="2AA738"/>
                </a:solidFill>
                <a:latin typeface="微软雅黑"/>
              </a:endParaRPr>
            </a:p>
          </p:txBody>
        </p:sp>
      </p:grpSp>
      <p:grpSp>
        <p:nvGrpSpPr>
          <p:cNvPr id="28" name="_11"/>
          <p:cNvGrpSpPr/>
          <p:nvPr/>
        </p:nvGrpSpPr>
        <p:grpSpPr>
          <a:xfrm>
            <a:off x="209316" y="5379057"/>
            <a:ext cx="1218685" cy="1218685"/>
            <a:chOff x="1278794" y="3334906"/>
            <a:chExt cx="914014" cy="914014"/>
          </a:xfrm>
        </p:grpSpPr>
        <p:grpSp>
          <p:nvGrpSpPr>
            <p:cNvPr id="29" name="组合 2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32" name="椭圆 31"/>
              <p:cNvSpPr/>
              <p:nvPr/>
            </p:nvSpPr>
            <p:spPr>
              <a:xfrm>
                <a:off x="304800" y="755724"/>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30" name="TextBox 20"/>
            <p:cNvSpPr txBox="1"/>
            <p:nvPr/>
          </p:nvSpPr>
          <p:spPr>
            <a:xfrm>
              <a:off x="1483792" y="3591858"/>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0068B7"/>
                  </a:solidFill>
                  <a:latin typeface="微软雅黑"/>
                </a:rPr>
                <a:t>01</a:t>
              </a:r>
              <a:endParaRPr lang="zh-CN" altLang="en-US" sz="2667" dirty="0">
                <a:solidFill>
                  <a:srgbClr val="0068B7"/>
                </a:solidFill>
                <a:latin typeface="微软雅黑"/>
              </a:endParaRPr>
            </a:p>
          </p:txBody>
        </p:sp>
      </p:grpSp>
    </p:spTree>
    <p:extLst>
      <p:ext uri="{BB962C8B-B14F-4D97-AF65-F5344CB8AC3E}">
        <p14:creationId xmlns:p14="http://schemas.microsoft.com/office/powerpoint/2010/main" val="2162977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2" presetClass="entr" presetSubtype="4" fill="hold" nodeType="afterEffect" p14:presetBounceEnd="44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4000">
                                          <p:cBhvr additive="base">
                                            <p:cTn id="11"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14:bounceEnd="44000">
                                          <p:cBhvr additive="base">
                                            <p:cTn id="15" dur="500" fill="hold"/>
                                            <p:tgtEl>
                                              <p:spTgt spid="10"/>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9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ppt_x</p:attrName>
                                            </p:attrNameLst>
                                          </p:cBhvr>
                                          <p:tavLst>
                                            <p:tav tm="0">
                                              <p:val>
                                                <p:strVal val="#ppt_x-#ppt_w*1.125000"/>
                                              </p:val>
                                            </p:tav>
                                            <p:tav tm="100000">
                                              <p:val>
                                                <p:strVal val="#ppt_x"/>
                                              </p:val>
                                            </p:tav>
                                          </p:tavLst>
                                        </p:anim>
                                        <p:animEffect transition="in" filter="wipe(right)">
                                          <p:cBhvr>
                                            <p:cTn id="20" dur="500"/>
                                            <p:tgtEl>
                                              <p:spTgt spid="9"/>
                                            </p:tgtEl>
                                          </p:cBhvr>
                                        </p:animEffect>
                                      </p:childTnLst>
                                    </p:cTn>
                                  </p:par>
                                  <p:par>
                                    <p:cTn id="21" presetID="2" presetClass="entr" presetSubtype="4" fill="hold" nodeType="withEffect" p14:presetBounceEnd="44000">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14:bounceEnd="44000">
                                          <p:cBhvr additive="base">
                                            <p:cTn id="23"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3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par>
                                    <p:cTn id="29" presetID="12" presetClass="entr" presetSubtype="8"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par>
                                    <p:cTn id="33" presetID="2" presetClass="entr" presetSubtype="4" fill="hold" nodeType="withEffect" p14:presetBounceEnd="44000">
                                      <p:stCondLst>
                                        <p:cond delay="300"/>
                                      </p:stCondLst>
                                      <p:childTnLst>
                                        <p:set>
                                          <p:cBhvr>
                                            <p:cTn id="34" dur="1" fill="hold">
                                              <p:stCondLst>
                                                <p:cond delay="0"/>
                                              </p:stCondLst>
                                            </p:cTn>
                                            <p:tgtEl>
                                              <p:spTgt spid="23"/>
                                            </p:tgtEl>
                                            <p:attrNameLst>
                                              <p:attrName>style.visibility</p:attrName>
                                            </p:attrNameLst>
                                          </p:cBhvr>
                                          <p:to>
                                            <p:strVal val="visible"/>
                                          </p:to>
                                        </p:set>
                                        <p:anim calcmode="lin" valueType="num" p14:bounceEnd="44000">
                                          <p:cBhvr additive="base">
                                            <p:cTn id="35" dur="500" fill="hold"/>
                                            <p:tgtEl>
                                              <p:spTgt spid="23"/>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12" presetClass="entr" presetSubtype="8" fill="hold" grpId="0" nodeType="withEffect">
                                      <p:stCondLst>
                                        <p:cond delay="6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ppt_x</p:attrName>
                                            </p:attrNameLst>
                                          </p:cBhvr>
                                          <p:tavLst>
                                            <p:tav tm="0">
                                              <p:val>
                                                <p:strVal val="#ppt_x-#ppt_w*1.125000"/>
                                              </p:val>
                                            </p:tav>
                                            <p:tav tm="100000">
                                              <p:val>
                                                <p:strVal val="#ppt_x"/>
                                              </p:val>
                                            </p:tav>
                                          </p:tavLst>
                                        </p:anim>
                                        <p:animEffect transition="in" filter="wipe(right)">
                                          <p:cBhvr>
                                            <p:cTn id="40" dur="500"/>
                                            <p:tgtEl>
                                              <p:spTgt spid="22"/>
                                            </p:tgtEl>
                                          </p:cBhvr>
                                        </p:animEffect>
                                      </p:childTnLst>
                                    </p:cTn>
                                  </p:par>
                                </p:childTnLst>
                              </p:cTn>
                            </p:par>
                            <p:par>
                              <p:cTn id="41" fill="hold">
                                <p:stCondLst>
                                  <p:cond delay="2150"/>
                                </p:stCondLst>
                                <p:childTnLst>
                                  <p:par>
                                    <p:cTn id="42" presetID="10" presetClass="entr" presetSubtype="0"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750"/>
                                            <p:tgtEl>
                                              <p:spTgt spid="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750"/>
                                            <p:tgtEl>
                                              <p:spTgt spid="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750"/>
                                            <p:tgtEl>
                                              <p:spTgt spid="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P spid="15" grpId="0"/>
          <p:bldP spid="16"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9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p:tgtEl>
                                              <p:spTgt spid="9"/>
                                            </p:tgtEl>
                                            <p:attrNameLst>
                                              <p:attrName>ppt_x</p:attrName>
                                            </p:attrNameLst>
                                          </p:cBhvr>
                                          <p:tavLst>
                                            <p:tav tm="0">
                                              <p:val>
                                                <p:strVal val="#ppt_x-#ppt_w*1.125000"/>
                                              </p:val>
                                            </p:tav>
                                            <p:tav tm="100000">
                                              <p:val>
                                                <p:strVal val="#ppt_x"/>
                                              </p:val>
                                            </p:tav>
                                          </p:tavLst>
                                        </p:anim>
                                        <p:animEffect transition="in" filter="wipe(right)">
                                          <p:cBhvr>
                                            <p:cTn id="20" dur="500"/>
                                            <p:tgtEl>
                                              <p:spTgt spid="9"/>
                                            </p:tgtEl>
                                          </p:cBhvr>
                                        </p:animEffect>
                                      </p:childTnLst>
                                    </p:cTn>
                                  </p:par>
                                  <p:par>
                                    <p:cTn id="21" presetID="2" presetClass="entr" presetSubtype="4" fill="hold"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3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par>
                                    <p:cTn id="29" presetID="12" presetClass="entr" presetSubtype="8"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par>
                                    <p:cTn id="33" presetID="2" presetClass="entr" presetSubtype="4" fill="hold" nodeType="withEffect">
                                      <p:stCondLst>
                                        <p:cond delay="3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12" presetClass="entr" presetSubtype="8" fill="hold" grpId="0" nodeType="withEffect">
                                      <p:stCondLst>
                                        <p:cond delay="6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ppt_x</p:attrName>
                                            </p:attrNameLst>
                                          </p:cBhvr>
                                          <p:tavLst>
                                            <p:tav tm="0">
                                              <p:val>
                                                <p:strVal val="#ppt_x-#ppt_w*1.125000"/>
                                              </p:val>
                                            </p:tav>
                                            <p:tav tm="100000">
                                              <p:val>
                                                <p:strVal val="#ppt_x"/>
                                              </p:val>
                                            </p:tav>
                                          </p:tavLst>
                                        </p:anim>
                                        <p:animEffect transition="in" filter="wipe(right)">
                                          <p:cBhvr>
                                            <p:cTn id="40" dur="500"/>
                                            <p:tgtEl>
                                              <p:spTgt spid="22"/>
                                            </p:tgtEl>
                                          </p:cBhvr>
                                        </p:animEffect>
                                      </p:childTnLst>
                                    </p:cTn>
                                  </p:par>
                                </p:childTnLst>
                              </p:cTn>
                            </p:par>
                            <p:par>
                              <p:cTn id="41" fill="hold">
                                <p:stCondLst>
                                  <p:cond delay="2150"/>
                                </p:stCondLst>
                                <p:childTnLst>
                                  <p:par>
                                    <p:cTn id="42" presetID="10" presetClass="entr" presetSubtype="0"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750"/>
                                            <p:tgtEl>
                                              <p:spTgt spid="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750"/>
                                            <p:tgtEl>
                                              <p:spTgt spid="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750"/>
                                            <p:tgtEl>
                                              <p:spTgt spid="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P spid="15" grpId="0"/>
          <p:bldP spid="16" grpId="0"/>
          <p:bldP spid="2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第三部分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语言礼仪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03</a:t>
            </a:r>
            <a:endParaRPr lang="zh-CN" altLang="en-US" sz="2133" dirty="0">
              <a:solidFill>
                <a:prstClr val="white"/>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03</a:t>
              </a:r>
              <a:endParaRPr lang="zh-CN" altLang="en-US" sz="6667" b="1" dirty="0">
                <a:solidFill>
                  <a:srgbClr val="0068B7"/>
                </a:solidFill>
                <a:latin typeface="微软雅黑"/>
              </a:endParaRPr>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665850" y="1543839"/>
            <a:ext cx="3494353" cy="323890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28696879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p:cNvSpPr>
            <a:spLocks noChangeArrowheads="1"/>
          </p:cNvSpPr>
          <p:nvPr/>
        </p:nvSpPr>
        <p:spPr bwMode="auto">
          <a:xfrm>
            <a:off x="7455701" y="5707884"/>
            <a:ext cx="4220111"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用“贵姓”代替“你叫什么”。 </a:t>
            </a:r>
          </a:p>
        </p:txBody>
      </p:sp>
      <p:sp>
        <p:nvSpPr>
          <p:cNvPr id="13" name="矩形 12"/>
          <p:cNvSpPr/>
          <p:nvPr/>
        </p:nvSpPr>
        <p:spPr>
          <a:xfrm>
            <a:off x="7516723" y="1941836"/>
            <a:ext cx="4220111" cy="92333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初次见面或当天第一次见面时使用“您好”“你好” 。清晨（</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点钟以前）可使用“早上好”、“您早”等；</a:t>
            </a:r>
          </a:p>
        </p:txBody>
      </p:sp>
      <p:sp>
        <p:nvSpPr>
          <p:cNvPr id="14" name="矩形 13"/>
          <p:cNvSpPr/>
          <p:nvPr/>
        </p:nvSpPr>
        <p:spPr>
          <a:xfrm>
            <a:off x="7516723" y="4515345"/>
            <a:ext cx="4220111" cy="466281"/>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用“用饭”代替“要饭”；</a:t>
            </a:r>
          </a:p>
        </p:txBody>
      </p:sp>
      <p:sp>
        <p:nvSpPr>
          <p:cNvPr id="15" name="矩形 14"/>
          <p:cNvSpPr/>
          <p:nvPr/>
        </p:nvSpPr>
        <p:spPr>
          <a:xfrm>
            <a:off x="7516723" y="3322806"/>
            <a:ext cx="4220111" cy="466281"/>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用“几位”代替“几个人”；</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4619" y="2301877"/>
            <a:ext cx="4036300" cy="3223051"/>
          </a:xfrm>
          <a:prstGeom prst="rect">
            <a:avLst/>
          </a:prstGeom>
        </p:spPr>
      </p:pic>
      <p:sp>
        <p:nvSpPr>
          <p:cNvPr id="17"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特别注意词汇</a:t>
            </a:r>
          </a:p>
        </p:txBody>
      </p:sp>
      <p:cxnSp>
        <p:nvCxnSpPr>
          <p:cNvPr id="1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19" name="_5"/>
          <p:cNvCxnSpPr/>
          <p:nvPr/>
        </p:nvCxnSpPr>
        <p:spPr>
          <a:xfrm>
            <a:off x="5859975" y="2350536"/>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20" name="_7"/>
          <p:cNvCxnSpPr/>
          <p:nvPr/>
        </p:nvCxnSpPr>
        <p:spPr>
          <a:xfrm>
            <a:off x="5903317" y="3581448"/>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21" name="_9"/>
          <p:cNvCxnSpPr/>
          <p:nvPr/>
        </p:nvCxnSpPr>
        <p:spPr>
          <a:xfrm>
            <a:off x="5913251" y="4761236"/>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22" name="_11"/>
          <p:cNvCxnSpPr/>
          <p:nvPr/>
        </p:nvCxnSpPr>
        <p:spPr>
          <a:xfrm>
            <a:off x="5903317" y="5941025"/>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_16"/>
          <p:cNvSpPr/>
          <p:nvPr/>
        </p:nvSpPr>
        <p:spPr>
          <a:xfrm>
            <a:off x="5042350" y="1987403"/>
            <a:ext cx="832197" cy="83219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1</a:t>
            </a:r>
            <a:endParaRPr lang="zh-CN" altLang="en-US" sz="2400" dirty="0">
              <a:solidFill>
                <a:prstClr val="white"/>
              </a:solidFill>
              <a:latin typeface="微软雅黑"/>
            </a:endParaRPr>
          </a:p>
        </p:txBody>
      </p:sp>
      <p:sp>
        <p:nvSpPr>
          <p:cNvPr id="24" name="_17"/>
          <p:cNvSpPr/>
          <p:nvPr/>
        </p:nvSpPr>
        <p:spPr>
          <a:xfrm>
            <a:off x="5042350" y="3166578"/>
            <a:ext cx="832197" cy="832197"/>
          </a:xfrm>
          <a:prstGeom prst="ellipse">
            <a:avLst/>
          </a:prstGeom>
          <a:solidFill>
            <a:srgbClr val="92D05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2</a:t>
            </a:r>
            <a:endParaRPr lang="zh-CN" altLang="en-US" sz="2400" dirty="0">
              <a:solidFill>
                <a:prstClr val="white"/>
              </a:solidFill>
              <a:latin typeface="微软雅黑"/>
            </a:endParaRPr>
          </a:p>
        </p:txBody>
      </p:sp>
      <p:sp>
        <p:nvSpPr>
          <p:cNvPr id="25" name="_18"/>
          <p:cNvSpPr/>
          <p:nvPr/>
        </p:nvSpPr>
        <p:spPr>
          <a:xfrm>
            <a:off x="5029966" y="4345753"/>
            <a:ext cx="832197" cy="83219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3</a:t>
            </a:r>
            <a:endParaRPr lang="zh-CN" altLang="en-US" sz="2400" dirty="0">
              <a:solidFill>
                <a:prstClr val="white"/>
              </a:solidFill>
              <a:latin typeface="微软雅黑"/>
            </a:endParaRPr>
          </a:p>
        </p:txBody>
      </p:sp>
      <p:sp>
        <p:nvSpPr>
          <p:cNvPr id="26" name="_19"/>
          <p:cNvSpPr/>
          <p:nvPr/>
        </p:nvSpPr>
        <p:spPr>
          <a:xfrm>
            <a:off x="5029965" y="5524928"/>
            <a:ext cx="832197" cy="832197"/>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4</a:t>
            </a:r>
            <a:endParaRPr lang="zh-CN" altLang="en-US" sz="2400" dirty="0">
              <a:solidFill>
                <a:prstClr val="white"/>
              </a:solidFill>
              <a:latin typeface="微软雅黑"/>
            </a:endParaRPr>
          </a:p>
        </p:txBody>
      </p:sp>
    </p:spTree>
    <p:extLst>
      <p:ext uri="{BB962C8B-B14F-4D97-AF65-F5344CB8AC3E}">
        <p14:creationId xmlns:p14="http://schemas.microsoft.com/office/powerpoint/2010/main" val="911388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anim calcmode="lin" valueType="num">
                                      <p:cBhvr>
                                        <p:cTn id="8" dur="750" fill="hold"/>
                                        <p:tgtEl>
                                          <p:spTgt spid="16"/>
                                        </p:tgtEl>
                                        <p:attrNameLst>
                                          <p:attrName>ppt_x</p:attrName>
                                        </p:attrNameLst>
                                      </p:cBhvr>
                                      <p:tavLst>
                                        <p:tav tm="0">
                                          <p:val>
                                            <p:strVal val="#ppt_x"/>
                                          </p:val>
                                        </p:tav>
                                        <p:tav tm="100000">
                                          <p:val>
                                            <p:strVal val="#ppt_x"/>
                                          </p:val>
                                        </p:tav>
                                      </p:tavLst>
                                    </p:anim>
                                    <p:anim calcmode="lin" valueType="num">
                                      <p:cBhvr>
                                        <p:cTn id="9" dur="75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par>
                                <p:cTn id="16" presetID="53" presetClass="entr" presetSubtype="16" fill="hold" grpId="0" nodeType="withEffect">
                                  <p:stCondLst>
                                    <p:cond delay="3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22" presetClass="entr" presetSubtype="8" fill="hold" nodeType="withEffect">
                                  <p:stCondLst>
                                    <p:cond delay="8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par>
                                <p:cTn id="34" presetID="22" presetClass="entr" presetSubtype="8" fill="hold" nodeType="withEffect">
                                  <p:stCondLst>
                                    <p:cond delay="90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8" fill="hold" nodeType="withEffect">
                                  <p:stCondLst>
                                    <p:cond delay="110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par>
                          <p:cTn id="43" fill="hold">
                            <p:stCondLst>
                              <p:cond delay="23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75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750"/>
                                        <p:tgtEl>
                                          <p:spTgt spid="1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750"/>
                                        <p:tgtEl>
                                          <p:spTgt spid="1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3" grpId="0" animBg="1"/>
      <p:bldP spid="24" grpId="0" animBg="1"/>
      <p:bldP spid="25"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第四部分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接待礼仪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     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    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04</a:t>
            </a:r>
            <a:endParaRPr lang="zh-CN" altLang="en-US" sz="2133" dirty="0">
              <a:solidFill>
                <a:prstClr val="white"/>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04</a:t>
              </a:r>
              <a:endParaRPr lang="zh-CN" altLang="en-US" sz="6667" b="1" dirty="0">
                <a:solidFill>
                  <a:srgbClr val="0068B7"/>
                </a:solidFill>
                <a:latin typeface="微软雅黑"/>
              </a:endParaRPr>
            </a:p>
          </p:txBody>
        </p:sp>
      </p:gr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697647" y="1572780"/>
            <a:ext cx="3494353" cy="3238901"/>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10273068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ppt_x</p:attrName>
                                        </p:attrNameLst>
                                      </p:cBhvr>
                                      <p:tavLst>
                                        <p:tav tm="0">
                                          <p:val>
                                            <p:strVal val="#ppt_x-#ppt_w*1.125000"/>
                                          </p:val>
                                        </p:tav>
                                        <p:tav tm="100000">
                                          <p:val>
                                            <p:strVal val="#ppt_x"/>
                                          </p:val>
                                        </p:tav>
                                      </p:tavLst>
                                    </p:anim>
                                    <p:animEffect transition="in" filter="wipe(right)">
                                      <p:cBhvr>
                                        <p:cTn id="24" dur="500"/>
                                        <p:tgtEl>
                                          <p:spTgt spid="3"/>
                                        </p:tgtEl>
                                      </p:cBhvr>
                                    </p:animEffect>
                                  </p:childTnLst>
                                </p:cTn>
                              </p:par>
                              <p:par>
                                <p:cTn id="25" presetID="2" presetClass="entr" presetSubtype="8"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0-#ppt_w/2"/>
                                          </p:val>
                                        </p:tav>
                                        <p:tav tm="100000">
                                          <p:val>
                                            <p:strVal val="#ppt_x"/>
                                          </p:val>
                                        </p:tav>
                                      </p:tavLst>
                                    </p:anim>
                                    <p:anim calcmode="lin" valueType="num">
                                      <p:cBhvr additive="base">
                                        <p:cTn id="28"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16200000">
            <a:off x="8884448" y="3550447"/>
            <a:ext cx="3307552" cy="3307552"/>
          </a:xfrm>
          <a:prstGeom prst="rtTriangle">
            <a:avLst/>
          </a:prstGeom>
          <a:solidFill>
            <a:srgbClr val="00A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2041" y="2998457"/>
            <a:ext cx="2963870" cy="3859544"/>
          </a:xfrm>
          <a:prstGeom prst="rect">
            <a:avLst/>
          </a:prstGeom>
        </p:spPr>
      </p:pic>
      <p:sp>
        <p:nvSpPr>
          <p:cNvPr id="4" name="矩形 3"/>
          <p:cNvSpPr/>
          <p:nvPr/>
        </p:nvSpPr>
        <p:spPr>
          <a:xfrm>
            <a:off x="3521724" y="1742645"/>
            <a:ext cx="6424150" cy="923330"/>
          </a:xfrm>
          <a:prstGeom prst="rect">
            <a:avLst/>
          </a:prstGeom>
        </p:spPr>
        <p:txBody>
          <a:bodyPr wrap="square">
            <a:spAutoFit/>
          </a:bodyPr>
          <a:lstStyle/>
          <a:p>
            <a:pPr>
              <a:lnSpc>
                <a:spcPct val="1500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要先介绍最高领导，依次介绍。如：你好！这位是我们公司的姚主席，这位是张副主席。</a:t>
            </a:r>
          </a:p>
        </p:txBody>
      </p:sp>
      <p:sp>
        <p:nvSpPr>
          <p:cNvPr id="5" name="矩形 4"/>
          <p:cNvSpPr/>
          <p:nvPr/>
        </p:nvSpPr>
        <p:spPr>
          <a:xfrm>
            <a:off x="2344357" y="5203400"/>
            <a:ext cx="5003293" cy="507831"/>
          </a:xfrm>
          <a:prstGeom prst="rect">
            <a:avLst/>
          </a:prstGeom>
        </p:spPr>
        <p:txBody>
          <a:bodyPr wrap="non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把男士介绍给女士。如：</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你好，这是王先生</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6" name="矩形 5"/>
          <p:cNvSpPr/>
          <p:nvPr/>
        </p:nvSpPr>
        <p:spPr>
          <a:xfrm>
            <a:off x="2914059" y="3383376"/>
            <a:ext cx="5122137" cy="92333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把年纪晓得介绍给年纪大的。如：</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刘总，你好，这是小王</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。千万别调换了。</a:t>
            </a:r>
          </a:p>
        </p:txBody>
      </p:sp>
      <p:sp>
        <p:nvSpPr>
          <p:cNvPr id="7"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迎接礼仪</a:t>
            </a:r>
          </a:p>
        </p:txBody>
      </p:sp>
      <p:cxnSp>
        <p:nvCxnSpPr>
          <p:cNvPr id="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9" name="P     _7"/>
          <p:cNvGrpSpPr/>
          <p:nvPr/>
        </p:nvGrpSpPr>
        <p:grpSpPr>
          <a:xfrm>
            <a:off x="1899915" y="1602499"/>
            <a:ext cx="1563792" cy="1203627"/>
            <a:chOff x="5027106" y="2345385"/>
            <a:chExt cx="1172844" cy="902720"/>
          </a:xfrm>
        </p:grpSpPr>
        <p:grpSp>
          <p:nvGrpSpPr>
            <p:cNvPr id="10" name="组合 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1" name="TextBox 33"/>
            <p:cNvSpPr>
              <a:spLocks noChangeArrowheads="1"/>
            </p:cNvSpPr>
            <p:nvPr/>
          </p:nvSpPr>
          <p:spPr bwMode="auto">
            <a:xfrm>
              <a:off x="5141166" y="2640364"/>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a:solidFill>
                    <a:srgbClr val="92D050"/>
                  </a:solidFill>
                  <a:latin typeface="微软雅黑"/>
                </a:rPr>
                <a:t>1</a:t>
              </a:r>
              <a:endParaRPr lang="zh-CN" altLang="en-US" sz="2933" b="1" dirty="0">
                <a:solidFill>
                  <a:srgbClr val="92D050"/>
                </a:solidFill>
                <a:latin typeface="微软雅黑"/>
              </a:endParaRPr>
            </a:p>
          </p:txBody>
        </p:sp>
      </p:grpSp>
      <p:grpSp>
        <p:nvGrpSpPr>
          <p:cNvPr id="14" name="[     _8"/>
          <p:cNvGrpSpPr/>
          <p:nvPr/>
        </p:nvGrpSpPr>
        <p:grpSpPr>
          <a:xfrm>
            <a:off x="1287180" y="3226066"/>
            <a:ext cx="1563792" cy="1203627"/>
            <a:chOff x="5027106" y="2345385"/>
            <a:chExt cx="1172844" cy="902720"/>
          </a:xfrm>
        </p:grpSpPr>
        <p:grpSp>
          <p:nvGrpSpPr>
            <p:cNvPr id="15" name="组合 1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6" name="TextBox 33"/>
            <p:cNvSpPr>
              <a:spLocks noChangeArrowheads="1"/>
            </p:cNvSpPr>
            <p:nvPr/>
          </p:nvSpPr>
          <p:spPr bwMode="auto">
            <a:xfrm>
              <a:off x="5141166" y="2640364"/>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a:solidFill>
                    <a:schemeClr val="accent1"/>
                  </a:solidFill>
                  <a:latin typeface="微软雅黑"/>
                </a:rPr>
                <a:t>2</a:t>
              </a:r>
              <a:endParaRPr lang="zh-CN" altLang="en-US" sz="2933" b="1" dirty="0">
                <a:solidFill>
                  <a:schemeClr val="accent1"/>
                </a:solidFill>
                <a:latin typeface="微软雅黑"/>
              </a:endParaRPr>
            </a:p>
          </p:txBody>
        </p:sp>
      </p:grpSp>
      <p:grpSp>
        <p:nvGrpSpPr>
          <p:cNvPr id="19" name="\     _9"/>
          <p:cNvGrpSpPr/>
          <p:nvPr/>
        </p:nvGrpSpPr>
        <p:grpSpPr>
          <a:xfrm>
            <a:off x="700193" y="4867283"/>
            <a:ext cx="1563792" cy="1203627"/>
            <a:chOff x="5027106" y="2345385"/>
            <a:chExt cx="1172844" cy="902720"/>
          </a:xfrm>
        </p:grpSpPr>
        <p:grpSp>
          <p:nvGrpSpPr>
            <p:cNvPr id="20" name="组合 1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2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1" name="TextBox 33"/>
            <p:cNvSpPr>
              <a:spLocks noChangeArrowheads="1"/>
            </p:cNvSpPr>
            <p:nvPr/>
          </p:nvSpPr>
          <p:spPr bwMode="auto">
            <a:xfrm>
              <a:off x="5046808" y="2656266"/>
              <a:ext cx="842495"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a:solidFill>
                    <a:srgbClr val="0068B7"/>
                  </a:solidFill>
                  <a:latin typeface="微软雅黑"/>
                </a:rPr>
                <a:t>3</a:t>
              </a:r>
              <a:endParaRPr lang="zh-CN" altLang="en-US" sz="2933" b="1" dirty="0">
                <a:solidFill>
                  <a:srgbClr val="0068B7"/>
                </a:solidFill>
                <a:latin typeface="微软雅黑"/>
              </a:endParaRPr>
            </a:p>
          </p:txBody>
        </p:sp>
      </p:grpSp>
    </p:spTree>
    <p:extLst>
      <p:ext uri="{BB962C8B-B14F-4D97-AF65-F5344CB8AC3E}">
        <p14:creationId xmlns:p14="http://schemas.microsoft.com/office/powerpoint/2010/main" val="19668691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2" accel="58000" fill="hold" nodeType="afterEffect" p14:presetBounceEnd="58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58000">
                                          <p:cBhvr additive="base">
                                            <p:cTn id="17" dur="1300" fill="hold"/>
                                            <p:tgtEl>
                                              <p:spTgt spid="9"/>
                                            </p:tgtEl>
                                            <p:attrNameLst>
                                              <p:attrName>ppt_x</p:attrName>
                                            </p:attrNameLst>
                                          </p:cBhvr>
                                          <p:tavLst>
                                            <p:tav tm="0">
                                              <p:val>
                                                <p:strVal val="1+#ppt_w/2"/>
                                              </p:val>
                                            </p:tav>
                                            <p:tav tm="100000">
                                              <p:val>
                                                <p:strVal val="#ppt_x"/>
                                              </p:val>
                                            </p:tav>
                                          </p:tavLst>
                                        </p:anim>
                                        <p:anim calcmode="lin" valueType="num" p14:bounceEnd="58000">
                                          <p:cBhvr additive="base">
                                            <p:cTn id="18" dur="13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14:presetBounceEnd="58000">
                                      <p:stCondLst>
                                        <p:cond delay="200"/>
                                      </p:stCondLst>
                                      <p:childTnLst>
                                        <p:set>
                                          <p:cBhvr>
                                            <p:cTn id="20" dur="1" fill="hold">
                                              <p:stCondLst>
                                                <p:cond delay="0"/>
                                              </p:stCondLst>
                                            </p:cTn>
                                            <p:tgtEl>
                                              <p:spTgt spid="14"/>
                                            </p:tgtEl>
                                            <p:attrNameLst>
                                              <p:attrName>style.visibility</p:attrName>
                                            </p:attrNameLst>
                                          </p:cBhvr>
                                          <p:to>
                                            <p:strVal val="visible"/>
                                          </p:to>
                                        </p:set>
                                        <p:anim calcmode="lin" valueType="num" p14:bounceEnd="58000">
                                          <p:cBhvr additive="base">
                                            <p:cTn id="21" dur="1300" fill="hold"/>
                                            <p:tgtEl>
                                              <p:spTgt spid="14"/>
                                            </p:tgtEl>
                                            <p:attrNameLst>
                                              <p:attrName>ppt_x</p:attrName>
                                            </p:attrNameLst>
                                          </p:cBhvr>
                                          <p:tavLst>
                                            <p:tav tm="0">
                                              <p:val>
                                                <p:strVal val="1+#ppt_w/2"/>
                                              </p:val>
                                            </p:tav>
                                            <p:tav tm="100000">
                                              <p:val>
                                                <p:strVal val="#ppt_x"/>
                                              </p:val>
                                            </p:tav>
                                          </p:tavLst>
                                        </p:anim>
                                        <p:anim calcmode="lin" valueType="num" p14:bounceEnd="58000">
                                          <p:cBhvr additive="base">
                                            <p:cTn id="22" dur="130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14:presetBounceEnd="58000">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14:bounceEnd="58000">
                                          <p:cBhvr additive="base">
                                            <p:cTn id="25" dur="1300" fill="hold"/>
                                            <p:tgtEl>
                                              <p:spTgt spid="19"/>
                                            </p:tgtEl>
                                            <p:attrNameLst>
                                              <p:attrName>ppt_x</p:attrName>
                                            </p:attrNameLst>
                                          </p:cBhvr>
                                          <p:tavLst>
                                            <p:tav tm="0">
                                              <p:val>
                                                <p:strVal val="1+#ppt_w/2"/>
                                              </p:val>
                                            </p:tav>
                                            <p:tav tm="100000">
                                              <p:val>
                                                <p:strVal val="#ppt_x"/>
                                              </p:val>
                                            </p:tav>
                                          </p:tavLst>
                                        </p:anim>
                                        <p:anim calcmode="lin" valueType="num" p14:bounceEnd="58000">
                                          <p:cBhvr additive="base">
                                            <p:cTn id="26" dur="13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800"/>
                                </p:stCondLst>
                                <p:childTnLst>
                                  <p:par>
                                    <p:cTn id="28" presetID="2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750"/>
                                            <p:tgtEl>
                                              <p:spTgt spid="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750"/>
                                            <p:tgtEl>
                                              <p:spTgt spid="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2" accel="58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300" fill="hold"/>
                                            <p:tgtEl>
                                              <p:spTgt spid="9"/>
                                            </p:tgtEl>
                                            <p:attrNameLst>
                                              <p:attrName>ppt_x</p:attrName>
                                            </p:attrNameLst>
                                          </p:cBhvr>
                                          <p:tavLst>
                                            <p:tav tm="0">
                                              <p:val>
                                                <p:strVal val="1+#ppt_w/2"/>
                                              </p:val>
                                            </p:tav>
                                            <p:tav tm="100000">
                                              <p:val>
                                                <p:strVal val="#ppt_x"/>
                                              </p:val>
                                            </p:tav>
                                          </p:tavLst>
                                        </p:anim>
                                        <p:anim calcmode="lin" valueType="num">
                                          <p:cBhvr additive="base">
                                            <p:cTn id="18" dur="13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stCondLst>
                                        <p:cond delay="2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300" fill="hold"/>
                                            <p:tgtEl>
                                              <p:spTgt spid="14"/>
                                            </p:tgtEl>
                                            <p:attrNameLst>
                                              <p:attrName>ppt_x</p:attrName>
                                            </p:attrNameLst>
                                          </p:cBhvr>
                                          <p:tavLst>
                                            <p:tav tm="0">
                                              <p:val>
                                                <p:strVal val="1+#ppt_w/2"/>
                                              </p:val>
                                            </p:tav>
                                            <p:tav tm="100000">
                                              <p:val>
                                                <p:strVal val="#ppt_x"/>
                                              </p:val>
                                            </p:tav>
                                          </p:tavLst>
                                        </p:anim>
                                        <p:anim calcmode="lin" valueType="num">
                                          <p:cBhvr additive="base">
                                            <p:cTn id="22" dur="130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300" fill="hold"/>
                                            <p:tgtEl>
                                              <p:spTgt spid="19"/>
                                            </p:tgtEl>
                                            <p:attrNameLst>
                                              <p:attrName>ppt_x</p:attrName>
                                            </p:attrNameLst>
                                          </p:cBhvr>
                                          <p:tavLst>
                                            <p:tav tm="0">
                                              <p:val>
                                                <p:strVal val="1+#ppt_w/2"/>
                                              </p:val>
                                            </p:tav>
                                            <p:tav tm="100000">
                                              <p:val>
                                                <p:strVal val="#ppt_x"/>
                                              </p:val>
                                            </p:tav>
                                          </p:tavLst>
                                        </p:anim>
                                        <p:anim calcmode="lin" valueType="num">
                                          <p:cBhvr additive="base">
                                            <p:cTn id="26" dur="13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800"/>
                                </p:stCondLst>
                                <p:childTnLst>
                                  <p:par>
                                    <p:cTn id="28" presetID="2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750"/>
                                            <p:tgtEl>
                                              <p:spTgt spid="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750"/>
                                            <p:tgtEl>
                                              <p:spTgt spid="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00607" y="1963120"/>
            <a:ext cx="5049912" cy="1754326"/>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引导客人，要走在客人前面。上楼、下楼都走在客人前面距离为一、两个台阶；不要走的太快，一步走两、三个台阶，尤其是女士，穿着裙装不方便上楼梯，因此行走要注意照顾女士步伐。</a:t>
            </a:r>
          </a:p>
        </p:txBody>
      </p:sp>
      <p:sp>
        <p:nvSpPr>
          <p:cNvPr id="3" name="矩形 2"/>
          <p:cNvSpPr/>
          <p:nvPr/>
        </p:nvSpPr>
        <p:spPr>
          <a:xfrm>
            <a:off x="6400607" y="4130183"/>
            <a:ext cx="5049912" cy="923330"/>
          </a:xfrm>
          <a:prstGeom prst="rect">
            <a:avLst/>
          </a:prstGeom>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接待时，要让客人走楼梯的内侧，主人走外侧。所谓内侧是绕着中心的一侧。</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95" y="2011323"/>
            <a:ext cx="5063970" cy="3412245"/>
          </a:xfrm>
          <a:prstGeom prst="rect">
            <a:avLst/>
          </a:prstGeom>
          <a:ln w="6350">
            <a:solidFill>
              <a:schemeClr val="bg1">
                <a:lumMod val="75000"/>
              </a:schemeClr>
            </a:solidFill>
          </a:ln>
        </p:spPr>
      </p:pic>
      <p:sp>
        <p:nvSpPr>
          <p:cNvPr id="5" name="矩形: 圆角 10"/>
          <p:cNvSpPr/>
          <p:nvPr/>
        </p:nvSpPr>
        <p:spPr>
          <a:xfrm>
            <a:off x="5652021" y="2590818"/>
            <a:ext cx="498930" cy="498930"/>
          </a:xfrm>
          <a:prstGeom prst="roundRect">
            <a:avLst>
              <a:gd name="adj" fmla="val 50000"/>
            </a:avLst>
          </a:prstGeom>
          <a:solidFill>
            <a:srgbClr val="00A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1</a:t>
            </a:r>
            <a:endParaRPr lang="zh-CN" altLang="en-US" sz="2000" b="1" dirty="0">
              <a:latin typeface="Century Gothic" panose="020B0502020202020204" pitchFamily="34" charset="0"/>
            </a:endParaRPr>
          </a:p>
        </p:txBody>
      </p:sp>
      <p:sp>
        <p:nvSpPr>
          <p:cNvPr id="6" name="矩形: 圆角 11"/>
          <p:cNvSpPr/>
          <p:nvPr/>
        </p:nvSpPr>
        <p:spPr>
          <a:xfrm>
            <a:off x="5652021" y="4342383"/>
            <a:ext cx="498930" cy="498930"/>
          </a:xfrm>
          <a:prstGeom prst="roundRect">
            <a:avLst>
              <a:gd name="adj" fmla="val 50000"/>
            </a:avLst>
          </a:prstGeom>
          <a:solidFill>
            <a:srgbClr val="98D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Century Gothic" panose="020B0502020202020204" pitchFamily="34" charset="0"/>
              </a:rPr>
              <a:t>2</a:t>
            </a:r>
            <a:endParaRPr lang="zh-CN" altLang="en-US" sz="2000" b="1" dirty="0">
              <a:latin typeface="Century Gothic" panose="020B0502020202020204" pitchFamily="34" charset="0"/>
            </a:endParaRPr>
          </a:p>
        </p:txBody>
      </p:sp>
      <p:sp>
        <p:nvSpPr>
          <p:cNvPr id="7"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待客礼仪</a:t>
            </a:r>
          </a:p>
        </p:txBody>
      </p:sp>
      <p:cxnSp>
        <p:nvCxnSpPr>
          <p:cNvPr id="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007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p:val>
                                            <p:fltVal val="0.5"/>
                                          </p:val>
                                        </p:tav>
                                        <p:tav tm="100000">
                                          <p:val>
                                            <p:strVal val="#ppt_x"/>
                                          </p:val>
                                        </p:tav>
                                      </p:tavLst>
                                    </p:anim>
                                    <p:anim calcmode="lin" valueType="num">
                                      <p:cBhvr>
                                        <p:cTn id="10" dur="1000" fill="hold"/>
                                        <p:tgtEl>
                                          <p:spTgt spid="4"/>
                                        </p:tgtEl>
                                        <p:attrNameLst>
                                          <p:attrName>ppt_y</p:attrName>
                                        </p:attrNameLst>
                                      </p:cBhvr>
                                      <p:tavLst>
                                        <p:tav tm="0">
                                          <p:val>
                                            <p:fltVal val="0.5"/>
                                          </p:val>
                                        </p:tav>
                                        <p:tav tm="100000">
                                          <p:val>
                                            <p:strVal val="#ppt_y"/>
                                          </p:val>
                                        </p:tav>
                                      </p:tavLst>
                                    </p:anim>
                                  </p:childTnLst>
                                </p:cTn>
                              </p:par>
                              <p:par>
                                <p:cTn id="11" presetID="23" presetClass="entr" presetSubtype="16"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第五部分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就餐礼仪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05</a:t>
            </a:r>
            <a:endParaRPr lang="zh-CN" altLang="en-US" sz="2133" dirty="0">
              <a:solidFill>
                <a:prstClr val="white"/>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05</a:t>
              </a:r>
              <a:endParaRPr lang="zh-CN" altLang="en-US" sz="6667" b="1" dirty="0">
                <a:solidFill>
                  <a:srgbClr val="0068B7"/>
                </a:solidFill>
                <a:latin typeface="微软雅黑"/>
              </a:endParaRPr>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697647" y="1514900"/>
            <a:ext cx="3494353" cy="323890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37112014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a:off x="2574601" y="1208868"/>
            <a:ext cx="0" cy="5649132"/>
          </a:xfrm>
          <a:prstGeom prst="line">
            <a:avLst/>
          </a:prstGeom>
          <a:ln>
            <a:solidFill>
              <a:schemeClr val="tx1">
                <a:lumMod val="50000"/>
                <a:lumOff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64548" y="2098111"/>
            <a:ext cx="1107996" cy="461665"/>
          </a:xfrm>
          <a:prstGeom prst="rect">
            <a:avLst/>
          </a:prstGeom>
        </p:spPr>
        <p:txBody>
          <a:bodyPr wrap="none">
            <a:spAutoFit/>
          </a:bodyPr>
          <a:lstStyle/>
          <a:p>
            <a:r>
              <a:rPr lang="zh-CN" altLang="en-US" sz="2400" b="1" dirty="0">
                <a:solidFill>
                  <a:srgbClr val="00A2FF"/>
                </a:solidFill>
                <a:latin typeface="微软雅黑" panose="020B0503020204020204" pitchFamily="34" charset="-122"/>
                <a:ea typeface="微软雅黑" panose="020B0503020204020204" pitchFamily="34" charset="-122"/>
              </a:rPr>
              <a:t>入坐时</a:t>
            </a:r>
          </a:p>
        </p:txBody>
      </p:sp>
      <p:sp>
        <p:nvSpPr>
          <p:cNvPr id="4" name="矩形 3"/>
          <p:cNvSpPr/>
          <p:nvPr/>
        </p:nvSpPr>
        <p:spPr>
          <a:xfrm>
            <a:off x="4819650" y="1801875"/>
            <a:ext cx="6667500" cy="1054135"/>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入坐的礼仪先请客人入座上席，在请长者入座客人旁，依次入座，入座时要从椅子左边进入，入座后不要动筷子，更不要弄出什么声响来，也不要起身走动，如果有什么事要向主人打招呼；</a:t>
            </a:r>
          </a:p>
        </p:txBody>
      </p:sp>
      <p:sp>
        <p:nvSpPr>
          <p:cNvPr id="5" name="矩形 4"/>
          <p:cNvSpPr/>
          <p:nvPr/>
        </p:nvSpPr>
        <p:spPr>
          <a:xfrm>
            <a:off x="4819650" y="3506366"/>
            <a:ext cx="6667500" cy="1054135"/>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进餐前，先请客人、长者动筷子，夹菜时每次少些，离自己远的菜就少吃一些，吃饭喝汤时不要出声响，喝汤用汤匙小口地喝，不宜把碗端到嘴边喝。汤太热时凉了后再喝，不要边吹边喝；</a:t>
            </a:r>
          </a:p>
        </p:txBody>
      </p:sp>
      <p:sp>
        <p:nvSpPr>
          <p:cNvPr id="6" name="矩形 5"/>
          <p:cNvSpPr/>
          <p:nvPr/>
        </p:nvSpPr>
        <p:spPr>
          <a:xfrm>
            <a:off x="4819650" y="5278345"/>
            <a:ext cx="6667500" cy="1054135"/>
          </a:xfrm>
          <a:prstGeom prst="rect">
            <a:avLst/>
          </a:prstGeom>
        </p:spPr>
        <p:txBody>
          <a:bodyPr wrap="square">
            <a:spAutoFit/>
          </a:bodyPr>
          <a:lstStyle/>
          <a:p>
            <a:pPr>
              <a:lnSpc>
                <a:spcPts val="25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进餐时不要打嗝，如果出现大喷嚏，肠鸣等不由自主的声响时，就要说一声“真不好意思”“对不起”“请原谅</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之类的话，以示歉意；</a:t>
            </a:r>
            <a:endParaRPr lang="zh-CN" altLang="en-US" dirty="0">
              <a:solidFill>
                <a:schemeClr val="tx1">
                  <a:lumMod val="65000"/>
                  <a:lumOff val="35000"/>
                </a:schemeClr>
              </a:solidFill>
            </a:endParaRPr>
          </a:p>
        </p:txBody>
      </p:sp>
      <p:sp>
        <p:nvSpPr>
          <p:cNvPr id="7" name="矩形 6"/>
          <p:cNvSpPr/>
          <p:nvPr/>
        </p:nvSpPr>
        <p:spPr>
          <a:xfrm>
            <a:off x="764548" y="3776723"/>
            <a:ext cx="1112805" cy="461665"/>
          </a:xfrm>
          <a:prstGeom prst="rect">
            <a:avLst/>
          </a:prstGeom>
        </p:spPr>
        <p:txBody>
          <a:bodyPr wrap="none">
            <a:spAutoFit/>
          </a:bodyPr>
          <a:lstStyle/>
          <a:p>
            <a:r>
              <a:rPr lang="zh-CN" altLang="en-US" sz="2400" b="1" dirty="0">
                <a:solidFill>
                  <a:srgbClr val="98DE04"/>
                </a:solidFill>
                <a:latin typeface="微软雅黑" panose="020B0503020204020204" pitchFamily="34" charset="-122"/>
                <a:ea typeface="微软雅黑" panose="020B0503020204020204" pitchFamily="34" charset="-122"/>
              </a:rPr>
              <a:t>进餐前</a:t>
            </a:r>
          </a:p>
        </p:txBody>
      </p:sp>
      <p:sp>
        <p:nvSpPr>
          <p:cNvPr id="8" name="矩形 7"/>
          <p:cNvSpPr/>
          <p:nvPr/>
        </p:nvSpPr>
        <p:spPr>
          <a:xfrm>
            <a:off x="764548" y="5509177"/>
            <a:ext cx="1112805" cy="461665"/>
          </a:xfrm>
          <a:prstGeom prst="rect">
            <a:avLst/>
          </a:prstGeom>
        </p:spPr>
        <p:txBody>
          <a:bodyPr wrap="none">
            <a:spAutoFit/>
          </a:bodyPr>
          <a:lstStyle/>
          <a:p>
            <a:r>
              <a:rPr lang="zh-CN" altLang="en-US" sz="2400" b="1" dirty="0">
                <a:solidFill>
                  <a:schemeClr val="accent2">
                    <a:lumMod val="60000"/>
                    <a:lumOff val="40000"/>
                  </a:schemeClr>
                </a:solidFill>
                <a:latin typeface="微软雅黑" panose="020B0503020204020204" pitchFamily="34" charset="-122"/>
                <a:ea typeface="微软雅黑" panose="020B0503020204020204" pitchFamily="34" charset="-122"/>
              </a:rPr>
              <a:t>进餐时</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361593" y="1752942"/>
            <a:ext cx="1152000" cy="1152000"/>
          </a:xfrm>
          <a:prstGeom prst="rect">
            <a:avLst/>
          </a:prstGeom>
          <a:ln w="6350">
            <a:solidFill>
              <a:schemeClr val="bg1">
                <a:lumMod val="85000"/>
              </a:schemeClr>
            </a:solidFill>
          </a:ln>
        </p:spPr>
      </p:pic>
      <p:pic>
        <p:nvPicPr>
          <p:cNvPr id="10" name="图片 9"/>
          <p:cNvPicPr preferRelativeResize="0">
            <a:picLocks/>
          </p:cNvPicPr>
          <p:nvPr/>
        </p:nvPicPr>
        <p:blipFill rotWithShape="1">
          <a:blip r:embed="rId4" cstate="print">
            <a:extLst>
              <a:ext uri="{28A0092B-C50C-407E-A947-70E740481C1C}">
                <a14:useLocalDpi xmlns:a14="http://schemas.microsoft.com/office/drawing/2010/main" val="0"/>
              </a:ext>
            </a:extLst>
          </a:blip>
          <a:srcRect/>
          <a:stretch/>
        </p:blipFill>
        <p:spPr>
          <a:xfrm>
            <a:off x="3361593" y="5164009"/>
            <a:ext cx="1152000" cy="1152000"/>
          </a:xfrm>
          <a:prstGeom prst="rect">
            <a:avLst/>
          </a:prstGeom>
          <a:ln w="6350">
            <a:solidFill>
              <a:schemeClr val="bg1">
                <a:lumMod val="85000"/>
              </a:schemeClr>
            </a:solidFill>
          </a:ln>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361592" y="3429000"/>
            <a:ext cx="1153769" cy="1152000"/>
          </a:xfrm>
          <a:prstGeom prst="rect">
            <a:avLst/>
          </a:prstGeom>
          <a:ln w="6350">
            <a:solidFill>
              <a:schemeClr val="bg1">
                <a:lumMod val="85000"/>
              </a:schemeClr>
            </a:solidFill>
          </a:ln>
        </p:spPr>
      </p:pic>
      <p:sp>
        <p:nvSpPr>
          <p:cNvPr id="12"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用餐礼仪注意事项</a:t>
            </a:r>
          </a:p>
        </p:txBody>
      </p:sp>
      <p:cxnSp>
        <p:nvCxnSpPr>
          <p:cNvPr id="13"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14" name="_10"/>
          <p:cNvGrpSpPr/>
          <p:nvPr/>
        </p:nvGrpSpPr>
        <p:grpSpPr>
          <a:xfrm>
            <a:off x="2084954" y="3502670"/>
            <a:ext cx="979294" cy="979294"/>
            <a:chOff x="2123728" y="1707656"/>
            <a:chExt cx="1197175" cy="1197175"/>
          </a:xfrm>
        </p:grpSpPr>
        <p:grpSp>
          <p:nvGrpSpPr>
            <p:cNvPr id="15" name="组合 14"/>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16"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rgbClr val="92D050"/>
                  </a:solidFill>
                  <a:latin typeface="微软雅黑"/>
                </a:rPr>
                <a:t>2</a:t>
              </a:r>
              <a:endParaRPr lang="zh-CN" altLang="en-US" sz="4800" b="1" dirty="0">
                <a:solidFill>
                  <a:srgbClr val="92D050"/>
                </a:solidFill>
                <a:latin typeface="微软雅黑"/>
              </a:endParaRPr>
            </a:p>
          </p:txBody>
        </p:sp>
      </p:grpSp>
      <p:grpSp>
        <p:nvGrpSpPr>
          <p:cNvPr id="19" name="3     _10"/>
          <p:cNvGrpSpPr/>
          <p:nvPr/>
        </p:nvGrpSpPr>
        <p:grpSpPr>
          <a:xfrm>
            <a:off x="2106327" y="1839295"/>
            <a:ext cx="979294" cy="979294"/>
            <a:chOff x="2123728" y="1707656"/>
            <a:chExt cx="1197175" cy="1197175"/>
          </a:xfrm>
        </p:grpSpPr>
        <p:grpSp>
          <p:nvGrpSpPr>
            <p:cNvPr id="20" name="组合 19"/>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21"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rgbClr val="00B0F0"/>
                  </a:solidFill>
                  <a:latin typeface="微软雅黑"/>
                </a:rPr>
                <a:t>1</a:t>
              </a:r>
              <a:endParaRPr lang="zh-CN" altLang="en-US" sz="4800" b="1" dirty="0">
                <a:solidFill>
                  <a:srgbClr val="00B0F0"/>
                </a:solidFill>
                <a:latin typeface="微软雅黑"/>
              </a:endParaRPr>
            </a:p>
          </p:txBody>
        </p:sp>
      </p:grpSp>
      <p:grpSp>
        <p:nvGrpSpPr>
          <p:cNvPr id="24" name="_10"/>
          <p:cNvGrpSpPr/>
          <p:nvPr/>
        </p:nvGrpSpPr>
        <p:grpSpPr>
          <a:xfrm>
            <a:off x="2106327" y="5329767"/>
            <a:ext cx="979294" cy="979294"/>
            <a:chOff x="2123728" y="1707656"/>
            <a:chExt cx="1197175" cy="1197175"/>
          </a:xfrm>
        </p:grpSpPr>
        <p:grpSp>
          <p:nvGrpSpPr>
            <p:cNvPr id="25" name="组合 24"/>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26"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chemeClr val="accent1">
                      <a:lumMod val="60000"/>
                      <a:lumOff val="40000"/>
                    </a:schemeClr>
                  </a:solidFill>
                  <a:latin typeface="微软雅黑"/>
                </a:rPr>
                <a:t>3</a:t>
              </a:r>
              <a:endParaRPr lang="zh-CN" altLang="en-US" sz="4800" b="1" dirty="0">
                <a:solidFill>
                  <a:schemeClr val="accent1">
                    <a:lumMod val="60000"/>
                    <a:lumOff val="40000"/>
                  </a:schemeClr>
                </a:solidFill>
                <a:latin typeface="微软雅黑"/>
              </a:endParaRPr>
            </a:p>
          </p:txBody>
        </p:sp>
      </p:grpSp>
    </p:spTree>
    <p:extLst>
      <p:ext uri="{BB962C8B-B14F-4D97-AF65-F5344CB8AC3E}">
        <p14:creationId xmlns:p14="http://schemas.microsoft.com/office/powerpoint/2010/main" val="1953957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750" fill="hold"/>
                                        <p:tgtEl>
                                          <p:spTgt spid="3"/>
                                        </p:tgtEl>
                                        <p:attrNameLst>
                                          <p:attrName>ppt_x</p:attrName>
                                        </p:attrNameLst>
                                      </p:cBhvr>
                                      <p:tavLst>
                                        <p:tav tm="0">
                                          <p:val>
                                            <p:strVal val="0-#ppt_w/2"/>
                                          </p:val>
                                        </p:tav>
                                        <p:tav tm="100000">
                                          <p:val>
                                            <p:strVal val="#ppt_x"/>
                                          </p:val>
                                        </p:tav>
                                      </p:tavLst>
                                    </p:anim>
                                    <p:anim calcmode="lin" valueType="num">
                                      <p:cBhvr additive="base">
                                        <p:cTn id="33" dur="750" fill="hold"/>
                                        <p:tgtEl>
                                          <p:spTgt spid="3"/>
                                        </p:tgtEl>
                                        <p:attrNameLst>
                                          <p:attrName>ppt_y</p:attrName>
                                        </p:attrNameLst>
                                      </p:cBhvr>
                                      <p:tavLst>
                                        <p:tav tm="0">
                                          <p:val>
                                            <p:strVal val="#ppt_y"/>
                                          </p:val>
                                        </p:tav>
                                        <p:tav tm="100000">
                                          <p:val>
                                            <p:strVal val="#ppt_y"/>
                                          </p:val>
                                        </p:tav>
                                      </p:tavLst>
                                    </p:anim>
                                  </p:childTnLst>
                                </p:cTn>
                              </p:par>
                              <p:par>
                                <p:cTn id="34" presetID="18" presetClass="entr" presetSubtype="12"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strips(downLeft)">
                                      <p:cBhvr>
                                        <p:cTn id="36" dur="75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up)">
                                      <p:cBhvr>
                                        <p:cTn id="39" dur="750"/>
                                        <p:tgtEl>
                                          <p:spTgt spid="4"/>
                                        </p:tgtEl>
                                      </p:cBhvr>
                                    </p:animEffect>
                                  </p:childTnLst>
                                </p:cTn>
                              </p:par>
                            </p:childTnLst>
                          </p:cTn>
                        </p:par>
                        <p:par>
                          <p:cTn id="40" fill="hold">
                            <p:stCondLst>
                              <p:cond delay="1250"/>
                            </p:stCondLst>
                            <p:childTnLst>
                              <p:par>
                                <p:cTn id="41" presetID="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750" fill="hold"/>
                                        <p:tgtEl>
                                          <p:spTgt spid="7"/>
                                        </p:tgtEl>
                                        <p:attrNameLst>
                                          <p:attrName>ppt_x</p:attrName>
                                        </p:attrNameLst>
                                      </p:cBhvr>
                                      <p:tavLst>
                                        <p:tav tm="0">
                                          <p:val>
                                            <p:strVal val="0-#ppt_w/2"/>
                                          </p:val>
                                        </p:tav>
                                        <p:tav tm="100000">
                                          <p:val>
                                            <p:strVal val="#ppt_x"/>
                                          </p:val>
                                        </p:tav>
                                      </p:tavLst>
                                    </p:anim>
                                    <p:anim calcmode="lin" valueType="num">
                                      <p:cBhvr additive="base">
                                        <p:cTn id="44" dur="750" fill="hold"/>
                                        <p:tgtEl>
                                          <p:spTgt spid="7"/>
                                        </p:tgtEl>
                                        <p:attrNameLst>
                                          <p:attrName>ppt_y</p:attrName>
                                        </p:attrNameLst>
                                      </p:cBhvr>
                                      <p:tavLst>
                                        <p:tav tm="0">
                                          <p:val>
                                            <p:strVal val="#ppt_y"/>
                                          </p:val>
                                        </p:tav>
                                        <p:tav tm="100000">
                                          <p:val>
                                            <p:strVal val="#ppt_y"/>
                                          </p:val>
                                        </p:tav>
                                      </p:tavLst>
                                    </p:anim>
                                  </p:childTnLst>
                                </p:cTn>
                              </p:par>
                              <p:par>
                                <p:cTn id="45" presetID="18" presetClass="entr" presetSubtype="12"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trips(downLeft)">
                                      <p:cBhvr>
                                        <p:cTn id="47" dur="750"/>
                                        <p:tgtEl>
                                          <p:spTgt spid="1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750"/>
                                        <p:tgtEl>
                                          <p:spTgt spid="5"/>
                                        </p:tgtEl>
                                      </p:cBhvr>
                                    </p:animEffect>
                                  </p:childTnLst>
                                </p:cTn>
                              </p:par>
                            </p:childTnLst>
                          </p:cTn>
                        </p:par>
                        <p:par>
                          <p:cTn id="51" fill="hold">
                            <p:stCondLst>
                              <p:cond delay="2000"/>
                            </p:stCondLst>
                            <p:childTnLst>
                              <p:par>
                                <p:cTn id="52" presetID="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750" fill="hold"/>
                                        <p:tgtEl>
                                          <p:spTgt spid="8"/>
                                        </p:tgtEl>
                                        <p:attrNameLst>
                                          <p:attrName>ppt_x</p:attrName>
                                        </p:attrNameLst>
                                      </p:cBhvr>
                                      <p:tavLst>
                                        <p:tav tm="0">
                                          <p:val>
                                            <p:strVal val="0-#ppt_w/2"/>
                                          </p:val>
                                        </p:tav>
                                        <p:tav tm="100000">
                                          <p:val>
                                            <p:strVal val="#ppt_x"/>
                                          </p:val>
                                        </p:tav>
                                      </p:tavLst>
                                    </p:anim>
                                    <p:anim calcmode="lin" valueType="num">
                                      <p:cBhvr additive="base">
                                        <p:cTn id="55" dur="750" fill="hold"/>
                                        <p:tgtEl>
                                          <p:spTgt spid="8"/>
                                        </p:tgtEl>
                                        <p:attrNameLst>
                                          <p:attrName>ppt_y</p:attrName>
                                        </p:attrNameLst>
                                      </p:cBhvr>
                                      <p:tavLst>
                                        <p:tav tm="0">
                                          <p:val>
                                            <p:strVal val="#ppt_y"/>
                                          </p:val>
                                        </p:tav>
                                        <p:tav tm="100000">
                                          <p:val>
                                            <p:strVal val="#ppt_y"/>
                                          </p:val>
                                        </p:tav>
                                      </p:tavLst>
                                    </p:anim>
                                  </p:childTnLst>
                                </p:cTn>
                              </p:par>
                              <p:par>
                                <p:cTn id="56" presetID="18" presetClass="entr" presetSubtype="12"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Left)">
                                      <p:cBhvr>
                                        <p:cTn id="58" dur="750"/>
                                        <p:tgtEl>
                                          <p:spTgt spid="10"/>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a:cxnSpLocks/>
          </p:cNvCxnSpPr>
          <p:nvPr/>
        </p:nvCxnSpPr>
        <p:spPr>
          <a:xfrm>
            <a:off x="2574601" y="1208868"/>
            <a:ext cx="0" cy="5649132"/>
          </a:xfrm>
          <a:prstGeom prst="line">
            <a:avLst/>
          </a:prstGeom>
          <a:ln>
            <a:solidFill>
              <a:schemeClr val="tx1">
                <a:lumMod val="50000"/>
                <a:lumOff val="50000"/>
              </a:schemeClr>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44191" y="1493677"/>
            <a:ext cx="1107996" cy="461665"/>
          </a:xfrm>
          <a:prstGeom prst="rect">
            <a:avLst/>
          </a:prstGeom>
        </p:spPr>
        <p:txBody>
          <a:bodyPr wrap="none">
            <a:spAutoFit/>
          </a:bodyPr>
          <a:lstStyle/>
          <a:p>
            <a:r>
              <a:rPr lang="zh-CN" altLang="en-US" sz="2400" b="1" dirty="0">
                <a:solidFill>
                  <a:srgbClr val="00A2FF"/>
                </a:solidFill>
                <a:latin typeface="微软雅黑" panose="020B0503020204020204" pitchFamily="34" charset="-122"/>
                <a:ea typeface="微软雅黑" panose="020B0503020204020204" pitchFamily="34" charset="-122"/>
              </a:rPr>
              <a:t>进餐时</a:t>
            </a:r>
          </a:p>
        </p:txBody>
      </p:sp>
      <p:sp>
        <p:nvSpPr>
          <p:cNvPr id="3" name="矩形 2"/>
          <p:cNvSpPr/>
          <p:nvPr/>
        </p:nvSpPr>
        <p:spPr>
          <a:xfrm>
            <a:off x="4819650" y="1197441"/>
            <a:ext cx="6667500" cy="923330"/>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吃到鱼头，鱼刺骨头等物时，不要往外面吐也不要往地上仍，要慢慢用手拿到自己的碟子里或放在靠近自己餐桌边或放在事先准备好的纸上。</a:t>
            </a:r>
          </a:p>
        </p:txBody>
      </p:sp>
      <p:sp>
        <p:nvSpPr>
          <p:cNvPr id="4" name="矩形 3"/>
          <p:cNvSpPr/>
          <p:nvPr/>
        </p:nvSpPr>
        <p:spPr>
          <a:xfrm>
            <a:off x="4819650" y="3066291"/>
            <a:ext cx="6667500" cy="733534"/>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要适时地抽空和左右的人聊几句风趣的话，以调和气氛不要光顾着吃饭不管别人，也不要狼吞虎咽地大吃一顿。</a:t>
            </a:r>
          </a:p>
        </p:txBody>
      </p:sp>
      <p:sp>
        <p:nvSpPr>
          <p:cNvPr id="5" name="矩形 4"/>
          <p:cNvSpPr/>
          <p:nvPr/>
        </p:nvSpPr>
        <p:spPr>
          <a:xfrm>
            <a:off x="4819650" y="4768808"/>
            <a:ext cx="6667500" cy="733534"/>
          </a:xfrm>
          <a:prstGeom prst="rect">
            <a:avLst/>
          </a:prstGeom>
        </p:spPr>
        <p:txBody>
          <a:bodyPr wrap="square">
            <a:spAutoFit/>
          </a:bodyPr>
          <a:lstStyle/>
          <a:p>
            <a:pPr>
              <a:lnSpc>
                <a:spcPts val="2500"/>
              </a:lnSpc>
              <a:spcBef>
                <a:spcPct val="50000"/>
              </a:spcBef>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最后离席时必须想主人表示感谢或者就此时邀请主人以后到自己家做客，以示回敬。</a:t>
            </a:r>
          </a:p>
        </p:txBody>
      </p:sp>
      <p:sp>
        <p:nvSpPr>
          <p:cNvPr id="6" name="矩形 5"/>
          <p:cNvSpPr/>
          <p:nvPr/>
        </p:nvSpPr>
        <p:spPr>
          <a:xfrm>
            <a:off x="590303" y="3172289"/>
            <a:ext cx="1415772" cy="461665"/>
          </a:xfrm>
          <a:prstGeom prst="rect">
            <a:avLst/>
          </a:prstGeom>
        </p:spPr>
        <p:txBody>
          <a:bodyPr wrap="none">
            <a:spAutoFit/>
          </a:bodyPr>
          <a:lstStyle/>
          <a:p>
            <a:r>
              <a:rPr lang="zh-CN" altLang="en-US" sz="2400" b="1" dirty="0">
                <a:solidFill>
                  <a:srgbClr val="98DE04"/>
                </a:solidFill>
                <a:latin typeface="微软雅黑" panose="020B0503020204020204" pitchFamily="34" charset="-122"/>
                <a:ea typeface="微软雅黑" panose="020B0503020204020204" pitchFamily="34" charset="-122"/>
              </a:rPr>
              <a:t>调节气氛</a:t>
            </a:r>
          </a:p>
        </p:txBody>
      </p:sp>
      <p:sp>
        <p:nvSpPr>
          <p:cNvPr id="7" name="矩形 6"/>
          <p:cNvSpPr/>
          <p:nvPr/>
        </p:nvSpPr>
        <p:spPr>
          <a:xfrm>
            <a:off x="744191" y="4904743"/>
            <a:ext cx="1107996" cy="461665"/>
          </a:xfrm>
          <a:prstGeom prst="rect">
            <a:avLst/>
          </a:prstGeom>
        </p:spPr>
        <p:txBody>
          <a:bodyPr wrap="none">
            <a:spAutoFit/>
          </a:bodyPr>
          <a:lstStyle/>
          <a:p>
            <a:r>
              <a:rPr lang="zh-CN" altLang="en-US" sz="2400" b="1" dirty="0">
                <a:solidFill>
                  <a:srgbClr val="0BD0D9"/>
                </a:solidFill>
                <a:latin typeface="微软雅黑" panose="020B0503020204020204" pitchFamily="34" charset="-122"/>
                <a:ea typeface="微软雅黑" panose="020B0503020204020204" pitchFamily="34" charset="-122"/>
              </a:rPr>
              <a:t>离席时</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361591" y="1148508"/>
            <a:ext cx="1152000" cy="1152000"/>
          </a:xfrm>
          <a:prstGeom prst="rect">
            <a:avLst/>
          </a:prstGeom>
          <a:ln w="6350">
            <a:solidFill>
              <a:schemeClr val="bg1">
                <a:lumMod val="85000"/>
              </a:schemeClr>
            </a:solidFill>
          </a:ln>
        </p:spPr>
      </p:pic>
      <p:pic>
        <p:nvPicPr>
          <p:cNvPr id="9" name="图片 8"/>
          <p:cNvPicPr preferRelativeResize="0">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361591" y="4559575"/>
            <a:ext cx="1152000" cy="1152000"/>
          </a:xfrm>
          <a:prstGeom prst="rect">
            <a:avLst/>
          </a:prstGeom>
          <a:ln w="6350">
            <a:solidFill>
              <a:schemeClr val="bg1">
                <a:lumMod val="85000"/>
              </a:schemeClr>
            </a:solidFill>
          </a:ln>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361590" y="2853000"/>
            <a:ext cx="1152000" cy="1152000"/>
          </a:xfrm>
          <a:prstGeom prst="rect">
            <a:avLst/>
          </a:prstGeom>
          <a:ln w="6350">
            <a:solidFill>
              <a:schemeClr val="bg1">
                <a:lumMod val="85000"/>
              </a:schemeClr>
            </a:solidFill>
          </a:ln>
        </p:spPr>
      </p:pic>
      <p:grpSp>
        <p:nvGrpSpPr>
          <p:cNvPr id="11" name="_10"/>
          <p:cNvGrpSpPr/>
          <p:nvPr/>
        </p:nvGrpSpPr>
        <p:grpSpPr>
          <a:xfrm>
            <a:off x="2063581" y="2984589"/>
            <a:ext cx="979294" cy="979294"/>
            <a:chOff x="2123728" y="1707656"/>
            <a:chExt cx="1197175" cy="1197175"/>
          </a:xfrm>
        </p:grpSpPr>
        <p:grpSp>
          <p:nvGrpSpPr>
            <p:cNvPr id="12" name="组合 11"/>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13"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rgbClr val="92D050"/>
                  </a:solidFill>
                  <a:latin typeface="微软雅黑"/>
                </a:rPr>
                <a:t>5</a:t>
              </a:r>
              <a:endParaRPr lang="zh-CN" altLang="en-US" sz="4800" b="1" dirty="0">
                <a:solidFill>
                  <a:srgbClr val="92D050"/>
                </a:solidFill>
                <a:latin typeface="微软雅黑"/>
              </a:endParaRPr>
            </a:p>
          </p:txBody>
        </p:sp>
      </p:grpSp>
      <p:grpSp>
        <p:nvGrpSpPr>
          <p:cNvPr id="16" name="_10"/>
          <p:cNvGrpSpPr/>
          <p:nvPr/>
        </p:nvGrpSpPr>
        <p:grpSpPr>
          <a:xfrm>
            <a:off x="2084954" y="1321214"/>
            <a:ext cx="979294" cy="979294"/>
            <a:chOff x="2123728" y="1707656"/>
            <a:chExt cx="1197175" cy="1197175"/>
          </a:xfrm>
        </p:grpSpPr>
        <p:grpSp>
          <p:nvGrpSpPr>
            <p:cNvPr id="17" name="组合 1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18"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rgbClr val="00B0F0"/>
                  </a:solidFill>
                  <a:latin typeface="微软雅黑"/>
                </a:rPr>
                <a:t>4</a:t>
              </a:r>
              <a:endParaRPr lang="zh-CN" altLang="en-US" sz="4800" b="1" dirty="0">
                <a:solidFill>
                  <a:srgbClr val="00B0F0"/>
                </a:solidFill>
                <a:latin typeface="微软雅黑"/>
              </a:endParaRPr>
            </a:p>
          </p:txBody>
        </p:sp>
      </p:grpSp>
      <p:grpSp>
        <p:nvGrpSpPr>
          <p:cNvPr id="21" name="_10"/>
          <p:cNvGrpSpPr/>
          <p:nvPr/>
        </p:nvGrpSpPr>
        <p:grpSpPr>
          <a:xfrm>
            <a:off x="2084954" y="4811686"/>
            <a:ext cx="979294" cy="979294"/>
            <a:chOff x="2123728" y="1707656"/>
            <a:chExt cx="1197175" cy="1197175"/>
          </a:xfrm>
        </p:grpSpPr>
        <p:grpSp>
          <p:nvGrpSpPr>
            <p:cNvPr id="22" name="组合 21"/>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25" name="椭圆 2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23"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chemeClr val="accent1">
                      <a:lumMod val="60000"/>
                      <a:lumOff val="40000"/>
                    </a:schemeClr>
                  </a:solidFill>
                  <a:latin typeface="微软雅黑"/>
                </a:rPr>
                <a:t>6</a:t>
              </a:r>
              <a:endParaRPr lang="zh-CN" altLang="en-US" sz="4800" b="1" dirty="0">
                <a:solidFill>
                  <a:schemeClr val="accent1">
                    <a:lumMod val="60000"/>
                    <a:lumOff val="40000"/>
                  </a:schemeClr>
                </a:solidFill>
                <a:latin typeface="微软雅黑"/>
              </a:endParaRPr>
            </a:p>
          </p:txBody>
        </p:sp>
      </p:grpSp>
    </p:spTree>
    <p:extLst>
      <p:ext uri="{BB962C8B-B14F-4D97-AF65-F5344CB8AC3E}">
        <p14:creationId xmlns:p14="http://schemas.microsoft.com/office/powerpoint/2010/main" val="599401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1000"/>
                                        <p:tgtEl>
                                          <p:spTgt spid="26"/>
                                        </p:tgtEl>
                                      </p:cBhvr>
                                    </p:animEffect>
                                  </p:childTnLst>
                                </p:cTn>
                              </p:par>
                            </p:childTnLst>
                          </p:cTn>
                        </p:par>
                        <p:par>
                          <p:cTn id="27" fill="hold">
                            <p:stCondLst>
                              <p:cond delay="1000"/>
                            </p:stCondLst>
                            <p:childTnLst>
                              <p:par>
                                <p:cTn id="28" presetID="2" presetClass="entr" presetSubtype="8"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750" fill="hold"/>
                                        <p:tgtEl>
                                          <p:spTgt spid="2"/>
                                        </p:tgtEl>
                                        <p:attrNameLst>
                                          <p:attrName>ppt_x</p:attrName>
                                        </p:attrNameLst>
                                      </p:cBhvr>
                                      <p:tavLst>
                                        <p:tav tm="0">
                                          <p:val>
                                            <p:strVal val="0-#ppt_w/2"/>
                                          </p:val>
                                        </p:tav>
                                        <p:tav tm="100000">
                                          <p:val>
                                            <p:strVal val="#ppt_x"/>
                                          </p:val>
                                        </p:tav>
                                      </p:tavLst>
                                    </p:anim>
                                    <p:anim calcmode="lin" valueType="num">
                                      <p:cBhvr additive="base">
                                        <p:cTn id="31" dur="750" fill="hold"/>
                                        <p:tgtEl>
                                          <p:spTgt spid="2"/>
                                        </p:tgtEl>
                                        <p:attrNameLst>
                                          <p:attrName>ppt_y</p:attrName>
                                        </p:attrNameLst>
                                      </p:cBhvr>
                                      <p:tavLst>
                                        <p:tav tm="0">
                                          <p:val>
                                            <p:strVal val="#ppt_y"/>
                                          </p:val>
                                        </p:tav>
                                        <p:tav tm="100000">
                                          <p:val>
                                            <p:strVal val="#ppt_y"/>
                                          </p:val>
                                        </p:tav>
                                      </p:tavLst>
                                    </p:anim>
                                  </p:childTnLst>
                                </p:cTn>
                              </p:par>
                              <p:par>
                                <p:cTn id="32" presetID="18" presetClass="entr" presetSubtype="1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strips(downLeft)">
                                      <p:cBhvr>
                                        <p:cTn id="34" dur="750"/>
                                        <p:tgtEl>
                                          <p:spTgt spid="8"/>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750"/>
                                        <p:tgtEl>
                                          <p:spTgt spid="3"/>
                                        </p:tgtEl>
                                      </p:cBhvr>
                                    </p:animEffect>
                                  </p:childTnLst>
                                </p:cTn>
                              </p:par>
                            </p:childTnLst>
                          </p:cTn>
                        </p:par>
                        <p:par>
                          <p:cTn id="38" fill="hold">
                            <p:stCondLst>
                              <p:cond delay="1750"/>
                            </p:stCondLst>
                            <p:childTnLst>
                              <p:par>
                                <p:cTn id="39" presetID="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750" fill="hold"/>
                                        <p:tgtEl>
                                          <p:spTgt spid="6"/>
                                        </p:tgtEl>
                                        <p:attrNameLst>
                                          <p:attrName>ppt_x</p:attrName>
                                        </p:attrNameLst>
                                      </p:cBhvr>
                                      <p:tavLst>
                                        <p:tav tm="0">
                                          <p:val>
                                            <p:strVal val="0-#ppt_w/2"/>
                                          </p:val>
                                        </p:tav>
                                        <p:tav tm="100000">
                                          <p:val>
                                            <p:strVal val="#ppt_x"/>
                                          </p:val>
                                        </p:tav>
                                      </p:tavLst>
                                    </p:anim>
                                    <p:anim calcmode="lin" valueType="num">
                                      <p:cBhvr additive="base">
                                        <p:cTn id="42" dur="750" fill="hold"/>
                                        <p:tgtEl>
                                          <p:spTgt spid="6"/>
                                        </p:tgtEl>
                                        <p:attrNameLst>
                                          <p:attrName>ppt_y</p:attrName>
                                        </p:attrNameLst>
                                      </p:cBhvr>
                                      <p:tavLst>
                                        <p:tav tm="0">
                                          <p:val>
                                            <p:strVal val="#ppt_y"/>
                                          </p:val>
                                        </p:tav>
                                        <p:tav tm="100000">
                                          <p:val>
                                            <p:strVal val="#ppt_y"/>
                                          </p:val>
                                        </p:tav>
                                      </p:tavLst>
                                    </p:anim>
                                  </p:childTnLst>
                                </p:cTn>
                              </p:par>
                              <p:par>
                                <p:cTn id="43" presetID="18" presetClass="entr" presetSubtype="12"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strips(downLeft)">
                                      <p:cBhvr>
                                        <p:cTn id="45" dur="750"/>
                                        <p:tgtEl>
                                          <p:spTgt spid="10"/>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up)">
                                      <p:cBhvr>
                                        <p:cTn id="48" dur="750"/>
                                        <p:tgtEl>
                                          <p:spTgt spid="4"/>
                                        </p:tgtEl>
                                      </p:cBhvr>
                                    </p:animEffect>
                                  </p:childTnLst>
                                </p:cTn>
                              </p:par>
                            </p:childTnLst>
                          </p:cTn>
                        </p:par>
                        <p:par>
                          <p:cTn id="49" fill="hold">
                            <p:stCondLst>
                              <p:cond delay="2500"/>
                            </p:stCondLst>
                            <p:childTnLst>
                              <p:par>
                                <p:cTn id="50" presetID="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750" fill="hold"/>
                                        <p:tgtEl>
                                          <p:spTgt spid="7"/>
                                        </p:tgtEl>
                                        <p:attrNameLst>
                                          <p:attrName>ppt_x</p:attrName>
                                        </p:attrNameLst>
                                      </p:cBhvr>
                                      <p:tavLst>
                                        <p:tav tm="0">
                                          <p:val>
                                            <p:strVal val="0-#ppt_w/2"/>
                                          </p:val>
                                        </p:tav>
                                        <p:tav tm="100000">
                                          <p:val>
                                            <p:strVal val="#ppt_x"/>
                                          </p:val>
                                        </p:tav>
                                      </p:tavLst>
                                    </p:anim>
                                    <p:anim calcmode="lin" valueType="num">
                                      <p:cBhvr additive="base">
                                        <p:cTn id="53" dur="750" fill="hold"/>
                                        <p:tgtEl>
                                          <p:spTgt spid="7"/>
                                        </p:tgtEl>
                                        <p:attrNameLst>
                                          <p:attrName>ppt_y</p:attrName>
                                        </p:attrNameLst>
                                      </p:cBhvr>
                                      <p:tavLst>
                                        <p:tav tm="0">
                                          <p:val>
                                            <p:strVal val="#ppt_y"/>
                                          </p:val>
                                        </p:tav>
                                        <p:tav tm="100000">
                                          <p:val>
                                            <p:strVal val="#ppt_y"/>
                                          </p:val>
                                        </p:tav>
                                      </p:tavLst>
                                    </p:anim>
                                  </p:childTnLst>
                                </p:cTn>
                              </p:par>
                              <p:par>
                                <p:cTn id="54" presetID="18" presetClass="entr" presetSubtype="12"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strips(downLeft)">
                                      <p:cBhvr>
                                        <p:cTn id="56" dur="750"/>
                                        <p:tgtEl>
                                          <p:spTgt spid="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第六部分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举止礼仪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06</a:t>
            </a:r>
            <a:endParaRPr lang="zh-CN" altLang="en-US" sz="2133" dirty="0">
              <a:solidFill>
                <a:prstClr val="white"/>
              </a:solidFill>
              <a:latin typeface="微软雅黑"/>
            </a:endParaRPr>
          </a:p>
        </p:txBody>
      </p:sp>
      <p:grpSp>
        <p:nvGrpSpPr>
          <p:cNvPr id="6" name="3     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06</a:t>
              </a:r>
              <a:endParaRPr lang="zh-CN" altLang="en-US" sz="6667" b="1" dirty="0">
                <a:solidFill>
                  <a:srgbClr val="0068B7"/>
                </a:solidFill>
                <a:latin typeface="微软雅黑"/>
              </a:endParaRPr>
            </a:p>
          </p:txBody>
        </p:sp>
      </p:gr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619251" y="1572779"/>
            <a:ext cx="3494353" cy="323890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7698459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5"/>
          <p:cNvSpPr/>
          <p:nvPr/>
        </p:nvSpPr>
        <p:spPr>
          <a:xfrm>
            <a:off x="197653" y="1898719"/>
            <a:ext cx="1657350" cy="1657350"/>
          </a:xfrm>
          <a:prstGeom prst="roundRect">
            <a:avLst>
              <a:gd name="adj" fmla="val 1875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bg1"/>
                </a:solidFill>
                <a:latin typeface="微软雅黑" panose="020B0503020204020204" pitchFamily="34" charset="-122"/>
                <a:ea typeface="微软雅黑" panose="020B0503020204020204" pitchFamily="34" charset="-122"/>
              </a:rPr>
              <a:t>注意</a:t>
            </a:r>
            <a:endParaRPr lang="en-US" altLang="zh-CN" sz="3200" b="1">
              <a:solidFill>
                <a:schemeClr val="bg1"/>
              </a:solidFill>
              <a:latin typeface="微软雅黑" panose="020B0503020204020204" pitchFamily="34" charset="-122"/>
              <a:ea typeface="微软雅黑" panose="020B0503020204020204" pitchFamily="34" charset="-122"/>
            </a:endParaRPr>
          </a:p>
          <a:p>
            <a:pPr algn="ctr"/>
            <a:r>
              <a:rPr lang="zh-CN" altLang="en-US" sz="3200" b="1">
                <a:solidFill>
                  <a:schemeClr val="bg1"/>
                </a:solidFill>
                <a:latin typeface="微软雅黑" panose="020B0503020204020204" pitchFamily="34" charset="-122"/>
                <a:ea typeface="微软雅黑" panose="020B0503020204020204" pitchFamily="34" charset="-122"/>
              </a:rPr>
              <a:t>目光</a:t>
            </a:r>
            <a:endParaRPr lang="zh-CN" altLang="en-US" sz="3200" b="1" dirty="0">
              <a:solidFill>
                <a:schemeClr val="bg1"/>
              </a:solidFill>
            </a:endParaRPr>
          </a:p>
        </p:txBody>
      </p:sp>
      <p:cxnSp>
        <p:nvCxnSpPr>
          <p:cNvPr id="3" name="直接连接符 2"/>
          <p:cNvCxnSpPr>
            <a:cxnSpLocks/>
            <a:stCxn id="2" idx="3"/>
          </p:cNvCxnSpPr>
          <p:nvPr/>
        </p:nvCxnSpPr>
        <p:spPr>
          <a:xfrm>
            <a:off x="1855003" y="2727394"/>
            <a:ext cx="9638302" cy="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93161" y="3362800"/>
            <a:ext cx="3224094" cy="3108338"/>
            <a:chOff x="2800622" y="4289579"/>
            <a:chExt cx="3674291" cy="2171810"/>
          </a:xfrm>
        </p:grpSpPr>
        <p:sp>
          <p:nvSpPr>
            <p:cNvPr id="5" name="矩形 4"/>
            <p:cNvSpPr/>
            <p:nvPr/>
          </p:nvSpPr>
          <p:spPr>
            <a:xfrm>
              <a:off x="2800622" y="4830173"/>
              <a:ext cx="3674291" cy="1631216"/>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与人交谈时我们一般把目光集中在对方面部区域。初次交往最好把目光放在以两眼为底线、额中为顶角的三角区。沟通一会儿后可把目光集中在对方的双眼到唇心的眼鼻三角区。对方头顶、胸、手、腹、臀、脚及大腿都是注视禁区，特别是异性之间。</a:t>
              </a:r>
              <a:endParaRPr lang="zh-CN" altLang="en-US" sz="1400" dirty="0"/>
            </a:p>
          </p:txBody>
        </p:sp>
        <p:sp>
          <p:nvSpPr>
            <p:cNvPr id="6" name="矩形 5"/>
            <p:cNvSpPr/>
            <p:nvPr/>
          </p:nvSpPr>
          <p:spPr>
            <a:xfrm>
              <a:off x="3904233" y="4289579"/>
              <a:ext cx="1467068" cy="400110"/>
            </a:xfrm>
            <a:prstGeom prst="rect">
              <a:avLst/>
            </a:prstGeom>
          </p:spPr>
          <p:txBody>
            <a:bodyPr wrap="none">
              <a:spAutoFit/>
            </a:bodyPr>
            <a:lstStyle/>
            <a:p>
              <a:r>
                <a:rPr lang="zh-CN" altLang="en-US" sz="2000" b="1" dirty="0">
                  <a:solidFill>
                    <a:srgbClr val="0BD0D9"/>
                  </a:solidFill>
                  <a:latin typeface="微软雅黑" panose="020B0503020204020204" pitchFamily="34" charset="-122"/>
                  <a:ea typeface="微软雅黑" panose="020B0503020204020204" pitchFamily="34" charset="-122"/>
                </a:rPr>
                <a:t>与人交谈时</a:t>
              </a:r>
              <a:endParaRPr lang="zh-CN" altLang="en-US" sz="2000" b="1" dirty="0">
                <a:solidFill>
                  <a:srgbClr val="0BD0D9"/>
                </a:solidFill>
              </a:endParaRPr>
            </a:p>
          </p:txBody>
        </p:sp>
      </p:grpSp>
      <p:grpSp>
        <p:nvGrpSpPr>
          <p:cNvPr id="7" name="组合 6"/>
          <p:cNvGrpSpPr/>
          <p:nvPr/>
        </p:nvGrpSpPr>
        <p:grpSpPr>
          <a:xfrm>
            <a:off x="8623495" y="3438671"/>
            <a:ext cx="2757268" cy="2780822"/>
            <a:chOff x="4997767" y="1405057"/>
            <a:chExt cx="3674291" cy="1571706"/>
          </a:xfrm>
        </p:grpSpPr>
        <p:sp>
          <p:nvSpPr>
            <p:cNvPr id="8" name="矩形 7"/>
            <p:cNvSpPr/>
            <p:nvPr/>
          </p:nvSpPr>
          <p:spPr>
            <a:xfrm>
              <a:off x="6226413" y="1405057"/>
              <a:ext cx="1217000" cy="400110"/>
            </a:xfrm>
            <a:prstGeom prst="rect">
              <a:avLst/>
            </a:prstGeom>
          </p:spPr>
          <p:txBody>
            <a:bodyPr wrap="none">
              <a:spAutoFit/>
            </a:bodyPr>
            <a:lstStyle/>
            <a:p>
              <a:r>
                <a:rPr lang="zh-CN" altLang="en-US" sz="2000" b="1" dirty="0">
                  <a:solidFill>
                    <a:srgbClr val="00A2FF"/>
                  </a:solidFill>
                  <a:latin typeface="微软雅黑" panose="020B0503020204020204" pitchFamily="34" charset="-122"/>
                  <a:ea typeface="微软雅黑" panose="020B0503020204020204" pitchFamily="34" charset="-122"/>
                </a:rPr>
                <a:t>目光接触</a:t>
              </a:r>
            </a:p>
          </p:txBody>
        </p:sp>
        <p:sp>
          <p:nvSpPr>
            <p:cNvPr id="9" name="矩形 8"/>
            <p:cNvSpPr/>
            <p:nvPr/>
          </p:nvSpPr>
          <p:spPr>
            <a:xfrm>
              <a:off x="4997767" y="1858508"/>
              <a:ext cx="3674291" cy="1118255"/>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交往中和对方目光接触的时间不要太长。每次看对方眼睛三秒左右比较自然。长时间回避对方目光、左顾右盼、上下打量、直盯着对方、长久注视异性等都是失礼的表现。</a:t>
              </a:r>
            </a:p>
          </p:txBody>
        </p:sp>
      </p:grpSp>
      <p:grpSp>
        <p:nvGrpSpPr>
          <p:cNvPr id="10" name="组合 9"/>
          <p:cNvGrpSpPr/>
          <p:nvPr/>
        </p:nvGrpSpPr>
        <p:grpSpPr>
          <a:xfrm>
            <a:off x="5053748" y="3263702"/>
            <a:ext cx="2755669" cy="2872076"/>
            <a:chOff x="7300973" y="4289579"/>
            <a:chExt cx="3674291" cy="1612724"/>
          </a:xfrm>
        </p:grpSpPr>
        <p:sp>
          <p:nvSpPr>
            <p:cNvPr id="11" name="矩形 10"/>
            <p:cNvSpPr/>
            <p:nvPr/>
          </p:nvSpPr>
          <p:spPr>
            <a:xfrm>
              <a:off x="8170284" y="4289579"/>
              <a:ext cx="1723549" cy="400110"/>
            </a:xfrm>
            <a:prstGeom prst="rect">
              <a:avLst/>
            </a:prstGeom>
          </p:spPr>
          <p:txBody>
            <a:bodyPr wrap="none">
              <a:spAutoFit/>
            </a:bodyPr>
            <a:lstStyle/>
            <a:p>
              <a:r>
                <a:rPr lang="zh-CN" altLang="en-US" sz="2000" b="1" dirty="0">
                  <a:solidFill>
                    <a:srgbClr val="98DE04"/>
                  </a:solidFill>
                  <a:latin typeface="微软雅黑" panose="020B0503020204020204" pitchFamily="34" charset="-122"/>
                  <a:ea typeface="微软雅黑" panose="020B0503020204020204" pitchFamily="34" charset="-122"/>
                </a:rPr>
                <a:t>与多人沟通时</a:t>
              </a:r>
              <a:endParaRPr lang="zh-CN" altLang="en-US" sz="2000" b="1" dirty="0">
                <a:solidFill>
                  <a:srgbClr val="98DE04"/>
                </a:solidFill>
              </a:endParaRPr>
            </a:p>
          </p:txBody>
        </p:sp>
        <p:sp>
          <p:nvSpPr>
            <p:cNvPr id="12" name="矩形 11"/>
            <p:cNvSpPr/>
            <p:nvPr/>
          </p:nvSpPr>
          <p:spPr>
            <a:xfrm>
              <a:off x="7300973" y="4784048"/>
              <a:ext cx="3674291" cy="1118255"/>
            </a:xfrm>
            <a:prstGeom prst="rect">
              <a:avLst/>
            </a:prstGeom>
          </p:spPr>
          <p:txBody>
            <a:bodyPr wrap="square">
              <a:spAutoFit/>
            </a:bodyPr>
            <a:lstStyle/>
            <a:p>
              <a:pPr>
                <a:lnSpc>
                  <a:spcPts val="2000"/>
                </a:lnSpc>
              </a:pPr>
              <a:r>
                <a:rPr lang="zh-CN" altLang="en-US" sz="1400" dirty="0">
                  <a:latin typeface="微软雅黑" panose="020B0503020204020204" pitchFamily="34" charset="-122"/>
                  <a:ea typeface="微软雅黑" panose="020B0503020204020204" pitchFamily="34" charset="-122"/>
                </a:rPr>
                <a:t>和多人沟通时，应用环视加点视的方法表示对大家的真诚、重视和一视同仁。当双方都沉默不语的时候，应把目光移开；当别人说错话或拘谨的时候，不要正视对方。</a:t>
              </a:r>
            </a:p>
          </p:txBody>
        </p:sp>
      </p:grpSp>
      <p:sp>
        <p:nvSpPr>
          <p:cNvPr id="13"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举止礼仪注意事项</a:t>
            </a:r>
          </a:p>
        </p:txBody>
      </p:sp>
      <p:cxnSp>
        <p:nvCxnSpPr>
          <p:cNvPr id="14"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15" name="_4"/>
          <p:cNvGrpSpPr/>
          <p:nvPr/>
        </p:nvGrpSpPr>
        <p:grpSpPr>
          <a:xfrm>
            <a:off x="2479883" y="1995608"/>
            <a:ext cx="1159947" cy="1159761"/>
            <a:chOff x="1466675" y="3784103"/>
            <a:chExt cx="1301392" cy="1301862"/>
          </a:xfrm>
        </p:grpSpPr>
        <p:grpSp>
          <p:nvGrpSpPr>
            <p:cNvPr id="16" name="组合 15"/>
            <p:cNvGrpSpPr/>
            <p:nvPr/>
          </p:nvGrpSpPr>
          <p:grpSpPr>
            <a:xfrm>
              <a:off x="1466675" y="3784103"/>
              <a:ext cx="1301392" cy="1301862"/>
              <a:chOff x="4345444" y="2542859"/>
              <a:chExt cx="1810550" cy="1811205"/>
            </a:xfrm>
          </p:grpSpPr>
          <p:grpSp>
            <p:nvGrpSpPr>
              <p:cNvPr id="18" name="组合 1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0" name="同心圆 1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21" name="椭圆 2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19" name="椭圆 1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17" name="TextBox 97"/>
            <p:cNvSpPr txBox="1"/>
            <p:nvPr/>
          </p:nvSpPr>
          <p:spPr>
            <a:xfrm>
              <a:off x="1692270" y="4180596"/>
              <a:ext cx="850203"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a:solidFill>
                    <a:prstClr val="white"/>
                  </a:solidFill>
                  <a:latin typeface="微软雅黑"/>
                </a:rPr>
                <a:t>1</a:t>
              </a:r>
              <a:endParaRPr lang="zh-CN" altLang="en-US" sz="1867" dirty="0">
                <a:solidFill>
                  <a:prstClr val="white"/>
                </a:solidFill>
                <a:latin typeface="微软雅黑"/>
              </a:endParaRPr>
            </a:p>
          </p:txBody>
        </p:sp>
      </p:grpSp>
      <p:grpSp>
        <p:nvGrpSpPr>
          <p:cNvPr id="22" name="3     _5"/>
          <p:cNvGrpSpPr/>
          <p:nvPr/>
        </p:nvGrpSpPr>
        <p:grpSpPr>
          <a:xfrm>
            <a:off x="6145713" y="2189839"/>
            <a:ext cx="877900" cy="877759"/>
            <a:chOff x="3117025" y="3959191"/>
            <a:chExt cx="984950" cy="985306"/>
          </a:xfrm>
        </p:grpSpPr>
        <p:grpSp>
          <p:nvGrpSpPr>
            <p:cNvPr id="23" name="组合 22"/>
            <p:cNvGrpSpPr/>
            <p:nvPr/>
          </p:nvGrpSpPr>
          <p:grpSpPr>
            <a:xfrm>
              <a:off x="3117025" y="3959191"/>
              <a:ext cx="984950" cy="985306"/>
              <a:chOff x="4345444" y="2542859"/>
              <a:chExt cx="1810550" cy="1811205"/>
            </a:xfrm>
          </p:grpSpPr>
          <p:grpSp>
            <p:nvGrpSpPr>
              <p:cNvPr id="25" name="组合 2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 name="同心圆 2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28" name="椭圆 2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6" name="椭圆 25"/>
              <p:cNvSpPr/>
              <p:nvPr/>
            </p:nvSpPr>
            <p:spPr>
              <a:xfrm>
                <a:off x="4565570" y="2763062"/>
                <a:ext cx="1370298" cy="1370793"/>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4" name="TextBox 104"/>
            <p:cNvSpPr txBox="1"/>
            <p:nvPr/>
          </p:nvSpPr>
          <p:spPr>
            <a:xfrm>
              <a:off x="3188495" y="4196695"/>
              <a:ext cx="850204"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a:solidFill>
                    <a:prstClr val="white"/>
                  </a:solidFill>
                  <a:latin typeface="微软雅黑"/>
                </a:rPr>
                <a:t>2</a:t>
              </a:r>
              <a:endParaRPr lang="zh-CN" altLang="en-US" sz="1867" dirty="0">
                <a:solidFill>
                  <a:prstClr val="white"/>
                </a:solidFill>
                <a:latin typeface="微软雅黑"/>
              </a:endParaRPr>
            </a:p>
          </p:txBody>
        </p:sp>
      </p:grpSp>
      <p:grpSp>
        <p:nvGrpSpPr>
          <p:cNvPr id="29" name="_6"/>
          <p:cNvGrpSpPr/>
          <p:nvPr/>
        </p:nvGrpSpPr>
        <p:grpSpPr>
          <a:xfrm>
            <a:off x="9545498" y="1992579"/>
            <a:ext cx="1175915" cy="1175726"/>
            <a:chOff x="4450933" y="3791953"/>
            <a:chExt cx="1319306" cy="1319782"/>
          </a:xfrm>
        </p:grpSpPr>
        <p:grpSp>
          <p:nvGrpSpPr>
            <p:cNvPr id="30" name="组合 29"/>
            <p:cNvGrpSpPr/>
            <p:nvPr/>
          </p:nvGrpSpPr>
          <p:grpSpPr>
            <a:xfrm>
              <a:off x="4450933" y="3791953"/>
              <a:ext cx="1319306" cy="1319782"/>
              <a:chOff x="4345444" y="2542859"/>
              <a:chExt cx="1810550" cy="1811205"/>
            </a:xfrm>
          </p:grpSpPr>
          <p:grpSp>
            <p:nvGrpSpPr>
              <p:cNvPr id="32" name="组合 3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4" name="同心圆 3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5" name="椭圆 3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3" name="椭圆 3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1" name="TextBox 111"/>
            <p:cNvSpPr txBox="1"/>
            <p:nvPr/>
          </p:nvSpPr>
          <p:spPr>
            <a:xfrm>
              <a:off x="4685484" y="4180595"/>
              <a:ext cx="850203"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a:solidFill>
                    <a:prstClr val="white"/>
                  </a:solidFill>
                  <a:latin typeface="微软雅黑"/>
                </a:rPr>
                <a:t>3</a:t>
              </a:r>
              <a:endParaRPr lang="zh-CN" altLang="en-US" sz="1867" dirty="0">
                <a:solidFill>
                  <a:prstClr val="white"/>
                </a:solidFill>
                <a:latin typeface="微软雅黑"/>
              </a:endParaRPr>
            </a:p>
          </p:txBody>
        </p:sp>
      </p:grpSp>
    </p:spTree>
    <p:extLst>
      <p:ext uri="{BB962C8B-B14F-4D97-AF65-F5344CB8AC3E}">
        <p14:creationId xmlns:p14="http://schemas.microsoft.com/office/powerpoint/2010/main" val="1807175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250"/>
                                            <p:tgtEl>
                                              <p:spTgt spid="3"/>
                                            </p:tgtEl>
                                          </p:cBhvr>
                                        </p:animEffect>
                                      </p:childTnLst>
                                    </p:cTn>
                                  </p:par>
                                </p:childTnLst>
                              </p:cTn>
                            </p:par>
                            <p:par>
                              <p:cTn id="14" fill="hold">
                                <p:stCondLst>
                                  <p:cond delay="2000"/>
                                </p:stCondLst>
                                <p:childTnLst>
                                  <p:par>
                                    <p:cTn id="15" presetID="2" presetClass="entr" presetSubtype="2" accel="58000" fill="hold" nodeType="afterEffect" p14:presetBounceEnd="55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55000">
                                          <p:cBhvr additive="base">
                                            <p:cTn id="17" dur="15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8" dur="1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14:presetBounceEnd="55000">
                                      <p:stCondLst>
                                        <p:cond delay="200"/>
                                      </p:stCondLst>
                                      <p:childTnLst>
                                        <p:set>
                                          <p:cBhvr>
                                            <p:cTn id="20" dur="1" fill="hold">
                                              <p:stCondLst>
                                                <p:cond delay="0"/>
                                              </p:stCondLst>
                                            </p:cTn>
                                            <p:tgtEl>
                                              <p:spTgt spid="22"/>
                                            </p:tgtEl>
                                            <p:attrNameLst>
                                              <p:attrName>style.visibility</p:attrName>
                                            </p:attrNameLst>
                                          </p:cBhvr>
                                          <p:to>
                                            <p:strVal val="visible"/>
                                          </p:to>
                                        </p:set>
                                        <p:anim calcmode="lin" valueType="num" p14:bounceEnd="55000">
                                          <p:cBhvr additive="base">
                                            <p:cTn id="21" dur="1500" fill="hold"/>
                                            <p:tgtEl>
                                              <p:spTgt spid="22"/>
                                            </p:tgtEl>
                                            <p:attrNameLst>
                                              <p:attrName>ppt_x</p:attrName>
                                            </p:attrNameLst>
                                          </p:cBhvr>
                                          <p:tavLst>
                                            <p:tav tm="0">
                                              <p:val>
                                                <p:strVal val="1+#ppt_w/2"/>
                                              </p:val>
                                            </p:tav>
                                            <p:tav tm="100000">
                                              <p:val>
                                                <p:strVal val="#ppt_x"/>
                                              </p:val>
                                            </p:tav>
                                          </p:tavLst>
                                        </p:anim>
                                        <p:anim calcmode="lin" valueType="num" p14:bounceEnd="55000">
                                          <p:cBhvr additive="base">
                                            <p:cTn id="22" dur="1500" fill="hold"/>
                                            <p:tgtEl>
                                              <p:spTgt spid="22"/>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14:presetBounceEnd="55000">
                                      <p:stCondLst>
                                        <p:cond delay="400"/>
                                      </p:stCondLst>
                                      <p:childTnLst>
                                        <p:set>
                                          <p:cBhvr>
                                            <p:cTn id="24" dur="1" fill="hold">
                                              <p:stCondLst>
                                                <p:cond delay="0"/>
                                              </p:stCondLst>
                                            </p:cTn>
                                            <p:tgtEl>
                                              <p:spTgt spid="29"/>
                                            </p:tgtEl>
                                            <p:attrNameLst>
                                              <p:attrName>style.visibility</p:attrName>
                                            </p:attrNameLst>
                                          </p:cBhvr>
                                          <p:to>
                                            <p:strVal val="visible"/>
                                          </p:to>
                                        </p:set>
                                        <p:anim calcmode="lin" valueType="num" p14:bounceEnd="55000">
                                          <p:cBhvr additive="base">
                                            <p:cTn id="25" dur="1500" fill="hold"/>
                                            <p:tgtEl>
                                              <p:spTgt spid="29"/>
                                            </p:tgtEl>
                                            <p:attrNameLst>
                                              <p:attrName>ppt_x</p:attrName>
                                            </p:attrNameLst>
                                          </p:cBhvr>
                                          <p:tavLst>
                                            <p:tav tm="0">
                                              <p:val>
                                                <p:strVal val="1+#ppt_w/2"/>
                                              </p:val>
                                            </p:tav>
                                            <p:tav tm="100000">
                                              <p:val>
                                                <p:strVal val="#ppt_x"/>
                                              </p:val>
                                            </p:tav>
                                          </p:tavLst>
                                        </p:anim>
                                        <p:anim calcmode="lin" valueType="num" p14:bounceEnd="55000">
                                          <p:cBhvr additive="base">
                                            <p:cTn id="26" dur="1500" fill="hold"/>
                                            <p:tgtEl>
                                              <p:spTgt spid="29"/>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1000"/>
                                            <p:tgtEl>
                                              <p:spTgt spid="4"/>
                                            </p:tgtEl>
                                          </p:cBhvr>
                                        </p:animEffect>
                                      </p:childTnLst>
                                    </p:cTn>
                                  </p:par>
                                  <p:par>
                                    <p:cTn id="31" presetID="22" presetClass="entr" presetSubtype="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1000"/>
                                            <p:tgtEl>
                                              <p:spTgt spid="10"/>
                                            </p:tgtEl>
                                          </p:cBhvr>
                                        </p:animEffect>
                                      </p:childTnLst>
                                    </p:cTn>
                                  </p:par>
                                  <p:par>
                                    <p:cTn id="34" presetID="22"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250"/>
                                            <p:tgtEl>
                                              <p:spTgt spid="3"/>
                                            </p:tgtEl>
                                          </p:cBhvr>
                                        </p:animEffect>
                                      </p:childTnLst>
                                    </p:cTn>
                                  </p:par>
                                </p:childTnLst>
                              </p:cTn>
                            </p:par>
                            <p:par>
                              <p:cTn id="14" fill="hold">
                                <p:stCondLst>
                                  <p:cond delay="2000"/>
                                </p:stCondLst>
                                <p:childTnLst>
                                  <p:par>
                                    <p:cTn id="15" presetID="2" presetClass="entr" presetSubtype="2" accel="58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500" fill="hold"/>
                                            <p:tgtEl>
                                              <p:spTgt spid="15"/>
                                            </p:tgtEl>
                                            <p:attrNameLst>
                                              <p:attrName>ppt_x</p:attrName>
                                            </p:attrNameLst>
                                          </p:cBhvr>
                                          <p:tavLst>
                                            <p:tav tm="0">
                                              <p:val>
                                                <p:strVal val="1+#ppt_w/2"/>
                                              </p:val>
                                            </p:tav>
                                            <p:tav tm="100000">
                                              <p:val>
                                                <p:strVal val="#ppt_x"/>
                                              </p:val>
                                            </p:tav>
                                          </p:tavLst>
                                        </p:anim>
                                        <p:anim calcmode="lin" valueType="num">
                                          <p:cBhvr additive="base">
                                            <p:cTn id="18" dur="1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stCondLst>
                                        <p:cond delay="20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500" fill="hold"/>
                                            <p:tgtEl>
                                              <p:spTgt spid="22"/>
                                            </p:tgtEl>
                                            <p:attrNameLst>
                                              <p:attrName>ppt_x</p:attrName>
                                            </p:attrNameLst>
                                          </p:cBhvr>
                                          <p:tavLst>
                                            <p:tav tm="0">
                                              <p:val>
                                                <p:strVal val="1+#ppt_w/2"/>
                                              </p:val>
                                            </p:tav>
                                            <p:tav tm="100000">
                                              <p:val>
                                                <p:strVal val="#ppt_x"/>
                                              </p:val>
                                            </p:tav>
                                          </p:tavLst>
                                        </p:anim>
                                        <p:anim calcmode="lin" valueType="num">
                                          <p:cBhvr additive="base">
                                            <p:cTn id="22" dur="1500" fill="hold"/>
                                            <p:tgtEl>
                                              <p:spTgt spid="22"/>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stCondLst>
                                        <p:cond delay="4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1500" fill="hold"/>
                                            <p:tgtEl>
                                              <p:spTgt spid="29"/>
                                            </p:tgtEl>
                                            <p:attrNameLst>
                                              <p:attrName>ppt_x</p:attrName>
                                            </p:attrNameLst>
                                          </p:cBhvr>
                                          <p:tavLst>
                                            <p:tav tm="0">
                                              <p:val>
                                                <p:strVal val="1+#ppt_w/2"/>
                                              </p:val>
                                            </p:tav>
                                            <p:tav tm="100000">
                                              <p:val>
                                                <p:strVal val="#ppt_x"/>
                                              </p:val>
                                            </p:tav>
                                          </p:tavLst>
                                        </p:anim>
                                        <p:anim calcmode="lin" valueType="num">
                                          <p:cBhvr additive="base">
                                            <p:cTn id="26" dur="1500" fill="hold"/>
                                            <p:tgtEl>
                                              <p:spTgt spid="29"/>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1000"/>
                                            <p:tgtEl>
                                              <p:spTgt spid="4"/>
                                            </p:tgtEl>
                                          </p:cBhvr>
                                        </p:animEffect>
                                      </p:childTnLst>
                                    </p:cTn>
                                  </p:par>
                                  <p:par>
                                    <p:cTn id="31" presetID="22" presetClass="entr" presetSubtype="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1000"/>
                                            <p:tgtEl>
                                              <p:spTgt spid="10"/>
                                            </p:tgtEl>
                                          </p:cBhvr>
                                        </p:animEffect>
                                      </p:childTnLst>
                                    </p:cTn>
                                  </p:par>
                                  <p:par>
                                    <p:cTn id="34" presetID="22"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第七部分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仪表礼仪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4" name="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5" name="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07</a:t>
            </a:r>
            <a:endParaRPr lang="zh-CN" altLang="en-US" sz="2133" dirty="0">
              <a:solidFill>
                <a:prstClr val="white"/>
              </a:solidFill>
              <a:latin typeface="微软雅黑"/>
            </a:endParaRPr>
          </a:p>
        </p:txBody>
      </p:sp>
      <p:grpSp>
        <p:nvGrpSpPr>
          <p:cNvPr id="6" name="_10"/>
          <p:cNvGrpSpPr/>
          <p:nvPr/>
        </p:nvGrpSpPr>
        <p:grpSpPr>
          <a:xfrm>
            <a:off x="552462" y="1881090"/>
            <a:ext cx="1596233" cy="1596233"/>
            <a:chOff x="2123728" y="1707656"/>
            <a:chExt cx="1197175" cy="1197175"/>
          </a:xfrm>
        </p:grpSpPr>
        <p:grpSp>
          <p:nvGrpSpPr>
            <p:cNvPr id="7" name="组合 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07</a:t>
              </a:r>
              <a:endParaRPr lang="zh-CN" altLang="en-US" sz="6667" b="1" dirty="0">
                <a:solidFill>
                  <a:srgbClr val="0068B7"/>
                </a:solidFill>
                <a:latin typeface="微软雅黑"/>
              </a:endParaRPr>
            </a:p>
          </p:txBody>
        </p:sp>
      </p:gr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697647" y="1543839"/>
            <a:ext cx="3494353" cy="3238902"/>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1074506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par>
                                <p:cTn id="30" presetID="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flipH="1">
            <a:off x="1755076"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 name="椭圆 2"/>
          <p:cNvSpPr>
            <a:spLocks noChangeAspect="1"/>
          </p:cNvSpPr>
          <p:nvPr/>
        </p:nvSpPr>
        <p:spPr>
          <a:xfrm>
            <a:off x="945076" y="1520402"/>
            <a:ext cx="1620000" cy="1620000"/>
          </a:xfrm>
          <a:prstGeom prst="ellipse">
            <a:avLst/>
          </a:prstGeom>
          <a:blipFill>
            <a:blip r:embed="rId3"/>
            <a:stretch>
              <a:fillRect/>
            </a:stretch>
          </a:blipFill>
          <a:ln w="101600">
            <a:solidFill>
              <a:srgbClr val="00A2FF">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49170" y="4063524"/>
            <a:ext cx="2011812" cy="1415772"/>
            <a:chOff x="749170" y="4063524"/>
            <a:chExt cx="2011812" cy="1415772"/>
          </a:xfrm>
        </p:grpSpPr>
        <p:sp>
          <p:nvSpPr>
            <p:cNvPr id="5" name="矩形 4"/>
            <p:cNvSpPr/>
            <p:nvPr/>
          </p:nvSpPr>
          <p:spPr>
            <a:xfrm>
              <a:off x="749170" y="4525189"/>
              <a:ext cx="2011812" cy="954107"/>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女士的发型应该保持美观、大方，在选择发卡、发带的时候，同样选择庄重简约的款式。</a:t>
              </a:r>
            </a:p>
          </p:txBody>
        </p:sp>
        <p:sp>
          <p:nvSpPr>
            <p:cNvPr id="6" name="矩形 5"/>
            <p:cNvSpPr/>
            <p:nvPr/>
          </p:nvSpPr>
          <p:spPr>
            <a:xfrm>
              <a:off x="1354967" y="4063524"/>
              <a:ext cx="800219" cy="461665"/>
            </a:xfrm>
            <a:prstGeom prst="rect">
              <a:avLst/>
            </a:prstGeom>
          </p:spPr>
          <p:txBody>
            <a:bodyPr wrap="none">
              <a:spAutoFit/>
            </a:bodyPr>
            <a:lstStyle/>
            <a:p>
              <a:pPr algn="ctr"/>
              <a:r>
                <a:rPr lang="zh-CN" altLang="en-US" sz="2400" b="1" dirty="0">
                  <a:solidFill>
                    <a:srgbClr val="00A2FF"/>
                  </a:solidFill>
                  <a:latin typeface="微软雅黑" panose="020B0503020204020204" pitchFamily="34" charset="-122"/>
                  <a:ea typeface="微软雅黑" panose="020B0503020204020204" pitchFamily="34" charset="-122"/>
                </a:rPr>
                <a:t>发型</a:t>
              </a:r>
              <a:endParaRPr lang="zh-CN" altLang="en-US" sz="2400" b="1" dirty="0">
                <a:solidFill>
                  <a:srgbClr val="00A2FF"/>
                </a:solidFill>
              </a:endParaRPr>
            </a:p>
          </p:txBody>
        </p:sp>
      </p:grpSp>
      <p:grpSp>
        <p:nvGrpSpPr>
          <p:cNvPr id="7" name="组合 6"/>
          <p:cNvGrpSpPr/>
          <p:nvPr/>
        </p:nvGrpSpPr>
        <p:grpSpPr>
          <a:xfrm>
            <a:off x="2926181" y="5233075"/>
            <a:ext cx="2011812" cy="1200329"/>
            <a:chOff x="2926181" y="5233075"/>
            <a:chExt cx="2011812" cy="1200329"/>
          </a:xfrm>
        </p:grpSpPr>
        <p:sp>
          <p:nvSpPr>
            <p:cNvPr id="8" name="矩形 7"/>
            <p:cNvSpPr/>
            <p:nvPr/>
          </p:nvSpPr>
          <p:spPr>
            <a:xfrm>
              <a:off x="2926181" y="5694740"/>
              <a:ext cx="2011812" cy="738664"/>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合面部修饰应该以淡妆为主，不应该浓妆艳抹，也不应该不修边幅。</a:t>
              </a:r>
            </a:p>
          </p:txBody>
        </p:sp>
        <p:sp>
          <p:nvSpPr>
            <p:cNvPr id="9" name="矩形 8"/>
            <p:cNvSpPr/>
            <p:nvPr/>
          </p:nvSpPr>
          <p:spPr>
            <a:xfrm>
              <a:off x="3530374" y="5233075"/>
              <a:ext cx="803425" cy="461665"/>
            </a:xfrm>
            <a:prstGeom prst="rect">
              <a:avLst/>
            </a:prstGeom>
          </p:spPr>
          <p:txBody>
            <a:bodyPr wrap="none">
              <a:spAutoFit/>
            </a:bodyPr>
            <a:lstStyle/>
            <a:p>
              <a:pPr algn="ctr"/>
              <a:r>
                <a:rPr lang="zh-CN" altLang="en-US" sz="2400" b="1" dirty="0">
                  <a:solidFill>
                    <a:srgbClr val="98DE04"/>
                  </a:solidFill>
                  <a:latin typeface="微软雅黑" panose="020B0503020204020204" pitchFamily="34" charset="-122"/>
                  <a:ea typeface="微软雅黑" panose="020B0503020204020204" pitchFamily="34" charset="-122"/>
                </a:rPr>
                <a:t>妆容</a:t>
              </a:r>
            </a:p>
          </p:txBody>
        </p:sp>
      </p:grpSp>
      <p:cxnSp>
        <p:nvCxnSpPr>
          <p:cNvPr id="10" name="直接连接符 9"/>
          <p:cNvCxnSpPr>
            <a:cxnSpLocks/>
          </p:cNvCxnSpPr>
          <p:nvPr/>
        </p:nvCxnSpPr>
        <p:spPr>
          <a:xfrm flipH="1">
            <a:off x="3933851" y="4355837"/>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1" name="椭圆 10"/>
          <p:cNvSpPr>
            <a:spLocks noChangeAspect="1"/>
          </p:cNvSpPr>
          <p:nvPr/>
        </p:nvSpPr>
        <p:spPr>
          <a:xfrm>
            <a:off x="3123851" y="2677137"/>
            <a:ext cx="1620000" cy="1620000"/>
          </a:xfrm>
          <a:prstGeom prst="ellipse">
            <a:avLst/>
          </a:prstGeom>
          <a:blipFill>
            <a:blip r:embed="rId4"/>
            <a:stretch>
              <a:fillRect/>
            </a:stretch>
          </a:blipFill>
          <a:ln w="101600">
            <a:solidFill>
              <a:srgbClr val="98DE04">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103191" y="4063524"/>
            <a:ext cx="2011811" cy="1928168"/>
            <a:chOff x="5103191" y="4063524"/>
            <a:chExt cx="2011811" cy="1928168"/>
          </a:xfrm>
        </p:grpSpPr>
        <p:sp>
          <p:nvSpPr>
            <p:cNvPr id="13" name="矩形 12"/>
            <p:cNvSpPr/>
            <p:nvPr/>
          </p:nvSpPr>
          <p:spPr>
            <a:xfrm>
              <a:off x="5103191" y="4606697"/>
              <a:ext cx="2011811" cy="1384995"/>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女士着装要区分职业套装、礼服及休闲服。正式场合时，无领、无袖、太紧身或领口太低的衣服应避免。衣服款式要尽量合身。</a:t>
              </a:r>
            </a:p>
          </p:txBody>
        </p:sp>
        <p:sp>
          <p:nvSpPr>
            <p:cNvPr id="14" name="矩形 13"/>
            <p:cNvSpPr/>
            <p:nvPr/>
          </p:nvSpPr>
          <p:spPr>
            <a:xfrm>
              <a:off x="5707383" y="4063524"/>
              <a:ext cx="803425" cy="461665"/>
            </a:xfrm>
            <a:prstGeom prst="rect">
              <a:avLst/>
            </a:prstGeom>
          </p:spPr>
          <p:txBody>
            <a:bodyPr wrap="none">
              <a:spAutoFit/>
            </a:bodyPr>
            <a:lstStyle/>
            <a:p>
              <a:pPr algn="ctr"/>
              <a:r>
                <a:rPr lang="zh-CN" altLang="en-US" sz="2400" b="1" dirty="0">
                  <a:solidFill>
                    <a:srgbClr val="0BD0D9"/>
                  </a:solidFill>
                  <a:latin typeface="微软雅黑" panose="020B0503020204020204" pitchFamily="34" charset="-122"/>
                  <a:ea typeface="微软雅黑" panose="020B0503020204020204" pitchFamily="34" charset="-122"/>
                </a:rPr>
                <a:t>着装</a:t>
              </a:r>
            </a:p>
          </p:txBody>
        </p:sp>
      </p:grpSp>
      <p:cxnSp>
        <p:nvCxnSpPr>
          <p:cNvPr id="15" name="直接连接符 14"/>
          <p:cNvCxnSpPr>
            <a:cxnSpLocks/>
          </p:cNvCxnSpPr>
          <p:nvPr/>
        </p:nvCxnSpPr>
        <p:spPr>
          <a:xfrm flipH="1">
            <a:off x="6112625"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6" name="椭圆 15"/>
          <p:cNvSpPr>
            <a:spLocks noChangeAspect="1"/>
          </p:cNvSpPr>
          <p:nvPr/>
        </p:nvSpPr>
        <p:spPr>
          <a:xfrm>
            <a:off x="5302625" y="1520402"/>
            <a:ext cx="1620000" cy="1620000"/>
          </a:xfrm>
          <a:prstGeom prst="ellipse">
            <a:avLst/>
          </a:prstGeom>
          <a:blipFill>
            <a:blip r:embed="rId5"/>
            <a:stretch>
              <a:fillRect/>
            </a:stretch>
          </a:blipFill>
          <a:ln w="101600">
            <a:solidFill>
              <a:srgbClr val="0BD0D9">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cxnSpLocks/>
          </p:cNvCxnSpPr>
          <p:nvPr/>
        </p:nvCxnSpPr>
        <p:spPr>
          <a:xfrm flipH="1">
            <a:off x="8284339" y="4355837"/>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 name="椭圆 17"/>
          <p:cNvSpPr>
            <a:spLocks noChangeAspect="1"/>
          </p:cNvSpPr>
          <p:nvPr/>
        </p:nvSpPr>
        <p:spPr>
          <a:xfrm>
            <a:off x="7474339" y="2677137"/>
            <a:ext cx="1620000" cy="1620000"/>
          </a:xfrm>
          <a:prstGeom prst="ellipse">
            <a:avLst/>
          </a:prstGeom>
          <a:blipFill>
            <a:blip r:embed="rId6"/>
            <a:stretch>
              <a:fillRect/>
            </a:stretch>
          </a:blipFill>
          <a:ln w="101600">
            <a:solidFill>
              <a:srgbClr val="C6A568">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7280200" y="5233075"/>
            <a:ext cx="2124605" cy="1200329"/>
            <a:chOff x="7280200" y="5233075"/>
            <a:chExt cx="2124605" cy="1200329"/>
          </a:xfrm>
        </p:grpSpPr>
        <p:sp>
          <p:nvSpPr>
            <p:cNvPr id="20" name="矩形 19"/>
            <p:cNvSpPr/>
            <p:nvPr/>
          </p:nvSpPr>
          <p:spPr>
            <a:xfrm>
              <a:off x="7280200" y="5694740"/>
              <a:ext cx="2124605" cy="738664"/>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丝袜的长度一定要高于裙子的下摆；皮鞋应该避免鞋跟过高或过细。</a:t>
              </a:r>
            </a:p>
          </p:txBody>
        </p:sp>
        <p:sp>
          <p:nvSpPr>
            <p:cNvPr id="21" name="矩形 20"/>
            <p:cNvSpPr/>
            <p:nvPr/>
          </p:nvSpPr>
          <p:spPr>
            <a:xfrm>
              <a:off x="7885996" y="5233075"/>
              <a:ext cx="800220" cy="461665"/>
            </a:xfrm>
            <a:prstGeom prst="rect">
              <a:avLst/>
            </a:prstGeom>
          </p:spPr>
          <p:txBody>
            <a:bodyPr wrap="none">
              <a:spAutoFit/>
            </a:bodyPr>
            <a:lstStyle/>
            <a:p>
              <a:pPr algn="ctr"/>
              <a:r>
                <a:rPr lang="zh-CN" altLang="en-US" sz="2400" b="1" dirty="0">
                  <a:solidFill>
                    <a:srgbClr val="C6A568"/>
                  </a:solidFill>
                  <a:latin typeface="微软雅黑" panose="020B0503020204020204" pitchFamily="34" charset="-122"/>
                  <a:ea typeface="微软雅黑" panose="020B0503020204020204" pitchFamily="34" charset="-122"/>
                </a:rPr>
                <a:t>鞋袜</a:t>
              </a:r>
            </a:p>
          </p:txBody>
        </p:sp>
      </p:grpSp>
      <p:grpSp>
        <p:nvGrpSpPr>
          <p:cNvPr id="22" name="组合 21"/>
          <p:cNvGrpSpPr/>
          <p:nvPr/>
        </p:nvGrpSpPr>
        <p:grpSpPr>
          <a:xfrm>
            <a:off x="9453677" y="4063524"/>
            <a:ext cx="2124605" cy="1631216"/>
            <a:chOff x="9453677" y="4063524"/>
            <a:chExt cx="2124605" cy="1631216"/>
          </a:xfrm>
        </p:grpSpPr>
        <p:sp>
          <p:nvSpPr>
            <p:cNvPr id="23" name="矩形 22"/>
            <p:cNvSpPr/>
            <p:nvPr/>
          </p:nvSpPr>
          <p:spPr>
            <a:xfrm>
              <a:off x="9453677" y="4525189"/>
              <a:ext cx="2124605" cy="1169551"/>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为了体现出对他人的尊重。装饰物如戒指、手表，尽量避免过于奢华。必备物品和男士携带标准基本相同。</a:t>
              </a:r>
            </a:p>
          </p:txBody>
        </p:sp>
        <p:sp>
          <p:nvSpPr>
            <p:cNvPr id="24" name="矩形 23"/>
            <p:cNvSpPr/>
            <p:nvPr/>
          </p:nvSpPr>
          <p:spPr>
            <a:xfrm>
              <a:off x="10050803" y="4063524"/>
              <a:ext cx="800220" cy="461665"/>
            </a:xfrm>
            <a:prstGeom prst="rect">
              <a:avLst/>
            </a:prstGeom>
          </p:spPr>
          <p:txBody>
            <a:bodyPr wrap="none">
              <a:spAutoFit/>
            </a:bodyPr>
            <a:lstStyle/>
            <a:p>
              <a:pPr algn="ctr"/>
              <a:r>
                <a:rPr lang="zh-CN" altLang="en-US" sz="2400" b="1" dirty="0">
                  <a:solidFill>
                    <a:srgbClr val="FF3B30"/>
                  </a:solidFill>
                  <a:latin typeface="微软雅黑" panose="020B0503020204020204" pitchFamily="34" charset="-122"/>
                  <a:ea typeface="微软雅黑" panose="020B0503020204020204" pitchFamily="34" charset="-122"/>
                </a:rPr>
                <a:t>配饰</a:t>
              </a:r>
            </a:p>
          </p:txBody>
        </p:sp>
      </p:grpSp>
      <p:cxnSp>
        <p:nvCxnSpPr>
          <p:cNvPr id="25" name="直接连接符 24"/>
          <p:cNvCxnSpPr>
            <a:cxnSpLocks/>
          </p:cNvCxnSpPr>
          <p:nvPr/>
        </p:nvCxnSpPr>
        <p:spPr>
          <a:xfrm flipH="1">
            <a:off x="10454443"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6" name="椭圆 25"/>
          <p:cNvSpPr>
            <a:spLocks noChangeAspect="1"/>
          </p:cNvSpPr>
          <p:nvPr/>
        </p:nvSpPr>
        <p:spPr>
          <a:xfrm>
            <a:off x="9644443" y="1520402"/>
            <a:ext cx="1620000" cy="1620000"/>
          </a:xfrm>
          <a:prstGeom prst="ellipse">
            <a:avLst/>
          </a:prstGeom>
          <a:blipFill>
            <a:blip r:embed="rId7"/>
            <a:stretch>
              <a:fillRect/>
            </a:stretch>
          </a:blipFill>
          <a:ln w="101600">
            <a:solidFill>
              <a:srgbClr val="FF3B30">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女士仪表</a:t>
            </a:r>
          </a:p>
        </p:txBody>
      </p:sp>
      <p:cxnSp>
        <p:nvCxnSpPr>
          <p:cNvPr id="2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318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33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33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33000">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33000">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14:bounceEnd="33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33000">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33000">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14:bounceEnd="33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33000">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33000">
                                      <p:stCondLst>
                                        <p:cond delay="450"/>
                                      </p:stCondLst>
                                      <p:childTnLst>
                                        <p:set>
                                          <p:cBhvr>
                                            <p:cTn id="18" dur="1" fill="hold">
                                              <p:stCondLst>
                                                <p:cond delay="0"/>
                                              </p:stCondLst>
                                            </p:cTn>
                                            <p:tgtEl>
                                              <p:spTgt spid="18"/>
                                            </p:tgtEl>
                                            <p:attrNameLst>
                                              <p:attrName>style.visibility</p:attrName>
                                            </p:attrNameLst>
                                          </p:cBhvr>
                                          <p:to>
                                            <p:strVal val="visible"/>
                                          </p:to>
                                        </p:set>
                                        <p:anim calcmode="lin" valueType="num" p14:bounceEnd="33000">
                                          <p:cBhvr additive="base">
                                            <p:cTn id="19" dur="1000" fill="hold"/>
                                            <p:tgtEl>
                                              <p:spTgt spid="18"/>
                                            </p:tgtEl>
                                            <p:attrNameLst>
                                              <p:attrName>ppt_x</p:attrName>
                                            </p:attrNameLst>
                                          </p:cBhvr>
                                          <p:tavLst>
                                            <p:tav tm="0">
                                              <p:val>
                                                <p:strVal val="#ppt_x"/>
                                              </p:val>
                                            </p:tav>
                                            <p:tav tm="100000">
                                              <p:val>
                                                <p:strVal val="#ppt_x"/>
                                              </p:val>
                                            </p:tav>
                                          </p:tavLst>
                                        </p:anim>
                                        <p:anim calcmode="lin" valueType="num" p14:bounceEnd="33000">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33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33000">
                                          <p:cBhvr additive="base">
                                            <p:cTn id="23" dur="1000" fill="hold"/>
                                            <p:tgtEl>
                                              <p:spTgt spid="26"/>
                                            </p:tgtEl>
                                            <p:attrNameLst>
                                              <p:attrName>ppt_x</p:attrName>
                                            </p:attrNameLst>
                                          </p:cBhvr>
                                          <p:tavLst>
                                            <p:tav tm="0">
                                              <p:val>
                                                <p:strVal val="#ppt_x"/>
                                              </p:val>
                                            </p:tav>
                                            <p:tav tm="100000">
                                              <p:val>
                                                <p:strVal val="#ppt_x"/>
                                              </p:val>
                                            </p:tav>
                                          </p:tavLst>
                                        </p:anim>
                                        <p:anim calcmode="lin" valueType="num" p14:bounceEnd="33000">
                                          <p:cBhvr additive="base">
                                            <p:cTn id="24" dur="1000" fill="hold"/>
                                            <p:tgtEl>
                                              <p:spTgt spid="26"/>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par>
                                    <p:cTn id="29" presetID="22" presetClass="entr" presetSubtype="1"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par>
                                    <p:cTn id="32" presetID="22" presetClass="entr" presetSubtype="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par>
                                    <p:cTn id="35" presetID="22" presetClass="entr" presetSubtype="1"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par>
                                    <p:cTn id="38" presetID="22" presetClass="entr" presetSubtype="1"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2100"/>
                                </p:stCondLst>
                                <p:childTnLst>
                                  <p:par>
                                    <p:cTn id="42" presetID="22" presetClass="entr" presetSubtype="1"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1000"/>
                                            <p:tgtEl>
                                              <p:spTgt spid="4"/>
                                            </p:tgtEl>
                                          </p:cBhvr>
                                        </p:animEffect>
                                      </p:childTnLst>
                                    </p:cTn>
                                  </p:par>
                                  <p:par>
                                    <p:cTn id="45" presetID="22" presetClass="entr" presetSubtype="1"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1000"/>
                                            <p:tgtEl>
                                              <p:spTgt spid="7"/>
                                            </p:tgtEl>
                                          </p:cBhvr>
                                        </p:animEffect>
                                      </p:childTnLst>
                                    </p:cTn>
                                  </p:par>
                                  <p:par>
                                    <p:cTn id="48" presetID="22" presetClass="entr" presetSubtype="1"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1000"/>
                                            <p:tgtEl>
                                              <p:spTgt spid="12"/>
                                            </p:tgtEl>
                                          </p:cBhvr>
                                        </p:animEffect>
                                      </p:childTnLst>
                                    </p:cTn>
                                  </p:par>
                                  <p:par>
                                    <p:cTn id="51" presetID="22" presetClass="entr" presetSubtype="1"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1000"/>
                                            <p:tgtEl>
                                              <p:spTgt spid="19"/>
                                            </p:tgtEl>
                                          </p:cBhvr>
                                        </p:animEffect>
                                      </p:childTnLst>
                                    </p:cTn>
                                  </p:par>
                                  <p:par>
                                    <p:cTn id="54" presetID="22" presetClass="entr" presetSubtype="1"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up)">
                                          <p:cBhvr>
                                            <p:cTn id="5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6" grpId="0" animBg="1"/>
          <p:bldP spid="18"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5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000" fill="hold"/>
                                            <p:tgtEl>
                                              <p:spTgt spid="26"/>
                                            </p:tgtEl>
                                            <p:attrNameLst>
                                              <p:attrName>ppt_x</p:attrName>
                                            </p:attrNameLst>
                                          </p:cBhvr>
                                          <p:tavLst>
                                            <p:tav tm="0">
                                              <p:val>
                                                <p:strVal val="#ppt_x"/>
                                              </p:val>
                                            </p:tav>
                                            <p:tav tm="100000">
                                              <p:val>
                                                <p:strVal val="#ppt_x"/>
                                              </p:val>
                                            </p:tav>
                                          </p:tavLst>
                                        </p:anim>
                                        <p:anim calcmode="lin" valueType="num">
                                          <p:cBhvr additive="base">
                                            <p:cTn id="24" dur="1000" fill="hold"/>
                                            <p:tgtEl>
                                              <p:spTgt spid="26"/>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par>
                                    <p:cTn id="29" presetID="22" presetClass="entr" presetSubtype="1"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par>
                                    <p:cTn id="32" presetID="22" presetClass="entr" presetSubtype="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par>
                                    <p:cTn id="35" presetID="22" presetClass="entr" presetSubtype="1"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par>
                                    <p:cTn id="38" presetID="22" presetClass="entr" presetSubtype="1"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2100"/>
                                </p:stCondLst>
                                <p:childTnLst>
                                  <p:par>
                                    <p:cTn id="42" presetID="22" presetClass="entr" presetSubtype="1"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1000"/>
                                            <p:tgtEl>
                                              <p:spTgt spid="4"/>
                                            </p:tgtEl>
                                          </p:cBhvr>
                                        </p:animEffect>
                                      </p:childTnLst>
                                    </p:cTn>
                                  </p:par>
                                  <p:par>
                                    <p:cTn id="45" presetID="22" presetClass="entr" presetSubtype="1"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1000"/>
                                            <p:tgtEl>
                                              <p:spTgt spid="7"/>
                                            </p:tgtEl>
                                          </p:cBhvr>
                                        </p:animEffect>
                                      </p:childTnLst>
                                    </p:cTn>
                                  </p:par>
                                  <p:par>
                                    <p:cTn id="48" presetID="22" presetClass="entr" presetSubtype="1"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1000"/>
                                            <p:tgtEl>
                                              <p:spTgt spid="12"/>
                                            </p:tgtEl>
                                          </p:cBhvr>
                                        </p:animEffect>
                                      </p:childTnLst>
                                    </p:cTn>
                                  </p:par>
                                  <p:par>
                                    <p:cTn id="51" presetID="22" presetClass="entr" presetSubtype="1"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1000"/>
                                            <p:tgtEl>
                                              <p:spTgt spid="19"/>
                                            </p:tgtEl>
                                          </p:cBhvr>
                                        </p:animEffect>
                                      </p:childTnLst>
                                    </p:cTn>
                                  </p:par>
                                  <p:par>
                                    <p:cTn id="54" presetID="22" presetClass="entr" presetSubtype="1"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up)">
                                          <p:cBhvr>
                                            <p:cTn id="5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6" grpId="0" animBg="1"/>
          <p:bldP spid="18" grpId="0" animBg="1"/>
          <p:bldP spid="26"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846525" y="1607958"/>
            <a:ext cx="1435061" cy="1651914"/>
          </a:xfrm>
          <a:custGeom>
            <a:avLst/>
            <a:gdLst>
              <a:gd name="connsiteX0" fmla="*/ 688902 w 1435061"/>
              <a:gd name="connsiteY0" fmla="*/ 1267 h 1651914"/>
              <a:gd name="connsiteX1" fmla="*/ 1429573 w 1435061"/>
              <a:gd name="connsiteY1" fmla="*/ 600807 h 1651914"/>
              <a:gd name="connsiteX2" fmla="*/ 881952 w 1435061"/>
              <a:gd name="connsiteY2" fmla="*/ 1379304 h 1651914"/>
              <a:gd name="connsiteX3" fmla="*/ 755809 w 1435061"/>
              <a:gd name="connsiteY3" fmla="*/ 1651914 h 1651914"/>
              <a:gd name="connsiteX4" fmla="*/ 608356 w 1435061"/>
              <a:gd name="connsiteY4" fmla="*/ 1395090 h 1651914"/>
              <a:gd name="connsiteX5" fmla="*/ 2248 w 1435061"/>
              <a:gd name="connsiteY5" fmla="*/ 659462 h 1651914"/>
              <a:gd name="connsiteX6" fmla="*/ 688902 w 1435061"/>
              <a:gd name="connsiteY6" fmla="*/ 1267 h 165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061" h="1651914">
                <a:moveTo>
                  <a:pt x="688902" y="1267"/>
                </a:moveTo>
                <a:cubicBezTo>
                  <a:pt x="1061731" y="-20481"/>
                  <a:pt x="1383738" y="240168"/>
                  <a:pt x="1429573" y="600807"/>
                </a:cubicBezTo>
                <a:cubicBezTo>
                  <a:pt x="1474570" y="954850"/>
                  <a:pt x="1238505" y="1290441"/>
                  <a:pt x="881952" y="1379304"/>
                </a:cubicBezTo>
                <a:lnTo>
                  <a:pt x="755809" y="1651914"/>
                </a:lnTo>
                <a:lnTo>
                  <a:pt x="608356" y="1395090"/>
                </a:lnTo>
                <a:cubicBezTo>
                  <a:pt x="237077" y="1346479"/>
                  <a:pt x="-27264" y="1025651"/>
                  <a:pt x="2248" y="659462"/>
                </a:cubicBezTo>
                <a:cubicBezTo>
                  <a:pt x="30801" y="305180"/>
                  <a:pt x="325754" y="22451"/>
                  <a:pt x="688902" y="1267"/>
                </a:cubicBezTo>
                <a:close/>
              </a:path>
            </a:pathLst>
          </a:cu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l="4520" t="162" r="4899" b="719"/>
          <a:stretch>
            <a:fillRect/>
          </a:stretch>
        </p:blipFill>
        <p:spPr>
          <a:xfrm>
            <a:off x="7899804" y="3767948"/>
            <a:ext cx="1435902" cy="1593698"/>
          </a:xfrm>
          <a:custGeom>
            <a:avLst/>
            <a:gdLst>
              <a:gd name="connsiteX0" fmla="*/ 293208 w 1435902"/>
              <a:gd name="connsiteY0" fmla="*/ 0 h 1593698"/>
              <a:gd name="connsiteX1" fmla="*/ 534731 w 1435902"/>
              <a:gd name="connsiteY1" fmla="*/ 183442 h 1593698"/>
              <a:gd name="connsiteX2" fmla="*/ 1392358 w 1435902"/>
              <a:gd name="connsiteY2" fmla="*/ 625990 h 1593698"/>
              <a:gd name="connsiteX3" fmla="*/ 1030256 w 1435902"/>
              <a:gd name="connsiteY3" fmla="*/ 1520108 h 1593698"/>
              <a:gd name="connsiteX4" fmla="*/ 103520 w 1435902"/>
              <a:gd name="connsiteY4" fmla="*/ 1251079 h 1593698"/>
              <a:gd name="connsiteX5" fmla="*/ 288058 w 1435902"/>
              <a:gd name="connsiteY5" fmla="*/ 304128 h 159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902" h="1593698">
                <a:moveTo>
                  <a:pt x="293208" y="0"/>
                </a:moveTo>
                <a:lnTo>
                  <a:pt x="534731" y="183442"/>
                </a:lnTo>
                <a:cubicBezTo>
                  <a:pt x="893486" y="86511"/>
                  <a:pt x="1265279" y="278362"/>
                  <a:pt x="1392358" y="625990"/>
                </a:cubicBezTo>
                <a:cubicBezTo>
                  <a:pt x="1518583" y="971287"/>
                  <a:pt x="1362091" y="1357703"/>
                  <a:pt x="1030256" y="1520108"/>
                </a:cubicBezTo>
                <a:cubicBezTo>
                  <a:pt x="696646" y="1683382"/>
                  <a:pt x="295150" y="1566829"/>
                  <a:pt x="103520" y="1251079"/>
                </a:cubicBezTo>
                <a:cubicBezTo>
                  <a:pt x="-87394" y="936508"/>
                  <a:pt x="-7583" y="526959"/>
                  <a:pt x="288058" y="304128"/>
                </a:cubicBezTo>
                <a:close/>
              </a:path>
            </a:pathLst>
          </a:cu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47114" y="1695695"/>
            <a:ext cx="1426029" cy="1614773"/>
          </a:xfrm>
          <a:custGeom>
            <a:avLst/>
            <a:gdLst>
              <a:gd name="connsiteX0" fmla="*/ 771592 w 1426029"/>
              <a:gd name="connsiteY0" fmla="*/ 1007 h 1614773"/>
              <a:gd name="connsiteX1" fmla="*/ 1375353 w 1426029"/>
              <a:gd name="connsiteY1" fmla="*/ 425645 h 1614773"/>
              <a:gd name="connsiteX2" fmla="*/ 1046594 w 1426029"/>
              <a:gd name="connsiteY2" fmla="*/ 1318878 h 1614773"/>
              <a:gd name="connsiteX3" fmla="*/ 994880 w 1426029"/>
              <a:gd name="connsiteY3" fmla="*/ 1614773 h 1614773"/>
              <a:gd name="connsiteX4" fmla="*/ 786283 w 1426029"/>
              <a:gd name="connsiteY4" fmla="*/ 1404563 h 1614773"/>
              <a:gd name="connsiteX5" fmla="*/ 11232 w 1426029"/>
              <a:gd name="connsiteY5" fmla="*/ 849756 h 1614773"/>
              <a:gd name="connsiteX6" fmla="*/ 505306 w 1426029"/>
              <a:gd name="connsiteY6" fmla="*/ 36981 h 1614773"/>
              <a:gd name="connsiteX7" fmla="*/ 771592 w 1426029"/>
              <a:gd name="connsiteY7" fmla="*/ 1007 h 161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6029" h="1614773">
                <a:moveTo>
                  <a:pt x="771592" y="1007"/>
                </a:moveTo>
                <a:cubicBezTo>
                  <a:pt x="1034028" y="14957"/>
                  <a:pt x="1272507" y="173132"/>
                  <a:pt x="1375353" y="425645"/>
                </a:cubicBezTo>
                <a:cubicBezTo>
                  <a:pt x="1509974" y="756173"/>
                  <a:pt x="1368254" y="1141224"/>
                  <a:pt x="1046594" y="1318878"/>
                </a:cubicBezTo>
                <a:lnTo>
                  <a:pt x="994880" y="1614773"/>
                </a:lnTo>
                <a:lnTo>
                  <a:pt x="786283" y="1404563"/>
                </a:lnTo>
                <a:cubicBezTo>
                  <a:pt x="415003" y="1453168"/>
                  <a:pt x="76981" y="1211200"/>
                  <a:pt x="11232" y="849756"/>
                </a:cubicBezTo>
                <a:cubicBezTo>
                  <a:pt x="-52381" y="500064"/>
                  <a:pt x="159851" y="150934"/>
                  <a:pt x="505306" y="36981"/>
                </a:cubicBezTo>
                <a:cubicBezTo>
                  <a:pt x="593973" y="7733"/>
                  <a:pt x="684113" y="-3642"/>
                  <a:pt x="771592" y="1007"/>
                </a:cubicBezTo>
                <a:close/>
              </a:path>
            </a:pathLst>
          </a:custGeom>
          <a:effectLst/>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rcRect l="6161" t="3114" r="6881" b="4875"/>
          <a:stretch>
            <a:fillRect/>
          </a:stretch>
        </p:blipFill>
        <p:spPr>
          <a:xfrm>
            <a:off x="3820043" y="4615710"/>
            <a:ext cx="1434369" cy="1517735"/>
          </a:xfrm>
          <a:custGeom>
            <a:avLst/>
            <a:gdLst>
              <a:gd name="connsiteX0" fmla="*/ 161523 w 1434369"/>
              <a:gd name="connsiteY0" fmla="*/ 0 h 1517735"/>
              <a:gd name="connsiteX1" fmla="*/ 428608 w 1434369"/>
              <a:gd name="connsiteY1" fmla="*/ 143701 h 1517735"/>
              <a:gd name="connsiteX2" fmla="*/ 1344566 w 1434369"/>
              <a:gd name="connsiteY2" fmla="*/ 447664 h 1517735"/>
              <a:gd name="connsiteX3" fmla="*/ 1125741 w 1434369"/>
              <a:gd name="connsiteY3" fmla="*/ 1387174 h 1517735"/>
              <a:gd name="connsiteX4" fmla="*/ 168465 w 1434369"/>
              <a:gd name="connsiteY4" fmla="*/ 1265359 h 1517735"/>
              <a:gd name="connsiteX5" fmla="*/ 203675 w 1434369"/>
              <a:gd name="connsiteY5" fmla="*/ 301237 h 151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4369" h="1517735">
                <a:moveTo>
                  <a:pt x="161523" y="0"/>
                </a:moveTo>
                <a:lnTo>
                  <a:pt x="428608" y="143701"/>
                </a:lnTo>
                <a:cubicBezTo>
                  <a:pt x="767953" y="-7779"/>
                  <a:pt x="1165033" y="123994"/>
                  <a:pt x="1344566" y="447664"/>
                </a:cubicBezTo>
                <a:cubicBezTo>
                  <a:pt x="1522894" y="769163"/>
                  <a:pt x="1428322" y="1175197"/>
                  <a:pt x="1125741" y="1387174"/>
                </a:cubicBezTo>
                <a:cubicBezTo>
                  <a:pt x="821540" y="1600286"/>
                  <a:pt x="406814" y="1547511"/>
                  <a:pt x="168465" y="1265359"/>
                </a:cubicBezTo>
                <a:cubicBezTo>
                  <a:pt x="-68994" y="984260"/>
                  <a:pt x="-53766" y="567285"/>
                  <a:pt x="203675" y="301237"/>
                </a:cubicBezTo>
                <a:close/>
              </a:path>
            </a:pathLst>
          </a:cu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22737" y="3517889"/>
            <a:ext cx="1426879" cy="1620089"/>
          </a:xfrm>
          <a:custGeom>
            <a:avLst/>
            <a:gdLst>
              <a:gd name="connsiteX0" fmla="*/ 786872 w 1426879"/>
              <a:gd name="connsiteY0" fmla="*/ 1967 h 1620089"/>
              <a:gd name="connsiteX1" fmla="*/ 1381531 w 1426879"/>
              <a:gd name="connsiteY1" fmla="*/ 439261 h 1620089"/>
              <a:gd name="connsiteX2" fmla="*/ 1033981 w 1426879"/>
              <a:gd name="connsiteY2" fmla="*/ 1325352 h 1620089"/>
              <a:gd name="connsiteX3" fmla="*/ 976029 w 1426879"/>
              <a:gd name="connsiteY3" fmla="*/ 1620089 h 1620089"/>
              <a:gd name="connsiteX4" fmla="*/ 771918 w 1426879"/>
              <a:gd name="connsiteY4" fmla="*/ 1405520 h 1620089"/>
              <a:gd name="connsiteX5" fmla="*/ 8757 w 1426879"/>
              <a:gd name="connsiteY5" fmla="*/ 834468 h 1620089"/>
              <a:gd name="connsiteX6" fmla="*/ 519886 w 1426879"/>
              <a:gd name="connsiteY6" fmla="*/ 32309 h 1620089"/>
              <a:gd name="connsiteX7" fmla="*/ 786872 w 1426879"/>
              <a:gd name="connsiteY7" fmla="*/ 1967 h 16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6879" h="1620089">
                <a:moveTo>
                  <a:pt x="786872" y="1967"/>
                </a:moveTo>
                <a:cubicBezTo>
                  <a:pt x="1048955" y="21456"/>
                  <a:pt x="1284040" y="184632"/>
                  <a:pt x="1381531" y="439261"/>
                </a:cubicBezTo>
                <a:cubicBezTo>
                  <a:pt x="1509141" y="772558"/>
                  <a:pt x="1359321" y="1154530"/>
                  <a:pt x="1033981" y="1325352"/>
                </a:cubicBezTo>
                <a:lnTo>
                  <a:pt x="976029" y="1620089"/>
                </a:lnTo>
                <a:lnTo>
                  <a:pt x="771918" y="1405520"/>
                </a:lnTo>
                <a:cubicBezTo>
                  <a:pt x="399694" y="1446273"/>
                  <a:pt x="66858" y="1197220"/>
                  <a:pt x="8757" y="834468"/>
                </a:cubicBezTo>
                <a:cubicBezTo>
                  <a:pt x="-47456" y="483511"/>
                  <a:pt x="172101" y="138941"/>
                  <a:pt x="519886" y="32309"/>
                </a:cubicBezTo>
                <a:cubicBezTo>
                  <a:pt x="609151" y="4940"/>
                  <a:pt x="699511" y="-4529"/>
                  <a:pt x="786872" y="1967"/>
                </a:cubicBezTo>
                <a:close/>
              </a:path>
            </a:pathLst>
          </a:custGeom>
          <a:effectLst/>
        </p:spPr>
      </p:pic>
      <p:sp>
        <p:nvSpPr>
          <p:cNvPr id="7" name="Oval 9"/>
          <p:cNvSpPr>
            <a:spLocks noChangeAspect="1" noChangeArrowheads="1"/>
          </p:cNvSpPr>
          <p:nvPr/>
        </p:nvSpPr>
        <p:spPr bwMode="auto">
          <a:xfrm>
            <a:off x="1349952" y="5301200"/>
            <a:ext cx="360000" cy="360000"/>
          </a:xfrm>
          <a:prstGeom prst="ellipse">
            <a:avLst/>
          </a:prstGeom>
          <a:solidFill>
            <a:srgbClr val="00A2FF"/>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000000"/>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202465" y="5288307"/>
            <a:ext cx="2804173" cy="1469470"/>
            <a:chOff x="1202465" y="5288307"/>
            <a:chExt cx="2804173" cy="1469470"/>
          </a:xfrm>
        </p:grpSpPr>
        <p:sp>
          <p:nvSpPr>
            <p:cNvPr id="9" name="矩形 8"/>
            <p:cNvSpPr/>
            <p:nvPr/>
          </p:nvSpPr>
          <p:spPr>
            <a:xfrm>
              <a:off x="1202465" y="5803670"/>
              <a:ext cx="2804173" cy="954107"/>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男士的着装以西装领带最为稳妥，衬衫的搭配要适宜。正式场合下，尽量不要穿夹克衫、或西装与高领衫、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恤毛衣搭配；</a:t>
              </a:r>
            </a:p>
          </p:txBody>
        </p:sp>
        <p:sp>
          <p:nvSpPr>
            <p:cNvPr id="10" name="矩形 9"/>
            <p:cNvSpPr/>
            <p:nvPr/>
          </p:nvSpPr>
          <p:spPr>
            <a:xfrm>
              <a:off x="2204442" y="5288307"/>
              <a:ext cx="800220" cy="461665"/>
            </a:xfrm>
            <a:prstGeom prst="rect">
              <a:avLst/>
            </a:prstGeom>
          </p:spPr>
          <p:txBody>
            <a:bodyPr wrap="none">
              <a:spAutoFit/>
            </a:bodyPr>
            <a:lstStyle/>
            <a:p>
              <a:pPr algn="ctr"/>
              <a:r>
                <a:rPr lang="zh-CN" altLang="en-US" sz="2400" b="1" dirty="0">
                  <a:solidFill>
                    <a:srgbClr val="00A2FF"/>
                  </a:solidFill>
                  <a:latin typeface="微软雅黑" panose="020B0503020204020204" pitchFamily="34" charset="-122"/>
                  <a:ea typeface="微软雅黑" panose="020B0503020204020204" pitchFamily="34" charset="-122"/>
                </a:rPr>
                <a:t>搭配</a:t>
              </a:r>
            </a:p>
          </p:txBody>
        </p:sp>
      </p:grpSp>
      <p:sp>
        <p:nvSpPr>
          <p:cNvPr id="11" name="Oval 9"/>
          <p:cNvSpPr>
            <a:spLocks noChangeAspect="1" noChangeArrowheads="1"/>
          </p:cNvSpPr>
          <p:nvPr/>
        </p:nvSpPr>
        <p:spPr bwMode="auto">
          <a:xfrm>
            <a:off x="3584096" y="4131087"/>
            <a:ext cx="360000" cy="360000"/>
          </a:xfrm>
          <a:prstGeom prst="ellipse">
            <a:avLst/>
          </a:prstGeom>
          <a:solidFill>
            <a:srgbClr val="98DE04"/>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000000"/>
              </a:solidFill>
              <a:latin typeface="微软雅黑" pitchFamily="34" charset="-122"/>
              <a:ea typeface="微软雅黑" pitchFamily="34" charset="-122"/>
              <a:sym typeface="微软雅黑" pitchFamily="34" charset="-122"/>
            </a:endParaRPr>
          </a:p>
        </p:txBody>
      </p:sp>
      <p:grpSp>
        <p:nvGrpSpPr>
          <p:cNvPr id="12" name="组合 11"/>
          <p:cNvGrpSpPr/>
          <p:nvPr/>
        </p:nvGrpSpPr>
        <p:grpSpPr>
          <a:xfrm>
            <a:off x="1965815" y="2093774"/>
            <a:ext cx="2804173" cy="1962248"/>
            <a:chOff x="1965815" y="2093774"/>
            <a:chExt cx="2804173" cy="1962248"/>
          </a:xfrm>
        </p:grpSpPr>
        <p:sp>
          <p:nvSpPr>
            <p:cNvPr id="13" name="Text Box 9"/>
            <p:cNvSpPr txBox="1">
              <a:spLocks noChangeArrowheads="1"/>
            </p:cNvSpPr>
            <p:nvPr/>
          </p:nvSpPr>
          <p:spPr bwMode="auto">
            <a:xfrm>
              <a:off x="1965815" y="2671027"/>
              <a:ext cx="2804173" cy="138499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spcBef>
                  <a:spcPct val="5000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西装一般以深色为主，避免颜色艳丽。西服一般分为单排扣和双排扣。穿单排扣时，注意系纽扣，两粒只系上面的一粒，三粒只系上面的两粒；穿双排扣时，应系好所有纽扣；</a:t>
              </a:r>
            </a:p>
          </p:txBody>
        </p:sp>
        <p:sp>
          <p:nvSpPr>
            <p:cNvPr id="14" name="矩形 13"/>
            <p:cNvSpPr/>
            <p:nvPr/>
          </p:nvSpPr>
          <p:spPr>
            <a:xfrm>
              <a:off x="2967791" y="2093774"/>
              <a:ext cx="800220" cy="461665"/>
            </a:xfrm>
            <a:prstGeom prst="rect">
              <a:avLst/>
            </a:prstGeom>
          </p:spPr>
          <p:txBody>
            <a:bodyPr wrap="none">
              <a:spAutoFit/>
            </a:bodyPr>
            <a:lstStyle/>
            <a:p>
              <a:pPr algn="ctr"/>
              <a:r>
                <a:rPr lang="zh-CN" altLang="en-US" sz="2400" b="1" dirty="0">
                  <a:solidFill>
                    <a:srgbClr val="98DE04"/>
                  </a:solidFill>
                  <a:latin typeface="微软雅黑" panose="020B0503020204020204" pitchFamily="34" charset="-122"/>
                  <a:ea typeface="微软雅黑" panose="020B0503020204020204" pitchFamily="34" charset="-122"/>
                </a:rPr>
                <a:t>西装</a:t>
              </a:r>
            </a:p>
          </p:txBody>
        </p:sp>
      </p:grpSp>
      <p:sp>
        <p:nvSpPr>
          <p:cNvPr id="15" name="Oval 9"/>
          <p:cNvSpPr>
            <a:spLocks noChangeAspect="1" noChangeArrowheads="1"/>
          </p:cNvSpPr>
          <p:nvPr/>
        </p:nvSpPr>
        <p:spPr bwMode="auto">
          <a:xfrm>
            <a:off x="5682072" y="3508312"/>
            <a:ext cx="360000" cy="360000"/>
          </a:xfrm>
          <a:prstGeom prst="ellipse">
            <a:avLst/>
          </a:prstGeom>
          <a:solidFill>
            <a:srgbClr val="0BD0D9"/>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000000"/>
              </a:solidFill>
              <a:latin typeface="微软雅黑" pitchFamily="34" charset="-122"/>
              <a:ea typeface="微软雅黑" pitchFamily="34" charset="-122"/>
              <a:sym typeface="微软雅黑" pitchFamily="34" charset="-122"/>
            </a:endParaRPr>
          </a:p>
        </p:txBody>
      </p:sp>
      <p:grpSp>
        <p:nvGrpSpPr>
          <p:cNvPr id="16" name="组合 15"/>
          <p:cNvGrpSpPr/>
          <p:nvPr/>
        </p:nvGrpSpPr>
        <p:grpSpPr>
          <a:xfrm>
            <a:off x="5405996" y="4072026"/>
            <a:ext cx="2329411" cy="1700166"/>
            <a:chOff x="5405996" y="4072026"/>
            <a:chExt cx="2329411" cy="1700166"/>
          </a:xfrm>
        </p:grpSpPr>
        <p:sp>
          <p:nvSpPr>
            <p:cNvPr id="17" name="矩形 16"/>
            <p:cNvSpPr/>
            <p:nvPr/>
          </p:nvSpPr>
          <p:spPr>
            <a:xfrm>
              <a:off x="5409061" y="4602641"/>
              <a:ext cx="2326346" cy="1169551"/>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衬衫颜色要与整体颜色协调，材质不宜过薄过透，衬衫里不要套深色内衣或保暖衣，特别注意不要将保暖衣或内衣露出领口；</a:t>
              </a:r>
            </a:p>
          </p:txBody>
        </p:sp>
        <p:sp>
          <p:nvSpPr>
            <p:cNvPr id="18" name="矩形 17"/>
            <p:cNvSpPr/>
            <p:nvPr/>
          </p:nvSpPr>
          <p:spPr>
            <a:xfrm>
              <a:off x="5405996" y="4072026"/>
              <a:ext cx="800220" cy="461665"/>
            </a:xfrm>
            <a:prstGeom prst="rect">
              <a:avLst/>
            </a:prstGeom>
          </p:spPr>
          <p:txBody>
            <a:bodyPr wrap="none">
              <a:spAutoFit/>
            </a:bodyPr>
            <a:lstStyle/>
            <a:p>
              <a:pPr algn="ctr"/>
              <a:r>
                <a:rPr lang="zh-CN" altLang="en-US" sz="2400" b="1" dirty="0">
                  <a:solidFill>
                    <a:srgbClr val="0BD0D9"/>
                  </a:solidFill>
                  <a:latin typeface="微软雅黑" panose="020B0503020204020204" pitchFamily="34" charset="-122"/>
                  <a:ea typeface="微软雅黑" panose="020B0503020204020204" pitchFamily="34" charset="-122"/>
                </a:rPr>
                <a:t>衬衫</a:t>
              </a:r>
            </a:p>
          </p:txBody>
        </p:sp>
      </p:grpSp>
      <p:sp>
        <p:nvSpPr>
          <p:cNvPr id="19" name="Oval 9"/>
          <p:cNvSpPr>
            <a:spLocks noChangeAspect="1" noChangeArrowheads="1"/>
          </p:cNvSpPr>
          <p:nvPr/>
        </p:nvSpPr>
        <p:spPr bwMode="auto">
          <a:xfrm>
            <a:off x="7891988" y="3280361"/>
            <a:ext cx="360000" cy="360000"/>
          </a:xfrm>
          <a:prstGeom prst="ellipse">
            <a:avLst/>
          </a:prstGeom>
          <a:solidFill>
            <a:srgbClr val="C6A568"/>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000000"/>
              </a:solidFill>
              <a:latin typeface="微软雅黑" pitchFamily="34" charset="-122"/>
              <a:ea typeface="微软雅黑" pitchFamily="34" charset="-122"/>
              <a:sym typeface="微软雅黑" pitchFamily="34" charset="-122"/>
            </a:endParaRPr>
          </a:p>
        </p:txBody>
      </p:sp>
      <p:sp>
        <p:nvSpPr>
          <p:cNvPr id="20" name="Oval 9"/>
          <p:cNvSpPr>
            <a:spLocks noChangeAspect="1" noChangeArrowheads="1"/>
          </p:cNvSpPr>
          <p:nvPr/>
        </p:nvSpPr>
        <p:spPr bwMode="auto">
          <a:xfrm>
            <a:off x="10461904" y="3458078"/>
            <a:ext cx="360000" cy="360000"/>
          </a:xfrm>
          <a:prstGeom prst="ellipse">
            <a:avLst/>
          </a:prstGeom>
          <a:solidFill>
            <a:srgbClr val="FF3B30"/>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000000"/>
              </a:solidFill>
              <a:latin typeface="微软雅黑" pitchFamily="34" charset="-122"/>
              <a:ea typeface="微软雅黑" pitchFamily="34" charset="-122"/>
              <a:sym typeface="微软雅黑" pitchFamily="34" charset="-122"/>
            </a:endParaRPr>
          </a:p>
        </p:txBody>
      </p:sp>
      <p:grpSp>
        <p:nvGrpSpPr>
          <p:cNvPr id="21" name="组合 20"/>
          <p:cNvGrpSpPr/>
          <p:nvPr/>
        </p:nvGrpSpPr>
        <p:grpSpPr>
          <a:xfrm>
            <a:off x="6654163" y="1655105"/>
            <a:ext cx="2804173" cy="1444888"/>
            <a:chOff x="6654163" y="1655105"/>
            <a:chExt cx="2804173" cy="1444888"/>
          </a:xfrm>
        </p:grpSpPr>
        <p:sp>
          <p:nvSpPr>
            <p:cNvPr id="22" name="矩形 21"/>
            <p:cNvSpPr/>
            <p:nvPr/>
          </p:nvSpPr>
          <p:spPr>
            <a:xfrm>
              <a:off x="6654163" y="2145886"/>
              <a:ext cx="2804173" cy="954107"/>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领带的颜色要与衬衫、西服颜色相互配合，领带的长度正好抵达腰带的上方一两公分的距离，这样最为适宜；</a:t>
              </a:r>
            </a:p>
          </p:txBody>
        </p:sp>
        <p:sp>
          <p:nvSpPr>
            <p:cNvPr id="23" name="矩形 22"/>
            <p:cNvSpPr/>
            <p:nvPr/>
          </p:nvSpPr>
          <p:spPr>
            <a:xfrm>
              <a:off x="7656139" y="1655105"/>
              <a:ext cx="800220" cy="461665"/>
            </a:xfrm>
            <a:prstGeom prst="rect">
              <a:avLst/>
            </a:prstGeom>
          </p:spPr>
          <p:txBody>
            <a:bodyPr wrap="none">
              <a:spAutoFit/>
            </a:bodyPr>
            <a:lstStyle/>
            <a:p>
              <a:pPr algn="ctr"/>
              <a:r>
                <a:rPr lang="zh-CN" altLang="en-US" sz="2400" b="1" dirty="0">
                  <a:solidFill>
                    <a:srgbClr val="C6A568"/>
                  </a:solidFill>
                  <a:latin typeface="微软雅黑" panose="020B0503020204020204" pitchFamily="34" charset="-122"/>
                  <a:ea typeface="微软雅黑" panose="020B0503020204020204" pitchFamily="34" charset="-122"/>
                </a:rPr>
                <a:t>领带</a:t>
              </a:r>
            </a:p>
          </p:txBody>
        </p:sp>
      </p:grpSp>
      <p:grpSp>
        <p:nvGrpSpPr>
          <p:cNvPr id="24" name="组合 23"/>
          <p:cNvGrpSpPr/>
          <p:nvPr/>
        </p:nvGrpSpPr>
        <p:grpSpPr>
          <a:xfrm>
            <a:off x="9415115" y="4056022"/>
            <a:ext cx="2458531" cy="2092522"/>
            <a:chOff x="9415115" y="4056022"/>
            <a:chExt cx="2458531" cy="2092522"/>
          </a:xfrm>
        </p:grpSpPr>
        <p:sp>
          <p:nvSpPr>
            <p:cNvPr id="25" name="矩形 24"/>
            <p:cNvSpPr/>
            <p:nvPr/>
          </p:nvSpPr>
          <p:spPr>
            <a:xfrm>
              <a:off x="9415115" y="4548106"/>
              <a:ext cx="2458531" cy="1600438"/>
            </a:xfrm>
            <a:prstGeom prst="rect">
              <a:avLst/>
            </a:prstGeom>
          </p:spPr>
          <p:txBody>
            <a:bodyPr wrap="square">
              <a:spAutoFit/>
            </a:bodyPr>
            <a:lstStyle/>
            <a:p>
              <a:pPr>
                <a:spcBef>
                  <a:spcPct val="50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在穿西服打领带时，一般配以皮鞋，不要穿运动鞋、凉鞋或布鞋，皮鞋要光亮、整洁。同事注意袜子的质地、透气性，袜子的颜色要协调。深色皮鞋配深色袜子，避免出现比较花的图案；</a:t>
              </a:r>
            </a:p>
          </p:txBody>
        </p:sp>
        <p:sp>
          <p:nvSpPr>
            <p:cNvPr id="26" name="矩形 25"/>
            <p:cNvSpPr/>
            <p:nvPr/>
          </p:nvSpPr>
          <p:spPr>
            <a:xfrm>
              <a:off x="10244270" y="4056022"/>
              <a:ext cx="800220" cy="461665"/>
            </a:xfrm>
            <a:prstGeom prst="rect">
              <a:avLst/>
            </a:prstGeom>
          </p:spPr>
          <p:txBody>
            <a:bodyPr wrap="none">
              <a:spAutoFit/>
            </a:bodyPr>
            <a:lstStyle/>
            <a:p>
              <a:pPr algn="ctr"/>
              <a:r>
                <a:rPr lang="zh-CN" altLang="en-US" sz="2400" b="1" dirty="0">
                  <a:solidFill>
                    <a:srgbClr val="FF3B30"/>
                  </a:solidFill>
                  <a:latin typeface="微软雅黑" panose="020B0503020204020204" pitchFamily="34" charset="-122"/>
                  <a:ea typeface="微软雅黑" panose="020B0503020204020204" pitchFamily="34" charset="-122"/>
                </a:rPr>
                <a:t>鞋袜</a:t>
              </a:r>
            </a:p>
          </p:txBody>
        </p:sp>
      </p:grpSp>
      <p:sp>
        <p:nvSpPr>
          <p:cNvPr id="27" name="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男士仪表</a:t>
            </a:r>
          </a:p>
        </p:txBody>
      </p:sp>
      <p:cxnSp>
        <p:nvCxnSpPr>
          <p:cNvPr id="28"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15349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ppt_w</p:attrName>
                                        </p:attrNameLst>
                                      </p:cBhvr>
                                      <p:tavLst>
                                        <p:tav tm="0">
                                          <p:val>
                                            <p:fltVal val="0"/>
                                          </p:val>
                                        </p:tav>
                                        <p:tav tm="100000">
                                          <p:val>
                                            <p:strVal val="#ppt_w"/>
                                          </p:val>
                                        </p:tav>
                                      </p:tavLst>
                                    </p:anim>
                                    <p:anim calcmode="lin" valueType="num">
                                      <p:cBhvr>
                                        <p:cTn id="8" dur="250" fill="hold"/>
                                        <p:tgtEl>
                                          <p:spTgt spid="7"/>
                                        </p:tgtEl>
                                        <p:attrNameLst>
                                          <p:attrName>ppt_h</p:attrName>
                                        </p:attrNameLst>
                                      </p:cBhvr>
                                      <p:tavLst>
                                        <p:tav tm="0">
                                          <p:val>
                                            <p:fltVal val="0"/>
                                          </p:val>
                                        </p:tav>
                                        <p:tav tm="100000">
                                          <p:val>
                                            <p:strVal val="#ppt_h"/>
                                          </p:val>
                                        </p:tav>
                                      </p:tavLst>
                                    </p:anim>
                                    <p:animEffect>
                                      <p:cBhvr>
                                        <p:cTn id="9" dur="250"/>
                                        <p:tgtEl>
                                          <p:spTgt spid="7"/>
                                        </p:tgtEl>
                                      </p:cBhvr>
                                    </p:animEffect>
                                  </p:childTnLst>
                                </p:cTn>
                              </p:par>
                              <p:par>
                                <p:cTn id="10" presetID="10" presetClass="entr" presetSubtype="0" fill="hold" grpId="0" nodeType="withEffect">
                                  <p:stCondLst>
                                    <p:cond delay="7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250" fill="hold"/>
                                        <p:tgtEl>
                                          <p:spTgt spid="11"/>
                                        </p:tgtEl>
                                        <p:attrNameLst>
                                          <p:attrName>ppt_w</p:attrName>
                                        </p:attrNameLst>
                                      </p:cBhvr>
                                      <p:tavLst>
                                        <p:tav tm="0">
                                          <p:val>
                                            <p:fltVal val="0"/>
                                          </p:val>
                                        </p:tav>
                                        <p:tav tm="100000">
                                          <p:val>
                                            <p:strVal val="#ppt_w"/>
                                          </p:val>
                                        </p:tav>
                                      </p:tavLst>
                                    </p:anim>
                                    <p:anim calcmode="lin" valueType="num">
                                      <p:cBhvr>
                                        <p:cTn id="13" dur="250" fill="hold"/>
                                        <p:tgtEl>
                                          <p:spTgt spid="11"/>
                                        </p:tgtEl>
                                        <p:attrNameLst>
                                          <p:attrName>ppt_h</p:attrName>
                                        </p:attrNameLst>
                                      </p:cBhvr>
                                      <p:tavLst>
                                        <p:tav tm="0">
                                          <p:val>
                                            <p:fltVal val="0"/>
                                          </p:val>
                                        </p:tav>
                                        <p:tav tm="100000">
                                          <p:val>
                                            <p:strVal val="#ppt_h"/>
                                          </p:val>
                                        </p:tav>
                                      </p:tavLst>
                                    </p:anim>
                                    <p:animEffect>
                                      <p:cBhvr>
                                        <p:cTn id="14" dur="250"/>
                                        <p:tgtEl>
                                          <p:spTgt spid="11"/>
                                        </p:tgtEl>
                                      </p:cBhvr>
                                    </p:animEffect>
                                  </p:childTnLst>
                                </p:cTn>
                              </p:par>
                              <p:par>
                                <p:cTn id="15" presetID="10" presetClass="entr" presetSubtype="0" fill="hold" grpId="0" nodeType="withEffect">
                                  <p:stCondLst>
                                    <p:cond delay="7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250" fill="hold"/>
                                        <p:tgtEl>
                                          <p:spTgt spid="15"/>
                                        </p:tgtEl>
                                        <p:attrNameLst>
                                          <p:attrName>ppt_w</p:attrName>
                                        </p:attrNameLst>
                                      </p:cBhvr>
                                      <p:tavLst>
                                        <p:tav tm="0">
                                          <p:val>
                                            <p:fltVal val="0"/>
                                          </p:val>
                                        </p:tav>
                                        <p:tav tm="100000">
                                          <p:val>
                                            <p:strVal val="#ppt_w"/>
                                          </p:val>
                                        </p:tav>
                                      </p:tavLst>
                                    </p:anim>
                                    <p:anim calcmode="lin" valueType="num">
                                      <p:cBhvr>
                                        <p:cTn id="18" dur="250" fill="hold"/>
                                        <p:tgtEl>
                                          <p:spTgt spid="15"/>
                                        </p:tgtEl>
                                        <p:attrNameLst>
                                          <p:attrName>ppt_h</p:attrName>
                                        </p:attrNameLst>
                                      </p:cBhvr>
                                      <p:tavLst>
                                        <p:tav tm="0">
                                          <p:val>
                                            <p:fltVal val="0"/>
                                          </p:val>
                                        </p:tav>
                                        <p:tav tm="100000">
                                          <p:val>
                                            <p:strVal val="#ppt_h"/>
                                          </p:val>
                                        </p:tav>
                                      </p:tavLst>
                                    </p:anim>
                                    <p:animEffect>
                                      <p:cBhvr>
                                        <p:cTn id="19" dur="250"/>
                                        <p:tgtEl>
                                          <p:spTgt spid="15"/>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9"/>
                                        </p:tgtEl>
                                        <p:attrNameLst>
                                          <p:attrName>style.visibility</p:attrName>
                                        </p:attrNameLst>
                                      </p:cBhvr>
                                      <p:to>
                                        <p:strVal val="visible"/>
                                      </p:to>
                                    </p:set>
                                    <p:anim calcmode="lin" valueType="num">
                                      <p:cBhvr>
                                        <p:cTn id="22" dur="250" fill="hold"/>
                                        <p:tgtEl>
                                          <p:spTgt spid="19"/>
                                        </p:tgtEl>
                                        <p:attrNameLst>
                                          <p:attrName>ppt_w</p:attrName>
                                        </p:attrNameLst>
                                      </p:cBhvr>
                                      <p:tavLst>
                                        <p:tav tm="0">
                                          <p:val>
                                            <p:fltVal val="0"/>
                                          </p:val>
                                        </p:tav>
                                        <p:tav tm="100000">
                                          <p:val>
                                            <p:strVal val="#ppt_w"/>
                                          </p:val>
                                        </p:tav>
                                      </p:tavLst>
                                    </p:anim>
                                    <p:anim calcmode="lin" valueType="num">
                                      <p:cBhvr>
                                        <p:cTn id="23" dur="250" fill="hold"/>
                                        <p:tgtEl>
                                          <p:spTgt spid="19"/>
                                        </p:tgtEl>
                                        <p:attrNameLst>
                                          <p:attrName>ppt_h</p:attrName>
                                        </p:attrNameLst>
                                      </p:cBhvr>
                                      <p:tavLst>
                                        <p:tav tm="0">
                                          <p:val>
                                            <p:fltVal val="0"/>
                                          </p:val>
                                        </p:tav>
                                        <p:tav tm="100000">
                                          <p:val>
                                            <p:strVal val="#ppt_h"/>
                                          </p:val>
                                        </p:tav>
                                      </p:tavLst>
                                    </p:anim>
                                    <p:animEffect>
                                      <p:cBhvr>
                                        <p:cTn id="24" dur="250"/>
                                        <p:tgtEl>
                                          <p:spTgt spid="19"/>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20"/>
                                        </p:tgtEl>
                                        <p:attrNameLst>
                                          <p:attrName>style.visibility</p:attrName>
                                        </p:attrNameLst>
                                      </p:cBhvr>
                                      <p:to>
                                        <p:strVal val="visible"/>
                                      </p:to>
                                    </p:set>
                                    <p:anim calcmode="lin" valueType="num">
                                      <p:cBhvr>
                                        <p:cTn id="27" dur="250" fill="hold"/>
                                        <p:tgtEl>
                                          <p:spTgt spid="20"/>
                                        </p:tgtEl>
                                        <p:attrNameLst>
                                          <p:attrName>ppt_w</p:attrName>
                                        </p:attrNameLst>
                                      </p:cBhvr>
                                      <p:tavLst>
                                        <p:tav tm="0">
                                          <p:val>
                                            <p:fltVal val="0"/>
                                          </p:val>
                                        </p:tav>
                                        <p:tav tm="100000">
                                          <p:val>
                                            <p:strVal val="#ppt_w"/>
                                          </p:val>
                                        </p:tav>
                                      </p:tavLst>
                                    </p:anim>
                                    <p:anim calcmode="lin" valueType="num">
                                      <p:cBhvr>
                                        <p:cTn id="28" dur="250" fill="hold"/>
                                        <p:tgtEl>
                                          <p:spTgt spid="20"/>
                                        </p:tgtEl>
                                        <p:attrNameLst>
                                          <p:attrName>ppt_h</p:attrName>
                                        </p:attrNameLst>
                                      </p:cBhvr>
                                      <p:tavLst>
                                        <p:tav tm="0">
                                          <p:val>
                                            <p:fltVal val="0"/>
                                          </p:val>
                                        </p:tav>
                                        <p:tav tm="100000">
                                          <p:val>
                                            <p:strVal val="#ppt_h"/>
                                          </p:val>
                                        </p:tav>
                                      </p:tavLst>
                                    </p:anim>
                                    <p:animEffect>
                                      <p:cBhvr>
                                        <p:cTn id="29" dur="250"/>
                                        <p:tgtEl>
                                          <p:spTgt spid="20"/>
                                        </p:tgtEl>
                                      </p:cBhvr>
                                    </p:animEffect>
                                  </p:childTnLst>
                                </p:cTn>
                              </p:par>
                            </p:childTnLst>
                          </p:cTn>
                        </p:par>
                        <p:par>
                          <p:cTn id="30" fill="hold">
                            <p:stCondLst>
                              <p:cond delay="1000"/>
                            </p:stCondLst>
                            <p:childTnLst>
                              <p:par>
                                <p:cTn id="31" presetID="47"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1000"/>
                                        <p:tgtEl>
                                          <p:spTgt spid="2"/>
                                        </p:tgtEl>
                                      </p:cBhvr>
                                    </p:animEffect>
                                    <p:anim calcmode="lin" valueType="num">
                                      <p:cBhvr>
                                        <p:cTn id="54" dur="1000" fill="hold"/>
                                        <p:tgtEl>
                                          <p:spTgt spid="2"/>
                                        </p:tgtEl>
                                        <p:attrNameLst>
                                          <p:attrName>ppt_x</p:attrName>
                                        </p:attrNameLst>
                                      </p:cBhvr>
                                      <p:tavLst>
                                        <p:tav tm="0">
                                          <p:val>
                                            <p:strVal val="#ppt_x"/>
                                          </p:val>
                                        </p:tav>
                                        <p:tav tm="100000">
                                          <p:val>
                                            <p:strVal val="#ppt_x"/>
                                          </p:val>
                                        </p:tav>
                                      </p:tavLst>
                                    </p:anim>
                                    <p:anim calcmode="lin" valueType="num">
                                      <p:cBhvr>
                                        <p:cTn id="55" dur="1000" fill="hold"/>
                                        <p:tgtEl>
                                          <p:spTgt spid="2"/>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22" presetClass="entr" presetSubtype="1"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1000"/>
                                        <p:tgtEl>
                                          <p:spTgt spid="8"/>
                                        </p:tgtEl>
                                      </p:cBhvr>
                                    </p:animEffect>
                                  </p:childTnLst>
                                </p:cTn>
                              </p:par>
                              <p:par>
                                <p:cTn id="60" presetID="22" presetClass="entr" presetSubtype="1"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1000"/>
                                        <p:tgtEl>
                                          <p:spTgt spid="12"/>
                                        </p:tgtEl>
                                      </p:cBhvr>
                                    </p:animEffect>
                                  </p:childTnLst>
                                </p:cTn>
                              </p:par>
                              <p:par>
                                <p:cTn id="63" presetID="22" presetClass="entr" presetSubtype="1"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1000"/>
                                        <p:tgtEl>
                                          <p:spTgt spid="16"/>
                                        </p:tgtEl>
                                      </p:cBhvr>
                                    </p:animEffect>
                                  </p:childTnLst>
                                </p:cTn>
                              </p:par>
                              <p:par>
                                <p:cTn id="66" presetID="22" presetClass="entr" presetSubtype="1" fill="hold"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1000"/>
                                        <p:tgtEl>
                                          <p:spTgt spid="21"/>
                                        </p:tgtEl>
                                      </p:cBhvr>
                                    </p:animEffect>
                                  </p:childTnLst>
                                </p:cTn>
                              </p:par>
                              <p:par>
                                <p:cTn id="69" presetID="22" presetClass="entr" presetSubtype="1"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autoUpdateAnimBg="0"/>
      <p:bldP spid="11" grpId="0" bldLvl="0" animBg="1" autoUpdateAnimBg="0"/>
      <p:bldP spid="15" grpId="0" bldLvl="0" animBg="1" autoUpdateAnimBg="0"/>
      <p:bldP spid="19" grpId="0" bldLvl="0" animBg="1" autoUpdateAnimBg="0"/>
      <p:bldP spid="20" grpId="0" bldLvl="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514900"/>
            <a:ext cx="8931965" cy="3296781"/>
          </a:xfrm>
          <a:prstGeom prst="rect">
            <a:avLst/>
          </a:prstGeom>
          <a:solidFill>
            <a:schemeClr val="accent1">
              <a:lumMod val="60000"/>
              <a:lumOff val="40000"/>
            </a:schemeClr>
          </a:solidFill>
          <a:ln>
            <a:solidFill>
              <a:srgbClr val="00A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3     _1"/>
          <p:cNvSpPr txBox="1"/>
          <p:nvPr/>
        </p:nvSpPr>
        <p:spPr>
          <a:xfrm>
            <a:off x="2856720" y="1881088"/>
            <a:ext cx="5236402" cy="2995564"/>
          </a:xfrm>
          <a:prstGeom prst="rect">
            <a:avLst/>
          </a:prstGeom>
          <a:noFill/>
        </p:spPr>
        <p:txBody>
          <a:bodyPr wrap="square" rtlCol="0">
            <a:spAutoFit/>
          </a:bodyPr>
          <a:lstStyle/>
          <a:p>
            <a:pPr marL="0" lvl="1" fontAlgn="base">
              <a:spcBef>
                <a:spcPct val="0"/>
              </a:spcBef>
              <a:spcAft>
                <a:spcPct val="0"/>
              </a:spcAft>
            </a:pPr>
            <a:r>
              <a:rPr lang="zh-CN" altLang="en-US" sz="1867" b="1" dirty="0">
                <a:solidFill>
                  <a:srgbClr val="080808"/>
                </a:solidFill>
                <a:latin typeface="微软雅黑"/>
              </a:rPr>
              <a:t> </a:t>
            </a:r>
            <a:r>
              <a:rPr lang="zh-CN" altLang="en-US" sz="3733" b="1" dirty="0">
                <a:solidFill>
                  <a:srgbClr val="080808"/>
                </a:solidFill>
                <a:latin typeface="微软雅黑"/>
              </a:rPr>
              <a:t>第八部分</a:t>
            </a:r>
            <a:endParaRPr lang="en-US" altLang="zh-CN" sz="3733" b="1" dirty="0">
              <a:solidFill>
                <a:srgbClr val="080808"/>
              </a:solidFill>
              <a:latin typeface="微软雅黑"/>
            </a:endParaRPr>
          </a:p>
          <a:p>
            <a:pPr marL="0" lvl="1" fontAlgn="base">
              <a:spcBef>
                <a:spcPct val="0"/>
              </a:spcBef>
              <a:spcAft>
                <a:spcPct val="0"/>
              </a:spcAft>
            </a:pPr>
            <a:endParaRPr lang="en-US" altLang="zh-CN" sz="3733" b="1" dirty="0">
              <a:solidFill>
                <a:srgbClr val="080808"/>
              </a:solidFill>
              <a:latin typeface="微软雅黑"/>
            </a:endParaRPr>
          </a:p>
          <a:p>
            <a:pPr marL="0" lvl="1" algn="ctr" fontAlgn="base">
              <a:spcBef>
                <a:spcPct val="0"/>
              </a:spcBef>
              <a:spcAft>
                <a:spcPct val="0"/>
              </a:spcAft>
            </a:pPr>
            <a:r>
              <a:rPr lang="zh-CN" altLang="en-US" sz="6600" b="1" dirty="0">
                <a:solidFill>
                  <a:prstClr val="white"/>
                </a:solidFill>
                <a:latin typeface="微软雅黑"/>
              </a:rPr>
              <a:t>座次礼仪</a:t>
            </a:r>
            <a:endParaRPr lang="en-US" altLang="zh-CN" sz="6600" b="1" dirty="0">
              <a:solidFill>
                <a:prstClr val="white"/>
              </a:solidFill>
              <a:latin typeface="微软雅黑"/>
            </a:endParaRPr>
          </a:p>
          <a:p>
            <a:pPr marL="0" lvl="1" algn="ctr" fontAlgn="base">
              <a:spcBef>
                <a:spcPct val="0"/>
              </a:spcBef>
              <a:spcAft>
                <a:spcPct val="0"/>
              </a:spcAft>
            </a:pPr>
            <a:endParaRPr lang="en-US" altLang="zh-CN" sz="4800" b="1" dirty="0">
              <a:solidFill>
                <a:srgbClr val="0068B7"/>
              </a:solidFill>
              <a:latin typeface="微软雅黑"/>
            </a:endParaRPr>
          </a:p>
        </p:txBody>
      </p:sp>
      <p:cxnSp>
        <p:nvCxnSpPr>
          <p:cNvPr id="13" name="3     _2"/>
          <p:cNvCxnSpPr/>
          <p:nvPr/>
        </p:nvCxnSpPr>
        <p:spPr>
          <a:xfrm flipV="1">
            <a:off x="2568685" y="1785076"/>
            <a:ext cx="0" cy="2565899"/>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3     _3"/>
          <p:cNvSpPr txBox="1"/>
          <p:nvPr/>
        </p:nvSpPr>
        <p:spPr>
          <a:xfrm>
            <a:off x="811352" y="3910522"/>
            <a:ext cx="1203795" cy="328231"/>
          </a:xfrm>
          <a:prstGeom prst="rect">
            <a:avLst/>
          </a:prstGeom>
          <a:noFill/>
        </p:spPr>
        <p:txBody>
          <a:bodyPr wrap="square" lIns="0" tIns="0" rIns="0" bIns="0" rtlCol="0">
            <a:spAutoFit/>
          </a:bodyPr>
          <a:lstStyle/>
          <a:p>
            <a:pPr fontAlgn="base">
              <a:spcBef>
                <a:spcPct val="0"/>
              </a:spcBef>
              <a:spcAft>
                <a:spcPct val="0"/>
              </a:spcAft>
            </a:pPr>
            <a:r>
              <a:rPr lang="en-US" altLang="zh-CN" sz="2133" dirty="0">
                <a:solidFill>
                  <a:prstClr val="white"/>
                </a:solidFill>
                <a:latin typeface="微软雅黑"/>
              </a:rPr>
              <a:t>PART 08</a:t>
            </a:r>
            <a:endParaRPr lang="zh-CN" altLang="en-US" sz="2133" dirty="0">
              <a:solidFill>
                <a:prstClr val="white"/>
              </a:solidFill>
              <a:latin typeface="微软雅黑"/>
            </a:endParaRPr>
          </a:p>
        </p:txBody>
      </p:sp>
      <p:grpSp>
        <p:nvGrpSpPr>
          <p:cNvPr id="15" name="_10"/>
          <p:cNvGrpSpPr/>
          <p:nvPr/>
        </p:nvGrpSpPr>
        <p:grpSpPr>
          <a:xfrm>
            <a:off x="552462" y="1881090"/>
            <a:ext cx="1596233" cy="1596233"/>
            <a:chOff x="2123728" y="1707656"/>
            <a:chExt cx="1197175" cy="1197175"/>
          </a:xfrm>
        </p:grpSpPr>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17"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0068B7"/>
                  </a:solidFill>
                  <a:latin typeface="微软雅黑"/>
                </a:rPr>
                <a:t>08</a:t>
              </a:r>
              <a:endParaRPr lang="zh-CN" altLang="en-US" sz="6667" b="1" dirty="0">
                <a:solidFill>
                  <a:srgbClr val="0068B7"/>
                </a:solidFill>
                <a:latin typeface="微软雅黑"/>
              </a:endParaRPr>
            </a:p>
          </p:txBody>
        </p:sp>
      </p:gr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619251" y="1514900"/>
            <a:ext cx="3494353" cy="3244009"/>
          </a:xfrm>
          <a:custGeom>
            <a:avLst/>
            <a:gdLst>
              <a:gd name="connsiteX0" fmla="*/ 0 w 3494354"/>
              <a:gd name="connsiteY0" fmla="*/ 0 h 3240000"/>
              <a:gd name="connsiteX1" fmla="*/ 3240001 w 3494354"/>
              <a:gd name="connsiteY1" fmla="*/ 0 h 3240000"/>
              <a:gd name="connsiteX2" fmla="*/ 3240001 w 3494354"/>
              <a:gd name="connsiteY2" fmla="*/ 1367468 h 3240000"/>
              <a:gd name="connsiteX3" fmla="*/ 3494354 w 3494354"/>
              <a:gd name="connsiteY3" fmla="*/ 1603885 h 3240000"/>
              <a:gd name="connsiteX4" fmla="*/ 3494354 w 3494354"/>
              <a:gd name="connsiteY4" fmla="*/ 1607790 h 3240000"/>
              <a:gd name="connsiteX5" fmla="*/ 3240001 w 3494354"/>
              <a:gd name="connsiteY5" fmla="*/ 1844208 h 3240000"/>
              <a:gd name="connsiteX6" fmla="*/ 3240001 w 3494354"/>
              <a:gd name="connsiteY6" fmla="*/ 3240000 h 3240000"/>
              <a:gd name="connsiteX7" fmla="*/ 0 w 3494354"/>
              <a:gd name="connsiteY7" fmla="*/ 3240000 h 32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4354" h="3240000">
                <a:moveTo>
                  <a:pt x="0" y="0"/>
                </a:moveTo>
                <a:lnTo>
                  <a:pt x="3240001" y="0"/>
                </a:lnTo>
                <a:lnTo>
                  <a:pt x="3240001" y="1367468"/>
                </a:lnTo>
                <a:lnTo>
                  <a:pt x="3494354" y="1603885"/>
                </a:lnTo>
                <a:lnTo>
                  <a:pt x="3494354" y="1607790"/>
                </a:lnTo>
                <a:lnTo>
                  <a:pt x="3240001" y="1844208"/>
                </a:lnTo>
                <a:lnTo>
                  <a:pt x="3240001" y="3240000"/>
                </a:lnTo>
                <a:lnTo>
                  <a:pt x="0" y="3240000"/>
                </a:lnTo>
                <a:close/>
              </a:path>
            </a:pathLst>
          </a:custGeom>
          <a:blipFill>
            <a:blip r:embed="rId4"/>
            <a:stretch>
              <a:fillRect/>
            </a:stretch>
          </a:blipFill>
          <a:ln w="63500">
            <a:solidFill>
              <a:schemeClr val="bg1"/>
            </a:solidFill>
          </a:ln>
        </p:spPr>
      </p:pic>
    </p:spTree>
    <p:extLst>
      <p:ext uri="{BB962C8B-B14F-4D97-AF65-F5344CB8AC3E}">
        <p14:creationId xmlns:p14="http://schemas.microsoft.com/office/powerpoint/2010/main" val="4010684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anim calcmode="lin" valueType="num">
                                      <p:cBhvr>
                                        <p:cTn id="19" dur="500" fill="hold"/>
                                        <p:tgtEl>
                                          <p:spTgt spid="14"/>
                                        </p:tgtEl>
                                        <p:attrNameLst>
                                          <p:attrName>ppt_x</p:attrName>
                                        </p:attrNameLst>
                                      </p:cBhvr>
                                      <p:tavLst>
                                        <p:tav tm="0">
                                          <p:val>
                                            <p:strVal val="#ppt_x"/>
                                          </p:val>
                                        </p:tav>
                                        <p:tav tm="100000">
                                          <p:val>
                                            <p:strVal val="#ppt_x"/>
                                          </p:val>
                                        </p:tav>
                                      </p:tavLst>
                                    </p:anim>
                                    <p:anim calcmode="lin" valueType="num">
                                      <p:cBhvr>
                                        <p:cTn id="20" dur="5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ppt_x</p:attrName>
                                        </p:attrNameLst>
                                      </p:cBhvr>
                                      <p:tavLst>
                                        <p:tav tm="0">
                                          <p:val>
                                            <p:strVal val="#ppt_x-#ppt_w*1.125000"/>
                                          </p:val>
                                        </p:tav>
                                        <p:tav tm="100000">
                                          <p:val>
                                            <p:strVal val="#ppt_x"/>
                                          </p:val>
                                        </p:tav>
                                      </p:tavLst>
                                    </p:anim>
                                    <p:animEffect transition="in" filter="wipe(right)">
                                      <p:cBhvr>
                                        <p:cTn id="29" dur="500"/>
                                        <p:tgtEl>
                                          <p:spTgt spid="12"/>
                                        </p:tgtEl>
                                      </p:cBhvr>
                                    </p:animEffect>
                                  </p:childTnLst>
                                </p:cTn>
                              </p:par>
                              <p:par>
                                <p:cTn id="30" presetID="2" presetClass="entr" presetSubtype="8"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750" fill="hold"/>
                                        <p:tgtEl>
                                          <p:spTgt spid="20"/>
                                        </p:tgtEl>
                                        <p:attrNameLst>
                                          <p:attrName>ppt_x</p:attrName>
                                        </p:attrNameLst>
                                      </p:cBhvr>
                                      <p:tavLst>
                                        <p:tav tm="0">
                                          <p:val>
                                            <p:strVal val="0-#ppt_w/2"/>
                                          </p:val>
                                        </p:tav>
                                        <p:tav tm="100000">
                                          <p:val>
                                            <p:strVal val="#ppt_x"/>
                                          </p:val>
                                        </p:tav>
                                      </p:tavLst>
                                    </p:anim>
                                    <p:anim calcmode="lin" valueType="num">
                                      <p:cBhvr additive="base">
                                        <p:cTn id="33" dur="7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a:cxnSpLocks/>
          </p:cNvCxnSpPr>
          <p:nvPr/>
        </p:nvCxnSpPr>
        <p:spPr>
          <a:xfrm>
            <a:off x="665018" y="1238288"/>
            <a:ext cx="4248000" cy="0"/>
          </a:xfrm>
          <a:prstGeom prst="line">
            <a:avLst/>
          </a:prstGeom>
          <a:ln w="190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descr="e7d195523061f1c0d3ba7f298e59d031c9c3f97027ed136f882110EF8F17BAD1F2C348D17C7856EF46CB4678CC9E44EE1ABA681E3133328A7B4D22AAF822B2429426B2355AA8CC4431B8568D2CF3B73ADF5964BB9916C1AA44F022AAC5EB1909763789B386D86C73C326A881C590959D70E93E2C471A8ADFD3CE3217C87DD1331859AB9E7C890EC7"/>
          <p:cNvCxnSpPr/>
          <p:nvPr/>
        </p:nvCxnSpPr>
        <p:spPr>
          <a:xfrm>
            <a:off x="4622864" y="877285"/>
            <a:ext cx="0" cy="648534"/>
          </a:xfrm>
          <a:prstGeom prst="line">
            <a:avLst/>
          </a:prstGeom>
          <a:ln w="190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useBgFill="1">
        <p:nvSpPr>
          <p:cNvPr id="4" name="任意多边形: 形状 15"/>
          <p:cNvSpPr/>
          <p:nvPr/>
        </p:nvSpPr>
        <p:spPr>
          <a:xfrm>
            <a:off x="1035749" y="1859870"/>
            <a:ext cx="3187800" cy="4184469"/>
          </a:xfrm>
          <a:custGeom>
            <a:avLst/>
            <a:gdLst>
              <a:gd name="connsiteX0" fmla="*/ 0 w 3187800"/>
              <a:gd name="connsiteY0" fmla="*/ 0 h 4064000"/>
              <a:gd name="connsiteX1" fmla="*/ 3187800 w 3187800"/>
              <a:gd name="connsiteY1" fmla="*/ 0 h 4064000"/>
              <a:gd name="connsiteX2" fmla="*/ 3187800 w 3187800"/>
              <a:gd name="connsiteY2" fmla="*/ 4064000 h 4064000"/>
              <a:gd name="connsiteX3" fmla="*/ 1942612 w 3187800"/>
              <a:gd name="connsiteY3" fmla="*/ 4064000 h 4064000"/>
              <a:gd name="connsiteX4" fmla="*/ 1942612 w 3187800"/>
              <a:gd name="connsiteY4" fmla="*/ 3870271 h 4064000"/>
              <a:gd name="connsiteX5" fmla="*/ 1245188 w 3187800"/>
              <a:gd name="connsiteY5" fmla="*/ 3870271 h 4064000"/>
              <a:gd name="connsiteX6" fmla="*/ 1245188 w 3187800"/>
              <a:gd name="connsiteY6" fmla="*/ 4064000 h 4064000"/>
              <a:gd name="connsiteX7" fmla="*/ 0 w 3187800"/>
              <a:gd name="connsiteY7" fmla="*/ 4064000 h 4064000"/>
              <a:gd name="connsiteX8" fmla="*/ 0 w 3187800"/>
              <a:gd name="connsiteY8" fmla="*/ 0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800" h="4064000">
                <a:moveTo>
                  <a:pt x="0" y="0"/>
                </a:moveTo>
                <a:lnTo>
                  <a:pt x="3187800" y="0"/>
                </a:lnTo>
                <a:lnTo>
                  <a:pt x="3187800" y="4064000"/>
                </a:lnTo>
                <a:lnTo>
                  <a:pt x="1942612" y="4064000"/>
                </a:lnTo>
                <a:lnTo>
                  <a:pt x="1942612" y="3870271"/>
                </a:lnTo>
                <a:lnTo>
                  <a:pt x="1245188" y="3870271"/>
                </a:lnTo>
                <a:lnTo>
                  <a:pt x="1245188" y="4064000"/>
                </a:lnTo>
                <a:lnTo>
                  <a:pt x="0" y="4064000"/>
                </a:lnTo>
                <a:lnTo>
                  <a:pt x="0" y="0"/>
                </a:lnTo>
                <a:close/>
              </a:path>
            </a:pathLst>
          </a:custGeom>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956549" y="2635943"/>
            <a:ext cx="1346200" cy="2373206"/>
          </a:xfrm>
          <a:prstGeom prst="rect">
            <a:avLst/>
          </a:prstGeom>
          <a:solidFill>
            <a:srgbClr val="C6A5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会</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议</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桌</a:t>
            </a:r>
          </a:p>
        </p:txBody>
      </p:sp>
      <p:sp>
        <p:nvSpPr>
          <p:cNvPr id="6" name="矩形 5"/>
          <p:cNvSpPr/>
          <p:nvPr/>
        </p:nvSpPr>
        <p:spPr>
          <a:xfrm>
            <a:off x="2449649" y="2134458"/>
            <a:ext cx="360000" cy="360000"/>
          </a:xfrm>
          <a:prstGeom prst="rect">
            <a:avLst/>
          </a:prstGeom>
          <a:solidFill>
            <a:srgbClr val="00A2F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Century Gothic" panose="020B0502020202020204" pitchFamily="34" charset="0"/>
              </a:rPr>
              <a:t>1</a:t>
            </a:r>
            <a:endParaRPr lang="zh-CN" altLang="en-US" b="1" dirty="0">
              <a:solidFill>
                <a:schemeClr val="bg1"/>
              </a:solidFill>
              <a:latin typeface="Century Gothic" panose="020B0502020202020204" pitchFamily="34" charset="0"/>
            </a:endParaRPr>
          </a:p>
        </p:txBody>
      </p:sp>
      <p:sp>
        <p:nvSpPr>
          <p:cNvPr id="7" name="矩形 6"/>
          <p:cNvSpPr/>
          <p:nvPr/>
        </p:nvSpPr>
        <p:spPr>
          <a:xfrm>
            <a:off x="3484824" y="2825020"/>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2</a:t>
            </a:r>
            <a:endParaRPr lang="zh-CN" altLang="en-US" b="1" dirty="0">
              <a:solidFill>
                <a:schemeClr val="bg1">
                  <a:lumMod val="65000"/>
                </a:schemeClr>
              </a:solidFill>
              <a:latin typeface="Century Gothic" panose="020B0502020202020204" pitchFamily="34" charset="0"/>
            </a:endParaRPr>
          </a:p>
        </p:txBody>
      </p:sp>
      <p:sp>
        <p:nvSpPr>
          <p:cNvPr id="8" name="矩形 7"/>
          <p:cNvSpPr/>
          <p:nvPr/>
        </p:nvSpPr>
        <p:spPr>
          <a:xfrm>
            <a:off x="1414474" y="2825020"/>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3</a:t>
            </a:r>
            <a:endParaRPr lang="zh-CN" altLang="en-US" b="1" dirty="0">
              <a:solidFill>
                <a:schemeClr val="bg1">
                  <a:lumMod val="65000"/>
                </a:schemeClr>
              </a:solidFill>
              <a:latin typeface="Century Gothic" panose="020B0502020202020204" pitchFamily="34" charset="0"/>
            </a:endParaRPr>
          </a:p>
        </p:txBody>
      </p:sp>
      <p:sp>
        <p:nvSpPr>
          <p:cNvPr id="9" name="矩形 8"/>
          <p:cNvSpPr/>
          <p:nvPr/>
        </p:nvSpPr>
        <p:spPr>
          <a:xfrm>
            <a:off x="3484824" y="3334787"/>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4</a:t>
            </a:r>
            <a:endParaRPr lang="zh-CN" altLang="en-US" b="1" dirty="0">
              <a:solidFill>
                <a:schemeClr val="bg1">
                  <a:lumMod val="65000"/>
                </a:schemeClr>
              </a:solidFill>
              <a:latin typeface="Century Gothic" panose="020B0502020202020204" pitchFamily="34" charset="0"/>
            </a:endParaRPr>
          </a:p>
        </p:txBody>
      </p:sp>
      <p:sp>
        <p:nvSpPr>
          <p:cNvPr id="10" name="矩形 9"/>
          <p:cNvSpPr/>
          <p:nvPr/>
        </p:nvSpPr>
        <p:spPr>
          <a:xfrm>
            <a:off x="1414474" y="3334787"/>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5</a:t>
            </a:r>
            <a:endParaRPr lang="zh-CN" altLang="en-US" b="1" dirty="0">
              <a:solidFill>
                <a:schemeClr val="bg1">
                  <a:lumMod val="65000"/>
                </a:schemeClr>
              </a:solidFill>
              <a:latin typeface="Century Gothic" panose="020B0502020202020204" pitchFamily="34" charset="0"/>
            </a:endParaRPr>
          </a:p>
        </p:txBody>
      </p:sp>
      <p:sp>
        <p:nvSpPr>
          <p:cNvPr id="11" name="矩形 10"/>
          <p:cNvSpPr/>
          <p:nvPr/>
        </p:nvSpPr>
        <p:spPr>
          <a:xfrm>
            <a:off x="3484824" y="3844554"/>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6</a:t>
            </a:r>
            <a:endParaRPr lang="zh-CN" altLang="en-US" b="1" dirty="0">
              <a:solidFill>
                <a:schemeClr val="bg1">
                  <a:lumMod val="65000"/>
                </a:schemeClr>
              </a:solidFill>
              <a:latin typeface="Century Gothic" panose="020B0502020202020204" pitchFamily="34" charset="0"/>
            </a:endParaRPr>
          </a:p>
        </p:txBody>
      </p:sp>
      <p:sp>
        <p:nvSpPr>
          <p:cNvPr id="12" name="矩形 11"/>
          <p:cNvSpPr/>
          <p:nvPr/>
        </p:nvSpPr>
        <p:spPr>
          <a:xfrm>
            <a:off x="1414474" y="3844554"/>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7</a:t>
            </a:r>
            <a:endParaRPr lang="zh-CN" altLang="en-US" b="1" dirty="0">
              <a:solidFill>
                <a:schemeClr val="bg1">
                  <a:lumMod val="65000"/>
                </a:schemeClr>
              </a:solidFill>
              <a:latin typeface="Century Gothic" panose="020B0502020202020204" pitchFamily="34" charset="0"/>
            </a:endParaRPr>
          </a:p>
        </p:txBody>
      </p:sp>
      <p:sp>
        <p:nvSpPr>
          <p:cNvPr id="13" name="矩形 12"/>
          <p:cNvSpPr/>
          <p:nvPr/>
        </p:nvSpPr>
        <p:spPr>
          <a:xfrm>
            <a:off x="3484824" y="4354321"/>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8</a:t>
            </a:r>
            <a:endParaRPr lang="zh-CN" altLang="en-US" b="1" dirty="0">
              <a:solidFill>
                <a:schemeClr val="bg1">
                  <a:lumMod val="65000"/>
                </a:schemeClr>
              </a:solidFill>
              <a:latin typeface="Century Gothic" panose="020B0502020202020204" pitchFamily="34" charset="0"/>
            </a:endParaRPr>
          </a:p>
        </p:txBody>
      </p:sp>
      <p:sp>
        <p:nvSpPr>
          <p:cNvPr id="14" name="矩形 13"/>
          <p:cNvSpPr/>
          <p:nvPr/>
        </p:nvSpPr>
        <p:spPr>
          <a:xfrm>
            <a:off x="1414474" y="4354321"/>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lumMod val="65000"/>
                  </a:schemeClr>
                </a:solidFill>
                <a:latin typeface="Century Gothic" panose="020B0502020202020204" pitchFamily="34" charset="0"/>
              </a:rPr>
              <a:t>9</a:t>
            </a:r>
            <a:endParaRPr lang="zh-CN" altLang="en-US" b="1" dirty="0">
              <a:solidFill>
                <a:schemeClr val="bg1">
                  <a:lumMod val="65000"/>
                </a:schemeClr>
              </a:solidFill>
              <a:latin typeface="Century Gothic" panose="020B0502020202020204" pitchFamily="34" charset="0"/>
            </a:endParaRPr>
          </a:p>
        </p:txBody>
      </p:sp>
      <p:sp>
        <p:nvSpPr>
          <p:cNvPr id="15" name="矩形 14"/>
          <p:cNvSpPr/>
          <p:nvPr/>
        </p:nvSpPr>
        <p:spPr>
          <a:xfrm>
            <a:off x="2809649" y="5153298"/>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65000"/>
                  </a:schemeClr>
                </a:solidFill>
                <a:latin typeface="Century Gothic" panose="020B0502020202020204" pitchFamily="34" charset="0"/>
              </a:rPr>
              <a:t>10</a:t>
            </a:r>
            <a:endParaRPr lang="zh-CN" altLang="en-US" sz="1200" b="1" dirty="0">
              <a:solidFill>
                <a:schemeClr val="bg1">
                  <a:lumMod val="65000"/>
                </a:schemeClr>
              </a:solidFill>
              <a:latin typeface="Century Gothic" panose="020B0502020202020204" pitchFamily="34" charset="0"/>
            </a:endParaRPr>
          </a:p>
        </p:txBody>
      </p:sp>
      <p:sp>
        <p:nvSpPr>
          <p:cNvPr id="16" name="矩形 15"/>
          <p:cNvSpPr/>
          <p:nvPr/>
        </p:nvSpPr>
        <p:spPr>
          <a:xfrm>
            <a:off x="2089649" y="5153298"/>
            <a:ext cx="360000" cy="360000"/>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65000"/>
                  </a:schemeClr>
                </a:solidFill>
                <a:latin typeface="Century Gothic" panose="020B0502020202020204" pitchFamily="34" charset="0"/>
              </a:rPr>
              <a:t>11</a:t>
            </a:r>
            <a:endParaRPr lang="zh-CN" altLang="en-US" sz="1200" b="1" dirty="0">
              <a:solidFill>
                <a:schemeClr val="bg1">
                  <a:lumMod val="65000"/>
                </a:schemeClr>
              </a:solidFill>
              <a:latin typeface="Century Gothic" panose="020B0502020202020204" pitchFamily="34" charset="0"/>
            </a:endParaRPr>
          </a:p>
        </p:txBody>
      </p:sp>
      <p:sp>
        <p:nvSpPr>
          <p:cNvPr id="17" name="矩形 16"/>
          <p:cNvSpPr/>
          <p:nvPr/>
        </p:nvSpPr>
        <p:spPr>
          <a:xfrm>
            <a:off x="2280835" y="6044339"/>
            <a:ext cx="697627" cy="400110"/>
          </a:xfrm>
          <a:prstGeom prst="rect">
            <a:avLst/>
          </a:prstGeom>
        </p:spPr>
        <p:txBody>
          <a:bodyPr wrap="none">
            <a:spAutoFit/>
          </a:bodyPr>
          <a:lstStyle/>
          <a:p>
            <a:r>
              <a:rPr lang="zh-CN" altLang="en-US" sz="2000" b="1" dirty="0">
                <a:solidFill>
                  <a:srgbClr val="00A2FF"/>
                </a:solidFill>
                <a:latin typeface="微软雅黑" panose="020B0503020204020204" pitchFamily="34" charset="-122"/>
                <a:ea typeface="微软雅黑" panose="020B0503020204020204" pitchFamily="34" charset="-122"/>
              </a:rPr>
              <a:t>入口</a:t>
            </a:r>
          </a:p>
        </p:txBody>
      </p:sp>
      <p:sp>
        <p:nvSpPr>
          <p:cNvPr id="18" name="圆角矩形 16"/>
          <p:cNvSpPr/>
          <p:nvPr>
            <p:custDataLst>
              <p:tags r:id="rId1"/>
            </p:custDataLst>
          </p:nvPr>
        </p:nvSpPr>
        <p:spPr>
          <a:xfrm flipH="1">
            <a:off x="4898548" y="2362309"/>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面门居中位置为主位；</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圆角矩形 16"/>
          <p:cNvSpPr/>
          <p:nvPr>
            <p:custDataLst>
              <p:tags r:id="rId2"/>
            </p:custDataLst>
          </p:nvPr>
        </p:nvSpPr>
        <p:spPr>
          <a:xfrm flipH="1">
            <a:off x="8675411" y="2315763"/>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主左宾右分两侧而坐；</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圆角矩形 16"/>
          <p:cNvSpPr/>
          <p:nvPr>
            <p:custDataLst>
              <p:tags r:id="rId3"/>
            </p:custDataLst>
          </p:nvPr>
        </p:nvSpPr>
        <p:spPr>
          <a:xfrm flipH="1">
            <a:off x="4938005" y="3634494"/>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或主宾双方交错而坐；</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圆角矩形 16"/>
          <p:cNvSpPr/>
          <p:nvPr>
            <p:custDataLst>
              <p:tags r:id="rId4"/>
            </p:custDataLst>
          </p:nvPr>
        </p:nvSpPr>
        <p:spPr>
          <a:xfrm flipH="1">
            <a:off x="8615739" y="3634494"/>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越近首席，位次越高；</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圆角矩形 16"/>
          <p:cNvSpPr/>
          <p:nvPr>
            <p:custDataLst>
              <p:tags r:id="rId5"/>
            </p:custDataLst>
          </p:nvPr>
        </p:nvSpPr>
        <p:spPr>
          <a:xfrm flipH="1">
            <a:off x="5150263" y="5331747"/>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同等距离，右高左低。</a:t>
            </a:r>
          </a:p>
        </p:txBody>
      </p:sp>
      <p:sp>
        <p:nvSpPr>
          <p:cNvPr id="23" name="3     _1"/>
          <p:cNvSpPr txBox="1">
            <a:spLocks noChangeArrowheads="1"/>
          </p:cNvSpPr>
          <p:nvPr/>
        </p:nvSpPr>
        <p:spPr bwMode="gray">
          <a:xfrm>
            <a:off x="3839750" y="488673"/>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会议座次安排礼仪</a:t>
            </a:r>
          </a:p>
        </p:txBody>
      </p:sp>
      <p:cxnSp>
        <p:nvCxnSpPr>
          <p:cNvPr id="24" name="_2"/>
          <p:cNvCxnSpPr/>
          <p:nvPr/>
        </p:nvCxnSpPr>
        <p:spPr>
          <a:xfrm>
            <a:off x="3254797" y="1124744"/>
            <a:ext cx="5682409"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25" name="_15"/>
          <p:cNvGrpSpPr/>
          <p:nvPr/>
        </p:nvGrpSpPr>
        <p:grpSpPr>
          <a:xfrm>
            <a:off x="4745958" y="2198747"/>
            <a:ext cx="891491" cy="891491"/>
            <a:chOff x="3989630" y="984316"/>
            <a:chExt cx="858956" cy="858956"/>
          </a:xfrm>
        </p:grpSpPr>
        <p:grpSp>
          <p:nvGrpSpPr>
            <p:cNvPr id="26" name="组合 25"/>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31" name="椭圆 30"/>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27" name="组合 26"/>
            <p:cNvGrpSpPr>
              <a:grpSpLocks noChangeAspect="1"/>
            </p:cNvGrpSpPr>
            <p:nvPr/>
          </p:nvGrpSpPr>
          <p:grpSpPr bwMode="auto">
            <a:xfrm>
              <a:off x="4230408" y="1145668"/>
              <a:ext cx="389996" cy="469766"/>
              <a:chOff x="3452849" y="2667439"/>
              <a:chExt cx="239345" cy="288607"/>
            </a:xfrm>
          </p:grpSpPr>
          <p:sp>
            <p:nvSpPr>
              <p:cNvPr id="28"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a:extLst/>
            </p:spPr>
            <p:txBody>
              <a:bodyPr lIns="162560" tIns="81280" rIns="162560" bIns="81280"/>
              <a:lstStyle/>
              <a:p>
                <a:pPr defTabSz="1219079">
                  <a:defRPr/>
                </a:pPr>
                <a:endParaRPr lang="zh-CN" altLang="en-US" sz="3319">
                  <a:solidFill>
                    <a:prstClr val="black"/>
                  </a:solidFill>
                  <a:latin typeface="微软雅黑"/>
                  <a:cs typeface="Arial" panose="020B0604020202020204" pitchFamily="34" charset="0"/>
                </a:endParaRPr>
              </a:p>
            </p:txBody>
          </p:sp>
          <p:sp>
            <p:nvSpPr>
              <p:cNvPr id="29"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a:extLst/>
            </p:spPr>
            <p:txBody>
              <a:bodyPr lIns="162560" tIns="81280" rIns="162560" bIns="81280"/>
              <a:lstStyle/>
              <a:p>
                <a:pPr defTabSz="1219079">
                  <a:defRPr/>
                </a:pPr>
                <a:endParaRPr lang="zh-CN" altLang="en-US" sz="3319">
                  <a:solidFill>
                    <a:prstClr val="black"/>
                  </a:solidFill>
                  <a:latin typeface="微软雅黑"/>
                  <a:cs typeface="Arial" panose="020B0604020202020204" pitchFamily="34" charset="0"/>
                </a:endParaRPr>
              </a:p>
            </p:txBody>
          </p:sp>
        </p:grpSp>
      </p:grpSp>
      <p:grpSp>
        <p:nvGrpSpPr>
          <p:cNvPr id="32" name="_16"/>
          <p:cNvGrpSpPr/>
          <p:nvPr/>
        </p:nvGrpSpPr>
        <p:grpSpPr>
          <a:xfrm>
            <a:off x="8370204" y="2147251"/>
            <a:ext cx="891491" cy="891491"/>
            <a:chOff x="4684712" y="1948340"/>
            <a:chExt cx="858956" cy="858956"/>
          </a:xfrm>
        </p:grpSpPr>
        <p:grpSp>
          <p:nvGrpSpPr>
            <p:cNvPr id="33" name="组合 32"/>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34"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lIns="162560" tIns="81280" rIns="162560" bIns="81280"/>
            <a:lstStyle/>
            <a:p>
              <a:pPr defTabSz="1219079">
                <a:defRPr/>
              </a:pPr>
              <a:endParaRPr lang="zh-CN" altLang="en-US" sz="3319">
                <a:solidFill>
                  <a:prstClr val="black"/>
                </a:solidFill>
                <a:latin typeface="微软雅黑"/>
                <a:cs typeface="Arial" panose="020B0604020202020204" pitchFamily="34" charset="0"/>
              </a:endParaRPr>
            </a:p>
          </p:txBody>
        </p:sp>
      </p:grpSp>
      <p:grpSp>
        <p:nvGrpSpPr>
          <p:cNvPr id="37" name="_17"/>
          <p:cNvGrpSpPr/>
          <p:nvPr/>
        </p:nvGrpSpPr>
        <p:grpSpPr>
          <a:xfrm>
            <a:off x="8408703" y="3703378"/>
            <a:ext cx="891491" cy="891491"/>
            <a:chOff x="4716016" y="2993953"/>
            <a:chExt cx="858956" cy="858956"/>
          </a:xfrm>
        </p:grpSpPr>
        <p:grpSp>
          <p:nvGrpSpPr>
            <p:cNvPr id="38" name="组合 37"/>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39"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a:extLst/>
          </p:spPr>
          <p:txBody>
            <a:bodyPr lIns="162560" tIns="81280" rIns="162560" bIns="81280"/>
            <a:lstStyle/>
            <a:p>
              <a:pPr defTabSz="1219079">
                <a:defRPr/>
              </a:pPr>
              <a:endParaRPr lang="zh-CN" altLang="en-US" sz="3319">
                <a:solidFill>
                  <a:prstClr val="black"/>
                </a:solidFill>
                <a:latin typeface="微软雅黑"/>
                <a:cs typeface="Arial" panose="020B0604020202020204" pitchFamily="34" charset="0"/>
              </a:endParaRPr>
            </a:p>
          </p:txBody>
        </p:sp>
      </p:grpSp>
      <p:grpSp>
        <p:nvGrpSpPr>
          <p:cNvPr id="42" name="_18"/>
          <p:cNvGrpSpPr/>
          <p:nvPr/>
        </p:nvGrpSpPr>
        <p:grpSpPr>
          <a:xfrm>
            <a:off x="4785414" y="3708394"/>
            <a:ext cx="891491" cy="891491"/>
            <a:chOff x="3996846" y="3864636"/>
            <a:chExt cx="858956" cy="858956"/>
          </a:xfrm>
        </p:grpSpPr>
        <p:grpSp>
          <p:nvGrpSpPr>
            <p:cNvPr id="43" name="组合 42"/>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44"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a:extLst/>
          </p:spPr>
          <p:txBody>
            <a:bodyPr lIns="162560" tIns="81280" rIns="162560" bIns="81280"/>
            <a:lstStyle/>
            <a:p>
              <a:pPr defTabSz="1219079">
                <a:defRPr/>
              </a:pPr>
              <a:endParaRPr lang="zh-CN" altLang="en-US" sz="3319">
                <a:solidFill>
                  <a:prstClr val="black"/>
                </a:solidFill>
                <a:latin typeface="微软雅黑"/>
                <a:cs typeface="Arial" panose="020B0604020202020204" pitchFamily="34" charset="0"/>
              </a:endParaRPr>
            </a:p>
          </p:txBody>
        </p:sp>
      </p:grpSp>
      <p:grpSp>
        <p:nvGrpSpPr>
          <p:cNvPr id="47" name="组合 46"/>
          <p:cNvGrpSpPr/>
          <p:nvPr/>
        </p:nvGrpSpPr>
        <p:grpSpPr>
          <a:xfrm>
            <a:off x="4769423" y="5221770"/>
            <a:ext cx="919101" cy="919101"/>
            <a:chOff x="4769423" y="5221770"/>
            <a:chExt cx="919101" cy="919101"/>
          </a:xfrm>
        </p:grpSpPr>
        <p:grpSp>
          <p:nvGrpSpPr>
            <p:cNvPr id="48" name="组合 47"/>
            <p:cNvGrpSpPr/>
            <p:nvPr/>
          </p:nvGrpSpPr>
          <p:grpSpPr>
            <a:xfrm>
              <a:off x="4769423" y="5221770"/>
              <a:ext cx="919101" cy="91910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49" name="_15"/>
            <p:cNvSpPr>
              <a:spLocks noEditPoints="1"/>
            </p:cNvSpPr>
            <p:nvPr/>
          </p:nvSpPr>
          <p:spPr bwMode="auto">
            <a:xfrm>
              <a:off x="4963326" y="5500803"/>
              <a:ext cx="531293" cy="36103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en-US" sz="2400">
                <a:solidFill>
                  <a:prstClr val="black"/>
                </a:solidFill>
                <a:latin typeface="微软雅黑"/>
              </a:endParaRPr>
            </a:p>
          </p:txBody>
        </p:sp>
      </p:grpSp>
    </p:spTree>
    <p:extLst>
      <p:ext uri="{BB962C8B-B14F-4D97-AF65-F5344CB8AC3E}">
        <p14:creationId xmlns:p14="http://schemas.microsoft.com/office/powerpoint/2010/main" val="23966656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anim calcmode="lin" valueType="num">
                                          <p:cBhvr>
                                            <p:cTn id="15" dur="750" fill="hold"/>
                                            <p:tgtEl>
                                              <p:spTgt spid="5"/>
                                            </p:tgtEl>
                                            <p:attrNameLst>
                                              <p:attrName>ppt_x</p:attrName>
                                            </p:attrNameLst>
                                          </p:cBhvr>
                                          <p:tavLst>
                                            <p:tav tm="0">
                                              <p:val>
                                                <p:strVal val="#ppt_x"/>
                                              </p:val>
                                            </p:tav>
                                            <p:tav tm="100000">
                                              <p:val>
                                                <p:strVal val="#ppt_x"/>
                                              </p:val>
                                            </p:tav>
                                          </p:tavLst>
                                        </p:anim>
                                        <p:anim calcmode="lin" valueType="num">
                                          <p:cBhvr>
                                            <p:cTn id="16" dur="750" fill="hold"/>
                                            <p:tgtEl>
                                              <p:spTgt spid="5"/>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1250"/>
                                </p:stCondLst>
                                <p:childTnLst>
                                  <p:par>
                                    <p:cTn id="51" presetID="2" presetClass="entr" presetSubtype="2" fill="hold" nodeType="afterEffect" p14:presetBounceEnd="40000">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14:bounceEnd="40000">
                                          <p:cBhvr additive="base">
                                            <p:cTn id="53"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54" dur="500" fill="hold"/>
                                            <p:tgtEl>
                                              <p:spTgt spid="25"/>
                                            </p:tgtEl>
                                            <p:attrNameLst>
                                              <p:attrName>ppt_y</p:attrName>
                                            </p:attrNameLst>
                                          </p:cBhvr>
                                          <p:tavLst>
                                            <p:tav tm="0">
                                              <p:val>
                                                <p:strVal val="#ppt_y"/>
                                              </p:val>
                                            </p:tav>
                                            <p:tav tm="100000">
                                              <p:val>
                                                <p:strVal val="#ppt_y"/>
                                              </p:val>
                                            </p:tav>
                                          </p:tavLst>
                                        </p:anim>
                                      </p:childTnLst>
                                    </p:cTn>
                                  </p:par>
                                </p:childTnLst>
                              </p:cTn>
                            </p:par>
                            <p:par>
                              <p:cTn id="55" fill="hold">
                                <p:stCondLst>
                                  <p:cond delay="1750"/>
                                </p:stCondLst>
                                <p:childTnLst>
                                  <p:par>
                                    <p:cTn id="56" presetID="2" presetClass="entr" presetSubtype="2" fill="hold" nodeType="afterEffect" p14:presetBounceEnd="40000">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14:bounceEnd="40000">
                                          <p:cBhvr additive="base">
                                            <p:cTn id="58" dur="5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2250"/>
                                </p:stCondLst>
                                <p:childTnLst>
                                  <p:par>
                                    <p:cTn id="61" presetID="2" presetClass="entr" presetSubtype="2" fill="hold" nodeType="afterEffect" p14:presetBounceEnd="40000">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14:bounceEnd="40000">
                                          <p:cBhvr additive="base">
                                            <p:cTn id="63" dur="5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64" dur="500" fill="hold"/>
                                            <p:tgtEl>
                                              <p:spTgt spid="37"/>
                                            </p:tgtEl>
                                            <p:attrNameLst>
                                              <p:attrName>ppt_y</p:attrName>
                                            </p:attrNameLst>
                                          </p:cBhvr>
                                          <p:tavLst>
                                            <p:tav tm="0">
                                              <p:val>
                                                <p:strVal val="#ppt_y"/>
                                              </p:val>
                                            </p:tav>
                                            <p:tav tm="100000">
                                              <p:val>
                                                <p:strVal val="#ppt_y"/>
                                              </p:val>
                                            </p:tav>
                                          </p:tavLst>
                                        </p:anim>
                                      </p:childTnLst>
                                    </p:cTn>
                                  </p:par>
                                </p:childTnLst>
                              </p:cTn>
                            </p:par>
                            <p:par>
                              <p:cTn id="65" fill="hold">
                                <p:stCondLst>
                                  <p:cond delay="2750"/>
                                </p:stCondLst>
                                <p:childTnLst>
                                  <p:par>
                                    <p:cTn id="66" presetID="2" presetClass="entr" presetSubtype="2" fill="hold" nodeType="afterEffect" p14:presetBounceEnd="40000">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14:bounceEnd="40000">
                                          <p:cBhvr additive="base">
                                            <p:cTn id="68" dur="500" fill="hold"/>
                                            <p:tgtEl>
                                              <p:spTgt spid="42"/>
                                            </p:tgtEl>
                                            <p:attrNameLst>
                                              <p:attrName>ppt_x</p:attrName>
                                            </p:attrNameLst>
                                          </p:cBhvr>
                                          <p:tavLst>
                                            <p:tav tm="0">
                                              <p:val>
                                                <p:strVal val="1+#ppt_w/2"/>
                                              </p:val>
                                            </p:tav>
                                            <p:tav tm="100000">
                                              <p:val>
                                                <p:strVal val="#ppt_x"/>
                                              </p:val>
                                            </p:tav>
                                          </p:tavLst>
                                        </p:anim>
                                        <p:anim calcmode="lin" valueType="num" p14:bounceEnd="40000">
                                          <p:cBhvr additive="base">
                                            <p:cTn id="69" dur="500" fill="hold"/>
                                            <p:tgtEl>
                                              <p:spTgt spid="42"/>
                                            </p:tgtEl>
                                            <p:attrNameLst>
                                              <p:attrName>ppt_y</p:attrName>
                                            </p:attrNameLst>
                                          </p:cBhvr>
                                          <p:tavLst>
                                            <p:tav tm="0">
                                              <p:val>
                                                <p:strVal val="#ppt_y"/>
                                              </p:val>
                                            </p:tav>
                                            <p:tav tm="100000">
                                              <p:val>
                                                <p:strVal val="#ppt_y"/>
                                              </p:val>
                                            </p:tav>
                                          </p:tavLst>
                                        </p:anim>
                                      </p:childTnLst>
                                    </p:cTn>
                                  </p:par>
                                </p:childTnLst>
                              </p:cTn>
                            </p:par>
                            <p:par>
                              <p:cTn id="70" fill="hold">
                                <p:stCondLst>
                                  <p:cond delay="3250"/>
                                </p:stCondLst>
                                <p:childTnLst>
                                  <p:par>
                                    <p:cTn id="71" presetID="2" presetClass="entr" presetSubtype="2" fill="hold" nodeType="afterEffect" p14:presetBounceEnd="40000">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14:bounceEnd="40000">
                                          <p:cBhvr additive="base">
                                            <p:cTn id="73" dur="500" fill="hold"/>
                                            <p:tgtEl>
                                              <p:spTgt spid="47"/>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par>
                              <p:cTn id="83" fill="hold">
                                <p:stCondLst>
                                  <p:cond delay="4750"/>
                                </p:stCondLst>
                                <p:childTnLst>
                                  <p:par>
                                    <p:cTn id="84" presetID="22" presetClass="entr" presetSubtype="8" fill="hold" grpId="0" nodeType="after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wipe(left)">
                                          <p:cBhvr>
                                            <p:cTn id="86" dur="500"/>
                                            <p:tgtEl>
                                              <p:spTgt spid="20"/>
                                            </p:tgtEl>
                                          </p:cBhvr>
                                        </p:animEffect>
                                      </p:childTnLst>
                                    </p:cTn>
                                  </p:par>
                                </p:childTnLst>
                              </p:cTn>
                            </p:par>
                            <p:par>
                              <p:cTn id="87" fill="hold">
                                <p:stCondLst>
                                  <p:cond delay="525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childTnLst>
                              </p:cTn>
                            </p:par>
                            <p:par>
                              <p:cTn id="91" fill="hold">
                                <p:stCondLst>
                                  <p:cond delay="5750"/>
                                </p:stCondLst>
                                <p:childTnLst>
                                  <p:par>
                                    <p:cTn id="92" presetID="22" presetClass="entr" presetSubtype="8"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left)">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animBg="1"/>
          <p:bldP spid="19" grpId="0"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anim calcmode="lin" valueType="num">
                                          <p:cBhvr>
                                            <p:cTn id="15" dur="750" fill="hold"/>
                                            <p:tgtEl>
                                              <p:spTgt spid="5"/>
                                            </p:tgtEl>
                                            <p:attrNameLst>
                                              <p:attrName>ppt_x</p:attrName>
                                            </p:attrNameLst>
                                          </p:cBhvr>
                                          <p:tavLst>
                                            <p:tav tm="0">
                                              <p:val>
                                                <p:strVal val="#ppt_x"/>
                                              </p:val>
                                            </p:tav>
                                            <p:tav tm="100000">
                                              <p:val>
                                                <p:strVal val="#ppt_x"/>
                                              </p:val>
                                            </p:tav>
                                          </p:tavLst>
                                        </p:anim>
                                        <p:anim calcmode="lin" valueType="num">
                                          <p:cBhvr>
                                            <p:cTn id="16" dur="750" fill="hold"/>
                                            <p:tgtEl>
                                              <p:spTgt spid="5"/>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1250"/>
                                </p:stCondLst>
                                <p:childTnLst>
                                  <p:par>
                                    <p:cTn id="51" presetID="2" presetClass="entr" presetSubtype="2"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childTnLst>
                              </p:cTn>
                            </p:par>
                            <p:par>
                              <p:cTn id="55" fill="hold">
                                <p:stCondLst>
                                  <p:cond delay="1750"/>
                                </p:stCondLst>
                                <p:childTnLst>
                                  <p:par>
                                    <p:cTn id="56" presetID="2" presetClass="entr" presetSubtype="2"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1+#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2250"/>
                                </p:stCondLst>
                                <p:childTnLst>
                                  <p:par>
                                    <p:cTn id="61" presetID="2" presetClass="entr" presetSubtype="2"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1+#ppt_w/2"/>
                                              </p:val>
                                            </p:tav>
                                            <p:tav tm="100000">
                                              <p:val>
                                                <p:strVal val="#ppt_x"/>
                                              </p:val>
                                            </p:tav>
                                          </p:tavLst>
                                        </p:anim>
                                        <p:anim calcmode="lin" valueType="num">
                                          <p:cBhvr additive="base">
                                            <p:cTn id="64" dur="500" fill="hold"/>
                                            <p:tgtEl>
                                              <p:spTgt spid="37"/>
                                            </p:tgtEl>
                                            <p:attrNameLst>
                                              <p:attrName>ppt_y</p:attrName>
                                            </p:attrNameLst>
                                          </p:cBhvr>
                                          <p:tavLst>
                                            <p:tav tm="0">
                                              <p:val>
                                                <p:strVal val="#ppt_y"/>
                                              </p:val>
                                            </p:tav>
                                            <p:tav tm="100000">
                                              <p:val>
                                                <p:strVal val="#ppt_y"/>
                                              </p:val>
                                            </p:tav>
                                          </p:tavLst>
                                        </p:anim>
                                      </p:childTnLst>
                                    </p:cTn>
                                  </p:par>
                                </p:childTnLst>
                              </p:cTn>
                            </p:par>
                            <p:par>
                              <p:cTn id="65" fill="hold">
                                <p:stCondLst>
                                  <p:cond delay="2750"/>
                                </p:stCondLst>
                                <p:childTnLst>
                                  <p:par>
                                    <p:cTn id="66" presetID="2" presetClass="entr" presetSubtype="2"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1+#ppt_w/2"/>
                                              </p:val>
                                            </p:tav>
                                            <p:tav tm="100000">
                                              <p:val>
                                                <p:strVal val="#ppt_x"/>
                                              </p:val>
                                            </p:tav>
                                          </p:tavLst>
                                        </p:anim>
                                        <p:anim calcmode="lin" valueType="num">
                                          <p:cBhvr additive="base">
                                            <p:cTn id="69" dur="500" fill="hold"/>
                                            <p:tgtEl>
                                              <p:spTgt spid="42"/>
                                            </p:tgtEl>
                                            <p:attrNameLst>
                                              <p:attrName>ppt_y</p:attrName>
                                            </p:attrNameLst>
                                          </p:cBhvr>
                                          <p:tavLst>
                                            <p:tav tm="0">
                                              <p:val>
                                                <p:strVal val="#ppt_y"/>
                                              </p:val>
                                            </p:tav>
                                            <p:tav tm="100000">
                                              <p:val>
                                                <p:strVal val="#ppt_y"/>
                                              </p:val>
                                            </p:tav>
                                          </p:tavLst>
                                        </p:anim>
                                      </p:childTnLst>
                                    </p:cTn>
                                  </p:par>
                                </p:childTnLst>
                              </p:cTn>
                            </p:par>
                            <p:par>
                              <p:cTn id="70" fill="hold">
                                <p:stCondLst>
                                  <p:cond delay="3250"/>
                                </p:stCondLst>
                                <p:childTnLst>
                                  <p:par>
                                    <p:cTn id="71" presetID="2" presetClass="entr" presetSubtype="2"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par>
                              <p:cTn id="83" fill="hold">
                                <p:stCondLst>
                                  <p:cond delay="4750"/>
                                </p:stCondLst>
                                <p:childTnLst>
                                  <p:par>
                                    <p:cTn id="84" presetID="22" presetClass="entr" presetSubtype="8" fill="hold" grpId="0" nodeType="after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wipe(left)">
                                          <p:cBhvr>
                                            <p:cTn id="86" dur="500"/>
                                            <p:tgtEl>
                                              <p:spTgt spid="20"/>
                                            </p:tgtEl>
                                          </p:cBhvr>
                                        </p:animEffect>
                                      </p:childTnLst>
                                    </p:cTn>
                                  </p:par>
                                </p:childTnLst>
                              </p:cTn>
                            </p:par>
                            <p:par>
                              <p:cTn id="87" fill="hold">
                                <p:stCondLst>
                                  <p:cond delay="525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childTnLst>
                              </p:cTn>
                            </p:par>
                            <p:par>
                              <p:cTn id="91" fill="hold">
                                <p:stCondLst>
                                  <p:cond delay="5750"/>
                                </p:stCondLst>
                                <p:childTnLst>
                                  <p:par>
                                    <p:cTn id="92" presetID="22" presetClass="entr" presetSubtype="8"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left)">
                                          <p:cBhvr>
                                            <p:cTn id="9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animBg="1"/>
          <p:bldP spid="19" grpId="0" animBg="1"/>
          <p:bldP spid="20" grpId="0" animBg="1"/>
          <p:bldP spid="21" grpId="0" animBg="1"/>
          <p:bldP spid="22"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txBox="1"/>
          <p:nvPr/>
        </p:nvSpPr>
        <p:spPr>
          <a:xfrm>
            <a:off x="3864710" y="518809"/>
            <a:ext cx="4462579" cy="461665"/>
          </a:xfrm>
          <a:prstGeom prst="rect">
            <a:avLst/>
          </a:prstGeom>
          <a:noFill/>
        </p:spPr>
        <p:txBody>
          <a:bodyPr wrap="square" rtlCol="0">
            <a:spAutoFit/>
          </a:bodyPr>
          <a:lstStyle/>
          <a:p>
            <a:pPr algn="ctr">
              <a:defRPr/>
            </a:pP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某某集团股份有限公司</a:t>
            </a:r>
            <a:endParaRPr lang="en-US" altLang="zh-CN" sz="24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280898" y="5017307"/>
            <a:ext cx="7827153" cy="45719"/>
          </a:xfrm>
          <a:prstGeom prst="rect">
            <a:avLst/>
          </a:prstGeom>
          <a:solidFill>
            <a:schemeClr val="bg1"/>
          </a:solidFill>
          <a:ln>
            <a:noFill/>
          </a:ln>
          <a:effectLst/>
          <a:scene3d>
            <a:camera prst="orthographicFront"/>
            <a:lightRig rig="threePt" dir="t"/>
          </a:scene3d>
          <a:sp3d>
            <a:bevelT w="3810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ITC Avant Garde Std Bk"/>
              <a:ea typeface="方正正纤黑简体"/>
              <a:cs typeface="+mn-cs"/>
            </a:endParaRPr>
          </a:p>
        </p:txBody>
      </p:sp>
      <p:sp>
        <p:nvSpPr>
          <p:cNvPr id="4" name="矩形 3"/>
          <p:cNvSpPr/>
          <p:nvPr/>
        </p:nvSpPr>
        <p:spPr>
          <a:xfrm>
            <a:off x="2280898" y="6187384"/>
            <a:ext cx="7827153" cy="45719"/>
          </a:xfrm>
          <a:prstGeom prst="rect">
            <a:avLst/>
          </a:prstGeom>
          <a:solidFill>
            <a:schemeClr val="bg1"/>
          </a:solidFill>
          <a:ln>
            <a:noFill/>
          </a:ln>
          <a:effectLst/>
          <a:scene3d>
            <a:camera prst="orthographicFront"/>
            <a:lightRig rig="threePt" dir="t"/>
          </a:scene3d>
          <a:sp3d>
            <a:bevelT w="3810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ITC Avant Garde Std Bk"/>
              <a:ea typeface="方正正纤黑简体"/>
              <a:cs typeface="+mn-cs"/>
            </a:endParaRPr>
          </a:p>
        </p:txBody>
      </p:sp>
      <p:sp>
        <p:nvSpPr>
          <p:cNvPr id="5" name="TextBox 12"/>
          <p:cNvSpPr txBox="1"/>
          <p:nvPr/>
        </p:nvSpPr>
        <p:spPr>
          <a:xfrm>
            <a:off x="2280898" y="5172032"/>
            <a:ext cx="7827153" cy="923330"/>
          </a:xfrm>
          <a:prstGeom prst="rect">
            <a:avLst/>
          </a:prstGeom>
          <a:noFill/>
        </p:spPr>
        <p:txBody>
          <a:bodyPr wrap="square" rtlCol="0">
            <a:spAutoFit/>
          </a:bodyPr>
          <a:lstStyle/>
          <a:p>
            <a:pPr algn="ctr">
              <a:defRPr/>
            </a:pPr>
            <a:r>
              <a:rPr lang="en-US" altLang="zh-CN" sz="5400" kern="0" dirty="0">
                <a:solidFill>
                  <a:srgbClr val="00A2FF"/>
                </a:solidFill>
                <a:latin typeface="Century Gothic" panose="020B0502020202020204" pitchFamily="34" charset="0"/>
                <a:ea typeface="方正中等线简体" panose="03000509000000000000" pitchFamily="65" charset="-122"/>
              </a:rPr>
              <a:t>THANKS FOR </a:t>
            </a:r>
            <a:r>
              <a:rPr lang="en-US" altLang="zh-CN" sz="5400" kern="0" dirty="0">
                <a:solidFill>
                  <a:srgbClr val="98DE04"/>
                </a:solidFill>
                <a:latin typeface="Century Gothic" panose="020B0502020202020204" pitchFamily="34" charset="0"/>
                <a:ea typeface="方正中等线简体" panose="03000509000000000000" pitchFamily="65" charset="-122"/>
              </a:rPr>
              <a:t>LISTENING</a:t>
            </a:r>
          </a:p>
        </p:txBody>
      </p:sp>
      <p:sp>
        <p:nvSpPr>
          <p:cNvPr id="6" name="TextBox 12"/>
          <p:cNvSpPr txBox="1"/>
          <p:nvPr/>
        </p:nvSpPr>
        <p:spPr>
          <a:xfrm>
            <a:off x="3723892" y="6406922"/>
            <a:ext cx="4956418" cy="369332"/>
          </a:xfrm>
          <a:prstGeom prst="rect">
            <a:avLst/>
          </a:prstGeom>
          <a:noFill/>
        </p:spPr>
        <p:txBody>
          <a:bodyPr wrap="square" rtlCol="0">
            <a:spAutoFit/>
          </a:bodyPr>
          <a:lstStyle/>
          <a:p>
            <a:pPr algn="ctr">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汇报人：某某     汇报时间：</a:t>
            </a:r>
            <a:r>
              <a:rPr lang="en-US" altLang="zh-CN" kern="0" dirty="0">
                <a:solidFill>
                  <a:schemeClr val="tx1">
                    <a:lumMod val="65000"/>
                    <a:lumOff val="35000"/>
                  </a:schemeClr>
                </a:solidFill>
                <a:latin typeface="微软雅黑" panose="020B0503020204020204" pitchFamily="34" charset="-122"/>
                <a:ea typeface="微软雅黑" panose="020B0503020204020204" pitchFamily="34" charset="-122"/>
              </a:rPr>
              <a:t>2018.08.28</a:t>
            </a:r>
          </a:p>
        </p:txBody>
      </p:sp>
      <p:cxnSp>
        <p:nvCxnSpPr>
          <p:cNvPr id="7" name="_2"/>
          <p:cNvCxnSpPr/>
          <p:nvPr/>
        </p:nvCxnSpPr>
        <p:spPr>
          <a:xfrm>
            <a:off x="2038432" y="1072495"/>
            <a:ext cx="7834190" cy="1"/>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8" name="_5"/>
          <p:cNvGrpSpPr/>
          <p:nvPr/>
        </p:nvGrpSpPr>
        <p:grpSpPr>
          <a:xfrm>
            <a:off x="8120783" y="2665157"/>
            <a:ext cx="1555151" cy="1555151"/>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black"/>
                </a:solidFill>
                <a:latin typeface="微软雅黑"/>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600">
                <a:solidFill>
                  <a:prstClr val="black"/>
                </a:solidFill>
                <a:latin typeface="微软雅黑"/>
              </a:endParaRPr>
            </a:p>
          </p:txBody>
        </p:sp>
      </p:grpSp>
      <p:grpSp>
        <p:nvGrpSpPr>
          <p:cNvPr id="11" name="_24"/>
          <p:cNvGrpSpPr/>
          <p:nvPr/>
        </p:nvGrpSpPr>
        <p:grpSpPr>
          <a:xfrm>
            <a:off x="6547539" y="3067040"/>
            <a:ext cx="1719088" cy="1719088"/>
            <a:chOff x="1695226" y="3321784"/>
            <a:chExt cx="1250759" cy="1250759"/>
          </a:xfrm>
        </p:grpSpPr>
        <p:sp>
          <p:nvSpPr>
            <p:cNvPr id="12" name="椭圆 1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3" name="椭圆 1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14" name="_25"/>
          <p:cNvGrpSpPr/>
          <p:nvPr/>
        </p:nvGrpSpPr>
        <p:grpSpPr>
          <a:xfrm>
            <a:off x="4464967" y="2501224"/>
            <a:ext cx="2375886" cy="237588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17" name="_26"/>
          <p:cNvGrpSpPr/>
          <p:nvPr/>
        </p:nvGrpSpPr>
        <p:grpSpPr>
          <a:xfrm>
            <a:off x="2076730" y="1392884"/>
            <a:ext cx="2838012" cy="2838012"/>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9" name="椭圆 1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20" name="文本框 19"/>
          <p:cNvSpPr txBox="1"/>
          <p:nvPr/>
        </p:nvSpPr>
        <p:spPr>
          <a:xfrm>
            <a:off x="2897945" y="2210934"/>
            <a:ext cx="1215229" cy="1231106"/>
          </a:xfrm>
          <a:prstGeom prst="rect">
            <a:avLst/>
          </a:prstGeom>
          <a:noFill/>
        </p:spPr>
        <p:txBody>
          <a:bodyPr wrap="square" lIns="0" tIns="0" rIns="0" bIns="0" rtlCol="0">
            <a:spAutoFit/>
          </a:bodyPr>
          <a:lstStyle/>
          <a:p>
            <a:r>
              <a:rPr lang="zh-CN" altLang="en-US" sz="8000" b="1" dirty="0">
                <a:solidFill>
                  <a:schemeClr val="bg1"/>
                </a:solidFill>
                <a:latin typeface="微软雅黑" pitchFamily="34" charset="-122"/>
                <a:ea typeface="微软雅黑" pitchFamily="34" charset="-122"/>
              </a:rPr>
              <a:t>谢</a:t>
            </a:r>
          </a:p>
        </p:txBody>
      </p:sp>
      <p:sp>
        <p:nvSpPr>
          <p:cNvPr id="21" name="文本框 20"/>
          <p:cNvSpPr txBox="1"/>
          <p:nvPr/>
        </p:nvSpPr>
        <p:spPr>
          <a:xfrm>
            <a:off x="5047526" y="3067040"/>
            <a:ext cx="1076506" cy="1231106"/>
          </a:xfrm>
          <a:prstGeom prst="rect">
            <a:avLst/>
          </a:prstGeom>
          <a:noFill/>
        </p:spPr>
        <p:txBody>
          <a:bodyPr wrap="square" lIns="0" tIns="0" rIns="0" bIns="0" rtlCol="0">
            <a:spAutoFit/>
          </a:bodyPr>
          <a:lstStyle/>
          <a:p>
            <a:r>
              <a:rPr lang="zh-CN" altLang="en-US" sz="8000" b="1" dirty="0">
                <a:solidFill>
                  <a:srgbClr val="92D050"/>
                </a:solidFill>
                <a:latin typeface="微软雅黑" pitchFamily="34" charset="-122"/>
                <a:ea typeface="微软雅黑" pitchFamily="34" charset="-122"/>
              </a:rPr>
              <a:t>谢</a:t>
            </a:r>
          </a:p>
        </p:txBody>
      </p:sp>
      <p:sp>
        <p:nvSpPr>
          <p:cNvPr id="22" name="文本框 21"/>
          <p:cNvSpPr txBox="1"/>
          <p:nvPr/>
        </p:nvSpPr>
        <p:spPr>
          <a:xfrm>
            <a:off x="7089466" y="3611919"/>
            <a:ext cx="628991" cy="677108"/>
          </a:xfrm>
          <a:prstGeom prst="rect">
            <a:avLst/>
          </a:prstGeom>
          <a:noFill/>
        </p:spPr>
        <p:txBody>
          <a:bodyPr wrap="square" lIns="0" tIns="0" rIns="0" bIns="0" rtlCol="0">
            <a:spAutoFit/>
          </a:bodyPr>
          <a:lstStyle/>
          <a:p>
            <a:r>
              <a:rPr lang="zh-CN" altLang="en-US" sz="4400" b="1" dirty="0">
                <a:solidFill>
                  <a:schemeClr val="bg1"/>
                </a:solidFill>
                <a:latin typeface="微软雅黑" pitchFamily="34" charset="-122"/>
                <a:ea typeface="微软雅黑" pitchFamily="34" charset="-122"/>
              </a:rPr>
              <a:t>观</a:t>
            </a:r>
          </a:p>
        </p:txBody>
      </p:sp>
      <p:sp>
        <p:nvSpPr>
          <p:cNvPr id="23" name="文本框 22"/>
          <p:cNvSpPr txBox="1"/>
          <p:nvPr/>
        </p:nvSpPr>
        <p:spPr>
          <a:xfrm>
            <a:off x="8628469" y="3134263"/>
            <a:ext cx="713850" cy="615553"/>
          </a:xfrm>
          <a:prstGeom prst="rect">
            <a:avLst/>
          </a:prstGeom>
          <a:noFill/>
        </p:spPr>
        <p:txBody>
          <a:bodyPr wrap="square" lIns="0" tIns="0" rIns="0" bIns="0" rtlCol="0">
            <a:spAutoFit/>
          </a:bodyPr>
          <a:lstStyle/>
          <a:p>
            <a:r>
              <a:rPr lang="zh-CN" altLang="en-US" sz="4000" b="1" dirty="0">
                <a:solidFill>
                  <a:schemeClr val="accent1"/>
                </a:solidFill>
                <a:latin typeface="微软雅黑" pitchFamily="34" charset="-122"/>
                <a:ea typeface="微软雅黑" pitchFamily="34" charset="-122"/>
              </a:rPr>
              <a:t>看</a:t>
            </a:r>
          </a:p>
        </p:txBody>
      </p:sp>
    </p:spTree>
    <p:extLst>
      <p:ext uri="{BB962C8B-B14F-4D97-AF65-F5344CB8AC3E}">
        <p14:creationId xmlns:p14="http://schemas.microsoft.com/office/powerpoint/2010/main" val="38248658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63" presetClass="path" presetSubtype="0" decel="100000" fill="hold" grpId="1" nodeType="withEffect">
                                      <p:stCondLst>
                                        <p:cond delay="500"/>
                                      </p:stCondLst>
                                      <p:iterate type="lt">
                                        <p:tmPct val="10000"/>
                                      </p:iterate>
                                      <p:childTnLst>
                                        <p:animMotion origin="layout" path="M -1.25E-6 4.81481E-6 L 0.15208 4.81481E-6 " pathEditMode="relative" rAng="0" ptsTypes="AA">
                                          <p:cBhvr>
                                            <p:cTn id="9" dur="1000" spd="-100000" fill="hold"/>
                                            <p:tgtEl>
                                              <p:spTgt spid="2"/>
                                            </p:tgtEl>
                                            <p:attrNameLst>
                                              <p:attrName>ppt_x</p:attrName>
                                              <p:attrName>ppt_y</p:attrName>
                                            </p:attrNameLst>
                                          </p:cBhvr>
                                          <p:rCtr x="7604" y="0"/>
                                        </p:animMotion>
                                      </p:childTnLst>
                                    </p:cTn>
                                  </p:par>
                                </p:childTnLst>
                              </p:cTn>
                            </p:par>
                            <p:par>
                              <p:cTn id="10" fill="hold">
                                <p:stCondLst>
                                  <p:cond delay="2400"/>
                                </p:stCondLst>
                                <p:childTnLst>
                                  <p:par>
                                    <p:cTn id="11" presetID="2" presetClass="entr" presetSubtype="4" fill="hold" nodeType="afterEffect" p14:presetBounceEnd="40000">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14:bounceEnd="40000">
                                          <p:cBhvr additive="base">
                                            <p:cTn id="13"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2900"/>
                                </p:stCondLst>
                                <p:childTnLst>
                                  <p:par>
                                    <p:cTn id="16" presetID="2" presetClass="entr" presetSubtype="4" fill="hold" nodeType="afterEffect" p14:presetBounceEnd="40000">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40000">
                                          <p:cBhvr additive="base">
                                            <p:cTn id="1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3400"/>
                                </p:stCondLst>
                                <p:childTnLst>
                                  <p:par>
                                    <p:cTn id="21" presetID="2" presetClass="entr" presetSubtype="4" fill="hold" nodeType="afterEffect" p14:presetBounceEnd="40000">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14:bounceEnd="40000">
                                          <p:cBhvr additive="base">
                                            <p:cTn id="23"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3900"/>
                                </p:stCondLst>
                                <p:childTnLst>
                                  <p:par>
                                    <p:cTn id="26" presetID="2" presetClass="entr" presetSubtype="4" fill="hold" nodeType="afterEffect" p14:presetBounceEnd="40000">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14:bounceEnd="40000">
                                          <p:cBhvr additive="base">
                                            <p:cTn id="28"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44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49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5400"/>
                                </p:stCondLst>
                                <p:childTnLst>
                                  <p:par>
                                    <p:cTn id="43" presetID="53" presetClass="entr" presetSubtype="16"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par>
                              <p:cTn id="48" fill="hold">
                                <p:stCondLst>
                                  <p:cond delay="5900"/>
                                </p:stCondLst>
                                <p:childTnLst>
                                  <p:par>
                                    <p:cTn id="49" presetID="53" presetClass="entr" presetSubtype="16"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500"/>
                                            <p:tgtEl>
                                              <p:spTgt spid="4"/>
                                            </p:tgtEl>
                                          </p:cBhvr>
                                        </p:animEffect>
                                      </p:childTnLst>
                                    </p:cTn>
                                  </p:par>
                                  <p:par>
                                    <p:cTn id="60" presetID="22" presetClass="entr" presetSubtype="8" fill="hold" grpId="0" nodeType="withEffect">
                                      <p:stCondLst>
                                        <p:cond delay="25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750"/>
                                            <p:tgtEl>
                                              <p:spTgt spid="5"/>
                                            </p:tgtEl>
                                          </p:cBhvr>
                                        </p:animEffect>
                                      </p:childTnLst>
                                    </p:cTn>
                                  </p:par>
                                  <p:par>
                                    <p:cTn id="63" presetID="10" presetClass="entr" presetSubtype="0" fill="hold" grpId="0" nodeType="withEffect">
                                      <p:stCondLst>
                                        <p:cond delay="75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P spid="4" grpId="0" animBg="1"/>
          <p:bldP spid="5" grpId="0"/>
          <p:bldP spid="6"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63" presetClass="path" presetSubtype="0" decel="100000" fill="hold" grpId="1" nodeType="withEffect">
                                      <p:stCondLst>
                                        <p:cond delay="500"/>
                                      </p:stCondLst>
                                      <p:iterate type="lt">
                                        <p:tmPct val="10000"/>
                                      </p:iterate>
                                      <p:childTnLst>
                                        <p:animMotion origin="layout" path="M -1.25E-6 4.81481E-6 L 0.15208 4.81481E-6 " pathEditMode="relative" rAng="0" ptsTypes="AA">
                                          <p:cBhvr>
                                            <p:cTn id="9" dur="1000" spd="-100000" fill="hold"/>
                                            <p:tgtEl>
                                              <p:spTgt spid="2"/>
                                            </p:tgtEl>
                                            <p:attrNameLst>
                                              <p:attrName>ppt_x</p:attrName>
                                              <p:attrName>ppt_y</p:attrName>
                                            </p:attrNameLst>
                                          </p:cBhvr>
                                          <p:rCtr x="7604" y="0"/>
                                        </p:animMotion>
                                      </p:childTnLst>
                                    </p:cTn>
                                  </p:par>
                                </p:childTnLst>
                              </p:cTn>
                            </p:par>
                            <p:par>
                              <p:cTn id="10" fill="hold">
                                <p:stCondLst>
                                  <p:cond delay="2400"/>
                                </p:stCondLst>
                                <p:childTnLst>
                                  <p:par>
                                    <p:cTn id="11" presetID="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2900"/>
                                </p:stCondLst>
                                <p:childTnLst>
                                  <p:par>
                                    <p:cTn id="16" presetID="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3400"/>
                                </p:stCondLst>
                                <p:childTnLst>
                                  <p:par>
                                    <p:cTn id="21" presetID="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39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44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49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5400"/>
                                </p:stCondLst>
                                <p:childTnLst>
                                  <p:par>
                                    <p:cTn id="43" presetID="53" presetClass="entr" presetSubtype="16"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par>
                              <p:cTn id="48" fill="hold">
                                <p:stCondLst>
                                  <p:cond delay="5900"/>
                                </p:stCondLst>
                                <p:childTnLst>
                                  <p:par>
                                    <p:cTn id="49" presetID="53" presetClass="entr" presetSubtype="16"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500"/>
                                            <p:tgtEl>
                                              <p:spTgt spid="4"/>
                                            </p:tgtEl>
                                          </p:cBhvr>
                                        </p:animEffect>
                                      </p:childTnLst>
                                    </p:cTn>
                                  </p:par>
                                  <p:par>
                                    <p:cTn id="60" presetID="22" presetClass="entr" presetSubtype="8" fill="hold" grpId="0" nodeType="withEffect">
                                      <p:stCondLst>
                                        <p:cond delay="25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750"/>
                                            <p:tgtEl>
                                              <p:spTgt spid="5"/>
                                            </p:tgtEl>
                                          </p:cBhvr>
                                        </p:animEffect>
                                      </p:childTnLst>
                                    </p:cTn>
                                  </p:par>
                                  <p:par>
                                    <p:cTn id="63" presetID="10" presetClass="entr" presetSubtype="0" fill="hold" grpId="0" nodeType="withEffect">
                                      <p:stCondLst>
                                        <p:cond delay="75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P spid="4" grpId="0" animBg="1"/>
          <p:bldP spid="5" grpId="0"/>
          <p:bldP spid="6" grpId="0"/>
          <p:bldP spid="20" grpId="0"/>
          <p:bldP spid="21" grpId="0"/>
          <p:bldP spid="22" grpId="0"/>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1.0"/>
</p:tagLst>
</file>

<file path=ppt/tags/tag3.xml><?xml version="1.0" encoding="utf-8"?>
<p:tagLst xmlns:a="http://schemas.openxmlformats.org/drawingml/2006/main" xmlns:r="http://schemas.openxmlformats.org/officeDocument/2006/relationships" xmlns:p="http://schemas.openxmlformats.org/presentationml/2006/main">
  <p:tag name="MH" val="20170414151114"/>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414151114"/>
  <p:tag name="MH_LIBRARY" val="GRAPHIC"/>
  <p:tag name="MH_TYPE" val="Text"/>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12.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13.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14.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15.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heme/theme1.xml><?xml version="1.0" encoding="utf-8"?>
<a:theme xmlns:a="http://schemas.openxmlformats.org/drawingml/2006/main" name="Office 主题">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TotalTime>
  <Words>2554</Words>
  <Application>Microsoft Office PowerPoint</Application>
  <PresentationFormat>宽屏</PresentationFormat>
  <Paragraphs>301</Paragraphs>
  <Slides>32</Slides>
  <Notes>32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32</vt:i4>
      </vt:variant>
    </vt:vector>
  </HeadingPairs>
  <TitlesOfParts>
    <vt:vector size="44" baseType="lpstr">
      <vt:lpstr>ITC Avant Garde Std Bk</vt:lpstr>
      <vt:lpstr>方正正纤黑简体</vt:lpstr>
      <vt:lpstr>方正中等线简体</vt:lpstr>
      <vt:lpstr>黑体</vt:lpstr>
      <vt:lpstr>宋体</vt:lpstr>
      <vt:lpstr>Microsoft YaHei</vt:lpstr>
      <vt:lpstr>Microsoft YaHei</vt:lpstr>
      <vt:lpstr>Arial</vt:lpstr>
      <vt:lpstr>Calibri</vt:lpstr>
      <vt:lpstr>Calibri Light</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ll</dc:creator>
  <cp:lastModifiedBy>许疆</cp:lastModifiedBy>
  <cp:revision>13</cp:revision>
  <dcterms:created xsi:type="dcterms:W3CDTF">2017-07-02T09:31:12Z</dcterms:created>
  <dcterms:modified xsi:type="dcterms:W3CDTF">2017-11-13T11:33:29Z</dcterms:modified>
</cp:coreProperties>
</file>