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0.xml" ContentType="application/vnd.openxmlformats-officedocument.drawingml.chart+xml"/>
  <Override PartName="/ppt/notesSlides/notesSlide37.xml" ContentType="application/vnd.openxmlformats-officedocument.presentationml.notesSlide+xml"/>
  <Override PartName="/ppt/charts/chart11.xml" ContentType="application/vnd.openxmlformats-officedocument.drawingml.chart+xml"/>
  <Override PartName="/ppt/notesSlides/notesSlide38.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3.xml" ContentType="application/vnd.openxmlformats-officedocument.drawingml.chart+xml"/>
  <Override PartName="/ppt/notesSlides/notesSlide43.xml" ContentType="application/vnd.openxmlformats-officedocument.presentationml.notesSlide+xml"/>
  <Override PartName="/ppt/charts/chart14.xml" ContentType="application/vnd.openxmlformats-officedocument.drawingml.chart+xml"/>
  <Override PartName="/ppt/notesSlides/notesSlide44.xml" ContentType="application/vnd.openxmlformats-officedocument.presentationml.notesSlide+xml"/>
  <Override PartName="/ppt/charts/chart15.xml" ContentType="application/vnd.openxmlformats-officedocument.drawingml.chart+xml"/>
  <Override PartName="/ppt/notesSlides/notesSlide45.xml" ContentType="application/vnd.openxmlformats-officedocument.presentationml.notesSlide+xml"/>
  <Override PartName="/ppt/charts/chart16.xml" ContentType="application/vnd.openxmlformats-officedocument.drawingml.chart+xml"/>
  <Override PartName="/ppt/notesSlides/notesSlide46.xml" ContentType="application/vnd.openxmlformats-officedocument.presentationml.notesSlide+xml"/>
  <Override PartName="/ppt/charts/chart17.xml" ContentType="application/vnd.openxmlformats-officedocument.drawingml.chart+xml"/>
  <Override PartName="/ppt/notesSlides/notesSlide4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0"/>
  </p:notesMasterIdLst>
  <p:sldIdLst>
    <p:sldId id="256" r:id="rId2"/>
    <p:sldId id="257" r:id="rId3"/>
    <p:sldId id="258" r:id="rId4"/>
    <p:sldId id="291" r:id="rId5"/>
    <p:sldId id="264" r:id="rId6"/>
    <p:sldId id="265" r:id="rId7"/>
    <p:sldId id="266" r:id="rId8"/>
    <p:sldId id="279" r:id="rId9"/>
    <p:sldId id="280" r:id="rId10"/>
    <p:sldId id="281" r:id="rId11"/>
    <p:sldId id="287" r:id="rId12"/>
    <p:sldId id="274" r:id="rId13"/>
    <p:sldId id="292" r:id="rId14"/>
    <p:sldId id="275" r:id="rId15"/>
    <p:sldId id="282" r:id="rId16"/>
    <p:sldId id="260" r:id="rId17"/>
    <p:sldId id="273" r:id="rId18"/>
    <p:sldId id="288" r:id="rId19"/>
    <p:sldId id="277" r:id="rId20"/>
    <p:sldId id="270" r:id="rId21"/>
    <p:sldId id="259" r:id="rId22"/>
    <p:sldId id="299" r:id="rId23"/>
    <p:sldId id="269" r:id="rId24"/>
    <p:sldId id="294" r:id="rId25"/>
    <p:sldId id="289" r:id="rId26"/>
    <p:sldId id="300" r:id="rId27"/>
    <p:sldId id="301" r:id="rId28"/>
    <p:sldId id="283" r:id="rId29"/>
    <p:sldId id="284" r:id="rId30"/>
    <p:sldId id="285" r:id="rId31"/>
    <p:sldId id="286" r:id="rId32"/>
    <p:sldId id="268" r:id="rId33"/>
    <p:sldId id="302" r:id="rId34"/>
    <p:sldId id="290" r:id="rId35"/>
    <p:sldId id="271" r:id="rId36"/>
    <p:sldId id="296" r:id="rId37"/>
    <p:sldId id="305" r:id="rId38"/>
    <p:sldId id="303" r:id="rId39"/>
    <p:sldId id="304" r:id="rId40"/>
    <p:sldId id="261" r:id="rId41"/>
    <p:sldId id="306" r:id="rId42"/>
    <p:sldId id="308" r:id="rId43"/>
    <p:sldId id="309" r:id="rId44"/>
    <p:sldId id="310" r:id="rId45"/>
    <p:sldId id="311" r:id="rId46"/>
    <p:sldId id="312" r:id="rId47"/>
    <p:sldId id="313" r:id="rId48"/>
    <p:sldId id="316" r:id="rId49"/>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AAE2"/>
    <a:srgbClr val="9FB8D6"/>
    <a:srgbClr val="4F4D50"/>
    <a:srgbClr val="EFEFEF"/>
    <a:srgbClr val="FFFFFF"/>
    <a:srgbClr val="010101"/>
    <a:srgbClr val="D9D9D9"/>
    <a:srgbClr val="8C775D"/>
    <a:srgbClr val="E0C596"/>
    <a:srgbClr val="C114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6314" autoAdjust="0"/>
  </p:normalViewPr>
  <p:slideViewPr>
    <p:cSldViewPr snapToGrid="0">
      <p:cViewPr varScale="1">
        <p:scale>
          <a:sx n="116" d="100"/>
          <a:sy n="116" d="100"/>
        </p:scale>
        <p:origin x="402" y="12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___12.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___13.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___14.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___15.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___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5AF-4F1A-852E-4AC7E231EDA0}"/>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5AF-4F1A-852E-4AC7E231EDA0}"/>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xmlns:c16r2="http://schemas.microsoft.com/office/drawing/2015/06/chart">
            <c:ext xmlns:c16="http://schemas.microsoft.com/office/drawing/2014/chart" uri="{C3380CC4-5D6E-409C-BE32-E72D297353CC}">
              <c16:uniqueId val="{00000004-D5AF-4F1A-852E-4AC7E231EDA0}"/>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9FB8D6"/>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3E5-419E-A8C7-152DB7EB231B}"/>
              </c:ext>
            </c:extLst>
          </c:dPt>
          <c:dPt>
            <c:idx val="1"/>
            <c:bubble3D val="0"/>
            <c:spPr>
              <a:solidFill>
                <a:srgbClr val="4F4D50"/>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3E5-419E-A8C7-152DB7EB231B}"/>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xmlns:c16r2="http://schemas.microsoft.com/office/drawing/2015/06/chart">
            <c:ext xmlns:c16="http://schemas.microsoft.com/office/drawing/2014/chart" uri="{C3380CC4-5D6E-409C-BE32-E72D297353CC}">
              <c16:uniqueId val="{00000004-D3E5-419E-A8C7-152DB7EB231B}"/>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gradFill flip="none" rotWithShape="1">
                <a:gsLst>
                  <a:gs pos="0">
                    <a:srgbClr val="537285"/>
                  </a:gs>
                  <a:gs pos="100000">
                    <a:srgbClr val="124062"/>
                  </a:gs>
                </a:gsLst>
                <a:lin ang="5400000" scaled="1"/>
                <a:tileRect/>
              </a:gradFill>
              <a:round/>
            </a:ln>
            <a:effectLst>
              <a:outerShdw blurRad="127000" dist="127000" dir="5400000" algn="t" rotWithShape="0">
                <a:schemeClr val="tx1">
                  <a:alpha val="20000"/>
                </a:schemeClr>
              </a:outerShdw>
            </a:effectLst>
          </c:spPr>
          <c:marker>
            <c:symbol val="none"/>
          </c:marker>
          <c:dPt>
            <c:idx val="1"/>
            <c:bubble3D val="0"/>
            <c:spPr>
              <a:ln w="28575" cap="rnd">
                <a:solidFill>
                  <a:srgbClr val="4F4D50"/>
                </a:solidFill>
                <a:round/>
              </a:ln>
              <a:effectLst>
                <a:outerShdw blurRad="127000" dist="127000" dir="5400000" algn="t" rotWithShape="0">
                  <a:schemeClr val="tx1">
                    <a:alpha val="20000"/>
                  </a:schemeClr>
                </a:outerShdw>
              </a:effectLst>
            </c:spPr>
          </c:dPt>
          <c:dPt>
            <c:idx val="2"/>
            <c:bubble3D val="0"/>
            <c:spPr>
              <a:ln w="28575" cap="rnd">
                <a:solidFill>
                  <a:srgbClr val="9FB8D6"/>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0-6215-4923-BC01-650C97C3A678}"/>
              </c:ext>
            </c:extLst>
          </c:dPt>
          <c:dPt>
            <c:idx val="3"/>
            <c:bubble3D val="0"/>
            <c:spPr>
              <a:ln w="28575" cap="rnd">
                <a:solidFill>
                  <a:srgbClr val="4F4D50"/>
                </a:solidFill>
                <a:round/>
              </a:ln>
              <a:effectLst>
                <a:outerShdw blurRad="127000" dist="127000" dir="5400000" algn="t" rotWithShape="0">
                  <a:schemeClr val="tx1">
                    <a:alpha val="20000"/>
                  </a:schemeClr>
                </a:outerShdw>
              </a:effectLst>
            </c:spPr>
          </c:dPt>
          <c:dPt>
            <c:idx val="4"/>
            <c:bubble3D val="0"/>
            <c:spPr>
              <a:ln w="28575" cap="rnd">
                <a:solidFill>
                  <a:srgbClr val="9FB8D6"/>
                </a:solidFill>
                <a:round/>
              </a:ln>
              <a:effectLst>
                <a:outerShdw blurRad="127000" dist="127000" dir="5400000" algn="t" rotWithShape="0">
                  <a:schemeClr val="tx1">
                    <a:alpha val="20000"/>
                  </a:schemeClr>
                </a:outerShdw>
              </a:effectLst>
            </c:spPr>
          </c:dPt>
          <c:dPt>
            <c:idx val="5"/>
            <c:bubble3D val="0"/>
            <c:spPr>
              <a:ln w="28575" cap="rnd">
                <a:solidFill>
                  <a:srgbClr val="4F4D50"/>
                </a:solidFill>
                <a:round/>
              </a:ln>
              <a:effectLst>
                <a:outerShdw blurRad="127000" dist="127000" dir="5400000" algn="t" rotWithShape="0">
                  <a:schemeClr val="tx1">
                    <a:alpha val="20000"/>
                  </a:schemeClr>
                </a:outerShdw>
              </a:effectLst>
            </c:spPr>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xmlns:c16r2="http://schemas.microsoft.com/office/drawing/2015/06/chart">
            <c:ext xmlns:c16="http://schemas.microsoft.com/office/drawing/2014/chart" uri="{C3380CC4-5D6E-409C-BE32-E72D297353CC}">
              <c16:uniqueId val="{00000001-6215-4923-BC01-650C97C3A678}"/>
            </c:ext>
          </c:extLst>
        </c:ser>
        <c:dLbls>
          <c:showLegendKey val="0"/>
          <c:showVal val="0"/>
          <c:showCatName val="0"/>
          <c:showSerName val="0"/>
          <c:showPercent val="0"/>
          <c:showBubbleSize val="0"/>
        </c:dLbls>
        <c:dropLines>
          <c:spPr>
            <a:ln w="9525" cap="flat" cmpd="sng" algn="ctr">
              <a:gradFill>
                <a:gsLst>
                  <a:gs pos="0">
                    <a:srgbClr val="124062"/>
                  </a:gs>
                  <a:gs pos="100000">
                    <a:srgbClr val="537285">
                      <a:alpha val="40000"/>
                    </a:srgbClr>
                  </a:gs>
                </a:gsLst>
                <a:lin ang="5400000" scaled="1"/>
              </a:gradFill>
              <a:round/>
            </a:ln>
            <a:effectLst/>
          </c:spPr>
        </c:dropLines>
        <c:smooth val="0"/>
        <c:axId val="410809120"/>
        <c:axId val="410808576"/>
      </c:lineChart>
      <c:catAx>
        <c:axId val="410809120"/>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vert="horz"/>
          <a:lstStyle/>
          <a:p>
            <a:pPr>
              <a:defRPr/>
            </a:pPr>
            <a:endParaRPr lang="zh-CN"/>
          </a:p>
        </c:txPr>
        <c:crossAx val="410808576"/>
        <c:crosses val="autoZero"/>
        <c:auto val="1"/>
        <c:lblAlgn val="ctr"/>
        <c:lblOffset val="100"/>
        <c:noMultiLvlLbl val="0"/>
      </c:catAx>
      <c:valAx>
        <c:axId val="410808576"/>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zh-CN"/>
          </a:p>
        </c:txPr>
        <c:crossAx val="410809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rgbClr val="4F4D50"/>
          </a:solidFill>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9FB8D6"/>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solidFill>
              <a:srgbClr val="4F4D50"/>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ser>
        <c:dLbls>
          <c:showLegendKey val="0"/>
          <c:showVal val="0"/>
          <c:showCatName val="0"/>
          <c:showSerName val="0"/>
          <c:showPercent val="0"/>
          <c:showBubbleSize val="0"/>
        </c:dLbls>
        <c:gapWidth val="138"/>
        <c:axId val="794878688"/>
        <c:axId val="794879232"/>
      </c:barChart>
      <c:catAx>
        <c:axId val="794878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794879232"/>
        <c:crosses val="autoZero"/>
        <c:auto val="1"/>
        <c:lblAlgn val="ctr"/>
        <c:lblOffset val="100"/>
        <c:noMultiLvlLbl val="0"/>
      </c:catAx>
      <c:valAx>
        <c:axId val="794879232"/>
        <c:scaling>
          <c:orientation val="minMax"/>
        </c:scaling>
        <c:delete val="0"/>
        <c:axPos val="b"/>
        <c:numFmt formatCode="General" sourceLinked="1"/>
        <c:majorTickMark val="none"/>
        <c:minorTickMark val="none"/>
        <c:tickLblPos val="nextTo"/>
        <c:spPr>
          <a:noFill/>
          <a:ln>
            <a:noFill/>
          </a:ln>
          <a:effectLst/>
        </c:spPr>
        <c:txPr>
          <a:bodyPr rot="-60000000" vert="horz"/>
          <a:lstStyle/>
          <a:p>
            <a:pPr>
              <a:defRPr/>
            </a:pPr>
            <a:endParaRPr lang="zh-CN"/>
          </a:p>
        </c:txPr>
        <c:crossAx val="794878688"/>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4F4D50"/>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rgbClr val="9FB8D6"/>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4F4D50"/>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rgbClr val="9FB8D6"/>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9D9D9"/>
              </a:solidFill>
              <a:ln w="19050">
                <a:solidFill>
                  <a:schemeClr val="lt1"/>
                </a:solidFill>
              </a:ln>
              <a:effectLst/>
            </c:spPr>
          </c:dPt>
          <c:dPt>
            <c:idx val="1"/>
            <c:bubble3D val="0"/>
            <c:spPr>
              <a:solidFill>
                <a:srgbClr val="4F4D50"/>
              </a:solidFill>
              <a:ln w="19050">
                <a:solidFill>
                  <a:schemeClr val="lt1"/>
                </a:solidFill>
              </a:ln>
              <a:effectLst/>
            </c:spPr>
          </c:dPt>
          <c:dPt>
            <c:idx val="2"/>
            <c:bubble3D val="0"/>
            <c:spPr>
              <a:solidFill>
                <a:srgbClr val="9FB8D6"/>
              </a:solidFill>
              <a:ln w="19050">
                <a:solidFill>
                  <a:schemeClr val="lt1"/>
                </a:solidFill>
              </a:ln>
              <a:effectLst/>
            </c:spPr>
          </c:dPt>
          <c:dPt>
            <c:idx val="3"/>
            <c:bubble3D val="0"/>
            <c:spPr>
              <a:solidFill>
                <a:schemeClr val="bg1">
                  <a:lumMod val="65000"/>
                </a:schemeClr>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solidFill>
              <a:schemeClr val="lt1"/>
            </a:solidFill>
            <a:ln w="19050">
              <a:solidFill>
                <a:schemeClr val="bg1"/>
              </a:solidFill>
            </a:ln>
            <a:effectLst>
              <a:outerShdw blurRad="254000" dist="63500" dir="2700000" algn="tl" rotWithShape="0">
                <a:prstClr val="black">
                  <a:alpha val="30000"/>
                </a:prstClr>
              </a:outerShdw>
            </a:effectLst>
          </c:spPr>
          <c:dPt>
            <c:idx val="0"/>
            <c:bubble3D val="0"/>
            <c:spPr>
              <a:solidFill>
                <a:srgbClr val="D9D9D9"/>
              </a:solidFill>
              <a:ln w="19050">
                <a:solidFill>
                  <a:schemeClr val="bg1"/>
                </a:solidFill>
              </a:ln>
              <a:effectLst>
                <a:outerShdw blurRad="254000" dist="63500" dir="2700000" algn="tl" rotWithShape="0">
                  <a:prstClr val="black">
                    <a:alpha val="30000"/>
                  </a:prstClr>
                </a:outerShdw>
              </a:effectLst>
            </c:spPr>
          </c:dPt>
          <c:dPt>
            <c:idx val="1"/>
            <c:bubble3D val="0"/>
            <c:spPr>
              <a:solidFill>
                <a:srgbClr val="4F4D50"/>
              </a:solidFill>
              <a:ln w="19050">
                <a:solidFill>
                  <a:schemeClr val="bg1"/>
                </a:solidFill>
              </a:ln>
              <a:effectLst>
                <a:outerShdw blurRad="254000" dist="63500" dir="2700000" algn="tl" rotWithShape="0">
                  <a:prstClr val="black">
                    <a:alpha val="30000"/>
                  </a:prstClr>
                </a:outerShdw>
              </a:effectLst>
            </c:spPr>
          </c:dPt>
          <c:dPt>
            <c:idx val="2"/>
            <c:bubble3D val="0"/>
            <c:spPr>
              <a:solidFill>
                <a:srgbClr val="9FB8D6"/>
              </a:solidFill>
              <a:ln w="19050">
                <a:solidFill>
                  <a:schemeClr val="bg1"/>
                </a:solidFill>
              </a:ln>
              <a:effectLst>
                <a:outerShdw blurRad="254000" dist="63500" dir="2700000" algn="tl" rotWithShape="0">
                  <a:prstClr val="black">
                    <a:alpha val="30000"/>
                  </a:prstClr>
                </a:outerShdw>
              </a:effectLst>
            </c:spPr>
          </c:dPt>
          <c:dPt>
            <c:idx val="3"/>
            <c:bubble3D val="0"/>
            <c:spPr>
              <a:solidFill>
                <a:schemeClr val="bg1">
                  <a:lumMod val="65000"/>
                </a:schemeClr>
              </a:solidFill>
              <a:ln w="19050">
                <a:solidFill>
                  <a:schemeClr val="bg1"/>
                </a:solidFill>
              </a:ln>
              <a:effectLst>
                <a:outerShdw blurRad="254000" dist="63500" dir="2700000" algn="tl" rotWithShape="0">
                  <a:prstClr val="black">
                    <a:alpha val="30000"/>
                  </a:prstClr>
                </a:outerShdw>
              </a:effectLst>
            </c:spPr>
          </c:dPt>
          <c:dLbls>
            <c:dLbl>
              <c:idx val="0"/>
              <c:layout>
                <c:manualLayout>
                  <c:x val="-0.20762082026192771"/>
                  <c:y val="-7.3418391447034936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1"/>
              <c:layout>
                <c:manualLayout>
                  <c:x val="0.15512664909304399"/>
                  <c:y val="-9.4951168662869637E-2"/>
                </c:manualLayout>
              </c:layout>
              <c:dLblPos val="bestFit"/>
              <c:showLegendKey val="0"/>
              <c:showVal val="0"/>
              <c:showCatName val="1"/>
              <c:showSerName val="0"/>
              <c:showPercent val="1"/>
              <c:showBubbleSize val="0"/>
              <c:extLst>
                <c:ext xmlns:c15="http://schemas.microsoft.com/office/drawing/2012/chart" uri="{CE6537A1-D6FC-4f65-9D91-7224C49458BB}"/>
              </c:extLst>
            </c:dLbl>
            <c:dLbl>
              <c:idx val="2"/>
              <c:layout>
                <c:manualLayout>
                  <c:x val="0.16667590157165235"/>
                  <c:y val="0.1651148383458925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649105089524775"/>
                      <c:h val="0.14058379971856133"/>
                    </c:manualLayout>
                  </c15:layout>
                </c:ext>
              </c:extLst>
            </c:dLbl>
            <c:dLbl>
              <c:idx val="3"/>
              <c:layout>
                <c:manualLayout>
                  <c:x val="0.1074608074647584"/>
                  <c:y val="9.3066914636046411E-2"/>
                </c:manualLayout>
              </c:layout>
              <c:dLblPos val="bestFit"/>
              <c:showLegendKey val="0"/>
              <c:showVal val="0"/>
              <c:showCatName val="1"/>
              <c:showSerName val="0"/>
              <c:showPercent val="1"/>
              <c:showBubbleSize val="0"/>
              <c:extLst>
                <c:ext xmlns:c15="http://schemas.microsoft.com/office/drawing/2012/chart" uri="{CE6537A1-D6FC-4f65-9D91-7224C49458BB}"/>
              </c:extLst>
            </c:dLbl>
            <c:spPr>
              <a:noFill/>
              <a:ln>
                <a:noFill/>
              </a:ln>
              <a:effectLst/>
            </c:spPr>
            <c:txPr>
              <a:bodyPr rot="0" vert="horz"/>
              <a:lstStyle/>
              <a:p>
                <a:pPr>
                  <a:defRPr/>
                </a:pPr>
                <a:endParaRPr lang="zh-CN"/>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c:ext xmlns:c15="http://schemas.microsoft.com/office/drawing/2012/chart" uri="{CE6537A1-D6FC-4f65-9D91-7224C49458BB}"/>
            </c:extLst>
          </c:dLbls>
          <c:cat>
            <c:strRef>
              <c:f>Sheet1!$A$2:$A$5</c:f>
              <c:strCache>
                <c:ptCount val="4"/>
                <c:pt idx="0">
                  <c:v>平台建设</c:v>
                </c:pt>
                <c:pt idx="1">
                  <c:v>产品研发</c:v>
                </c:pt>
                <c:pt idx="2">
                  <c:v>推广运营</c:v>
                </c:pt>
                <c:pt idx="3">
                  <c:v>市场拓展</c:v>
                </c:pt>
              </c:strCache>
            </c:strRef>
          </c:cat>
          <c:val>
            <c:numRef>
              <c:f>Sheet1!$B$2:$B$5</c:f>
              <c:numCache>
                <c:formatCode>General</c:formatCode>
                <c:ptCount val="4"/>
                <c:pt idx="0">
                  <c:v>8.1999999999999993</c:v>
                </c:pt>
                <c:pt idx="1">
                  <c:v>3.2</c:v>
                </c:pt>
                <c:pt idx="2">
                  <c:v>1.4</c:v>
                </c:pt>
                <c:pt idx="3">
                  <c:v>1.2</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latin typeface="+mn-lt"/>
          <a:ea typeface="+mn-ea"/>
          <a:cs typeface="+mn-ea"/>
          <a:sym typeface="+mn-lt"/>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lumMod val="85000"/>
                </a:sysClr>
              </a:solidFill>
              <a:ln w="18999">
                <a:noFill/>
              </a:ln>
              <a:effectLst>
                <a:outerShdw blurRad="50800" dist="38100" dir="5400000" algn="t" rotWithShape="0">
                  <a:prstClr val="black">
                    <a:alpha val="40000"/>
                  </a:prstClr>
                </a:outerShdw>
              </a:effectLst>
            </c:spPr>
          </c:dPt>
          <c:dPt>
            <c:idx val="1"/>
            <c:bubble3D val="0"/>
            <c:spPr>
              <a:solidFill>
                <a:srgbClr val="4F4D50"/>
              </a:solidFill>
              <a:ln w="18999">
                <a:noFill/>
              </a:ln>
              <a:effectLst>
                <a:outerShdw blurRad="50800" dist="38100" dir="5400000" algn="t" rotWithShape="0">
                  <a:prstClr val="black">
                    <a:alpha val="40000"/>
                  </a:prstClr>
                </a:outerShdw>
              </a:effectLst>
            </c:spPr>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销售额</c:v>
                </c:pt>
              </c:strCache>
            </c:strRef>
          </c:tx>
          <c:spPr>
            <a:solidFill>
              <a:srgbClr val="4F4D50"/>
            </a:solidFill>
          </c:spPr>
          <c:explosion val="10"/>
          <c:dPt>
            <c:idx val="0"/>
            <c:bubble3D val="0"/>
            <c:spPr>
              <a:solidFill>
                <a:srgbClr val="D9D9D9"/>
              </a:solidFill>
            </c:spPr>
            <c:extLst xmlns:c16r2="http://schemas.microsoft.com/office/drawing/2015/06/chart">
              <c:ext xmlns:c16="http://schemas.microsoft.com/office/drawing/2014/chart" uri="{C3380CC4-5D6E-409C-BE32-E72D297353CC}">
                <c16:uniqueId val="{00000001-EAB3-4712-BDE4-92D0B6B3BD05}"/>
              </c:ext>
            </c:extLst>
          </c:dPt>
          <c:dPt>
            <c:idx val="1"/>
            <c:bubble3D val="0"/>
            <c:extLst xmlns:c16r2="http://schemas.microsoft.com/office/drawing/2015/06/chart">
              <c:ext xmlns:c16="http://schemas.microsoft.com/office/drawing/2014/chart" uri="{C3380CC4-5D6E-409C-BE32-E72D297353CC}">
                <c16:uniqueId val="{00000003-EAB3-4712-BDE4-92D0B6B3BD05}"/>
              </c:ext>
            </c:extLst>
          </c:dPt>
          <c:dPt>
            <c:idx val="2"/>
            <c:bubble3D val="0"/>
            <c:spPr>
              <a:solidFill>
                <a:srgbClr val="9FB8D6"/>
              </a:solidFill>
            </c:spPr>
            <c:extLst xmlns:c16r2="http://schemas.microsoft.com/office/drawing/2015/06/chart">
              <c:ext xmlns:c16="http://schemas.microsoft.com/office/drawing/2014/chart" uri="{C3380CC4-5D6E-409C-BE32-E72D297353CC}">
                <c16:uniqueId val="{00000005-EAB3-4712-BDE4-92D0B6B3BD05}"/>
              </c:ext>
            </c:extLst>
          </c:dPt>
          <c:dPt>
            <c:idx val="3"/>
            <c:bubble3D val="0"/>
            <c:spPr>
              <a:solidFill>
                <a:srgbClr val="D9D9D9"/>
              </a:solidFill>
            </c:spPr>
            <c:extLst xmlns:c16r2="http://schemas.microsoft.com/office/drawing/2015/06/chart">
              <c:ext xmlns:c16="http://schemas.microsoft.com/office/drawing/2014/chart" uri="{C3380CC4-5D6E-409C-BE32-E72D297353CC}">
                <c16:uniqueId val="{00000007-EAB3-4712-BDE4-92D0B6B3BD05}"/>
              </c:ext>
            </c:extLst>
          </c:dPt>
          <c:dPt>
            <c:idx val="4"/>
            <c:bubble3D val="0"/>
            <c:spPr>
              <a:solidFill>
                <a:schemeClr val="bg1">
                  <a:lumMod val="65000"/>
                </a:schemeClr>
              </a:solidFill>
            </c:spPr>
            <c:extLst xmlns:c16r2="http://schemas.microsoft.com/office/drawing/2015/06/chart">
              <c:ext xmlns:c16="http://schemas.microsoft.com/office/drawing/2014/chart" uri="{C3380CC4-5D6E-409C-BE32-E72D297353CC}">
                <c16:uniqueId val="{00000009-EAB3-4712-BDE4-92D0B6B3BD05}"/>
              </c:ext>
            </c:extLst>
          </c:dPt>
          <c:cat>
            <c:strRef>
              <c:f>Sheet1!$A$2:$A$6</c:f>
              <c:strCache>
                <c:ptCount val="5"/>
                <c:pt idx="0">
                  <c:v>第一季度</c:v>
                </c:pt>
                <c:pt idx="1">
                  <c:v>第二季度</c:v>
                </c:pt>
                <c:pt idx="2">
                  <c:v>第三季度</c:v>
                </c:pt>
                <c:pt idx="3">
                  <c:v>第四季度</c:v>
                </c:pt>
                <c:pt idx="4">
                  <c:v>第五季度</c:v>
                </c:pt>
              </c:strCache>
            </c:strRef>
          </c:cat>
          <c:val>
            <c:numRef>
              <c:f>Sheet1!$B$2:$B$6</c:f>
              <c:numCache>
                <c:formatCode>General</c:formatCode>
                <c:ptCount val="5"/>
                <c:pt idx="0">
                  <c:v>8.1999999999999993</c:v>
                </c:pt>
                <c:pt idx="1">
                  <c:v>0.8</c:v>
                </c:pt>
                <c:pt idx="2">
                  <c:v>1.4</c:v>
                </c:pt>
                <c:pt idx="3">
                  <c:v>1.2</c:v>
                </c:pt>
                <c:pt idx="4">
                  <c:v>1.9</c:v>
                </c:pt>
              </c:numCache>
            </c:numRef>
          </c:val>
          <c:extLst xmlns:c16r2="http://schemas.microsoft.com/office/drawing/2015/06/chart">
            <c:ext xmlns:c16="http://schemas.microsoft.com/office/drawing/2014/chart" uri="{C3380CC4-5D6E-409C-BE32-E72D297353CC}">
              <c16:uniqueId val="{0000000A-EAB3-4712-BDE4-92D0B6B3BD05}"/>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系列 1</c:v>
                </c:pt>
              </c:strCache>
            </c:strRef>
          </c:tx>
          <c:spPr>
            <a:solidFill>
              <a:srgbClr val="4F4D50"/>
            </a:solidFill>
            <a:effectLst>
              <a:outerShdw blurRad="50800" dist="38100" algn="l" rotWithShape="0">
                <a:schemeClr val="tx1">
                  <a:lumMod val="50000"/>
                  <a:lumOff val="50000"/>
                  <a:alpha val="20000"/>
                </a:schemeClr>
              </a:outerShdw>
            </a:effectLst>
            <a:scene3d>
              <a:camera prst="orthographicFront"/>
              <a:lightRig rig="threePt" dir="t"/>
            </a:scene3d>
            <a:sp3d prstMaterial="softEdge"/>
          </c:spPr>
          <c:invertIfNegative val="0"/>
          <c:dPt>
            <c:idx val="0"/>
            <c:invertIfNegative val="0"/>
            <c:bubble3D val="0"/>
            <c:extLst xmlns:c16r2="http://schemas.microsoft.com/office/drawing/2015/06/chart">
              <c:ext xmlns:c16="http://schemas.microsoft.com/office/drawing/2014/chart" uri="{C3380CC4-5D6E-409C-BE32-E72D297353CC}">
                <c16:uniqueId val="{00000001-9B3B-42B8-B871-67D2F6D8564F}"/>
              </c:ext>
            </c:extLst>
          </c:dPt>
          <c:dPt>
            <c:idx val="1"/>
            <c:invertIfNegative val="0"/>
            <c:bubble3D val="0"/>
            <c:extLst xmlns:c16r2="http://schemas.microsoft.com/office/drawing/2015/06/chart">
              <c:ext xmlns:c16="http://schemas.microsoft.com/office/drawing/2014/chart" uri="{C3380CC4-5D6E-409C-BE32-E72D297353CC}">
                <c16:uniqueId val="{00000003-9B3B-42B8-B871-67D2F6D8564F}"/>
              </c:ext>
            </c:extLst>
          </c:dPt>
          <c:dPt>
            <c:idx val="2"/>
            <c:invertIfNegative val="0"/>
            <c:bubble3D val="0"/>
            <c:extLst xmlns:c16r2="http://schemas.microsoft.com/office/drawing/2015/06/chart">
              <c:ext xmlns:c16="http://schemas.microsoft.com/office/drawing/2014/chart" uri="{C3380CC4-5D6E-409C-BE32-E72D297353CC}">
                <c16:uniqueId val="{00000005-9B3B-42B8-B871-67D2F6D8564F}"/>
              </c:ext>
            </c:extLst>
          </c:dPt>
          <c:dPt>
            <c:idx val="3"/>
            <c:invertIfNegative val="0"/>
            <c:bubble3D val="0"/>
            <c:extLst xmlns:c16r2="http://schemas.microsoft.com/office/drawing/2015/06/chart">
              <c:ext xmlns:c16="http://schemas.microsoft.com/office/drawing/2014/chart" uri="{C3380CC4-5D6E-409C-BE32-E72D297353CC}">
                <c16:uniqueId val="{00000007-9B3B-42B8-B871-67D2F6D8564F}"/>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9B3B-42B8-B871-67D2F6D8564F}"/>
            </c:ext>
          </c:extLst>
        </c:ser>
        <c:ser>
          <c:idx val="1"/>
          <c:order val="1"/>
          <c:tx>
            <c:strRef>
              <c:f>Sheet1!$C$1</c:f>
              <c:strCache>
                <c:ptCount val="1"/>
                <c:pt idx="0">
                  <c:v>系列 2</c:v>
                </c:pt>
              </c:strCache>
            </c:strRef>
          </c:tx>
          <c:spPr>
            <a:solidFill>
              <a:srgbClr val="9FB8D6"/>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0A-9B3B-42B8-B871-67D2F6D8564F}"/>
              </c:ext>
            </c:extLst>
          </c:dPt>
          <c:dPt>
            <c:idx val="1"/>
            <c:invertIfNegative val="0"/>
            <c:bubble3D val="0"/>
            <c:extLst xmlns:c16r2="http://schemas.microsoft.com/office/drawing/2015/06/chart">
              <c:ext xmlns:c16="http://schemas.microsoft.com/office/drawing/2014/chart" uri="{C3380CC4-5D6E-409C-BE32-E72D297353CC}">
                <c16:uniqueId val="{0000000C-9B3B-42B8-B871-67D2F6D8564F}"/>
              </c:ext>
            </c:extLst>
          </c:dPt>
          <c:dPt>
            <c:idx val="2"/>
            <c:invertIfNegative val="0"/>
            <c:bubble3D val="0"/>
            <c:extLst xmlns:c16r2="http://schemas.microsoft.com/office/drawing/2015/06/chart">
              <c:ext xmlns:c16="http://schemas.microsoft.com/office/drawing/2014/chart" uri="{C3380CC4-5D6E-409C-BE32-E72D297353CC}">
                <c16:uniqueId val="{0000000E-9B3B-42B8-B871-67D2F6D8564F}"/>
              </c:ext>
            </c:extLst>
          </c:dPt>
          <c:dPt>
            <c:idx val="3"/>
            <c:invertIfNegative val="0"/>
            <c:bubble3D val="0"/>
            <c:extLst xmlns:c16r2="http://schemas.microsoft.com/office/drawing/2015/06/chart">
              <c:ext xmlns:c16="http://schemas.microsoft.com/office/drawing/2014/chart" uri="{C3380CC4-5D6E-409C-BE32-E72D297353CC}">
                <c16:uniqueId val="{00000010-9B3B-42B8-B871-67D2F6D8564F}"/>
              </c:ext>
            </c:extLst>
          </c:dPt>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9B3B-42B8-B871-67D2F6D8564F}"/>
            </c:ext>
          </c:extLst>
        </c:ser>
        <c:ser>
          <c:idx val="2"/>
          <c:order val="2"/>
          <c:tx>
            <c:strRef>
              <c:f>Sheet1!$D$1</c:f>
              <c:strCache>
                <c:ptCount val="1"/>
                <c:pt idx="0">
                  <c:v>系列 3</c:v>
                </c:pt>
              </c:strCache>
            </c:strRef>
          </c:tx>
          <c:spPr>
            <a:solidFill>
              <a:schemeClr val="accent3"/>
            </a:solidFill>
            <a:effectLst>
              <a:outerShdw blurRad="50800" dist="38100" algn="l" rotWithShape="0">
                <a:schemeClr val="tx1">
                  <a:lumMod val="50000"/>
                  <a:lumOff val="50000"/>
                  <a:alpha val="20000"/>
                </a:schemeClr>
              </a:outerShdw>
            </a:effectLst>
            <a:scene3d>
              <a:camera prst="orthographicFront"/>
              <a:lightRig rig="threePt" dir="t"/>
            </a:scene3d>
            <a:sp3d prstMaterial="metal"/>
          </c:spPr>
          <c:invertIfNegative val="0"/>
          <c:dPt>
            <c:idx val="0"/>
            <c:invertIfNegative val="0"/>
            <c:bubble3D val="0"/>
            <c:extLst xmlns:c16r2="http://schemas.microsoft.com/office/drawing/2015/06/chart">
              <c:ext xmlns:c16="http://schemas.microsoft.com/office/drawing/2014/chart" uri="{C3380CC4-5D6E-409C-BE32-E72D297353CC}">
                <c16:uniqueId val="{00000013-9B3B-42B8-B871-67D2F6D8564F}"/>
              </c:ext>
            </c:extLst>
          </c:dPt>
          <c:dPt>
            <c:idx val="1"/>
            <c:invertIfNegative val="0"/>
            <c:bubble3D val="0"/>
            <c:extLst xmlns:c16r2="http://schemas.microsoft.com/office/drawing/2015/06/chart">
              <c:ext xmlns:c16="http://schemas.microsoft.com/office/drawing/2014/chart" uri="{C3380CC4-5D6E-409C-BE32-E72D297353CC}">
                <c16:uniqueId val="{00000015-9B3B-42B8-B871-67D2F6D8564F}"/>
              </c:ext>
            </c:extLst>
          </c:dPt>
          <c:dPt>
            <c:idx val="2"/>
            <c:invertIfNegative val="0"/>
            <c:bubble3D val="0"/>
            <c:extLst xmlns:c16r2="http://schemas.microsoft.com/office/drawing/2015/06/chart">
              <c:ext xmlns:c16="http://schemas.microsoft.com/office/drawing/2014/chart" uri="{C3380CC4-5D6E-409C-BE32-E72D297353CC}">
                <c16:uniqueId val="{00000017-9B3B-42B8-B871-67D2F6D8564F}"/>
              </c:ext>
            </c:extLst>
          </c:dPt>
          <c:dPt>
            <c:idx val="3"/>
            <c:invertIfNegative val="0"/>
            <c:bubble3D val="0"/>
            <c:extLst xmlns:c16r2="http://schemas.microsoft.com/office/drawing/2015/06/chart">
              <c:ext xmlns:c16="http://schemas.microsoft.com/office/drawing/2014/chart" uri="{C3380CC4-5D6E-409C-BE32-E72D297353CC}">
                <c16:uniqueId val="{00000019-9B3B-42B8-B871-67D2F6D8564F}"/>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9B3B-42B8-B871-67D2F6D8564F}"/>
            </c:ext>
          </c:extLst>
        </c:ser>
        <c:dLbls>
          <c:showLegendKey val="0"/>
          <c:showVal val="0"/>
          <c:showCatName val="0"/>
          <c:showSerName val="0"/>
          <c:showPercent val="0"/>
          <c:showBubbleSize val="0"/>
        </c:dLbls>
        <c:gapWidth val="498"/>
        <c:gapDepth val="14"/>
        <c:shape val="box"/>
        <c:axId val="413187232"/>
        <c:axId val="413186688"/>
        <c:axId val="60410192"/>
      </c:bar3DChart>
      <c:catAx>
        <c:axId val="413187232"/>
        <c:scaling>
          <c:orientation val="minMax"/>
        </c:scaling>
        <c:delete val="0"/>
        <c:axPos val="b"/>
        <c:numFmt formatCode="General" sourceLinked="0"/>
        <c:majorTickMark val="out"/>
        <c:minorTickMark val="none"/>
        <c:tickLblPos val="nextTo"/>
        <c:crossAx val="413186688"/>
        <c:crosses val="autoZero"/>
        <c:auto val="1"/>
        <c:lblAlgn val="ctr"/>
        <c:lblOffset val="100"/>
        <c:noMultiLvlLbl val="0"/>
      </c:catAx>
      <c:valAx>
        <c:axId val="413186688"/>
        <c:scaling>
          <c:orientation val="minMax"/>
        </c:scaling>
        <c:delete val="0"/>
        <c:axPos val="l"/>
        <c:majorGridlines/>
        <c:numFmt formatCode="General" sourceLinked="1"/>
        <c:majorTickMark val="out"/>
        <c:minorTickMark val="none"/>
        <c:tickLblPos val="nextTo"/>
        <c:crossAx val="413187232"/>
        <c:crosses val="autoZero"/>
        <c:crossBetween val="between"/>
      </c:valAx>
      <c:serAx>
        <c:axId val="60410192"/>
        <c:scaling>
          <c:orientation val="minMax"/>
        </c:scaling>
        <c:delete val="0"/>
        <c:axPos val="b"/>
        <c:majorTickMark val="out"/>
        <c:minorTickMark val="none"/>
        <c:tickLblPos val="nextTo"/>
        <c:crossAx val="413186688"/>
        <c:crosses val="autoZero"/>
      </c:ser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marker"/>
        <c:varyColors val="0"/>
        <c:ser>
          <c:idx val="0"/>
          <c:order val="0"/>
          <c:tx>
            <c:strRef>
              <c:f>Sheet1!$B$1</c:f>
              <c:strCache>
                <c:ptCount val="1"/>
                <c:pt idx="0">
                  <c:v>系列 1</c:v>
                </c:pt>
              </c:strCache>
            </c:strRef>
          </c:tx>
          <c:spPr>
            <a:ln w="15875">
              <a:solidFill>
                <a:srgbClr val="4F4D50"/>
              </a:solidFill>
            </a:ln>
          </c:spPr>
          <c:marker>
            <c:symbol val="circle"/>
            <c:size val="2"/>
            <c:spPr>
              <a:ln>
                <a:solidFill>
                  <a:srgbClr val="4F4D50"/>
                </a:solidFill>
              </a:ln>
            </c:spPr>
          </c:marker>
          <c:cat>
            <c:strRef>
              <c:f>Sheet1!$A$2:$A$6</c:f>
              <c:strCache>
                <c:ptCount val="5"/>
                <c:pt idx="0">
                  <c:v>标题一</c:v>
                </c:pt>
                <c:pt idx="1">
                  <c:v>标题二</c:v>
                </c:pt>
                <c:pt idx="2">
                  <c:v>标题三</c:v>
                </c:pt>
                <c:pt idx="3">
                  <c:v>标题四</c:v>
                </c:pt>
                <c:pt idx="4">
                  <c:v>标题五</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ABE6-4478-A0DD-01C4E685D1C2}"/>
            </c:ext>
          </c:extLst>
        </c:ser>
        <c:ser>
          <c:idx val="1"/>
          <c:order val="1"/>
          <c:tx>
            <c:strRef>
              <c:f>Sheet1!$C$1</c:f>
              <c:strCache>
                <c:ptCount val="1"/>
                <c:pt idx="0">
                  <c:v>系列 2</c:v>
                </c:pt>
              </c:strCache>
            </c:strRef>
          </c:tx>
          <c:spPr>
            <a:ln w="12700">
              <a:solidFill>
                <a:srgbClr val="9FB8D6"/>
              </a:solidFill>
            </a:ln>
          </c:spPr>
          <c:marker>
            <c:symbol val="circle"/>
            <c:size val="2"/>
            <c:spPr>
              <a:ln>
                <a:solidFill>
                  <a:srgbClr val="9FB8D6"/>
                </a:solidFill>
              </a:ln>
            </c:spPr>
          </c:marker>
          <c:cat>
            <c:strRef>
              <c:f>Sheet1!$A$2:$A$6</c:f>
              <c:strCache>
                <c:ptCount val="5"/>
                <c:pt idx="0">
                  <c:v>标题一</c:v>
                </c:pt>
                <c:pt idx="1">
                  <c:v>标题二</c:v>
                </c:pt>
                <c:pt idx="2">
                  <c:v>标题三</c:v>
                </c:pt>
                <c:pt idx="3">
                  <c:v>标题四</c:v>
                </c:pt>
                <c:pt idx="4">
                  <c:v>标题五</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ABE6-4478-A0DD-01C4E685D1C2}"/>
            </c:ext>
          </c:extLst>
        </c:ser>
        <c:dLbls>
          <c:showLegendKey val="0"/>
          <c:showVal val="0"/>
          <c:showCatName val="0"/>
          <c:showSerName val="0"/>
          <c:showPercent val="0"/>
          <c:showBubbleSize val="0"/>
        </c:dLbls>
        <c:axId val="413181248"/>
        <c:axId val="413176896"/>
      </c:radarChart>
      <c:catAx>
        <c:axId val="413181248"/>
        <c:scaling>
          <c:orientation val="minMax"/>
        </c:scaling>
        <c:delete val="0"/>
        <c:axPos val="b"/>
        <c:majorGridlines/>
        <c:numFmt formatCode="General" sourceLinked="1"/>
        <c:majorTickMark val="out"/>
        <c:minorTickMark val="none"/>
        <c:tickLblPos val="nextTo"/>
        <c:crossAx val="413176896"/>
        <c:crosses val="autoZero"/>
        <c:auto val="1"/>
        <c:lblAlgn val="ctr"/>
        <c:lblOffset val="100"/>
        <c:noMultiLvlLbl val="0"/>
      </c:catAx>
      <c:valAx>
        <c:axId val="413176896"/>
        <c:scaling>
          <c:orientation val="minMax"/>
        </c:scaling>
        <c:delete val="1"/>
        <c:axPos val="l"/>
        <c:majorGridlines>
          <c:spPr>
            <a:ln>
              <a:solidFill>
                <a:schemeClr val="bg1">
                  <a:lumMod val="50000"/>
                  <a:alpha val="64000"/>
                </a:schemeClr>
              </a:solidFill>
              <a:prstDash val="sysDot"/>
            </a:ln>
          </c:spPr>
        </c:majorGridlines>
        <c:numFmt formatCode="General" sourceLinked="1"/>
        <c:majorTickMark val="cross"/>
        <c:minorTickMark val="none"/>
        <c:tickLblPos val="nextTo"/>
        <c:crossAx val="413181248"/>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spPr>
            <a:solidFill>
              <a:srgbClr val="4F4D50"/>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0-5D0C-45C0-8BA4-31CA8ACFB38B}"/>
              </c:ext>
            </c:extLst>
          </c:dPt>
          <c:dPt>
            <c:idx val="1"/>
            <c:invertIfNegative val="0"/>
            <c:bubble3D val="0"/>
            <c:extLst xmlns:c16r2="http://schemas.microsoft.com/office/drawing/2015/06/chart">
              <c:ext xmlns:c16="http://schemas.microsoft.com/office/drawing/2014/chart" uri="{C3380CC4-5D6E-409C-BE32-E72D297353CC}">
                <c16:uniqueId val="{00000001-5D0C-45C0-8BA4-31CA8ACFB38B}"/>
              </c:ext>
            </c:extLst>
          </c:dPt>
          <c:dPt>
            <c:idx val="2"/>
            <c:invertIfNegative val="0"/>
            <c:bubble3D val="0"/>
            <c:extLst xmlns:c16r2="http://schemas.microsoft.com/office/drawing/2015/06/chart">
              <c:ext xmlns:c16="http://schemas.microsoft.com/office/drawing/2014/chart" uri="{C3380CC4-5D6E-409C-BE32-E72D297353CC}">
                <c16:uniqueId val="{00000002-5D0C-45C0-8BA4-31CA8ACFB38B}"/>
              </c:ext>
            </c:extLst>
          </c:dPt>
          <c:dPt>
            <c:idx val="3"/>
            <c:invertIfNegative val="0"/>
            <c:bubble3D val="0"/>
            <c:extLst xmlns:c16r2="http://schemas.microsoft.com/office/drawing/2015/06/chart">
              <c:ext xmlns:c16="http://schemas.microsoft.com/office/drawing/2014/chart" uri="{C3380CC4-5D6E-409C-BE32-E72D297353CC}">
                <c16:uniqueId val="{00000003-5D0C-45C0-8BA4-31CA8ACFB38B}"/>
              </c:ext>
            </c:extLst>
          </c:dPt>
          <c:dPt>
            <c:idx val="4"/>
            <c:invertIfNegative val="0"/>
            <c:bubble3D val="0"/>
            <c:extLst xmlns:c16r2="http://schemas.microsoft.com/office/drawing/2015/06/chart">
              <c:ext xmlns:c16="http://schemas.microsoft.com/office/drawing/2014/chart" uri="{C3380CC4-5D6E-409C-BE32-E72D297353CC}">
                <c16:uniqueId val="{00000004-5D0C-45C0-8BA4-31CA8ACFB38B}"/>
              </c:ext>
            </c:extLst>
          </c:dPt>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Sheet1!$B$2:$B$6</c:f>
              <c:numCache>
                <c:formatCode>General</c:formatCode>
                <c:ptCount val="5"/>
                <c:pt idx="0">
                  <c:v>4</c:v>
                </c:pt>
                <c:pt idx="1">
                  <c:v>3</c:v>
                </c:pt>
                <c:pt idx="2">
                  <c:v>2</c:v>
                </c:pt>
                <c:pt idx="3">
                  <c:v>1</c:v>
                </c:pt>
                <c:pt idx="4">
                  <c:v>0.5</c:v>
                </c:pt>
              </c:numCache>
            </c:numRef>
          </c:val>
          <c:shape val="pyramid"/>
          <c:extLst xmlns:c16r2="http://schemas.microsoft.com/office/drawing/2015/06/chart">
            <c:ext xmlns:c16="http://schemas.microsoft.com/office/drawing/2014/chart" uri="{C3380CC4-5D6E-409C-BE32-E72D297353CC}">
              <c16:uniqueId val="{00000005-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Sheet1!$B$1</c15:sqref>
                        </c15:formulaRef>
                      </c:ext>
                    </c:extLst>
                    <c:strCache>
                      <c:ptCount val="1"/>
                      <c:pt idx="0">
                        <c:v>Revenue</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1"/>
          <c:order val="1"/>
          <c:spPr>
            <a:solidFill>
              <a:srgbClr val="9FB8D6"/>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6-5D0C-45C0-8BA4-31CA8ACFB38B}"/>
              </c:ext>
            </c:extLst>
          </c:dPt>
          <c:dPt>
            <c:idx val="1"/>
            <c:invertIfNegative val="0"/>
            <c:bubble3D val="0"/>
            <c:extLst xmlns:c16r2="http://schemas.microsoft.com/office/drawing/2015/06/chart">
              <c:ext xmlns:c16="http://schemas.microsoft.com/office/drawing/2014/chart" uri="{C3380CC4-5D6E-409C-BE32-E72D297353CC}">
                <c16:uniqueId val="{00000007-5D0C-45C0-8BA4-31CA8ACFB38B}"/>
              </c:ext>
            </c:extLst>
          </c:dPt>
          <c:dPt>
            <c:idx val="2"/>
            <c:invertIfNegative val="0"/>
            <c:bubble3D val="0"/>
            <c:extLst xmlns:c16r2="http://schemas.microsoft.com/office/drawing/2015/06/chart">
              <c:ext xmlns:c16="http://schemas.microsoft.com/office/drawing/2014/chart" uri="{C3380CC4-5D6E-409C-BE32-E72D297353CC}">
                <c16:uniqueId val="{00000008-5D0C-45C0-8BA4-31CA8ACFB38B}"/>
              </c:ext>
            </c:extLst>
          </c:dPt>
          <c:dPt>
            <c:idx val="3"/>
            <c:invertIfNegative val="0"/>
            <c:bubble3D val="0"/>
            <c:extLst xmlns:c16r2="http://schemas.microsoft.com/office/drawing/2015/06/chart">
              <c:ext xmlns:c16="http://schemas.microsoft.com/office/drawing/2014/chart" uri="{C3380CC4-5D6E-409C-BE32-E72D297353CC}">
                <c16:uniqueId val="{00000009-5D0C-45C0-8BA4-31CA8ACFB38B}"/>
              </c:ext>
            </c:extLst>
          </c:dPt>
          <c:dPt>
            <c:idx val="4"/>
            <c:invertIfNegative val="0"/>
            <c:bubble3D val="0"/>
            <c:extLst xmlns:c16r2="http://schemas.microsoft.com/office/drawing/2015/06/chart">
              <c:ext xmlns:c16="http://schemas.microsoft.com/office/drawing/2014/chart" uri="{C3380CC4-5D6E-409C-BE32-E72D297353CC}">
                <c16:uniqueId val="{0000000A-5D0C-45C0-8BA4-31CA8ACFB38B}"/>
              </c:ext>
            </c:extLst>
          </c:dPt>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Sheet1!$C$2:$C$6</c:f>
              <c:numCache>
                <c:formatCode>General</c:formatCode>
                <c:ptCount val="5"/>
                <c:pt idx="0">
                  <c:v>5</c:v>
                </c:pt>
                <c:pt idx="1">
                  <c:v>4</c:v>
                </c:pt>
                <c:pt idx="2">
                  <c:v>3</c:v>
                </c:pt>
                <c:pt idx="3">
                  <c:v>2</c:v>
                </c:pt>
                <c:pt idx="4">
                  <c:v>1</c:v>
                </c:pt>
              </c:numCache>
            </c:numRef>
          </c:val>
          <c:shape val="pyramid"/>
          <c:extLst xmlns:c16r2="http://schemas.microsoft.com/office/drawing/2015/06/chart">
            <c:ext xmlns:c16="http://schemas.microsoft.com/office/drawing/2014/chart" uri="{C3380CC4-5D6E-409C-BE32-E72D297353CC}">
              <c16:uniqueId val="{0000000B-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Sheet1!$C$1</c15:sqref>
                        </c15:formulaRef>
                      </c:ext>
                    </c:extLst>
                    <c:strCache>
                      <c:ptCount val="1"/>
                      <c:pt idx="0">
                        <c:v>Sales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ser>
          <c:idx val="2"/>
          <c:order val="2"/>
          <c:spPr>
            <a:solidFill>
              <a:schemeClr val="accent3"/>
            </a:solidFill>
            <a:ln>
              <a:noFill/>
            </a:ln>
            <a:effectLst/>
            <a:sp3d/>
          </c:spPr>
          <c:invertIfNegative val="0"/>
          <c:dPt>
            <c:idx val="0"/>
            <c:invertIfNegative val="0"/>
            <c:bubble3D val="0"/>
            <c:extLst xmlns:c16r2="http://schemas.microsoft.com/office/drawing/2015/06/chart">
              <c:ext xmlns:c16="http://schemas.microsoft.com/office/drawing/2014/chart" uri="{C3380CC4-5D6E-409C-BE32-E72D297353CC}">
                <c16:uniqueId val="{0000000C-5D0C-45C0-8BA4-31CA8ACFB38B}"/>
              </c:ext>
            </c:extLst>
          </c:dPt>
          <c:dPt>
            <c:idx val="1"/>
            <c:invertIfNegative val="0"/>
            <c:bubble3D val="0"/>
            <c:extLst xmlns:c16r2="http://schemas.microsoft.com/office/drawing/2015/06/chart">
              <c:ext xmlns:c16="http://schemas.microsoft.com/office/drawing/2014/chart" uri="{C3380CC4-5D6E-409C-BE32-E72D297353CC}">
                <c16:uniqueId val="{0000000D-5D0C-45C0-8BA4-31CA8ACFB38B}"/>
              </c:ext>
            </c:extLst>
          </c:dPt>
          <c:dPt>
            <c:idx val="2"/>
            <c:invertIfNegative val="0"/>
            <c:bubble3D val="0"/>
            <c:extLst xmlns:c16r2="http://schemas.microsoft.com/office/drawing/2015/06/chart">
              <c:ext xmlns:c16="http://schemas.microsoft.com/office/drawing/2014/chart" uri="{C3380CC4-5D6E-409C-BE32-E72D297353CC}">
                <c16:uniqueId val="{0000000E-5D0C-45C0-8BA4-31CA8ACFB38B}"/>
              </c:ext>
            </c:extLst>
          </c:dPt>
          <c:dPt>
            <c:idx val="3"/>
            <c:invertIfNegative val="0"/>
            <c:bubble3D val="0"/>
            <c:extLst xmlns:c16r2="http://schemas.microsoft.com/office/drawing/2015/06/chart">
              <c:ext xmlns:c16="http://schemas.microsoft.com/office/drawing/2014/chart" uri="{C3380CC4-5D6E-409C-BE32-E72D297353CC}">
                <c16:uniqueId val="{0000000F-5D0C-45C0-8BA4-31CA8ACFB38B}"/>
              </c:ext>
            </c:extLst>
          </c:dPt>
          <c:dPt>
            <c:idx val="4"/>
            <c:invertIfNegative val="0"/>
            <c:bubble3D val="0"/>
            <c:extLst xmlns:c16r2="http://schemas.microsoft.com/office/drawing/2015/06/chart">
              <c:ext xmlns:c16="http://schemas.microsoft.com/office/drawing/2014/chart" uri="{C3380CC4-5D6E-409C-BE32-E72D297353CC}">
                <c16:uniqueId val="{00000010-5D0C-45C0-8BA4-31CA8ACFB38B}"/>
              </c:ext>
            </c:extLst>
          </c:dPt>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val>
            <c:numRef>
              <c:f>Sheet1!$D$2:$D$6</c:f>
              <c:numCache>
                <c:formatCode>General</c:formatCode>
                <c:ptCount val="5"/>
                <c:pt idx="0">
                  <c:v>6</c:v>
                </c:pt>
                <c:pt idx="1">
                  <c:v>5</c:v>
                </c:pt>
                <c:pt idx="2">
                  <c:v>4</c:v>
                </c:pt>
                <c:pt idx="3">
                  <c:v>3</c:v>
                </c:pt>
                <c:pt idx="4">
                  <c:v>2</c:v>
                </c:pt>
              </c:numCache>
            </c:numRef>
          </c:val>
          <c:shape val="pyramid"/>
          <c:extLst xmlns:c16r2="http://schemas.microsoft.com/office/drawing/2015/06/chart">
            <c:ext xmlns:c16="http://schemas.microsoft.com/office/drawing/2014/chart" uri="{C3380CC4-5D6E-409C-BE32-E72D297353CC}">
              <c16:uniqueId val="{00000011-5D0C-45C0-8BA4-31CA8ACFB38B}"/>
            </c:ext>
            <c:ext xmlns:c15="http://schemas.microsoft.com/office/drawing/2012/chart" uri="{02D57815-91ED-43cb-92C2-25804820EDAC}">
              <c15:filteredSeriesTitle>
                <c15:tx>
                  <c:strRef>
                    <c:extLst xmlns:c16r2="http://schemas.microsoft.com/office/drawing/2015/06/chart" xmlns:c16="http://schemas.microsoft.com/office/drawing/2014/chart">
                      <c:ext uri="{02D57815-91ED-43cb-92C2-25804820EDAC}">
                        <c15:formulaRef>
                          <c15:sqref>Sheet1!$D$1</c15:sqref>
                        </c15:formulaRef>
                      </c:ext>
                    </c:extLst>
                    <c:strCache>
                      <c:ptCount val="1"/>
                      <c:pt idx="0">
                        <c:v>Sales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Sheet1!$A$2:$A$6</c15:sqref>
                        </c15:formulaRef>
                      </c:ext>
                    </c:extLst>
                    <c:strCache>
                      <c:ptCount val="5"/>
                      <c:pt idx="0">
                        <c:v>Design</c:v>
                      </c:pt>
                      <c:pt idx="1">
                        <c:v>Video</c:v>
                      </c:pt>
                      <c:pt idx="2">
                        <c:v>Graphics</c:v>
                      </c:pt>
                      <c:pt idx="3">
                        <c:v>Web</c:v>
                      </c:pt>
                      <c:pt idx="4">
                        <c:v>3D Ocean</c:v>
                      </c:pt>
                    </c:strCache>
                  </c:strRef>
                </c15:cat>
              </c15:filteredCategoryTitle>
            </c:ext>
          </c:extLst>
        </c:ser>
        <c:dLbls>
          <c:showLegendKey val="0"/>
          <c:showVal val="1"/>
          <c:showCatName val="0"/>
          <c:showSerName val="0"/>
          <c:showPercent val="0"/>
          <c:showBubbleSize val="0"/>
        </c:dLbls>
        <c:gapWidth val="150"/>
        <c:shape val="box"/>
        <c:axId val="2072716160"/>
        <c:axId val="2072718336"/>
        <c:axId val="465399936"/>
      </c:bar3DChart>
      <c:catAx>
        <c:axId val="2072716160"/>
        <c:scaling>
          <c:orientation val="minMax"/>
        </c:scaling>
        <c:delete val="0"/>
        <c:axPos val="b"/>
        <c:numFmt formatCode="General" sourceLinked="1"/>
        <c:majorTickMark val="none"/>
        <c:minorTickMark val="none"/>
        <c:tickLblPos val="nextTo"/>
        <c:spPr>
          <a:noFill/>
          <a:ln>
            <a:noFill/>
          </a:ln>
          <a:effectLst/>
        </c:spPr>
        <c:txPr>
          <a:bodyPr rot="-60000000" vert="horz"/>
          <a:lstStyle/>
          <a:p>
            <a:pPr>
              <a:defRPr/>
            </a:pPr>
            <a:endParaRPr lang="zh-CN"/>
          </a:p>
        </c:txPr>
        <c:crossAx val="2072718336"/>
        <c:crosses val="autoZero"/>
        <c:auto val="1"/>
        <c:lblAlgn val="ctr"/>
        <c:lblOffset val="100"/>
        <c:noMultiLvlLbl val="0"/>
      </c:catAx>
      <c:valAx>
        <c:axId val="207271833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vert="horz"/>
          <a:lstStyle/>
          <a:p>
            <a:pPr>
              <a:defRPr/>
            </a:pPr>
            <a:endParaRPr lang="zh-CN"/>
          </a:p>
        </c:txPr>
        <c:crossAx val="2072716160"/>
        <c:crosses val="autoZero"/>
        <c:crossBetween val="between"/>
      </c:valAx>
      <c:serAx>
        <c:axId val="465399936"/>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2072718336"/>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Total Sales</c:v>
                </c:pt>
              </c:strCache>
            </c:strRef>
          </c:tx>
          <c:spPr>
            <a:solidFill>
              <a:srgbClr val="4F4D50"/>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358-413C-8C4D-BC5D6777D5CC}"/>
            </c:ext>
          </c:extLst>
        </c:ser>
        <c:ser>
          <c:idx val="1"/>
          <c:order val="1"/>
          <c:tx>
            <c:strRef>
              <c:f>Sheet1!$C$1</c:f>
              <c:strCache>
                <c:ptCount val="1"/>
                <c:pt idx="0">
                  <c:v>Gross</c:v>
                </c:pt>
              </c:strCache>
            </c:strRef>
          </c:tx>
          <c:spPr>
            <a:solidFill>
              <a:srgbClr val="9FB8D6"/>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3</c:v>
                </c:pt>
                <c:pt idx="1">
                  <c:v>1</c:v>
                </c:pt>
                <c:pt idx="2">
                  <c:v>2</c:v>
                </c:pt>
                <c:pt idx="3">
                  <c:v>3</c:v>
                </c:pt>
              </c:numCache>
            </c:numRef>
          </c:val>
          <c:extLst xmlns:c16r2="http://schemas.microsoft.com/office/drawing/2015/06/chart">
            <c:ext xmlns:c16="http://schemas.microsoft.com/office/drawing/2014/chart" uri="{C3380CC4-5D6E-409C-BE32-E72D297353CC}">
              <c16:uniqueId val="{00000001-3358-413C-8C4D-BC5D6777D5CC}"/>
            </c:ext>
          </c:extLst>
        </c:ser>
        <c:ser>
          <c:idx val="2"/>
          <c:order val="2"/>
          <c:tx>
            <c:strRef>
              <c:f>Sheet1!$D$1</c:f>
              <c:strCache>
                <c:ptCount val="1"/>
                <c:pt idx="0">
                  <c:v>Profit</c:v>
                </c:pt>
              </c:strCache>
            </c:strRef>
          </c:tx>
          <c:spPr>
            <a:solidFill>
              <a:schemeClr val="accent3"/>
            </a:solidFill>
            <a:ln>
              <a:noFill/>
            </a:ln>
            <a:effectLst/>
            <a:sp3d/>
          </c:spPr>
          <c:invertIfNegative val="0"/>
          <c:cat>
            <c:numRef>
              <c:f>Sheet1!$A$2:$A$5</c:f>
              <c:numCache>
                <c:formatCode>General</c:formatCode>
                <c:ptCount val="4"/>
                <c:pt idx="0">
                  <c:v>2013</c:v>
                </c:pt>
                <c:pt idx="1">
                  <c:v>2014</c:v>
                </c:pt>
                <c:pt idx="2">
                  <c:v>2015</c:v>
                </c:pt>
                <c:pt idx="3">
                  <c:v>2016</c:v>
                </c:pt>
              </c:numCache>
            </c:numRef>
          </c:cat>
          <c:val>
            <c:numRef>
              <c:f>Sheet1!$D$2:$D$5</c:f>
              <c:numCache>
                <c:formatCode>General</c:formatCode>
                <c:ptCount val="4"/>
                <c:pt idx="0">
                  <c:v>2</c:v>
                </c:pt>
                <c:pt idx="1">
                  <c:v>1</c:v>
                </c:pt>
                <c:pt idx="2">
                  <c:v>1.5</c:v>
                </c:pt>
                <c:pt idx="3">
                  <c:v>2.5</c:v>
                </c:pt>
              </c:numCache>
            </c:numRef>
          </c:val>
          <c:extLst xmlns:c16r2="http://schemas.microsoft.com/office/drawing/2015/06/chart">
            <c:ext xmlns:c16="http://schemas.microsoft.com/office/drawing/2014/chart" uri="{C3380CC4-5D6E-409C-BE32-E72D297353CC}">
              <c16:uniqueId val="{00000002-3358-413C-8C4D-BC5D6777D5CC}"/>
            </c:ext>
          </c:extLst>
        </c:ser>
        <c:dLbls>
          <c:showLegendKey val="0"/>
          <c:showVal val="0"/>
          <c:showCatName val="0"/>
          <c:showSerName val="0"/>
          <c:showPercent val="0"/>
          <c:showBubbleSize val="0"/>
        </c:dLbls>
        <c:gapWidth val="150"/>
        <c:shape val="box"/>
        <c:axId val="794868352"/>
        <c:axId val="794861824"/>
        <c:axId val="0"/>
      </c:bar3DChart>
      <c:catAx>
        <c:axId val="794868352"/>
        <c:scaling>
          <c:orientation val="minMax"/>
        </c:scaling>
        <c:delete val="0"/>
        <c:axPos val="l"/>
        <c:numFmt formatCode="General" sourceLinked="1"/>
        <c:majorTickMark val="none"/>
        <c:minorTickMark val="none"/>
        <c:tickLblPos val="nextTo"/>
        <c:spPr>
          <a:noFill/>
          <a:ln>
            <a:noFill/>
          </a:ln>
          <a:effectLst/>
        </c:spPr>
        <c:txPr>
          <a:bodyPr rot="-60000000" vert="horz"/>
          <a:lstStyle/>
          <a:p>
            <a:pPr>
              <a:defRPr/>
            </a:pPr>
            <a:endParaRPr lang="zh-CN"/>
          </a:p>
        </c:txPr>
        <c:crossAx val="794861824"/>
        <c:crosses val="autoZero"/>
        <c:auto val="1"/>
        <c:lblAlgn val="ctr"/>
        <c:lblOffset val="100"/>
        <c:noMultiLvlLbl val="0"/>
      </c:catAx>
      <c:valAx>
        <c:axId val="794861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79486835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4F4D50"/>
          </a:solidFill>
          <a:latin typeface="+mn-lt"/>
          <a:ea typeface="+mn-ea"/>
          <a:cs typeface="+mn-ea"/>
          <a:sym typeface="+mn-lt"/>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D9D9D9"/>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10</c:v>
                </c:pt>
                <c:pt idx="1">
                  <c:v>11</c:v>
                </c:pt>
                <c:pt idx="2">
                  <c:v>12</c:v>
                </c:pt>
                <c:pt idx="3">
                  <c:v>9</c:v>
                </c:pt>
                <c:pt idx="4">
                  <c:v>8</c:v>
                </c:pt>
                <c:pt idx="5">
                  <c:v>7</c:v>
                </c:pt>
                <c:pt idx="6">
                  <c:v>12</c:v>
                </c:pt>
                <c:pt idx="7">
                  <c:v>11</c:v>
                </c:pt>
                <c:pt idx="8">
                  <c:v>10</c:v>
                </c:pt>
              </c:numCache>
            </c:numRef>
          </c:val>
          <c:extLst xmlns:c16r2="http://schemas.microsoft.com/office/drawing/2015/06/chart">
            <c:ext xmlns:c16="http://schemas.microsoft.com/office/drawing/2014/chart" uri="{C3380CC4-5D6E-409C-BE32-E72D297353CC}">
              <c16:uniqueId val="{00000000-2D83-4E7E-9E3A-36BE9755DB2E}"/>
            </c:ext>
          </c:extLst>
        </c:ser>
        <c:ser>
          <c:idx val="1"/>
          <c:order val="1"/>
          <c:tx>
            <c:strRef>
              <c:f>Sheet1!$C$1</c:f>
              <c:strCache>
                <c:ptCount val="1"/>
                <c:pt idx="0">
                  <c:v>Series 2</c:v>
                </c:pt>
              </c:strCache>
            </c:strRef>
          </c:tx>
          <c:spPr>
            <a:solidFill>
              <a:srgbClr val="4F4D50"/>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1</c:v>
                </c:pt>
                <c:pt idx="1">
                  <c:v>2</c:v>
                </c:pt>
                <c:pt idx="2">
                  <c:v>2</c:v>
                </c:pt>
                <c:pt idx="3">
                  <c:v>1</c:v>
                </c:pt>
                <c:pt idx="4">
                  <c:v>3</c:v>
                </c:pt>
                <c:pt idx="5">
                  <c:v>1.2</c:v>
                </c:pt>
                <c:pt idx="6">
                  <c:v>1.7</c:v>
                </c:pt>
                <c:pt idx="7">
                  <c:v>1.3</c:v>
                </c:pt>
                <c:pt idx="8">
                  <c:v>2</c:v>
                </c:pt>
              </c:numCache>
            </c:numRef>
          </c:val>
          <c:extLst xmlns:c16r2="http://schemas.microsoft.com/office/drawing/2015/06/chart">
            <c:ext xmlns:c16="http://schemas.microsoft.com/office/drawing/2014/chart" uri="{C3380CC4-5D6E-409C-BE32-E72D297353CC}">
              <c16:uniqueId val="{00000001-2D83-4E7E-9E3A-36BE9755DB2E}"/>
            </c:ext>
          </c:extLst>
        </c:ser>
        <c:dLbls>
          <c:showLegendKey val="0"/>
          <c:showVal val="0"/>
          <c:showCatName val="0"/>
          <c:showSerName val="0"/>
          <c:showPercent val="0"/>
          <c:showBubbleSize val="0"/>
        </c:dLbls>
        <c:gapWidth val="100"/>
        <c:overlap val="100"/>
        <c:axId val="794859648"/>
        <c:axId val="794882496"/>
      </c:barChart>
      <c:catAx>
        <c:axId val="794859648"/>
        <c:scaling>
          <c:orientation val="minMax"/>
        </c:scaling>
        <c:delete val="1"/>
        <c:axPos val="b"/>
        <c:numFmt formatCode="General" sourceLinked="1"/>
        <c:majorTickMark val="out"/>
        <c:minorTickMark val="none"/>
        <c:tickLblPos val="nextTo"/>
        <c:crossAx val="794882496"/>
        <c:crosses val="autoZero"/>
        <c:auto val="1"/>
        <c:lblAlgn val="ctr"/>
        <c:lblOffset val="100"/>
        <c:noMultiLvlLbl val="0"/>
      </c:catAx>
      <c:valAx>
        <c:axId val="794882496"/>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7948596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D9D9D9"/>
            </a:solidFill>
            <a:ln>
              <a:noFill/>
            </a:ln>
            <a:effectLst/>
          </c:spPr>
          <c:invertIfNegative val="0"/>
          <c:cat>
            <c:strRef>
              <c:f>Sheet1!$A$2:$A$10</c:f>
              <c:strCache>
                <c:ptCount val="4"/>
                <c:pt idx="0">
                  <c:v>Category 1</c:v>
                </c:pt>
                <c:pt idx="1">
                  <c:v>Category 2</c:v>
                </c:pt>
                <c:pt idx="2">
                  <c:v>Category 3</c:v>
                </c:pt>
                <c:pt idx="3">
                  <c:v>Category 4</c:v>
                </c:pt>
              </c:strCache>
            </c:strRef>
          </c:cat>
          <c:val>
            <c:numRef>
              <c:f>Sheet1!$B$2:$B$10</c:f>
              <c:numCache>
                <c:formatCode>General</c:formatCode>
                <c:ptCount val="9"/>
                <c:pt idx="0">
                  <c:v>11</c:v>
                </c:pt>
                <c:pt idx="1">
                  <c:v>9</c:v>
                </c:pt>
                <c:pt idx="2">
                  <c:v>11</c:v>
                </c:pt>
                <c:pt idx="3">
                  <c:v>9.5</c:v>
                </c:pt>
                <c:pt idx="4">
                  <c:v>8</c:v>
                </c:pt>
                <c:pt idx="5">
                  <c:v>8</c:v>
                </c:pt>
                <c:pt idx="6">
                  <c:v>12</c:v>
                </c:pt>
                <c:pt idx="7">
                  <c:v>11</c:v>
                </c:pt>
                <c:pt idx="8">
                  <c:v>10</c:v>
                </c:pt>
              </c:numCache>
            </c:numRef>
          </c:val>
          <c:extLst xmlns:c16r2="http://schemas.microsoft.com/office/drawing/2015/06/chart">
            <c:ext xmlns:c16="http://schemas.microsoft.com/office/drawing/2014/chart" uri="{C3380CC4-5D6E-409C-BE32-E72D297353CC}">
              <c16:uniqueId val="{00000000-3153-4C18-A9DE-5BD2C07F3CBE}"/>
            </c:ext>
          </c:extLst>
        </c:ser>
        <c:ser>
          <c:idx val="1"/>
          <c:order val="1"/>
          <c:tx>
            <c:strRef>
              <c:f>Sheet1!$C$1</c:f>
              <c:strCache>
                <c:ptCount val="1"/>
                <c:pt idx="0">
                  <c:v>Series 2</c:v>
                </c:pt>
              </c:strCache>
            </c:strRef>
          </c:tx>
          <c:spPr>
            <a:solidFill>
              <a:srgbClr val="9FB8D6"/>
            </a:solidFill>
            <a:ln>
              <a:noFill/>
            </a:ln>
            <a:effectLst/>
          </c:spPr>
          <c:invertIfNegative val="0"/>
          <c:cat>
            <c:strRef>
              <c:f>Sheet1!$A$2:$A$10</c:f>
              <c:strCache>
                <c:ptCount val="4"/>
                <c:pt idx="0">
                  <c:v>Category 1</c:v>
                </c:pt>
                <c:pt idx="1">
                  <c:v>Category 2</c:v>
                </c:pt>
                <c:pt idx="2">
                  <c:v>Category 3</c:v>
                </c:pt>
                <c:pt idx="3">
                  <c:v>Category 4</c:v>
                </c:pt>
              </c:strCache>
            </c:strRef>
          </c:cat>
          <c:val>
            <c:numRef>
              <c:f>Sheet1!$C$2:$C$10</c:f>
              <c:numCache>
                <c:formatCode>General</c:formatCode>
                <c:ptCount val="9"/>
                <c:pt idx="0">
                  <c:v>2</c:v>
                </c:pt>
                <c:pt idx="1">
                  <c:v>1.7</c:v>
                </c:pt>
                <c:pt idx="2">
                  <c:v>1.9</c:v>
                </c:pt>
                <c:pt idx="3">
                  <c:v>2</c:v>
                </c:pt>
                <c:pt idx="4">
                  <c:v>3</c:v>
                </c:pt>
                <c:pt idx="5">
                  <c:v>2.1</c:v>
                </c:pt>
                <c:pt idx="6">
                  <c:v>2</c:v>
                </c:pt>
                <c:pt idx="7">
                  <c:v>1.3</c:v>
                </c:pt>
                <c:pt idx="8">
                  <c:v>2</c:v>
                </c:pt>
              </c:numCache>
            </c:numRef>
          </c:val>
          <c:extLst xmlns:c16r2="http://schemas.microsoft.com/office/drawing/2015/06/chart">
            <c:ext xmlns:c16="http://schemas.microsoft.com/office/drawing/2014/chart" uri="{C3380CC4-5D6E-409C-BE32-E72D297353CC}">
              <c16:uniqueId val="{00000001-3153-4C18-A9DE-5BD2C07F3CBE}"/>
            </c:ext>
          </c:extLst>
        </c:ser>
        <c:dLbls>
          <c:showLegendKey val="0"/>
          <c:showVal val="0"/>
          <c:showCatName val="0"/>
          <c:showSerName val="0"/>
          <c:showPercent val="0"/>
          <c:showBubbleSize val="0"/>
        </c:dLbls>
        <c:gapWidth val="100"/>
        <c:overlap val="100"/>
        <c:axId val="794880864"/>
        <c:axId val="794866720"/>
      </c:barChart>
      <c:catAx>
        <c:axId val="794880864"/>
        <c:scaling>
          <c:orientation val="minMax"/>
        </c:scaling>
        <c:delete val="1"/>
        <c:axPos val="b"/>
        <c:numFmt formatCode="General" sourceLinked="1"/>
        <c:majorTickMark val="out"/>
        <c:minorTickMark val="none"/>
        <c:tickLblPos val="nextTo"/>
        <c:crossAx val="794866720"/>
        <c:crosses val="autoZero"/>
        <c:auto val="1"/>
        <c:lblAlgn val="ctr"/>
        <c:lblOffset val="100"/>
        <c:noMultiLvlLbl val="0"/>
      </c:catAx>
      <c:valAx>
        <c:axId val="794866720"/>
        <c:scaling>
          <c:orientation val="minMax"/>
        </c:scaling>
        <c:delete val="0"/>
        <c:axPos val="l"/>
        <c:majorGridlines>
          <c:spPr>
            <a:ln w="9525" cap="flat" cmpd="sng" algn="ctr">
              <a:solidFill>
                <a:schemeClr val="tx1">
                  <a:lumMod val="40000"/>
                  <a:lumOff val="60000"/>
                </a:schemeClr>
              </a:solidFill>
              <a:round/>
            </a:ln>
            <a:effectLst/>
          </c:spPr>
        </c:majorGridlines>
        <c:numFmt formatCode="General" sourceLinked="1"/>
        <c:majorTickMark val="out"/>
        <c:minorTickMark val="none"/>
        <c:tickLblPos val="nextTo"/>
        <c:spPr>
          <a:noFill/>
          <a:ln>
            <a:noFill/>
          </a:ln>
          <a:effectLst/>
        </c:spPr>
        <c:txPr>
          <a:bodyPr rot="-60000000" vert="horz"/>
          <a:lstStyle/>
          <a:p>
            <a:pPr>
              <a:defRPr/>
            </a:pPr>
            <a:endParaRPr lang="zh-CN"/>
          </a:p>
        </c:txPr>
        <c:crossAx val="794880864"/>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FC3AC-8095-4B59-B82D-271F0B4564AD}" type="datetimeFigureOut">
              <a:rPr lang="zh-CN" altLang="en-US" smtClean="0"/>
              <a:t>2020/7/27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8AEEFA-8A1D-43B1-A8B3-9A14753B7919}" type="slidenum">
              <a:rPr lang="zh-CN" altLang="en-US" smtClean="0"/>
              <a:t>‹#›</a:t>
            </a:fld>
            <a:endParaRPr lang="zh-CN" altLang="en-US"/>
          </a:p>
        </p:txBody>
      </p:sp>
    </p:spTree>
    <p:extLst>
      <p:ext uri="{BB962C8B-B14F-4D97-AF65-F5344CB8AC3E}">
        <p14:creationId xmlns:p14="http://schemas.microsoft.com/office/powerpoint/2010/main" val="769323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25.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a:t>
            </a:fld>
            <a:endParaRPr lang="zh-CN" altLang="en-US"/>
          </a:p>
        </p:txBody>
      </p:sp>
    </p:spTree>
    <p:extLst>
      <p:ext uri="{BB962C8B-B14F-4D97-AF65-F5344CB8AC3E}">
        <p14:creationId xmlns:p14="http://schemas.microsoft.com/office/powerpoint/2010/main" val="385919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a:t>
            </a:fld>
            <a:endParaRPr lang="zh-CN" altLang="en-US"/>
          </a:p>
        </p:txBody>
      </p:sp>
    </p:spTree>
    <p:extLst>
      <p:ext uri="{BB962C8B-B14F-4D97-AF65-F5344CB8AC3E}">
        <p14:creationId xmlns:p14="http://schemas.microsoft.com/office/powerpoint/2010/main" val="4183158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a:t>
            </a:fld>
            <a:endParaRPr lang="zh-CN" altLang="en-US"/>
          </a:p>
        </p:txBody>
      </p:sp>
    </p:spTree>
    <p:extLst>
      <p:ext uri="{BB962C8B-B14F-4D97-AF65-F5344CB8AC3E}">
        <p14:creationId xmlns:p14="http://schemas.microsoft.com/office/powerpoint/2010/main" val="154700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a:t>
            </a:fld>
            <a:endParaRPr lang="zh-CN" altLang="en-US"/>
          </a:p>
        </p:txBody>
      </p:sp>
    </p:spTree>
    <p:extLst>
      <p:ext uri="{BB962C8B-B14F-4D97-AF65-F5344CB8AC3E}">
        <p14:creationId xmlns:p14="http://schemas.microsoft.com/office/powerpoint/2010/main" val="2521091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5</a:t>
            </a:fld>
            <a:endParaRPr lang="zh-CN" altLang="en-US"/>
          </a:p>
        </p:txBody>
      </p:sp>
    </p:spTree>
    <p:extLst>
      <p:ext uri="{BB962C8B-B14F-4D97-AF65-F5344CB8AC3E}">
        <p14:creationId xmlns:p14="http://schemas.microsoft.com/office/powerpoint/2010/main" val="2265670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6</a:t>
            </a:fld>
            <a:endParaRPr lang="zh-CN" altLang="en-US"/>
          </a:p>
        </p:txBody>
      </p:sp>
    </p:spTree>
    <p:extLst>
      <p:ext uri="{BB962C8B-B14F-4D97-AF65-F5344CB8AC3E}">
        <p14:creationId xmlns:p14="http://schemas.microsoft.com/office/powerpoint/2010/main" val="362040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7</a:t>
            </a:fld>
            <a:endParaRPr lang="zh-CN" altLang="en-US"/>
          </a:p>
        </p:txBody>
      </p:sp>
    </p:spTree>
    <p:extLst>
      <p:ext uri="{BB962C8B-B14F-4D97-AF65-F5344CB8AC3E}">
        <p14:creationId xmlns:p14="http://schemas.microsoft.com/office/powerpoint/2010/main" val="2817165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8</a:t>
            </a:fld>
            <a:endParaRPr lang="zh-CN" altLang="en-US"/>
          </a:p>
        </p:txBody>
      </p:sp>
    </p:spTree>
    <p:extLst>
      <p:ext uri="{BB962C8B-B14F-4D97-AF65-F5344CB8AC3E}">
        <p14:creationId xmlns:p14="http://schemas.microsoft.com/office/powerpoint/2010/main" val="419960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9</a:t>
            </a:fld>
            <a:endParaRPr lang="zh-CN" altLang="en-US"/>
          </a:p>
        </p:txBody>
      </p:sp>
    </p:spTree>
    <p:extLst>
      <p:ext uri="{BB962C8B-B14F-4D97-AF65-F5344CB8AC3E}">
        <p14:creationId xmlns:p14="http://schemas.microsoft.com/office/powerpoint/2010/main" val="343563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10</a:t>
            </a:fld>
            <a:endParaRPr lang="zh-CN" altLang="en-US"/>
          </a:p>
        </p:txBody>
      </p:sp>
    </p:spTree>
    <p:extLst>
      <p:ext uri="{BB962C8B-B14F-4D97-AF65-F5344CB8AC3E}">
        <p14:creationId xmlns:p14="http://schemas.microsoft.com/office/powerpoint/2010/main" val="2829177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11</a:t>
            </a:fld>
            <a:endParaRPr lang="zh-CN" altLang="en-US"/>
          </a:p>
        </p:txBody>
      </p:sp>
    </p:spTree>
    <p:extLst>
      <p:ext uri="{BB962C8B-B14F-4D97-AF65-F5344CB8AC3E}">
        <p14:creationId xmlns:p14="http://schemas.microsoft.com/office/powerpoint/2010/main" val="2843505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12</a:t>
            </a:fld>
            <a:endParaRPr lang="zh-CN" altLang="en-US"/>
          </a:p>
        </p:txBody>
      </p:sp>
    </p:spTree>
    <p:extLst>
      <p:ext uri="{BB962C8B-B14F-4D97-AF65-F5344CB8AC3E}">
        <p14:creationId xmlns:p14="http://schemas.microsoft.com/office/powerpoint/2010/main" val="2720462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13</a:t>
            </a:fld>
            <a:endParaRPr lang="zh-CN" altLang="en-US"/>
          </a:p>
        </p:txBody>
      </p:sp>
    </p:spTree>
    <p:extLst>
      <p:ext uri="{BB962C8B-B14F-4D97-AF65-F5344CB8AC3E}">
        <p14:creationId xmlns:p14="http://schemas.microsoft.com/office/powerpoint/2010/main" val="2146772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14</a:t>
            </a:fld>
            <a:endParaRPr lang="zh-CN" altLang="en-US"/>
          </a:p>
        </p:txBody>
      </p:sp>
    </p:spTree>
    <p:extLst>
      <p:ext uri="{BB962C8B-B14F-4D97-AF65-F5344CB8AC3E}">
        <p14:creationId xmlns:p14="http://schemas.microsoft.com/office/powerpoint/2010/main" val="2208604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27EFA-29CC-A246-980C-45E8B3219095}" type="slidenum">
              <a:rPr lang="en-US" smtClean="0"/>
              <a:t>15</a:t>
            </a:fld>
            <a:endParaRPr lang="en-US"/>
          </a:p>
        </p:txBody>
      </p:sp>
    </p:spTree>
    <p:extLst>
      <p:ext uri="{BB962C8B-B14F-4D97-AF65-F5344CB8AC3E}">
        <p14:creationId xmlns:p14="http://schemas.microsoft.com/office/powerpoint/2010/main" val="2863774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16</a:t>
            </a:fld>
            <a:endParaRPr lang="zh-CN" altLang="en-US"/>
          </a:p>
        </p:txBody>
      </p:sp>
    </p:spTree>
    <p:extLst>
      <p:ext uri="{BB962C8B-B14F-4D97-AF65-F5344CB8AC3E}">
        <p14:creationId xmlns:p14="http://schemas.microsoft.com/office/powerpoint/2010/main" val="1967952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17</a:t>
            </a:fld>
            <a:endParaRPr lang="zh-CN" altLang="en-US"/>
          </a:p>
        </p:txBody>
      </p:sp>
    </p:spTree>
    <p:extLst>
      <p:ext uri="{BB962C8B-B14F-4D97-AF65-F5344CB8AC3E}">
        <p14:creationId xmlns:p14="http://schemas.microsoft.com/office/powerpoint/2010/main" val="54297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18</a:t>
            </a:fld>
            <a:endParaRPr lang="zh-CN" altLang="en-US"/>
          </a:p>
        </p:txBody>
      </p:sp>
    </p:spTree>
    <p:extLst>
      <p:ext uri="{BB962C8B-B14F-4D97-AF65-F5344CB8AC3E}">
        <p14:creationId xmlns:p14="http://schemas.microsoft.com/office/powerpoint/2010/main" val="3610150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19</a:t>
            </a:fld>
            <a:endParaRPr lang="zh-CN" altLang="en-US"/>
          </a:p>
        </p:txBody>
      </p:sp>
    </p:spTree>
    <p:extLst>
      <p:ext uri="{BB962C8B-B14F-4D97-AF65-F5344CB8AC3E}">
        <p14:creationId xmlns:p14="http://schemas.microsoft.com/office/powerpoint/2010/main" val="771939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20</a:t>
            </a:fld>
            <a:endParaRPr lang="zh-CN" altLang="en-US"/>
          </a:p>
        </p:txBody>
      </p:sp>
    </p:spTree>
    <p:extLst>
      <p:ext uri="{BB962C8B-B14F-4D97-AF65-F5344CB8AC3E}">
        <p14:creationId xmlns:p14="http://schemas.microsoft.com/office/powerpoint/2010/main" val="338815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21</a:t>
            </a:fld>
            <a:endParaRPr lang="zh-CN" altLang="en-US"/>
          </a:p>
        </p:txBody>
      </p:sp>
    </p:spTree>
    <p:extLst>
      <p:ext uri="{BB962C8B-B14F-4D97-AF65-F5344CB8AC3E}">
        <p14:creationId xmlns:p14="http://schemas.microsoft.com/office/powerpoint/2010/main" val="1211667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202632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23</a:t>
            </a:fld>
            <a:endParaRPr lang="zh-CN" altLang="en-US"/>
          </a:p>
        </p:txBody>
      </p:sp>
    </p:spTree>
    <p:extLst>
      <p:ext uri="{BB962C8B-B14F-4D97-AF65-F5344CB8AC3E}">
        <p14:creationId xmlns:p14="http://schemas.microsoft.com/office/powerpoint/2010/main" val="1588731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24</a:t>
            </a:fld>
            <a:endParaRPr lang="zh-CN" altLang="en-US"/>
          </a:p>
        </p:txBody>
      </p:sp>
    </p:spTree>
    <p:extLst>
      <p:ext uri="{BB962C8B-B14F-4D97-AF65-F5344CB8AC3E}">
        <p14:creationId xmlns:p14="http://schemas.microsoft.com/office/powerpoint/2010/main" val="4179275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25</a:t>
            </a:fld>
            <a:endParaRPr lang="zh-CN" altLang="en-US"/>
          </a:p>
        </p:txBody>
      </p:sp>
    </p:spTree>
    <p:extLst>
      <p:ext uri="{BB962C8B-B14F-4D97-AF65-F5344CB8AC3E}">
        <p14:creationId xmlns:p14="http://schemas.microsoft.com/office/powerpoint/2010/main" val="708049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26</a:t>
            </a:fld>
            <a:endParaRPr lang="zh-CN" altLang="en-US"/>
          </a:p>
        </p:txBody>
      </p:sp>
    </p:spTree>
    <p:extLst>
      <p:ext uri="{BB962C8B-B14F-4D97-AF65-F5344CB8AC3E}">
        <p14:creationId xmlns:p14="http://schemas.microsoft.com/office/powerpoint/2010/main" val="3955400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27</a:t>
            </a:fld>
            <a:endParaRPr lang="zh-CN" altLang="en-US"/>
          </a:p>
        </p:txBody>
      </p:sp>
    </p:spTree>
    <p:extLst>
      <p:ext uri="{BB962C8B-B14F-4D97-AF65-F5344CB8AC3E}">
        <p14:creationId xmlns:p14="http://schemas.microsoft.com/office/powerpoint/2010/main" val="1116230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28</a:t>
            </a:fld>
            <a:endParaRPr lang="zh-CN" altLang="en-US"/>
          </a:p>
        </p:txBody>
      </p:sp>
    </p:spTree>
    <p:extLst>
      <p:ext uri="{BB962C8B-B14F-4D97-AF65-F5344CB8AC3E}">
        <p14:creationId xmlns:p14="http://schemas.microsoft.com/office/powerpoint/2010/main" val="2186584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29</a:t>
            </a:fld>
            <a:endParaRPr lang="zh-CN" altLang="en-US"/>
          </a:p>
        </p:txBody>
      </p:sp>
    </p:spTree>
    <p:extLst>
      <p:ext uri="{BB962C8B-B14F-4D97-AF65-F5344CB8AC3E}">
        <p14:creationId xmlns:p14="http://schemas.microsoft.com/office/powerpoint/2010/main" val="3573145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30</a:t>
            </a:fld>
            <a:endParaRPr lang="zh-CN" altLang="en-US"/>
          </a:p>
        </p:txBody>
      </p:sp>
    </p:spTree>
    <p:extLst>
      <p:ext uri="{BB962C8B-B14F-4D97-AF65-F5344CB8AC3E}">
        <p14:creationId xmlns:p14="http://schemas.microsoft.com/office/powerpoint/2010/main" val="2968485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31</a:t>
            </a:fld>
            <a:endParaRPr lang="zh-CN" altLang="en-US"/>
          </a:p>
        </p:txBody>
      </p:sp>
    </p:spTree>
    <p:extLst>
      <p:ext uri="{BB962C8B-B14F-4D97-AF65-F5344CB8AC3E}">
        <p14:creationId xmlns:p14="http://schemas.microsoft.com/office/powerpoint/2010/main" val="674556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32</a:t>
            </a:fld>
            <a:endParaRPr lang="zh-CN" altLang="en-US"/>
          </a:p>
        </p:txBody>
      </p:sp>
    </p:spTree>
    <p:extLst>
      <p:ext uri="{BB962C8B-B14F-4D97-AF65-F5344CB8AC3E}">
        <p14:creationId xmlns:p14="http://schemas.microsoft.com/office/powerpoint/2010/main" val="1561216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33</a:t>
            </a:fld>
            <a:endParaRPr lang="zh-CN" altLang="en-US"/>
          </a:p>
        </p:txBody>
      </p:sp>
    </p:spTree>
    <p:extLst>
      <p:ext uri="{BB962C8B-B14F-4D97-AF65-F5344CB8AC3E}">
        <p14:creationId xmlns:p14="http://schemas.microsoft.com/office/powerpoint/2010/main" val="16368263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34</a:t>
            </a:fld>
            <a:endParaRPr lang="zh-CN" altLang="en-US"/>
          </a:p>
        </p:txBody>
      </p:sp>
    </p:spTree>
    <p:extLst>
      <p:ext uri="{BB962C8B-B14F-4D97-AF65-F5344CB8AC3E}">
        <p14:creationId xmlns:p14="http://schemas.microsoft.com/office/powerpoint/2010/main" val="2975511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35</a:t>
            </a:fld>
            <a:endParaRPr lang="zh-CN" altLang="en-US"/>
          </a:p>
        </p:txBody>
      </p:sp>
    </p:spTree>
    <p:extLst>
      <p:ext uri="{BB962C8B-B14F-4D97-AF65-F5344CB8AC3E}">
        <p14:creationId xmlns:p14="http://schemas.microsoft.com/office/powerpoint/2010/main" val="33551355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137681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37</a:t>
            </a:fld>
            <a:endParaRPr lang="zh-CN" altLang="en-US"/>
          </a:p>
        </p:txBody>
      </p:sp>
    </p:spTree>
    <p:extLst>
      <p:ext uri="{BB962C8B-B14F-4D97-AF65-F5344CB8AC3E}">
        <p14:creationId xmlns:p14="http://schemas.microsoft.com/office/powerpoint/2010/main" val="1464058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38</a:t>
            </a:fld>
            <a:endParaRPr lang="zh-CN" altLang="en-US"/>
          </a:p>
        </p:txBody>
      </p:sp>
    </p:spTree>
    <p:extLst>
      <p:ext uri="{BB962C8B-B14F-4D97-AF65-F5344CB8AC3E}">
        <p14:creationId xmlns:p14="http://schemas.microsoft.com/office/powerpoint/2010/main" val="2172425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39</a:t>
            </a:fld>
            <a:endParaRPr lang="zh-CN" altLang="en-US"/>
          </a:p>
        </p:txBody>
      </p:sp>
    </p:spTree>
    <p:extLst>
      <p:ext uri="{BB962C8B-B14F-4D97-AF65-F5344CB8AC3E}">
        <p14:creationId xmlns:p14="http://schemas.microsoft.com/office/powerpoint/2010/main" val="2600849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40</a:t>
            </a:fld>
            <a:endParaRPr lang="zh-CN" altLang="en-US"/>
          </a:p>
        </p:txBody>
      </p:sp>
    </p:spTree>
    <p:extLst>
      <p:ext uri="{BB962C8B-B14F-4D97-AF65-F5344CB8AC3E}">
        <p14:creationId xmlns:p14="http://schemas.microsoft.com/office/powerpoint/2010/main" val="31393953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9364573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42</a:t>
            </a:fld>
            <a:endParaRPr lang="zh-CN" altLang="en-US"/>
          </a:p>
        </p:txBody>
      </p:sp>
    </p:spTree>
    <p:extLst>
      <p:ext uri="{BB962C8B-B14F-4D97-AF65-F5344CB8AC3E}">
        <p14:creationId xmlns:p14="http://schemas.microsoft.com/office/powerpoint/2010/main" val="26910199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04A9E6-078F-4903-A68F-25A0AC6F649D}" type="slidenum">
              <a:rPr lang="zh-CN" altLang="en-US" smtClean="0"/>
              <a:t>43</a:t>
            </a:fld>
            <a:endParaRPr lang="zh-CN" altLang="en-US"/>
          </a:p>
        </p:txBody>
      </p:sp>
    </p:spTree>
    <p:extLst>
      <p:ext uri="{BB962C8B-B14F-4D97-AF65-F5344CB8AC3E}">
        <p14:creationId xmlns:p14="http://schemas.microsoft.com/office/powerpoint/2010/main" val="39161646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795B3F-8FEE-47E6-8037-546F10A30189}" type="slidenum">
              <a:rPr lang="zh-CN" altLang="en-US" smtClean="0"/>
              <a:t>44</a:t>
            </a:fld>
            <a:endParaRPr lang="zh-CN" altLang="en-US"/>
          </a:p>
        </p:txBody>
      </p:sp>
    </p:spTree>
    <p:extLst>
      <p:ext uri="{BB962C8B-B14F-4D97-AF65-F5344CB8AC3E}">
        <p14:creationId xmlns:p14="http://schemas.microsoft.com/office/powerpoint/2010/main" val="1618258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EBC9A7-5836-4567-AC87-9AE3C78506FF}" type="slidenum">
              <a:rPr lang="zh-CN" altLang="en-US" smtClean="0"/>
              <a:t>45</a:t>
            </a:fld>
            <a:endParaRPr lang="zh-CN" altLang="en-US"/>
          </a:p>
        </p:txBody>
      </p:sp>
    </p:spTree>
    <p:extLst>
      <p:ext uri="{BB962C8B-B14F-4D97-AF65-F5344CB8AC3E}">
        <p14:creationId xmlns:p14="http://schemas.microsoft.com/office/powerpoint/2010/main" val="1844487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1829560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979645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48</a:t>
            </a:fld>
            <a:endParaRPr lang="zh-CN" altLang="en-US"/>
          </a:p>
        </p:txBody>
      </p:sp>
    </p:spTree>
    <p:extLst>
      <p:ext uri="{BB962C8B-B14F-4D97-AF65-F5344CB8AC3E}">
        <p14:creationId xmlns:p14="http://schemas.microsoft.com/office/powerpoint/2010/main" val="3404565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8689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7515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510173" y="4221424"/>
            <a:ext cx="2607101"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3800" b="0" i="0" smtClean="0">
                <a:solidFill>
                  <a:schemeClr val="bg1"/>
                </a:solidFill>
                <a:latin typeface="Roboto Medium" charset="0"/>
                <a:ea typeface="Roboto Medium" charset="0"/>
                <a:cs typeface="Roboto Medium" charset="0"/>
              </a:rPr>
              <a:pPr algn="l"/>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8" name="Picture Placeholder 2"/>
          <p:cNvSpPr>
            <a:spLocks noGrp="1"/>
          </p:cNvSpPr>
          <p:nvPr>
            <p:ph type="pic" sz="quarter" idx="11" hasCustomPrompt="1"/>
          </p:nvPr>
        </p:nvSpPr>
        <p:spPr>
          <a:xfrm>
            <a:off x="5387685"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0" name="Picture Placeholder 2"/>
          <p:cNvSpPr>
            <a:spLocks noGrp="1"/>
          </p:cNvSpPr>
          <p:nvPr>
            <p:ph type="pic" sz="quarter" idx="12" hasCustomPrompt="1"/>
          </p:nvPr>
        </p:nvSpPr>
        <p:spPr>
          <a:xfrm>
            <a:off x="8331608"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7744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4343563" y="356006"/>
            <a:ext cx="3504874"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3800" b="0" i="0" smtClean="0">
                <a:solidFill>
                  <a:schemeClr val="bg1"/>
                </a:solidFill>
                <a:latin typeface="Roboto Medium" charset="0"/>
                <a:ea typeface="Roboto Medium" charset="0"/>
                <a:cs typeface="Roboto Medium" charset="0"/>
              </a:rPr>
              <a:pPr algn="ctr"/>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4" name="Picture Placeholder 2"/>
          <p:cNvSpPr>
            <a:spLocks noGrp="1"/>
          </p:cNvSpPr>
          <p:nvPr>
            <p:ph type="pic" sz="quarter" idx="11" hasCustomPrompt="1"/>
          </p:nvPr>
        </p:nvSpPr>
        <p:spPr>
          <a:xfrm>
            <a:off x="147494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5" name="Picture Placeholder 2"/>
          <p:cNvSpPr>
            <a:spLocks noGrp="1"/>
          </p:cNvSpPr>
          <p:nvPr>
            <p:ph type="pic" sz="quarter" idx="12" hasCustomPrompt="1"/>
          </p:nvPr>
        </p:nvSpPr>
        <p:spPr>
          <a:xfrm>
            <a:off x="409176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6" name="Picture Placeholder 2"/>
          <p:cNvSpPr>
            <a:spLocks noGrp="1"/>
          </p:cNvSpPr>
          <p:nvPr>
            <p:ph type="pic" sz="quarter" idx="13" hasCustomPrompt="1"/>
          </p:nvPr>
        </p:nvSpPr>
        <p:spPr>
          <a:xfrm>
            <a:off x="670858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7" name="Picture Placeholder 2"/>
          <p:cNvSpPr>
            <a:spLocks noGrp="1"/>
          </p:cNvSpPr>
          <p:nvPr>
            <p:ph type="pic" sz="quarter" idx="14" hasCustomPrompt="1"/>
          </p:nvPr>
        </p:nvSpPr>
        <p:spPr>
          <a:xfrm>
            <a:off x="9325403"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0198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9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510173" y="4221424"/>
            <a:ext cx="2607101"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3800" b="0" i="0" smtClean="0">
                <a:solidFill>
                  <a:schemeClr val="bg1"/>
                </a:solidFill>
                <a:latin typeface="Roboto Medium" charset="0"/>
                <a:ea typeface="Roboto Medium" charset="0"/>
                <a:cs typeface="Roboto Medium" charset="0"/>
              </a:rPr>
              <a:pPr algn="l"/>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6" name="Picture Placeholder 11"/>
          <p:cNvSpPr>
            <a:spLocks noGrp="1"/>
          </p:cNvSpPr>
          <p:nvPr>
            <p:ph type="pic" sz="quarter" idx="12" hasCustomPrompt="1"/>
          </p:nvPr>
        </p:nvSpPr>
        <p:spPr>
          <a:xfrm>
            <a:off x="4123308" y="1349450"/>
            <a:ext cx="4339048" cy="4339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9013047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8_Title Slide">
    <p:spTree>
      <p:nvGrpSpPr>
        <p:cNvPr id="1" name=""/>
        <p:cNvGrpSpPr/>
        <p:nvPr/>
      </p:nvGrpSpPr>
      <p:grpSpPr>
        <a:xfrm>
          <a:off x="0" y="0"/>
          <a:ext cx="0" cy="0"/>
          <a:chOff x="0" y="0"/>
          <a:chExt cx="0" cy="0"/>
        </a:xfrm>
      </p:grpSpPr>
      <p:sp>
        <p:nvSpPr>
          <p:cNvPr id="11" name="Slide Number Placeholder 5"/>
          <p:cNvSpPr txBox="1">
            <a:spLocks/>
          </p:cNvSpPr>
          <p:nvPr userDrawn="1"/>
        </p:nvSpPr>
        <p:spPr>
          <a:xfrm>
            <a:off x="4343563" y="356006"/>
            <a:ext cx="3504874" cy="1364728"/>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3800" b="0" i="0" smtClean="0">
                <a:solidFill>
                  <a:schemeClr val="bg1"/>
                </a:solidFill>
                <a:latin typeface="Roboto Medium" charset="0"/>
                <a:ea typeface="Roboto Medium" charset="0"/>
                <a:cs typeface="Roboto Medium" charset="0"/>
              </a:rPr>
              <a:pPr algn="ctr"/>
              <a:t>‹#›</a:t>
            </a:fld>
            <a:endParaRPr lang="en-US" sz="13800" b="0" i="0" dirty="0">
              <a:solidFill>
                <a:schemeClr val="bg1"/>
              </a:solidFill>
              <a:latin typeface="Roboto Medium" charset="0"/>
              <a:ea typeface="Roboto Medium" charset="0"/>
              <a:cs typeface="Roboto Medium" charset="0"/>
            </a:endParaRPr>
          </a:p>
        </p:txBody>
      </p:sp>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2" name="Picture Placeholder 11"/>
          <p:cNvSpPr>
            <a:spLocks noGrp="1"/>
          </p:cNvSpPr>
          <p:nvPr>
            <p:ph type="pic" sz="quarter" idx="12" hasCustomPrompt="1"/>
          </p:nvPr>
        </p:nvSpPr>
        <p:spPr>
          <a:xfrm>
            <a:off x="4846975" y="2180244"/>
            <a:ext cx="2498048" cy="2498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25727832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49490" y="726698"/>
            <a:ext cx="4271367" cy="5566172"/>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8200980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384204" y="801112"/>
            <a:ext cx="6444258" cy="5417344"/>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8000732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68094" y="726698"/>
            <a:ext cx="4740175" cy="5566172"/>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51473591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145311" y="801112"/>
            <a:ext cx="4528095" cy="5417344"/>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730576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3494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1833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524738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62649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64915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3310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设计页面">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9251164"/>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r.Z">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71450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03837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ig Landscape Bot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756300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036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 id="2147483666" r:id="rId13"/>
    <p:sldLayoutId id="2147483667" r:id="rId14"/>
    <p:sldLayoutId id="2147483668" r:id="rId15"/>
    <p:sldLayoutId id="2147483660" r:id="rId16"/>
    <p:sldLayoutId id="2147483661" r:id="rId17"/>
    <p:sldLayoutId id="2147483662" r:id="rId18"/>
    <p:sldLayoutId id="2147483663" r:id="rId19"/>
    <p:sldLayoutId id="2147483664" r:id="rId2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chart" Target="../charts/chart5.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6.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7.xml"/><Relationship Id="rId1" Type="http://schemas.openxmlformats.org/officeDocument/2006/relationships/slideLayout" Target="../slideLayouts/slideLayout16.xml"/><Relationship Id="rId4" Type="http://schemas.openxmlformats.org/officeDocument/2006/relationships/chart" Target="../charts/chart19.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88563"/>
            <a:ext cx="12192000" cy="3882453"/>
          </a:xfrm>
          <a:prstGeom prst="rect">
            <a:avLst/>
          </a:prstGeom>
          <a:solidFill>
            <a:srgbClr val="EFEF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cs typeface="+mn-ea"/>
              <a:sym typeface="+mn-lt"/>
            </a:endParaRPr>
          </a:p>
        </p:txBody>
      </p:sp>
      <p:sp>
        <p:nvSpPr>
          <p:cNvPr id="8" name="文本框 7"/>
          <p:cNvSpPr txBox="1"/>
          <p:nvPr/>
        </p:nvSpPr>
        <p:spPr>
          <a:xfrm>
            <a:off x="5343120" y="3398108"/>
            <a:ext cx="6576737" cy="885114"/>
          </a:xfrm>
          <a:prstGeom prst="rect">
            <a:avLst/>
          </a:prstGeom>
          <a:noFill/>
        </p:spPr>
        <p:txBody>
          <a:bodyPr wrap="square" rtlCol="0">
            <a:spAutoFit/>
          </a:bodyPr>
          <a:lstStyle/>
          <a:p>
            <a:pPr algn="dist">
              <a:lnSpc>
                <a:spcPct val="130000"/>
              </a:lnSpc>
            </a:pPr>
            <a:r>
              <a:rPr lang="zh-CN" altLang="en-US" sz="4400" dirty="0">
                <a:solidFill>
                  <a:srgbClr val="010101"/>
                </a:solidFill>
                <a:effectLst>
                  <a:outerShdw blurRad="254000" dist="63500" dir="2700000" algn="tl" rotWithShape="0">
                    <a:prstClr val="black">
                      <a:alpha val="20000"/>
                    </a:prstClr>
                  </a:outerShdw>
                </a:effectLst>
                <a:latin typeface="方正细谭黑简体" panose="02000000000000000000" pitchFamily="2" charset="-122"/>
                <a:ea typeface="方正细谭黑简体" panose="02000000000000000000" pitchFamily="2" charset="-122"/>
                <a:cs typeface="+mn-ea"/>
                <a:sym typeface="+mn-lt"/>
              </a:rPr>
              <a:t>科室护理质量控制</a:t>
            </a:r>
            <a:r>
              <a:rPr lang="en-US" altLang="zh-CN" sz="4400" dirty="0" err="1">
                <a:solidFill>
                  <a:srgbClr val="010101"/>
                </a:solidFill>
                <a:effectLst>
                  <a:outerShdw blurRad="254000" dist="63500" dir="2700000" algn="tl" rotWithShape="0">
                    <a:prstClr val="black">
                      <a:alpha val="20000"/>
                    </a:prstClr>
                  </a:outerShdw>
                </a:effectLst>
                <a:latin typeface="方正细谭黑简体" panose="02000000000000000000" pitchFamily="2" charset="-122"/>
                <a:ea typeface="方正细谭黑简体" panose="02000000000000000000" pitchFamily="2" charset="-122"/>
                <a:cs typeface="+mn-ea"/>
                <a:sym typeface="+mn-lt"/>
              </a:rPr>
              <a:t>ppt</a:t>
            </a:r>
            <a:r>
              <a:rPr lang="zh-CN" altLang="en-US" sz="4400" dirty="0">
                <a:solidFill>
                  <a:srgbClr val="010101"/>
                </a:solidFill>
                <a:effectLst>
                  <a:outerShdw blurRad="254000" dist="63500" dir="2700000" algn="tl" rotWithShape="0">
                    <a:prstClr val="black">
                      <a:alpha val="20000"/>
                    </a:prstClr>
                  </a:outerShdw>
                </a:effectLst>
                <a:latin typeface="方正细谭黑简体" panose="02000000000000000000" pitchFamily="2" charset="-122"/>
                <a:ea typeface="方正细谭黑简体" panose="02000000000000000000" pitchFamily="2" charset="-122"/>
                <a:cs typeface="+mn-ea"/>
                <a:sym typeface="+mn-lt"/>
              </a:rPr>
              <a:t>模板</a:t>
            </a:r>
            <a:endParaRPr lang="zh-CN" altLang="en-US" sz="4400" dirty="0">
              <a:solidFill>
                <a:srgbClr val="010101"/>
              </a:solidFill>
              <a:effectLst>
                <a:outerShdw blurRad="254000" dist="63500" dir="2700000" algn="tl" rotWithShape="0">
                  <a:prstClr val="black">
                    <a:alpha val="20000"/>
                  </a:prstClr>
                </a:outerShdw>
              </a:effectLst>
              <a:latin typeface="方正细谭黑简体" panose="02000000000000000000" pitchFamily="2" charset="-122"/>
              <a:ea typeface="方正细谭黑简体" panose="02000000000000000000" pitchFamily="2" charset="-122"/>
              <a:cs typeface="+mn-ea"/>
              <a:sym typeface="+mn-lt"/>
            </a:endParaRPr>
          </a:p>
        </p:txBody>
      </p:sp>
      <p:sp>
        <p:nvSpPr>
          <p:cNvPr id="9" name="文本框 8"/>
          <p:cNvSpPr txBox="1"/>
          <p:nvPr/>
        </p:nvSpPr>
        <p:spPr>
          <a:xfrm>
            <a:off x="5401736" y="2891924"/>
            <a:ext cx="3113353" cy="812530"/>
          </a:xfrm>
          <a:prstGeom prst="rect">
            <a:avLst/>
          </a:prstGeom>
          <a:noFill/>
        </p:spPr>
        <p:txBody>
          <a:bodyPr wrap="none" rtlCol="0">
            <a:spAutoFit/>
          </a:bodyPr>
          <a:lstStyle/>
          <a:p>
            <a:pPr>
              <a:lnSpc>
                <a:spcPct val="130000"/>
              </a:lnSpc>
            </a:pPr>
            <a:r>
              <a:rPr lang="en-US" altLang="zh-CN" sz="3600" dirty="0" smtClean="0">
                <a:solidFill>
                  <a:srgbClr val="4F4D50"/>
                </a:solidFill>
                <a:latin typeface="方正细谭黑简体" panose="02000000000000000000" pitchFamily="2" charset="-122"/>
                <a:ea typeface="方正细谭黑简体" panose="02000000000000000000" pitchFamily="2" charset="-122"/>
                <a:cs typeface="+mn-ea"/>
                <a:sym typeface="+mn-lt"/>
              </a:rPr>
              <a:t>BUSINESS PLAN</a:t>
            </a:r>
            <a:endParaRPr lang="zh-CN" altLang="en-US" sz="3600" dirty="0">
              <a:solidFill>
                <a:srgbClr val="4F4D50"/>
              </a:solidFill>
              <a:latin typeface="方正细谭黑简体" panose="02000000000000000000" pitchFamily="2" charset="-122"/>
              <a:ea typeface="方正细谭黑简体" panose="02000000000000000000" pitchFamily="2" charset="-122"/>
              <a:cs typeface="+mn-ea"/>
              <a:sym typeface="+mn-lt"/>
            </a:endParaRPr>
          </a:p>
        </p:txBody>
      </p:sp>
      <p:sp>
        <p:nvSpPr>
          <p:cNvPr id="13" name="矩形 12"/>
          <p:cNvSpPr/>
          <p:nvPr/>
        </p:nvSpPr>
        <p:spPr>
          <a:xfrm>
            <a:off x="5401395" y="4369479"/>
            <a:ext cx="6518462" cy="932563"/>
          </a:xfrm>
          <a:prstGeom prst="rect">
            <a:avLst/>
          </a:prstGeom>
        </p:spPr>
        <p:txBody>
          <a:bodyPr wrap="square">
            <a:spAutoFit/>
          </a:bodyPr>
          <a:lstStyle/>
          <a:p>
            <a:pPr>
              <a:lnSpc>
                <a:spcPct val="130000"/>
              </a:lnSpc>
            </a:pPr>
            <a:r>
              <a:rPr lang="en-US" altLang="zh-CN" sz="1400" dirty="0" smtClean="0">
                <a:solidFill>
                  <a:schemeClr val="bg1">
                    <a:lumMod val="50000"/>
                  </a:schemeClr>
                </a:solidFill>
                <a:latin typeface="Agency FB" panose="020B0503020202020204" pitchFamily="34" charset="0"/>
                <a:cs typeface="+mn-ea"/>
                <a:sym typeface="+mn-lt"/>
              </a:rPr>
              <a:t>LOREM IPSUM DOLOR SIT AMET, CONSECTETUR ADIPISCING ELIT. DONEC LUCTUS NIBH SIT AMET SEM VULPUTATE V AMET, CONSECTETUR ADIPISCIN ELIT. DONEC LUCTUS  ENENATISBIBENDUM BUSINESS PLAN</a:t>
            </a:r>
          </a:p>
          <a:p>
            <a:pPr>
              <a:lnSpc>
                <a:spcPct val="130000"/>
              </a:lnSpc>
            </a:pPr>
            <a:endParaRPr lang="en-US" altLang="zh-CN" sz="1400" dirty="0">
              <a:solidFill>
                <a:schemeClr val="bg1">
                  <a:lumMod val="50000"/>
                </a:schemeClr>
              </a:solidFill>
              <a:latin typeface="Agency FB" panose="020B0503020202020204" pitchFamily="34" charset="0"/>
              <a:cs typeface="+mn-ea"/>
              <a:sym typeface="+mn-lt"/>
            </a:endParaRPr>
          </a:p>
        </p:txBody>
      </p:sp>
      <p:sp>
        <p:nvSpPr>
          <p:cNvPr id="4" name="矩形 3"/>
          <p:cNvSpPr/>
          <p:nvPr/>
        </p:nvSpPr>
        <p:spPr>
          <a:xfrm>
            <a:off x="3540622" y="3445857"/>
            <a:ext cx="872599" cy="736400"/>
          </a:xfrm>
          <a:prstGeom prst="rect">
            <a:avLst/>
          </a:prstGeom>
          <a:noFill/>
          <a:ln w="28575">
            <a:solidFill>
              <a:srgbClr val="7FAAE2"/>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1500961" y="1"/>
            <a:ext cx="2484678" cy="3821438"/>
          </a:xfrm>
          <a:prstGeom prst="rect">
            <a:avLst/>
          </a:prstGeom>
          <a:blipFill dpi="0" rotWithShape="1">
            <a:blip r:embed="rId3" cstate="screen">
              <a:extLst>
                <a:ext uri="{28A0092B-C50C-407E-A947-70E740481C1C}">
                  <a14:useLocalDpi xmlns:a14="http://schemas.microsoft.com/office/drawing/2010/main"/>
                </a:ext>
              </a:extLst>
            </a:blip>
            <a:srcRect/>
            <a:stretch>
              <a:fillRect l="-2747" r="-27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21" name="矩形 20"/>
          <p:cNvSpPr/>
          <p:nvPr/>
        </p:nvSpPr>
        <p:spPr>
          <a:xfrm>
            <a:off x="3205262" y="4395625"/>
            <a:ext cx="251889" cy="251889"/>
          </a:xfrm>
          <a:prstGeom prst="rect">
            <a:avLst/>
          </a:prstGeom>
          <a:solidFill>
            <a:srgbClr val="7FAAE2"/>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3718068" y="4883255"/>
            <a:ext cx="125945" cy="125945"/>
          </a:xfrm>
          <a:prstGeom prst="rect">
            <a:avLst/>
          </a:prstGeom>
          <a:solidFill>
            <a:srgbClr val="7FAAE2">
              <a:alpha val="50000"/>
            </a:srgbClr>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719778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75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1"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0-#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1" grpId="0" animBg="1"/>
          <p:bldP spid="2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3090" y="597778"/>
            <a:ext cx="3459296" cy="5677762"/>
          </a:xfrm>
          <a:prstGeom prst="rect">
            <a:avLst/>
          </a:prstGeom>
          <a:blipFill dpi="0"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l="-83939" r="-107589"/>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4" name="文本框 3"/>
          <p:cNvSpPr txBox="1"/>
          <p:nvPr/>
        </p:nvSpPr>
        <p:spPr>
          <a:xfrm>
            <a:off x="4467616" y="560200"/>
            <a:ext cx="4557312" cy="959045"/>
          </a:xfrm>
          <a:prstGeom prst="rect">
            <a:avLst/>
          </a:prstGeom>
          <a:noFill/>
        </p:spPr>
        <p:txBody>
          <a:bodyPr wrap="square" rtlCol="0">
            <a:spAutoFit/>
          </a:bodyPr>
          <a:lstStyle/>
          <a:p>
            <a:pPr>
              <a:lnSpc>
                <a:spcPct val="130000"/>
              </a:lnSpc>
            </a:pPr>
            <a:r>
              <a:rPr lang="en-US" altLang="zh-CN" sz="4800" dirty="0" smtClean="0">
                <a:solidFill>
                  <a:srgbClr val="010101"/>
                </a:solidFill>
                <a:cs typeface="+mn-ea"/>
                <a:sym typeface="+mn-lt"/>
              </a:rPr>
              <a:t>C</a:t>
            </a:r>
            <a:r>
              <a:rPr lang="en-US" altLang="zh-CN" sz="3200" dirty="0" smtClean="0">
                <a:solidFill>
                  <a:schemeClr val="tx1">
                    <a:lumMod val="50000"/>
                    <a:lumOff val="50000"/>
                  </a:schemeClr>
                </a:solidFill>
                <a:cs typeface="+mn-ea"/>
                <a:sym typeface="+mn-lt"/>
              </a:rPr>
              <a:t>ONTENTS</a:t>
            </a:r>
            <a:endParaRPr lang="zh-CN" altLang="en-US" sz="4800" dirty="0">
              <a:solidFill>
                <a:schemeClr val="tx1">
                  <a:lumMod val="50000"/>
                  <a:lumOff val="50000"/>
                </a:schemeClr>
              </a:solidFill>
              <a:cs typeface="+mn-ea"/>
              <a:sym typeface="+mn-lt"/>
            </a:endParaRPr>
          </a:p>
        </p:txBody>
      </p:sp>
      <p:sp>
        <p:nvSpPr>
          <p:cNvPr id="6" name="文本框 5"/>
          <p:cNvSpPr txBox="1"/>
          <p:nvPr/>
        </p:nvSpPr>
        <p:spPr>
          <a:xfrm>
            <a:off x="4607214" y="3474949"/>
            <a:ext cx="2268267" cy="525657"/>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cs typeface="+mn-ea"/>
                <a:sym typeface="+mn-lt"/>
              </a:rPr>
              <a:t>01  </a:t>
            </a:r>
            <a:r>
              <a:rPr lang="zh-CN" altLang="en-US" sz="2400" dirty="0" smtClean="0">
                <a:solidFill>
                  <a:schemeClr val="tx1">
                    <a:lumMod val="75000"/>
                    <a:lumOff val="25000"/>
                  </a:schemeClr>
                </a:solidFill>
                <a:cs typeface="+mn-ea"/>
                <a:sym typeface="+mn-lt"/>
              </a:rPr>
              <a:t>企业介绍</a:t>
            </a:r>
            <a:endParaRPr lang="zh-CN" altLang="en-US" sz="2400" dirty="0">
              <a:solidFill>
                <a:schemeClr val="tx1">
                  <a:lumMod val="75000"/>
                  <a:lumOff val="25000"/>
                </a:schemeClr>
              </a:solidFill>
              <a:cs typeface="+mn-ea"/>
              <a:sym typeface="+mn-lt"/>
            </a:endParaRPr>
          </a:p>
        </p:txBody>
      </p:sp>
      <p:cxnSp>
        <p:nvCxnSpPr>
          <p:cNvPr id="8" name="直接连接符 7"/>
          <p:cNvCxnSpPr/>
          <p:nvPr/>
        </p:nvCxnSpPr>
        <p:spPr>
          <a:xfrm>
            <a:off x="4672208" y="4086926"/>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607214" y="4276614"/>
            <a:ext cx="2268267" cy="525657"/>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cs typeface="+mn-ea"/>
                <a:sym typeface="+mn-lt"/>
              </a:rPr>
              <a:t>03  </a:t>
            </a:r>
            <a:r>
              <a:rPr lang="zh-CN" altLang="en-US" sz="2400" dirty="0" smtClean="0">
                <a:solidFill>
                  <a:schemeClr val="tx1">
                    <a:lumMod val="75000"/>
                    <a:lumOff val="25000"/>
                  </a:schemeClr>
                </a:solidFill>
                <a:cs typeface="+mn-ea"/>
                <a:sym typeface="+mn-lt"/>
              </a:rPr>
              <a:t>产品运营</a:t>
            </a:r>
            <a:endParaRPr lang="zh-CN" altLang="en-US" sz="2400" dirty="0">
              <a:solidFill>
                <a:schemeClr val="tx1">
                  <a:lumMod val="75000"/>
                  <a:lumOff val="25000"/>
                </a:schemeClr>
              </a:solidFill>
              <a:cs typeface="+mn-ea"/>
              <a:sym typeface="+mn-lt"/>
            </a:endParaRPr>
          </a:p>
        </p:txBody>
      </p:sp>
      <p:sp>
        <p:nvSpPr>
          <p:cNvPr id="12" name="文本框 11"/>
          <p:cNvSpPr txBox="1"/>
          <p:nvPr/>
        </p:nvSpPr>
        <p:spPr>
          <a:xfrm>
            <a:off x="4607214" y="5078279"/>
            <a:ext cx="2268267" cy="525657"/>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cs typeface="+mn-ea"/>
                <a:sym typeface="+mn-lt"/>
              </a:rPr>
              <a:t>05  </a:t>
            </a:r>
            <a:r>
              <a:rPr lang="zh-CN" altLang="en-US" sz="2400" dirty="0" smtClean="0">
                <a:solidFill>
                  <a:schemeClr val="tx1">
                    <a:lumMod val="75000"/>
                    <a:lumOff val="25000"/>
                  </a:schemeClr>
                </a:solidFill>
                <a:cs typeface="+mn-ea"/>
                <a:sym typeface="+mn-lt"/>
              </a:rPr>
              <a:t>财务融资</a:t>
            </a:r>
            <a:endParaRPr lang="zh-CN" altLang="en-US" sz="2400" dirty="0">
              <a:solidFill>
                <a:schemeClr val="tx1">
                  <a:lumMod val="75000"/>
                  <a:lumOff val="25000"/>
                </a:schemeClr>
              </a:solidFill>
              <a:cs typeface="+mn-ea"/>
              <a:sym typeface="+mn-lt"/>
            </a:endParaRPr>
          </a:p>
        </p:txBody>
      </p:sp>
      <p:sp>
        <p:nvSpPr>
          <p:cNvPr id="13" name="文本框 12"/>
          <p:cNvSpPr txBox="1"/>
          <p:nvPr/>
        </p:nvSpPr>
        <p:spPr>
          <a:xfrm>
            <a:off x="8139554" y="3474949"/>
            <a:ext cx="2268267" cy="525657"/>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cs typeface="+mn-ea"/>
                <a:sym typeface="+mn-lt"/>
              </a:rPr>
              <a:t>02  </a:t>
            </a:r>
            <a:r>
              <a:rPr lang="zh-CN" altLang="en-US" sz="2400" dirty="0" smtClean="0">
                <a:solidFill>
                  <a:schemeClr val="tx1">
                    <a:lumMod val="75000"/>
                    <a:lumOff val="25000"/>
                  </a:schemeClr>
                </a:solidFill>
                <a:cs typeface="+mn-ea"/>
                <a:sym typeface="+mn-lt"/>
              </a:rPr>
              <a:t>项目介绍</a:t>
            </a:r>
            <a:endParaRPr lang="zh-CN" altLang="en-US" sz="2400" dirty="0">
              <a:solidFill>
                <a:schemeClr val="tx1">
                  <a:lumMod val="75000"/>
                  <a:lumOff val="25000"/>
                </a:schemeClr>
              </a:solidFill>
              <a:cs typeface="+mn-ea"/>
              <a:sym typeface="+mn-lt"/>
            </a:endParaRPr>
          </a:p>
        </p:txBody>
      </p:sp>
      <p:sp>
        <p:nvSpPr>
          <p:cNvPr id="14" name="文本框 13"/>
          <p:cNvSpPr txBox="1"/>
          <p:nvPr/>
        </p:nvSpPr>
        <p:spPr>
          <a:xfrm>
            <a:off x="8139554" y="4276614"/>
            <a:ext cx="2268267" cy="525657"/>
          </a:xfrm>
          <a:prstGeom prst="rect">
            <a:avLst/>
          </a:prstGeom>
          <a:noFill/>
        </p:spPr>
        <p:txBody>
          <a:bodyPr wrap="square" rtlCol="0">
            <a:spAutoFit/>
          </a:bodyPr>
          <a:lstStyle/>
          <a:p>
            <a:pPr>
              <a:lnSpc>
                <a:spcPct val="130000"/>
              </a:lnSpc>
            </a:pPr>
            <a:r>
              <a:rPr lang="en-US" altLang="zh-CN" sz="2400" dirty="0" smtClean="0">
                <a:solidFill>
                  <a:schemeClr val="tx1">
                    <a:lumMod val="75000"/>
                    <a:lumOff val="25000"/>
                  </a:schemeClr>
                </a:solidFill>
                <a:cs typeface="+mn-ea"/>
                <a:sym typeface="+mn-lt"/>
              </a:rPr>
              <a:t>04  </a:t>
            </a:r>
            <a:r>
              <a:rPr lang="zh-CN" altLang="en-US" sz="2400" dirty="0" smtClean="0">
                <a:solidFill>
                  <a:schemeClr val="tx1">
                    <a:lumMod val="75000"/>
                    <a:lumOff val="25000"/>
                  </a:schemeClr>
                </a:solidFill>
                <a:cs typeface="+mn-ea"/>
                <a:sym typeface="+mn-lt"/>
              </a:rPr>
              <a:t>市场分析</a:t>
            </a:r>
            <a:endParaRPr lang="zh-CN" altLang="en-US" sz="2400" dirty="0">
              <a:solidFill>
                <a:schemeClr val="tx1">
                  <a:lumMod val="75000"/>
                  <a:lumOff val="25000"/>
                </a:schemeClr>
              </a:solidFill>
              <a:cs typeface="+mn-ea"/>
              <a:sym typeface="+mn-lt"/>
            </a:endParaRPr>
          </a:p>
        </p:txBody>
      </p:sp>
      <p:cxnSp>
        <p:nvCxnSpPr>
          <p:cNvPr id="19" name="直接连接符 18"/>
          <p:cNvCxnSpPr/>
          <p:nvPr/>
        </p:nvCxnSpPr>
        <p:spPr>
          <a:xfrm>
            <a:off x="4672208" y="4901118"/>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672208" y="5715310"/>
            <a:ext cx="57356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647156" y="1513807"/>
            <a:ext cx="82671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321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inVertical)">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1+#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11" grpId="0"/>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文本框 5"/>
          <p:cNvSpPr txBox="1"/>
          <p:nvPr/>
        </p:nvSpPr>
        <p:spPr>
          <a:xfrm>
            <a:off x="5533987" y="2355832"/>
            <a:ext cx="1124026" cy="2392963"/>
          </a:xfrm>
          <a:prstGeom prst="rect">
            <a:avLst/>
          </a:prstGeom>
          <a:noFill/>
          <a:ln>
            <a:noFill/>
          </a:ln>
          <a:effectLst>
            <a:outerShdw blurRad="254000" dist="63500" dir="2700000" algn="tl" rotWithShape="0">
              <a:prstClr val="black">
                <a:alpha val="30000"/>
              </a:prstClr>
            </a:outerShdw>
          </a:effectLst>
        </p:spPr>
        <p:txBody>
          <a:bodyPr wrap="none" rtlCol="0">
            <a:spAutoFit/>
          </a:bodyPr>
          <a:lstStyle/>
          <a:p>
            <a:pPr algn="ctr">
              <a:lnSpc>
                <a:spcPct val="130000"/>
              </a:lnSpc>
            </a:pPr>
            <a:r>
              <a:rPr lang="en-US" altLang="zh-CN" sz="11500" dirty="0" smtClean="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sym typeface="+mn-lt"/>
              </a:rPr>
              <a:t>01</a:t>
            </a:r>
            <a:endParaRPr lang="zh-CN" altLang="en-US" sz="11500" dirty="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文本框 10"/>
          <p:cNvSpPr txBox="1"/>
          <p:nvPr/>
        </p:nvSpPr>
        <p:spPr>
          <a:xfrm>
            <a:off x="4462096" y="4186515"/>
            <a:ext cx="3267808" cy="670120"/>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cs typeface="+mn-ea"/>
                <a:sym typeface="+mn-lt"/>
              </a:rPr>
              <a:t>企业介绍</a:t>
            </a:r>
            <a:endParaRPr lang="zh-CN" altLang="en-US" sz="3200" b="1" spc="300" dirty="0">
              <a:solidFill>
                <a:schemeClr val="tx1">
                  <a:lumMod val="75000"/>
                  <a:lumOff val="25000"/>
                </a:schemeClr>
              </a:solidFill>
              <a:cs typeface="+mn-ea"/>
              <a:sym typeface="+mn-lt"/>
            </a:endParaRPr>
          </a:p>
        </p:txBody>
      </p:sp>
      <p:sp>
        <p:nvSpPr>
          <p:cNvPr id="12" name="TextBox 11"/>
          <p:cNvSpPr txBox="1"/>
          <p:nvPr/>
        </p:nvSpPr>
        <p:spPr>
          <a:xfrm>
            <a:off x="3414186" y="4811813"/>
            <a:ext cx="5363628" cy="692497"/>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cs typeface="+mn-ea"/>
                <a:sym typeface="+mn-lt"/>
              </a:rPr>
              <a:t>文字您</a:t>
            </a:r>
            <a:r>
              <a:rPr lang="zh-CN" altLang="en-US" sz="1000" dirty="0">
                <a:solidFill>
                  <a:prstClr val="black">
                    <a:lumMod val="50000"/>
                    <a:lumOff val="50000"/>
                  </a:prstClr>
                </a:solidFill>
                <a:cs typeface="+mn-ea"/>
                <a:sym typeface="+mn-lt"/>
              </a:rPr>
              <a:t>的内容打在这里，或者通过通过复制您的文本或者通过复制您的文本</a:t>
            </a:r>
            <a:r>
              <a:rPr lang="zh-CN" altLang="en-US" sz="1000" dirty="0" smtClean="0">
                <a:solidFill>
                  <a:prstClr val="black">
                    <a:lumMod val="50000"/>
                    <a:lumOff val="50000"/>
                  </a:prstClr>
                </a:solidFill>
                <a:cs typeface="+mn-ea"/>
                <a:sym typeface="+mn-lt"/>
              </a:rPr>
              <a:t>后</a:t>
            </a:r>
            <a:endParaRPr lang="en-US" altLang="zh-CN" sz="1000" dirty="0" smtClean="0">
              <a:solidFill>
                <a:prstClr val="black">
                  <a:lumMod val="50000"/>
                  <a:lumOff val="50000"/>
                </a:prstClr>
              </a:solidFill>
              <a:cs typeface="+mn-ea"/>
              <a:sym typeface="+mn-lt"/>
            </a:endParaRPr>
          </a:p>
          <a:p>
            <a:pPr algn="ctr">
              <a:lnSpc>
                <a:spcPct val="130000"/>
              </a:lnSpc>
            </a:pPr>
            <a:r>
              <a:rPr lang="zh-CN" altLang="en-US" sz="1000" dirty="0" smtClean="0">
                <a:solidFill>
                  <a:prstClr val="black">
                    <a:lumMod val="50000"/>
                    <a:lumOff val="50000"/>
                  </a:prstClr>
                </a:solidFill>
                <a:cs typeface="+mn-ea"/>
                <a:sym typeface="+mn-lt"/>
              </a:rPr>
              <a:t>在此</a:t>
            </a:r>
            <a:r>
              <a:rPr lang="zh-CN" altLang="en-US" sz="1000" dirty="0">
                <a:solidFill>
                  <a:prstClr val="black">
                    <a:lumMod val="50000"/>
                    <a:lumOff val="50000"/>
                  </a:prstClr>
                </a:solidFill>
                <a:cs typeface="+mn-ea"/>
                <a:sym typeface="+mn-lt"/>
              </a:rPr>
              <a:t>框中选择</a:t>
            </a:r>
            <a:r>
              <a:rPr lang="zh-CN" altLang="en-US" sz="1000" dirty="0" smtClean="0">
                <a:solidFill>
                  <a:prstClr val="black">
                    <a:lumMod val="50000"/>
                    <a:lumOff val="50000"/>
                  </a:prstClr>
                </a:solidFill>
                <a:cs typeface="+mn-ea"/>
                <a:sym typeface="+mn-lt"/>
              </a:rPr>
              <a:t>粘贴保留</a:t>
            </a:r>
            <a:r>
              <a:rPr lang="zh-CN" altLang="en-US" sz="1000" dirty="0">
                <a:solidFill>
                  <a:prstClr val="black">
                    <a:lumMod val="50000"/>
                    <a:lumOff val="50000"/>
                  </a:prstClr>
                </a:solidFill>
                <a:cs typeface="+mn-ea"/>
                <a:sym typeface="+mn-lt"/>
              </a:rPr>
              <a:t>文字您的内容打在</a:t>
            </a:r>
            <a:r>
              <a:rPr lang="zh-CN" altLang="en-US" sz="1000" dirty="0" smtClean="0">
                <a:solidFill>
                  <a:prstClr val="black">
                    <a:lumMod val="50000"/>
                    <a:lumOff val="50000"/>
                  </a:prstClr>
                </a:solidFill>
                <a:cs typeface="+mn-ea"/>
                <a:sym typeface="+mn-lt"/>
              </a:rPr>
              <a:t>这</a:t>
            </a:r>
            <a:endParaRPr lang="zh-CN" altLang="en-US" sz="1000" dirty="0">
              <a:solidFill>
                <a:prstClr val="black">
                  <a:lumMod val="50000"/>
                  <a:lumOff val="50000"/>
                </a:prstClr>
              </a:solidFill>
              <a:cs typeface="+mn-ea"/>
              <a:sym typeface="+mn-lt"/>
            </a:endParaRPr>
          </a:p>
        </p:txBody>
      </p:sp>
    </p:spTree>
    <p:extLst>
      <p:ext uri="{BB962C8B-B14F-4D97-AF65-F5344CB8AC3E}">
        <p14:creationId xmlns:p14="http://schemas.microsoft.com/office/powerpoint/2010/main" val="15024213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61" y="0"/>
            <a:ext cx="6944988" cy="6103173"/>
          </a:xfrm>
          <a:custGeom>
            <a:avLst/>
            <a:gdLst>
              <a:gd name="connsiteX0" fmla="*/ 0 w 7328263"/>
              <a:gd name="connsiteY0" fmla="*/ 0 h 6217920"/>
              <a:gd name="connsiteX1" fmla="*/ 7328263 w 7328263"/>
              <a:gd name="connsiteY1" fmla="*/ 0 h 6217920"/>
              <a:gd name="connsiteX2" fmla="*/ 7328263 w 7328263"/>
              <a:gd name="connsiteY2" fmla="*/ 6217920 h 6217920"/>
              <a:gd name="connsiteX3" fmla="*/ 0 w 7328263"/>
              <a:gd name="connsiteY3" fmla="*/ 6217920 h 6217920"/>
              <a:gd name="connsiteX4" fmla="*/ 0 w 7328263"/>
              <a:gd name="connsiteY4" fmla="*/ 0 h 6217920"/>
              <a:gd name="connsiteX0" fmla="*/ 13063 w 7341326"/>
              <a:gd name="connsiteY0" fmla="*/ 0 h 6217920"/>
              <a:gd name="connsiteX1" fmla="*/ 7341326 w 7341326"/>
              <a:gd name="connsiteY1" fmla="*/ 0 h 6217920"/>
              <a:gd name="connsiteX2" fmla="*/ 7341326 w 7341326"/>
              <a:gd name="connsiteY2" fmla="*/ 6217920 h 6217920"/>
              <a:gd name="connsiteX3" fmla="*/ 13063 w 7341326"/>
              <a:gd name="connsiteY3" fmla="*/ 6217920 h 6217920"/>
              <a:gd name="connsiteX4" fmla="*/ 0 w 7341326"/>
              <a:gd name="connsiteY4" fmla="*/ 4976949 h 6217920"/>
              <a:gd name="connsiteX5" fmla="*/ 13063 w 7341326"/>
              <a:gd name="connsiteY5" fmla="*/ 0 h 6217920"/>
              <a:gd name="connsiteX0" fmla="*/ 13063 w 7341326"/>
              <a:gd name="connsiteY0" fmla="*/ 0 h 6348548"/>
              <a:gd name="connsiteX1" fmla="*/ 7341326 w 7341326"/>
              <a:gd name="connsiteY1" fmla="*/ 0 h 6348548"/>
              <a:gd name="connsiteX2" fmla="*/ 7341326 w 7341326"/>
              <a:gd name="connsiteY2" fmla="*/ 6217920 h 6348548"/>
              <a:gd name="connsiteX3" fmla="*/ 1972492 w 7341326"/>
              <a:gd name="connsiteY3" fmla="*/ 6348548 h 6348548"/>
              <a:gd name="connsiteX4" fmla="*/ 0 w 7341326"/>
              <a:gd name="connsiteY4" fmla="*/ 4976949 h 6348548"/>
              <a:gd name="connsiteX5" fmla="*/ 13063 w 7341326"/>
              <a:gd name="connsiteY5" fmla="*/ 0 h 6348548"/>
              <a:gd name="connsiteX0" fmla="*/ 13063 w 7341326"/>
              <a:gd name="connsiteY0" fmla="*/ 0 h 6348548"/>
              <a:gd name="connsiteX1" fmla="*/ 7341326 w 7341326"/>
              <a:gd name="connsiteY1" fmla="*/ 0 h 6348548"/>
              <a:gd name="connsiteX2" fmla="*/ 7341326 w 7341326"/>
              <a:gd name="connsiteY2" fmla="*/ 6217920 h 6348548"/>
              <a:gd name="connsiteX3" fmla="*/ 1972492 w 7341326"/>
              <a:gd name="connsiteY3" fmla="*/ 6348548 h 6348548"/>
              <a:gd name="connsiteX4" fmla="*/ 0 w 7341326"/>
              <a:gd name="connsiteY4" fmla="*/ 4976949 h 6348548"/>
              <a:gd name="connsiteX5" fmla="*/ 13063 w 7341326"/>
              <a:gd name="connsiteY5" fmla="*/ 0 h 6348548"/>
              <a:gd name="connsiteX0" fmla="*/ 13063 w 7341326"/>
              <a:gd name="connsiteY0" fmla="*/ 0 h 6780566"/>
              <a:gd name="connsiteX1" fmla="*/ 7341326 w 7341326"/>
              <a:gd name="connsiteY1" fmla="*/ 0 h 6780566"/>
              <a:gd name="connsiteX2" fmla="*/ 7341326 w 7341326"/>
              <a:gd name="connsiteY2" fmla="*/ 6217920 h 6780566"/>
              <a:gd name="connsiteX3" fmla="*/ 1972492 w 7341326"/>
              <a:gd name="connsiteY3" fmla="*/ 6348548 h 6780566"/>
              <a:gd name="connsiteX4" fmla="*/ 0 w 7341326"/>
              <a:gd name="connsiteY4" fmla="*/ 4976949 h 6780566"/>
              <a:gd name="connsiteX5" fmla="*/ 13063 w 7341326"/>
              <a:gd name="connsiteY5" fmla="*/ 0 h 6780566"/>
              <a:gd name="connsiteX0" fmla="*/ 13063 w 7341326"/>
              <a:gd name="connsiteY0" fmla="*/ 0 h 6762067"/>
              <a:gd name="connsiteX1" fmla="*/ 7341326 w 7341326"/>
              <a:gd name="connsiteY1" fmla="*/ 0 h 6762067"/>
              <a:gd name="connsiteX2" fmla="*/ 7341326 w 7341326"/>
              <a:gd name="connsiteY2" fmla="*/ 6217920 h 6762067"/>
              <a:gd name="connsiteX3" fmla="*/ 1972492 w 7341326"/>
              <a:gd name="connsiteY3" fmla="*/ 6348548 h 6762067"/>
              <a:gd name="connsiteX4" fmla="*/ 0 w 7341326"/>
              <a:gd name="connsiteY4" fmla="*/ 4976949 h 6762067"/>
              <a:gd name="connsiteX5" fmla="*/ 13063 w 7341326"/>
              <a:gd name="connsiteY5" fmla="*/ 0 h 6762067"/>
              <a:gd name="connsiteX0" fmla="*/ 13063 w 7341326"/>
              <a:gd name="connsiteY0" fmla="*/ 0 h 6762067"/>
              <a:gd name="connsiteX1" fmla="*/ 7341326 w 7341326"/>
              <a:gd name="connsiteY1" fmla="*/ 0 h 6762067"/>
              <a:gd name="connsiteX2" fmla="*/ 7341326 w 7341326"/>
              <a:gd name="connsiteY2" fmla="*/ 6217920 h 6762067"/>
              <a:gd name="connsiteX3" fmla="*/ 1972492 w 7341326"/>
              <a:gd name="connsiteY3" fmla="*/ 6348548 h 6762067"/>
              <a:gd name="connsiteX4" fmla="*/ 0 w 7341326"/>
              <a:gd name="connsiteY4" fmla="*/ 4976949 h 6762067"/>
              <a:gd name="connsiteX5" fmla="*/ 13063 w 7341326"/>
              <a:gd name="connsiteY5" fmla="*/ 0 h 6762067"/>
              <a:gd name="connsiteX0" fmla="*/ 13063 w 7341326"/>
              <a:gd name="connsiteY0" fmla="*/ 0 h 6730700"/>
              <a:gd name="connsiteX1" fmla="*/ 7341326 w 7341326"/>
              <a:gd name="connsiteY1" fmla="*/ 0 h 6730700"/>
              <a:gd name="connsiteX2" fmla="*/ 7341326 w 7341326"/>
              <a:gd name="connsiteY2" fmla="*/ 6217920 h 6730700"/>
              <a:gd name="connsiteX3" fmla="*/ 1972492 w 7341326"/>
              <a:gd name="connsiteY3" fmla="*/ 6348548 h 6730700"/>
              <a:gd name="connsiteX4" fmla="*/ 0 w 7341326"/>
              <a:gd name="connsiteY4" fmla="*/ 4976949 h 6730700"/>
              <a:gd name="connsiteX5" fmla="*/ 13063 w 7341326"/>
              <a:gd name="connsiteY5" fmla="*/ 0 h 6730700"/>
              <a:gd name="connsiteX0" fmla="*/ 13063 w 7341326"/>
              <a:gd name="connsiteY0" fmla="*/ 0 h 6349673"/>
              <a:gd name="connsiteX1" fmla="*/ 7341326 w 7341326"/>
              <a:gd name="connsiteY1" fmla="*/ 0 h 6349673"/>
              <a:gd name="connsiteX2" fmla="*/ 4349932 w 7341326"/>
              <a:gd name="connsiteY2" fmla="*/ 4794069 h 6349673"/>
              <a:gd name="connsiteX3" fmla="*/ 1972492 w 7341326"/>
              <a:gd name="connsiteY3" fmla="*/ 6348548 h 6349673"/>
              <a:gd name="connsiteX4" fmla="*/ 0 w 7341326"/>
              <a:gd name="connsiteY4" fmla="*/ 4976949 h 6349673"/>
              <a:gd name="connsiteX5" fmla="*/ 13063 w 7341326"/>
              <a:gd name="connsiteY5" fmla="*/ 0 h 6349673"/>
              <a:gd name="connsiteX0" fmla="*/ 13063 w 7341326"/>
              <a:gd name="connsiteY0" fmla="*/ 0 h 6349673"/>
              <a:gd name="connsiteX1" fmla="*/ 7341326 w 7341326"/>
              <a:gd name="connsiteY1" fmla="*/ 0 h 6349673"/>
              <a:gd name="connsiteX2" fmla="*/ 4349932 w 7341326"/>
              <a:gd name="connsiteY2" fmla="*/ 4794069 h 6349673"/>
              <a:gd name="connsiteX3" fmla="*/ 1972492 w 7341326"/>
              <a:gd name="connsiteY3" fmla="*/ 6348548 h 6349673"/>
              <a:gd name="connsiteX4" fmla="*/ 0 w 7341326"/>
              <a:gd name="connsiteY4" fmla="*/ 4976949 h 6349673"/>
              <a:gd name="connsiteX5" fmla="*/ 13063 w 7341326"/>
              <a:gd name="connsiteY5" fmla="*/ 0 h 6349673"/>
              <a:gd name="connsiteX0" fmla="*/ 13063 w 7341326"/>
              <a:gd name="connsiteY0" fmla="*/ 0 h 6348930"/>
              <a:gd name="connsiteX1" fmla="*/ 7341326 w 7341326"/>
              <a:gd name="connsiteY1" fmla="*/ 0 h 6348930"/>
              <a:gd name="connsiteX2" fmla="*/ 4349932 w 7341326"/>
              <a:gd name="connsiteY2" fmla="*/ 4794069 h 6348930"/>
              <a:gd name="connsiteX3" fmla="*/ 1972492 w 7341326"/>
              <a:gd name="connsiteY3" fmla="*/ 6348548 h 6348930"/>
              <a:gd name="connsiteX4" fmla="*/ 0 w 7341326"/>
              <a:gd name="connsiteY4" fmla="*/ 4976949 h 6348930"/>
              <a:gd name="connsiteX5" fmla="*/ 13063 w 7341326"/>
              <a:gd name="connsiteY5" fmla="*/ 0 h 6348930"/>
              <a:gd name="connsiteX0" fmla="*/ 13063 w 7341326"/>
              <a:gd name="connsiteY0" fmla="*/ 0 h 6375040"/>
              <a:gd name="connsiteX1" fmla="*/ 7341326 w 7341326"/>
              <a:gd name="connsiteY1" fmla="*/ 0 h 6375040"/>
              <a:gd name="connsiteX2" fmla="*/ 4349932 w 7341326"/>
              <a:gd name="connsiteY2" fmla="*/ 4794069 h 6375040"/>
              <a:gd name="connsiteX3" fmla="*/ 2612572 w 7341326"/>
              <a:gd name="connsiteY3" fmla="*/ 6374674 h 6375040"/>
              <a:gd name="connsiteX4" fmla="*/ 0 w 7341326"/>
              <a:gd name="connsiteY4" fmla="*/ 4976949 h 6375040"/>
              <a:gd name="connsiteX5" fmla="*/ 13063 w 7341326"/>
              <a:gd name="connsiteY5" fmla="*/ 0 h 6375040"/>
              <a:gd name="connsiteX0" fmla="*/ 13063 w 7341326"/>
              <a:gd name="connsiteY0" fmla="*/ 0 h 6845145"/>
              <a:gd name="connsiteX1" fmla="*/ 7341326 w 7341326"/>
              <a:gd name="connsiteY1" fmla="*/ 0 h 6845145"/>
              <a:gd name="connsiteX2" fmla="*/ 4349932 w 7341326"/>
              <a:gd name="connsiteY2" fmla="*/ 4794069 h 6845145"/>
              <a:gd name="connsiteX3" fmla="*/ 2207623 w 7341326"/>
              <a:gd name="connsiteY3" fmla="*/ 6844937 h 6845145"/>
              <a:gd name="connsiteX4" fmla="*/ 0 w 7341326"/>
              <a:gd name="connsiteY4" fmla="*/ 4976949 h 6845145"/>
              <a:gd name="connsiteX5" fmla="*/ 13063 w 7341326"/>
              <a:gd name="connsiteY5" fmla="*/ 0 h 6845145"/>
              <a:gd name="connsiteX0" fmla="*/ 13063 w 7341326"/>
              <a:gd name="connsiteY0" fmla="*/ 0 h 6414207"/>
              <a:gd name="connsiteX1" fmla="*/ 7341326 w 7341326"/>
              <a:gd name="connsiteY1" fmla="*/ 0 h 6414207"/>
              <a:gd name="connsiteX2" fmla="*/ 4349932 w 7341326"/>
              <a:gd name="connsiteY2" fmla="*/ 4794069 h 6414207"/>
              <a:gd name="connsiteX3" fmla="*/ 2651760 w 7341326"/>
              <a:gd name="connsiteY3" fmla="*/ 6413863 h 6414207"/>
              <a:gd name="connsiteX4" fmla="*/ 0 w 7341326"/>
              <a:gd name="connsiteY4" fmla="*/ 4976949 h 6414207"/>
              <a:gd name="connsiteX5" fmla="*/ 13063 w 7341326"/>
              <a:gd name="connsiteY5" fmla="*/ 0 h 6414207"/>
              <a:gd name="connsiteX0" fmla="*/ 13063 w 7341326"/>
              <a:gd name="connsiteY0" fmla="*/ 0 h 6417144"/>
              <a:gd name="connsiteX1" fmla="*/ 7341326 w 7341326"/>
              <a:gd name="connsiteY1" fmla="*/ 0 h 6417144"/>
              <a:gd name="connsiteX2" fmla="*/ 4349932 w 7341326"/>
              <a:gd name="connsiteY2" fmla="*/ 4794069 h 6417144"/>
              <a:gd name="connsiteX3" fmla="*/ 2651760 w 7341326"/>
              <a:gd name="connsiteY3" fmla="*/ 6413863 h 6417144"/>
              <a:gd name="connsiteX4" fmla="*/ 0 w 7341326"/>
              <a:gd name="connsiteY4" fmla="*/ 4976949 h 6417144"/>
              <a:gd name="connsiteX5" fmla="*/ 13063 w 7341326"/>
              <a:gd name="connsiteY5" fmla="*/ 0 h 6417144"/>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341326"/>
              <a:gd name="connsiteY0" fmla="*/ 0 h 6422423"/>
              <a:gd name="connsiteX1" fmla="*/ 7341326 w 7341326"/>
              <a:gd name="connsiteY1" fmla="*/ 0 h 6422423"/>
              <a:gd name="connsiteX2" fmla="*/ 4349932 w 7341326"/>
              <a:gd name="connsiteY2" fmla="*/ 4794069 h 6422423"/>
              <a:gd name="connsiteX3" fmla="*/ 2651760 w 7341326"/>
              <a:gd name="connsiteY3" fmla="*/ 6413863 h 6422423"/>
              <a:gd name="connsiteX4" fmla="*/ 0 w 7341326"/>
              <a:gd name="connsiteY4" fmla="*/ 4976949 h 6422423"/>
              <a:gd name="connsiteX5" fmla="*/ 13063 w 7341326"/>
              <a:gd name="connsiteY5" fmla="*/ 0 h 6422423"/>
              <a:gd name="connsiteX0" fmla="*/ 13063 w 7593919"/>
              <a:gd name="connsiteY0" fmla="*/ 0 h 6422423"/>
              <a:gd name="connsiteX1" fmla="*/ 7341326 w 7593919"/>
              <a:gd name="connsiteY1" fmla="*/ 0 h 6422423"/>
              <a:gd name="connsiteX2" fmla="*/ 5760720 w 7593919"/>
              <a:gd name="connsiteY2" fmla="*/ 2364378 h 6422423"/>
              <a:gd name="connsiteX3" fmla="*/ 4349932 w 7593919"/>
              <a:gd name="connsiteY3" fmla="*/ 4794069 h 6422423"/>
              <a:gd name="connsiteX4" fmla="*/ 2651760 w 7593919"/>
              <a:gd name="connsiteY4" fmla="*/ 6413863 h 6422423"/>
              <a:gd name="connsiteX5" fmla="*/ 0 w 7593919"/>
              <a:gd name="connsiteY5" fmla="*/ 4976949 h 6422423"/>
              <a:gd name="connsiteX6" fmla="*/ 13063 w 7593919"/>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41097"/>
              <a:gd name="connsiteY0" fmla="*/ 0 h 6422423"/>
              <a:gd name="connsiteX1" fmla="*/ 7341326 w 7541097"/>
              <a:gd name="connsiteY1" fmla="*/ 0 h 6422423"/>
              <a:gd name="connsiteX2" fmla="*/ 5029200 w 7541097"/>
              <a:gd name="connsiteY2" fmla="*/ 3148149 h 6422423"/>
              <a:gd name="connsiteX3" fmla="*/ 4349932 w 7541097"/>
              <a:gd name="connsiteY3" fmla="*/ 4794069 h 6422423"/>
              <a:gd name="connsiteX4" fmla="*/ 2651760 w 7541097"/>
              <a:gd name="connsiteY4" fmla="*/ 6413863 h 6422423"/>
              <a:gd name="connsiteX5" fmla="*/ 0 w 7541097"/>
              <a:gd name="connsiteY5" fmla="*/ 4976949 h 6422423"/>
              <a:gd name="connsiteX6" fmla="*/ 13063 w 7541097"/>
              <a:gd name="connsiteY6" fmla="*/ 0 h 6422423"/>
              <a:gd name="connsiteX0" fmla="*/ 13063 w 7597530"/>
              <a:gd name="connsiteY0" fmla="*/ 0 h 6422423"/>
              <a:gd name="connsiteX1" fmla="*/ 7341326 w 7597530"/>
              <a:gd name="connsiteY1" fmla="*/ 0 h 6422423"/>
              <a:gd name="connsiteX2" fmla="*/ 5799908 w 7597530"/>
              <a:gd name="connsiteY2" fmla="*/ 3004457 h 6422423"/>
              <a:gd name="connsiteX3" fmla="*/ 4349932 w 7597530"/>
              <a:gd name="connsiteY3" fmla="*/ 4794069 h 6422423"/>
              <a:gd name="connsiteX4" fmla="*/ 2651760 w 7597530"/>
              <a:gd name="connsiteY4" fmla="*/ 6413863 h 6422423"/>
              <a:gd name="connsiteX5" fmla="*/ 0 w 7597530"/>
              <a:gd name="connsiteY5" fmla="*/ 4976949 h 6422423"/>
              <a:gd name="connsiteX6" fmla="*/ 13063 w 7597530"/>
              <a:gd name="connsiteY6" fmla="*/ 0 h 6422423"/>
              <a:gd name="connsiteX0" fmla="*/ 13063 w 7599965"/>
              <a:gd name="connsiteY0" fmla="*/ 0 h 6422423"/>
              <a:gd name="connsiteX1" fmla="*/ 7341326 w 7599965"/>
              <a:gd name="connsiteY1" fmla="*/ 0 h 6422423"/>
              <a:gd name="connsiteX2" fmla="*/ 5799908 w 7599965"/>
              <a:gd name="connsiteY2" fmla="*/ 3004457 h 6422423"/>
              <a:gd name="connsiteX3" fmla="*/ 4349932 w 7599965"/>
              <a:gd name="connsiteY3" fmla="*/ 4794069 h 6422423"/>
              <a:gd name="connsiteX4" fmla="*/ 2651760 w 7599965"/>
              <a:gd name="connsiteY4" fmla="*/ 6413863 h 6422423"/>
              <a:gd name="connsiteX5" fmla="*/ 0 w 7599965"/>
              <a:gd name="connsiteY5" fmla="*/ 4976949 h 6422423"/>
              <a:gd name="connsiteX6" fmla="*/ 13063 w 7599965"/>
              <a:gd name="connsiteY6" fmla="*/ 0 h 6422423"/>
              <a:gd name="connsiteX0" fmla="*/ 13063 w 7618328"/>
              <a:gd name="connsiteY0" fmla="*/ 0 h 6422423"/>
              <a:gd name="connsiteX1" fmla="*/ 7341326 w 7618328"/>
              <a:gd name="connsiteY1" fmla="*/ 0 h 6422423"/>
              <a:gd name="connsiteX2" fmla="*/ 5982788 w 7618328"/>
              <a:gd name="connsiteY2" fmla="*/ 2860766 h 6422423"/>
              <a:gd name="connsiteX3" fmla="*/ 4349932 w 7618328"/>
              <a:gd name="connsiteY3" fmla="*/ 4794069 h 6422423"/>
              <a:gd name="connsiteX4" fmla="*/ 2651760 w 7618328"/>
              <a:gd name="connsiteY4" fmla="*/ 6413863 h 6422423"/>
              <a:gd name="connsiteX5" fmla="*/ 0 w 7618328"/>
              <a:gd name="connsiteY5" fmla="*/ 4976949 h 6422423"/>
              <a:gd name="connsiteX6" fmla="*/ 13063 w 7618328"/>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77702"/>
              <a:gd name="connsiteY0" fmla="*/ 0 h 6422423"/>
              <a:gd name="connsiteX1" fmla="*/ 7341326 w 7777702"/>
              <a:gd name="connsiteY1" fmla="*/ 0 h 6422423"/>
              <a:gd name="connsiteX2" fmla="*/ 5982788 w 7777702"/>
              <a:gd name="connsiteY2" fmla="*/ 2860766 h 6422423"/>
              <a:gd name="connsiteX3" fmla="*/ 4349932 w 7777702"/>
              <a:gd name="connsiteY3" fmla="*/ 4794069 h 6422423"/>
              <a:gd name="connsiteX4" fmla="*/ 2651760 w 7777702"/>
              <a:gd name="connsiteY4" fmla="*/ 6413863 h 6422423"/>
              <a:gd name="connsiteX5" fmla="*/ 0 w 7777702"/>
              <a:gd name="connsiteY5" fmla="*/ 4976949 h 6422423"/>
              <a:gd name="connsiteX6" fmla="*/ 13063 w 7777702"/>
              <a:gd name="connsiteY6" fmla="*/ 0 h 6422423"/>
              <a:gd name="connsiteX0" fmla="*/ 13063 w 7750337"/>
              <a:gd name="connsiteY0" fmla="*/ 0 h 6422423"/>
              <a:gd name="connsiteX1" fmla="*/ 7341326 w 7750337"/>
              <a:gd name="connsiteY1" fmla="*/ 0 h 6422423"/>
              <a:gd name="connsiteX2" fmla="*/ 5982788 w 7750337"/>
              <a:gd name="connsiteY2" fmla="*/ 2860766 h 6422423"/>
              <a:gd name="connsiteX3" fmla="*/ 4349932 w 7750337"/>
              <a:gd name="connsiteY3" fmla="*/ 4794069 h 6422423"/>
              <a:gd name="connsiteX4" fmla="*/ 2651760 w 7750337"/>
              <a:gd name="connsiteY4" fmla="*/ 6413863 h 6422423"/>
              <a:gd name="connsiteX5" fmla="*/ 0 w 7750337"/>
              <a:gd name="connsiteY5" fmla="*/ 4976949 h 6422423"/>
              <a:gd name="connsiteX6" fmla="*/ 13063 w 7750337"/>
              <a:gd name="connsiteY6" fmla="*/ 0 h 6422423"/>
              <a:gd name="connsiteX0" fmla="*/ 13063 w 7750337"/>
              <a:gd name="connsiteY0" fmla="*/ 0 h 6422423"/>
              <a:gd name="connsiteX1" fmla="*/ 7341326 w 7750337"/>
              <a:gd name="connsiteY1" fmla="*/ 0 h 6422423"/>
              <a:gd name="connsiteX2" fmla="*/ 5982788 w 7750337"/>
              <a:gd name="connsiteY2" fmla="*/ 2860766 h 6422423"/>
              <a:gd name="connsiteX3" fmla="*/ 4349932 w 7750337"/>
              <a:gd name="connsiteY3" fmla="*/ 4794069 h 6422423"/>
              <a:gd name="connsiteX4" fmla="*/ 2651760 w 7750337"/>
              <a:gd name="connsiteY4" fmla="*/ 6413863 h 6422423"/>
              <a:gd name="connsiteX5" fmla="*/ 0 w 7750337"/>
              <a:gd name="connsiteY5" fmla="*/ 4976949 h 6422423"/>
              <a:gd name="connsiteX6" fmla="*/ 13063 w 7750337"/>
              <a:gd name="connsiteY6" fmla="*/ 0 h 6422423"/>
              <a:gd name="connsiteX0" fmla="*/ 13063 w 7750337"/>
              <a:gd name="connsiteY0" fmla="*/ 0 h 6414207"/>
              <a:gd name="connsiteX1" fmla="*/ 7341326 w 7750337"/>
              <a:gd name="connsiteY1" fmla="*/ 0 h 6414207"/>
              <a:gd name="connsiteX2" fmla="*/ 5982788 w 7750337"/>
              <a:gd name="connsiteY2" fmla="*/ 2860766 h 6414207"/>
              <a:gd name="connsiteX3" fmla="*/ 4349932 w 7750337"/>
              <a:gd name="connsiteY3" fmla="*/ 4794069 h 6414207"/>
              <a:gd name="connsiteX4" fmla="*/ 2651760 w 7750337"/>
              <a:gd name="connsiteY4" fmla="*/ 6413863 h 6414207"/>
              <a:gd name="connsiteX5" fmla="*/ 0 w 7750337"/>
              <a:gd name="connsiteY5" fmla="*/ 4976949 h 6414207"/>
              <a:gd name="connsiteX6" fmla="*/ 13063 w 7750337"/>
              <a:gd name="connsiteY6" fmla="*/ 0 h 6414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50337" h="6414207">
                <a:moveTo>
                  <a:pt x="13063" y="0"/>
                </a:moveTo>
                <a:lnTo>
                  <a:pt x="7341326" y="0"/>
                </a:lnTo>
                <a:cubicBezTo>
                  <a:pt x="8305800" y="487680"/>
                  <a:pt x="7448005" y="2584269"/>
                  <a:pt x="5982788" y="2860766"/>
                </a:cubicBezTo>
                <a:cubicBezTo>
                  <a:pt x="4517571" y="3137263"/>
                  <a:pt x="4513217" y="3731623"/>
                  <a:pt x="4349932" y="4794069"/>
                </a:cubicBezTo>
                <a:cubicBezTo>
                  <a:pt x="4186647" y="5856515"/>
                  <a:pt x="3376748" y="6396446"/>
                  <a:pt x="2651760" y="6413863"/>
                </a:cubicBezTo>
                <a:cubicBezTo>
                  <a:pt x="1926772" y="6431280"/>
                  <a:pt x="457199" y="5786846"/>
                  <a:pt x="0" y="4976949"/>
                </a:cubicBezTo>
                <a:cubicBezTo>
                  <a:pt x="4354" y="3317966"/>
                  <a:pt x="8709" y="1658983"/>
                  <a:pt x="13063"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1"/>
          <p:cNvSpPr txBox="1"/>
          <p:nvPr/>
        </p:nvSpPr>
        <p:spPr>
          <a:xfrm>
            <a:off x="5642104" y="5056223"/>
            <a:ext cx="5396012" cy="665310"/>
          </a:xfrm>
          <a:prstGeom prst="rect">
            <a:avLst/>
          </a:prstGeom>
          <a:noFill/>
        </p:spPr>
        <p:txBody>
          <a:bodyPr wrap="square" lIns="0" tIns="0" rIns="0" bIns="0" rtlCol="0">
            <a:spAutoFit/>
          </a:bodyPr>
          <a:lstStyle/>
          <a:p>
            <a:pPr algn="r">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cs typeface="+mn-ea"/>
                <a:sym typeface="+mn-lt"/>
              </a:rPr>
              <a:t>，或者</a:t>
            </a:r>
            <a:r>
              <a:rPr lang="zh-CN" altLang="en-US" sz="1000" dirty="0">
                <a:solidFill>
                  <a:schemeClr val="tx1">
                    <a:lumMod val="50000"/>
                    <a:lumOff val="50000"/>
                  </a:schemeClr>
                </a:solidFill>
                <a:cs typeface="+mn-ea"/>
                <a:sym typeface="+mn-lt"/>
              </a:rPr>
              <a:t>通过复制您的文本后，在此框中选择粘贴，并选择只保留</a:t>
            </a:r>
            <a:r>
              <a:rPr lang="zh-CN" altLang="en-US" sz="1000" dirty="0" smtClean="0">
                <a:solidFill>
                  <a:schemeClr val="tx1">
                    <a:lumMod val="50000"/>
                    <a:lumOff val="50000"/>
                  </a:schemeClr>
                </a:solidFill>
                <a:cs typeface="+mn-ea"/>
                <a:sym typeface="+mn-lt"/>
              </a:rPr>
              <a:t>文字选</a:t>
            </a:r>
            <a:endParaRPr lang="en-US" altLang="zh-CN" sz="1000" dirty="0" smtClean="0">
              <a:solidFill>
                <a:schemeClr val="tx1">
                  <a:lumMod val="50000"/>
                  <a:lumOff val="50000"/>
                </a:schemeClr>
              </a:solidFill>
              <a:cs typeface="+mn-ea"/>
              <a:sym typeface="+mn-lt"/>
            </a:endParaRPr>
          </a:p>
          <a:p>
            <a:pPr algn="r">
              <a:lnSpc>
                <a:spcPct val="150000"/>
              </a:lnSpc>
            </a:pPr>
            <a:r>
              <a:rPr lang="zh-CN" altLang="en-US" sz="1000" dirty="0" smtClean="0">
                <a:solidFill>
                  <a:schemeClr val="tx1">
                    <a:lumMod val="50000"/>
                    <a:lumOff val="50000"/>
                  </a:schemeClr>
                </a:solidFill>
                <a:cs typeface="+mn-ea"/>
                <a:sym typeface="+mn-lt"/>
              </a:rPr>
              <a:t>择</a:t>
            </a:r>
            <a:r>
              <a:rPr lang="zh-CN" altLang="en-US" sz="1000" dirty="0">
                <a:solidFill>
                  <a:schemeClr val="tx1">
                    <a:lumMod val="50000"/>
                    <a:lumOff val="50000"/>
                  </a:schemeClr>
                </a:solidFill>
                <a:cs typeface="+mn-ea"/>
                <a:sym typeface="+mn-lt"/>
              </a:rPr>
              <a:t>只保留</a:t>
            </a:r>
            <a:r>
              <a:rPr lang="zh-CN" altLang="en-US" sz="1000" dirty="0" smtClean="0">
                <a:solidFill>
                  <a:schemeClr val="tx1">
                    <a:lumMod val="50000"/>
                    <a:lumOff val="50000"/>
                  </a:schemeClr>
                </a:solidFill>
                <a:cs typeface="+mn-ea"/>
                <a:sym typeface="+mn-lt"/>
              </a:rPr>
              <a:t>文字您</a:t>
            </a:r>
            <a:r>
              <a:rPr lang="zh-CN" altLang="en-US" sz="1000" dirty="0">
                <a:solidFill>
                  <a:schemeClr val="tx1">
                    <a:lumMod val="50000"/>
                    <a:lumOff val="50000"/>
                  </a:schemeClr>
                </a:solidFill>
                <a:cs typeface="+mn-ea"/>
                <a:sym typeface="+mn-lt"/>
              </a:rPr>
              <a:t>的内容打在这里，或者通过复制您的文本</a:t>
            </a:r>
            <a:r>
              <a:rPr lang="zh-CN" altLang="en-US" sz="1000" dirty="0" smtClean="0">
                <a:solidFill>
                  <a:schemeClr val="tx1">
                    <a:lumMod val="50000"/>
                    <a:lumOff val="50000"/>
                  </a:schemeClr>
                </a:solidFill>
                <a:cs typeface="+mn-ea"/>
                <a:sym typeface="+mn-lt"/>
              </a:rPr>
              <a:t>后</a:t>
            </a:r>
            <a:endParaRPr lang="en-US" altLang="zh-CN" sz="1000" dirty="0">
              <a:solidFill>
                <a:schemeClr val="tx1">
                  <a:lumMod val="50000"/>
                  <a:lumOff val="50000"/>
                </a:schemeClr>
              </a:solidFill>
              <a:cs typeface="+mn-ea"/>
              <a:sym typeface="+mn-lt"/>
            </a:endParaRPr>
          </a:p>
        </p:txBody>
      </p:sp>
      <p:grpSp>
        <p:nvGrpSpPr>
          <p:cNvPr id="5" name="组合 4">
            <a:extLst>
              <a:ext uri="{FF2B5EF4-FFF2-40B4-BE49-F238E27FC236}">
                <a16:creationId xmlns="" xmlns:a16="http://schemas.microsoft.com/office/drawing/2014/main" id="{654CD8C7-E528-4405-A107-271B95FDB584}"/>
              </a:ext>
            </a:extLst>
          </p:cNvPr>
          <p:cNvGrpSpPr/>
          <p:nvPr/>
        </p:nvGrpSpPr>
        <p:grpSpPr>
          <a:xfrm>
            <a:off x="7552696" y="3813640"/>
            <a:ext cx="3641804" cy="1086011"/>
            <a:chOff x="461462" y="2323758"/>
            <a:chExt cx="3641804" cy="1086011"/>
          </a:xfrm>
        </p:grpSpPr>
        <p:sp>
          <p:nvSpPr>
            <p:cNvPr id="6" name="Subtitle 2">
              <a:extLst>
                <a:ext uri="{FF2B5EF4-FFF2-40B4-BE49-F238E27FC236}">
                  <a16:creationId xmlns="" xmlns:a16="http://schemas.microsoft.com/office/drawing/2014/main" id="{360062CF-4239-4286-B703-132EC1F0E32B}"/>
                </a:ext>
              </a:extLst>
            </p:cNvPr>
            <p:cNvSpPr txBox="1">
              <a:spLocks/>
            </p:cNvSpPr>
            <p:nvPr/>
          </p:nvSpPr>
          <p:spPr>
            <a:xfrm>
              <a:off x="1069796" y="2323758"/>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2800" b="1" spc="300" dirty="0" smtClean="0">
                  <a:solidFill>
                    <a:srgbClr val="4F4D50"/>
                  </a:solidFill>
                  <a:cs typeface="+mn-ea"/>
                  <a:sym typeface="+mn-lt"/>
                </a:rPr>
                <a:t>公司简介</a:t>
              </a:r>
              <a:endParaRPr lang="id-ID" sz="2800" b="1" spc="300" dirty="0">
                <a:solidFill>
                  <a:srgbClr val="4F4D50"/>
                </a:solidFill>
                <a:cs typeface="+mn-ea"/>
                <a:sym typeface="+mn-lt"/>
              </a:endParaRPr>
            </a:p>
          </p:txBody>
        </p:sp>
        <p:sp>
          <p:nvSpPr>
            <p:cNvPr id="7" name="Subtitle 2">
              <a:extLst>
                <a:ext uri="{FF2B5EF4-FFF2-40B4-BE49-F238E27FC236}">
                  <a16:creationId xmlns="" xmlns:a16="http://schemas.microsoft.com/office/drawing/2014/main" id="{06331D2D-8D73-4B13-9708-0E24F960723A}"/>
                </a:ext>
              </a:extLst>
            </p:cNvPr>
            <p:cNvSpPr txBox="1">
              <a:spLocks/>
            </p:cNvSpPr>
            <p:nvPr/>
          </p:nvSpPr>
          <p:spPr>
            <a:xfrm>
              <a:off x="461462"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en-US" altLang="zh-CN" sz="1200" dirty="0" smtClean="0">
                  <a:solidFill>
                    <a:srgbClr val="4F4D50"/>
                  </a:solidFill>
                  <a:cs typeface="+mn-ea"/>
                  <a:sym typeface="+mn-lt"/>
                </a:rPr>
                <a:t>COMPANY PROFILE</a:t>
              </a:r>
              <a:endParaRPr lang="id-ID" sz="1200" dirty="0">
                <a:solidFill>
                  <a:srgbClr val="4F4D50"/>
                </a:solidFill>
                <a:cs typeface="+mn-ea"/>
                <a:sym typeface="+mn-lt"/>
              </a:endParaRPr>
            </a:p>
          </p:txBody>
        </p:sp>
      </p:grpSp>
      <p:cxnSp>
        <p:nvCxnSpPr>
          <p:cNvPr id="8" name="直接连接符 7"/>
          <p:cNvCxnSpPr/>
          <p:nvPr/>
        </p:nvCxnSpPr>
        <p:spPr>
          <a:xfrm>
            <a:off x="10305670" y="4725381"/>
            <a:ext cx="680194"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233630" y="648894"/>
            <a:ext cx="571463" cy="536044"/>
            <a:chOff x="1413117" y="4953618"/>
            <a:chExt cx="571463" cy="536044"/>
          </a:xfrm>
        </p:grpSpPr>
        <p:grpSp>
          <p:nvGrpSpPr>
            <p:cNvPr id="10" name="组合 9"/>
            <p:cNvGrpSpPr/>
            <p:nvPr/>
          </p:nvGrpSpPr>
          <p:grpSpPr>
            <a:xfrm>
              <a:off x="1413117" y="4953618"/>
              <a:ext cx="571463" cy="515236"/>
              <a:chOff x="4634991" y="2138335"/>
              <a:chExt cx="428348" cy="386204"/>
            </a:xfrm>
          </p:grpSpPr>
          <p:sp>
            <p:nvSpPr>
              <p:cNvPr id="12"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F4D50"/>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13"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11" name="前言"/>
            <p:cNvSpPr>
              <a:spLocks noChangeArrowheads="1"/>
            </p:cNvSpPr>
            <p:nvPr/>
          </p:nvSpPr>
          <p:spPr bwMode="auto">
            <a:xfrm>
              <a:off x="1434441" y="5167948"/>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梦想</a:t>
              </a:r>
            </a:p>
          </p:txBody>
        </p:sp>
      </p:grpSp>
      <p:grpSp>
        <p:nvGrpSpPr>
          <p:cNvPr id="14" name="组合 13"/>
          <p:cNvGrpSpPr/>
          <p:nvPr/>
        </p:nvGrpSpPr>
        <p:grpSpPr>
          <a:xfrm>
            <a:off x="8977971" y="648894"/>
            <a:ext cx="571463" cy="536044"/>
            <a:chOff x="2157458" y="4953618"/>
            <a:chExt cx="571463" cy="536044"/>
          </a:xfrm>
        </p:grpSpPr>
        <p:grpSp>
          <p:nvGrpSpPr>
            <p:cNvPr id="15" name="组合 14"/>
            <p:cNvGrpSpPr/>
            <p:nvPr/>
          </p:nvGrpSpPr>
          <p:grpSpPr>
            <a:xfrm>
              <a:off x="2157458" y="4953618"/>
              <a:ext cx="571463" cy="515236"/>
              <a:chOff x="5076056" y="2138335"/>
              <a:chExt cx="428348" cy="386204"/>
            </a:xfrm>
          </p:grpSpPr>
          <p:sp>
            <p:nvSpPr>
              <p:cNvPr id="1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FB8D6"/>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18"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16" name="前言"/>
            <p:cNvSpPr>
              <a:spLocks noChangeArrowheads="1"/>
            </p:cNvSpPr>
            <p:nvPr/>
          </p:nvSpPr>
          <p:spPr bwMode="auto">
            <a:xfrm>
              <a:off x="2181993" y="5167948"/>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mn-lt"/>
                  <a:ea typeface="+mn-ea"/>
                  <a:cs typeface="+mn-ea"/>
                  <a:sym typeface="+mn-lt"/>
                </a:rPr>
                <a:t>诚信</a:t>
              </a:r>
              <a:endParaRPr lang="zh-CN" altLang="en-US" sz="1100" dirty="0">
                <a:solidFill>
                  <a:schemeClr val="bg1"/>
                </a:solidFill>
                <a:latin typeface="+mn-lt"/>
                <a:ea typeface="+mn-ea"/>
                <a:cs typeface="+mn-ea"/>
                <a:sym typeface="+mn-lt"/>
              </a:endParaRPr>
            </a:p>
          </p:txBody>
        </p:sp>
      </p:grpSp>
      <p:grpSp>
        <p:nvGrpSpPr>
          <p:cNvPr id="19" name="组合 18"/>
          <p:cNvGrpSpPr/>
          <p:nvPr/>
        </p:nvGrpSpPr>
        <p:grpSpPr>
          <a:xfrm>
            <a:off x="9722312" y="648894"/>
            <a:ext cx="571463" cy="536044"/>
            <a:chOff x="2901799" y="4953618"/>
            <a:chExt cx="571463" cy="536044"/>
          </a:xfrm>
        </p:grpSpPr>
        <p:grpSp>
          <p:nvGrpSpPr>
            <p:cNvPr id="20" name="组合 19"/>
            <p:cNvGrpSpPr/>
            <p:nvPr/>
          </p:nvGrpSpPr>
          <p:grpSpPr>
            <a:xfrm>
              <a:off x="2901799" y="4953618"/>
              <a:ext cx="571463" cy="515236"/>
              <a:chOff x="7842587" y="4494001"/>
              <a:chExt cx="343825" cy="309997"/>
            </a:xfrm>
          </p:grpSpPr>
          <p:sp>
            <p:nvSpPr>
              <p:cNvPr id="22"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F4D50"/>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cs typeface="+mn-ea"/>
                  <a:sym typeface="+mn-lt"/>
                </a:endParaRPr>
              </a:p>
            </p:txBody>
          </p:sp>
          <p:sp>
            <p:nvSpPr>
              <p:cNvPr id="23"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21" name="前言"/>
            <p:cNvSpPr>
              <a:spLocks noChangeArrowheads="1"/>
            </p:cNvSpPr>
            <p:nvPr/>
          </p:nvSpPr>
          <p:spPr bwMode="auto">
            <a:xfrm>
              <a:off x="2929545" y="5167948"/>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mn-lt"/>
                  <a:ea typeface="+mn-ea"/>
                  <a:cs typeface="+mn-ea"/>
                  <a:sym typeface="+mn-lt"/>
                </a:rPr>
                <a:t>品质</a:t>
              </a:r>
              <a:endParaRPr lang="zh-CN" altLang="en-US" sz="1100" dirty="0">
                <a:solidFill>
                  <a:schemeClr val="bg1"/>
                </a:solidFill>
                <a:latin typeface="+mn-lt"/>
                <a:ea typeface="+mn-ea"/>
                <a:cs typeface="+mn-ea"/>
                <a:sym typeface="+mn-lt"/>
              </a:endParaRPr>
            </a:p>
          </p:txBody>
        </p:sp>
      </p:grpSp>
      <p:grpSp>
        <p:nvGrpSpPr>
          <p:cNvPr id="24" name="组合 23"/>
          <p:cNvGrpSpPr/>
          <p:nvPr/>
        </p:nvGrpSpPr>
        <p:grpSpPr>
          <a:xfrm>
            <a:off x="10466653" y="648894"/>
            <a:ext cx="571463" cy="536044"/>
            <a:chOff x="3646140" y="4953618"/>
            <a:chExt cx="571463" cy="536044"/>
          </a:xfrm>
        </p:grpSpPr>
        <p:grpSp>
          <p:nvGrpSpPr>
            <p:cNvPr id="25" name="组合 24"/>
            <p:cNvGrpSpPr/>
            <p:nvPr/>
          </p:nvGrpSpPr>
          <p:grpSpPr>
            <a:xfrm>
              <a:off x="3646140" y="4953618"/>
              <a:ext cx="571463" cy="515236"/>
              <a:chOff x="8201826" y="4494001"/>
              <a:chExt cx="343825" cy="309997"/>
            </a:xfrm>
          </p:grpSpPr>
          <p:sp>
            <p:nvSpPr>
              <p:cNvPr id="27" name="Freeform 5"/>
              <p:cNvSpPr>
                <a:spLocks/>
              </p:cNvSpPr>
              <p:nvPr/>
            </p:nvSpPr>
            <p:spPr bwMode="auto">
              <a:xfrm flipV="1">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FB8D6"/>
              </a:soli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28"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26" name="前言"/>
            <p:cNvSpPr>
              <a:spLocks noChangeArrowheads="1"/>
            </p:cNvSpPr>
            <p:nvPr/>
          </p:nvSpPr>
          <p:spPr bwMode="auto">
            <a:xfrm>
              <a:off x="3677097" y="5167948"/>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务实</a:t>
              </a:r>
            </a:p>
          </p:txBody>
        </p:sp>
      </p:grpSp>
    </p:spTree>
    <p:extLst>
      <p:ext uri="{BB962C8B-B14F-4D97-AF65-F5344CB8AC3E}">
        <p14:creationId xmlns:p14="http://schemas.microsoft.com/office/powerpoint/2010/main" val="39582646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26667">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26667">
                                          <p:cBhvr additive="base">
                                            <p:cTn id="7" dur="750" fill="hold"/>
                                            <p:tgtEl>
                                              <p:spTgt spid="3"/>
                                            </p:tgtEl>
                                            <p:attrNameLst>
                                              <p:attrName>ppt_x</p:attrName>
                                            </p:attrNameLst>
                                          </p:cBhvr>
                                          <p:tavLst>
                                            <p:tav tm="0">
                                              <p:val>
                                                <p:strVal val="0-#ppt_w/2"/>
                                              </p:val>
                                            </p:tav>
                                            <p:tav tm="100000">
                                              <p:val>
                                                <p:strVal val="#ppt_x"/>
                                              </p:val>
                                            </p:tav>
                                          </p:tavLst>
                                        </p:anim>
                                        <p:anim calcmode="lin" valueType="num" p14:bounceEnd="26667">
                                          <p:cBhvr additive="base">
                                            <p:cTn id="8" dur="7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750"/>
                                </p:stCondLst>
                                <p:childTnLst>
                                  <p:par>
                                    <p:cTn id="18" presetID="41"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4"/>
                                            </p:tgtEl>
                                            <p:attrNameLst>
                                              <p:attrName>ppt_y</p:attrName>
                                            </p:attrNameLst>
                                          </p:cBhvr>
                                          <p:tavLst>
                                            <p:tav tm="0">
                                              <p:val>
                                                <p:strVal val="#ppt_y"/>
                                              </p:val>
                                            </p:tav>
                                            <p:tav tm="100000">
                                              <p:val>
                                                <p:strVal val="#ppt_y"/>
                                              </p:val>
                                            </p:tav>
                                          </p:tavLst>
                                        </p:anim>
                                        <p:anim calcmode="lin" valueType="num">
                                          <p:cBhvr>
                                            <p:cTn id="22"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4"/>
                                            </p:tgtEl>
                                          </p:cBhvr>
                                        </p:animEffect>
                                      </p:childTnLst>
                                    </p:cTn>
                                  </p:par>
                                  <p:par>
                                    <p:cTn id="25" presetID="2" presetClass="entr" presetSubtype="2" fill="hold" nodeType="withEffect" p14:presetBounceEnd="40000">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14:bounceEnd="40000">
                                          <p:cBhvr additive="base">
                                            <p:cTn id="31" dur="75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2" dur="75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40000">
                                      <p:stCondLst>
                                        <p:cond delay="750"/>
                                      </p:stCondLst>
                                      <p:childTnLst>
                                        <p:set>
                                          <p:cBhvr>
                                            <p:cTn id="34" dur="1" fill="hold">
                                              <p:stCondLst>
                                                <p:cond delay="0"/>
                                              </p:stCondLst>
                                            </p:cTn>
                                            <p:tgtEl>
                                              <p:spTgt spid="19"/>
                                            </p:tgtEl>
                                            <p:attrNameLst>
                                              <p:attrName>style.visibility</p:attrName>
                                            </p:attrNameLst>
                                          </p:cBhvr>
                                          <p:to>
                                            <p:strVal val="visible"/>
                                          </p:to>
                                        </p:set>
                                        <p:anim calcmode="lin" valueType="num" p14:bounceEnd="40000">
                                          <p:cBhvr additive="base">
                                            <p:cTn id="35" dur="75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14:bounceEnd="40000">
                                          <p:cBhvr additive="base">
                                            <p:cTn id="39"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750"/>
                                </p:stCondLst>
                                <p:childTnLst>
                                  <p:par>
                                    <p:cTn id="18" presetID="41"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300" fill="hold"/>
                                            <p:tgtEl>
                                              <p:spTgt spid="4"/>
                                            </p:tgtEl>
                                            <p:attrNameLst>
                                              <p:attrName>ppt_y</p:attrName>
                                            </p:attrNameLst>
                                          </p:cBhvr>
                                          <p:tavLst>
                                            <p:tav tm="0">
                                              <p:val>
                                                <p:strVal val="#ppt_y"/>
                                              </p:val>
                                            </p:tav>
                                            <p:tav tm="100000">
                                              <p:val>
                                                <p:strVal val="#ppt_y"/>
                                              </p:val>
                                            </p:tav>
                                          </p:tavLst>
                                        </p:anim>
                                        <p:anim calcmode="lin" valueType="num">
                                          <p:cBhvr>
                                            <p:cTn id="22"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300" tmFilter="0,0; .5, 1; 1, 1"/>
                                            <p:tgtEl>
                                              <p:spTgt spid="4"/>
                                            </p:tgtEl>
                                          </p:cBhvr>
                                        </p:animEffect>
                                      </p:childTnLst>
                                    </p:cTn>
                                  </p:par>
                                  <p:par>
                                    <p:cTn id="25" presetID="2" presetClass="entr" presetSubtype="2"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750" fill="hold"/>
                                            <p:tgtEl>
                                              <p:spTgt spid="9"/>
                                            </p:tgtEl>
                                            <p:attrNameLst>
                                              <p:attrName>ppt_x</p:attrName>
                                            </p:attrNameLst>
                                          </p:cBhvr>
                                          <p:tavLst>
                                            <p:tav tm="0">
                                              <p:val>
                                                <p:strVal val="1+#ppt_w/2"/>
                                              </p:val>
                                            </p:tav>
                                            <p:tav tm="100000">
                                              <p:val>
                                                <p:strVal val="#ppt_x"/>
                                              </p:val>
                                            </p:tav>
                                          </p:tavLst>
                                        </p:anim>
                                        <p:anim calcmode="lin" valueType="num">
                                          <p:cBhvr additive="base">
                                            <p:cTn id="28" dur="75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1+#ppt_w/2"/>
                                              </p:val>
                                            </p:tav>
                                            <p:tav tm="100000">
                                              <p:val>
                                                <p:strVal val="#ppt_x"/>
                                              </p:val>
                                            </p:tav>
                                          </p:tavLst>
                                        </p:anim>
                                        <p:anim calcmode="lin" valueType="num">
                                          <p:cBhvr additive="base">
                                            <p:cTn id="32" dur="75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7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1+#ppt_w/2"/>
                                              </p:val>
                                            </p:tav>
                                            <p:tav tm="100000">
                                              <p:val>
                                                <p:strVal val="#ppt_x"/>
                                              </p:val>
                                            </p:tav>
                                          </p:tavLst>
                                        </p:anim>
                                        <p:anim calcmode="lin" valueType="num">
                                          <p:cBhvr additive="base">
                                            <p:cTn id="36" dur="75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750" fill="hold"/>
                                            <p:tgtEl>
                                              <p:spTgt spid="24"/>
                                            </p:tgtEl>
                                            <p:attrNameLst>
                                              <p:attrName>ppt_x</p:attrName>
                                            </p:attrNameLst>
                                          </p:cBhvr>
                                          <p:tavLst>
                                            <p:tav tm="0">
                                              <p:val>
                                                <p:strVal val="1+#ppt_w/2"/>
                                              </p:val>
                                            </p:tav>
                                            <p:tav tm="100000">
                                              <p:val>
                                                <p:strVal val="#ppt_x"/>
                                              </p:val>
                                            </p:tav>
                                          </p:tavLst>
                                        </p:anim>
                                        <p:anim calcmode="lin" valueType="num">
                                          <p:cBhvr additive="base">
                                            <p:cTn id="40" dur="7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6067984" y="2883878"/>
            <a:ext cx="0" cy="4232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7">
            <a:extLst>
              <a:ext uri="{FF2B5EF4-FFF2-40B4-BE49-F238E27FC236}">
                <a16:creationId xmlns:a16="http://schemas.microsoft.com/office/drawing/2014/main" xmlns="" id="{8DE6CD62-A5CF-42EF-B6BB-0447C20B7252}"/>
              </a:ext>
            </a:extLst>
          </p:cNvPr>
          <p:cNvSpPr txBox="1"/>
          <p:nvPr/>
        </p:nvSpPr>
        <p:spPr>
          <a:xfrm>
            <a:off x="947547" y="2375515"/>
            <a:ext cx="1541330" cy="372410"/>
          </a:xfrm>
          <a:prstGeom prst="rect">
            <a:avLst/>
          </a:prstGeom>
          <a:noFill/>
        </p:spPr>
        <p:txBody>
          <a:bodyPr wrap="square" rtlCol="0">
            <a:spAutoFit/>
          </a:bodyPr>
          <a:lstStyle/>
          <a:p>
            <a:pPr>
              <a:lnSpc>
                <a:spcPct val="130000"/>
              </a:lnSpc>
            </a:pPr>
            <a:r>
              <a:rPr lang="en-US" altLang="zh-CN" sz="1400" dirty="0" smtClean="0">
                <a:solidFill>
                  <a:srgbClr val="4F4D50"/>
                </a:solidFill>
                <a:cs typeface="+mn-ea"/>
                <a:sym typeface="+mn-lt"/>
              </a:rPr>
              <a:t>2030</a:t>
            </a:r>
            <a:r>
              <a:rPr lang="zh-CN" altLang="en-US" sz="1400" dirty="0" smtClean="0">
                <a:solidFill>
                  <a:srgbClr val="4F4D50"/>
                </a:solidFill>
                <a:cs typeface="+mn-ea"/>
                <a:sym typeface="+mn-lt"/>
              </a:rPr>
              <a:t>年的大事记</a:t>
            </a:r>
            <a:endParaRPr lang="en-US" altLang="zh-CN" sz="1400" dirty="0">
              <a:solidFill>
                <a:srgbClr val="4F4D50"/>
              </a:solidFill>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27732" y="3178120"/>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公司大事记</a:t>
            </a:r>
            <a:endParaRPr lang="en-US" altLang="zh-CN" sz="1400" dirty="0">
              <a:solidFill>
                <a:srgbClr val="4F4D50"/>
              </a:solidFill>
              <a:cs typeface="+mn-ea"/>
              <a:sym typeface="+mn-lt"/>
            </a:endParaRPr>
          </a:p>
        </p:txBody>
      </p:sp>
      <p:sp>
        <p:nvSpPr>
          <p:cNvPr id="9" name="文本框 8">
            <a:extLst>
              <a:ext uri="{FF2B5EF4-FFF2-40B4-BE49-F238E27FC236}">
                <a16:creationId xmlns:a16="http://schemas.microsoft.com/office/drawing/2014/main" xmlns="" id="{503E0C68-DA60-417A-94AF-3E2A39D1D51A}"/>
              </a:ext>
            </a:extLst>
          </p:cNvPr>
          <p:cNvSpPr txBox="1"/>
          <p:nvPr/>
        </p:nvSpPr>
        <p:spPr>
          <a:xfrm>
            <a:off x="6527733" y="3612396"/>
            <a:ext cx="2956237" cy="892552"/>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p:txBody>
      </p:sp>
      <p:grpSp>
        <p:nvGrpSpPr>
          <p:cNvPr id="15" name="组合 14"/>
          <p:cNvGrpSpPr/>
          <p:nvPr/>
        </p:nvGrpSpPr>
        <p:grpSpPr>
          <a:xfrm>
            <a:off x="5969722" y="3858389"/>
            <a:ext cx="234028" cy="234028"/>
            <a:chOff x="7927343" y="2668909"/>
            <a:chExt cx="268762" cy="268762"/>
          </a:xfrm>
        </p:grpSpPr>
        <p:sp>
          <p:nvSpPr>
            <p:cNvPr id="11" name="椭圆 10"/>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TextBox 7">
            <a:extLst>
              <a:ext uri="{FF2B5EF4-FFF2-40B4-BE49-F238E27FC236}">
                <a16:creationId xmlns:a16="http://schemas.microsoft.com/office/drawing/2014/main" xmlns="" id="{8DE6CD62-A5CF-42EF-B6BB-0447C20B7252}"/>
              </a:ext>
            </a:extLst>
          </p:cNvPr>
          <p:cNvSpPr txBox="1"/>
          <p:nvPr/>
        </p:nvSpPr>
        <p:spPr>
          <a:xfrm>
            <a:off x="4425785" y="3812209"/>
            <a:ext cx="1323439" cy="530915"/>
          </a:xfrm>
          <a:prstGeom prst="rect">
            <a:avLst/>
          </a:prstGeom>
          <a:noFill/>
        </p:spPr>
        <p:txBody>
          <a:bodyPr wrap="square" rtlCol="0">
            <a:spAutoFit/>
          </a:bodyPr>
          <a:lstStyle/>
          <a:p>
            <a:pPr algn="r"/>
            <a:r>
              <a:rPr lang="en-US" altLang="zh-CN" sz="1050" dirty="0" smtClean="0">
                <a:solidFill>
                  <a:srgbClr val="4F4D50"/>
                </a:solidFill>
                <a:cs typeface="+mn-ea"/>
                <a:sym typeface="+mn-lt"/>
              </a:rPr>
              <a:t>Year</a:t>
            </a:r>
          </a:p>
          <a:p>
            <a:pPr algn="r"/>
            <a:r>
              <a:rPr lang="en-US" altLang="zh-CN" dirty="0" smtClean="0">
                <a:solidFill>
                  <a:srgbClr val="4F4D50"/>
                </a:solidFill>
                <a:cs typeface="+mn-ea"/>
                <a:sym typeface="+mn-lt"/>
              </a:rPr>
              <a:t>2030</a:t>
            </a:r>
            <a:endParaRPr lang="en-US" altLang="zh-CN" dirty="0">
              <a:solidFill>
                <a:srgbClr val="4F4D50"/>
              </a:solidFill>
              <a:cs typeface="+mn-ea"/>
              <a:sym typeface="+mn-lt"/>
            </a:endParaRPr>
          </a:p>
        </p:txBody>
      </p:sp>
      <p:grpSp>
        <p:nvGrpSpPr>
          <p:cNvPr id="13" name="组合 12"/>
          <p:cNvGrpSpPr/>
          <p:nvPr/>
        </p:nvGrpSpPr>
        <p:grpSpPr>
          <a:xfrm>
            <a:off x="481368" y="440281"/>
            <a:ext cx="1976218" cy="666359"/>
            <a:chOff x="481368" y="440281"/>
            <a:chExt cx="1976218" cy="666359"/>
          </a:xfrm>
        </p:grpSpPr>
        <p:sp>
          <p:nvSpPr>
            <p:cNvPr id="14"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01</a:t>
              </a:r>
              <a:endParaRPr lang="zh-CN" altLang="en-US" sz="2667" dirty="0">
                <a:solidFill>
                  <a:srgbClr val="E1E0D8"/>
                </a:solidFill>
                <a:cs typeface="+mn-ea"/>
                <a:sym typeface="+mn-lt"/>
              </a:endParaRPr>
            </a:p>
          </p:txBody>
        </p:sp>
        <p:sp>
          <p:nvSpPr>
            <p:cNvPr id="17"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发展历程</a:t>
              </a:r>
              <a:endParaRPr lang="en-US" altLang="zh-CN" sz="2400" dirty="0">
                <a:solidFill>
                  <a:srgbClr val="4F4D50"/>
                </a:solidFill>
                <a:cs typeface="+mn-ea"/>
                <a:sym typeface="+mn-lt"/>
              </a:endParaRPr>
            </a:p>
          </p:txBody>
        </p:sp>
        <p:sp>
          <p:nvSpPr>
            <p:cNvPr id="18" name="矩形 1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 name="组合 1"/>
          <p:cNvGrpSpPr/>
          <p:nvPr/>
        </p:nvGrpSpPr>
        <p:grpSpPr>
          <a:xfrm>
            <a:off x="6527732" y="4706433"/>
            <a:ext cx="4170222" cy="1344809"/>
            <a:chOff x="6527732" y="4706433"/>
            <a:chExt cx="4170222" cy="1344809"/>
          </a:xfrm>
        </p:grpSpPr>
        <p:grpSp>
          <p:nvGrpSpPr>
            <p:cNvPr id="19" name="组合 18"/>
            <p:cNvGrpSpPr/>
            <p:nvPr/>
          </p:nvGrpSpPr>
          <p:grpSpPr>
            <a:xfrm>
              <a:off x="7571367" y="4706433"/>
              <a:ext cx="1039318" cy="1071914"/>
              <a:chOff x="2933518" y="2584938"/>
              <a:chExt cx="1438646" cy="1483766"/>
            </a:xfrm>
          </p:grpSpPr>
          <p:graphicFrame>
            <p:nvGraphicFramePr>
              <p:cNvPr id="20" name="图表 19"/>
              <p:cNvGraphicFramePr/>
              <p:nvPr>
                <p:extLst>
                  <p:ext uri="{D42A27DB-BD31-4B8C-83A1-F6EECF244321}">
                    <p14:modId xmlns:p14="http://schemas.microsoft.com/office/powerpoint/2010/main" val="1840219038"/>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17"/>
              <p:cNvSpPr txBox="1"/>
              <p:nvPr/>
            </p:nvSpPr>
            <p:spPr>
              <a:xfrm>
                <a:off x="3306471" y="3135108"/>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82%</a:t>
                </a:r>
              </a:p>
            </p:txBody>
          </p:sp>
        </p:grpSp>
        <p:grpSp>
          <p:nvGrpSpPr>
            <p:cNvPr id="23" name="组合 22"/>
            <p:cNvGrpSpPr/>
            <p:nvPr/>
          </p:nvGrpSpPr>
          <p:grpSpPr>
            <a:xfrm>
              <a:off x="8615002" y="4706433"/>
              <a:ext cx="1039318" cy="1071914"/>
              <a:chOff x="4785885" y="1827484"/>
              <a:chExt cx="1438646" cy="1483766"/>
            </a:xfrm>
          </p:grpSpPr>
          <p:graphicFrame>
            <p:nvGraphicFramePr>
              <p:cNvPr id="24" name="图表 23"/>
              <p:cNvGraphicFramePr/>
              <p:nvPr>
                <p:extLst>
                  <p:ext uri="{D42A27DB-BD31-4B8C-83A1-F6EECF244321}">
                    <p14:modId xmlns:p14="http://schemas.microsoft.com/office/powerpoint/2010/main" val="537140075"/>
                  </p:ext>
                </p:extLst>
              </p:nvPr>
            </p:nvGraphicFramePr>
            <p:xfrm>
              <a:off x="4785885"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18"/>
              <p:cNvSpPr txBox="1"/>
              <p:nvPr/>
            </p:nvSpPr>
            <p:spPr>
              <a:xfrm>
                <a:off x="5158836" y="2377654"/>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59%</a:t>
                </a:r>
              </a:p>
            </p:txBody>
          </p:sp>
        </p:grpSp>
        <p:grpSp>
          <p:nvGrpSpPr>
            <p:cNvPr id="26" name="组合 25"/>
            <p:cNvGrpSpPr/>
            <p:nvPr/>
          </p:nvGrpSpPr>
          <p:grpSpPr>
            <a:xfrm>
              <a:off x="9658636" y="4706433"/>
              <a:ext cx="1039318" cy="1071914"/>
              <a:chOff x="6621383" y="2584938"/>
              <a:chExt cx="1438646" cy="1483766"/>
            </a:xfrm>
          </p:grpSpPr>
          <p:graphicFrame>
            <p:nvGraphicFramePr>
              <p:cNvPr id="27" name="图表 26"/>
              <p:cNvGraphicFramePr/>
              <p:nvPr>
                <p:extLst>
                  <p:ext uri="{D42A27DB-BD31-4B8C-83A1-F6EECF244321}">
                    <p14:modId xmlns:p14="http://schemas.microsoft.com/office/powerpoint/2010/main" val="2152805663"/>
                  </p:ext>
                </p:extLst>
              </p:nvPr>
            </p:nvGraphicFramePr>
            <p:xfrm>
              <a:off x="6621383" y="2584938"/>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19"/>
              <p:cNvSpPr txBox="1"/>
              <p:nvPr/>
            </p:nvSpPr>
            <p:spPr>
              <a:xfrm>
                <a:off x="6994335" y="3135108"/>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23%</a:t>
                </a:r>
              </a:p>
            </p:txBody>
          </p:sp>
        </p:grpSp>
        <p:grpSp>
          <p:nvGrpSpPr>
            <p:cNvPr id="29" name="组合 28"/>
            <p:cNvGrpSpPr/>
            <p:nvPr/>
          </p:nvGrpSpPr>
          <p:grpSpPr>
            <a:xfrm>
              <a:off x="6527732" y="4706433"/>
              <a:ext cx="1039318" cy="1071914"/>
              <a:chOff x="1086911" y="1827484"/>
              <a:chExt cx="1438646" cy="1483766"/>
            </a:xfrm>
          </p:grpSpPr>
          <p:graphicFrame>
            <p:nvGraphicFramePr>
              <p:cNvPr id="30" name="图表 29"/>
              <p:cNvGraphicFramePr/>
              <p:nvPr>
                <p:extLst>
                  <p:ext uri="{D42A27DB-BD31-4B8C-83A1-F6EECF244321}">
                    <p14:modId xmlns:p14="http://schemas.microsoft.com/office/powerpoint/2010/main" val="503690602"/>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6"/>
              <p:cNvSpPr txBox="1"/>
              <p:nvPr/>
            </p:nvSpPr>
            <p:spPr>
              <a:xfrm>
                <a:off x="1459863" y="2377654"/>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75%</a:t>
                </a:r>
              </a:p>
            </p:txBody>
          </p:sp>
        </p:grpSp>
        <p:sp>
          <p:nvSpPr>
            <p:cNvPr id="32" name="TextBox 7">
              <a:extLst>
                <a:ext uri="{FF2B5EF4-FFF2-40B4-BE49-F238E27FC236}">
                  <a16:creationId xmlns:a16="http://schemas.microsoft.com/office/drawing/2014/main" xmlns="" id="{8DE6CD62-A5CF-42EF-B6BB-0447C20B7252}"/>
                </a:ext>
              </a:extLst>
            </p:cNvPr>
            <p:cNvSpPr txBox="1"/>
            <p:nvPr/>
          </p:nvSpPr>
          <p:spPr>
            <a:xfrm>
              <a:off x="6631156" y="5778347"/>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7656961" y="5778347"/>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8682765" y="5778347"/>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sp>
          <p:nvSpPr>
            <p:cNvPr id="35" name="TextBox 7">
              <a:extLst>
                <a:ext uri="{FF2B5EF4-FFF2-40B4-BE49-F238E27FC236}">
                  <a16:creationId xmlns:a16="http://schemas.microsoft.com/office/drawing/2014/main" xmlns="" id="{8DE6CD62-A5CF-42EF-B6BB-0447C20B7252}"/>
                </a:ext>
              </a:extLst>
            </p:cNvPr>
            <p:cNvSpPr txBox="1"/>
            <p:nvPr/>
          </p:nvSpPr>
          <p:spPr>
            <a:xfrm>
              <a:off x="9792202" y="5778347"/>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grpSp>
      <p:grpSp>
        <p:nvGrpSpPr>
          <p:cNvPr id="4" name="组合 3"/>
          <p:cNvGrpSpPr/>
          <p:nvPr/>
        </p:nvGrpSpPr>
        <p:grpSpPr>
          <a:xfrm>
            <a:off x="5498123" y="1570689"/>
            <a:ext cx="1160585" cy="1313189"/>
            <a:chOff x="5498123" y="1570689"/>
            <a:chExt cx="1160585" cy="1313189"/>
          </a:xfrm>
          <a:effectLst>
            <a:outerShdw blurRad="254000" dist="63500" dir="2700000" algn="tl" rotWithShape="0">
              <a:prstClr val="black">
                <a:alpha val="30000"/>
              </a:prstClr>
            </a:outerShdw>
          </a:effectLst>
        </p:grpSpPr>
        <p:sp>
          <p:nvSpPr>
            <p:cNvPr id="3" name="六边形 2"/>
            <p:cNvSpPr/>
            <p:nvPr/>
          </p:nvSpPr>
          <p:spPr>
            <a:xfrm rot="5400000">
              <a:off x="5421821" y="1646991"/>
              <a:ext cx="1313189" cy="1160585"/>
            </a:xfrm>
            <a:prstGeom prst="hexagon">
              <a:avLst>
                <a:gd name="adj" fmla="val 26010"/>
                <a:gd name="vf" fmla="val 115470"/>
              </a:avLst>
            </a:prstGeom>
            <a:blipFill dpi="0" rotWithShape="0">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六边形 35"/>
            <p:cNvSpPr/>
            <p:nvPr/>
          </p:nvSpPr>
          <p:spPr>
            <a:xfrm rot="5400000">
              <a:off x="5768582" y="1939066"/>
              <a:ext cx="636307" cy="562363"/>
            </a:xfrm>
            <a:prstGeom prst="hexagon">
              <a:avLst>
                <a:gd name="adj" fmla="val 26010"/>
                <a:gd name="vf" fmla="val 115470"/>
              </a:avLst>
            </a:prstGeom>
            <a:solidFill>
              <a:srgbClr val="4F4D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10800736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1+#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1000"/>
                                        <p:tgtEl>
                                          <p:spTgt spid="2"/>
                                        </p:tgtEl>
                                      </p:cBhvr>
                                    </p:animEffect>
                                    <p:anim calcmode="lin" valueType="num">
                                      <p:cBhvr>
                                        <p:cTn id="55" dur="1000" fill="hold"/>
                                        <p:tgtEl>
                                          <p:spTgt spid="2"/>
                                        </p:tgtEl>
                                        <p:attrNameLst>
                                          <p:attrName>ppt_x</p:attrName>
                                        </p:attrNameLst>
                                      </p:cBhvr>
                                      <p:tavLst>
                                        <p:tav tm="0">
                                          <p:val>
                                            <p:strVal val="#ppt_x"/>
                                          </p:val>
                                        </p:tav>
                                        <p:tav tm="100000">
                                          <p:val>
                                            <p:strVal val="#ppt_x"/>
                                          </p:val>
                                        </p:tav>
                                      </p:tavLst>
                                    </p:anim>
                                    <p:anim calcmode="lin" valueType="num">
                                      <p:cBhvr>
                                        <p:cTn id="5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067984" y="0"/>
            <a:ext cx="0" cy="71159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1793631" y="574431"/>
            <a:ext cx="3833446" cy="1359877"/>
          </a:xfrm>
          <a:prstGeom prst="roundRect">
            <a:avLst>
              <a:gd name="adj" fmla="val 7184"/>
            </a:avLst>
          </a:prstGeom>
          <a:blipFill dpi="0" rotWithShape="1">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t="-44013" b="-4401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xmlns="" id="{503E0C68-DA60-417A-94AF-3E2A39D1D51A}"/>
              </a:ext>
            </a:extLst>
          </p:cNvPr>
          <p:cNvSpPr txBox="1"/>
          <p:nvPr/>
        </p:nvSpPr>
        <p:spPr>
          <a:xfrm>
            <a:off x="1706138" y="5330252"/>
            <a:ext cx="4003002" cy="692497"/>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a:t>
            </a:r>
            <a:endParaRPr lang="en-US" altLang="zh-CN" sz="1000" dirty="0" smtClean="0">
              <a:solidFill>
                <a:srgbClr val="686769"/>
              </a:solidFill>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4385700" y="3233062"/>
            <a:ext cx="1323439" cy="530915"/>
          </a:xfrm>
          <a:prstGeom prst="rect">
            <a:avLst/>
          </a:prstGeom>
          <a:noFill/>
        </p:spPr>
        <p:txBody>
          <a:bodyPr wrap="square" rtlCol="0">
            <a:spAutoFit/>
          </a:bodyPr>
          <a:lstStyle/>
          <a:p>
            <a:pPr algn="r"/>
            <a:r>
              <a:rPr lang="en-US" altLang="zh-CN" sz="1050" dirty="0" smtClean="0">
                <a:solidFill>
                  <a:srgbClr val="4F4D50"/>
                </a:solidFill>
                <a:cs typeface="+mn-ea"/>
                <a:sym typeface="+mn-lt"/>
              </a:rPr>
              <a:t>Year</a:t>
            </a:r>
          </a:p>
          <a:p>
            <a:pPr algn="r"/>
            <a:r>
              <a:rPr lang="en-US" altLang="zh-CN" dirty="0" smtClean="0">
                <a:solidFill>
                  <a:srgbClr val="4F4D50"/>
                </a:solidFill>
                <a:cs typeface="+mn-ea"/>
                <a:sym typeface="+mn-lt"/>
              </a:rPr>
              <a:t>2030</a:t>
            </a:r>
            <a:endParaRPr lang="en-US" altLang="zh-CN" dirty="0">
              <a:solidFill>
                <a:srgbClr val="4F4D50"/>
              </a:solidFill>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08892" y="888447"/>
            <a:ext cx="1323439" cy="530915"/>
          </a:xfrm>
          <a:prstGeom prst="rect">
            <a:avLst/>
          </a:prstGeom>
          <a:noFill/>
        </p:spPr>
        <p:txBody>
          <a:bodyPr wrap="square" rtlCol="0">
            <a:spAutoFit/>
          </a:bodyPr>
          <a:lstStyle/>
          <a:p>
            <a:r>
              <a:rPr lang="en-US" altLang="zh-CN" sz="1050" dirty="0" smtClean="0">
                <a:solidFill>
                  <a:srgbClr val="4F4D50"/>
                </a:solidFill>
                <a:cs typeface="+mn-ea"/>
                <a:sym typeface="+mn-lt"/>
              </a:rPr>
              <a:t>Year</a:t>
            </a:r>
          </a:p>
          <a:p>
            <a:r>
              <a:rPr lang="en-US" altLang="zh-CN" dirty="0" smtClean="0">
                <a:solidFill>
                  <a:srgbClr val="4F4D50"/>
                </a:solidFill>
                <a:cs typeface="+mn-ea"/>
                <a:sym typeface="+mn-lt"/>
              </a:rPr>
              <a:t>2030</a:t>
            </a:r>
            <a:endParaRPr lang="en-US" altLang="zh-CN" dirty="0">
              <a:solidFill>
                <a:srgbClr val="4F4D50"/>
              </a:solidFill>
              <a:cs typeface="+mn-ea"/>
              <a:sym typeface="+mn-lt"/>
            </a:endParaRPr>
          </a:p>
        </p:txBody>
      </p:sp>
      <p:sp>
        <p:nvSpPr>
          <p:cNvPr id="9" name="TextBox 7">
            <a:extLst>
              <a:ext uri="{FF2B5EF4-FFF2-40B4-BE49-F238E27FC236}">
                <a16:creationId xmlns:a16="http://schemas.microsoft.com/office/drawing/2014/main" xmlns="" id="{8DE6CD62-A5CF-42EF-B6BB-0447C20B7252}"/>
              </a:ext>
            </a:extLst>
          </p:cNvPr>
          <p:cNvSpPr txBox="1"/>
          <p:nvPr/>
        </p:nvSpPr>
        <p:spPr>
          <a:xfrm>
            <a:off x="4303280" y="4726975"/>
            <a:ext cx="1323439" cy="584775"/>
          </a:xfrm>
          <a:prstGeom prst="rect">
            <a:avLst/>
          </a:prstGeom>
          <a:noFill/>
        </p:spPr>
        <p:txBody>
          <a:bodyPr wrap="square" rtlCol="0">
            <a:spAutoFit/>
          </a:bodyPr>
          <a:lstStyle/>
          <a:p>
            <a:pPr algn="r"/>
            <a:r>
              <a:rPr lang="en-US" altLang="zh-CN" sz="3200" dirty="0" smtClean="0">
                <a:solidFill>
                  <a:srgbClr val="4F4D50"/>
                </a:solidFill>
                <a:cs typeface="+mn-ea"/>
                <a:sym typeface="+mn-lt"/>
              </a:rPr>
              <a:t>80%</a:t>
            </a:r>
            <a:endParaRPr lang="en-US" altLang="zh-CN" sz="5400" dirty="0">
              <a:solidFill>
                <a:srgbClr val="4F4D50"/>
              </a:solidFill>
              <a:cs typeface="+mn-ea"/>
              <a:sym typeface="+mn-lt"/>
            </a:endParaRPr>
          </a:p>
        </p:txBody>
      </p:sp>
      <p:sp>
        <p:nvSpPr>
          <p:cNvPr id="10" name="TextBox 7">
            <a:extLst>
              <a:ext uri="{FF2B5EF4-FFF2-40B4-BE49-F238E27FC236}">
                <a16:creationId xmlns:a16="http://schemas.microsoft.com/office/drawing/2014/main" xmlns="" id="{8DE6CD62-A5CF-42EF-B6BB-0447C20B7252}"/>
              </a:ext>
            </a:extLst>
          </p:cNvPr>
          <p:cNvSpPr txBox="1"/>
          <p:nvPr/>
        </p:nvSpPr>
        <p:spPr>
          <a:xfrm>
            <a:off x="6426830" y="5363135"/>
            <a:ext cx="1323439" cy="530915"/>
          </a:xfrm>
          <a:prstGeom prst="rect">
            <a:avLst/>
          </a:prstGeom>
          <a:noFill/>
        </p:spPr>
        <p:txBody>
          <a:bodyPr wrap="square" rtlCol="0">
            <a:spAutoFit/>
          </a:bodyPr>
          <a:lstStyle/>
          <a:p>
            <a:r>
              <a:rPr lang="en-US" altLang="zh-CN" sz="1050" dirty="0" smtClean="0">
                <a:solidFill>
                  <a:srgbClr val="4F4D50"/>
                </a:solidFill>
                <a:cs typeface="+mn-ea"/>
                <a:sym typeface="+mn-lt"/>
              </a:rPr>
              <a:t>Year</a:t>
            </a:r>
          </a:p>
          <a:p>
            <a:r>
              <a:rPr lang="en-US" altLang="zh-CN" dirty="0" smtClean="0">
                <a:solidFill>
                  <a:srgbClr val="4F4D50"/>
                </a:solidFill>
                <a:cs typeface="+mn-ea"/>
                <a:sym typeface="+mn-lt"/>
              </a:rPr>
              <a:t>2030</a:t>
            </a:r>
            <a:endParaRPr lang="en-US" altLang="zh-CN" dirty="0">
              <a:solidFill>
                <a:srgbClr val="4F4D50"/>
              </a:solidFill>
              <a:cs typeface="+mn-ea"/>
              <a:sym typeface="+mn-lt"/>
            </a:endParaRPr>
          </a:p>
        </p:txBody>
      </p:sp>
      <p:grpSp>
        <p:nvGrpSpPr>
          <p:cNvPr id="12" name="组合 11"/>
          <p:cNvGrpSpPr/>
          <p:nvPr/>
        </p:nvGrpSpPr>
        <p:grpSpPr>
          <a:xfrm>
            <a:off x="5969722" y="1137355"/>
            <a:ext cx="234028" cy="234028"/>
            <a:chOff x="7927343" y="2668909"/>
            <a:chExt cx="268762" cy="268762"/>
          </a:xfrm>
        </p:grpSpPr>
        <p:sp>
          <p:nvSpPr>
            <p:cNvPr id="13" name="椭圆 12"/>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p:cNvGrpSpPr/>
          <p:nvPr/>
        </p:nvGrpSpPr>
        <p:grpSpPr>
          <a:xfrm>
            <a:off x="5969722" y="3381505"/>
            <a:ext cx="234028" cy="234028"/>
            <a:chOff x="7927343" y="2668909"/>
            <a:chExt cx="268762" cy="268762"/>
          </a:xfrm>
        </p:grpSpPr>
        <p:sp>
          <p:nvSpPr>
            <p:cNvPr id="16" name="椭圆 15"/>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a:off x="5969722" y="5569900"/>
            <a:ext cx="234028" cy="234028"/>
            <a:chOff x="7927343" y="2668909"/>
            <a:chExt cx="268762" cy="268762"/>
          </a:xfrm>
        </p:grpSpPr>
        <p:sp>
          <p:nvSpPr>
            <p:cNvPr id="19" name="椭圆 18"/>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 name="组合 1"/>
          <p:cNvGrpSpPr/>
          <p:nvPr/>
        </p:nvGrpSpPr>
        <p:grpSpPr>
          <a:xfrm>
            <a:off x="6916616" y="2391508"/>
            <a:ext cx="3833446" cy="2052407"/>
            <a:chOff x="6916616" y="2391508"/>
            <a:chExt cx="3833446" cy="2052407"/>
          </a:xfrm>
        </p:grpSpPr>
        <p:sp>
          <p:nvSpPr>
            <p:cNvPr id="11" name="圆角矩形 10"/>
            <p:cNvSpPr/>
            <p:nvPr/>
          </p:nvSpPr>
          <p:spPr>
            <a:xfrm>
              <a:off x="6916616" y="2391508"/>
              <a:ext cx="3833446" cy="2052407"/>
            </a:xfrm>
            <a:prstGeom prst="roundRect">
              <a:avLst>
                <a:gd name="adj" fmla="val 718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aphicFrame>
          <p:nvGraphicFramePr>
            <p:cNvPr id="21" name="图表 20"/>
            <p:cNvGraphicFramePr/>
            <p:nvPr>
              <p:extLst>
                <p:ext uri="{D42A27DB-BD31-4B8C-83A1-F6EECF244321}">
                  <p14:modId xmlns:p14="http://schemas.microsoft.com/office/powerpoint/2010/main" val="92919904"/>
                </p:ext>
              </p:extLst>
            </p:nvPr>
          </p:nvGraphicFramePr>
          <p:xfrm>
            <a:off x="7886240" y="2655072"/>
            <a:ext cx="2863822" cy="1686893"/>
          </p:xfrm>
          <a:graphic>
            <a:graphicData uri="http://schemas.openxmlformats.org/drawingml/2006/chart">
              <c:chart xmlns:c="http://schemas.openxmlformats.org/drawingml/2006/chart" xmlns:r="http://schemas.openxmlformats.org/officeDocument/2006/relationships" r:id="rId5"/>
            </a:graphicData>
          </a:graphic>
        </p:graphicFrame>
        <p:sp>
          <p:nvSpPr>
            <p:cNvPr id="23" name="Freeform 35"/>
            <p:cNvSpPr>
              <a:spLocks noEditPoints="1"/>
            </p:cNvSpPr>
            <p:nvPr/>
          </p:nvSpPr>
          <p:spPr bwMode="auto">
            <a:xfrm>
              <a:off x="7401399" y="3424903"/>
              <a:ext cx="162352" cy="342199"/>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9FB8D6"/>
            </a:solidFill>
            <a:ln>
              <a:noFill/>
            </a:ln>
            <a:extLst/>
          </p:spPr>
          <p:txBody>
            <a:bodyPr vert="horz" wrap="square" lIns="62999" tIns="31499" rIns="62999" bIns="31499" numCol="1" anchor="t" anchorCtr="0" compatLnSpc="1">
              <a:prstTxWarp prst="textNoShape">
                <a:avLst/>
              </a:prstTxWarp>
            </a:bodyPr>
            <a:lstStyle/>
            <a:p>
              <a:endParaRPr lang="zh-CN" altLang="en-US">
                <a:solidFill>
                  <a:prstClr val="black"/>
                </a:solidFill>
                <a:cs typeface="+mn-ea"/>
                <a:sym typeface="+mn-lt"/>
              </a:endParaRPr>
            </a:p>
          </p:txBody>
        </p:sp>
        <p:sp>
          <p:nvSpPr>
            <p:cNvPr id="24" name="Freeform 36"/>
            <p:cNvSpPr>
              <a:spLocks noEditPoints="1"/>
            </p:cNvSpPr>
            <p:nvPr/>
          </p:nvSpPr>
          <p:spPr bwMode="auto">
            <a:xfrm>
              <a:off x="7218232" y="3426252"/>
              <a:ext cx="134919" cy="340850"/>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4F4D50"/>
            </a:solidFill>
            <a:ln>
              <a:noFill/>
            </a:ln>
            <a:extLst/>
          </p:spPr>
          <p:txBody>
            <a:bodyPr vert="horz" wrap="square" lIns="62999" tIns="31499" rIns="62999" bIns="31499" numCol="1" anchor="t" anchorCtr="0" compatLnSpc="1">
              <a:prstTxWarp prst="textNoShape">
                <a:avLst/>
              </a:prstTxWarp>
            </a:bodyPr>
            <a:lstStyle/>
            <a:p>
              <a:endParaRPr lang="zh-CN" altLang="en-US">
                <a:solidFill>
                  <a:prstClr val="black"/>
                </a:solidFill>
                <a:cs typeface="+mn-ea"/>
                <a:sym typeface="+mn-lt"/>
              </a:endParaRPr>
            </a:p>
          </p:txBody>
        </p:sp>
        <p:sp>
          <p:nvSpPr>
            <p:cNvPr id="25" name="TextBox 7">
              <a:extLst>
                <a:ext uri="{FF2B5EF4-FFF2-40B4-BE49-F238E27FC236}">
                  <a16:creationId xmlns:a16="http://schemas.microsoft.com/office/drawing/2014/main" xmlns="" id="{8DE6CD62-A5CF-42EF-B6BB-0447C20B7252}"/>
                </a:ext>
              </a:extLst>
            </p:cNvPr>
            <p:cNvSpPr txBox="1"/>
            <p:nvPr/>
          </p:nvSpPr>
          <p:spPr>
            <a:xfrm>
              <a:off x="6998796" y="3898362"/>
              <a:ext cx="751473" cy="369332"/>
            </a:xfrm>
            <a:prstGeom prst="rect">
              <a:avLst/>
            </a:prstGeom>
            <a:noFill/>
          </p:spPr>
          <p:txBody>
            <a:bodyPr wrap="square" rtlCol="0">
              <a:spAutoFit/>
            </a:bodyPr>
            <a:lstStyle/>
            <a:p>
              <a:pPr algn="ctr"/>
              <a:r>
                <a:rPr lang="en-US" altLang="zh-CN" sz="900" dirty="0" smtClean="0">
                  <a:solidFill>
                    <a:srgbClr val="4F4D50"/>
                  </a:solidFill>
                  <a:cs typeface="+mn-ea"/>
                  <a:sym typeface="+mn-lt"/>
                </a:rPr>
                <a:t>100%</a:t>
              </a:r>
            </a:p>
            <a:p>
              <a:pPr algn="ctr"/>
              <a:r>
                <a:rPr lang="zh-CN" altLang="en-US" sz="900" dirty="0" smtClean="0">
                  <a:solidFill>
                    <a:srgbClr val="4F4D50"/>
                  </a:solidFill>
                  <a:cs typeface="+mn-ea"/>
                  <a:sym typeface="+mn-lt"/>
                </a:rPr>
                <a:t>数据比例</a:t>
              </a:r>
              <a:endParaRPr lang="en-US" altLang="zh-CN" sz="900" dirty="0">
                <a:solidFill>
                  <a:srgbClr val="4F4D50"/>
                </a:solidFill>
                <a:cs typeface="+mn-ea"/>
                <a:sym typeface="+mn-lt"/>
              </a:endParaRPr>
            </a:p>
          </p:txBody>
        </p:sp>
      </p:grpSp>
      <p:sp>
        <p:nvSpPr>
          <p:cNvPr id="26" name="TextBox 7">
            <a:extLst>
              <a:ext uri="{FF2B5EF4-FFF2-40B4-BE49-F238E27FC236}">
                <a16:creationId xmlns:a16="http://schemas.microsoft.com/office/drawing/2014/main" xmlns="" id="{8DE6CD62-A5CF-42EF-B6BB-0447C20B7252}"/>
              </a:ext>
            </a:extLst>
          </p:cNvPr>
          <p:cNvSpPr txBox="1"/>
          <p:nvPr/>
        </p:nvSpPr>
        <p:spPr>
          <a:xfrm>
            <a:off x="7719066" y="729420"/>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公司大事记</a:t>
            </a:r>
            <a:endParaRPr lang="en-US" altLang="zh-CN" sz="1400" dirty="0">
              <a:solidFill>
                <a:srgbClr val="4F4D50"/>
              </a:solidFill>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7719067" y="1063337"/>
            <a:ext cx="3030995" cy="472950"/>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en-US" altLang="zh-CN" sz="1000" dirty="0" smtClean="0">
              <a:solidFill>
                <a:srgbClr val="686769"/>
              </a:solidFill>
              <a:cs typeface="+mn-ea"/>
              <a:sym typeface="+mn-lt"/>
            </a:endParaRPr>
          </a:p>
        </p:txBody>
      </p:sp>
    </p:spTree>
    <p:extLst>
      <p:ext uri="{BB962C8B-B14F-4D97-AF65-F5344CB8AC3E}">
        <p14:creationId xmlns:p14="http://schemas.microsoft.com/office/powerpoint/2010/main" val="1279354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500" fill="hold"/>
                                        <p:tgtEl>
                                          <p:spTgt spid="10"/>
                                        </p:tgtEl>
                                        <p:attrNameLst>
                                          <p:attrName>ppt_x</p:attrName>
                                        </p:attrNameLst>
                                      </p:cBhvr>
                                      <p:tavLst>
                                        <p:tav tm="0">
                                          <p:val>
                                            <p:strVal val="1+#ppt_w/2"/>
                                          </p:val>
                                        </p:tav>
                                        <p:tav tm="100000">
                                          <p:val>
                                            <p:strVal val="#ppt_x"/>
                                          </p:val>
                                        </p:tav>
                                      </p:tavLst>
                                    </p:anim>
                                    <p:anim calcmode="lin" valueType="num">
                                      <p:cBhvr additive="base">
                                        <p:cTn id="8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67984" y="0"/>
            <a:ext cx="0" cy="40796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969722" y="1123479"/>
            <a:ext cx="234028" cy="234028"/>
            <a:chOff x="7927343" y="2668909"/>
            <a:chExt cx="268762" cy="268762"/>
          </a:xfrm>
        </p:grpSpPr>
        <p:sp>
          <p:nvSpPr>
            <p:cNvPr id="7" name="椭圆 6"/>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7979663" y="2721229"/>
              <a:ext cx="164123" cy="164123"/>
            </a:xfrm>
            <a:prstGeom prst="ellipse">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7">
            <a:extLst>
              <a:ext uri="{FF2B5EF4-FFF2-40B4-BE49-F238E27FC236}">
                <a16:creationId xmlns:a16="http://schemas.microsoft.com/office/drawing/2014/main" xmlns="" id="{8DE6CD62-A5CF-42EF-B6BB-0447C20B7252}"/>
              </a:ext>
            </a:extLst>
          </p:cNvPr>
          <p:cNvSpPr txBox="1"/>
          <p:nvPr/>
        </p:nvSpPr>
        <p:spPr>
          <a:xfrm>
            <a:off x="4425785" y="1010393"/>
            <a:ext cx="1323439" cy="530915"/>
          </a:xfrm>
          <a:prstGeom prst="rect">
            <a:avLst/>
          </a:prstGeom>
          <a:noFill/>
        </p:spPr>
        <p:txBody>
          <a:bodyPr wrap="square" rtlCol="0">
            <a:spAutoFit/>
          </a:bodyPr>
          <a:lstStyle/>
          <a:p>
            <a:pPr algn="r"/>
            <a:r>
              <a:rPr lang="en-US" altLang="zh-CN" sz="1050" dirty="0" smtClean="0">
                <a:solidFill>
                  <a:srgbClr val="4F4D50"/>
                </a:solidFill>
                <a:cs typeface="+mn-ea"/>
                <a:sym typeface="+mn-lt"/>
              </a:rPr>
              <a:t>Year</a:t>
            </a:r>
          </a:p>
          <a:p>
            <a:pPr algn="r"/>
            <a:r>
              <a:rPr lang="en-US" altLang="zh-CN" dirty="0" smtClean="0">
                <a:solidFill>
                  <a:srgbClr val="4F4D50"/>
                </a:solidFill>
                <a:cs typeface="+mn-ea"/>
                <a:sym typeface="+mn-lt"/>
              </a:rPr>
              <a:t>2030</a:t>
            </a:r>
            <a:endParaRPr lang="en-US" altLang="zh-CN" dirty="0">
              <a:solidFill>
                <a:srgbClr val="4F4D50"/>
              </a:solidFill>
              <a:cs typeface="+mn-ea"/>
              <a:sym typeface="+mn-lt"/>
            </a:endParaRPr>
          </a:p>
        </p:txBody>
      </p:sp>
      <p:sp>
        <p:nvSpPr>
          <p:cNvPr id="10" name="文本框 9">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11" name="TextBox 7">
            <a:extLst>
              <a:ext uri="{FF2B5EF4-FFF2-40B4-BE49-F238E27FC236}">
                <a16:creationId xmlns:a16="http://schemas.microsoft.com/office/drawing/2014/main" xmlns="" id="{8DE6CD62-A5CF-42EF-B6BB-0447C20B7252}"/>
              </a:ext>
            </a:extLst>
          </p:cNvPr>
          <p:cNvSpPr txBox="1"/>
          <p:nvPr/>
        </p:nvSpPr>
        <p:spPr>
          <a:xfrm>
            <a:off x="947547" y="2375515"/>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公司发展历程</a:t>
            </a:r>
            <a:endParaRPr lang="en-US" altLang="zh-CN" sz="1400" dirty="0">
              <a:solidFill>
                <a:srgbClr val="4F4D50"/>
              </a:solidFill>
              <a:cs typeface="+mn-ea"/>
              <a:sym typeface="+mn-lt"/>
            </a:endParaRPr>
          </a:p>
        </p:txBody>
      </p:sp>
      <p:sp>
        <p:nvSpPr>
          <p:cNvPr id="12" name="文本框 11">
            <a:extLst>
              <a:ext uri="{FF2B5EF4-FFF2-40B4-BE49-F238E27FC236}">
                <a16:creationId xmlns:a16="http://schemas.microsoft.com/office/drawing/2014/main" xmlns="" id="{503E0C68-DA60-417A-94AF-3E2A39D1D51A}"/>
              </a:ext>
            </a:extLst>
          </p:cNvPr>
          <p:cNvSpPr txBox="1"/>
          <p:nvPr/>
        </p:nvSpPr>
        <p:spPr>
          <a:xfrm>
            <a:off x="6553412" y="2375515"/>
            <a:ext cx="3798065"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6553412" y="2024297"/>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公司大事记</a:t>
            </a:r>
            <a:endParaRPr lang="en-US" altLang="zh-CN" sz="1400" dirty="0">
              <a:solidFill>
                <a:srgbClr val="4F4D50"/>
              </a:solidFill>
              <a:cs typeface="+mn-ea"/>
              <a:sym typeface="+mn-lt"/>
            </a:endParaRPr>
          </a:p>
        </p:txBody>
      </p:sp>
      <p:grpSp>
        <p:nvGrpSpPr>
          <p:cNvPr id="14" name="组合 13"/>
          <p:cNvGrpSpPr/>
          <p:nvPr/>
        </p:nvGrpSpPr>
        <p:grpSpPr>
          <a:xfrm>
            <a:off x="5498123" y="4079631"/>
            <a:ext cx="1160585" cy="1313189"/>
            <a:chOff x="5498123" y="1570689"/>
            <a:chExt cx="1160585" cy="1313189"/>
          </a:xfrm>
          <a:effectLst>
            <a:outerShdw blurRad="254000" dist="63500" dir="2700000" algn="tl" rotWithShape="0">
              <a:prstClr val="black">
                <a:alpha val="30000"/>
              </a:prstClr>
            </a:outerShdw>
          </a:effectLst>
        </p:grpSpPr>
        <p:sp>
          <p:nvSpPr>
            <p:cNvPr id="15" name="六边形 14"/>
            <p:cNvSpPr/>
            <p:nvPr/>
          </p:nvSpPr>
          <p:spPr>
            <a:xfrm rot="5400000">
              <a:off x="5421821" y="1646991"/>
              <a:ext cx="1313189" cy="1160585"/>
            </a:xfrm>
            <a:prstGeom prst="hexagon">
              <a:avLst>
                <a:gd name="adj" fmla="val 26010"/>
                <a:gd name="vf" fmla="val 115470"/>
              </a:avLst>
            </a:pr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六边形 15"/>
            <p:cNvSpPr/>
            <p:nvPr/>
          </p:nvSpPr>
          <p:spPr>
            <a:xfrm rot="5400000">
              <a:off x="5768582" y="1939066"/>
              <a:ext cx="636307" cy="562363"/>
            </a:xfrm>
            <a:prstGeom prst="hexagon">
              <a:avLst>
                <a:gd name="adj" fmla="val 26010"/>
                <a:gd name="vf" fmla="val 115470"/>
              </a:avLst>
            </a:prstGeom>
            <a:solidFill>
              <a:srgbClr val="4F4D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grpSp>
        <p:nvGrpSpPr>
          <p:cNvPr id="22" name="组合 21"/>
          <p:cNvGrpSpPr/>
          <p:nvPr/>
        </p:nvGrpSpPr>
        <p:grpSpPr>
          <a:xfrm>
            <a:off x="6517222" y="821550"/>
            <a:ext cx="1039318" cy="1071914"/>
            <a:chOff x="1086911" y="1827484"/>
            <a:chExt cx="1438646" cy="1483766"/>
          </a:xfrm>
        </p:grpSpPr>
        <p:graphicFrame>
          <p:nvGraphicFramePr>
            <p:cNvPr id="23" name="图表 22"/>
            <p:cNvGraphicFramePr/>
            <p:nvPr>
              <p:extLst>
                <p:ext uri="{D42A27DB-BD31-4B8C-83A1-F6EECF244321}">
                  <p14:modId xmlns:p14="http://schemas.microsoft.com/office/powerpoint/2010/main" val="3263497009"/>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16"/>
            <p:cNvSpPr txBox="1"/>
            <p:nvPr/>
          </p:nvSpPr>
          <p:spPr>
            <a:xfrm>
              <a:off x="1459863" y="2377654"/>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75%</a:t>
              </a:r>
            </a:p>
          </p:txBody>
        </p:sp>
      </p:grpSp>
    </p:spTree>
    <p:extLst>
      <p:ext uri="{BB962C8B-B14F-4D97-AF65-F5344CB8AC3E}">
        <p14:creationId xmlns:p14="http://schemas.microsoft.com/office/powerpoint/2010/main" val="11748834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387685" y="1366411"/>
            <a:ext cx="2589155" cy="4439657"/>
            <a:chOff x="3774475" y="2050352"/>
            <a:chExt cx="2589155" cy="4439657"/>
          </a:xfrm>
        </p:grpSpPr>
        <p:sp>
          <p:nvSpPr>
            <p:cNvPr id="4" name="Rounded Rectangle 3"/>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5"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mn-lt"/>
                  <a:ea typeface="+mn-ea"/>
                  <a:cs typeface="+mn-ea"/>
                  <a:sym typeface="+mn-lt"/>
                </a:rPr>
                <a:t>王女士</a:t>
              </a:r>
              <a:endParaRPr lang="en-US" sz="1000" b="0" dirty="0">
                <a:solidFill>
                  <a:srgbClr val="4F4D50"/>
                </a:solidFill>
                <a:latin typeface="+mn-lt"/>
                <a:ea typeface="+mn-ea"/>
                <a:cs typeface="+mn-ea"/>
                <a:sym typeface="+mn-lt"/>
              </a:endParaRPr>
            </a:p>
          </p:txBody>
        </p:sp>
        <p:sp>
          <p:nvSpPr>
            <p:cNvPr id="6" name="Round Same Side Corner Rectangle 5"/>
            <p:cNvSpPr/>
            <p:nvPr/>
          </p:nvSpPr>
          <p:spPr>
            <a:xfrm rot="10800000">
              <a:off x="3774476" y="5706102"/>
              <a:ext cx="2589153" cy="783907"/>
            </a:xfrm>
            <a:prstGeom prst="round2SameRect">
              <a:avLst>
                <a:gd name="adj1" fmla="val 4339"/>
                <a:gd name="adj2" fmla="val 0"/>
              </a:avLst>
            </a:prstGeom>
            <a:solidFill>
              <a:srgbClr val="9FB8D6"/>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7"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CEO / Founder</a:t>
              </a:r>
              <a:endParaRPr lang="en-US" sz="400" b="0" dirty="0">
                <a:solidFill>
                  <a:schemeClr val="tx1">
                    <a:alpha val="50000"/>
                  </a:schemeClr>
                </a:solidFill>
                <a:latin typeface="+mn-lt"/>
                <a:ea typeface="+mn-ea"/>
                <a:cs typeface="+mn-ea"/>
                <a:sym typeface="+mn-lt"/>
              </a:endParaRPr>
            </a:p>
          </p:txBody>
        </p:sp>
        <p:sp>
          <p:nvSpPr>
            <p:cNvPr id="8"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mn-lt"/>
                  <a:ea typeface="+mn-ea"/>
                  <a:cs typeface="+mn-ea"/>
                  <a:sym typeface="+mn-lt"/>
                </a:rPr>
                <a:t>简洁精准的 解说所提炼的核心</a:t>
              </a:r>
              <a:r>
                <a:rPr lang="zh-CN" altLang="en-US" sz="1000" b="0" dirty="0" smtClean="0">
                  <a:solidFill>
                    <a:srgbClr val="FFFFFF">
                      <a:alpha val="70000"/>
                    </a:srgbClr>
                  </a:solidFill>
                  <a:latin typeface="+mn-lt"/>
                  <a:ea typeface="+mn-ea"/>
                  <a:cs typeface="+mn-ea"/>
                  <a:sym typeface="+mn-lt"/>
                </a:rPr>
                <a:t>概念点击</a:t>
              </a:r>
              <a:r>
                <a:rPr lang="zh-CN" altLang="en-US" sz="1000" b="0" dirty="0">
                  <a:solidFill>
                    <a:srgbClr val="FFFFFF">
                      <a:alpha val="70000"/>
                    </a:srgbClr>
                  </a:solidFill>
                  <a:latin typeface="+mn-lt"/>
                  <a:ea typeface="+mn-ea"/>
                  <a:cs typeface="+mn-ea"/>
                  <a:sym typeface="+mn-lt"/>
                </a:rPr>
                <a:t>输入简要文字</a:t>
              </a:r>
              <a:r>
                <a:rPr lang="zh-CN" altLang="en-US" sz="1000" b="0" dirty="0" smtClean="0">
                  <a:solidFill>
                    <a:srgbClr val="FFFFFF">
                      <a:alpha val="70000"/>
                    </a:srgbClr>
                  </a:solidFill>
                  <a:latin typeface="+mn-lt"/>
                  <a:ea typeface="+mn-ea"/>
                  <a:cs typeface="+mn-ea"/>
                  <a:sym typeface="+mn-lt"/>
                </a:rPr>
                <a:t>解说</a:t>
              </a:r>
              <a:endParaRPr lang="en-US" sz="1000" b="0" dirty="0">
                <a:solidFill>
                  <a:srgbClr val="FFFFFF">
                    <a:alpha val="70000"/>
                  </a:srgbClr>
                </a:solidFill>
                <a:latin typeface="+mn-lt"/>
                <a:ea typeface="+mn-ea"/>
                <a:cs typeface="+mn-ea"/>
                <a:sym typeface="+mn-lt"/>
              </a:endParaRPr>
            </a:p>
          </p:txBody>
        </p:sp>
        <p:cxnSp>
          <p:nvCxnSpPr>
            <p:cNvPr id="9" name="Straight Connector 8"/>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8331607" y="1366411"/>
            <a:ext cx="2589155" cy="4439657"/>
            <a:chOff x="3774475" y="2050352"/>
            <a:chExt cx="2589155" cy="4439657"/>
          </a:xfrm>
        </p:grpSpPr>
        <p:sp>
          <p:nvSpPr>
            <p:cNvPr id="15" name="Rounded Rectangle 14"/>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16"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mn-lt"/>
                  <a:ea typeface="+mn-ea"/>
                  <a:cs typeface="+mn-ea"/>
                  <a:sym typeface="+mn-lt"/>
                </a:rPr>
                <a:t>李女士</a:t>
              </a:r>
              <a:endParaRPr lang="en-US" sz="2000" b="0" dirty="0">
                <a:solidFill>
                  <a:srgbClr val="4F4D50"/>
                </a:solidFill>
                <a:latin typeface="+mn-lt"/>
                <a:ea typeface="+mn-ea"/>
                <a:cs typeface="+mn-ea"/>
                <a:sym typeface="+mn-lt"/>
              </a:endParaRPr>
            </a:p>
          </p:txBody>
        </p:sp>
        <p:sp>
          <p:nvSpPr>
            <p:cNvPr id="17" name="Round Same Side Corner Rectangle 16"/>
            <p:cNvSpPr/>
            <p:nvPr/>
          </p:nvSpPr>
          <p:spPr>
            <a:xfrm rot="10800000">
              <a:off x="3774476" y="5706102"/>
              <a:ext cx="2589153" cy="783907"/>
            </a:xfrm>
            <a:prstGeom prst="round2SameRect">
              <a:avLst>
                <a:gd name="adj1" fmla="val 4339"/>
                <a:gd name="adj2" fmla="val 0"/>
              </a:avLst>
            </a:prstGeom>
            <a:solidFill>
              <a:srgbClr val="4F4D50"/>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18"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Marketing PR</a:t>
              </a:r>
              <a:endParaRPr lang="en-US" sz="400" b="0" dirty="0">
                <a:solidFill>
                  <a:schemeClr val="tx1">
                    <a:alpha val="50000"/>
                  </a:schemeClr>
                </a:solidFill>
                <a:latin typeface="+mn-lt"/>
                <a:ea typeface="+mn-ea"/>
                <a:cs typeface="+mn-ea"/>
                <a:sym typeface="+mn-lt"/>
              </a:endParaRPr>
            </a:p>
          </p:txBody>
        </p:sp>
        <p:sp>
          <p:nvSpPr>
            <p:cNvPr id="19"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mn-lt"/>
                  <a:ea typeface="+mn-ea"/>
                  <a:cs typeface="+mn-ea"/>
                  <a:sym typeface="+mn-lt"/>
                </a:rPr>
                <a:t>简洁精准的 解说所提炼的核心概念点击输入简要文字解说</a:t>
              </a:r>
              <a:endParaRPr lang="en-US" altLang="zh-CN" sz="1000" b="0" dirty="0">
                <a:solidFill>
                  <a:srgbClr val="FFFFFF">
                    <a:alpha val="70000"/>
                  </a:srgbClr>
                </a:solidFill>
                <a:latin typeface="+mn-lt"/>
                <a:ea typeface="+mn-ea"/>
                <a:cs typeface="+mn-ea"/>
                <a:sym typeface="+mn-lt"/>
              </a:endParaRPr>
            </a:p>
          </p:txBody>
        </p:sp>
        <p:cxnSp>
          <p:nvCxnSpPr>
            <p:cNvPr id="20" name="Straight Connector 19"/>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2" name="Title 21"/>
          <p:cNvSpPr>
            <a:spLocks noGrp="1"/>
          </p:cNvSpPr>
          <p:nvPr>
            <p:ph type="title"/>
          </p:nvPr>
        </p:nvSpPr>
        <p:spPr/>
        <p:txBody>
          <a:bodyPr/>
          <a:lstStyle/>
          <a:p>
            <a:pPr>
              <a:lnSpc>
                <a:spcPct val="130000"/>
              </a:lnSpc>
            </a:pPr>
            <a:r>
              <a:rPr lang="zh-CN" altLang="en-US" dirty="0" smtClean="0">
                <a:solidFill>
                  <a:srgbClr val="4F4D50"/>
                </a:solidFill>
                <a:latin typeface="+mn-lt"/>
                <a:ea typeface="+mn-ea"/>
                <a:cs typeface="+mn-ea"/>
                <a:sym typeface="+mn-lt"/>
              </a:rPr>
              <a:t>核心成员</a:t>
            </a:r>
            <a:endParaRPr lang="en-US" dirty="0">
              <a:solidFill>
                <a:srgbClr val="4F4D50"/>
              </a:solidFill>
              <a:latin typeface="+mn-lt"/>
              <a:ea typeface="+mn-ea"/>
              <a:cs typeface="+mn-ea"/>
              <a:sym typeface="+mn-lt"/>
            </a:endParaRPr>
          </a:p>
        </p:txBody>
      </p:sp>
      <p:cxnSp>
        <p:nvCxnSpPr>
          <p:cNvPr id="30" name="Straight Connector 29"/>
          <p:cNvCxnSpPr/>
          <p:nvPr/>
        </p:nvCxnSpPr>
        <p:spPr>
          <a:xfrm>
            <a:off x="1386590" y="0"/>
            <a:ext cx="0" cy="121025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图片占位符 11">
            <a:extLst>
              <a:ext uri="{FF2B5EF4-FFF2-40B4-BE49-F238E27FC236}">
                <a16:creationId xmlns="" xmlns:a16="http://schemas.microsoft.com/office/drawing/2014/main" id="{CF8DF926-8D34-487D-A7C8-4E4E39376E49}"/>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 xmlns:a16="http://schemas.microsoft.com/office/drawing/2014/main" id="{F629BBEF-F065-4416-8EC2-47E31A5487A0}"/>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grpSp>
        <p:nvGrpSpPr>
          <p:cNvPr id="23" name="组合 22"/>
          <p:cNvGrpSpPr/>
          <p:nvPr/>
        </p:nvGrpSpPr>
        <p:grpSpPr>
          <a:xfrm>
            <a:off x="481368" y="440281"/>
            <a:ext cx="1976218" cy="666359"/>
            <a:chOff x="481368" y="440281"/>
            <a:chExt cx="1976218" cy="666359"/>
          </a:xfrm>
        </p:grpSpPr>
        <p:sp>
          <p:nvSpPr>
            <p:cNvPr id="2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01</a:t>
              </a:r>
              <a:endParaRPr lang="zh-CN" altLang="en-US" sz="2667" dirty="0">
                <a:solidFill>
                  <a:srgbClr val="E1E0D8"/>
                </a:solidFill>
                <a:cs typeface="+mn-ea"/>
                <a:sym typeface="+mn-lt"/>
              </a:endParaRPr>
            </a:p>
          </p:txBody>
        </p:sp>
        <p:sp>
          <p:nvSpPr>
            <p:cNvPr id="2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团队介绍</a:t>
              </a:r>
              <a:endParaRPr lang="en-US" altLang="zh-CN" sz="2400" dirty="0">
                <a:solidFill>
                  <a:srgbClr val="4F4D50"/>
                </a:solidFill>
                <a:cs typeface="+mn-ea"/>
                <a:sym typeface="+mn-lt"/>
              </a:endParaRPr>
            </a:p>
          </p:txBody>
        </p:sp>
        <p:sp>
          <p:nvSpPr>
            <p:cNvPr id="27" name="矩形 2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文本框 30">
            <a:extLst>
              <a:ext uri="{FF2B5EF4-FFF2-40B4-BE49-F238E27FC236}">
                <a16:creationId xmlns:a16="http://schemas.microsoft.com/office/drawing/2014/main" xmlns="" id="{503E0C68-DA60-417A-94AF-3E2A39D1D51A}"/>
              </a:ext>
            </a:extLst>
          </p:cNvPr>
          <p:cNvSpPr txBox="1"/>
          <p:nvPr/>
        </p:nvSpPr>
        <p:spPr>
          <a:xfrm>
            <a:off x="947548" y="2050177"/>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32" name="TextBox 7">
            <a:extLst>
              <a:ext uri="{FF2B5EF4-FFF2-40B4-BE49-F238E27FC236}">
                <a16:creationId xmlns:a16="http://schemas.microsoft.com/office/drawing/2014/main" xmlns="" id="{8DE6CD62-A5CF-42EF-B6BB-0447C20B7252}"/>
              </a:ext>
            </a:extLst>
          </p:cNvPr>
          <p:cNvSpPr txBox="1"/>
          <p:nvPr/>
        </p:nvSpPr>
        <p:spPr>
          <a:xfrm>
            <a:off x="947547" y="1541814"/>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团队领袖简介</a:t>
            </a:r>
            <a:endParaRPr lang="en-US" altLang="zh-CN" sz="1400" dirty="0">
              <a:solidFill>
                <a:srgbClr val="4F4D50"/>
              </a:solidFill>
              <a:cs typeface="+mn-ea"/>
              <a:sym typeface="+mn-lt"/>
            </a:endParaRPr>
          </a:p>
        </p:txBody>
      </p:sp>
    </p:spTree>
    <p:extLst>
      <p:ext uri="{BB962C8B-B14F-4D97-AF65-F5344CB8AC3E}">
        <p14:creationId xmlns:p14="http://schemas.microsoft.com/office/powerpoint/2010/main" val="38939654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964370" y="1819128"/>
            <a:ext cx="2388432" cy="3978930"/>
            <a:chOff x="830555" y="2050353"/>
            <a:chExt cx="2388432" cy="3978930"/>
          </a:xfrm>
          <a:effectLst>
            <a:outerShdw blurRad="254000" dist="63500" dir="2700000" algn="tl" rotWithShape="0">
              <a:prstClr val="black">
                <a:alpha val="30000"/>
              </a:prstClr>
            </a:outerShdw>
          </a:effectLst>
        </p:grpSpPr>
        <p:sp>
          <p:nvSpPr>
            <p:cNvPr id="11" name="Rounded Rectangle 1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6"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mn-lt"/>
                  <a:ea typeface="+mn-ea"/>
                  <a:cs typeface="+mn-ea"/>
                  <a:sym typeface="+mn-lt"/>
                </a:rPr>
                <a:t>张某某</a:t>
              </a:r>
              <a:endParaRPr lang="en-US" sz="2000" b="0" dirty="0">
                <a:solidFill>
                  <a:srgbClr val="4F4D50"/>
                </a:solidFill>
                <a:latin typeface="+mn-lt"/>
                <a:ea typeface="+mn-ea"/>
                <a:cs typeface="+mn-ea"/>
                <a:sym typeface="+mn-lt"/>
              </a:endParaRPr>
            </a:p>
          </p:txBody>
        </p:sp>
        <p:sp>
          <p:nvSpPr>
            <p:cNvPr id="8"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CEO / Founder</a:t>
              </a:r>
              <a:endParaRPr lang="en-US" sz="400" b="0" dirty="0">
                <a:solidFill>
                  <a:schemeClr val="tx1">
                    <a:alpha val="50000"/>
                  </a:schemeClr>
                </a:solidFill>
                <a:latin typeface="+mn-lt"/>
                <a:ea typeface="+mn-ea"/>
                <a:cs typeface="+mn-ea"/>
                <a:sym typeface="+mn-lt"/>
              </a:endParaRPr>
            </a:p>
          </p:txBody>
        </p:sp>
        <p:sp>
          <p:nvSpPr>
            <p:cNvPr id="9"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mn-lt"/>
                  <a:ea typeface="+mn-ea"/>
                  <a:cs typeface="+mn-ea"/>
                  <a:sym typeface="+mn-lt"/>
                </a:rPr>
                <a:t>简洁精准的 解说所提炼的核心概念点击输入简要文字解说</a:t>
              </a:r>
            </a:p>
          </p:txBody>
        </p:sp>
        <p:cxnSp>
          <p:nvCxnSpPr>
            <p:cNvPr id="10" name="Straight Connector 9"/>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3581190" y="1819128"/>
            <a:ext cx="2388432" cy="3978930"/>
            <a:chOff x="830555" y="2050353"/>
            <a:chExt cx="2388432" cy="3978930"/>
          </a:xfrm>
          <a:effectLst>
            <a:outerShdw blurRad="254000" dist="63500" dir="2700000" algn="tl" rotWithShape="0">
              <a:prstClr val="black">
                <a:alpha val="30000"/>
              </a:prstClr>
            </a:outerShdw>
          </a:effectLst>
        </p:grpSpPr>
        <p:sp>
          <p:nvSpPr>
            <p:cNvPr id="34" name="Rounded Rectangle 33"/>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35"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mn-lt"/>
                  <a:ea typeface="+mn-ea"/>
                  <a:cs typeface="+mn-ea"/>
                  <a:sym typeface="+mn-lt"/>
                </a:rPr>
                <a:t>张某某</a:t>
              </a:r>
              <a:endParaRPr lang="en-US" altLang="zh-CN" sz="2000" b="0" dirty="0">
                <a:solidFill>
                  <a:srgbClr val="4F4D50"/>
                </a:solidFill>
                <a:latin typeface="+mn-lt"/>
                <a:ea typeface="+mn-ea"/>
                <a:cs typeface="+mn-ea"/>
                <a:sym typeface="+mn-lt"/>
              </a:endParaRPr>
            </a:p>
          </p:txBody>
        </p:sp>
        <p:sp>
          <p:nvSpPr>
            <p:cNvPr id="36"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CEO / Founder</a:t>
              </a:r>
              <a:endParaRPr lang="en-US" sz="400" b="0" dirty="0">
                <a:solidFill>
                  <a:schemeClr val="tx1">
                    <a:alpha val="50000"/>
                  </a:schemeClr>
                </a:solidFill>
                <a:latin typeface="+mn-lt"/>
                <a:ea typeface="+mn-ea"/>
                <a:cs typeface="+mn-ea"/>
                <a:sym typeface="+mn-lt"/>
              </a:endParaRPr>
            </a:p>
          </p:txBody>
        </p:sp>
        <p:sp>
          <p:nvSpPr>
            <p:cNvPr id="37"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mn-lt"/>
                  <a:ea typeface="+mn-ea"/>
                  <a:cs typeface="+mn-ea"/>
                  <a:sym typeface="+mn-lt"/>
                </a:rPr>
                <a:t>简洁精准的 解说所提炼的核心概念点击输入简要文字解说</a:t>
              </a:r>
            </a:p>
          </p:txBody>
        </p:sp>
        <p:cxnSp>
          <p:nvCxnSpPr>
            <p:cNvPr id="38" name="Straight Connector 37"/>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6198010" y="1819128"/>
            <a:ext cx="2388432" cy="3978930"/>
            <a:chOff x="830555" y="2050353"/>
            <a:chExt cx="2388432" cy="3978930"/>
          </a:xfrm>
          <a:effectLst>
            <a:outerShdw blurRad="254000" dist="63500" dir="2700000" algn="tl" rotWithShape="0">
              <a:prstClr val="black">
                <a:alpha val="30000"/>
              </a:prstClr>
            </a:outerShdw>
          </a:effectLst>
        </p:grpSpPr>
        <p:sp>
          <p:nvSpPr>
            <p:cNvPr id="41" name="Rounded Rectangle 4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42"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mn-lt"/>
                  <a:ea typeface="+mn-ea"/>
                  <a:cs typeface="+mn-ea"/>
                  <a:sym typeface="+mn-lt"/>
                </a:rPr>
                <a:t>张某某</a:t>
              </a:r>
              <a:endParaRPr lang="en-US" altLang="zh-CN" sz="2000" b="0" dirty="0">
                <a:solidFill>
                  <a:srgbClr val="4F4D50"/>
                </a:solidFill>
                <a:latin typeface="+mn-lt"/>
                <a:ea typeface="+mn-ea"/>
                <a:cs typeface="+mn-ea"/>
                <a:sym typeface="+mn-lt"/>
              </a:endParaRPr>
            </a:p>
          </p:txBody>
        </p:sp>
        <p:sp>
          <p:nvSpPr>
            <p:cNvPr id="43"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CEO / Founder</a:t>
              </a:r>
              <a:endParaRPr lang="en-US" sz="400" b="0" dirty="0">
                <a:solidFill>
                  <a:schemeClr val="tx1">
                    <a:alpha val="50000"/>
                  </a:schemeClr>
                </a:solidFill>
                <a:latin typeface="+mn-lt"/>
                <a:ea typeface="+mn-ea"/>
                <a:cs typeface="+mn-ea"/>
                <a:sym typeface="+mn-lt"/>
              </a:endParaRPr>
            </a:p>
          </p:txBody>
        </p:sp>
        <p:sp>
          <p:nvSpPr>
            <p:cNvPr id="44"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mn-lt"/>
                  <a:ea typeface="+mn-ea"/>
                  <a:cs typeface="+mn-ea"/>
                  <a:sym typeface="+mn-lt"/>
                </a:rPr>
                <a:t>简洁精准的 解说所提炼的核心概念点击输入简要文字解说</a:t>
              </a:r>
            </a:p>
          </p:txBody>
        </p:sp>
        <p:cxnSp>
          <p:nvCxnSpPr>
            <p:cNvPr id="45" name="Straight Connector 44"/>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8814829" y="1819128"/>
            <a:ext cx="2388432" cy="3978930"/>
            <a:chOff x="830555" y="2050353"/>
            <a:chExt cx="2388432" cy="3978930"/>
          </a:xfrm>
          <a:effectLst>
            <a:outerShdw blurRad="254000" dist="63500" dir="2700000" algn="tl" rotWithShape="0">
              <a:prstClr val="black">
                <a:alpha val="30000"/>
              </a:prstClr>
            </a:outerShdw>
          </a:effectLst>
        </p:grpSpPr>
        <p:sp>
          <p:nvSpPr>
            <p:cNvPr id="48" name="Rounded Rectangle 47"/>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cs typeface="+mn-ea"/>
                <a:sym typeface="+mn-lt"/>
              </a:endParaRPr>
            </a:p>
          </p:txBody>
        </p:sp>
        <p:sp>
          <p:nvSpPr>
            <p:cNvPr id="49"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mn-lt"/>
                  <a:ea typeface="+mn-ea"/>
                  <a:cs typeface="+mn-ea"/>
                  <a:sym typeface="+mn-lt"/>
                </a:rPr>
                <a:t>张某某</a:t>
              </a:r>
              <a:endParaRPr lang="en-US" altLang="zh-CN" sz="2000" b="0" dirty="0">
                <a:solidFill>
                  <a:srgbClr val="4F4D50"/>
                </a:solidFill>
                <a:latin typeface="+mn-lt"/>
                <a:ea typeface="+mn-ea"/>
                <a:cs typeface="+mn-ea"/>
                <a:sym typeface="+mn-lt"/>
              </a:endParaRPr>
            </a:p>
          </p:txBody>
        </p:sp>
        <p:sp>
          <p:nvSpPr>
            <p:cNvPr id="50"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mn-lt"/>
                  <a:ea typeface="+mn-ea"/>
                  <a:cs typeface="+mn-ea"/>
                  <a:sym typeface="+mn-lt"/>
                </a:rPr>
                <a:t>CEO / Founder</a:t>
              </a:r>
              <a:endParaRPr lang="en-US" sz="400" b="0" dirty="0">
                <a:solidFill>
                  <a:schemeClr val="tx1">
                    <a:alpha val="50000"/>
                  </a:schemeClr>
                </a:solidFill>
                <a:latin typeface="+mn-lt"/>
                <a:ea typeface="+mn-ea"/>
                <a:cs typeface="+mn-ea"/>
                <a:sym typeface="+mn-lt"/>
              </a:endParaRPr>
            </a:p>
          </p:txBody>
        </p:sp>
        <p:sp>
          <p:nvSpPr>
            <p:cNvPr id="51"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mn-lt"/>
                  <a:ea typeface="+mn-ea"/>
                  <a:cs typeface="+mn-ea"/>
                  <a:sym typeface="+mn-lt"/>
                </a:rPr>
                <a:t>简洁精准的 解说所提炼的核心概念点击输入简要文字解说</a:t>
              </a:r>
            </a:p>
          </p:txBody>
        </p:sp>
        <p:cxnSp>
          <p:nvCxnSpPr>
            <p:cNvPr id="52" name="Straight Connector 51"/>
            <p:cNvCxnSpPr/>
            <p:nvPr/>
          </p:nvCxnSpPr>
          <p:spPr>
            <a:xfrm>
              <a:off x="2024771" y="4013085"/>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12" name="图片占位符 11">
            <a:extLst>
              <a:ext uri="{FF2B5EF4-FFF2-40B4-BE49-F238E27FC236}">
                <a16:creationId xmlns="" xmlns:a16="http://schemas.microsoft.com/office/drawing/2014/main" id="{1593371A-B1A2-48C1-A06B-C936B9FFC5C2}"/>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1474944" y="2173963"/>
            <a:ext cx="1367284" cy="1367284"/>
          </a:xfrm>
        </p:spPr>
      </p:pic>
      <p:pic>
        <p:nvPicPr>
          <p:cNvPr id="14" name="图片占位符 13">
            <a:extLst>
              <a:ext uri="{FF2B5EF4-FFF2-40B4-BE49-F238E27FC236}">
                <a16:creationId xmlns="" xmlns:a16="http://schemas.microsoft.com/office/drawing/2014/main" id="{92AD42B9-29C5-4721-901F-FC2CB7FEEDBA}"/>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a:xfrm>
            <a:off x="4091764" y="2173963"/>
            <a:ext cx="1367284" cy="1367284"/>
          </a:xfrm>
        </p:spPr>
      </p:pic>
      <p:pic>
        <p:nvPicPr>
          <p:cNvPr id="16" name="图片占位符 15">
            <a:extLst>
              <a:ext uri="{FF2B5EF4-FFF2-40B4-BE49-F238E27FC236}">
                <a16:creationId xmlns="" xmlns:a16="http://schemas.microsoft.com/office/drawing/2014/main" id="{439C83A9-8B53-4654-8127-FE5A1E6F91C7}"/>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a:xfrm>
            <a:off x="6708584" y="2173963"/>
            <a:ext cx="1367284" cy="1367284"/>
          </a:xfrm>
        </p:spPr>
      </p:pic>
      <p:pic>
        <p:nvPicPr>
          <p:cNvPr id="18" name="图片占位符 17">
            <a:extLst>
              <a:ext uri="{FF2B5EF4-FFF2-40B4-BE49-F238E27FC236}">
                <a16:creationId xmlns="" xmlns:a16="http://schemas.microsoft.com/office/drawing/2014/main" id="{87095178-2770-472B-A83F-A68054BF1E4E}"/>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a:fillRect/>
          </a:stretch>
        </p:blipFill>
        <p:spPr>
          <a:xfrm>
            <a:off x="9325403" y="2173963"/>
            <a:ext cx="1367284" cy="1367284"/>
          </a:xfrm>
        </p:spPr>
      </p:pic>
      <p:grpSp>
        <p:nvGrpSpPr>
          <p:cNvPr id="54" name="组合 53"/>
          <p:cNvGrpSpPr/>
          <p:nvPr/>
        </p:nvGrpSpPr>
        <p:grpSpPr>
          <a:xfrm>
            <a:off x="481368" y="440281"/>
            <a:ext cx="1976218" cy="666359"/>
            <a:chOff x="481368" y="440281"/>
            <a:chExt cx="1976218" cy="666359"/>
          </a:xfrm>
        </p:grpSpPr>
        <p:sp>
          <p:nvSpPr>
            <p:cNvPr id="5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01</a:t>
              </a:r>
              <a:endParaRPr lang="zh-CN" altLang="en-US" sz="2667" dirty="0">
                <a:solidFill>
                  <a:srgbClr val="E1E0D8"/>
                </a:solidFill>
                <a:cs typeface="+mn-ea"/>
                <a:sym typeface="+mn-lt"/>
              </a:endParaRPr>
            </a:p>
          </p:txBody>
        </p:sp>
        <p:sp>
          <p:nvSpPr>
            <p:cNvPr id="5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团队介绍</a:t>
              </a:r>
              <a:endParaRPr lang="en-US" altLang="zh-CN" sz="2400" dirty="0">
                <a:solidFill>
                  <a:srgbClr val="4F4D50"/>
                </a:solidFill>
                <a:cs typeface="+mn-ea"/>
                <a:sym typeface="+mn-lt"/>
              </a:endParaRPr>
            </a:p>
          </p:txBody>
        </p:sp>
        <p:sp>
          <p:nvSpPr>
            <p:cNvPr id="59" name="矩形 58"/>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21198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ppt_x"/>
                                          </p:val>
                                        </p:tav>
                                        <p:tav tm="100000">
                                          <p:val>
                                            <p:strVal val="#ppt_x"/>
                                          </p:val>
                                        </p:tav>
                                      </p:tavLst>
                                    </p:anim>
                                    <p:anim calcmode="lin" valueType="num">
                                      <p:cBhvr additive="base">
                                        <p:cTn id="8" dur="1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3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500" fill="hold"/>
                                        <p:tgtEl>
                                          <p:spTgt spid="33"/>
                                        </p:tgtEl>
                                        <p:attrNameLst>
                                          <p:attrName>ppt_x</p:attrName>
                                        </p:attrNameLst>
                                      </p:cBhvr>
                                      <p:tavLst>
                                        <p:tav tm="0">
                                          <p:val>
                                            <p:strVal val="#ppt_x"/>
                                          </p:val>
                                        </p:tav>
                                        <p:tav tm="100000">
                                          <p:val>
                                            <p:strVal val="#ppt_x"/>
                                          </p:val>
                                        </p:tav>
                                      </p:tavLst>
                                    </p:anim>
                                    <p:anim calcmode="lin" valueType="num">
                                      <p:cBhvr additive="base">
                                        <p:cTn id="12" dur="1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6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500" fill="hold"/>
                                        <p:tgtEl>
                                          <p:spTgt spid="40"/>
                                        </p:tgtEl>
                                        <p:attrNameLst>
                                          <p:attrName>ppt_x</p:attrName>
                                        </p:attrNameLst>
                                      </p:cBhvr>
                                      <p:tavLst>
                                        <p:tav tm="0">
                                          <p:val>
                                            <p:strVal val="#ppt_x"/>
                                          </p:val>
                                        </p:tav>
                                        <p:tav tm="100000">
                                          <p:val>
                                            <p:strVal val="#ppt_x"/>
                                          </p:val>
                                        </p:tav>
                                      </p:tavLst>
                                    </p:anim>
                                    <p:anim calcmode="lin" valueType="num">
                                      <p:cBhvr additive="base">
                                        <p:cTn id="16" dur="1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decel="50000" fill="hold" nodeType="withEffect">
                                  <p:stCondLst>
                                    <p:cond delay="9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500" fill="hold"/>
                                        <p:tgtEl>
                                          <p:spTgt spid="47"/>
                                        </p:tgtEl>
                                        <p:attrNameLst>
                                          <p:attrName>ppt_x</p:attrName>
                                        </p:attrNameLst>
                                      </p:cBhvr>
                                      <p:tavLst>
                                        <p:tav tm="0">
                                          <p:val>
                                            <p:strVal val="#ppt_x"/>
                                          </p:val>
                                        </p:tav>
                                        <p:tav tm="100000">
                                          <p:val>
                                            <p:strVal val="#ppt_x"/>
                                          </p:val>
                                        </p:tav>
                                      </p:tavLst>
                                    </p:anim>
                                    <p:anim calcmode="lin" valueType="num">
                                      <p:cBhvr additive="base">
                                        <p:cTn id="20"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 xmlns:a16="http://schemas.microsoft.com/office/drawing/2014/main" id="{A3B294BD-FC5F-476F-B5EE-A1DCEBC6E23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a:stretch/>
        </p:blipFill>
        <p:spPr>
          <a:xfrm>
            <a:off x="4123308" y="1313793"/>
            <a:ext cx="4339048" cy="4410362"/>
          </a:xfrm>
          <a:effectLst>
            <a:outerShdw blurRad="254000" dist="63500" dir="2700000" algn="tl" rotWithShape="0">
              <a:prstClr val="black">
                <a:alpha val="30000"/>
              </a:prstClr>
            </a:outerShdw>
          </a:effectLst>
        </p:spPr>
      </p:pic>
      <p:sp>
        <p:nvSpPr>
          <p:cNvPr id="2" name="Title 1"/>
          <p:cNvSpPr>
            <a:spLocks noGrp="1"/>
          </p:cNvSpPr>
          <p:nvPr>
            <p:ph type="title"/>
          </p:nvPr>
        </p:nvSpPr>
        <p:spPr>
          <a:xfrm>
            <a:off x="966827" y="4845666"/>
            <a:ext cx="3851474" cy="1325563"/>
          </a:xfrm>
        </p:spPr>
        <p:txBody>
          <a:bodyPr/>
          <a:lstStyle/>
          <a:p>
            <a:pPr>
              <a:lnSpc>
                <a:spcPct val="100000"/>
              </a:lnSpc>
            </a:pPr>
            <a:r>
              <a:rPr lang="zh-CN" altLang="en-US" sz="2800" dirty="0">
                <a:solidFill>
                  <a:srgbClr val="4F4D50"/>
                </a:solidFill>
                <a:latin typeface="+mn-lt"/>
                <a:ea typeface="+mn-ea"/>
                <a:cs typeface="+mn-ea"/>
                <a:sym typeface="+mn-lt"/>
              </a:rPr>
              <a:t>我们</a:t>
            </a:r>
            <a:r>
              <a:rPr lang="zh-CN" altLang="en-US" sz="2800" dirty="0" smtClean="0">
                <a:solidFill>
                  <a:srgbClr val="4F4D50"/>
                </a:solidFill>
                <a:latin typeface="+mn-lt"/>
                <a:ea typeface="+mn-ea"/>
                <a:cs typeface="+mn-ea"/>
                <a:sym typeface="+mn-lt"/>
              </a:rPr>
              <a:t>是怎样的</a:t>
            </a:r>
            <a:r>
              <a:rPr lang="en-US" altLang="zh-CN" sz="2800" dirty="0" smtClean="0">
                <a:solidFill>
                  <a:srgbClr val="4F4D50"/>
                </a:solidFill>
                <a:latin typeface="+mn-lt"/>
                <a:ea typeface="+mn-ea"/>
                <a:cs typeface="+mn-ea"/>
                <a:sym typeface="+mn-lt"/>
              </a:rPr>
              <a:t/>
            </a:r>
            <a:br>
              <a:rPr lang="en-US" altLang="zh-CN" sz="2800" dirty="0" smtClean="0">
                <a:solidFill>
                  <a:srgbClr val="4F4D50"/>
                </a:solidFill>
                <a:latin typeface="+mn-lt"/>
                <a:ea typeface="+mn-ea"/>
                <a:cs typeface="+mn-ea"/>
                <a:sym typeface="+mn-lt"/>
              </a:rPr>
            </a:br>
            <a:r>
              <a:rPr lang="zh-CN" altLang="en-US" sz="2800" dirty="0" smtClean="0">
                <a:solidFill>
                  <a:srgbClr val="4F4D50"/>
                </a:solidFill>
                <a:latin typeface="+mn-lt"/>
                <a:ea typeface="+mn-ea"/>
                <a:cs typeface="+mn-ea"/>
                <a:sym typeface="+mn-lt"/>
              </a:rPr>
              <a:t>一支团队</a:t>
            </a:r>
            <a:r>
              <a:rPr lang="en-US" altLang="zh-CN" sz="2800" dirty="0" smtClean="0">
                <a:solidFill>
                  <a:srgbClr val="4F4D50"/>
                </a:solidFill>
                <a:latin typeface="+mn-lt"/>
                <a:ea typeface="+mn-ea"/>
                <a:cs typeface="+mn-ea"/>
                <a:sym typeface="+mn-lt"/>
              </a:rPr>
              <a:t>?</a:t>
            </a:r>
            <a:endParaRPr lang="en-US" sz="2800" dirty="0">
              <a:solidFill>
                <a:srgbClr val="4F4D50"/>
              </a:solidFill>
              <a:latin typeface="+mn-lt"/>
              <a:ea typeface="+mn-ea"/>
              <a:cs typeface="+mn-ea"/>
              <a:sym typeface="+mn-lt"/>
            </a:endParaRPr>
          </a:p>
        </p:txBody>
      </p:sp>
      <p:cxnSp>
        <p:nvCxnSpPr>
          <p:cNvPr id="6" name="Straight Connector 5"/>
          <p:cNvCxnSpPr/>
          <p:nvPr/>
        </p:nvCxnSpPr>
        <p:spPr>
          <a:xfrm>
            <a:off x="1386590" y="0"/>
            <a:ext cx="0" cy="121025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5229605" y="2507827"/>
            <a:ext cx="2115811" cy="2115817"/>
            <a:chOff x="5234926" y="2507827"/>
            <a:chExt cx="2115811" cy="2115817"/>
          </a:xfrm>
          <a:solidFill>
            <a:srgbClr val="1C3C54"/>
          </a:solidFill>
          <a:effectLst>
            <a:outerShdw blurRad="254000" dist="63500" dir="2700000" algn="tl" rotWithShape="0">
              <a:prstClr val="black">
                <a:alpha val="30000"/>
              </a:prstClr>
            </a:outerShdw>
          </a:effectLst>
        </p:grpSpPr>
        <p:sp>
          <p:nvSpPr>
            <p:cNvPr id="8" name="Rounded Rectangle 7"/>
            <p:cNvSpPr/>
            <p:nvPr/>
          </p:nvSpPr>
          <p:spPr>
            <a:xfrm rot="2700000">
              <a:off x="5234923" y="2507830"/>
              <a:ext cx="2115817" cy="2115811"/>
            </a:xfrm>
            <a:prstGeom prst="roundRect">
              <a:avLst>
                <a:gd name="adj" fmla="val 34663"/>
              </a:avLst>
            </a:prstGeom>
            <a:solidFill>
              <a:srgbClr val="9FB8D6"/>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cs typeface="+mn-ea"/>
                <a:sym typeface="+mn-lt"/>
              </a:endParaRPr>
            </a:p>
          </p:txBody>
        </p:sp>
        <p:sp>
          <p:nvSpPr>
            <p:cNvPr id="13" name="Title 3"/>
            <p:cNvSpPr txBox="1">
              <a:spLocks/>
            </p:cNvSpPr>
            <p:nvPr/>
          </p:nvSpPr>
          <p:spPr>
            <a:xfrm>
              <a:off x="5387746" y="3443941"/>
              <a:ext cx="1810168" cy="274764"/>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FFFFFF"/>
                  </a:solidFill>
                  <a:latin typeface="+mn-lt"/>
                  <a:ea typeface="+mn-ea"/>
                  <a:cs typeface="+mn-ea"/>
                  <a:sym typeface="+mn-lt"/>
                </a:rPr>
                <a:t>团结</a:t>
              </a:r>
              <a:endParaRPr lang="en-US" sz="2000" b="0" dirty="0">
                <a:solidFill>
                  <a:srgbClr val="FFFFFF"/>
                </a:solidFill>
                <a:latin typeface="+mn-lt"/>
                <a:ea typeface="+mn-ea"/>
                <a:cs typeface="+mn-ea"/>
                <a:sym typeface="+mn-lt"/>
              </a:endParaRPr>
            </a:p>
          </p:txBody>
        </p:sp>
        <p:sp>
          <p:nvSpPr>
            <p:cNvPr id="15" name="Title 3"/>
            <p:cNvSpPr txBox="1">
              <a:spLocks/>
            </p:cNvSpPr>
            <p:nvPr/>
          </p:nvSpPr>
          <p:spPr>
            <a:xfrm>
              <a:off x="5387748" y="3865382"/>
              <a:ext cx="1810167" cy="501994"/>
            </a:xfrm>
            <a:prstGeom prst="rect">
              <a:avLst/>
            </a:prstGeom>
            <a:noFill/>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00000"/>
                </a:lnSpc>
                <a:spcBef>
                  <a:spcPts val="0"/>
                </a:spcBef>
                <a:buClr>
                  <a:schemeClr val="accent1"/>
                </a:buClr>
                <a:buSzPct val="150000"/>
              </a:pPr>
              <a:r>
                <a:rPr lang="zh-CN" altLang="en-US" sz="900" b="0" dirty="0">
                  <a:solidFill>
                    <a:srgbClr val="FFFFFF">
                      <a:alpha val="70000"/>
                    </a:srgbClr>
                  </a:solidFill>
                  <a:latin typeface="+mn-lt"/>
                  <a:ea typeface="+mn-ea"/>
                  <a:cs typeface="+mn-ea"/>
                  <a:sym typeface="+mn-lt"/>
                </a:rPr>
                <a:t>点击输入简要文字解说，解说文字尽量概括精炼，不用多余的文字修饰，</a:t>
              </a:r>
              <a:endParaRPr lang="en-US" sz="900" b="0" dirty="0">
                <a:solidFill>
                  <a:srgbClr val="FFFFFF">
                    <a:alpha val="70000"/>
                  </a:srgbClr>
                </a:solidFill>
                <a:latin typeface="+mn-lt"/>
                <a:ea typeface="+mn-ea"/>
                <a:cs typeface="+mn-ea"/>
                <a:sym typeface="+mn-lt"/>
              </a:endParaRPr>
            </a:p>
          </p:txBody>
        </p:sp>
        <p:sp>
          <p:nvSpPr>
            <p:cNvPr id="16" name="Title 3"/>
            <p:cNvSpPr txBox="1">
              <a:spLocks/>
            </p:cNvSpPr>
            <p:nvPr/>
          </p:nvSpPr>
          <p:spPr>
            <a:xfrm>
              <a:off x="5903434" y="2875767"/>
              <a:ext cx="778790" cy="562710"/>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FFFFFF"/>
                  </a:solidFill>
                  <a:latin typeface="+mn-lt"/>
                  <a:ea typeface="+mn-ea"/>
                  <a:cs typeface="+mn-ea"/>
                  <a:sym typeface="+mn-lt"/>
                </a:rPr>
                <a:t>C</a:t>
              </a:r>
              <a:endParaRPr lang="en-US" sz="1400" b="0" dirty="0">
                <a:solidFill>
                  <a:srgbClr val="FFFFFF"/>
                </a:solidFill>
                <a:latin typeface="+mn-lt"/>
                <a:ea typeface="+mn-ea"/>
                <a:cs typeface="+mn-ea"/>
                <a:sym typeface="+mn-lt"/>
              </a:endParaRPr>
            </a:p>
          </p:txBody>
        </p:sp>
      </p:grpSp>
      <p:grpSp>
        <p:nvGrpSpPr>
          <p:cNvPr id="23" name="Group 22"/>
          <p:cNvGrpSpPr/>
          <p:nvPr/>
        </p:nvGrpSpPr>
        <p:grpSpPr>
          <a:xfrm>
            <a:off x="7190472" y="602894"/>
            <a:ext cx="2146275" cy="2146279"/>
            <a:chOff x="8618998" y="669109"/>
            <a:chExt cx="2360903" cy="2360907"/>
          </a:xfrm>
          <a:effectLst>
            <a:outerShdw blurRad="254000" dist="63500" dir="2700000" algn="tl" rotWithShape="0">
              <a:prstClr val="black">
                <a:alpha val="30000"/>
              </a:prstClr>
            </a:outerShdw>
          </a:effectLst>
        </p:grpSpPr>
        <p:sp>
          <p:nvSpPr>
            <p:cNvPr id="9" name="Rounded Rectangle 8"/>
            <p:cNvSpPr/>
            <p:nvPr/>
          </p:nvSpPr>
          <p:spPr>
            <a:xfrm rot="2700000">
              <a:off x="8618996" y="669111"/>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cs typeface="+mn-ea"/>
                <a:sym typeface="+mn-lt"/>
              </a:endParaRPr>
            </a:p>
          </p:txBody>
        </p:sp>
        <p:sp>
          <p:nvSpPr>
            <p:cNvPr id="17" name="Title 3"/>
            <p:cNvSpPr txBox="1">
              <a:spLocks/>
            </p:cNvSpPr>
            <p:nvPr/>
          </p:nvSpPr>
          <p:spPr>
            <a:xfrm>
              <a:off x="8803856" y="1766552"/>
              <a:ext cx="1991185"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mn-lt"/>
                  <a:ea typeface="+mn-ea"/>
                  <a:cs typeface="+mn-ea"/>
                  <a:sym typeface="+mn-lt"/>
                </a:rPr>
                <a:t>奋进</a:t>
              </a:r>
              <a:endParaRPr lang="en-US" sz="2000" b="0" dirty="0">
                <a:solidFill>
                  <a:srgbClr val="4F4D50"/>
                </a:solidFill>
                <a:latin typeface="+mn-lt"/>
                <a:ea typeface="+mn-ea"/>
                <a:cs typeface="+mn-ea"/>
                <a:sym typeface="+mn-lt"/>
              </a:endParaRPr>
            </a:p>
          </p:txBody>
        </p:sp>
        <p:sp>
          <p:nvSpPr>
            <p:cNvPr id="18" name="Title 3"/>
            <p:cNvSpPr txBox="1">
              <a:spLocks/>
            </p:cNvSpPr>
            <p:nvPr/>
          </p:nvSpPr>
          <p:spPr>
            <a:xfrm>
              <a:off x="8803857" y="2176632"/>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mn-lt"/>
                  <a:ea typeface="+mn-ea"/>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mn-lt"/>
                <a:ea typeface="+mn-ea"/>
                <a:cs typeface="+mn-ea"/>
                <a:sym typeface="+mn-lt"/>
              </a:endParaRPr>
            </a:p>
          </p:txBody>
        </p:sp>
        <p:sp>
          <p:nvSpPr>
            <p:cNvPr id="19" name="Title 3"/>
            <p:cNvSpPr txBox="1">
              <a:spLocks/>
            </p:cNvSpPr>
            <p:nvPr/>
          </p:nvSpPr>
          <p:spPr>
            <a:xfrm>
              <a:off x="9371113" y="1183981"/>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mn-lt"/>
                  <a:ea typeface="+mn-ea"/>
                  <a:cs typeface="+mn-ea"/>
                  <a:sym typeface="+mn-lt"/>
                </a:rPr>
                <a:t>H</a:t>
              </a:r>
              <a:endParaRPr lang="en-US" sz="1400" b="0" dirty="0">
                <a:solidFill>
                  <a:srgbClr val="4F4D50"/>
                </a:solidFill>
                <a:latin typeface="+mn-lt"/>
                <a:ea typeface="+mn-ea"/>
                <a:cs typeface="+mn-ea"/>
                <a:sym typeface="+mn-lt"/>
              </a:endParaRPr>
            </a:p>
          </p:txBody>
        </p:sp>
      </p:grpSp>
      <p:grpSp>
        <p:nvGrpSpPr>
          <p:cNvPr id="24" name="Group 23"/>
          <p:cNvGrpSpPr/>
          <p:nvPr/>
        </p:nvGrpSpPr>
        <p:grpSpPr>
          <a:xfrm>
            <a:off x="7150995" y="4298760"/>
            <a:ext cx="2225234" cy="2146279"/>
            <a:chOff x="8575570" y="3902930"/>
            <a:chExt cx="2447758" cy="2360907"/>
          </a:xfrm>
        </p:grpSpPr>
        <p:sp>
          <p:nvSpPr>
            <p:cNvPr id="10" name="Rounded Rectangle 9"/>
            <p:cNvSpPr/>
            <p:nvPr/>
          </p:nvSpPr>
          <p:spPr>
            <a:xfrm rot="2700000">
              <a:off x="8618995" y="3902932"/>
              <a:ext cx="2360907" cy="2360903"/>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cs typeface="+mn-ea"/>
                <a:sym typeface="+mn-lt"/>
              </a:endParaRPr>
            </a:p>
          </p:txBody>
        </p:sp>
        <p:sp>
          <p:nvSpPr>
            <p:cNvPr id="20" name="Title 3"/>
            <p:cNvSpPr txBox="1">
              <a:spLocks/>
            </p:cNvSpPr>
            <p:nvPr/>
          </p:nvSpPr>
          <p:spPr>
            <a:xfrm>
              <a:off x="8575570" y="5000373"/>
              <a:ext cx="2447758"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mn-lt"/>
                  <a:ea typeface="+mn-ea"/>
                  <a:cs typeface="+mn-ea"/>
                  <a:sym typeface="+mn-lt"/>
                </a:rPr>
                <a:t>创新</a:t>
              </a:r>
              <a:endParaRPr lang="en-US" sz="2000" b="0" dirty="0">
                <a:solidFill>
                  <a:srgbClr val="4F4D50"/>
                </a:solidFill>
                <a:latin typeface="+mn-lt"/>
                <a:ea typeface="+mn-ea"/>
                <a:cs typeface="+mn-ea"/>
                <a:sym typeface="+mn-lt"/>
              </a:endParaRPr>
            </a:p>
          </p:txBody>
        </p:sp>
        <p:sp>
          <p:nvSpPr>
            <p:cNvPr id="21" name="Title 3"/>
            <p:cNvSpPr txBox="1">
              <a:spLocks/>
            </p:cNvSpPr>
            <p:nvPr/>
          </p:nvSpPr>
          <p:spPr>
            <a:xfrm>
              <a:off x="8803857" y="5410453"/>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mn-lt"/>
                  <a:ea typeface="+mn-ea"/>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mn-lt"/>
                <a:ea typeface="+mn-ea"/>
                <a:cs typeface="+mn-ea"/>
                <a:sym typeface="+mn-lt"/>
              </a:endParaRPr>
            </a:p>
          </p:txBody>
        </p:sp>
        <p:sp>
          <p:nvSpPr>
            <p:cNvPr id="22" name="Title 3"/>
            <p:cNvSpPr txBox="1">
              <a:spLocks/>
            </p:cNvSpPr>
            <p:nvPr/>
          </p:nvSpPr>
          <p:spPr>
            <a:xfrm>
              <a:off x="9371113" y="441780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mn-lt"/>
                  <a:ea typeface="+mn-ea"/>
                  <a:cs typeface="+mn-ea"/>
                  <a:sym typeface="+mn-lt"/>
                </a:rPr>
                <a:t>V</a:t>
              </a:r>
              <a:endParaRPr lang="en-US" sz="1400" b="0" dirty="0">
                <a:solidFill>
                  <a:srgbClr val="4F4D50"/>
                </a:solidFill>
                <a:latin typeface="+mn-lt"/>
                <a:ea typeface="+mn-ea"/>
                <a:cs typeface="+mn-ea"/>
                <a:sym typeface="+mn-lt"/>
              </a:endParaRPr>
            </a:p>
          </p:txBody>
        </p:sp>
      </p:grpSp>
      <p:grpSp>
        <p:nvGrpSpPr>
          <p:cNvPr id="25" name="Group 24"/>
          <p:cNvGrpSpPr/>
          <p:nvPr/>
        </p:nvGrpSpPr>
        <p:grpSpPr>
          <a:xfrm>
            <a:off x="9124008" y="2450827"/>
            <a:ext cx="2146275" cy="2146279"/>
            <a:chOff x="8618997" y="3902930"/>
            <a:chExt cx="2360903" cy="2360907"/>
          </a:xfrm>
          <a:effectLst>
            <a:outerShdw blurRad="254000" dist="63500" dir="2700000" algn="tl" rotWithShape="0">
              <a:prstClr val="black">
                <a:alpha val="30000"/>
              </a:prstClr>
            </a:outerShdw>
          </a:effectLst>
        </p:grpSpPr>
        <p:sp>
          <p:nvSpPr>
            <p:cNvPr id="26" name="Rounded Rectangle 25"/>
            <p:cNvSpPr/>
            <p:nvPr/>
          </p:nvSpPr>
          <p:spPr>
            <a:xfrm rot="2700000">
              <a:off x="8618995" y="3902932"/>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cs typeface="+mn-ea"/>
                <a:sym typeface="+mn-lt"/>
              </a:endParaRPr>
            </a:p>
          </p:txBody>
        </p:sp>
        <p:sp>
          <p:nvSpPr>
            <p:cNvPr id="27" name="Title 3"/>
            <p:cNvSpPr txBox="1">
              <a:spLocks/>
            </p:cNvSpPr>
            <p:nvPr/>
          </p:nvSpPr>
          <p:spPr>
            <a:xfrm>
              <a:off x="8666829" y="5000373"/>
              <a:ext cx="2265239" cy="302240"/>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smtClean="0">
                  <a:solidFill>
                    <a:srgbClr val="4F4D50"/>
                  </a:solidFill>
                  <a:latin typeface="+mn-lt"/>
                  <a:ea typeface="+mn-ea"/>
                  <a:cs typeface="+mn-ea"/>
                  <a:sym typeface="+mn-lt"/>
                </a:rPr>
                <a:t>务实</a:t>
              </a:r>
              <a:endParaRPr lang="en-US" sz="2000" b="0" dirty="0">
                <a:solidFill>
                  <a:srgbClr val="4F4D50"/>
                </a:solidFill>
                <a:latin typeface="+mn-lt"/>
                <a:ea typeface="+mn-ea"/>
                <a:cs typeface="+mn-ea"/>
                <a:sym typeface="+mn-lt"/>
              </a:endParaRPr>
            </a:p>
          </p:txBody>
        </p:sp>
        <p:sp>
          <p:nvSpPr>
            <p:cNvPr id="28" name="Title 3"/>
            <p:cNvSpPr txBox="1">
              <a:spLocks/>
            </p:cNvSpPr>
            <p:nvPr/>
          </p:nvSpPr>
          <p:spPr>
            <a:xfrm>
              <a:off x="8803857" y="5410453"/>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mn-lt"/>
                  <a:ea typeface="+mn-ea"/>
                  <a:cs typeface="+mn-ea"/>
                  <a:sym typeface="+mn-lt"/>
                </a:rPr>
                <a:t>点击输入简要文字解说，解说文字尽量概括精炼，不用多余的文字修饰，</a:t>
              </a:r>
              <a:endParaRPr lang="en-US" sz="900" b="0" dirty="0">
                <a:solidFill>
                  <a:schemeClr val="tx1">
                    <a:lumMod val="65000"/>
                    <a:lumOff val="35000"/>
                    <a:alpha val="70000"/>
                  </a:schemeClr>
                </a:solidFill>
                <a:latin typeface="+mn-lt"/>
                <a:ea typeface="+mn-ea"/>
                <a:cs typeface="+mn-ea"/>
                <a:sym typeface="+mn-lt"/>
              </a:endParaRPr>
            </a:p>
          </p:txBody>
        </p:sp>
        <p:sp>
          <p:nvSpPr>
            <p:cNvPr id="29" name="Title 3"/>
            <p:cNvSpPr txBox="1">
              <a:spLocks/>
            </p:cNvSpPr>
            <p:nvPr/>
          </p:nvSpPr>
          <p:spPr>
            <a:xfrm>
              <a:off x="9371113" y="441780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b="0" dirty="0">
                  <a:solidFill>
                    <a:srgbClr val="4F4D50"/>
                  </a:solidFill>
                  <a:latin typeface="+mn-lt"/>
                  <a:ea typeface="+mn-ea"/>
                  <a:cs typeface="+mn-ea"/>
                  <a:sym typeface="+mn-lt"/>
                </a:rPr>
                <a:t>U</a:t>
              </a:r>
              <a:endParaRPr lang="en-US" sz="1400" b="0" dirty="0">
                <a:solidFill>
                  <a:srgbClr val="4F4D50"/>
                </a:solidFill>
                <a:latin typeface="+mn-lt"/>
                <a:ea typeface="+mn-ea"/>
                <a:cs typeface="+mn-ea"/>
                <a:sym typeface="+mn-lt"/>
              </a:endParaRPr>
            </a:p>
          </p:txBody>
        </p:sp>
      </p:grpSp>
      <p:grpSp>
        <p:nvGrpSpPr>
          <p:cNvPr id="30" name="组合 29"/>
          <p:cNvGrpSpPr/>
          <p:nvPr/>
        </p:nvGrpSpPr>
        <p:grpSpPr>
          <a:xfrm>
            <a:off x="481368" y="440281"/>
            <a:ext cx="1976218" cy="666359"/>
            <a:chOff x="481368" y="440281"/>
            <a:chExt cx="1976218" cy="666359"/>
          </a:xfrm>
        </p:grpSpPr>
        <p:sp>
          <p:nvSpPr>
            <p:cNvPr id="3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01</a:t>
              </a:r>
              <a:endParaRPr lang="zh-CN" altLang="en-US" sz="2667" dirty="0">
                <a:solidFill>
                  <a:srgbClr val="E1E0D8"/>
                </a:solidFill>
                <a:cs typeface="+mn-ea"/>
                <a:sym typeface="+mn-lt"/>
              </a:endParaRPr>
            </a:p>
          </p:txBody>
        </p:sp>
        <p:sp>
          <p:nvSpPr>
            <p:cNvPr id="33"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企业理念</a:t>
              </a:r>
              <a:endParaRPr lang="en-US" altLang="zh-CN" sz="2400" dirty="0">
                <a:solidFill>
                  <a:srgbClr val="4F4D50"/>
                </a:solidFill>
                <a:cs typeface="+mn-ea"/>
                <a:sym typeface="+mn-lt"/>
              </a:endParaRPr>
            </a:p>
          </p:txBody>
        </p:sp>
        <p:sp>
          <p:nvSpPr>
            <p:cNvPr id="34" name="矩形 3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5" name="文本框 34">
            <a:extLst>
              <a:ext uri="{FF2B5EF4-FFF2-40B4-BE49-F238E27FC236}">
                <a16:creationId xmlns:a16="http://schemas.microsoft.com/office/drawing/2014/main" xmlns="" id="{503E0C68-DA60-417A-94AF-3E2A39D1D51A}"/>
              </a:ext>
            </a:extLst>
          </p:cNvPr>
          <p:cNvSpPr txBox="1"/>
          <p:nvPr/>
        </p:nvSpPr>
        <p:spPr>
          <a:xfrm>
            <a:off x="947549" y="2219111"/>
            <a:ext cx="2737142" cy="1292662"/>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947547" y="1541814"/>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企业精神文化</a:t>
            </a:r>
            <a:endParaRPr lang="en-US" altLang="zh-CN" sz="1400" dirty="0">
              <a:solidFill>
                <a:srgbClr val="4F4D50"/>
              </a:solidFill>
              <a:cs typeface="+mn-ea"/>
              <a:sym typeface="+mn-lt"/>
            </a:endParaRPr>
          </a:p>
        </p:txBody>
      </p:sp>
      <p:cxnSp>
        <p:nvCxnSpPr>
          <p:cNvPr id="7" name="直接连接符 6"/>
          <p:cNvCxnSpPr/>
          <p:nvPr/>
        </p:nvCxnSpPr>
        <p:spPr>
          <a:xfrm>
            <a:off x="1061546" y="1973369"/>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1056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 presetClass="entr" presetSubtype="2" decel="5000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500" fill="hold"/>
                                        <p:tgtEl>
                                          <p:spTgt spid="31"/>
                                        </p:tgtEl>
                                        <p:attrNameLst>
                                          <p:attrName>ppt_x</p:attrName>
                                        </p:attrNameLst>
                                      </p:cBhvr>
                                      <p:tavLst>
                                        <p:tav tm="0">
                                          <p:val>
                                            <p:strVal val="1+#ppt_w/2"/>
                                          </p:val>
                                        </p:tav>
                                        <p:tav tm="100000">
                                          <p:val>
                                            <p:strVal val="#ppt_x"/>
                                          </p:val>
                                        </p:tav>
                                      </p:tavLst>
                                    </p:anim>
                                    <p:anim calcmode="lin" valueType="num">
                                      <p:cBhvr additive="base">
                                        <p:cTn id="13" dur="1500" fill="hold"/>
                                        <p:tgtEl>
                                          <p:spTgt spid="31"/>
                                        </p:tgtEl>
                                        <p:attrNameLst>
                                          <p:attrName>ppt_y</p:attrName>
                                        </p:attrNameLst>
                                      </p:cBhvr>
                                      <p:tavLst>
                                        <p:tav tm="0">
                                          <p:val>
                                            <p:strVal val="#ppt_y"/>
                                          </p:val>
                                        </p:tav>
                                        <p:tav tm="100000">
                                          <p:val>
                                            <p:strVal val="#ppt_y"/>
                                          </p:val>
                                        </p:tav>
                                      </p:tavLst>
                                    </p:anim>
                                  </p:childTnLst>
                                </p:cTn>
                              </p:par>
                              <p:par>
                                <p:cTn id="14" presetID="2" presetClass="entr" presetSubtype="2" decel="50000" fill="hold" nodeType="withEffect">
                                  <p:stCondLst>
                                    <p:cond delay="50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1500" fill="hold"/>
                                        <p:tgtEl>
                                          <p:spTgt spid="23"/>
                                        </p:tgtEl>
                                        <p:attrNameLst>
                                          <p:attrName>ppt_x</p:attrName>
                                        </p:attrNameLst>
                                      </p:cBhvr>
                                      <p:tavLst>
                                        <p:tav tm="0">
                                          <p:val>
                                            <p:strVal val="1+#ppt_w/2"/>
                                          </p:val>
                                        </p:tav>
                                        <p:tav tm="100000">
                                          <p:val>
                                            <p:strVal val="#ppt_x"/>
                                          </p:val>
                                        </p:tav>
                                      </p:tavLst>
                                    </p:anim>
                                    <p:anim calcmode="lin" valueType="num">
                                      <p:cBhvr additive="base">
                                        <p:cTn id="17" dur="1500" fill="hold"/>
                                        <p:tgtEl>
                                          <p:spTgt spid="23"/>
                                        </p:tgtEl>
                                        <p:attrNameLst>
                                          <p:attrName>ppt_y</p:attrName>
                                        </p:attrNameLst>
                                      </p:cBhvr>
                                      <p:tavLst>
                                        <p:tav tm="0">
                                          <p:val>
                                            <p:strVal val="#ppt_y"/>
                                          </p:val>
                                        </p:tav>
                                        <p:tav tm="100000">
                                          <p:val>
                                            <p:strVal val="#ppt_y"/>
                                          </p:val>
                                        </p:tav>
                                      </p:tavLst>
                                    </p:anim>
                                  </p:childTnLst>
                                </p:cTn>
                              </p:par>
                              <p:par>
                                <p:cTn id="18" presetID="2" presetClass="entr" presetSubtype="2" decel="50000" fill="hold" nodeType="withEffect">
                                  <p:stCondLst>
                                    <p:cond delay="10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1500" fill="hold"/>
                                        <p:tgtEl>
                                          <p:spTgt spid="24"/>
                                        </p:tgtEl>
                                        <p:attrNameLst>
                                          <p:attrName>ppt_x</p:attrName>
                                        </p:attrNameLst>
                                      </p:cBhvr>
                                      <p:tavLst>
                                        <p:tav tm="0">
                                          <p:val>
                                            <p:strVal val="1+#ppt_w/2"/>
                                          </p:val>
                                        </p:tav>
                                        <p:tav tm="100000">
                                          <p:val>
                                            <p:strVal val="#ppt_x"/>
                                          </p:val>
                                        </p:tav>
                                      </p:tavLst>
                                    </p:anim>
                                    <p:anim calcmode="lin" valueType="num">
                                      <p:cBhvr additive="base">
                                        <p:cTn id="21" dur="150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decel="50000" fill="hold" nodeType="withEffect">
                                  <p:stCondLst>
                                    <p:cond delay="1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500" fill="hold"/>
                                        <p:tgtEl>
                                          <p:spTgt spid="25"/>
                                        </p:tgtEl>
                                        <p:attrNameLst>
                                          <p:attrName>ppt_x</p:attrName>
                                        </p:attrNameLst>
                                      </p:cBhvr>
                                      <p:tavLst>
                                        <p:tav tm="0">
                                          <p:val>
                                            <p:strVal val="1+#ppt_w/2"/>
                                          </p:val>
                                        </p:tav>
                                        <p:tav tm="100000">
                                          <p:val>
                                            <p:strVal val="#ppt_x"/>
                                          </p:val>
                                        </p:tav>
                                      </p:tavLst>
                                    </p:anim>
                                    <p:anim calcmode="lin" valueType="num">
                                      <p:cBhvr additive="base">
                                        <p:cTn id="25" dur="1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文本框 5"/>
          <p:cNvSpPr txBox="1"/>
          <p:nvPr/>
        </p:nvSpPr>
        <p:spPr>
          <a:xfrm>
            <a:off x="5396129" y="2355832"/>
            <a:ext cx="1399742" cy="213340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defPPr>
              <a:defRPr lang="zh-CN"/>
            </a:defPPr>
            <a:lvl1pPr algn="ctr">
              <a:lnSpc>
                <a:spcPct val="130000"/>
              </a:lnSpc>
              <a:defRPr sz="1150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defRPr>
            </a:lvl1pPr>
          </a:lstStyle>
          <a:p>
            <a:r>
              <a:rPr lang="en-US" altLang="zh-CN" dirty="0">
                <a:sym typeface="+mn-lt"/>
              </a:rPr>
              <a:t>02</a:t>
            </a:r>
            <a:endParaRPr lang="zh-CN" altLang="en-US" dirty="0">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文本框 10"/>
          <p:cNvSpPr txBox="1"/>
          <p:nvPr/>
        </p:nvSpPr>
        <p:spPr>
          <a:xfrm>
            <a:off x="4462096" y="4186515"/>
            <a:ext cx="3267808" cy="670120"/>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cs typeface="+mn-ea"/>
                <a:sym typeface="+mn-lt"/>
              </a:rPr>
              <a:t>项目介绍</a:t>
            </a:r>
            <a:endParaRPr lang="zh-CN" altLang="en-US" sz="3200" b="1" spc="300" dirty="0">
              <a:solidFill>
                <a:schemeClr val="tx1">
                  <a:lumMod val="75000"/>
                  <a:lumOff val="25000"/>
                </a:schemeClr>
              </a:solidFill>
              <a:cs typeface="+mn-ea"/>
              <a:sym typeface="+mn-lt"/>
            </a:endParaRPr>
          </a:p>
        </p:txBody>
      </p:sp>
      <p:sp>
        <p:nvSpPr>
          <p:cNvPr id="12" name="TextBox 11"/>
          <p:cNvSpPr txBox="1"/>
          <p:nvPr/>
        </p:nvSpPr>
        <p:spPr>
          <a:xfrm>
            <a:off x="3414186" y="4811813"/>
            <a:ext cx="5363628" cy="692497"/>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cs typeface="+mn-ea"/>
                <a:sym typeface="+mn-lt"/>
              </a:rPr>
              <a:t>文字您</a:t>
            </a:r>
            <a:r>
              <a:rPr lang="zh-CN" altLang="en-US" sz="1000" dirty="0">
                <a:solidFill>
                  <a:prstClr val="black">
                    <a:lumMod val="50000"/>
                    <a:lumOff val="50000"/>
                  </a:prstClr>
                </a:solidFill>
                <a:cs typeface="+mn-ea"/>
                <a:sym typeface="+mn-lt"/>
              </a:rPr>
              <a:t>的内容打在这里，或者通过通过复制您的文本或者通过复制您的文本</a:t>
            </a:r>
            <a:r>
              <a:rPr lang="zh-CN" altLang="en-US" sz="1000" dirty="0" smtClean="0">
                <a:solidFill>
                  <a:prstClr val="black">
                    <a:lumMod val="50000"/>
                    <a:lumOff val="50000"/>
                  </a:prstClr>
                </a:solidFill>
                <a:cs typeface="+mn-ea"/>
                <a:sym typeface="+mn-lt"/>
              </a:rPr>
              <a:t>后</a:t>
            </a:r>
            <a:endParaRPr lang="en-US" altLang="zh-CN" sz="1000" dirty="0" smtClean="0">
              <a:solidFill>
                <a:prstClr val="black">
                  <a:lumMod val="50000"/>
                  <a:lumOff val="50000"/>
                </a:prstClr>
              </a:solidFill>
              <a:cs typeface="+mn-ea"/>
              <a:sym typeface="+mn-lt"/>
            </a:endParaRPr>
          </a:p>
          <a:p>
            <a:pPr algn="ctr">
              <a:lnSpc>
                <a:spcPct val="130000"/>
              </a:lnSpc>
            </a:pPr>
            <a:r>
              <a:rPr lang="zh-CN" altLang="en-US" sz="1000" dirty="0" smtClean="0">
                <a:solidFill>
                  <a:prstClr val="black">
                    <a:lumMod val="50000"/>
                    <a:lumOff val="50000"/>
                  </a:prstClr>
                </a:solidFill>
                <a:cs typeface="+mn-ea"/>
                <a:sym typeface="+mn-lt"/>
              </a:rPr>
              <a:t>在此</a:t>
            </a:r>
            <a:r>
              <a:rPr lang="zh-CN" altLang="en-US" sz="1000" dirty="0">
                <a:solidFill>
                  <a:prstClr val="black">
                    <a:lumMod val="50000"/>
                    <a:lumOff val="50000"/>
                  </a:prstClr>
                </a:solidFill>
                <a:cs typeface="+mn-ea"/>
                <a:sym typeface="+mn-lt"/>
              </a:rPr>
              <a:t>框中选择</a:t>
            </a:r>
            <a:r>
              <a:rPr lang="zh-CN" altLang="en-US" sz="1000" dirty="0" smtClean="0">
                <a:solidFill>
                  <a:prstClr val="black">
                    <a:lumMod val="50000"/>
                    <a:lumOff val="50000"/>
                  </a:prstClr>
                </a:solidFill>
                <a:cs typeface="+mn-ea"/>
                <a:sym typeface="+mn-lt"/>
              </a:rPr>
              <a:t>粘贴保留</a:t>
            </a:r>
            <a:r>
              <a:rPr lang="zh-CN" altLang="en-US" sz="1000" dirty="0">
                <a:solidFill>
                  <a:prstClr val="black">
                    <a:lumMod val="50000"/>
                    <a:lumOff val="50000"/>
                  </a:prstClr>
                </a:solidFill>
                <a:cs typeface="+mn-ea"/>
                <a:sym typeface="+mn-lt"/>
              </a:rPr>
              <a:t>文字您的内容打在</a:t>
            </a:r>
            <a:r>
              <a:rPr lang="zh-CN" altLang="en-US" sz="1000" dirty="0" smtClean="0">
                <a:solidFill>
                  <a:prstClr val="black">
                    <a:lumMod val="50000"/>
                    <a:lumOff val="50000"/>
                  </a:prstClr>
                </a:solidFill>
                <a:cs typeface="+mn-ea"/>
                <a:sym typeface="+mn-lt"/>
              </a:rPr>
              <a:t>这</a:t>
            </a:r>
            <a:endParaRPr lang="zh-CN" altLang="en-US" sz="1000" dirty="0">
              <a:solidFill>
                <a:prstClr val="black">
                  <a:lumMod val="50000"/>
                  <a:lumOff val="50000"/>
                </a:prstClr>
              </a:solidFill>
              <a:cs typeface="+mn-ea"/>
              <a:sym typeface="+mn-lt"/>
            </a:endParaRPr>
          </a:p>
        </p:txBody>
      </p:sp>
    </p:spTree>
    <p:extLst>
      <p:ext uri="{BB962C8B-B14F-4D97-AF65-F5344CB8AC3E}">
        <p14:creationId xmlns:p14="http://schemas.microsoft.com/office/powerpoint/2010/main" val="18755161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4284324"/>
            <a:ext cx="12192000" cy="2573676"/>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cs typeface="+mn-ea"/>
              <a:sym typeface="+mn-lt"/>
            </a:endParaRPr>
          </a:p>
        </p:txBody>
      </p:sp>
      <p:sp>
        <p:nvSpPr>
          <p:cNvPr id="16" name="文本框 15">
            <a:extLst>
              <a:ext uri="{FF2B5EF4-FFF2-40B4-BE49-F238E27FC236}">
                <a16:creationId xmlns:a16="http://schemas.microsoft.com/office/drawing/2014/main" xmlns="" id="{D7253455-99BE-4A79-9EB1-0B3D08BBB575}"/>
              </a:ext>
            </a:extLst>
          </p:cNvPr>
          <p:cNvSpPr txBox="1"/>
          <p:nvPr/>
        </p:nvSpPr>
        <p:spPr>
          <a:xfrm>
            <a:off x="2101520" y="1854813"/>
            <a:ext cx="7296811" cy="965201"/>
          </a:xfrm>
          <a:prstGeom prst="rect">
            <a:avLst/>
          </a:prstGeom>
          <a:noFill/>
        </p:spPr>
        <p:txBody>
          <a:bodyPr wrap="square" rtlCol="0">
            <a:spAutoFit/>
          </a:bodyPr>
          <a:lstStyle/>
          <a:p>
            <a:pPr algn="ctr">
              <a:lnSpc>
                <a:spcPct val="130000"/>
              </a:lnSpc>
            </a:pPr>
            <a:r>
              <a:rPr lang="zh-CN" altLang="en-US" sz="1400" b="1" dirty="0" smtClean="0">
                <a:solidFill>
                  <a:srgbClr val="686769"/>
                </a:solidFill>
                <a:cs typeface="+mn-ea"/>
                <a:sym typeface="+mn-lt"/>
              </a:rPr>
              <a:t>项目综述</a:t>
            </a:r>
            <a:endParaRPr lang="en-US" altLang="zh-CN" sz="1400" b="1" dirty="0" smtClean="0">
              <a:solidFill>
                <a:srgbClr val="686769"/>
              </a:solidFill>
              <a:cs typeface="+mn-ea"/>
              <a:sym typeface="+mn-lt"/>
            </a:endParaRPr>
          </a:p>
          <a:p>
            <a:pPr algn="ctr">
              <a:lnSpc>
                <a:spcPct val="130000"/>
              </a:lnSpc>
            </a:pP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精准的 解说所提炼的核心概念。点击输入简要文字</a:t>
            </a:r>
            <a:r>
              <a:rPr lang="zh-CN" altLang="en-US" sz="1000" dirty="0" smtClean="0">
                <a:solidFill>
                  <a:srgbClr val="686769"/>
                </a:solidFill>
                <a:cs typeface="+mn-ea"/>
                <a:sym typeface="+mn-lt"/>
              </a:rPr>
              <a:t>解说说</a:t>
            </a:r>
            <a:r>
              <a:rPr lang="zh-CN" altLang="en-US" sz="1000" dirty="0">
                <a:solidFill>
                  <a:srgbClr val="686769"/>
                </a:solidFill>
                <a:cs typeface="+mn-ea"/>
                <a:sym typeface="+mn-lt"/>
              </a:rPr>
              <a:t>文字尽量概括精炼，不用多余的文字</a:t>
            </a:r>
            <a:r>
              <a:rPr lang="zh-CN" altLang="en-US" sz="1000" dirty="0" smtClean="0">
                <a:solidFill>
                  <a:srgbClr val="686769"/>
                </a:solidFill>
                <a:cs typeface="+mn-ea"/>
                <a:sym typeface="+mn-lt"/>
              </a:rPr>
              <a:t>修饰洁</a:t>
            </a:r>
            <a:r>
              <a:rPr lang="zh-CN" altLang="en-US" sz="1000" dirty="0">
                <a:solidFill>
                  <a:srgbClr val="686769"/>
                </a:solidFill>
                <a:cs typeface="+mn-ea"/>
                <a:sym typeface="+mn-lt"/>
              </a:rPr>
              <a:t>精准的 解说所提炼的核心概念。</a:t>
            </a:r>
          </a:p>
          <a:p>
            <a:pPr algn="ctr">
              <a:lnSpc>
                <a:spcPct val="130000"/>
              </a:lnSpc>
            </a:pPr>
            <a:endParaRPr lang="zh-CN" altLang="en-US" sz="1067" dirty="0">
              <a:solidFill>
                <a:srgbClr val="686769"/>
              </a:solidFill>
              <a:cs typeface="+mn-ea"/>
              <a:sym typeface="+mn-lt"/>
            </a:endParaRPr>
          </a:p>
        </p:txBody>
      </p:sp>
      <p:grpSp>
        <p:nvGrpSpPr>
          <p:cNvPr id="2" name="组合 1"/>
          <p:cNvGrpSpPr/>
          <p:nvPr/>
        </p:nvGrpSpPr>
        <p:grpSpPr>
          <a:xfrm>
            <a:off x="1019908" y="3221741"/>
            <a:ext cx="2123293" cy="2133145"/>
            <a:chOff x="1019908" y="3221741"/>
            <a:chExt cx="2123293" cy="2133145"/>
          </a:xfrm>
        </p:grpSpPr>
        <p:grpSp>
          <p:nvGrpSpPr>
            <p:cNvPr id="6" name="组合 5"/>
            <p:cNvGrpSpPr/>
            <p:nvPr/>
          </p:nvGrpSpPr>
          <p:grpSpPr>
            <a:xfrm>
              <a:off x="1019908" y="3221741"/>
              <a:ext cx="2123293" cy="2133145"/>
              <a:chOff x="1019908" y="2923795"/>
              <a:chExt cx="2123293" cy="2133145"/>
            </a:xfrm>
          </p:grpSpPr>
          <p:sp>
            <p:nvSpPr>
              <p:cNvPr id="5" name="矩形 4"/>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a:off x="1517268" y="4533118"/>
                <a:ext cx="1625933" cy="523822"/>
              </a:xfrm>
              <a:prstGeom prst="rect">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TextBox 7">
              <a:extLst>
                <a:ext uri="{FF2B5EF4-FFF2-40B4-BE49-F238E27FC236}">
                  <a16:creationId xmlns:a16="http://schemas.microsoft.com/office/drawing/2014/main" xmlns="" id="{D560C46C-2D35-4D3B-AC62-10B674442350}"/>
                </a:ext>
              </a:extLst>
            </p:cNvPr>
            <p:cNvSpPr txBox="1"/>
            <p:nvPr/>
          </p:nvSpPr>
          <p:spPr>
            <a:xfrm>
              <a:off x="1517268" y="4898692"/>
              <a:ext cx="1605795" cy="345094"/>
            </a:xfrm>
            <a:prstGeom prst="rect">
              <a:avLst/>
            </a:prstGeom>
            <a:noFill/>
          </p:spPr>
          <p:txBody>
            <a:bodyPr wrap="square" rtlCol="0">
              <a:spAutoFit/>
            </a:bodyPr>
            <a:lstStyle/>
            <a:p>
              <a:pPr algn="ctr">
                <a:lnSpc>
                  <a:spcPct val="130000"/>
                </a:lnSpc>
              </a:pPr>
              <a:r>
                <a:rPr lang="zh-CN" altLang="en-US" sz="1400" dirty="0" smtClean="0">
                  <a:solidFill>
                    <a:schemeClr val="bg1"/>
                  </a:solidFill>
                  <a:cs typeface="+mn-ea"/>
                  <a:sym typeface="+mn-lt"/>
                </a:rPr>
                <a:t>项目来源一</a:t>
              </a:r>
              <a:endParaRPr lang="en-US" altLang="zh-CN" sz="1400" dirty="0">
                <a:solidFill>
                  <a:schemeClr val="bg1"/>
                </a:solidFill>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1204538"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多余的文字修饰，简洁精准的 解说所提炼的核心概念尽量概括。</a:t>
              </a:r>
            </a:p>
          </p:txBody>
        </p:sp>
      </p:grpSp>
      <p:grpSp>
        <p:nvGrpSpPr>
          <p:cNvPr id="4" name="组合 3"/>
          <p:cNvGrpSpPr/>
          <p:nvPr/>
        </p:nvGrpSpPr>
        <p:grpSpPr>
          <a:xfrm>
            <a:off x="6605524" y="3221741"/>
            <a:ext cx="2123293" cy="2133145"/>
            <a:chOff x="6605524" y="3221741"/>
            <a:chExt cx="2123293" cy="2133145"/>
          </a:xfrm>
        </p:grpSpPr>
        <p:grpSp>
          <p:nvGrpSpPr>
            <p:cNvPr id="37" name="组合 36"/>
            <p:cNvGrpSpPr/>
            <p:nvPr/>
          </p:nvGrpSpPr>
          <p:grpSpPr>
            <a:xfrm>
              <a:off x="6605524" y="3221741"/>
              <a:ext cx="2123293" cy="2133145"/>
              <a:chOff x="1019908" y="2923795"/>
              <a:chExt cx="2123293" cy="2133145"/>
            </a:xfrm>
          </p:grpSpPr>
          <p:sp>
            <p:nvSpPr>
              <p:cNvPr id="38" name="矩形 37"/>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1517268" y="4533118"/>
                <a:ext cx="1625933" cy="523822"/>
              </a:xfrm>
              <a:prstGeom prst="rect">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TextBox 7">
              <a:extLst>
                <a:ext uri="{FF2B5EF4-FFF2-40B4-BE49-F238E27FC236}">
                  <a16:creationId xmlns:a16="http://schemas.microsoft.com/office/drawing/2014/main" xmlns="" id="{8D3DFAD3-9EA7-44A4-A79B-642536FC8D88}"/>
                </a:ext>
              </a:extLst>
            </p:cNvPr>
            <p:cNvSpPr txBox="1"/>
            <p:nvPr/>
          </p:nvSpPr>
          <p:spPr>
            <a:xfrm>
              <a:off x="7102884" y="4898692"/>
              <a:ext cx="1600200" cy="345094"/>
            </a:xfrm>
            <a:prstGeom prst="rect">
              <a:avLst/>
            </a:prstGeom>
            <a:noFill/>
          </p:spPr>
          <p:txBody>
            <a:bodyPr wrap="square" rtlCol="0">
              <a:spAutoFit/>
            </a:bodyPr>
            <a:lstStyle/>
            <a:p>
              <a:pPr algn="ctr">
                <a:lnSpc>
                  <a:spcPct val="130000"/>
                </a:lnSpc>
              </a:pPr>
              <a:r>
                <a:rPr lang="zh-CN" altLang="en-US" sz="1400" dirty="0">
                  <a:solidFill>
                    <a:schemeClr val="bg1"/>
                  </a:solidFill>
                  <a:cs typeface="+mn-ea"/>
                  <a:sym typeface="+mn-lt"/>
                </a:rPr>
                <a:t>项目</a:t>
              </a:r>
              <a:r>
                <a:rPr lang="zh-CN" altLang="en-US" sz="1400" dirty="0" smtClean="0">
                  <a:solidFill>
                    <a:schemeClr val="bg1"/>
                  </a:solidFill>
                  <a:cs typeface="+mn-ea"/>
                  <a:sym typeface="+mn-lt"/>
                </a:rPr>
                <a:t>来源三</a:t>
              </a:r>
              <a:endParaRPr lang="zh-CN" altLang="en-US" sz="1400" dirty="0">
                <a:solidFill>
                  <a:schemeClr val="bg1"/>
                </a:solidFill>
                <a:cs typeface="+mn-ea"/>
                <a:sym typeface="+mn-lt"/>
              </a:endParaRPr>
            </a:p>
          </p:txBody>
        </p:sp>
        <p:sp>
          <p:nvSpPr>
            <p:cNvPr id="32" name="文本框 31">
              <a:extLst>
                <a:ext uri="{FF2B5EF4-FFF2-40B4-BE49-F238E27FC236}">
                  <a16:creationId xmlns:a16="http://schemas.microsoft.com/office/drawing/2014/main" xmlns="" id="{B9F776A7-E295-4EA8-8D32-9BE7D8D75BDE}"/>
                </a:ext>
              </a:extLst>
            </p:cNvPr>
            <p:cNvSpPr txBox="1"/>
            <p:nvPr/>
          </p:nvSpPr>
          <p:spPr>
            <a:xfrm>
              <a:off x="6712625"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多余的文字修饰，简洁精准的 解说所提炼的核心概念尽量概括。</a:t>
              </a:r>
            </a:p>
          </p:txBody>
        </p:sp>
      </p:grpSp>
      <p:grpSp>
        <p:nvGrpSpPr>
          <p:cNvPr id="3" name="组合 2"/>
          <p:cNvGrpSpPr/>
          <p:nvPr/>
        </p:nvGrpSpPr>
        <p:grpSpPr>
          <a:xfrm>
            <a:off x="3812716" y="3118806"/>
            <a:ext cx="2123294" cy="2052349"/>
            <a:chOff x="3812716" y="3118806"/>
            <a:chExt cx="2123294" cy="2052349"/>
          </a:xfrm>
        </p:grpSpPr>
        <p:grpSp>
          <p:nvGrpSpPr>
            <p:cNvPr id="25" name="组合 24"/>
            <p:cNvGrpSpPr/>
            <p:nvPr/>
          </p:nvGrpSpPr>
          <p:grpSpPr>
            <a:xfrm>
              <a:off x="3812716" y="3118806"/>
              <a:ext cx="2123293" cy="2052349"/>
              <a:chOff x="1019908" y="2860237"/>
              <a:chExt cx="2123293" cy="2052349"/>
            </a:xfrm>
          </p:grpSpPr>
          <p:sp>
            <p:nvSpPr>
              <p:cNvPr id="27" name="矩形 26"/>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 name="文本框 32">
              <a:extLst>
                <a:ext uri="{FF2B5EF4-FFF2-40B4-BE49-F238E27FC236}">
                  <a16:creationId xmlns:a16="http://schemas.microsoft.com/office/drawing/2014/main" xmlns="" id="{472C4169-6324-4E7B-8E96-1C36B5824CE3}"/>
                </a:ext>
              </a:extLst>
            </p:cNvPr>
            <p:cNvSpPr txBox="1"/>
            <p:nvPr/>
          </p:nvSpPr>
          <p:spPr>
            <a:xfrm>
              <a:off x="399114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多余的文字修饰，尽量概括简洁精准的 解说所提炼的核心概念。</a:t>
              </a:r>
            </a:p>
          </p:txBody>
        </p:sp>
        <p:sp>
          <p:nvSpPr>
            <p:cNvPr id="34" name="TextBox 7">
              <a:extLst>
                <a:ext uri="{FF2B5EF4-FFF2-40B4-BE49-F238E27FC236}">
                  <a16:creationId xmlns:a16="http://schemas.microsoft.com/office/drawing/2014/main" xmlns="" id="{8CC1CC6C-1539-43BE-AE50-589324770CA5}"/>
                </a:ext>
              </a:extLst>
            </p:cNvPr>
            <p:cNvSpPr txBox="1"/>
            <p:nvPr/>
          </p:nvSpPr>
          <p:spPr>
            <a:xfrm>
              <a:off x="4310076" y="3198295"/>
              <a:ext cx="1625934" cy="345094"/>
            </a:xfrm>
            <a:prstGeom prst="rect">
              <a:avLst/>
            </a:prstGeom>
            <a:noFill/>
          </p:spPr>
          <p:txBody>
            <a:bodyPr wrap="square" rtlCol="0">
              <a:spAutoFit/>
            </a:bodyPr>
            <a:lstStyle/>
            <a:p>
              <a:pPr algn="ctr">
                <a:lnSpc>
                  <a:spcPct val="130000"/>
                </a:lnSpc>
              </a:pPr>
              <a:r>
                <a:rPr lang="zh-CN" altLang="en-US" sz="1400" dirty="0">
                  <a:solidFill>
                    <a:schemeClr val="bg1"/>
                  </a:solidFill>
                  <a:cs typeface="+mn-ea"/>
                  <a:sym typeface="+mn-lt"/>
                </a:rPr>
                <a:t>项目</a:t>
              </a:r>
              <a:r>
                <a:rPr lang="zh-CN" altLang="en-US" sz="1400" dirty="0" smtClean="0">
                  <a:solidFill>
                    <a:schemeClr val="bg1"/>
                  </a:solidFill>
                  <a:cs typeface="+mn-ea"/>
                  <a:sym typeface="+mn-lt"/>
                </a:rPr>
                <a:t>来源二</a:t>
              </a:r>
              <a:endParaRPr lang="zh-CN" altLang="en-US" sz="1400" dirty="0">
                <a:solidFill>
                  <a:schemeClr val="bg1"/>
                </a:solidFill>
                <a:cs typeface="+mn-ea"/>
                <a:sym typeface="+mn-lt"/>
              </a:endParaRPr>
            </a:p>
          </p:txBody>
        </p:sp>
      </p:grpSp>
      <p:grpSp>
        <p:nvGrpSpPr>
          <p:cNvPr id="7" name="组合 6"/>
          <p:cNvGrpSpPr/>
          <p:nvPr/>
        </p:nvGrpSpPr>
        <p:grpSpPr>
          <a:xfrm>
            <a:off x="9398331" y="3118806"/>
            <a:ext cx="2123293" cy="2052349"/>
            <a:chOff x="9398331" y="3118806"/>
            <a:chExt cx="2123293" cy="2052349"/>
          </a:xfrm>
        </p:grpSpPr>
        <p:grpSp>
          <p:nvGrpSpPr>
            <p:cNvPr id="42" name="组合 41"/>
            <p:cNvGrpSpPr/>
            <p:nvPr/>
          </p:nvGrpSpPr>
          <p:grpSpPr>
            <a:xfrm>
              <a:off x="9398331" y="3118806"/>
              <a:ext cx="2123293" cy="2052349"/>
              <a:chOff x="1019908" y="2860237"/>
              <a:chExt cx="2123293" cy="2052349"/>
            </a:xfrm>
          </p:grpSpPr>
          <p:sp>
            <p:nvSpPr>
              <p:cNvPr id="44" name="矩形 43"/>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矩形 44"/>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5" name="文本框 34">
              <a:extLst>
                <a:ext uri="{FF2B5EF4-FFF2-40B4-BE49-F238E27FC236}">
                  <a16:creationId xmlns:a16="http://schemas.microsoft.com/office/drawing/2014/main" xmlns="" id="{FA421797-3474-4333-84B4-D8A05134F4F5}"/>
                </a:ext>
              </a:extLst>
            </p:cNvPr>
            <p:cNvSpPr txBox="1"/>
            <p:nvPr/>
          </p:nvSpPr>
          <p:spPr>
            <a:xfrm>
              <a:off x="955022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点击输入简要尽量概括文字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多余的文字修饰，简洁精准的 解说所提炼的核心概念。</a:t>
              </a:r>
            </a:p>
          </p:txBody>
        </p:sp>
        <p:sp>
          <p:nvSpPr>
            <p:cNvPr id="36" name="TextBox 7">
              <a:extLst>
                <a:ext uri="{FF2B5EF4-FFF2-40B4-BE49-F238E27FC236}">
                  <a16:creationId xmlns:a16="http://schemas.microsoft.com/office/drawing/2014/main" xmlns="" id="{992BC219-5702-45D9-BE09-15B647B233BB}"/>
                </a:ext>
              </a:extLst>
            </p:cNvPr>
            <p:cNvSpPr txBox="1"/>
            <p:nvPr/>
          </p:nvSpPr>
          <p:spPr>
            <a:xfrm>
              <a:off x="9895690" y="3198295"/>
              <a:ext cx="1625842" cy="345094"/>
            </a:xfrm>
            <a:prstGeom prst="rect">
              <a:avLst/>
            </a:prstGeom>
            <a:noFill/>
          </p:spPr>
          <p:txBody>
            <a:bodyPr wrap="square" rtlCol="0">
              <a:spAutoFit/>
            </a:bodyPr>
            <a:lstStyle/>
            <a:p>
              <a:pPr algn="ctr">
                <a:lnSpc>
                  <a:spcPct val="130000"/>
                </a:lnSpc>
              </a:pPr>
              <a:r>
                <a:rPr lang="zh-CN" altLang="en-US" sz="1400" dirty="0">
                  <a:solidFill>
                    <a:schemeClr val="bg1"/>
                  </a:solidFill>
                  <a:cs typeface="+mn-ea"/>
                  <a:sym typeface="+mn-lt"/>
                </a:rPr>
                <a:t>项目</a:t>
              </a:r>
              <a:r>
                <a:rPr lang="zh-CN" altLang="en-US" sz="1400" dirty="0" smtClean="0">
                  <a:solidFill>
                    <a:schemeClr val="bg1"/>
                  </a:solidFill>
                  <a:cs typeface="+mn-ea"/>
                  <a:sym typeface="+mn-lt"/>
                </a:rPr>
                <a:t>来源四</a:t>
              </a:r>
              <a:endParaRPr lang="zh-CN" altLang="en-US" sz="1400" dirty="0">
                <a:solidFill>
                  <a:schemeClr val="bg1"/>
                </a:solidFill>
                <a:cs typeface="+mn-ea"/>
                <a:sym typeface="+mn-lt"/>
              </a:endParaRPr>
            </a:p>
          </p:txBody>
        </p:sp>
      </p:grpSp>
      <p:grpSp>
        <p:nvGrpSpPr>
          <p:cNvPr id="30" name="组合 29"/>
          <p:cNvGrpSpPr/>
          <p:nvPr/>
        </p:nvGrpSpPr>
        <p:grpSpPr>
          <a:xfrm>
            <a:off x="481368" y="440281"/>
            <a:ext cx="1976218" cy="666359"/>
            <a:chOff x="481368" y="440281"/>
            <a:chExt cx="1976218" cy="666359"/>
          </a:xfrm>
        </p:grpSpPr>
        <p:sp>
          <p:nvSpPr>
            <p:cNvPr id="46"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02</a:t>
              </a:r>
              <a:endParaRPr lang="zh-CN" altLang="en-US" sz="2667" dirty="0">
                <a:solidFill>
                  <a:srgbClr val="E1E0D8"/>
                </a:solidFill>
                <a:cs typeface="+mn-ea"/>
                <a:sym typeface="+mn-lt"/>
              </a:endParaRPr>
            </a:p>
          </p:txBody>
        </p:sp>
        <p:sp>
          <p:nvSpPr>
            <p:cNvPr id="47"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项目来源</a:t>
              </a:r>
              <a:endParaRPr lang="en-US" altLang="zh-CN" sz="2400" dirty="0">
                <a:solidFill>
                  <a:srgbClr val="4F4D50"/>
                </a:solidFill>
                <a:cs typeface="+mn-ea"/>
                <a:sym typeface="+mn-lt"/>
              </a:endParaRPr>
            </a:p>
          </p:txBody>
        </p:sp>
        <p:sp>
          <p:nvSpPr>
            <p:cNvPr id="48" name="矩形 4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1952762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3638521894"/>
              </p:ext>
            </p:extLst>
          </p:nvPr>
        </p:nvGraphicFramePr>
        <p:xfrm>
          <a:off x="770846" y="1591002"/>
          <a:ext cx="6894901" cy="433188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7756968" y="3241994"/>
            <a:ext cx="686373" cy="686373"/>
            <a:chOff x="5563444" y="2431497"/>
            <a:chExt cx="514780" cy="514780"/>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47" name="椭圆 46"/>
              <p:cNvSpPr/>
              <p:nvPr/>
            </p:nvSpPr>
            <p:spPr>
              <a:xfrm>
                <a:off x="6552150" y="1193250"/>
                <a:ext cx="1307513" cy="1307513"/>
              </a:xfrm>
              <a:prstGeom prst="ellipse">
                <a:avLst/>
              </a:pr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grpSp>
      </p:grpSp>
      <p:grpSp>
        <p:nvGrpSpPr>
          <p:cNvPr id="12" name="组合 11"/>
          <p:cNvGrpSpPr/>
          <p:nvPr/>
        </p:nvGrpSpPr>
        <p:grpSpPr>
          <a:xfrm>
            <a:off x="7756972" y="1901550"/>
            <a:ext cx="686373" cy="686373"/>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40" name="椭圆 39"/>
            <p:cNvSpPr/>
            <p:nvPr/>
          </p:nvSpPr>
          <p:spPr>
            <a:xfrm>
              <a:off x="6552150" y="1193250"/>
              <a:ext cx="1307513" cy="1307513"/>
            </a:xfrm>
            <a:prstGeom prst="ellipse">
              <a:avLst/>
            </a:pr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grpSp>
        <p:nvGrpSpPr>
          <p:cNvPr id="76" name="Group 216"/>
          <p:cNvGrpSpPr/>
          <p:nvPr/>
        </p:nvGrpSpPr>
        <p:grpSpPr>
          <a:xfrm>
            <a:off x="7947553" y="2100917"/>
            <a:ext cx="305212" cy="246973"/>
            <a:chOff x="1209675" y="6354763"/>
            <a:chExt cx="449263" cy="363538"/>
          </a:xfrm>
          <a:solidFill>
            <a:schemeClr val="bg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grpSp>
      <p:grpSp>
        <p:nvGrpSpPr>
          <p:cNvPr id="4" name="组合 3"/>
          <p:cNvGrpSpPr/>
          <p:nvPr/>
        </p:nvGrpSpPr>
        <p:grpSpPr>
          <a:xfrm>
            <a:off x="7756968" y="4582439"/>
            <a:ext cx="686373" cy="686373"/>
            <a:chOff x="5563444" y="3436831"/>
            <a:chExt cx="514780" cy="514780"/>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53" name="椭圆 52"/>
              <p:cNvSpPr/>
              <p:nvPr/>
            </p:nvSpPr>
            <p:spPr>
              <a:xfrm>
                <a:off x="6552150" y="1193250"/>
                <a:ext cx="1307513" cy="1307513"/>
              </a:xfrm>
              <a:prstGeom prst="ellipse">
                <a:avLst/>
              </a:pr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1219170">
                  <a:defRPr/>
                </a:pPr>
                <a:endParaRPr lang="en-AU" sz="2400" kern="0">
                  <a:solidFill>
                    <a:schemeClr val="tx1">
                      <a:lumMod val="50000"/>
                      <a:lumOff val="50000"/>
                    </a:schemeClr>
                  </a:solidFill>
                  <a:cs typeface="+mn-ea"/>
                  <a:sym typeface="+mn-lt"/>
                </a:endParaRPr>
              </a:p>
            </p:txBody>
          </p:sp>
        </p:grpSp>
      </p:grpSp>
      <p:grpSp>
        <p:nvGrpSpPr>
          <p:cNvPr id="60" name="组合 59"/>
          <p:cNvGrpSpPr/>
          <p:nvPr/>
        </p:nvGrpSpPr>
        <p:grpSpPr>
          <a:xfrm>
            <a:off x="481368" y="440281"/>
            <a:ext cx="1976218" cy="666359"/>
            <a:chOff x="481368" y="440281"/>
            <a:chExt cx="1976218" cy="666359"/>
          </a:xfrm>
        </p:grpSpPr>
        <p:sp>
          <p:nvSpPr>
            <p:cNvPr id="61"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02</a:t>
              </a:r>
              <a:endParaRPr lang="zh-CN" altLang="en-US" sz="2667" dirty="0">
                <a:solidFill>
                  <a:srgbClr val="E1E0D8"/>
                </a:solidFill>
                <a:cs typeface="+mn-ea"/>
                <a:sym typeface="+mn-lt"/>
              </a:endParaRPr>
            </a:p>
          </p:txBody>
        </p:sp>
        <p:sp>
          <p:nvSpPr>
            <p:cNvPr id="62"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需求分析</a:t>
              </a:r>
              <a:endParaRPr lang="en-US" altLang="zh-CN" sz="2400" dirty="0">
                <a:solidFill>
                  <a:srgbClr val="4F4D50"/>
                </a:solidFill>
                <a:cs typeface="+mn-ea"/>
                <a:sym typeface="+mn-lt"/>
              </a:endParaRPr>
            </a:p>
          </p:txBody>
        </p:sp>
        <p:sp>
          <p:nvSpPr>
            <p:cNvPr id="63" name="矩形 6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 name="组合 4"/>
          <p:cNvGrpSpPr/>
          <p:nvPr/>
        </p:nvGrpSpPr>
        <p:grpSpPr>
          <a:xfrm>
            <a:off x="8564970" y="1931262"/>
            <a:ext cx="2737142" cy="1340257"/>
            <a:chOff x="8143732" y="1931262"/>
            <a:chExt cx="2737142" cy="1340257"/>
          </a:xfrm>
        </p:grpSpPr>
        <p:cxnSp>
          <p:nvCxnSpPr>
            <p:cNvPr id="44" name="直接连接符 43"/>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65" name="TextBox 7">
              <a:extLst>
                <a:ext uri="{FF2B5EF4-FFF2-40B4-BE49-F238E27FC236}">
                  <a16:creationId xmlns:a16="http://schemas.microsoft.com/office/drawing/2014/main" xmlns="" id="{8DE6CD62-A5CF-42EF-B6BB-0447C20B7252}"/>
                </a:ext>
              </a:extLst>
            </p:cNvPr>
            <p:cNvSpPr txBox="1"/>
            <p:nvPr/>
          </p:nvSpPr>
          <p:spPr>
            <a:xfrm>
              <a:off x="8143732" y="1931262"/>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需求类别一</a:t>
              </a:r>
              <a:endParaRPr lang="en-US" altLang="zh-CN" sz="1400" dirty="0">
                <a:solidFill>
                  <a:srgbClr val="4F4D50"/>
                </a:solidFill>
                <a:cs typeface="+mn-ea"/>
                <a:sym typeface="+mn-lt"/>
              </a:endParaRPr>
            </a:p>
          </p:txBody>
        </p:sp>
      </p:grpSp>
      <p:grpSp>
        <p:nvGrpSpPr>
          <p:cNvPr id="66" name="组合 65"/>
          <p:cNvGrpSpPr/>
          <p:nvPr/>
        </p:nvGrpSpPr>
        <p:grpSpPr>
          <a:xfrm>
            <a:off x="8564970" y="3182664"/>
            <a:ext cx="2737142" cy="1340257"/>
            <a:chOff x="8143732" y="1931262"/>
            <a:chExt cx="2737142" cy="1340257"/>
          </a:xfrm>
        </p:grpSpPr>
        <p:cxnSp>
          <p:nvCxnSpPr>
            <p:cNvPr id="67" name="直接连接符 66"/>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8" name="文本框 67">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69" name="TextBox 7">
              <a:extLst>
                <a:ext uri="{FF2B5EF4-FFF2-40B4-BE49-F238E27FC236}">
                  <a16:creationId xmlns:a16="http://schemas.microsoft.com/office/drawing/2014/main" xmlns="" id="{8DE6CD62-A5CF-42EF-B6BB-0447C20B7252}"/>
                </a:ext>
              </a:extLst>
            </p:cNvPr>
            <p:cNvSpPr txBox="1"/>
            <p:nvPr/>
          </p:nvSpPr>
          <p:spPr>
            <a:xfrm>
              <a:off x="8143732" y="1931262"/>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需求</a:t>
              </a:r>
              <a:r>
                <a:rPr lang="zh-CN" altLang="en-US" sz="1400" dirty="0" smtClean="0">
                  <a:solidFill>
                    <a:srgbClr val="4F4D50"/>
                  </a:solidFill>
                  <a:cs typeface="+mn-ea"/>
                  <a:sym typeface="+mn-lt"/>
                </a:rPr>
                <a:t>类别二</a:t>
              </a:r>
              <a:endParaRPr lang="en-US" altLang="zh-CN" sz="1400" dirty="0">
                <a:solidFill>
                  <a:srgbClr val="4F4D50"/>
                </a:solidFill>
                <a:cs typeface="+mn-ea"/>
                <a:sym typeface="+mn-lt"/>
              </a:endParaRPr>
            </a:p>
          </p:txBody>
        </p:sp>
      </p:grpSp>
      <p:grpSp>
        <p:nvGrpSpPr>
          <p:cNvPr id="70" name="组合 69"/>
          <p:cNvGrpSpPr/>
          <p:nvPr/>
        </p:nvGrpSpPr>
        <p:grpSpPr>
          <a:xfrm>
            <a:off x="8564970" y="4523109"/>
            <a:ext cx="2737142" cy="1340257"/>
            <a:chOff x="8143732" y="1931262"/>
            <a:chExt cx="2737142" cy="1340257"/>
          </a:xfrm>
        </p:grpSpPr>
        <p:cxnSp>
          <p:nvCxnSpPr>
            <p:cNvPr id="71" name="直接连接符 70"/>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73" name="TextBox 7">
              <a:extLst>
                <a:ext uri="{FF2B5EF4-FFF2-40B4-BE49-F238E27FC236}">
                  <a16:creationId xmlns:a16="http://schemas.microsoft.com/office/drawing/2014/main" xmlns="" id="{8DE6CD62-A5CF-42EF-B6BB-0447C20B7252}"/>
                </a:ext>
              </a:extLst>
            </p:cNvPr>
            <p:cNvSpPr txBox="1"/>
            <p:nvPr/>
          </p:nvSpPr>
          <p:spPr>
            <a:xfrm>
              <a:off x="8143732" y="1931262"/>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需求</a:t>
              </a:r>
              <a:r>
                <a:rPr lang="zh-CN" altLang="en-US" sz="1400" dirty="0" smtClean="0">
                  <a:solidFill>
                    <a:srgbClr val="4F4D50"/>
                  </a:solidFill>
                  <a:cs typeface="+mn-ea"/>
                  <a:sym typeface="+mn-lt"/>
                </a:rPr>
                <a:t>类别三</a:t>
              </a:r>
              <a:endParaRPr lang="en-US" altLang="zh-CN" sz="1400" dirty="0">
                <a:solidFill>
                  <a:srgbClr val="4F4D50"/>
                </a:solidFill>
                <a:cs typeface="+mn-ea"/>
                <a:sym typeface="+mn-lt"/>
              </a:endParaRPr>
            </a:p>
          </p:txBody>
        </p:sp>
      </p:grpSp>
    </p:spTree>
    <p:extLst>
      <p:ext uri="{BB962C8B-B14F-4D97-AF65-F5344CB8AC3E}">
        <p14:creationId xmlns:p14="http://schemas.microsoft.com/office/powerpoint/2010/main" val="152545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1+#ppt_w/2"/>
                                          </p:val>
                                        </p:tav>
                                        <p:tav tm="100000">
                                          <p:val>
                                            <p:strVal val="#ppt_x"/>
                                          </p:val>
                                        </p:tav>
                                      </p:tavLst>
                                    </p:anim>
                                    <p:anim calcmode="lin" valueType="num">
                                      <p:cBhvr additive="base">
                                        <p:cTn id="32" dur="500" fill="hold"/>
                                        <p:tgtEl>
                                          <p:spTgt spid="6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6433152"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矩形 43"/>
          <p:cNvSpPr/>
          <p:nvPr/>
        </p:nvSpPr>
        <p:spPr>
          <a:xfrm>
            <a:off x="1654139"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6433152"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654139"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a16="http://schemas.microsoft.com/office/drawing/2014/main" xmlns="" id="{5F3E1CDD-C7DD-43F7-8934-4D9AEC3D50C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97823" y="2537845"/>
            <a:ext cx="2478783" cy="2500337"/>
          </a:xfrm>
          <a:prstGeom prst="rect">
            <a:avLst/>
          </a:prstGeom>
        </p:spPr>
      </p:pic>
      <p:grpSp>
        <p:nvGrpSpPr>
          <p:cNvPr id="2" name="组合 1"/>
          <p:cNvGrpSpPr/>
          <p:nvPr/>
        </p:nvGrpSpPr>
        <p:grpSpPr>
          <a:xfrm>
            <a:off x="2447595" y="2112335"/>
            <a:ext cx="2619991" cy="1034693"/>
            <a:chOff x="2447595" y="2112335"/>
            <a:chExt cx="2619991" cy="1034693"/>
          </a:xfrm>
        </p:grpSpPr>
        <p:sp>
          <p:nvSpPr>
            <p:cNvPr id="18" name="TextBox 7">
              <a:extLst>
                <a:ext uri="{FF2B5EF4-FFF2-40B4-BE49-F238E27FC236}">
                  <a16:creationId xmlns:a16="http://schemas.microsoft.com/office/drawing/2014/main" xmlns="" id="{8DE6CD62-A5CF-42EF-B6BB-0447C20B7252}"/>
                </a:ext>
              </a:extLst>
            </p:cNvPr>
            <p:cNvSpPr txBox="1"/>
            <p:nvPr/>
          </p:nvSpPr>
          <p:spPr>
            <a:xfrm>
              <a:off x="2447595" y="2112335"/>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项目分析</a:t>
              </a:r>
              <a:endParaRPr lang="en-US" altLang="zh-CN" sz="1400" dirty="0">
                <a:solidFill>
                  <a:srgbClr val="4F4D50"/>
                </a:solidFill>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47595" y="2474023"/>
              <a:ext cx="2619991" cy="673005"/>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cxnSp>
          <p:nvCxnSpPr>
            <p:cNvPr id="43" name="直接连接符 42">
              <a:extLst>
                <a:ext uri="{FF2B5EF4-FFF2-40B4-BE49-F238E27FC236}">
                  <a16:creationId xmlns:a16="http://schemas.microsoft.com/office/drawing/2014/main" xmlns="" id="{B019FF47-DDC2-457A-8DCF-2CF80481F7B7}"/>
                </a:ext>
              </a:extLst>
            </p:cNvPr>
            <p:cNvCxnSpPr>
              <a:cxnSpLocks/>
            </p:cNvCxnSpPr>
            <p:nvPr/>
          </p:nvCxnSpPr>
          <p:spPr>
            <a:xfrm>
              <a:off x="2545662" y="245088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447595" y="4191196"/>
            <a:ext cx="2619991" cy="1054186"/>
            <a:chOff x="2447595" y="4191196"/>
            <a:chExt cx="2619991" cy="1054186"/>
          </a:xfrm>
        </p:grpSpPr>
        <p:sp>
          <p:nvSpPr>
            <p:cNvPr id="55" name="TextBox 7">
              <a:extLst>
                <a:ext uri="{FF2B5EF4-FFF2-40B4-BE49-F238E27FC236}">
                  <a16:creationId xmlns:a16="http://schemas.microsoft.com/office/drawing/2014/main" xmlns="" id="{1DB368AE-7436-41FB-B0F0-01F062A325A4}"/>
                </a:ext>
              </a:extLst>
            </p:cNvPr>
            <p:cNvSpPr txBox="1"/>
            <p:nvPr/>
          </p:nvSpPr>
          <p:spPr>
            <a:xfrm>
              <a:off x="2447595" y="4191196"/>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项目分析</a:t>
              </a:r>
              <a:endParaRPr lang="en-US" altLang="zh-CN" sz="1400" dirty="0">
                <a:solidFill>
                  <a:srgbClr val="4F4D50"/>
                </a:solidFill>
                <a:cs typeface="+mn-ea"/>
                <a:sym typeface="+mn-lt"/>
              </a:endParaRPr>
            </a:p>
          </p:txBody>
        </p:sp>
        <p:sp>
          <p:nvSpPr>
            <p:cNvPr id="56" name="文本框 55">
              <a:extLst>
                <a:ext uri="{FF2B5EF4-FFF2-40B4-BE49-F238E27FC236}">
                  <a16:creationId xmlns:a16="http://schemas.microsoft.com/office/drawing/2014/main" xmlns="" id="{0A2A686E-CC74-470D-B744-B97BE63F4889}"/>
                </a:ext>
              </a:extLst>
            </p:cNvPr>
            <p:cNvSpPr txBox="1"/>
            <p:nvPr/>
          </p:nvSpPr>
          <p:spPr>
            <a:xfrm>
              <a:off x="2447595" y="4552885"/>
              <a:ext cx="2619991" cy="692497"/>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cxnSp>
          <p:nvCxnSpPr>
            <p:cNvPr id="57" name="直接连接符 56">
              <a:extLst>
                <a:ext uri="{FF2B5EF4-FFF2-40B4-BE49-F238E27FC236}">
                  <a16:creationId xmlns:a16="http://schemas.microsoft.com/office/drawing/2014/main" xmlns="" id="{6D2CAFE0-BE6F-4974-8555-0AF47E51BF88}"/>
                </a:ext>
              </a:extLst>
            </p:cNvPr>
            <p:cNvCxnSpPr>
              <a:cxnSpLocks/>
            </p:cNvCxnSpPr>
            <p:nvPr/>
          </p:nvCxnSpPr>
          <p:spPr>
            <a:xfrm>
              <a:off x="2545662" y="4529751"/>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270333" y="4321484"/>
            <a:ext cx="2619991" cy="1054186"/>
            <a:chOff x="7270333" y="4321484"/>
            <a:chExt cx="2619991" cy="1054186"/>
          </a:xfrm>
        </p:grpSpPr>
        <p:sp>
          <p:nvSpPr>
            <p:cNvPr id="58" name="TextBox 7">
              <a:extLst>
                <a:ext uri="{FF2B5EF4-FFF2-40B4-BE49-F238E27FC236}">
                  <a16:creationId xmlns:a16="http://schemas.microsoft.com/office/drawing/2014/main" xmlns="" id="{314E482D-4B70-4F04-A3CD-5BEB60FD3003}"/>
                </a:ext>
              </a:extLst>
            </p:cNvPr>
            <p:cNvSpPr txBox="1"/>
            <p:nvPr/>
          </p:nvSpPr>
          <p:spPr>
            <a:xfrm>
              <a:off x="8566885" y="4321484"/>
              <a:ext cx="1323439" cy="345094"/>
            </a:xfrm>
            <a:prstGeom prst="rect">
              <a:avLst/>
            </a:prstGeom>
            <a:noFill/>
          </p:spPr>
          <p:txBody>
            <a:bodyPr wrap="square" rtlCol="0">
              <a:spAutoFit/>
            </a:bodyPr>
            <a:lstStyle/>
            <a:p>
              <a:pPr algn="r">
                <a:lnSpc>
                  <a:spcPct val="130000"/>
                </a:lnSpc>
              </a:pPr>
              <a:r>
                <a:rPr lang="zh-CN" altLang="en-US" sz="1400" dirty="0">
                  <a:solidFill>
                    <a:srgbClr val="4F4D50"/>
                  </a:solidFill>
                  <a:cs typeface="+mn-ea"/>
                  <a:sym typeface="+mn-lt"/>
                </a:rPr>
                <a:t>项目分析</a:t>
              </a:r>
              <a:endParaRPr lang="en-US" altLang="zh-CN" sz="1400" dirty="0">
                <a:solidFill>
                  <a:srgbClr val="4F4D50"/>
                </a:solidFill>
                <a:cs typeface="+mn-ea"/>
                <a:sym typeface="+mn-lt"/>
              </a:endParaRPr>
            </a:p>
          </p:txBody>
        </p:sp>
        <p:sp>
          <p:nvSpPr>
            <p:cNvPr id="59" name="文本框 58">
              <a:extLst>
                <a:ext uri="{FF2B5EF4-FFF2-40B4-BE49-F238E27FC236}">
                  <a16:creationId xmlns:a16="http://schemas.microsoft.com/office/drawing/2014/main" xmlns="" id="{CCEC28CF-7CAE-4E57-94D2-518AEA01353E}"/>
                </a:ext>
              </a:extLst>
            </p:cNvPr>
            <p:cNvSpPr txBox="1"/>
            <p:nvPr/>
          </p:nvSpPr>
          <p:spPr>
            <a:xfrm>
              <a:off x="7270333" y="4683173"/>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点击输入简要文字解说，解说文字尽量概括精炼，不用多余的文字修饰，简洁精准点击输入简要文字</a:t>
              </a:r>
              <a:r>
                <a:rPr lang="zh-CN" altLang="en-US" sz="1000" dirty="0" smtClean="0">
                  <a:solidFill>
                    <a:srgbClr val="686769"/>
                  </a:solidFill>
                  <a:cs typeface="+mn-ea"/>
                  <a:sym typeface="+mn-lt"/>
                </a:rPr>
                <a:t>解说</a:t>
              </a:r>
              <a:endParaRPr lang="zh-CN" altLang="en-US" sz="1000" dirty="0">
                <a:solidFill>
                  <a:srgbClr val="686769"/>
                </a:solidFill>
                <a:cs typeface="+mn-ea"/>
                <a:sym typeface="+mn-lt"/>
              </a:endParaRPr>
            </a:p>
          </p:txBody>
        </p:sp>
        <p:cxnSp>
          <p:nvCxnSpPr>
            <p:cNvPr id="60" name="直接连接符 59">
              <a:extLst>
                <a:ext uri="{FF2B5EF4-FFF2-40B4-BE49-F238E27FC236}">
                  <a16:creationId xmlns:a16="http://schemas.microsoft.com/office/drawing/2014/main" xmlns="" id="{91CC5675-9979-441A-B521-D714AFF32A41}"/>
                </a:ext>
              </a:extLst>
            </p:cNvPr>
            <p:cNvCxnSpPr>
              <a:cxnSpLocks/>
            </p:cNvCxnSpPr>
            <p:nvPr/>
          </p:nvCxnSpPr>
          <p:spPr>
            <a:xfrm>
              <a:off x="9360363" y="466003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270333" y="2044183"/>
            <a:ext cx="2619991" cy="1054185"/>
            <a:chOff x="7270333" y="2044183"/>
            <a:chExt cx="2619991" cy="1054185"/>
          </a:xfrm>
        </p:grpSpPr>
        <p:sp>
          <p:nvSpPr>
            <p:cNvPr id="64" name="TextBox 7">
              <a:extLst>
                <a:ext uri="{FF2B5EF4-FFF2-40B4-BE49-F238E27FC236}">
                  <a16:creationId xmlns:a16="http://schemas.microsoft.com/office/drawing/2014/main" xmlns="" id="{7EDD08F6-A35B-435F-80F7-8B9C718A93F5}"/>
                </a:ext>
              </a:extLst>
            </p:cNvPr>
            <p:cNvSpPr txBox="1"/>
            <p:nvPr/>
          </p:nvSpPr>
          <p:spPr>
            <a:xfrm>
              <a:off x="8566885" y="2044183"/>
              <a:ext cx="1323439" cy="345094"/>
            </a:xfrm>
            <a:prstGeom prst="rect">
              <a:avLst/>
            </a:prstGeom>
            <a:noFill/>
          </p:spPr>
          <p:txBody>
            <a:bodyPr wrap="square" rtlCol="0">
              <a:spAutoFit/>
            </a:bodyPr>
            <a:lstStyle/>
            <a:p>
              <a:pPr algn="r">
                <a:lnSpc>
                  <a:spcPct val="130000"/>
                </a:lnSpc>
              </a:pPr>
              <a:r>
                <a:rPr lang="zh-CN" altLang="en-US" sz="1400" dirty="0">
                  <a:solidFill>
                    <a:srgbClr val="4F4D50"/>
                  </a:solidFill>
                  <a:cs typeface="+mn-ea"/>
                  <a:sym typeface="+mn-lt"/>
                </a:rPr>
                <a:t>项目分析</a:t>
              </a:r>
              <a:endParaRPr lang="en-US" altLang="zh-CN" sz="1400" dirty="0">
                <a:solidFill>
                  <a:srgbClr val="4F4D50"/>
                </a:solidFill>
                <a:cs typeface="+mn-ea"/>
                <a:sym typeface="+mn-lt"/>
              </a:endParaRPr>
            </a:p>
          </p:txBody>
        </p:sp>
        <p:sp>
          <p:nvSpPr>
            <p:cNvPr id="65" name="文本框 64">
              <a:extLst>
                <a:ext uri="{FF2B5EF4-FFF2-40B4-BE49-F238E27FC236}">
                  <a16:creationId xmlns:a16="http://schemas.microsoft.com/office/drawing/2014/main" xmlns="" id="{1861DAE6-B03A-420F-AF13-68B60159014D}"/>
                </a:ext>
              </a:extLst>
            </p:cNvPr>
            <p:cNvSpPr txBox="1"/>
            <p:nvPr/>
          </p:nvSpPr>
          <p:spPr>
            <a:xfrm>
              <a:off x="7270333" y="2405871"/>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点击输入简要文字解说，解说文字尽量概括精炼，不用多余的文字修饰，简洁精准</a:t>
              </a:r>
              <a:r>
                <a:rPr lang="zh-CN" altLang="en-US" sz="1000" dirty="0" smtClean="0">
                  <a:solidFill>
                    <a:srgbClr val="686769"/>
                  </a:solidFill>
                  <a:cs typeface="+mn-ea"/>
                  <a:sym typeface="+mn-lt"/>
                </a:rPr>
                <a:t>的解说</a:t>
              </a:r>
              <a:r>
                <a:rPr lang="zh-CN" altLang="en-US" sz="1000" dirty="0">
                  <a:solidFill>
                    <a:srgbClr val="686769"/>
                  </a:solidFill>
                  <a:cs typeface="+mn-ea"/>
                  <a:sym typeface="+mn-lt"/>
                </a:rPr>
                <a:t>所提炼的核心</a:t>
              </a:r>
              <a:r>
                <a:rPr lang="zh-CN" altLang="en-US" sz="1000" dirty="0" smtClean="0">
                  <a:solidFill>
                    <a:srgbClr val="686769"/>
                  </a:solidFill>
                  <a:cs typeface="+mn-ea"/>
                  <a:sym typeface="+mn-lt"/>
                </a:rPr>
                <a:t>概念</a:t>
              </a:r>
              <a:endParaRPr lang="zh-CN" altLang="en-US" sz="1000" dirty="0">
                <a:solidFill>
                  <a:srgbClr val="686769"/>
                </a:solidFill>
                <a:cs typeface="+mn-ea"/>
                <a:sym typeface="+mn-lt"/>
              </a:endParaRPr>
            </a:p>
          </p:txBody>
        </p:sp>
        <p:cxnSp>
          <p:nvCxnSpPr>
            <p:cNvPr id="66" name="直接连接符 65">
              <a:extLst>
                <a:ext uri="{FF2B5EF4-FFF2-40B4-BE49-F238E27FC236}">
                  <a16:creationId xmlns:a16="http://schemas.microsoft.com/office/drawing/2014/main" xmlns="" id="{C7E79A2B-FE5F-4394-8BD4-0ADA1E32D424}"/>
                </a:ext>
              </a:extLst>
            </p:cNvPr>
            <p:cNvCxnSpPr>
              <a:cxnSpLocks/>
            </p:cNvCxnSpPr>
            <p:nvPr/>
          </p:nvCxnSpPr>
          <p:spPr>
            <a:xfrm>
              <a:off x="9360363" y="238273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
            <a:extLst>
              <a:ext uri="{FF2B5EF4-FFF2-40B4-BE49-F238E27FC236}">
                <a16:creationId xmlns:a16="http://schemas.microsoft.com/office/drawing/2014/main" xmlns="" id="{7A5D9A90-EEED-4908-859A-061EE529C7DC}"/>
              </a:ext>
            </a:extLst>
          </p:cNvPr>
          <p:cNvSpPr txBox="1"/>
          <p:nvPr/>
        </p:nvSpPr>
        <p:spPr>
          <a:xfrm>
            <a:off x="5352049" y="2968531"/>
            <a:ext cx="585417" cy="573875"/>
          </a:xfrm>
          <a:prstGeom prst="rect">
            <a:avLst/>
          </a:prstGeom>
          <a:noFill/>
        </p:spPr>
        <p:txBody>
          <a:bodyPr wrap="none" rtlCol="0">
            <a:spAutoFit/>
          </a:bodyPr>
          <a:lstStyle/>
          <a:p>
            <a:pPr>
              <a:lnSpc>
                <a:spcPct val="130000"/>
              </a:lnSpc>
            </a:pPr>
            <a:r>
              <a:rPr lang="en-US" altLang="zh-CN" sz="2667" dirty="0">
                <a:solidFill>
                  <a:schemeClr val="bg1"/>
                </a:solidFill>
                <a:cs typeface="+mn-ea"/>
                <a:sym typeface="+mn-lt"/>
              </a:rPr>
              <a:t>01</a:t>
            </a:r>
          </a:p>
        </p:txBody>
      </p:sp>
      <p:sp>
        <p:nvSpPr>
          <p:cNvPr id="68" name="TextBox 6">
            <a:extLst>
              <a:ext uri="{FF2B5EF4-FFF2-40B4-BE49-F238E27FC236}">
                <a16:creationId xmlns:a16="http://schemas.microsoft.com/office/drawing/2014/main" xmlns="" id="{860790EB-4C45-4E9B-A6FC-5D01AAFE1D26}"/>
              </a:ext>
            </a:extLst>
          </p:cNvPr>
          <p:cNvSpPr txBox="1"/>
          <p:nvPr/>
        </p:nvSpPr>
        <p:spPr>
          <a:xfrm>
            <a:off x="6301604" y="2968531"/>
            <a:ext cx="585417" cy="573875"/>
          </a:xfrm>
          <a:prstGeom prst="rect">
            <a:avLst/>
          </a:prstGeom>
          <a:noFill/>
        </p:spPr>
        <p:txBody>
          <a:bodyPr wrap="none" rtlCol="0">
            <a:spAutoFit/>
          </a:bodyPr>
          <a:lstStyle/>
          <a:p>
            <a:pPr>
              <a:lnSpc>
                <a:spcPct val="130000"/>
              </a:lnSpc>
            </a:pPr>
            <a:r>
              <a:rPr lang="en-US" altLang="zh-CN" sz="2667" dirty="0">
                <a:solidFill>
                  <a:schemeClr val="bg1"/>
                </a:solidFill>
                <a:cs typeface="+mn-ea"/>
                <a:sym typeface="+mn-lt"/>
              </a:rPr>
              <a:t>02</a:t>
            </a:r>
          </a:p>
        </p:txBody>
      </p:sp>
      <p:sp>
        <p:nvSpPr>
          <p:cNvPr id="69" name="TextBox 6">
            <a:extLst>
              <a:ext uri="{FF2B5EF4-FFF2-40B4-BE49-F238E27FC236}">
                <a16:creationId xmlns:a16="http://schemas.microsoft.com/office/drawing/2014/main" xmlns="" id="{44E9CC78-D26A-4F88-B7F3-2EFA52D8664F}"/>
              </a:ext>
            </a:extLst>
          </p:cNvPr>
          <p:cNvSpPr txBox="1"/>
          <p:nvPr/>
        </p:nvSpPr>
        <p:spPr>
          <a:xfrm>
            <a:off x="5352050" y="3795039"/>
            <a:ext cx="585417" cy="573875"/>
          </a:xfrm>
          <a:prstGeom prst="rect">
            <a:avLst/>
          </a:prstGeom>
          <a:noFill/>
        </p:spPr>
        <p:txBody>
          <a:bodyPr wrap="none" rtlCol="0">
            <a:spAutoFit/>
          </a:bodyPr>
          <a:lstStyle/>
          <a:p>
            <a:pPr>
              <a:lnSpc>
                <a:spcPct val="130000"/>
              </a:lnSpc>
            </a:pPr>
            <a:r>
              <a:rPr lang="en-US" altLang="zh-CN" sz="2667" dirty="0">
                <a:solidFill>
                  <a:schemeClr val="bg1"/>
                </a:solidFill>
                <a:cs typeface="+mn-ea"/>
                <a:sym typeface="+mn-lt"/>
              </a:rPr>
              <a:t>03</a:t>
            </a:r>
          </a:p>
        </p:txBody>
      </p:sp>
      <p:sp>
        <p:nvSpPr>
          <p:cNvPr id="70" name="TextBox 6">
            <a:extLst>
              <a:ext uri="{FF2B5EF4-FFF2-40B4-BE49-F238E27FC236}">
                <a16:creationId xmlns:a16="http://schemas.microsoft.com/office/drawing/2014/main" xmlns="" id="{CFDCD096-EA3C-4EEC-9FD0-236F571B58A2}"/>
              </a:ext>
            </a:extLst>
          </p:cNvPr>
          <p:cNvSpPr txBox="1"/>
          <p:nvPr/>
        </p:nvSpPr>
        <p:spPr>
          <a:xfrm>
            <a:off x="6301604" y="3795039"/>
            <a:ext cx="585417" cy="573875"/>
          </a:xfrm>
          <a:prstGeom prst="rect">
            <a:avLst/>
          </a:prstGeom>
          <a:noFill/>
        </p:spPr>
        <p:txBody>
          <a:bodyPr wrap="none" rtlCol="0">
            <a:spAutoFit/>
          </a:bodyPr>
          <a:lstStyle/>
          <a:p>
            <a:pPr>
              <a:lnSpc>
                <a:spcPct val="130000"/>
              </a:lnSpc>
            </a:pPr>
            <a:r>
              <a:rPr lang="en-US" altLang="zh-CN" sz="2667" dirty="0">
                <a:solidFill>
                  <a:schemeClr val="bg1"/>
                </a:solidFill>
                <a:cs typeface="+mn-ea"/>
                <a:sym typeface="+mn-lt"/>
              </a:rPr>
              <a:t>04</a:t>
            </a:r>
          </a:p>
        </p:txBody>
      </p:sp>
      <p:sp>
        <p:nvSpPr>
          <p:cNvPr id="31" name="Freeform 5"/>
          <p:cNvSpPr>
            <a:spLocks noEditPoints="1"/>
          </p:cNvSpPr>
          <p:nvPr/>
        </p:nvSpPr>
        <p:spPr bwMode="auto">
          <a:xfrm>
            <a:off x="1908204" y="4705441"/>
            <a:ext cx="332118" cy="332741"/>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Freeform 7"/>
          <p:cNvSpPr>
            <a:spLocks/>
          </p:cNvSpPr>
          <p:nvPr/>
        </p:nvSpPr>
        <p:spPr bwMode="auto">
          <a:xfrm>
            <a:off x="1903537" y="2522100"/>
            <a:ext cx="335229" cy="28360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Freeform 13"/>
          <p:cNvSpPr>
            <a:spLocks noEditPoints="1"/>
          </p:cNvSpPr>
          <p:nvPr/>
        </p:nvSpPr>
        <p:spPr bwMode="auto">
          <a:xfrm>
            <a:off x="10006689" y="4705441"/>
            <a:ext cx="336471" cy="31719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Freeform 9"/>
          <p:cNvSpPr>
            <a:spLocks/>
          </p:cNvSpPr>
          <p:nvPr/>
        </p:nvSpPr>
        <p:spPr bwMode="auto">
          <a:xfrm>
            <a:off x="10007353" y="2474023"/>
            <a:ext cx="330873" cy="229497"/>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30" name="组合 29"/>
          <p:cNvGrpSpPr/>
          <p:nvPr/>
        </p:nvGrpSpPr>
        <p:grpSpPr>
          <a:xfrm>
            <a:off x="481368" y="440281"/>
            <a:ext cx="1976218" cy="666359"/>
            <a:chOff x="481368" y="440281"/>
            <a:chExt cx="1976218" cy="666359"/>
          </a:xfrm>
        </p:grpSpPr>
        <p:sp>
          <p:nvSpPr>
            <p:cNvPr id="3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02</a:t>
              </a:r>
              <a:endParaRPr lang="zh-CN" altLang="en-US" sz="2667" dirty="0">
                <a:solidFill>
                  <a:srgbClr val="E1E0D8"/>
                </a:solidFill>
                <a:cs typeface="+mn-ea"/>
                <a:sym typeface="+mn-lt"/>
              </a:endParaRPr>
            </a:p>
          </p:txBody>
        </p:sp>
        <p:sp>
          <p:nvSpPr>
            <p:cNvPr id="39"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项目分析</a:t>
              </a:r>
              <a:endParaRPr lang="en-US" altLang="zh-CN" sz="2400" dirty="0">
                <a:solidFill>
                  <a:srgbClr val="4F4D50"/>
                </a:solidFill>
                <a:cs typeface="+mn-ea"/>
                <a:sym typeface="+mn-lt"/>
              </a:endParaRPr>
            </a:p>
          </p:txBody>
        </p:sp>
        <p:sp>
          <p:nvSpPr>
            <p:cNvPr id="40" name="矩形 3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209740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 presetClass="entr" presetSubtype="8"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1+#ppt_w/2"/>
                                          </p:val>
                                        </p:tav>
                                        <p:tav tm="100000">
                                          <p:val>
                                            <p:strVal val="#ppt_x"/>
                                          </p:val>
                                        </p:tav>
                                      </p:tavLst>
                                    </p:anim>
                                    <p:anim calcmode="lin" valueType="num">
                                      <p:cBhvr additive="base">
                                        <p:cTn id="17" dur="500" fill="hold"/>
                                        <p:tgtEl>
                                          <p:spTgt spid="4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0-#ppt_w/2"/>
                                          </p:val>
                                        </p:tav>
                                        <p:tav tm="100000">
                                          <p:val>
                                            <p:strVal val="#ppt_x"/>
                                          </p:val>
                                        </p:tav>
                                      </p:tavLst>
                                    </p:anim>
                                    <p:anim calcmode="lin" valueType="num">
                                      <p:cBhvr additive="base">
                                        <p:cTn id="25"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300" fill="hold"/>
                                        <p:tgtEl>
                                          <p:spTgt spid="67"/>
                                        </p:tgtEl>
                                        <p:attrNameLst>
                                          <p:attrName>ppt_x</p:attrName>
                                        </p:attrNameLst>
                                      </p:cBhvr>
                                      <p:tavLst>
                                        <p:tav tm="0">
                                          <p:val>
                                            <p:strVal val="0-#ppt_w/2"/>
                                          </p:val>
                                        </p:tav>
                                        <p:tav tm="100000">
                                          <p:val>
                                            <p:strVal val="#ppt_x"/>
                                          </p:val>
                                        </p:tav>
                                      </p:tavLst>
                                    </p:anim>
                                    <p:anim calcmode="lin" valueType="num">
                                      <p:cBhvr additive="base">
                                        <p:cTn id="31" dur="300" fill="hold"/>
                                        <p:tgtEl>
                                          <p:spTgt spid="67"/>
                                        </p:tgtEl>
                                        <p:attrNameLst>
                                          <p:attrName>ppt_y</p:attrName>
                                        </p:attrNameLst>
                                      </p:cBhvr>
                                      <p:tavLst>
                                        <p:tav tm="0">
                                          <p:val>
                                            <p:strVal val="#ppt_y"/>
                                          </p:val>
                                        </p:tav>
                                        <p:tav tm="100000">
                                          <p:val>
                                            <p:strVal val="#ppt_y"/>
                                          </p:val>
                                        </p:tav>
                                      </p:tavLst>
                                    </p:anim>
                                  </p:childTnLst>
                                </p:cTn>
                              </p:par>
                            </p:childTnLst>
                          </p:cTn>
                        </p:par>
                        <p:par>
                          <p:cTn id="32" fill="hold">
                            <p:stCondLst>
                              <p:cond delay="300"/>
                            </p:stCondLst>
                            <p:childTnLst>
                              <p:par>
                                <p:cTn id="33" presetID="2" presetClass="entr" presetSubtype="8"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300" fill="hold"/>
                                        <p:tgtEl>
                                          <p:spTgt spid="68"/>
                                        </p:tgtEl>
                                        <p:attrNameLst>
                                          <p:attrName>ppt_x</p:attrName>
                                        </p:attrNameLst>
                                      </p:cBhvr>
                                      <p:tavLst>
                                        <p:tav tm="0">
                                          <p:val>
                                            <p:strVal val="0-#ppt_w/2"/>
                                          </p:val>
                                        </p:tav>
                                        <p:tav tm="100000">
                                          <p:val>
                                            <p:strVal val="#ppt_x"/>
                                          </p:val>
                                        </p:tav>
                                      </p:tavLst>
                                    </p:anim>
                                    <p:anim calcmode="lin" valueType="num">
                                      <p:cBhvr additive="base">
                                        <p:cTn id="36" dur="300" fill="hold"/>
                                        <p:tgtEl>
                                          <p:spTgt spid="68"/>
                                        </p:tgtEl>
                                        <p:attrNameLst>
                                          <p:attrName>ppt_y</p:attrName>
                                        </p:attrNameLst>
                                      </p:cBhvr>
                                      <p:tavLst>
                                        <p:tav tm="0">
                                          <p:val>
                                            <p:strVal val="#ppt_y"/>
                                          </p:val>
                                        </p:tav>
                                        <p:tav tm="100000">
                                          <p:val>
                                            <p:strVal val="#ppt_y"/>
                                          </p:val>
                                        </p:tav>
                                      </p:tavLst>
                                    </p:anim>
                                  </p:childTnLst>
                                </p:cTn>
                              </p:par>
                            </p:childTnLst>
                          </p:cTn>
                        </p:par>
                        <p:par>
                          <p:cTn id="37" fill="hold">
                            <p:stCondLst>
                              <p:cond delay="600"/>
                            </p:stCondLst>
                            <p:childTnLst>
                              <p:par>
                                <p:cTn id="38" presetID="2" presetClass="entr" presetSubtype="8"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300" fill="hold"/>
                                        <p:tgtEl>
                                          <p:spTgt spid="69"/>
                                        </p:tgtEl>
                                        <p:attrNameLst>
                                          <p:attrName>ppt_x</p:attrName>
                                        </p:attrNameLst>
                                      </p:cBhvr>
                                      <p:tavLst>
                                        <p:tav tm="0">
                                          <p:val>
                                            <p:strVal val="0-#ppt_w/2"/>
                                          </p:val>
                                        </p:tav>
                                        <p:tav tm="100000">
                                          <p:val>
                                            <p:strVal val="#ppt_x"/>
                                          </p:val>
                                        </p:tav>
                                      </p:tavLst>
                                    </p:anim>
                                    <p:anim calcmode="lin" valueType="num">
                                      <p:cBhvr additive="base">
                                        <p:cTn id="41" dur="3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900"/>
                            </p:stCondLst>
                            <p:childTnLst>
                              <p:par>
                                <p:cTn id="43" presetID="2" presetClass="entr" presetSubtype="8" fill="hold" nodeType="afterEffect">
                                  <p:stCondLst>
                                    <p:cond delay="0"/>
                                  </p:stCondLst>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fill="hold"/>
                                        <p:tgtEl>
                                          <p:spTgt spid="70"/>
                                        </p:tgtEl>
                                        <p:attrNameLst>
                                          <p:attrName>ppt_x</p:attrName>
                                        </p:attrNameLst>
                                      </p:cBhvr>
                                      <p:tavLst>
                                        <p:tav tm="0">
                                          <p:val>
                                            <p:strVal val="0-#ppt_w/2"/>
                                          </p:val>
                                        </p:tav>
                                        <p:tav tm="100000">
                                          <p:val>
                                            <p:strVal val="#ppt_x"/>
                                          </p:val>
                                        </p:tav>
                                      </p:tavLst>
                                    </p:anim>
                                    <p:anim calcmode="lin" valueType="num">
                                      <p:cBhvr additive="base">
                                        <p:cTn id="46" dur="300" fill="hold"/>
                                        <p:tgtEl>
                                          <p:spTgt spid="70"/>
                                        </p:tgtEl>
                                        <p:attrNameLst>
                                          <p:attrName>ppt_y</p:attrName>
                                        </p:attrNameLst>
                                      </p:cBhvr>
                                      <p:tavLst>
                                        <p:tav tm="0">
                                          <p:val>
                                            <p:strVal val="#ppt_y"/>
                                          </p:val>
                                        </p:tav>
                                        <p:tav tm="100000">
                                          <p:val>
                                            <p:strVal val="#ppt_y"/>
                                          </p:val>
                                        </p:tav>
                                      </p:tavLst>
                                    </p:anim>
                                  </p:childTnLst>
                                </p:cTn>
                              </p:par>
                              <p:par>
                                <p:cTn id="47" presetID="14" presetClass="entr" presetSubtype="5" fill="hold" grpId="0" nodeType="withEffect">
                                  <p:stCondLst>
                                    <p:cond delay="1000"/>
                                  </p:stCondLst>
                                  <p:childTnLst>
                                    <p:set>
                                      <p:cBhvr>
                                        <p:cTn id="48" dur="1" fill="hold">
                                          <p:stCondLst>
                                            <p:cond delay="0"/>
                                          </p:stCondLst>
                                        </p:cTn>
                                        <p:tgtEl>
                                          <p:spTgt spid="32"/>
                                        </p:tgtEl>
                                        <p:attrNameLst>
                                          <p:attrName>style.visibility</p:attrName>
                                        </p:attrNameLst>
                                      </p:cBhvr>
                                      <p:to>
                                        <p:strVal val="visible"/>
                                      </p:to>
                                    </p:set>
                                    <p:animEffect transition="in" filter="randombar(vertical)">
                                      <p:cBhvr>
                                        <p:cTn id="49" dur="500"/>
                                        <p:tgtEl>
                                          <p:spTgt spid="32"/>
                                        </p:tgtEl>
                                      </p:cBhvr>
                                    </p:animEffect>
                                  </p:childTnLst>
                                </p:cTn>
                              </p:par>
                              <p:par>
                                <p:cTn id="50" presetID="14" presetClass="entr" presetSubtype="5" fill="hold" grpId="0" nodeType="withEffect">
                                  <p:stCondLst>
                                    <p:cond delay="1000"/>
                                  </p:stCondLst>
                                  <p:childTnLst>
                                    <p:set>
                                      <p:cBhvr>
                                        <p:cTn id="51" dur="1" fill="hold">
                                          <p:stCondLst>
                                            <p:cond delay="0"/>
                                          </p:stCondLst>
                                        </p:cTn>
                                        <p:tgtEl>
                                          <p:spTgt spid="33"/>
                                        </p:tgtEl>
                                        <p:attrNameLst>
                                          <p:attrName>style.visibility</p:attrName>
                                        </p:attrNameLst>
                                      </p:cBhvr>
                                      <p:to>
                                        <p:strVal val="visible"/>
                                      </p:to>
                                    </p:set>
                                    <p:animEffect transition="in" filter="randombar(vertical)">
                                      <p:cBhvr>
                                        <p:cTn id="52" dur="500"/>
                                        <p:tgtEl>
                                          <p:spTgt spid="33"/>
                                        </p:tgtEl>
                                      </p:cBhvr>
                                    </p:animEffect>
                                  </p:childTnLst>
                                </p:cTn>
                              </p:par>
                              <p:par>
                                <p:cTn id="53" presetID="14" presetClass="entr" presetSubtype="5"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randombar(vertical)">
                                      <p:cBhvr>
                                        <p:cTn id="55" dur="500"/>
                                        <p:tgtEl>
                                          <p:spTgt spid="31"/>
                                        </p:tgtEl>
                                      </p:cBhvr>
                                    </p:animEffect>
                                  </p:childTnLst>
                                </p:cTn>
                              </p:par>
                              <p:par>
                                <p:cTn id="56" presetID="14" presetClass="entr" presetSubtype="5" fill="hold" grpId="0" nodeType="withEffect">
                                  <p:stCondLst>
                                    <p:cond delay="1000"/>
                                  </p:stCondLst>
                                  <p:childTnLst>
                                    <p:set>
                                      <p:cBhvr>
                                        <p:cTn id="57" dur="1" fill="hold">
                                          <p:stCondLst>
                                            <p:cond delay="0"/>
                                          </p:stCondLst>
                                        </p:cTn>
                                        <p:tgtEl>
                                          <p:spTgt spid="34"/>
                                        </p:tgtEl>
                                        <p:attrNameLst>
                                          <p:attrName>style.visibility</p:attrName>
                                        </p:attrNameLst>
                                      </p:cBhvr>
                                      <p:to>
                                        <p:strVal val="visible"/>
                                      </p:to>
                                    </p:set>
                                    <p:animEffect transition="in" filter="randombar(vertical)">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p:cTn id="68" dur="500" fill="hold"/>
                                        <p:tgtEl>
                                          <p:spTgt spid="4"/>
                                        </p:tgtEl>
                                        <p:attrNameLst>
                                          <p:attrName>ppt_w</p:attrName>
                                        </p:attrNameLst>
                                      </p:cBhvr>
                                      <p:tavLst>
                                        <p:tav tm="0">
                                          <p:val>
                                            <p:fltVal val="0"/>
                                          </p:val>
                                        </p:tav>
                                        <p:tav tm="100000">
                                          <p:val>
                                            <p:strVal val="#ppt_w"/>
                                          </p:val>
                                        </p:tav>
                                      </p:tavLst>
                                    </p:anim>
                                    <p:anim calcmode="lin" valueType="num">
                                      <p:cBhvr>
                                        <p:cTn id="69" dur="500" fill="hold"/>
                                        <p:tgtEl>
                                          <p:spTgt spid="4"/>
                                        </p:tgtEl>
                                        <p:attrNameLst>
                                          <p:attrName>ppt_h</p:attrName>
                                        </p:attrNameLst>
                                      </p:cBhvr>
                                      <p:tavLst>
                                        <p:tav tm="0">
                                          <p:val>
                                            <p:fltVal val="0"/>
                                          </p:val>
                                        </p:tav>
                                        <p:tav tm="100000">
                                          <p:val>
                                            <p:strVal val="#ppt_h"/>
                                          </p:val>
                                        </p:tav>
                                      </p:tavLst>
                                    </p:anim>
                                    <p:animEffect transition="in" filter="fade">
                                      <p:cBhvr>
                                        <p:cTn id="70" dur="500"/>
                                        <p:tgtEl>
                                          <p:spTgt spid="4"/>
                                        </p:tgtEl>
                                      </p:cBhvr>
                                    </p:animEffect>
                                  </p:childTnLst>
                                </p:cTn>
                              </p:par>
                              <p:par>
                                <p:cTn id="71" presetID="53" presetClass="entr" presetSubtype="16"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0"/>
                                  </p:stCondLst>
                                  <p:childTnLst>
                                    <p:set>
                                      <p:cBhvr>
                                        <p:cTn id="77" dur="1" fill="hold">
                                          <p:stCondLst>
                                            <p:cond delay="0"/>
                                          </p:stCondLst>
                                        </p:cTn>
                                        <p:tgtEl>
                                          <p:spTgt spid="2"/>
                                        </p:tgtEl>
                                        <p:attrNameLst>
                                          <p:attrName>style.visibility</p:attrName>
                                        </p:attrNameLst>
                                      </p:cBhvr>
                                      <p:to>
                                        <p:strVal val="visible"/>
                                      </p:to>
                                    </p:set>
                                    <p:anim calcmode="lin" valueType="num">
                                      <p:cBhvr>
                                        <p:cTn id="78" dur="500" fill="hold"/>
                                        <p:tgtEl>
                                          <p:spTgt spid="2"/>
                                        </p:tgtEl>
                                        <p:attrNameLst>
                                          <p:attrName>ppt_w</p:attrName>
                                        </p:attrNameLst>
                                      </p:cBhvr>
                                      <p:tavLst>
                                        <p:tav tm="0">
                                          <p:val>
                                            <p:fltVal val="0"/>
                                          </p:val>
                                        </p:tav>
                                        <p:tav tm="100000">
                                          <p:val>
                                            <p:strVal val="#ppt_w"/>
                                          </p:val>
                                        </p:tav>
                                      </p:tavLst>
                                    </p:anim>
                                    <p:anim calcmode="lin" valueType="num">
                                      <p:cBhvr>
                                        <p:cTn id="79" dur="500" fill="hold"/>
                                        <p:tgtEl>
                                          <p:spTgt spid="2"/>
                                        </p:tgtEl>
                                        <p:attrNameLst>
                                          <p:attrName>ppt_h</p:attrName>
                                        </p:attrNameLst>
                                      </p:cBhvr>
                                      <p:tavLst>
                                        <p:tav tm="0">
                                          <p:val>
                                            <p:fltVal val="0"/>
                                          </p:val>
                                        </p:tav>
                                        <p:tav tm="100000">
                                          <p:val>
                                            <p:strVal val="#ppt_h"/>
                                          </p:val>
                                        </p:tav>
                                      </p:tavLst>
                                    </p:anim>
                                    <p:animEffect transition="in" filter="fade">
                                      <p:cBhvr>
                                        <p:cTn id="8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31" grpId="0" animBg="1"/>
      <p:bldP spid="32" grpId="0" animBg="1"/>
      <p:bldP spid="33"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 xmlns:a16="http://schemas.microsoft.com/office/drawing/2014/main" id="{1D3EAE00-311C-410C-B387-290DD63E8456}"/>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4846975" y="2383604"/>
            <a:ext cx="2498048" cy="2317356"/>
          </a:xfrm>
          <a:effectLst>
            <a:outerShdw blurRad="254000" dist="63500" dir="2700000" algn="tl" rotWithShape="0">
              <a:prstClr val="black">
                <a:alpha val="30000"/>
              </a:prstClr>
            </a:outerShdw>
          </a:effectLst>
        </p:spPr>
      </p:pic>
      <p:cxnSp>
        <p:nvCxnSpPr>
          <p:cNvPr id="26" name="Straight Connector 25"/>
          <p:cNvCxnSpPr/>
          <p:nvPr/>
        </p:nvCxnSpPr>
        <p:spPr>
          <a:xfrm>
            <a:off x="3579228" y="3513605"/>
            <a:ext cx="5062401"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246049" y="1379551"/>
            <a:ext cx="9699902" cy="528838"/>
          </a:xfrm>
        </p:spPr>
        <p:txBody>
          <a:bodyPr/>
          <a:lstStyle/>
          <a:p>
            <a:pPr>
              <a:lnSpc>
                <a:spcPct val="130000"/>
              </a:lnSpc>
            </a:pPr>
            <a:r>
              <a:rPr lang="zh-CN" altLang="en-US" sz="3200" spc="300" dirty="0" smtClean="0">
                <a:solidFill>
                  <a:srgbClr val="4F4D50"/>
                </a:solidFill>
                <a:latin typeface="+mn-lt"/>
                <a:ea typeface="+mn-ea"/>
                <a:cs typeface="+mn-ea"/>
                <a:sym typeface="+mn-lt"/>
              </a:rPr>
              <a:t>我们的优势在哪里？</a:t>
            </a:r>
            <a:endParaRPr lang="en-US" sz="3200" spc="300" dirty="0">
              <a:solidFill>
                <a:srgbClr val="4F4D50"/>
              </a:solidFill>
              <a:latin typeface="+mn-lt"/>
              <a:ea typeface="+mn-ea"/>
              <a:cs typeface="+mn-ea"/>
              <a:sym typeface="+mn-lt"/>
            </a:endParaRPr>
          </a:p>
        </p:txBody>
      </p:sp>
      <p:sp>
        <p:nvSpPr>
          <p:cNvPr id="3" name="Content Placeholder 2"/>
          <p:cNvSpPr>
            <a:spLocks noGrp="1"/>
          </p:cNvSpPr>
          <p:nvPr>
            <p:ph sz="quarter" idx="10"/>
          </p:nvPr>
        </p:nvSpPr>
        <p:spPr>
          <a:xfrm>
            <a:off x="1246049" y="1194821"/>
            <a:ext cx="9699901" cy="310169"/>
          </a:xfrm>
        </p:spPr>
        <p:txBody>
          <a:bodyPr/>
          <a:lstStyle/>
          <a:p>
            <a:pPr>
              <a:lnSpc>
                <a:spcPct val="130000"/>
              </a:lnSpc>
              <a:spcBef>
                <a:spcPts val="0"/>
              </a:spcBef>
            </a:pPr>
            <a:r>
              <a:rPr lang="en-US" sz="1800" dirty="0">
                <a:latin typeface="+mn-lt"/>
                <a:ea typeface="+mn-ea"/>
                <a:cs typeface="+mn-ea"/>
                <a:sym typeface="+mn-lt"/>
              </a:rPr>
              <a:t>BEST PRESENTATION TEMPLATE</a:t>
            </a:r>
          </a:p>
        </p:txBody>
      </p:sp>
      <p:sp>
        <p:nvSpPr>
          <p:cNvPr id="5" name="Rounded Rectangle 4"/>
          <p:cNvSpPr/>
          <p:nvPr/>
        </p:nvSpPr>
        <p:spPr>
          <a:xfrm rot="2700000">
            <a:off x="5417520" y="2861455"/>
            <a:ext cx="1356958" cy="1356954"/>
          </a:xfrm>
          <a:prstGeom prst="roundRect">
            <a:avLst>
              <a:gd name="adj" fmla="val 34663"/>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cs typeface="+mn-ea"/>
              <a:sym typeface="+mn-lt"/>
            </a:endParaRPr>
          </a:p>
        </p:txBody>
      </p:sp>
      <p:sp>
        <p:nvSpPr>
          <p:cNvPr id="6" name="Rounded Rectangle 5"/>
          <p:cNvSpPr/>
          <p:nvPr/>
        </p:nvSpPr>
        <p:spPr>
          <a:xfrm rot="2700000">
            <a:off x="2597754" y="2998771"/>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cs typeface="+mn-ea"/>
              <a:sym typeface="+mn-lt"/>
            </a:endParaRPr>
          </a:p>
        </p:txBody>
      </p:sp>
      <p:sp>
        <p:nvSpPr>
          <p:cNvPr id="7" name="Rounded Rectangle 6"/>
          <p:cNvSpPr/>
          <p:nvPr/>
        </p:nvSpPr>
        <p:spPr>
          <a:xfrm rot="2700000">
            <a:off x="8571876" y="2998770"/>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cs typeface="+mn-ea"/>
              <a:sym typeface="+mn-lt"/>
            </a:endParaRPr>
          </a:p>
        </p:txBody>
      </p:sp>
      <p:sp>
        <p:nvSpPr>
          <p:cNvPr id="11" name="Rectangle 10"/>
          <p:cNvSpPr/>
          <p:nvPr/>
        </p:nvSpPr>
        <p:spPr>
          <a:xfrm>
            <a:off x="5849778" y="3084047"/>
            <a:ext cx="492443" cy="737574"/>
          </a:xfrm>
          <a:prstGeom prst="rect">
            <a:avLst/>
          </a:prstGeom>
        </p:spPr>
        <p:txBody>
          <a:bodyPr wrap="none">
            <a:spAutoFit/>
          </a:bodyPr>
          <a:lstStyle/>
          <a:p>
            <a:pPr algn="ctr">
              <a:lnSpc>
                <a:spcPct val="130000"/>
              </a:lnSpc>
            </a:pPr>
            <a:r>
              <a:rPr lang="en-US" sz="3600" dirty="0" smtClean="0">
                <a:solidFill>
                  <a:srgbClr val="FFFFFF"/>
                </a:solidFill>
                <a:cs typeface="+mn-ea"/>
                <a:sym typeface="+mn-lt"/>
              </a:rPr>
              <a:t>B</a:t>
            </a:r>
            <a:endParaRPr lang="en-US" sz="1400" dirty="0">
              <a:solidFill>
                <a:srgbClr val="FFFFFF"/>
              </a:solidFill>
              <a:cs typeface="+mn-ea"/>
              <a:sym typeface="+mn-lt"/>
            </a:endParaRPr>
          </a:p>
        </p:txBody>
      </p:sp>
      <p:sp>
        <p:nvSpPr>
          <p:cNvPr id="12" name="Rectangle 11"/>
          <p:cNvSpPr/>
          <p:nvPr/>
        </p:nvSpPr>
        <p:spPr>
          <a:xfrm>
            <a:off x="2889967" y="3175582"/>
            <a:ext cx="437941" cy="597921"/>
          </a:xfrm>
          <a:prstGeom prst="rect">
            <a:avLst/>
          </a:prstGeom>
        </p:spPr>
        <p:txBody>
          <a:bodyPr wrap="none">
            <a:spAutoFit/>
          </a:bodyPr>
          <a:lstStyle/>
          <a:p>
            <a:pPr algn="ctr">
              <a:lnSpc>
                <a:spcPct val="130000"/>
              </a:lnSpc>
            </a:pPr>
            <a:r>
              <a:rPr lang="en-US" sz="2800" dirty="0" smtClean="0">
                <a:solidFill>
                  <a:srgbClr val="4F4D50"/>
                </a:solidFill>
                <a:cs typeface="+mn-ea"/>
                <a:sym typeface="+mn-lt"/>
              </a:rPr>
              <a:t>A</a:t>
            </a:r>
            <a:endParaRPr lang="en-US" sz="1100" dirty="0">
              <a:solidFill>
                <a:srgbClr val="4F4D50"/>
              </a:solidFill>
              <a:cs typeface="+mn-ea"/>
              <a:sym typeface="+mn-lt"/>
            </a:endParaRPr>
          </a:p>
        </p:txBody>
      </p:sp>
      <p:sp>
        <p:nvSpPr>
          <p:cNvPr id="13" name="Rectangle 12"/>
          <p:cNvSpPr/>
          <p:nvPr/>
        </p:nvSpPr>
        <p:spPr>
          <a:xfrm>
            <a:off x="8860884" y="3175582"/>
            <a:ext cx="444353" cy="594202"/>
          </a:xfrm>
          <a:prstGeom prst="rect">
            <a:avLst/>
          </a:prstGeom>
        </p:spPr>
        <p:txBody>
          <a:bodyPr wrap="none">
            <a:spAutoFit/>
          </a:bodyPr>
          <a:lstStyle/>
          <a:p>
            <a:pPr algn="ctr">
              <a:lnSpc>
                <a:spcPct val="130000"/>
              </a:lnSpc>
            </a:pPr>
            <a:r>
              <a:rPr lang="en-US" sz="2800" dirty="0" smtClean="0">
                <a:solidFill>
                  <a:srgbClr val="4F4D50"/>
                </a:solidFill>
                <a:cs typeface="+mn-ea"/>
                <a:sym typeface="+mn-lt"/>
              </a:rPr>
              <a:t>C</a:t>
            </a:r>
            <a:endParaRPr lang="en-US" sz="1100" dirty="0">
              <a:solidFill>
                <a:srgbClr val="4F4D50"/>
              </a:solidFill>
              <a:cs typeface="+mn-ea"/>
              <a:sym typeface="+mn-lt"/>
            </a:endParaRPr>
          </a:p>
        </p:txBody>
      </p:sp>
      <p:grpSp>
        <p:nvGrpSpPr>
          <p:cNvPr id="21" name="组合 20"/>
          <p:cNvGrpSpPr/>
          <p:nvPr/>
        </p:nvGrpSpPr>
        <p:grpSpPr>
          <a:xfrm>
            <a:off x="481368" y="440281"/>
            <a:ext cx="1976218" cy="666359"/>
            <a:chOff x="481368" y="440281"/>
            <a:chExt cx="1976218" cy="666359"/>
          </a:xfrm>
        </p:grpSpPr>
        <p:sp>
          <p:nvSpPr>
            <p:cNvPr id="2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02</a:t>
              </a:r>
              <a:endParaRPr lang="zh-CN" altLang="en-US" sz="2667" dirty="0">
                <a:solidFill>
                  <a:srgbClr val="E1E0D8"/>
                </a:solidFill>
                <a:cs typeface="+mn-ea"/>
                <a:sym typeface="+mn-lt"/>
              </a:endParaRPr>
            </a:p>
          </p:txBody>
        </p:sp>
        <p:sp>
          <p:nvSpPr>
            <p:cNvPr id="27"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优势分析</a:t>
              </a:r>
              <a:endParaRPr lang="en-US" altLang="zh-CN" sz="2400" dirty="0">
                <a:solidFill>
                  <a:srgbClr val="4F4D50"/>
                </a:solidFill>
                <a:cs typeface="+mn-ea"/>
                <a:sym typeface="+mn-lt"/>
              </a:endParaRPr>
            </a:p>
          </p:txBody>
        </p:sp>
        <p:sp>
          <p:nvSpPr>
            <p:cNvPr id="28" name="矩形 2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 name="组合 3"/>
          <p:cNvGrpSpPr/>
          <p:nvPr/>
        </p:nvGrpSpPr>
        <p:grpSpPr>
          <a:xfrm>
            <a:off x="2107367" y="4499445"/>
            <a:ext cx="2125548" cy="1492292"/>
            <a:chOff x="2107367" y="4386431"/>
            <a:chExt cx="2125548" cy="1492292"/>
          </a:xfrm>
        </p:grpSpPr>
        <p:sp>
          <p:nvSpPr>
            <p:cNvPr id="29" name="文本框 28">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ctr">
                <a:lnSpc>
                  <a:spcPct val="130000"/>
                </a:lnSpc>
              </a:pPr>
              <a:endParaRPr lang="zh-CN" altLang="en-US" sz="1000" dirty="0">
                <a:solidFill>
                  <a:srgbClr val="686769"/>
                </a:solidFill>
                <a:cs typeface="+mn-ea"/>
                <a:sym typeface="+mn-lt"/>
              </a:endParaRPr>
            </a:p>
          </p:txBody>
        </p:sp>
        <p:sp>
          <p:nvSpPr>
            <p:cNvPr id="30" name="TextBox 7">
              <a:extLst>
                <a:ext uri="{FF2B5EF4-FFF2-40B4-BE49-F238E27FC236}">
                  <a16:creationId xmlns:a16="http://schemas.microsoft.com/office/drawing/2014/main" xmlns="" id="{8DE6CD62-A5CF-42EF-B6BB-0447C20B7252}"/>
                </a:ext>
              </a:extLst>
            </p:cNvPr>
            <p:cNvSpPr txBox="1"/>
            <p:nvPr/>
          </p:nvSpPr>
          <p:spPr>
            <a:xfrm>
              <a:off x="2508422" y="4386431"/>
              <a:ext cx="1323439" cy="345094"/>
            </a:xfrm>
            <a:prstGeom prst="rect">
              <a:avLst/>
            </a:prstGeom>
            <a:noFill/>
          </p:spPr>
          <p:txBody>
            <a:bodyPr wrap="square" rtlCol="0">
              <a:spAutoFit/>
            </a:bodyPr>
            <a:lstStyle/>
            <a:p>
              <a:pPr algn="ctr">
                <a:lnSpc>
                  <a:spcPct val="130000"/>
                </a:lnSpc>
              </a:pPr>
              <a:r>
                <a:rPr lang="zh-CN" altLang="en-US" sz="1400" dirty="0" smtClean="0">
                  <a:solidFill>
                    <a:srgbClr val="4F4D50"/>
                  </a:solidFill>
                  <a:cs typeface="+mn-ea"/>
                  <a:sym typeface="+mn-lt"/>
                </a:rPr>
                <a:t>优势一</a:t>
              </a:r>
              <a:endParaRPr lang="en-US" altLang="zh-CN" sz="1400" dirty="0">
                <a:solidFill>
                  <a:srgbClr val="4F4D50"/>
                </a:solidFill>
                <a:cs typeface="+mn-ea"/>
                <a:sym typeface="+mn-lt"/>
              </a:endParaRPr>
            </a:p>
          </p:txBody>
        </p:sp>
      </p:grpSp>
      <p:grpSp>
        <p:nvGrpSpPr>
          <p:cNvPr id="31" name="组合 30"/>
          <p:cNvGrpSpPr/>
          <p:nvPr/>
        </p:nvGrpSpPr>
        <p:grpSpPr>
          <a:xfrm>
            <a:off x="5033225" y="4826263"/>
            <a:ext cx="2125548" cy="1492292"/>
            <a:chOff x="2107367" y="4386431"/>
            <a:chExt cx="2125548" cy="1492292"/>
          </a:xfrm>
        </p:grpSpPr>
        <p:sp>
          <p:nvSpPr>
            <p:cNvPr id="32" name="文本框 31">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ctr">
                <a:lnSpc>
                  <a:spcPct val="130000"/>
                </a:lnSpc>
              </a:pPr>
              <a:endParaRPr lang="zh-CN" altLang="en-US" sz="1000" dirty="0">
                <a:solidFill>
                  <a:srgbClr val="686769"/>
                </a:solidFill>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2508422" y="4386431"/>
              <a:ext cx="1323439" cy="345094"/>
            </a:xfrm>
            <a:prstGeom prst="rect">
              <a:avLst/>
            </a:prstGeom>
            <a:noFill/>
          </p:spPr>
          <p:txBody>
            <a:bodyPr wrap="square" rtlCol="0">
              <a:spAutoFit/>
            </a:bodyPr>
            <a:lstStyle/>
            <a:p>
              <a:pPr algn="ctr">
                <a:lnSpc>
                  <a:spcPct val="130000"/>
                </a:lnSpc>
              </a:pPr>
              <a:r>
                <a:rPr lang="zh-CN" altLang="en-US" sz="1400" dirty="0">
                  <a:solidFill>
                    <a:srgbClr val="4F4D50"/>
                  </a:solidFill>
                  <a:cs typeface="+mn-ea"/>
                  <a:sym typeface="+mn-lt"/>
                </a:rPr>
                <a:t>重点</a:t>
              </a:r>
              <a:r>
                <a:rPr lang="zh-CN" altLang="en-US" sz="1400" dirty="0" smtClean="0">
                  <a:solidFill>
                    <a:srgbClr val="4F4D50"/>
                  </a:solidFill>
                  <a:cs typeface="+mn-ea"/>
                  <a:sym typeface="+mn-lt"/>
                </a:rPr>
                <a:t>优势二</a:t>
              </a:r>
              <a:endParaRPr lang="en-US" altLang="zh-CN" sz="1400" dirty="0">
                <a:solidFill>
                  <a:srgbClr val="4F4D50"/>
                </a:solidFill>
                <a:cs typeface="+mn-ea"/>
                <a:sym typeface="+mn-lt"/>
              </a:endParaRPr>
            </a:p>
          </p:txBody>
        </p:sp>
      </p:grpSp>
      <p:grpSp>
        <p:nvGrpSpPr>
          <p:cNvPr id="34" name="组合 33"/>
          <p:cNvGrpSpPr/>
          <p:nvPr/>
        </p:nvGrpSpPr>
        <p:grpSpPr>
          <a:xfrm>
            <a:off x="7959083" y="4499445"/>
            <a:ext cx="2125548" cy="1492292"/>
            <a:chOff x="2107367" y="4386431"/>
            <a:chExt cx="2125548" cy="1492292"/>
          </a:xfrm>
        </p:grpSpPr>
        <p:sp>
          <p:nvSpPr>
            <p:cNvPr id="35" name="文本框 34">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ctr">
                <a:lnSpc>
                  <a:spcPct val="130000"/>
                </a:lnSpc>
              </a:pPr>
              <a:endParaRPr lang="zh-CN" altLang="en-US" sz="1000" dirty="0">
                <a:solidFill>
                  <a:srgbClr val="686769"/>
                </a:solidFill>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2508422" y="4386431"/>
              <a:ext cx="1323439" cy="345094"/>
            </a:xfrm>
            <a:prstGeom prst="rect">
              <a:avLst/>
            </a:prstGeom>
            <a:noFill/>
          </p:spPr>
          <p:txBody>
            <a:bodyPr wrap="square" rtlCol="0">
              <a:spAutoFit/>
            </a:bodyPr>
            <a:lstStyle/>
            <a:p>
              <a:pPr algn="ctr">
                <a:lnSpc>
                  <a:spcPct val="130000"/>
                </a:lnSpc>
              </a:pPr>
              <a:r>
                <a:rPr lang="zh-CN" altLang="en-US" sz="1400" dirty="0" smtClean="0">
                  <a:solidFill>
                    <a:srgbClr val="4F4D50"/>
                  </a:solidFill>
                  <a:cs typeface="+mn-ea"/>
                  <a:sym typeface="+mn-lt"/>
                </a:rPr>
                <a:t>优势三</a:t>
              </a:r>
              <a:endParaRPr lang="en-US" altLang="zh-CN" sz="1400" dirty="0">
                <a:solidFill>
                  <a:srgbClr val="4F4D50"/>
                </a:solidFill>
                <a:cs typeface="+mn-ea"/>
                <a:sym typeface="+mn-lt"/>
              </a:endParaRPr>
            </a:p>
          </p:txBody>
        </p:sp>
      </p:grpSp>
    </p:spTree>
    <p:extLst>
      <p:ext uri="{BB962C8B-B14F-4D97-AF65-F5344CB8AC3E}">
        <p14:creationId xmlns:p14="http://schemas.microsoft.com/office/powerpoint/2010/main" val="33791860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1000"/>
                                        <p:tgtEl>
                                          <p:spTgt spid="34"/>
                                        </p:tgtEl>
                                      </p:cBhvr>
                                    </p:animEffect>
                                    <p:anim calcmode="lin" valueType="num">
                                      <p:cBhvr>
                                        <p:cTn id="74" dur="1000" fill="hold"/>
                                        <p:tgtEl>
                                          <p:spTgt spid="34"/>
                                        </p:tgtEl>
                                        <p:attrNameLst>
                                          <p:attrName>ppt_x</p:attrName>
                                        </p:attrNameLst>
                                      </p:cBhvr>
                                      <p:tavLst>
                                        <p:tav tm="0">
                                          <p:val>
                                            <p:strVal val="#ppt_x"/>
                                          </p:val>
                                        </p:tav>
                                        <p:tav tm="100000">
                                          <p:val>
                                            <p:strVal val="#ppt_x"/>
                                          </p:val>
                                        </p:tav>
                                      </p:tavLst>
                                    </p:anim>
                                    <p:anim calcmode="lin" valueType="num">
                                      <p:cBhvr>
                                        <p:cTn id="7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rot="5400000">
            <a:off x="1301722" y="1659196"/>
            <a:ext cx="1717050" cy="1458569"/>
          </a:xfrm>
          <a:prstGeom prst="hexagon">
            <a:avLst/>
          </a:prstGeom>
          <a:blipFill dpi="0" rotWithShape="0">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六边形 3"/>
          <p:cNvSpPr/>
          <p:nvPr/>
        </p:nvSpPr>
        <p:spPr>
          <a:xfrm rot="5400000">
            <a:off x="2197309" y="3107846"/>
            <a:ext cx="1717049" cy="1458568"/>
          </a:xfrm>
          <a:prstGeom prst="hexagon">
            <a:avLst/>
          </a:prstGeom>
          <a:blipFill dpi="0" rotWithShape="0">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六边形 4"/>
          <p:cNvSpPr/>
          <p:nvPr/>
        </p:nvSpPr>
        <p:spPr>
          <a:xfrm rot="5400000">
            <a:off x="1301721" y="4556493"/>
            <a:ext cx="1717049" cy="1458568"/>
          </a:xfrm>
          <a:prstGeom prst="hexagon">
            <a:avLst/>
          </a:prstGeom>
          <a:blipFill dpi="0" rotWithShape="0">
            <a:blip r:embed="rId5"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3976009" y="1692872"/>
            <a:ext cx="2647329" cy="1012316"/>
            <a:chOff x="3272825" y="846410"/>
            <a:chExt cx="2647329" cy="1012316"/>
          </a:xfrm>
        </p:grpSpPr>
        <p:sp>
          <p:nvSpPr>
            <p:cNvPr id="6" name="TextBox 7">
              <a:extLst>
                <a:ext uri="{FF2B5EF4-FFF2-40B4-BE49-F238E27FC236}">
                  <a16:creationId xmlns:a16="http://schemas.microsoft.com/office/drawing/2014/main" xmlns="" id="{8DE6CD62-A5CF-42EF-B6BB-0447C20B7252}"/>
                </a:ext>
              </a:extLst>
            </p:cNvPr>
            <p:cNvSpPr txBox="1"/>
            <p:nvPr/>
          </p:nvSpPr>
          <p:spPr>
            <a:xfrm>
              <a:off x="3532630" y="846410"/>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行业调研一</a:t>
              </a:r>
              <a:endParaRPr lang="en-US" altLang="zh-CN" sz="1400" dirty="0">
                <a:solidFill>
                  <a:srgbClr val="4F4D50"/>
                </a:solidFill>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精准解说文字尽量概括精炼。</a:t>
              </a:r>
            </a:p>
          </p:txBody>
        </p:sp>
        <p:grpSp>
          <p:nvGrpSpPr>
            <p:cNvPr id="15" name="组合 14"/>
            <p:cNvGrpSpPr/>
            <p:nvPr/>
          </p:nvGrpSpPr>
          <p:grpSpPr>
            <a:xfrm>
              <a:off x="3272825" y="940875"/>
              <a:ext cx="212766" cy="213364"/>
              <a:chOff x="11280936" y="1742357"/>
              <a:chExt cx="438441" cy="439673"/>
            </a:xfrm>
          </p:grpSpPr>
          <p:sp>
            <p:nvSpPr>
              <p:cNvPr id="13"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9" name="组合 18"/>
          <p:cNvGrpSpPr/>
          <p:nvPr/>
        </p:nvGrpSpPr>
        <p:grpSpPr>
          <a:xfrm>
            <a:off x="4762154" y="3272658"/>
            <a:ext cx="2647329" cy="1012316"/>
            <a:chOff x="3272825" y="846410"/>
            <a:chExt cx="2647329" cy="1012316"/>
          </a:xfrm>
        </p:grpSpPr>
        <p:sp>
          <p:nvSpPr>
            <p:cNvPr id="20" name="TextBox 7">
              <a:extLst>
                <a:ext uri="{FF2B5EF4-FFF2-40B4-BE49-F238E27FC236}">
                  <a16:creationId xmlns:a16="http://schemas.microsoft.com/office/drawing/2014/main" xmlns="" id="{8DE6CD62-A5CF-42EF-B6BB-0447C20B7252}"/>
                </a:ext>
              </a:extLst>
            </p:cNvPr>
            <p:cNvSpPr txBox="1"/>
            <p:nvPr/>
          </p:nvSpPr>
          <p:spPr>
            <a:xfrm>
              <a:off x="3532630" y="84641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行业</a:t>
              </a:r>
              <a:r>
                <a:rPr lang="zh-CN" altLang="en-US" sz="1400" dirty="0" smtClean="0">
                  <a:solidFill>
                    <a:srgbClr val="4F4D50"/>
                  </a:solidFill>
                  <a:cs typeface="+mn-ea"/>
                  <a:sym typeface="+mn-lt"/>
                </a:rPr>
                <a:t>调研二</a:t>
              </a:r>
              <a:endParaRPr lang="en-US" altLang="zh-CN" sz="1400" dirty="0">
                <a:solidFill>
                  <a:srgbClr val="4F4D50"/>
                </a:solidFill>
                <a:cs typeface="+mn-ea"/>
                <a:sym typeface="+mn-lt"/>
              </a:endParaRPr>
            </a:p>
          </p:txBody>
        </p:sp>
        <p:sp>
          <p:nvSpPr>
            <p:cNvPr id="21" name="文本框 20">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精准解说文字尽量概括精炼。</a:t>
              </a:r>
            </a:p>
          </p:txBody>
        </p:sp>
        <p:grpSp>
          <p:nvGrpSpPr>
            <p:cNvPr id="22" name="组合 21"/>
            <p:cNvGrpSpPr/>
            <p:nvPr/>
          </p:nvGrpSpPr>
          <p:grpSpPr>
            <a:xfrm>
              <a:off x="3272825" y="940875"/>
              <a:ext cx="212766" cy="213364"/>
              <a:chOff x="11280936" y="1742357"/>
              <a:chExt cx="438441" cy="439673"/>
            </a:xfrm>
          </p:grpSpPr>
          <p:sp>
            <p:nvSpPr>
              <p:cNvPr id="23"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25" name="组合 24"/>
          <p:cNvGrpSpPr/>
          <p:nvPr/>
        </p:nvGrpSpPr>
        <p:grpSpPr>
          <a:xfrm>
            <a:off x="3976009" y="4852444"/>
            <a:ext cx="2647329" cy="1012316"/>
            <a:chOff x="3272825" y="846410"/>
            <a:chExt cx="2647329" cy="1012316"/>
          </a:xfrm>
        </p:grpSpPr>
        <p:sp>
          <p:nvSpPr>
            <p:cNvPr id="26" name="TextBox 7">
              <a:extLst>
                <a:ext uri="{FF2B5EF4-FFF2-40B4-BE49-F238E27FC236}">
                  <a16:creationId xmlns:a16="http://schemas.microsoft.com/office/drawing/2014/main" xmlns="" id="{8DE6CD62-A5CF-42EF-B6BB-0447C20B7252}"/>
                </a:ext>
              </a:extLst>
            </p:cNvPr>
            <p:cNvSpPr txBox="1"/>
            <p:nvPr/>
          </p:nvSpPr>
          <p:spPr>
            <a:xfrm>
              <a:off x="3532630" y="84641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行业</a:t>
              </a:r>
              <a:r>
                <a:rPr lang="zh-CN" altLang="en-US" sz="1400" dirty="0" smtClean="0">
                  <a:solidFill>
                    <a:srgbClr val="4F4D50"/>
                  </a:solidFill>
                  <a:cs typeface="+mn-ea"/>
                  <a:sym typeface="+mn-lt"/>
                </a:rPr>
                <a:t>调研三</a:t>
              </a:r>
              <a:endParaRPr lang="en-US" altLang="zh-CN" sz="1400" dirty="0">
                <a:solidFill>
                  <a:srgbClr val="4F4D50"/>
                </a:solidFill>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精准解说文字尽量概括精炼。</a:t>
              </a:r>
            </a:p>
          </p:txBody>
        </p:sp>
        <p:grpSp>
          <p:nvGrpSpPr>
            <p:cNvPr id="28" name="组合 27"/>
            <p:cNvGrpSpPr/>
            <p:nvPr/>
          </p:nvGrpSpPr>
          <p:grpSpPr>
            <a:xfrm>
              <a:off x="3272825" y="940875"/>
              <a:ext cx="212766" cy="213364"/>
              <a:chOff x="11280936" y="1742357"/>
              <a:chExt cx="438441" cy="439673"/>
            </a:xfrm>
          </p:grpSpPr>
          <p:sp>
            <p:nvSpPr>
              <p:cNvPr id="29" name="Oval 820"/>
              <p:cNvSpPr>
                <a:spLocks noChangeArrowheads="1"/>
              </p:cNvSpPr>
              <p:nvPr/>
            </p:nvSpPr>
            <p:spPr bwMode="auto">
              <a:xfrm>
                <a:off x="11280936" y="1742357"/>
                <a:ext cx="438441" cy="439673"/>
              </a:xfrm>
              <a:prstGeom prst="ellipse">
                <a:avLst/>
              </a:prstGeom>
              <a:solidFill>
                <a:srgbClr val="9FB8D6"/>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31" name="组合 30"/>
          <p:cNvGrpSpPr/>
          <p:nvPr/>
        </p:nvGrpSpPr>
        <p:grpSpPr>
          <a:xfrm>
            <a:off x="481368" y="440281"/>
            <a:ext cx="1976218" cy="666359"/>
            <a:chOff x="481368" y="440281"/>
            <a:chExt cx="1976218" cy="666359"/>
          </a:xfrm>
        </p:grpSpPr>
        <p:sp>
          <p:nvSpPr>
            <p:cNvPr id="3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02</a:t>
              </a:r>
              <a:endParaRPr lang="zh-CN" altLang="en-US" sz="2667" dirty="0">
                <a:solidFill>
                  <a:srgbClr val="E1E0D8"/>
                </a:solidFill>
                <a:cs typeface="+mn-ea"/>
                <a:sym typeface="+mn-lt"/>
              </a:endParaRPr>
            </a:p>
          </p:txBody>
        </p:sp>
        <p:sp>
          <p:nvSpPr>
            <p:cNvPr id="33"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行业调研</a:t>
              </a:r>
              <a:endParaRPr lang="en-US" altLang="zh-CN" sz="2400" dirty="0">
                <a:solidFill>
                  <a:srgbClr val="4F4D50"/>
                </a:solidFill>
                <a:cs typeface="+mn-ea"/>
                <a:sym typeface="+mn-lt"/>
              </a:endParaRPr>
            </a:p>
          </p:txBody>
        </p:sp>
        <p:sp>
          <p:nvSpPr>
            <p:cNvPr id="34" name="矩形 3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5" name="文本框 34">
            <a:extLst>
              <a:ext uri="{FF2B5EF4-FFF2-40B4-BE49-F238E27FC236}">
                <a16:creationId xmlns:a16="http://schemas.microsoft.com/office/drawing/2014/main" xmlns="" id="{503E0C68-DA60-417A-94AF-3E2A39D1D51A}"/>
              </a:ext>
            </a:extLst>
          </p:cNvPr>
          <p:cNvSpPr txBox="1"/>
          <p:nvPr/>
        </p:nvSpPr>
        <p:spPr>
          <a:xfrm>
            <a:off x="8149731" y="2209876"/>
            <a:ext cx="2737142" cy="229293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a:t>
            </a:r>
            <a:r>
              <a:rPr lang="zh-CN" altLang="en-US" sz="1000" dirty="0" smtClean="0">
                <a:solidFill>
                  <a:srgbClr val="686769"/>
                </a:solidFill>
                <a:cs typeface="+mn-ea"/>
                <a:sym typeface="+mn-lt"/>
              </a:rPr>
              <a:t>精炼，</a:t>
            </a:r>
            <a:endParaRPr lang="en-US" altLang="zh-CN" sz="1000" dirty="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8149729" y="1532579"/>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调研分析结果</a:t>
            </a:r>
            <a:endParaRPr lang="en-US" altLang="zh-CN" sz="1400" dirty="0">
              <a:solidFill>
                <a:srgbClr val="4F4D50"/>
              </a:solidFill>
              <a:cs typeface="+mn-ea"/>
              <a:sym typeface="+mn-lt"/>
            </a:endParaRPr>
          </a:p>
        </p:txBody>
      </p:sp>
      <p:cxnSp>
        <p:nvCxnSpPr>
          <p:cNvPr id="37" name="直接连接符 36"/>
          <p:cNvCxnSpPr/>
          <p:nvPr/>
        </p:nvCxnSpPr>
        <p:spPr>
          <a:xfrm>
            <a:off x="8263728" y="1964134"/>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149730" y="4572972"/>
            <a:ext cx="2685329" cy="1291788"/>
            <a:chOff x="8149730" y="4608430"/>
            <a:chExt cx="2685329" cy="1291788"/>
          </a:xfrm>
        </p:grpSpPr>
        <p:sp>
          <p:nvSpPr>
            <p:cNvPr id="39" name="TextBox 48"/>
            <p:cNvSpPr txBox="1"/>
            <p:nvPr/>
          </p:nvSpPr>
          <p:spPr>
            <a:xfrm>
              <a:off x="8149730" y="4608430"/>
              <a:ext cx="533694" cy="230832"/>
            </a:xfrm>
            <a:prstGeom prst="rect">
              <a:avLst/>
            </a:prstGeom>
            <a:noFill/>
          </p:spPr>
          <p:txBody>
            <a:bodyPr wrap="square" rtlCol="0">
              <a:spAutoFit/>
            </a:bodyPr>
            <a:lstStyle/>
            <a:p>
              <a:r>
                <a:rPr lang="zh-CN" altLang="en-US" sz="900" dirty="0" smtClean="0">
                  <a:solidFill>
                    <a:schemeClr val="bg1">
                      <a:lumMod val="65000"/>
                    </a:schemeClr>
                  </a:solidFill>
                  <a:cs typeface="+mn-ea"/>
                  <a:sym typeface="+mn-lt"/>
                </a:rPr>
                <a:t>数据</a:t>
              </a:r>
              <a:r>
                <a:rPr lang="en-US" altLang="zh-CN" sz="900" dirty="0" smtClean="0">
                  <a:solidFill>
                    <a:schemeClr val="bg1">
                      <a:lumMod val="65000"/>
                    </a:schemeClr>
                  </a:solidFill>
                  <a:cs typeface="+mn-ea"/>
                  <a:sym typeface="+mn-lt"/>
                </a:rPr>
                <a:t>1</a:t>
              </a:r>
              <a:endParaRPr lang="en-US" sz="900" dirty="0">
                <a:solidFill>
                  <a:schemeClr val="bg1">
                    <a:lumMod val="65000"/>
                  </a:schemeClr>
                </a:solidFill>
                <a:cs typeface="+mn-ea"/>
                <a:sym typeface="+mn-lt"/>
              </a:endParaRPr>
            </a:p>
          </p:txBody>
        </p:sp>
        <p:cxnSp>
          <p:nvCxnSpPr>
            <p:cNvPr id="40" name="Straight Connector 49"/>
            <p:cNvCxnSpPr/>
            <p:nvPr/>
          </p:nvCxnSpPr>
          <p:spPr>
            <a:xfrm>
              <a:off x="8781589" y="471021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Rounded Rectangle 50"/>
            <p:cNvSpPr/>
            <p:nvPr/>
          </p:nvSpPr>
          <p:spPr bwMode="auto">
            <a:xfrm>
              <a:off x="8722507" y="4677989"/>
              <a:ext cx="1504570" cy="59080"/>
            </a:xfrm>
            <a:prstGeom prst="roundRect">
              <a:avLst/>
            </a:prstGeom>
            <a:solidFill>
              <a:srgbClr val="9FB8D6"/>
            </a:solidFill>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cs typeface="+mn-ea"/>
                <a:sym typeface="+mn-lt"/>
              </a:endParaRPr>
            </a:p>
          </p:txBody>
        </p:sp>
        <p:sp>
          <p:nvSpPr>
            <p:cNvPr id="42" name="TextBox 51"/>
            <p:cNvSpPr txBox="1"/>
            <p:nvPr/>
          </p:nvSpPr>
          <p:spPr>
            <a:xfrm>
              <a:off x="10351815" y="4622910"/>
              <a:ext cx="449004" cy="200055"/>
            </a:xfrm>
            <a:prstGeom prst="rect">
              <a:avLst/>
            </a:prstGeom>
            <a:noFill/>
          </p:spPr>
          <p:txBody>
            <a:bodyPr wrap="square" rtlCol="0">
              <a:spAutoFit/>
            </a:bodyPr>
            <a:lstStyle/>
            <a:p>
              <a:r>
                <a:rPr lang="en-US" sz="700" dirty="0" smtClean="0">
                  <a:solidFill>
                    <a:schemeClr val="bg1">
                      <a:lumMod val="65000"/>
                    </a:schemeClr>
                  </a:solidFill>
                  <a:cs typeface="+mn-ea"/>
                  <a:sym typeface="+mn-lt"/>
                </a:rPr>
                <a:t>89%</a:t>
              </a:r>
              <a:endParaRPr lang="en-US" sz="700" dirty="0">
                <a:solidFill>
                  <a:schemeClr val="bg1">
                    <a:lumMod val="65000"/>
                  </a:schemeClr>
                </a:solidFill>
                <a:cs typeface="+mn-ea"/>
                <a:sym typeface="+mn-lt"/>
              </a:endParaRPr>
            </a:p>
          </p:txBody>
        </p:sp>
        <p:sp>
          <p:nvSpPr>
            <p:cNvPr id="44" name="TextBox 53"/>
            <p:cNvSpPr txBox="1"/>
            <p:nvPr/>
          </p:nvSpPr>
          <p:spPr>
            <a:xfrm>
              <a:off x="8149730" y="4873669"/>
              <a:ext cx="533694" cy="230831"/>
            </a:xfrm>
            <a:prstGeom prst="rect">
              <a:avLst/>
            </a:prstGeom>
            <a:noFill/>
          </p:spPr>
          <p:txBody>
            <a:bodyPr wrap="square" rtlCol="0">
              <a:spAutoFit/>
            </a:bodyPr>
            <a:lstStyle/>
            <a:p>
              <a:r>
                <a:rPr lang="zh-CN" altLang="en-US" sz="900" dirty="0" smtClean="0">
                  <a:solidFill>
                    <a:schemeClr val="bg1">
                      <a:lumMod val="65000"/>
                    </a:schemeClr>
                  </a:solidFill>
                  <a:cs typeface="+mn-ea"/>
                  <a:sym typeface="+mn-lt"/>
                </a:rPr>
                <a:t>数据</a:t>
              </a:r>
              <a:r>
                <a:rPr lang="en-US" altLang="zh-CN" sz="900" dirty="0" smtClean="0">
                  <a:solidFill>
                    <a:schemeClr val="bg1">
                      <a:lumMod val="65000"/>
                    </a:schemeClr>
                  </a:solidFill>
                  <a:cs typeface="+mn-ea"/>
                  <a:sym typeface="+mn-lt"/>
                </a:rPr>
                <a:t>2</a:t>
              </a:r>
              <a:endParaRPr lang="en-US" altLang="zh-CN" sz="900" dirty="0">
                <a:solidFill>
                  <a:schemeClr val="bg1">
                    <a:lumMod val="65000"/>
                  </a:schemeClr>
                </a:solidFill>
                <a:cs typeface="+mn-ea"/>
                <a:sym typeface="+mn-lt"/>
              </a:endParaRPr>
            </a:p>
          </p:txBody>
        </p:sp>
        <p:cxnSp>
          <p:nvCxnSpPr>
            <p:cNvPr id="45" name="Straight Connector 54"/>
            <p:cNvCxnSpPr/>
            <p:nvPr/>
          </p:nvCxnSpPr>
          <p:spPr>
            <a:xfrm>
              <a:off x="8781589" y="497541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6" name="Rounded Rectangle 55"/>
            <p:cNvSpPr/>
            <p:nvPr/>
          </p:nvSpPr>
          <p:spPr bwMode="auto">
            <a:xfrm>
              <a:off x="8722507" y="4943186"/>
              <a:ext cx="1170872" cy="59080"/>
            </a:xfrm>
            <a:prstGeom prst="roundRect">
              <a:avLst/>
            </a:prstGeom>
            <a:solidFill>
              <a:srgbClr val="4F4D50"/>
            </a:solidFill>
            <a:ln/>
            <a:extLst/>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cs typeface="+mn-ea"/>
                <a:sym typeface="+mn-lt"/>
              </a:endParaRPr>
            </a:p>
          </p:txBody>
        </p:sp>
        <p:sp>
          <p:nvSpPr>
            <p:cNvPr id="47" name="TextBox 56"/>
            <p:cNvSpPr txBox="1"/>
            <p:nvPr/>
          </p:nvSpPr>
          <p:spPr>
            <a:xfrm>
              <a:off x="10351815" y="4888209"/>
              <a:ext cx="449004" cy="200055"/>
            </a:xfrm>
            <a:prstGeom prst="rect">
              <a:avLst/>
            </a:prstGeom>
            <a:noFill/>
          </p:spPr>
          <p:txBody>
            <a:bodyPr wrap="square" rtlCol="0">
              <a:spAutoFit/>
            </a:bodyPr>
            <a:lstStyle/>
            <a:p>
              <a:r>
                <a:rPr lang="en-US" sz="700" dirty="0" smtClean="0">
                  <a:solidFill>
                    <a:schemeClr val="bg1">
                      <a:lumMod val="65000"/>
                    </a:schemeClr>
                  </a:solidFill>
                  <a:cs typeface="+mn-ea"/>
                  <a:sym typeface="+mn-lt"/>
                </a:rPr>
                <a:t>74%</a:t>
              </a:r>
              <a:endParaRPr lang="en-US" sz="700" dirty="0">
                <a:solidFill>
                  <a:schemeClr val="bg1">
                    <a:lumMod val="65000"/>
                  </a:schemeClr>
                </a:solidFill>
                <a:cs typeface="+mn-ea"/>
                <a:sym typeface="+mn-lt"/>
              </a:endParaRPr>
            </a:p>
          </p:txBody>
        </p:sp>
        <p:sp>
          <p:nvSpPr>
            <p:cNvPr id="49" name="TextBox 58"/>
            <p:cNvSpPr txBox="1"/>
            <p:nvPr/>
          </p:nvSpPr>
          <p:spPr>
            <a:xfrm>
              <a:off x="8149730" y="5138907"/>
              <a:ext cx="533694" cy="230832"/>
            </a:xfrm>
            <a:prstGeom prst="rect">
              <a:avLst/>
            </a:prstGeom>
            <a:noFill/>
          </p:spPr>
          <p:txBody>
            <a:bodyPr wrap="square" rtlCol="0">
              <a:spAutoFit/>
            </a:bodyPr>
            <a:lstStyle/>
            <a:p>
              <a:r>
                <a:rPr lang="zh-CN" altLang="en-US" sz="900" dirty="0" smtClean="0">
                  <a:solidFill>
                    <a:schemeClr val="bg1">
                      <a:lumMod val="65000"/>
                    </a:schemeClr>
                  </a:solidFill>
                  <a:cs typeface="+mn-ea"/>
                  <a:sym typeface="+mn-lt"/>
                </a:rPr>
                <a:t>数据</a:t>
              </a:r>
              <a:r>
                <a:rPr lang="en-US" altLang="zh-CN" sz="900" dirty="0" smtClean="0">
                  <a:solidFill>
                    <a:schemeClr val="bg1">
                      <a:lumMod val="65000"/>
                    </a:schemeClr>
                  </a:solidFill>
                  <a:cs typeface="+mn-ea"/>
                  <a:sym typeface="+mn-lt"/>
                </a:rPr>
                <a:t>3</a:t>
              </a:r>
              <a:endParaRPr lang="en-US" altLang="zh-CN" sz="900" dirty="0">
                <a:solidFill>
                  <a:schemeClr val="bg1">
                    <a:lumMod val="65000"/>
                  </a:schemeClr>
                </a:solidFill>
                <a:cs typeface="+mn-ea"/>
                <a:sym typeface="+mn-lt"/>
              </a:endParaRPr>
            </a:p>
          </p:txBody>
        </p:sp>
        <p:cxnSp>
          <p:nvCxnSpPr>
            <p:cNvPr id="50" name="Straight Connector 59"/>
            <p:cNvCxnSpPr/>
            <p:nvPr/>
          </p:nvCxnSpPr>
          <p:spPr>
            <a:xfrm>
              <a:off x="8773417" y="5245979"/>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Rounded Rectangle 60"/>
            <p:cNvSpPr/>
            <p:nvPr/>
          </p:nvSpPr>
          <p:spPr bwMode="auto">
            <a:xfrm>
              <a:off x="8714335" y="5213754"/>
              <a:ext cx="878154" cy="59080"/>
            </a:xfrm>
            <a:prstGeom prst="roundRect">
              <a:avLst/>
            </a:prstGeom>
            <a:solidFill>
              <a:srgbClr val="9FB8D6"/>
            </a:solidFill>
            <a:ln/>
            <a:ex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cs typeface="+mn-ea"/>
                <a:sym typeface="+mn-lt"/>
              </a:endParaRPr>
            </a:p>
          </p:txBody>
        </p:sp>
        <p:sp>
          <p:nvSpPr>
            <p:cNvPr id="52" name="TextBox 61"/>
            <p:cNvSpPr txBox="1"/>
            <p:nvPr/>
          </p:nvSpPr>
          <p:spPr>
            <a:xfrm>
              <a:off x="10351815" y="5153508"/>
              <a:ext cx="449004" cy="200055"/>
            </a:xfrm>
            <a:prstGeom prst="rect">
              <a:avLst/>
            </a:prstGeom>
            <a:noFill/>
          </p:spPr>
          <p:txBody>
            <a:bodyPr wrap="square" rtlCol="0">
              <a:spAutoFit/>
            </a:bodyPr>
            <a:lstStyle/>
            <a:p>
              <a:r>
                <a:rPr lang="en-US" sz="700" dirty="0" smtClean="0">
                  <a:solidFill>
                    <a:schemeClr val="bg1">
                      <a:lumMod val="65000"/>
                    </a:schemeClr>
                  </a:solidFill>
                  <a:cs typeface="+mn-ea"/>
                  <a:sym typeface="+mn-lt"/>
                </a:rPr>
                <a:t>65%</a:t>
              </a:r>
              <a:endParaRPr lang="en-US" sz="700" dirty="0">
                <a:solidFill>
                  <a:schemeClr val="bg1">
                    <a:lumMod val="65000"/>
                  </a:schemeClr>
                </a:solidFill>
                <a:cs typeface="+mn-ea"/>
                <a:sym typeface="+mn-lt"/>
              </a:endParaRPr>
            </a:p>
          </p:txBody>
        </p:sp>
        <p:sp>
          <p:nvSpPr>
            <p:cNvPr id="54" name="TextBox 63"/>
            <p:cNvSpPr txBox="1"/>
            <p:nvPr/>
          </p:nvSpPr>
          <p:spPr>
            <a:xfrm>
              <a:off x="8149730" y="5404146"/>
              <a:ext cx="533694" cy="230832"/>
            </a:xfrm>
            <a:prstGeom prst="rect">
              <a:avLst/>
            </a:prstGeom>
            <a:noFill/>
          </p:spPr>
          <p:txBody>
            <a:bodyPr wrap="square" rtlCol="0">
              <a:spAutoFit/>
            </a:bodyPr>
            <a:lstStyle/>
            <a:p>
              <a:r>
                <a:rPr lang="zh-CN" altLang="en-US" sz="900" dirty="0" smtClean="0">
                  <a:solidFill>
                    <a:schemeClr val="bg1">
                      <a:lumMod val="65000"/>
                    </a:schemeClr>
                  </a:solidFill>
                  <a:cs typeface="+mn-ea"/>
                  <a:sym typeface="+mn-lt"/>
                </a:rPr>
                <a:t>数据</a:t>
              </a:r>
              <a:r>
                <a:rPr lang="en-US" altLang="zh-CN" sz="900" dirty="0" smtClean="0">
                  <a:solidFill>
                    <a:schemeClr val="bg1">
                      <a:lumMod val="65000"/>
                    </a:schemeClr>
                  </a:solidFill>
                  <a:cs typeface="+mn-ea"/>
                  <a:sym typeface="+mn-lt"/>
                </a:rPr>
                <a:t>4</a:t>
              </a:r>
              <a:endParaRPr lang="en-US" altLang="zh-CN" sz="900" dirty="0">
                <a:solidFill>
                  <a:schemeClr val="bg1">
                    <a:lumMod val="65000"/>
                  </a:schemeClr>
                </a:solidFill>
                <a:cs typeface="+mn-ea"/>
                <a:sym typeface="+mn-lt"/>
              </a:endParaRPr>
            </a:p>
          </p:txBody>
        </p:sp>
        <p:cxnSp>
          <p:nvCxnSpPr>
            <p:cNvPr id="55" name="Straight Connector 64"/>
            <p:cNvCxnSpPr/>
            <p:nvPr/>
          </p:nvCxnSpPr>
          <p:spPr>
            <a:xfrm>
              <a:off x="8781589" y="550469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65"/>
            <p:cNvSpPr/>
            <p:nvPr/>
          </p:nvSpPr>
          <p:spPr bwMode="auto">
            <a:xfrm>
              <a:off x="8722507" y="5472470"/>
              <a:ext cx="585436" cy="59080"/>
            </a:xfrm>
            <a:prstGeom prst="roundRect">
              <a:avLst/>
            </a:prstGeom>
            <a:solidFill>
              <a:srgbClr val="4F4D50"/>
            </a:solidFill>
            <a:ln/>
            <a:extLst/>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cs typeface="+mn-ea"/>
                <a:sym typeface="+mn-lt"/>
              </a:endParaRPr>
            </a:p>
          </p:txBody>
        </p:sp>
        <p:sp>
          <p:nvSpPr>
            <p:cNvPr id="57" name="TextBox 66"/>
            <p:cNvSpPr txBox="1"/>
            <p:nvPr/>
          </p:nvSpPr>
          <p:spPr>
            <a:xfrm>
              <a:off x="10351815" y="5418807"/>
              <a:ext cx="425206" cy="200055"/>
            </a:xfrm>
            <a:prstGeom prst="rect">
              <a:avLst/>
            </a:prstGeom>
            <a:noFill/>
          </p:spPr>
          <p:txBody>
            <a:bodyPr wrap="square" rtlCol="0">
              <a:spAutoFit/>
            </a:bodyPr>
            <a:lstStyle/>
            <a:p>
              <a:r>
                <a:rPr lang="en-US" sz="700" dirty="0" smtClean="0">
                  <a:solidFill>
                    <a:schemeClr val="bg1">
                      <a:lumMod val="65000"/>
                    </a:schemeClr>
                  </a:solidFill>
                  <a:cs typeface="+mn-ea"/>
                  <a:sym typeface="+mn-lt"/>
                </a:rPr>
                <a:t>55%</a:t>
              </a:r>
              <a:endParaRPr lang="en-US" sz="700" dirty="0">
                <a:solidFill>
                  <a:schemeClr val="bg1">
                    <a:lumMod val="65000"/>
                  </a:schemeClr>
                </a:solidFill>
                <a:cs typeface="+mn-ea"/>
                <a:sym typeface="+mn-lt"/>
              </a:endParaRPr>
            </a:p>
          </p:txBody>
        </p:sp>
        <p:sp>
          <p:nvSpPr>
            <p:cNvPr id="59" name="TextBox 68"/>
            <p:cNvSpPr txBox="1"/>
            <p:nvPr/>
          </p:nvSpPr>
          <p:spPr>
            <a:xfrm>
              <a:off x="8149730" y="5669386"/>
              <a:ext cx="533694" cy="230832"/>
            </a:xfrm>
            <a:prstGeom prst="rect">
              <a:avLst/>
            </a:prstGeom>
            <a:noFill/>
          </p:spPr>
          <p:txBody>
            <a:bodyPr wrap="square" rtlCol="0">
              <a:spAutoFit/>
            </a:bodyPr>
            <a:lstStyle/>
            <a:p>
              <a:r>
                <a:rPr lang="zh-CN" altLang="en-US" sz="900" dirty="0" smtClean="0">
                  <a:solidFill>
                    <a:schemeClr val="bg1">
                      <a:lumMod val="65000"/>
                    </a:schemeClr>
                  </a:solidFill>
                  <a:cs typeface="+mn-ea"/>
                  <a:sym typeface="+mn-lt"/>
                </a:rPr>
                <a:t>数据</a:t>
              </a:r>
              <a:r>
                <a:rPr lang="en-US" altLang="zh-CN" sz="900" dirty="0" smtClean="0">
                  <a:solidFill>
                    <a:schemeClr val="bg1">
                      <a:lumMod val="65000"/>
                    </a:schemeClr>
                  </a:solidFill>
                  <a:cs typeface="+mn-ea"/>
                  <a:sym typeface="+mn-lt"/>
                </a:rPr>
                <a:t>5</a:t>
              </a:r>
              <a:endParaRPr lang="en-US" altLang="zh-CN" sz="900" dirty="0">
                <a:solidFill>
                  <a:schemeClr val="bg1">
                    <a:lumMod val="65000"/>
                  </a:schemeClr>
                </a:solidFill>
                <a:cs typeface="+mn-ea"/>
                <a:sym typeface="+mn-lt"/>
              </a:endParaRPr>
            </a:p>
          </p:txBody>
        </p:sp>
        <p:cxnSp>
          <p:nvCxnSpPr>
            <p:cNvPr id="60" name="Straight Connector 69"/>
            <p:cNvCxnSpPr/>
            <p:nvPr/>
          </p:nvCxnSpPr>
          <p:spPr>
            <a:xfrm>
              <a:off x="8781589" y="578037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70"/>
            <p:cNvSpPr/>
            <p:nvPr/>
          </p:nvSpPr>
          <p:spPr bwMode="auto">
            <a:xfrm>
              <a:off x="8722507" y="5748146"/>
              <a:ext cx="819610" cy="59080"/>
            </a:xfrm>
            <a:prstGeom prst="roundRect">
              <a:avLst/>
            </a:prstGeom>
            <a:solidFill>
              <a:srgbClr val="9FB8D6"/>
            </a:solidFill>
            <a:ln/>
            <a:extLst/>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cs typeface="+mn-ea"/>
                <a:sym typeface="+mn-lt"/>
              </a:endParaRPr>
            </a:p>
          </p:txBody>
        </p:sp>
        <p:sp>
          <p:nvSpPr>
            <p:cNvPr id="62" name="TextBox 71"/>
            <p:cNvSpPr txBox="1"/>
            <p:nvPr/>
          </p:nvSpPr>
          <p:spPr>
            <a:xfrm>
              <a:off x="10351815" y="5684105"/>
              <a:ext cx="483244" cy="200055"/>
            </a:xfrm>
            <a:prstGeom prst="rect">
              <a:avLst/>
            </a:prstGeom>
            <a:noFill/>
          </p:spPr>
          <p:txBody>
            <a:bodyPr wrap="square" rtlCol="0">
              <a:spAutoFit/>
            </a:bodyPr>
            <a:lstStyle/>
            <a:p>
              <a:r>
                <a:rPr lang="en-US" sz="700" dirty="0" smtClean="0">
                  <a:solidFill>
                    <a:schemeClr val="bg1">
                      <a:lumMod val="65000"/>
                    </a:schemeClr>
                  </a:solidFill>
                  <a:cs typeface="+mn-ea"/>
                  <a:sym typeface="+mn-lt"/>
                </a:rPr>
                <a:t>62%</a:t>
              </a:r>
              <a:endParaRPr lang="en-US" sz="700" dirty="0">
                <a:solidFill>
                  <a:schemeClr val="bg1">
                    <a:lumMod val="65000"/>
                  </a:schemeClr>
                </a:solidFill>
                <a:cs typeface="+mn-ea"/>
                <a:sym typeface="+mn-lt"/>
              </a:endParaRPr>
            </a:p>
          </p:txBody>
        </p:sp>
      </p:grpSp>
      <p:sp>
        <p:nvSpPr>
          <p:cNvPr id="63" name="TextBox 7">
            <a:extLst>
              <a:ext uri="{FF2B5EF4-FFF2-40B4-BE49-F238E27FC236}">
                <a16:creationId xmlns:a16="http://schemas.microsoft.com/office/drawing/2014/main" xmlns="" id="{8DE6CD62-A5CF-42EF-B6BB-0447C20B7252}"/>
              </a:ext>
            </a:extLst>
          </p:cNvPr>
          <p:cNvSpPr txBox="1"/>
          <p:nvPr/>
        </p:nvSpPr>
        <p:spPr>
          <a:xfrm>
            <a:off x="8156756" y="4194004"/>
            <a:ext cx="1323439" cy="272895"/>
          </a:xfrm>
          <a:prstGeom prst="rect">
            <a:avLst/>
          </a:prstGeom>
          <a:noFill/>
        </p:spPr>
        <p:txBody>
          <a:bodyPr wrap="square" rtlCol="0">
            <a:spAutoFit/>
          </a:bodyPr>
          <a:lstStyle/>
          <a:p>
            <a:pPr>
              <a:lnSpc>
                <a:spcPct val="130000"/>
              </a:lnSpc>
            </a:pPr>
            <a:r>
              <a:rPr lang="zh-CN" altLang="en-US" sz="1000" dirty="0" smtClean="0">
                <a:solidFill>
                  <a:srgbClr val="4F4D50"/>
                </a:solidFill>
                <a:cs typeface="+mn-ea"/>
                <a:sym typeface="+mn-lt"/>
              </a:rPr>
              <a:t>数据显示：</a:t>
            </a:r>
            <a:endParaRPr lang="en-US" altLang="zh-CN" sz="1000" dirty="0">
              <a:solidFill>
                <a:srgbClr val="4F4D50"/>
              </a:solidFill>
              <a:cs typeface="+mn-ea"/>
              <a:sym typeface="+mn-lt"/>
            </a:endParaRPr>
          </a:p>
        </p:txBody>
      </p:sp>
    </p:spTree>
    <p:extLst>
      <p:ext uri="{BB962C8B-B14F-4D97-AF65-F5344CB8AC3E}">
        <p14:creationId xmlns:p14="http://schemas.microsoft.com/office/powerpoint/2010/main" val="34566673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0-#ppt_w/2"/>
                                          </p:val>
                                        </p:tav>
                                        <p:tav tm="100000">
                                          <p:val>
                                            <p:strVal val="#ppt_x"/>
                                          </p:val>
                                        </p:tav>
                                      </p:tavLst>
                                    </p:anim>
                                    <p:anim calcmode="lin" valueType="num">
                                      <p:cBhvr additive="base">
                                        <p:cTn id="33"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ppt_x"/>
                                          </p:val>
                                        </p:tav>
                                        <p:tav tm="100000">
                                          <p:val>
                                            <p:strVal val="#ppt_x"/>
                                          </p:val>
                                        </p:tav>
                                      </p:tavLst>
                                    </p:anim>
                                    <p:anim calcmode="lin" valueType="num">
                                      <p:cBhvr additive="base">
                                        <p:cTn id="43" dur="500" fill="hold"/>
                                        <p:tgtEl>
                                          <p:spTgt spid="3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ppt_x"/>
                                          </p:val>
                                        </p:tav>
                                        <p:tav tm="100000">
                                          <p:val>
                                            <p:strVal val="#ppt_x"/>
                                          </p:val>
                                        </p:tav>
                                      </p:tavLst>
                                    </p:anim>
                                    <p:anim calcmode="lin" valueType="num">
                                      <p:cBhvr additive="base">
                                        <p:cTn id="5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35969" y="2012467"/>
            <a:ext cx="3332441" cy="4103704"/>
          </a:xfrm>
          <a:prstGeom prst="rect">
            <a:avLst/>
          </a:prstGeom>
          <a:noFill/>
          <a:ln w="762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pic>
        <p:nvPicPr>
          <p:cNvPr id="15" name="图片 14">
            <a:extLst>
              <a:ext uri="{FF2B5EF4-FFF2-40B4-BE49-F238E27FC236}">
                <a16:creationId xmlns:a16="http://schemas.microsoft.com/office/drawing/2014/main" xmlns="" id="{766A61E0-837D-4E70-8204-DA34C6D9F0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87221" y="1564106"/>
            <a:ext cx="3343517" cy="4283242"/>
          </a:xfrm>
          <a:prstGeom prst="rect">
            <a:avLst/>
          </a:prstGeom>
          <a:effectLst>
            <a:outerShdw blurRad="254000" dist="63500" dir="2700000" algn="tl" rotWithShape="0">
              <a:prstClr val="black">
                <a:alpha val="30000"/>
              </a:prstClr>
            </a:outerShdw>
          </a:effectLst>
        </p:spPr>
      </p:pic>
      <p:grpSp>
        <p:nvGrpSpPr>
          <p:cNvPr id="2" name="组合 1"/>
          <p:cNvGrpSpPr/>
          <p:nvPr/>
        </p:nvGrpSpPr>
        <p:grpSpPr>
          <a:xfrm>
            <a:off x="481368" y="440281"/>
            <a:ext cx="1976218" cy="666359"/>
            <a:chOff x="481368" y="440281"/>
            <a:chExt cx="1976218" cy="666359"/>
          </a:xfrm>
        </p:grpSpPr>
        <p:sp>
          <p:nvSpPr>
            <p:cNvPr id="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01</a:t>
              </a:r>
              <a:endParaRPr lang="zh-CN" altLang="en-US" sz="2667" dirty="0">
                <a:solidFill>
                  <a:srgbClr val="E1E0D8"/>
                </a:solidFill>
                <a:cs typeface="+mn-ea"/>
                <a:sym typeface="+mn-lt"/>
              </a:endParaRPr>
            </a:p>
          </p:txBody>
        </p:sp>
        <p:sp>
          <p:nvSpPr>
            <p:cNvPr id="4" name="TextBox 7">
              <a:extLst>
                <a:ext uri="{FF2B5EF4-FFF2-40B4-BE49-F238E27FC236}">
                  <a16:creationId xmlns:a16="http://schemas.microsoft.com/office/drawing/2014/main" xmlns="" id="{E85550B3-3070-4D72-8FA2-A190686442CB}"/>
                </a:ext>
              </a:extLst>
            </p:cNvPr>
            <p:cNvSpPr txBox="1"/>
            <p:nvPr/>
          </p:nvSpPr>
          <p:spPr>
            <a:xfrm>
              <a:off x="539983" y="440281"/>
              <a:ext cx="1723549"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可行性分析</a:t>
              </a:r>
              <a:endParaRPr lang="en-US" altLang="zh-CN" sz="2400" dirty="0">
                <a:solidFill>
                  <a:srgbClr val="4F4D50"/>
                </a:solidFill>
                <a:cs typeface="+mn-ea"/>
                <a:sym typeface="+mn-lt"/>
              </a:endParaRPr>
            </a:p>
          </p:txBody>
        </p:sp>
        <p:sp>
          <p:nvSpPr>
            <p:cNvPr id="6" name="矩形 5"/>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1628035" y="2080120"/>
            <a:ext cx="4467965" cy="757373"/>
            <a:chOff x="1628035" y="2080120"/>
            <a:chExt cx="4467965" cy="757373"/>
          </a:xfrm>
        </p:grpSpPr>
        <p:sp>
          <p:nvSpPr>
            <p:cNvPr id="39" name="TextBox 7">
              <a:extLst>
                <a:ext uri="{FF2B5EF4-FFF2-40B4-BE49-F238E27FC236}">
                  <a16:creationId xmlns:a16="http://schemas.microsoft.com/office/drawing/2014/main" xmlns="" id="{D560C46C-2D35-4D3B-AC62-10B674442350}"/>
                </a:ext>
              </a:extLst>
            </p:cNvPr>
            <p:cNvSpPr txBox="1"/>
            <p:nvPr/>
          </p:nvSpPr>
          <p:spPr>
            <a:xfrm>
              <a:off x="2276256" y="2080120"/>
              <a:ext cx="1515488"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可行性分析一</a:t>
              </a:r>
              <a:endParaRPr lang="en-US" altLang="zh-CN" sz="1400" dirty="0">
                <a:solidFill>
                  <a:srgbClr val="4F4D50"/>
                </a:solidFill>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2276256" y="2364543"/>
              <a:ext cx="3819744" cy="472950"/>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grpSp>
          <p:nvGrpSpPr>
            <p:cNvPr id="11" name="组合 10"/>
            <p:cNvGrpSpPr/>
            <p:nvPr/>
          </p:nvGrpSpPr>
          <p:grpSpPr>
            <a:xfrm>
              <a:off x="1628035" y="2151028"/>
              <a:ext cx="473847" cy="549662"/>
              <a:chOff x="1628035" y="2151028"/>
              <a:chExt cx="473847" cy="549662"/>
            </a:xfrm>
          </p:grpSpPr>
          <p:sp>
            <p:nvSpPr>
              <p:cNvPr id="7" name="六边形 6"/>
              <p:cNvSpPr/>
              <p:nvPr/>
            </p:nvSpPr>
            <p:spPr>
              <a:xfrm rot="5400000">
                <a:off x="1590128" y="2188935"/>
                <a:ext cx="549662" cy="473847"/>
              </a:xfrm>
              <a:prstGeom prst="hexagon">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Freeform 7"/>
              <p:cNvSpPr>
                <a:spLocks/>
              </p:cNvSpPr>
              <p:nvPr/>
            </p:nvSpPr>
            <p:spPr bwMode="auto">
              <a:xfrm>
                <a:off x="1735754" y="2316550"/>
                <a:ext cx="258410" cy="21861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grpSp>
        <p:nvGrpSpPr>
          <p:cNvPr id="10" name="组合 9"/>
          <p:cNvGrpSpPr/>
          <p:nvPr/>
        </p:nvGrpSpPr>
        <p:grpSpPr>
          <a:xfrm>
            <a:off x="1628035" y="4709932"/>
            <a:ext cx="4467965" cy="757373"/>
            <a:chOff x="1628035" y="4709932"/>
            <a:chExt cx="4467965" cy="757373"/>
          </a:xfrm>
        </p:grpSpPr>
        <p:sp>
          <p:nvSpPr>
            <p:cNvPr id="45" name="TextBox 7">
              <a:extLst>
                <a:ext uri="{FF2B5EF4-FFF2-40B4-BE49-F238E27FC236}">
                  <a16:creationId xmlns:a16="http://schemas.microsoft.com/office/drawing/2014/main" xmlns="" id="{2B8071E0-611B-4D8E-8606-66801086D86F}"/>
                </a:ext>
              </a:extLst>
            </p:cNvPr>
            <p:cNvSpPr txBox="1"/>
            <p:nvPr/>
          </p:nvSpPr>
          <p:spPr>
            <a:xfrm>
              <a:off x="2276256" y="4709932"/>
              <a:ext cx="1515488"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可行性分析三</a:t>
              </a:r>
              <a:endParaRPr lang="en-US" altLang="zh-CN" sz="1400" dirty="0">
                <a:solidFill>
                  <a:srgbClr val="4F4D50"/>
                </a:solidFill>
                <a:cs typeface="+mn-ea"/>
                <a:sym typeface="+mn-lt"/>
              </a:endParaRPr>
            </a:p>
          </p:txBody>
        </p:sp>
        <p:sp>
          <p:nvSpPr>
            <p:cNvPr id="46" name="文本框 45">
              <a:extLst>
                <a:ext uri="{FF2B5EF4-FFF2-40B4-BE49-F238E27FC236}">
                  <a16:creationId xmlns:a16="http://schemas.microsoft.com/office/drawing/2014/main" xmlns="" id="{5F93D238-E7B4-4793-86E7-F141E25064A7}"/>
                </a:ext>
              </a:extLst>
            </p:cNvPr>
            <p:cNvSpPr txBox="1"/>
            <p:nvPr/>
          </p:nvSpPr>
          <p:spPr>
            <a:xfrm>
              <a:off x="2276256" y="4994355"/>
              <a:ext cx="3819744" cy="472950"/>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grpSp>
          <p:nvGrpSpPr>
            <p:cNvPr id="14" name="组合 13"/>
            <p:cNvGrpSpPr/>
            <p:nvPr/>
          </p:nvGrpSpPr>
          <p:grpSpPr>
            <a:xfrm>
              <a:off x="1628035" y="4872932"/>
              <a:ext cx="473847" cy="549662"/>
              <a:chOff x="1628035" y="4872932"/>
              <a:chExt cx="473847" cy="549662"/>
            </a:xfrm>
          </p:grpSpPr>
          <p:sp>
            <p:nvSpPr>
              <p:cNvPr id="26" name="六边形 25"/>
              <p:cNvSpPr/>
              <p:nvPr/>
            </p:nvSpPr>
            <p:spPr>
              <a:xfrm rot="5400000">
                <a:off x="1590128" y="4910839"/>
                <a:ext cx="549662" cy="473847"/>
              </a:xfrm>
              <a:prstGeom prst="hexagon">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Freeform 6"/>
              <p:cNvSpPr>
                <a:spLocks noEditPoints="1"/>
              </p:cNvSpPr>
              <p:nvPr/>
            </p:nvSpPr>
            <p:spPr bwMode="auto">
              <a:xfrm>
                <a:off x="1737433" y="5019757"/>
                <a:ext cx="255052" cy="256011"/>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grpSp>
        <p:nvGrpSpPr>
          <p:cNvPr id="9" name="组合 8"/>
          <p:cNvGrpSpPr/>
          <p:nvPr/>
        </p:nvGrpSpPr>
        <p:grpSpPr>
          <a:xfrm>
            <a:off x="1628035" y="3397169"/>
            <a:ext cx="4469506" cy="757374"/>
            <a:chOff x="1628035" y="3397169"/>
            <a:chExt cx="4469506" cy="757374"/>
          </a:xfrm>
        </p:grpSpPr>
        <p:sp>
          <p:nvSpPr>
            <p:cNvPr id="41" name="TextBox 7">
              <a:extLst>
                <a:ext uri="{FF2B5EF4-FFF2-40B4-BE49-F238E27FC236}">
                  <a16:creationId xmlns:a16="http://schemas.microsoft.com/office/drawing/2014/main" xmlns="" id="{1F485C3D-5993-4F53-A3B5-3BD616D604B2}"/>
                </a:ext>
              </a:extLst>
            </p:cNvPr>
            <p:cNvSpPr txBox="1"/>
            <p:nvPr/>
          </p:nvSpPr>
          <p:spPr>
            <a:xfrm>
              <a:off x="2277797" y="3397169"/>
              <a:ext cx="1515488"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可行性分析二</a:t>
              </a:r>
              <a:endParaRPr lang="en-US" altLang="zh-CN" sz="1400" dirty="0">
                <a:solidFill>
                  <a:srgbClr val="4F4D50"/>
                </a:solidFill>
                <a:cs typeface="+mn-ea"/>
                <a:sym typeface="+mn-lt"/>
              </a:endParaRPr>
            </a:p>
          </p:txBody>
        </p:sp>
        <p:sp>
          <p:nvSpPr>
            <p:cNvPr id="42" name="文本框 41">
              <a:extLst>
                <a:ext uri="{FF2B5EF4-FFF2-40B4-BE49-F238E27FC236}">
                  <a16:creationId xmlns:a16="http://schemas.microsoft.com/office/drawing/2014/main" xmlns="" id="{E2DDD70C-339E-4CA4-B746-3D2CEEA32933}"/>
                </a:ext>
              </a:extLst>
            </p:cNvPr>
            <p:cNvSpPr txBox="1"/>
            <p:nvPr/>
          </p:nvSpPr>
          <p:spPr>
            <a:xfrm>
              <a:off x="2277797" y="3681593"/>
              <a:ext cx="3819744" cy="472950"/>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grpSp>
          <p:nvGrpSpPr>
            <p:cNvPr id="12" name="组合 11"/>
            <p:cNvGrpSpPr/>
            <p:nvPr/>
          </p:nvGrpSpPr>
          <p:grpSpPr>
            <a:xfrm>
              <a:off x="1628035" y="3511980"/>
              <a:ext cx="473847" cy="549662"/>
              <a:chOff x="1628035" y="3511980"/>
              <a:chExt cx="473847" cy="549662"/>
            </a:xfrm>
          </p:grpSpPr>
          <p:sp>
            <p:nvSpPr>
              <p:cNvPr id="23" name="六边形 22"/>
              <p:cNvSpPr/>
              <p:nvPr/>
            </p:nvSpPr>
            <p:spPr>
              <a:xfrm rot="5400000">
                <a:off x="1590128" y="3549887"/>
                <a:ext cx="549662" cy="473847"/>
              </a:xfrm>
              <a:prstGeom prst="hexagon">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Freeform 8"/>
              <p:cNvSpPr>
                <a:spLocks/>
              </p:cNvSpPr>
              <p:nvPr/>
            </p:nvSpPr>
            <p:spPr bwMode="auto">
              <a:xfrm>
                <a:off x="1749898" y="3684214"/>
                <a:ext cx="230122" cy="205193"/>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Tree>
    <p:extLst>
      <p:ext uri="{BB962C8B-B14F-4D97-AF65-F5344CB8AC3E}">
        <p14:creationId xmlns:p14="http://schemas.microsoft.com/office/powerpoint/2010/main" val="829496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文本框 5"/>
          <p:cNvSpPr txBox="1"/>
          <p:nvPr/>
        </p:nvSpPr>
        <p:spPr>
          <a:xfrm>
            <a:off x="5372885" y="2355832"/>
            <a:ext cx="1446230" cy="213340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defPPr>
              <a:defRPr lang="zh-CN"/>
            </a:defPPr>
            <a:lvl1pPr algn="ctr">
              <a:lnSpc>
                <a:spcPct val="130000"/>
              </a:lnSpc>
              <a:defRPr sz="1150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defRPr>
            </a:lvl1pPr>
          </a:lstStyle>
          <a:p>
            <a:r>
              <a:rPr lang="en-US" altLang="zh-CN" dirty="0">
                <a:sym typeface="+mn-lt"/>
              </a:rPr>
              <a:t>03</a:t>
            </a:r>
            <a:endParaRPr lang="zh-CN" altLang="en-US" dirty="0">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文本框 10"/>
          <p:cNvSpPr txBox="1"/>
          <p:nvPr/>
        </p:nvSpPr>
        <p:spPr>
          <a:xfrm>
            <a:off x="4462096" y="4186515"/>
            <a:ext cx="3267808" cy="670120"/>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cs typeface="+mn-ea"/>
                <a:sym typeface="+mn-lt"/>
              </a:rPr>
              <a:t>产品运营</a:t>
            </a:r>
            <a:endParaRPr lang="zh-CN" altLang="en-US" sz="3200" b="1" spc="300" dirty="0">
              <a:solidFill>
                <a:schemeClr val="tx1">
                  <a:lumMod val="75000"/>
                  <a:lumOff val="25000"/>
                </a:schemeClr>
              </a:solidFill>
              <a:cs typeface="+mn-ea"/>
              <a:sym typeface="+mn-lt"/>
            </a:endParaRPr>
          </a:p>
        </p:txBody>
      </p:sp>
      <p:sp>
        <p:nvSpPr>
          <p:cNvPr id="12" name="TextBox 11"/>
          <p:cNvSpPr txBox="1"/>
          <p:nvPr/>
        </p:nvSpPr>
        <p:spPr>
          <a:xfrm>
            <a:off x="3414186" y="4811813"/>
            <a:ext cx="5363628" cy="692497"/>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cs typeface="+mn-ea"/>
                <a:sym typeface="+mn-lt"/>
              </a:rPr>
              <a:t>文字您</a:t>
            </a:r>
            <a:r>
              <a:rPr lang="zh-CN" altLang="en-US" sz="1000" dirty="0">
                <a:solidFill>
                  <a:prstClr val="black">
                    <a:lumMod val="50000"/>
                    <a:lumOff val="50000"/>
                  </a:prstClr>
                </a:solidFill>
                <a:cs typeface="+mn-ea"/>
                <a:sym typeface="+mn-lt"/>
              </a:rPr>
              <a:t>的内容打在这里，或者通过通过复制您的文本或者通过复制您的文本</a:t>
            </a:r>
            <a:r>
              <a:rPr lang="zh-CN" altLang="en-US" sz="1000" dirty="0" smtClean="0">
                <a:solidFill>
                  <a:prstClr val="black">
                    <a:lumMod val="50000"/>
                    <a:lumOff val="50000"/>
                  </a:prstClr>
                </a:solidFill>
                <a:cs typeface="+mn-ea"/>
                <a:sym typeface="+mn-lt"/>
              </a:rPr>
              <a:t>后</a:t>
            </a:r>
            <a:endParaRPr lang="en-US" altLang="zh-CN" sz="1000" dirty="0" smtClean="0">
              <a:solidFill>
                <a:prstClr val="black">
                  <a:lumMod val="50000"/>
                  <a:lumOff val="50000"/>
                </a:prstClr>
              </a:solidFill>
              <a:cs typeface="+mn-ea"/>
              <a:sym typeface="+mn-lt"/>
            </a:endParaRPr>
          </a:p>
          <a:p>
            <a:pPr algn="ctr">
              <a:lnSpc>
                <a:spcPct val="130000"/>
              </a:lnSpc>
            </a:pPr>
            <a:r>
              <a:rPr lang="zh-CN" altLang="en-US" sz="1000" dirty="0" smtClean="0">
                <a:solidFill>
                  <a:prstClr val="black">
                    <a:lumMod val="50000"/>
                    <a:lumOff val="50000"/>
                  </a:prstClr>
                </a:solidFill>
                <a:cs typeface="+mn-ea"/>
                <a:sym typeface="+mn-lt"/>
              </a:rPr>
              <a:t>在此</a:t>
            </a:r>
            <a:r>
              <a:rPr lang="zh-CN" altLang="en-US" sz="1000" dirty="0">
                <a:solidFill>
                  <a:prstClr val="black">
                    <a:lumMod val="50000"/>
                    <a:lumOff val="50000"/>
                  </a:prstClr>
                </a:solidFill>
                <a:cs typeface="+mn-ea"/>
                <a:sym typeface="+mn-lt"/>
              </a:rPr>
              <a:t>框中选择</a:t>
            </a:r>
            <a:r>
              <a:rPr lang="zh-CN" altLang="en-US" sz="1000" dirty="0" smtClean="0">
                <a:solidFill>
                  <a:prstClr val="black">
                    <a:lumMod val="50000"/>
                    <a:lumOff val="50000"/>
                  </a:prstClr>
                </a:solidFill>
                <a:cs typeface="+mn-ea"/>
                <a:sym typeface="+mn-lt"/>
              </a:rPr>
              <a:t>粘贴保留</a:t>
            </a:r>
            <a:r>
              <a:rPr lang="zh-CN" altLang="en-US" sz="1000" dirty="0">
                <a:solidFill>
                  <a:prstClr val="black">
                    <a:lumMod val="50000"/>
                    <a:lumOff val="50000"/>
                  </a:prstClr>
                </a:solidFill>
                <a:cs typeface="+mn-ea"/>
                <a:sym typeface="+mn-lt"/>
              </a:rPr>
              <a:t>文字您的内容打在</a:t>
            </a:r>
            <a:r>
              <a:rPr lang="zh-CN" altLang="en-US" sz="1000" dirty="0" smtClean="0">
                <a:solidFill>
                  <a:prstClr val="black">
                    <a:lumMod val="50000"/>
                    <a:lumOff val="50000"/>
                  </a:prstClr>
                </a:solidFill>
                <a:cs typeface="+mn-ea"/>
                <a:sym typeface="+mn-lt"/>
              </a:rPr>
              <a:t>这</a:t>
            </a:r>
            <a:endParaRPr lang="zh-CN" altLang="en-US" sz="1000" dirty="0">
              <a:solidFill>
                <a:prstClr val="black">
                  <a:lumMod val="50000"/>
                  <a:lumOff val="50000"/>
                </a:prstClr>
              </a:solidFill>
              <a:cs typeface="+mn-ea"/>
              <a:sym typeface="+mn-lt"/>
            </a:endParaRPr>
          </a:p>
        </p:txBody>
      </p:sp>
    </p:spTree>
    <p:extLst>
      <p:ext uri="{BB962C8B-B14F-4D97-AF65-F5344CB8AC3E}">
        <p14:creationId xmlns:p14="http://schemas.microsoft.com/office/powerpoint/2010/main" val="16214551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5498" y="3609750"/>
            <a:ext cx="12207498" cy="3248249"/>
          </a:xfrm>
          <a:custGeom>
            <a:avLst/>
            <a:gdLst>
              <a:gd name="connsiteX0" fmla="*/ 0 w 12192000"/>
              <a:gd name="connsiteY0" fmla="*/ 0 h 3248249"/>
              <a:gd name="connsiteX1" fmla="*/ 12192000 w 12192000"/>
              <a:gd name="connsiteY1" fmla="*/ 0 h 3248249"/>
              <a:gd name="connsiteX2" fmla="*/ 12192000 w 12192000"/>
              <a:gd name="connsiteY2" fmla="*/ 3248249 h 3248249"/>
              <a:gd name="connsiteX3" fmla="*/ 0 w 12192000"/>
              <a:gd name="connsiteY3" fmla="*/ 3248249 h 3248249"/>
              <a:gd name="connsiteX4" fmla="*/ 0 w 12192000"/>
              <a:gd name="connsiteY4" fmla="*/ 0 h 3248249"/>
              <a:gd name="connsiteX0" fmla="*/ 15498 w 12207498"/>
              <a:gd name="connsiteY0" fmla="*/ 0 h 3248249"/>
              <a:gd name="connsiteX1" fmla="*/ 12207498 w 12207498"/>
              <a:gd name="connsiteY1" fmla="*/ 0 h 3248249"/>
              <a:gd name="connsiteX2" fmla="*/ 12207498 w 12207498"/>
              <a:gd name="connsiteY2" fmla="*/ 3248249 h 3248249"/>
              <a:gd name="connsiteX3" fmla="*/ 15498 w 12207498"/>
              <a:gd name="connsiteY3" fmla="*/ 3248249 h 3248249"/>
              <a:gd name="connsiteX4" fmla="*/ 0 w 12207498"/>
              <a:gd name="connsiteY4" fmla="*/ 1659674 h 3248249"/>
              <a:gd name="connsiteX5" fmla="*/ 15498 w 12207498"/>
              <a:gd name="connsiteY5" fmla="*/ 0 h 3248249"/>
              <a:gd name="connsiteX0" fmla="*/ 0 w 12207498"/>
              <a:gd name="connsiteY0" fmla="*/ 1659674 h 3248249"/>
              <a:gd name="connsiteX1" fmla="*/ 12207498 w 12207498"/>
              <a:gd name="connsiteY1" fmla="*/ 0 h 3248249"/>
              <a:gd name="connsiteX2" fmla="*/ 12207498 w 12207498"/>
              <a:gd name="connsiteY2" fmla="*/ 3248249 h 3248249"/>
              <a:gd name="connsiteX3" fmla="*/ 15498 w 12207498"/>
              <a:gd name="connsiteY3" fmla="*/ 3248249 h 3248249"/>
              <a:gd name="connsiteX4" fmla="*/ 0 w 12207498"/>
              <a:gd name="connsiteY4" fmla="*/ 1659674 h 3248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498" h="3248249">
                <a:moveTo>
                  <a:pt x="0" y="1659674"/>
                </a:moveTo>
                <a:lnTo>
                  <a:pt x="12207498" y="0"/>
                </a:lnTo>
                <a:lnTo>
                  <a:pt x="12207498" y="3248249"/>
                </a:lnTo>
                <a:lnTo>
                  <a:pt x="15498" y="3248249"/>
                </a:lnTo>
                <a:lnTo>
                  <a:pt x="0" y="1659674"/>
                </a:lnTo>
                <a:close/>
              </a:path>
            </a:pathLst>
          </a:cu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cs typeface="+mn-ea"/>
              <a:sym typeface="+mn-lt"/>
            </a:endParaRPr>
          </a:p>
        </p:txBody>
      </p:sp>
      <p:grpSp>
        <p:nvGrpSpPr>
          <p:cNvPr id="2" name="组合 1"/>
          <p:cNvGrpSpPr/>
          <p:nvPr/>
        </p:nvGrpSpPr>
        <p:grpSpPr>
          <a:xfrm>
            <a:off x="7866419" y="2435756"/>
            <a:ext cx="3030115" cy="958599"/>
            <a:chOff x="7866419" y="2435756"/>
            <a:chExt cx="3030115" cy="958599"/>
          </a:xfrm>
        </p:grpSpPr>
        <p:sp>
          <p:nvSpPr>
            <p:cNvPr id="18" name="TextBox 7">
              <a:extLst>
                <a:ext uri="{FF2B5EF4-FFF2-40B4-BE49-F238E27FC236}">
                  <a16:creationId xmlns:a16="http://schemas.microsoft.com/office/drawing/2014/main" xmlns="" id="{8DE6CD62-A5CF-42EF-B6BB-0447C20B7252}"/>
                </a:ext>
              </a:extLst>
            </p:cNvPr>
            <p:cNvSpPr txBox="1"/>
            <p:nvPr/>
          </p:nvSpPr>
          <p:spPr>
            <a:xfrm>
              <a:off x="7866419" y="2435756"/>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产品卖点一</a:t>
              </a:r>
              <a:endParaRPr lang="en-US" altLang="zh-CN" sz="1400" dirty="0">
                <a:solidFill>
                  <a:srgbClr val="4F4D50"/>
                </a:solidFill>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866419" y="2721350"/>
              <a:ext cx="3030115" cy="673005"/>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grpSp>
      <p:pic>
        <p:nvPicPr>
          <p:cNvPr id="14" name="图片 13">
            <a:extLst>
              <a:ext uri="{FF2B5EF4-FFF2-40B4-BE49-F238E27FC236}">
                <a16:creationId xmlns:a16="http://schemas.microsoft.com/office/drawing/2014/main" xmlns="" id="{1D9EC29F-1944-4860-8659-19B8A0F5B5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1744" y="2102800"/>
            <a:ext cx="4690267" cy="4484235"/>
          </a:xfrm>
          <a:prstGeom prst="rect">
            <a:avLst/>
          </a:prstGeom>
        </p:spPr>
      </p:pic>
      <p:grpSp>
        <p:nvGrpSpPr>
          <p:cNvPr id="4" name="组合 3"/>
          <p:cNvGrpSpPr/>
          <p:nvPr/>
        </p:nvGrpSpPr>
        <p:grpSpPr>
          <a:xfrm>
            <a:off x="7866419" y="4703615"/>
            <a:ext cx="3030115" cy="978091"/>
            <a:chOff x="7866419" y="4703615"/>
            <a:chExt cx="3030115" cy="978091"/>
          </a:xfrm>
        </p:grpSpPr>
        <p:sp>
          <p:nvSpPr>
            <p:cNvPr id="31" name="TextBox 7">
              <a:extLst>
                <a:ext uri="{FF2B5EF4-FFF2-40B4-BE49-F238E27FC236}">
                  <a16:creationId xmlns:a16="http://schemas.microsoft.com/office/drawing/2014/main" xmlns="" id="{27D9584A-AEF6-47C9-BB38-0D9773E21270}"/>
                </a:ext>
              </a:extLst>
            </p:cNvPr>
            <p:cNvSpPr txBox="1"/>
            <p:nvPr/>
          </p:nvSpPr>
          <p:spPr>
            <a:xfrm>
              <a:off x="7866419" y="4703615"/>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卖点二</a:t>
              </a:r>
              <a:endParaRPr lang="en-US" altLang="zh-CN" sz="1400" dirty="0">
                <a:solidFill>
                  <a:srgbClr val="4F4D50"/>
                </a:solidFill>
                <a:cs typeface="+mn-ea"/>
                <a:sym typeface="+mn-lt"/>
              </a:endParaRPr>
            </a:p>
          </p:txBody>
        </p:sp>
        <p:sp>
          <p:nvSpPr>
            <p:cNvPr id="32" name="文本框 31">
              <a:extLst>
                <a:ext uri="{FF2B5EF4-FFF2-40B4-BE49-F238E27FC236}">
                  <a16:creationId xmlns:a16="http://schemas.microsoft.com/office/drawing/2014/main" xmlns="" id="{2731787A-8C97-47CC-B592-AE49902F7271}"/>
                </a:ext>
              </a:extLst>
            </p:cNvPr>
            <p:cNvSpPr txBox="1"/>
            <p:nvPr/>
          </p:nvSpPr>
          <p:spPr>
            <a:xfrm>
              <a:off x="7866419" y="4989209"/>
              <a:ext cx="3030115" cy="692497"/>
            </a:xfrm>
            <a:prstGeom prst="rect">
              <a:avLst/>
            </a:prstGeom>
            <a:noFill/>
          </p:spPr>
          <p:txBody>
            <a:bodyPr wrap="square" rtlCol="0">
              <a:spAutoFit/>
            </a:bodyPr>
            <a:lstStyle/>
            <a:p>
              <a:pPr>
                <a:lnSpc>
                  <a:spcPct val="130000"/>
                </a:lnSpc>
              </a:pPr>
              <a:r>
                <a:rPr lang="zh-CN" altLang="en-US" sz="1000" dirty="0">
                  <a:solidFill>
                    <a:srgbClr val="4F4D50"/>
                  </a:solidFill>
                  <a:cs typeface="+mn-ea"/>
                  <a:sym typeface="+mn-lt"/>
                </a:rPr>
                <a:t>点击输入简要文字解说，解说文字尽量概括精炼，不用多余的文字修饰，简洁精准的 解说所提炼的核心概念。</a:t>
              </a:r>
            </a:p>
          </p:txBody>
        </p:sp>
      </p:grpSp>
      <p:sp>
        <p:nvSpPr>
          <p:cNvPr id="34" name="文本框 33">
            <a:extLst>
              <a:ext uri="{FF2B5EF4-FFF2-40B4-BE49-F238E27FC236}">
                <a16:creationId xmlns:a16="http://schemas.microsoft.com/office/drawing/2014/main" xmlns="" id="{194A4BDC-7C07-488A-A9E2-D3084D0EDA4E}"/>
              </a:ext>
            </a:extLst>
          </p:cNvPr>
          <p:cNvSpPr txBox="1"/>
          <p:nvPr/>
        </p:nvSpPr>
        <p:spPr>
          <a:xfrm>
            <a:off x="1618476" y="1386271"/>
            <a:ext cx="9278058" cy="732701"/>
          </a:xfrm>
          <a:prstGeom prst="rect">
            <a:avLst/>
          </a:prstGeom>
          <a:noFill/>
        </p:spPr>
        <p:txBody>
          <a:bodyPr wrap="square" rtlCol="0">
            <a:spAutoFit/>
          </a:bodyPr>
          <a:lstStyle/>
          <a:p>
            <a:pPr>
              <a:lnSpc>
                <a:spcPct val="130000"/>
              </a:lnSpc>
            </a:pPr>
            <a:r>
              <a:rPr lang="zh-CN" altLang="en-US" sz="1067" dirty="0">
                <a:solidFill>
                  <a:srgbClr val="686769"/>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nSpc>
                <a:spcPct val="130000"/>
              </a:lnSpc>
            </a:pPr>
            <a:endParaRPr lang="zh-CN" altLang="en-US" sz="1067" dirty="0">
              <a:solidFill>
                <a:srgbClr val="686769"/>
              </a:solidFill>
              <a:cs typeface="+mn-ea"/>
              <a:sym typeface="+mn-lt"/>
            </a:endParaRPr>
          </a:p>
        </p:txBody>
      </p:sp>
      <p:sp>
        <p:nvSpPr>
          <p:cNvPr id="3" name="矩形 2"/>
          <p:cNvSpPr/>
          <p:nvPr/>
        </p:nvSpPr>
        <p:spPr>
          <a:xfrm>
            <a:off x="1793632" y="2262554"/>
            <a:ext cx="4079630" cy="227427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图片 15">
            <a:extLst>
              <a:ext uri="{FF2B5EF4-FFF2-40B4-BE49-F238E27FC236}">
                <a16:creationId xmlns:a16="http://schemas.microsoft.com/office/drawing/2014/main" xmlns="" id="{36C0F669-170C-4C9E-BB2D-AD54BE10AD2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86149" y="3302746"/>
            <a:ext cx="2468161" cy="3152404"/>
          </a:xfrm>
          <a:prstGeom prst="rect">
            <a:avLst/>
          </a:prstGeom>
        </p:spPr>
      </p:pic>
      <p:sp>
        <p:nvSpPr>
          <p:cNvPr id="5" name="矩形 4"/>
          <p:cNvSpPr/>
          <p:nvPr/>
        </p:nvSpPr>
        <p:spPr>
          <a:xfrm>
            <a:off x="4900688" y="3559834"/>
            <a:ext cx="1560207" cy="214175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a:extLst>
              <a:ext uri="{FF2B5EF4-FFF2-40B4-BE49-F238E27FC236}">
                <a16:creationId xmlns:a16="http://schemas.microsoft.com/office/drawing/2014/main" xmlns="" id="{E979F31D-EEDC-4310-8792-978030FFD04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079776" y="4097570"/>
            <a:ext cx="1047043" cy="2729532"/>
          </a:xfrm>
          <a:prstGeom prst="rect">
            <a:avLst/>
          </a:prstGeom>
        </p:spPr>
      </p:pic>
      <p:sp>
        <p:nvSpPr>
          <p:cNvPr id="6" name="矩形 5"/>
          <p:cNvSpPr/>
          <p:nvPr/>
        </p:nvSpPr>
        <p:spPr>
          <a:xfrm>
            <a:off x="4192438" y="4238445"/>
            <a:ext cx="822385" cy="1714476"/>
          </a:xfrm>
          <a:prstGeom prst="rect">
            <a:avLst/>
          </a:prstGeom>
          <a:blipFill dpi="0" rotWithShape="1">
            <a:blip r:embed="rId8" cstate="screen">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481368" y="440281"/>
            <a:ext cx="1976218" cy="666359"/>
            <a:chOff x="481368" y="440281"/>
            <a:chExt cx="1976218" cy="666359"/>
          </a:xfrm>
        </p:grpSpPr>
        <p:sp>
          <p:nvSpPr>
            <p:cNvPr id="2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23"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产品概述</a:t>
              </a:r>
              <a:endParaRPr lang="en-US" altLang="zh-CN" sz="2400" dirty="0">
                <a:solidFill>
                  <a:srgbClr val="4F4D50"/>
                </a:solidFill>
                <a:cs typeface="+mn-ea"/>
                <a:sym typeface="+mn-lt"/>
              </a:endParaRPr>
            </a:p>
          </p:txBody>
        </p:sp>
        <p:sp>
          <p:nvSpPr>
            <p:cNvPr id="24" name="矩形 23"/>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801611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1+#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500" fill="hold"/>
                                        <p:tgtEl>
                                          <p:spTgt spid="2"/>
                                        </p:tgtEl>
                                        <p:attrNameLst>
                                          <p:attrName>ppt_x</p:attrName>
                                        </p:attrNameLst>
                                      </p:cBhvr>
                                      <p:tavLst>
                                        <p:tav tm="0">
                                          <p:val>
                                            <p:strVal val="1+#ppt_w/2"/>
                                          </p:val>
                                        </p:tav>
                                        <p:tav tm="100000">
                                          <p:val>
                                            <p:strVal val="#ppt_x"/>
                                          </p:val>
                                        </p:tav>
                                      </p:tavLst>
                                    </p:anim>
                                    <p:anim calcmode="lin" valueType="num">
                                      <p:cBhvr additive="base">
                                        <p:cTn id="5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4" grpId="0"/>
      <p:bldP spid="3"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454947" y="1936569"/>
            <a:ext cx="3446391" cy="3446391"/>
            <a:chOff x="6050212" y="1217228"/>
            <a:chExt cx="4285654" cy="4285654"/>
          </a:xfrm>
        </p:grpSpPr>
        <p:sp>
          <p:nvSpPr>
            <p:cNvPr id="3" name="矩形 2"/>
            <p:cNvSpPr/>
            <p:nvPr/>
          </p:nvSpPr>
          <p:spPr>
            <a:xfrm rot="2700000">
              <a:off x="6050212" y="1217228"/>
              <a:ext cx="4285654" cy="428565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rot="2700000">
              <a:off x="7123274" y="2290289"/>
              <a:ext cx="2139532" cy="2139532"/>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a:extLst>
              <a:ext uri="{FF2B5EF4-FFF2-40B4-BE49-F238E27FC236}">
                <a16:creationId xmlns:a16="http://schemas.microsoft.com/office/drawing/2014/main" xmlns="" id="{503E0C68-DA60-417A-94AF-3E2A39D1D51A}"/>
              </a:ext>
            </a:extLst>
          </p:cNvPr>
          <p:cNvSpPr txBox="1"/>
          <p:nvPr/>
        </p:nvSpPr>
        <p:spPr>
          <a:xfrm>
            <a:off x="1299271" y="2443155"/>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a:t>
            </a:r>
            <a:r>
              <a:rPr lang="zh-CN" altLang="en-US" sz="1000" dirty="0" smtClean="0">
                <a:solidFill>
                  <a:srgbClr val="686769"/>
                </a:solidFill>
                <a:cs typeface="+mn-ea"/>
                <a:sym typeface="+mn-lt"/>
              </a:rPr>
              <a:t>，</a:t>
            </a: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299270" y="1934792"/>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产品功能描述</a:t>
            </a:r>
            <a:endParaRPr lang="en-US" altLang="zh-CN" sz="1400" dirty="0">
              <a:solidFill>
                <a:srgbClr val="4F4D50"/>
              </a:solidFill>
              <a:cs typeface="+mn-ea"/>
              <a:sym typeface="+mn-lt"/>
            </a:endParaRPr>
          </a:p>
        </p:txBody>
      </p:sp>
      <p:grpSp>
        <p:nvGrpSpPr>
          <p:cNvPr id="7" name="组合 6"/>
          <p:cNvGrpSpPr/>
          <p:nvPr/>
        </p:nvGrpSpPr>
        <p:grpSpPr>
          <a:xfrm>
            <a:off x="481368" y="440281"/>
            <a:ext cx="1976218" cy="666359"/>
            <a:chOff x="481368" y="440281"/>
            <a:chExt cx="1976218" cy="666359"/>
          </a:xfrm>
        </p:grpSpPr>
        <p:sp>
          <p:nvSpPr>
            <p:cNvPr id="8"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9"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产品功能</a:t>
              </a:r>
              <a:endParaRPr lang="en-US" altLang="zh-CN" sz="2400" dirty="0">
                <a:solidFill>
                  <a:srgbClr val="4F4D50"/>
                </a:solidFill>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2" name="Freeform 5"/>
          <p:cNvSpPr>
            <a:spLocks noEditPoints="1"/>
          </p:cNvSpPr>
          <p:nvPr/>
        </p:nvSpPr>
        <p:spPr bwMode="auto">
          <a:xfrm>
            <a:off x="7998564" y="3014414"/>
            <a:ext cx="391524" cy="391410"/>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chemeClr val="bg1"/>
          </a:solidFill>
          <a:ln>
            <a:noFill/>
          </a:ln>
          <a:effectLst>
            <a:reflection blurRad="152400" stA="70000" endPos="54000" dist="88900" dir="5400000" sy="-100000" algn="bl" rotWithShape="0"/>
          </a:effectLst>
        </p:spPr>
        <p:txBody>
          <a:bodyPr vert="horz" wrap="square" lIns="68580" tIns="34290" rIns="68580" bIns="34290" numCol="1" anchor="t" anchorCtr="0" compatLnSpc="1">
            <a:prstTxWarp prst="textNoShape">
              <a:avLst/>
            </a:prstTxWarp>
          </a:bodyPr>
          <a:lstStyle/>
          <a:p>
            <a:endParaRPr lang="zh-CN" altLang="en-US">
              <a:solidFill>
                <a:prstClr val="black"/>
              </a:solidFill>
              <a:cs typeface="+mn-ea"/>
              <a:sym typeface="+mn-lt"/>
            </a:endParaRPr>
          </a:p>
        </p:txBody>
      </p:sp>
      <p:sp>
        <p:nvSpPr>
          <p:cNvPr id="13" name="文本框 12">
            <a:extLst>
              <a:ext uri="{FF2B5EF4-FFF2-40B4-BE49-F238E27FC236}">
                <a16:creationId xmlns:a16="http://schemas.microsoft.com/office/drawing/2014/main" xmlns="" id="{503E0C68-DA60-417A-94AF-3E2A39D1D51A}"/>
              </a:ext>
            </a:extLst>
          </p:cNvPr>
          <p:cNvSpPr txBox="1"/>
          <p:nvPr/>
        </p:nvSpPr>
        <p:spPr>
          <a:xfrm>
            <a:off x="7255316" y="3573265"/>
            <a:ext cx="1878020" cy="632481"/>
          </a:xfrm>
          <a:prstGeom prst="rect">
            <a:avLst/>
          </a:prstGeom>
          <a:noFill/>
        </p:spPr>
        <p:txBody>
          <a:bodyPr wrap="square" rtlCol="0">
            <a:spAutoFit/>
          </a:bodyPr>
          <a:lstStyle/>
          <a:p>
            <a:pPr algn="ctr">
              <a:lnSpc>
                <a:spcPct val="130000"/>
              </a:lnSpc>
            </a:pPr>
            <a:r>
              <a:rPr lang="zh-CN" altLang="en-US" sz="900" dirty="0">
                <a:solidFill>
                  <a:schemeClr val="bg1"/>
                </a:solidFill>
                <a:cs typeface="+mn-ea"/>
                <a:sym typeface="+mn-lt"/>
              </a:rPr>
              <a:t>点击输入简要文字</a:t>
            </a:r>
            <a:r>
              <a:rPr lang="zh-CN" altLang="en-US" sz="900" dirty="0" smtClean="0">
                <a:solidFill>
                  <a:schemeClr val="bg1"/>
                </a:solidFill>
                <a:cs typeface="+mn-ea"/>
                <a:sym typeface="+mn-lt"/>
              </a:rPr>
              <a:t>解说解说</a:t>
            </a:r>
            <a:r>
              <a:rPr lang="zh-CN" altLang="en-US" sz="900" dirty="0">
                <a:solidFill>
                  <a:schemeClr val="bg1"/>
                </a:solidFill>
                <a:cs typeface="+mn-ea"/>
                <a:sym typeface="+mn-lt"/>
              </a:rPr>
              <a:t>文字尽量概括</a:t>
            </a:r>
            <a:r>
              <a:rPr lang="zh-CN" altLang="en-US" sz="900" dirty="0" smtClean="0">
                <a:solidFill>
                  <a:schemeClr val="bg1"/>
                </a:solidFill>
                <a:cs typeface="+mn-ea"/>
                <a:sym typeface="+mn-lt"/>
              </a:rPr>
              <a:t>精炼不用</a:t>
            </a:r>
            <a:r>
              <a:rPr lang="zh-CN" altLang="en-US" sz="900" dirty="0">
                <a:solidFill>
                  <a:schemeClr val="bg1"/>
                </a:solidFill>
                <a:cs typeface="+mn-ea"/>
                <a:sym typeface="+mn-lt"/>
              </a:rPr>
              <a:t>多余的文字</a:t>
            </a:r>
            <a:r>
              <a:rPr lang="zh-CN" altLang="en-US" sz="900" dirty="0" smtClean="0">
                <a:solidFill>
                  <a:schemeClr val="bg1"/>
                </a:solidFill>
                <a:cs typeface="+mn-ea"/>
                <a:sym typeface="+mn-lt"/>
              </a:rPr>
              <a:t>修饰简洁</a:t>
            </a:r>
            <a:r>
              <a:rPr lang="zh-CN" altLang="en-US" sz="900" dirty="0">
                <a:solidFill>
                  <a:schemeClr val="bg1"/>
                </a:solidFill>
                <a:cs typeface="+mn-ea"/>
                <a:sym typeface="+mn-lt"/>
              </a:rPr>
              <a:t>精</a:t>
            </a:r>
            <a:r>
              <a:rPr lang="zh-CN" altLang="en-US" sz="900" dirty="0" smtClean="0">
                <a:solidFill>
                  <a:schemeClr val="bg1"/>
                </a:solidFill>
                <a:cs typeface="+mn-ea"/>
                <a:sym typeface="+mn-lt"/>
              </a:rPr>
              <a:t>准</a:t>
            </a:r>
            <a:endParaRPr lang="en-US" altLang="zh-CN" sz="900" dirty="0" smtClean="0">
              <a:solidFill>
                <a:schemeClr val="bg1"/>
              </a:solidFill>
              <a:cs typeface="+mn-ea"/>
              <a:sym typeface="+mn-lt"/>
            </a:endParaRPr>
          </a:p>
        </p:txBody>
      </p:sp>
    </p:spTree>
    <p:extLst>
      <p:ext uri="{BB962C8B-B14F-4D97-AF65-F5344CB8AC3E}">
        <p14:creationId xmlns:p14="http://schemas.microsoft.com/office/powerpoint/2010/main" val="30918871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38630"/>
            <a:ext cx="12192000" cy="4519371"/>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cs typeface="+mn-ea"/>
              <a:sym typeface="+mn-lt"/>
            </a:endParaRPr>
          </a:p>
        </p:txBody>
      </p:sp>
      <p:grpSp>
        <p:nvGrpSpPr>
          <p:cNvPr id="22" name="组合 21"/>
          <p:cNvGrpSpPr/>
          <p:nvPr/>
        </p:nvGrpSpPr>
        <p:grpSpPr>
          <a:xfrm>
            <a:off x="997703" y="3044770"/>
            <a:ext cx="3254644" cy="1379349"/>
            <a:chOff x="883403" y="3006670"/>
            <a:chExt cx="3254644" cy="1379349"/>
          </a:xfrm>
        </p:grpSpPr>
        <p:sp>
          <p:nvSpPr>
            <p:cNvPr id="4" name="圆角矩形 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7" name="椭圆 6"/>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12" name="Freeform 207"/>
            <p:cNvSpPr>
              <a:spLocks noEditPoints="1"/>
            </p:cNvSpPr>
            <p:nvPr/>
          </p:nvSpPr>
          <p:spPr bwMode="auto">
            <a:xfrm>
              <a:off x="1294786" y="3600837"/>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cs typeface="+mn-ea"/>
                <a:sym typeface="+mn-lt"/>
              </a:endParaRPr>
            </a:p>
          </p:txBody>
        </p:sp>
        <p:sp>
          <p:nvSpPr>
            <p:cNvPr id="19"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产品功能一</a:t>
              </a:r>
              <a:endParaRPr lang="en-US" altLang="zh-CN" sz="1400" dirty="0">
                <a:solidFill>
                  <a:srgbClr val="4F4D50"/>
                </a:solidFill>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grpSp>
        <p:nvGrpSpPr>
          <p:cNvPr id="23" name="组合 22"/>
          <p:cNvGrpSpPr/>
          <p:nvPr/>
        </p:nvGrpSpPr>
        <p:grpSpPr>
          <a:xfrm>
            <a:off x="4438731" y="3044770"/>
            <a:ext cx="3254644" cy="1379349"/>
            <a:chOff x="883403" y="3006670"/>
            <a:chExt cx="3254644" cy="1379349"/>
          </a:xfrm>
        </p:grpSpPr>
        <p:sp>
          <p:nvSpPr>
            <p:cNvPr id="24" name="圆角矩形 2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25" name="椭圆 24"/>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27"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功能二</a:t>
              </a:r>
              <a:endParaRPr lang="en-US" altLang="zh-CN" sz="1400" dirty="0">
                <a:solidFill>
                  <a:srgbClr val="4F4D50"/>
                </a:solidFill>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grpSp>
        <p:nvGrpSpPr>
          <p:cNvPr id="29" name="组合 28"/>
          <p:cNvGrpSpPr/>
          <p:nvPr/>
        </p:nvGrpSpPr>
        <p:grpSpPr>
          <a:xfrm>
            <a:off x="7879759" y="3044770"/>
            <a:ext cx="3254644" cy="1379349"/>
            <a:chOff x="883403" y="3006670"/>
            <a:chExt cx="3254644" cy="1379349"/>
          </a:xfrm>
        </p:grpSpPr>
        <p:sp>
          <p:nvSpPr>
            <p:cNvPr id="30" name="圆角矩形 29"/>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31" name="椭圆 30"/>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功能三</a:t>
              </a:r>
              <a:endParaRPr lang="en-US" altLang="zh-CN" sz="1400" dirty="0">
                <a:solidFill>
                  <a:srgbClr val="4F4D50"/>
                </a:solidFill>
                <a:cs typeface="+mn-ea"/>
                <a:sym typeface="+mn-lt"/>
              </a:endParaRPr>
            </a:p>
          </p:txBody>
        </p:sp>
        <p:sp>
          <p:nvSpPr>
            <p:cNvPr id="34" name="文本框 33">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grpSp>
        <p:nvGrpSpPr>
          <p:cNvPr id="35" name="组合 34"/>
          <p:cNvGrpSpPr/>
          <p:nvPr/>
        </p:nvGrpSpPr>
        <p:grpSpPr>
          <a:xfrm>
            <a:off x="997703" y="4641010"/>
            <a:ext cx="3254644" cy="1379349"/>
            <a:chOff x="883403" y="3006670"/>
            <a:chExt cx="3254644" cy="1379349"/>
          </a:xfrm>
        </p:grpSpPr>
        <p:sp>
          <p:nvSpPr>
            <p:cNvPr id="36" name="圆角矩形 35"/>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37" name="椭圆 36"/>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39"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功能四</a:t>
              </a:r>
              <a:endParaRPr lang="en-US" altLang="zh-CN" sz="1400" dirty="0">
                <a:solidFill>
                  <a:srgbClr val="4F4D50"/>
                </a:solidFill>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grpSp>
        <p:nvGrpSpPr>
          <p:cNvPr id="41" name="组合 40"/>
          <p:cNvGrpSpPr/>
          <p:nvPr/>
        </p:nvGrpSpPr>
        <p:grpSpPr>
          <a:xfrm>
            <a:off x="4438731" y="4641010"/>
            <a:ext cx="3254644" cy="1379349"/>
            <a:chOff x="883403" y="3006670"/>
            <a:chExt cx="3254644" cy="1379349"/>
          </a:xfrm>
        </p:grpSpPr>
        <p:sp>
          <p:nvSpPr>
            <p:cNvPr id="42" name="圆角矩形 41"/>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43" name="椭圆 42"/>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45"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功能五</a:t>
              </a:r>
              <a:endParaRPr lang="en-US" altLang="zh-CN" sz="1400" dirty="0">
                <a:solidFill>
                  <a:srgbClr val="4F4D50"/>
                </a:solidFill>
                <a:cs typeface="+mn-ea"/>
                <a:sym typeface="+mn-lt"/>
              </a:endParaRPr>
            </a:p>
          </p:txBody>
        </p:sp>
        <p:sp>
          <p:nvSpPr>
            <p:cNvPr id="46" name="文本框 45">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grpSp>
        <p:nvGrpSpPr>
          <p:cNvPr id="47" name="组合 46"/>
          <p:cNvGrpSpPr/>
          <p:nvPr/>
        </p:nvGrpSpPr>
        <p:grpSpPr>
          <a:xfrm>
            <a:off x="7879759" y="4641010"/>
            <a:ext cx="3254644" cy="1379349"/>
            <a:chOff x="883403" y="3006670"/>
            <a:chExt cx="3254644" cy="1379349"/>
          </a:xfrm>
        </p:grpSpPr>
        <p:sp>
          <p:nvSpPr>
            <p:cNvPr id="48" name="圆角矩形 47"/>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49" name="椭圆 48"/>
            <p:cNvSpPr/>
            <p:nvPr/>
          </p:nvSpPr>
          <p:spPr>
            <a:xfrm>
              <a:off x="1122937" y="3408309"/>
              <a:ext cx="643364" cy="643364"/>
            </a:xfrm>
            <a:prstGeom prst="ellipse">
              <a:avLst/>
            </a:prstGeom>
            <a:solidFill>
              <a:srgbClr val="9FB8D6"/>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cs typeface="+mn-ea"/>
                <a:sym typeface="+mn-lt"/>
              </a:endParaRPr>
            </a:p>
          </p:txBody>
        </p:sp>
        <p:sp>
          <p:nvSpPr>
            <p:cNvPr id="51" name="TextBox 7">
              <a:extLst>
                <a:ext uri="{FF2B5EF4-FFF2-40B4-BE49-F238E27FC236}">
                  <a16:creationId xmlns:a16="http://schemas.microsoft.com/office/drawing/2014/main" xmlns="" id="{8DE6CD62-A5CF-42EF-B6BB-0447C20B7252}"/>
                </a:ext>
              </a:extLst>
            </p:cNvPr>
            <p:cNvSpPr txBox="1"/>
            <p:nvPr/>
          </p:nvSpPr>
          <p:spPr>
            <a:xfrm>
              <a:off x="1993832" y="3193200"/>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产品</a:t>
              </a:r>
              <a:r>
                <a:rPr lang="zh-CN" altLang="en-US" sz="1400" dirty="0" smtClean="0">
                  <a:solidFill>
                    <a:srgbClr val="4F4D50"/>
                  </a:solidFill>
                  <a:cs typeface="+mn-ea"/>
                  <a:sym typeface="+mn-lt"/>
                </a:rPr>
                <a:t>功能六</a:t>
              </a:r>
              <a:endParaRPr lang="en-US" altLang="zh-CN" sz="1400" dirty="0">
                <a:solidFill>
                  <a:srgbClr val="4F4D50"/>
                </a:solidFill>
                <a:cs typeface="+mn-ea"/>
                <a:sym typeface="+mn-lt"/>
              </a:endParaRPr>
            </a:p>
          </p:txBody>
        </p:sp>
        <p:sp>
          <p:nvSpPr>
            <p:cNvPr id="52" name="文本框 51">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endParaRPr lang="zh-CN" altLang="en-US" sz="1000" dirty="0">
                <a:solidFill>
                  <a:srgbClr val="686769"/>
                </a:solidFill>
                <a:cs typeface="+mn-ea"/>
                <a:sym typeface="+mn-lt"/>
              </a:endParaRPr>
            </a:p>
          </p:txBody>
        </p:sp>
      </p:grpSp>
      <p:sp>
        <p:nvSpPr>
          <p:cNvPr id="10" name="Freeform 158"/>
          <p:cNvSpPr>
            <a:spLocks noEditPoints="1"/>
          </p:cNvSpPr>
          <p:nvPr/>
        </p:nvSpPr>
        <p:spPr bwMode="auto">
          <a:xfrm>
            <a:off x="4875179" y="3655541"/>
            <a:ext cx="249536" cy="258308"/>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cs typeface="+mn-ea"/>
              <a:sym typeface="+mn-lt"/>
            </a:endParaRPr>
          </a:p>
        </p:txBody>
      </p:sp>
      <p:sp>
        <p:nvSpPr>
          <p:cNvPr id="11" name="Freeform 204"/>
          <p:cNvSpPr>
            <a:spLocks noEditPoints="1"/>
          </p:cNvSpPr>
          <p:nvPr/>
        </p:nvSpPr>
        <p:spPr bwMode="auto">
          <a:xfrm>
            <a:off x="1409086" y="5232952"/>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cs typeface="+mn-ea"/>
              <a:sym typeface="+mn-lt"/>
            </a:endParaRPr>
          </a:p>
        </p:txBody>
      </p:sp>
      <p:sp>
        <p:nvSpPr>
          <p:cNvPr id="14" name="AutoShape 126"/>
          <p:cNvSpPr/>
          <p:nvPr/>
        </p:nvSpPr>
        <p:spPr bwMode="auto">
          <a:xfrm>
            <a:off x="8310251" y="5235880"/>
            <a:ext cx="267994" cy="2679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16" name="AutoShape 59"/>
          <p:cNvSpPr/>
          <p:nvPr/>
        </p:nvSpPr>
        <p:spPr bwMode="auto">
          <a:xfrm>
            <a:off x="4842128" y="5225109"/>
            <a:ext cx="268890" cy="26770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18" name="AutoShape 112"/>
          <p:cNvSpPr/>
          <p:nvPr/>
        </p:nvSpPr>
        <p:spPr bwMode="auto">
          <a:xfrm>
            <a:off x="8310251" y="3637783"/>
            <a:ext cx="268890" cy="26770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53" name="TextBox 7">
            <a:extLst>
              <a:ext uri="{FF2B5EF4-FFF2-40B4-BE49-F238E27FC236}">
                <a16:creationId xmlns:a16="http://schemas.microsoft.com/office/drawing/2014/main" xmlns="" id="{D560C46C-2D35-4D3B-AC62-10B674442350}"/>
              </a:ext>
            </a:extLst>
          </p:cNvPr>
          <p:cNvSpPr txBox="1"/>
          <p:nvPr/>
        </p:nvSpPr>
        <p:spPr>
          <a:xfrm>
            <a:off x="9618915" y="1312934"/>
            <a:ext cx="1515488" cy="345094"/>
          </a:xfrm>
          <a:prstGeom prst="rect">
            <a:avLst/>
          </a:prstGeom>
          <a:noFill/>
        </p:spPr>
        <p:txBody>
          <a:bodyPr wrap="square" rtlCol="0">
            <a:spAutoFit/>
          </a:bodyPr>
          <a:lstStyle/>
          <a:p>
            <a:pPr algn="r">
              <a:lnSpc>
                <a:spcPct val="130000"/>
              </a:lnSpc>
            </a:pPr>
            <a:r>
              <a:rPr lang="zh-CN" altLang="en-US" sz="1400" dirty="0">
                <a:solidFill>
                  <a:srgbClr val="4F4D50"/>
                </a:solidFill>
                <a:cs typeface="+mn-ea"/>
                <a:sym typeface="+mn-lt"/>
              </a:rPr>
              <a:t>点击添加标题</a:t>
            </a:r>
            <a:endParaRPr lang="en-US" altLang="zh-CN" sz="1400" dirty="0">
              <a:solidFill>
                <a:srgbClr val="4F4D50"/>
              </a:solidFill>
              <a:cs typeface="+mn-ea"/>
              <a:sym typeface="+mn-lt"/>
            </a:endParaRPr>
          </a:p>
        </p:txBody>
      </p:sp>
      <p:sp>
        <p:nvSpPr>
          <p:cNvPr id="54" name="文本框 53">
            <a:extLst>
              <a:ext uri="{FF2B5EF4-FFF2-40B4-BE49-F238E27FC236}">
                <a16:creationId xmlns:a16="http://schemas.microsoft.com/office/drawing/2014/main" xmlns="" id="{72B5AEE0-D7CD-4D0A-99A1-942A27D36C2F}"/>
              </a:ext>
            </a:extLst>
          </p:cNvPr>
          <p:cNvSpPr txBox="1"/>
          <p:nvPr/>
        </p:nvSpPr>
        <p:spPr>
          <a:xfrm>
            <a:off x="7314659" y="1694477"/>
            <a:ext cx="3819744" cy="472950"/>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a:t>
            </a:r>
            <a:r>
              <a:rPr lang="zh-CN" altLang="en-US" sz="1000" dirty="0" smtClean="0">
                <a:solidFill>
                  <a:srgbClr val="686769"/>
                </a:solidFill>
                <a:cs typeface="+mn-ea"/>
                <a:sym typeface="+mn-lt"/>
              </a:rPr>
              <a:t>概念</a:t>
            </a:r>
            <a:endParaRPr lang="zh-CN" altLang="en-US" sz="1000" dirty="0">
              <a:solidFill>
                <a:srgbClr val="686769"/>
              </a:solidFill>
              <a:cs typeface="+mn-ea"/>
              <a:sym typeface="+mn-lt"/>
            </a:endParaRPr>
          </a:p>
        </p:txBody>
      </p:sp>
      <p:grpSp>
        <p:nvGrpSpPr>
          <p:cNvPr id="44" name="组合 43"/>
          <p:cNvGrpSpPr/>
          <p:nvPr/>
        </p:nvGrpSpPr>
        <p:grpSpPr>
          <a:xfrm>
            <a:off x="481368" y="440281"/>
            <a:ext cx="1976218" cy="666359"/>
            <a:chOff x="481368" y="440281"/>
            <a:chExt cx="1976218" cy="666359"/>
          </a:xfrm>
        </p:grpSpPr>
        <p:sp>
          <p:nvSpPr>
            <p:cNvPr id="50"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55"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产品功能</a:t>
              </a:r>
              <a:endParaRPr lang="en-US" altLang="zh-CN" sz="2400" dirty="0">
                <a:solidFill>
                  <a:srgbClr val="4F4D50"/>
                </a:solidFill>
                <a:cs typeface="+mn-ea"/>
                <a:sym typeface="+mn-lt"/>
              </a:endParaRPr>
            </a:p>
          </p:txBody>
        </p:sp>
        <p:sp>
          <p:nvSpPr>
            <p:cNvPr id="57" name="矩形 5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2957464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p:val>
                                            <p:fltVal val="0"/>
                                          </p:val>
                                        </p:tav>
                                        <p:tav tm="100000">
                                          <p:val>
                                            <p:strVal val="#ppt_w"/>
                                          </p:val>
                                        </p:tav>
                                      </p:tavLst>
                                    </p:anim>
                                    <p:anim calcmode="lin" valueType="num">
                                      <p:cBhvr>
                                        <p:cTn id="13" dur="750" fill="hold"/>
                                        <p:tgtEl>
                                          <p:spTgt spid="11"/>
                                        </p:tgtEl>
                                        <p:attrNameLst>
                                          <p:attrName>ppt_h</p:attrName>
                                        </p:attrNameLst>
                                      </p:cBhvr>
                                      <p:tavLst>
                                        <p:tav tm="0">
                                          <p:val>
                                            <p:fltVal val="0"/>
                                          </p:val>
                                        </p:tav>
                                        <p:tav tm="100000">
                                          <p:val>
                                            <p:strVal val="#ppt_h"/>
                                          </p:val>
                                        </p:tav>
                                      </p:tavLst>
                                    </p:anim>
                                    <p:animEffect transition="in" filter="fade">
                                      <p:cBhvr>
                                        <p:cTn id="14" dur="75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1+#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ppt_x"/>
                                          </p:val>
                                        </p:tav>
                                        <p:tav tm="100000">
                                          <p:val>
                                            <p:strVal val="#ppt_x"/>
                                          </p:val>
                                        </p:tav>
                                      </p:tavLst>
                                    </p:anim>
                                    <p:anim calcmode="lin" valueType="num">
                                      <p:cBhvr additive="base">
                                        <p:cTn id="51" dur="500" fill="hold"/>
                                        <p:tgtEl>
                                          <p:spTgt spid="41"/>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22293" y="2158465"/>
              <a:ext cx="1254213" cy="1875465"/>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8535" y="2158464"/>
              <a:ext cx="1254213" cy="1867884"/>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7093" y="1892914"/>
              <a:ext cx="1498754" cy="2141016"/>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726768" y="2035522"/>
            <a:ext cx="2189751" cy="1249633"/>
            <a:chOff x="726768" y="2035522"/>
            <a:chExt cx="2189751" cy="1249633"/>
          </a:xfrm>
        </p:grpSpPr>
        <p:sp>
          <p:nvSpPr>
            <p:cNvPr id="18" name="TextBox 21"/>
            <p:cNvSpPr txBox="1"/>
            <p:nvPr/>
          </p:nvSpPr>
          <p:spPr>
            <a:xfrm>
              <a:off x="726768" y="2484936"/>
              <a:ext cx="2082980" cy="800219"/>
            </a:xfrm>
            <a:prstGeom prst="rect">
              <a:avLst/>
            </a:prstGeom>
            <a:noFill/>
          </p:spPr>
          <p:txBody>
            <a:bodyPr wrap="square" lIns="0" tIns="0" rIns="0" bIns="0" rtlCol="0">
              <a:spAutoFit/>
            </a:bodyPr>
            <a:lstStyle/>
            <a:p>
              <a:pPr algn="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a:t>
              </a:r>
              <a:r>
                <a:rPr lang="zh-CN" altLang="en-US" sz="1000" dirty="0" smtClean="0">
                  <a:solidFill>
                    <a:schemeClr val="tx1">
                      <a:lumMod val="50000"/>
                      <a:lumOff val="50000"/>
                    </a:schemeClr>
                  </a:solidFill>
                  <a:cs typeface="+mn-ea"/>
                  <a:sym typeface="+mn-lt"/>
                </a:rPr>
                <a:t>这里您</a:t>
              </a:r>
              <a:r>
                <a:rPr lang="zh-CN" altLang="en-US" sz="1000" dirty="0">
                  <a:solidFill>
                    <a:schemeClr val="tx1">
                      <a:lumMod val="50000"/>
                      <a:lumOff val="50000"/>
                    </a:schemeClr>
                  </a:solidFill>
                  <a:cs typeface="+mn-ea"/>
                  <a:sym typeface="+mn-lt"/>
                </a:rPr>
                <a:t>的内容打在或者</a:t>
              </a:r>
              <a:r>
                <a:rPr lang="zh-CN" altLang="en-US" sz="1000" dirty="0" smtClean="0">
                  <a:solidFill>
                    <a:schemeClr val="tx1">
                      <a:lumMod val="50000"/>
                      <a:lumOff val="50000"/>
                    </a:schemeClr>
                  </a:solidFill>
                  <a:cs typeface="+mn-ea"/>
                  <a:sym typeface="+mn-lt"/>
                </a:rPr>
                <a:t>通过</a:t>
              </a:r>
              <a:endParaRPr lang="en-US" altLang="zh-CN" sz="1000" dirty="0">
                <a:solidFill>
                  <a:schemeClr val="tx1">
                    <a:lumMod val="50000"/>
                    <a:lumOff val="50000"/>
                  </a:schemeClr>
                </a:solidFill>
                <a:cs typeface="+mn-ea"/>
                <a:sym typeface="+mn-lt"/>
              </a:endParaRPr>
            </a:p>
          </p:txBody>
        </p:sp>
        <p:sp>
          <p:nvSpPr>
            <p:cNvPr id="19" name="Subtitle 2">
              <a:extLst>
                <a:ext uri="{FF2B5EF4-FFF2-40B4-BE49-F238E27FC236}">
                  <a16:creationId xmlns="" xmlns:a16="http://schemas.microsoft.com/office/drawing/2014/main" id="{360062CF-4239-4286-B703-132EC1F0E32B}"/>
                </a:ext>
              </a:extLst>
            </p:cNvPr>
            <p:cNvSpPr txBox="1">
              <a:spLocks/>
            </p:cNvSpPr>
            <p:nvPr/>
          </p:nvSpPr>
          <p:spPr>
            <a:xfrm>
              <a:off x="119926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1400" dirty="0" smtClean="0">
                  <a:solidFill>
                    <a:srgbClr val="4F4D50"/>
                  </a:solidFill>
                  <a:cs typeface="+mn-ea"/>
                  <a:sym typeface="+mn-lt"/>
                </a:rPr>
                <a:t>互联网营销</a:t>
              </a:r>
              <a:endParaRPr lang="id-ID" sz="1400" dirty="0">
                <a:solidFill>
                  <a:srgbClr val="4F4D50"/>
                </a:solidFill>
                <a:cs typeface="+mn-ea"/>
                <a:sym typeface="+mn-lt"/>
              </a:endParaRPr>
            </a:p>
          </p:txBody>
        </p:sp>
      </p:grpSp>
      <p:grpSp>
        <p:nvGrpSpPr>
          <p:cNvPr id="21" name="组合 20"/>
          <p:cNvGrpSpPr/>
          <p:nvPr/>
        </p:nvGrpSpPr>
        <p:grpSpPr>
          <a:xfrm>
            <a:off x="9493820" y="2035522"/>
            <a:ext cx="2183202" cy="1249633"/>
            <a:chOff x="626546" y="2035522"/>
            <a:chExt cx="2183202" cy="1249633"/>
          </a:xfrm>
        </p:grpSpPr>
        <p:sp>
          <p:nvSpPr>
            <p:cNvPr id="22" name="TextBox 21"/>
            <p:cNvSpPr txBox="1"/>
            <p:nvPr/>
          </p:nvSpPr>
          <p:spPr>
            <a:xfrm>
              <a:off x="726768" y="2484936"/>
              <a:ext cx="2082980" cy="800219"/>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a:t>
              </a:r>
              <a:r>
                <a:rPr lang="zh-CN" altLang="en-US" sz="1000" dirty="0" smtClean="0">
                  <a:solidFill>
                    <a:schemeClr val="tx1">
                      <a:lumMod val="50000"/>
                      <a:lumOff val="50000"/>
                    </a:schemeClr>
                  </a:solidFill>
                  <a:cs typeface="+mn-ea"/>
                  <a:sym typeface="+mn-lt"/>
                </a:rPr>
                <a:t>这里您</a:t>
              </a:r>
              <a:r>
                <a:rPr lang="zh-CN" altLang="en-US" sz="1000" dirty="0">
                  <a:solidFill>
                    <a:schemeClr val="tx1">
                      <a:lumMod val="50000"/>
                      <a:lumOff val="50000"/>
                    </a:schemeClr>
                  </a:solidFill>
                  <a:cs typeface="+mn-ea"/>
                  <a:sym typeface="+mn-lt"/>
                </a:rPr>
                <a:t>的内容打在或者</a:t>
              </a:r>
              <a:r>
                <a:rPr lang="zh-CN" altLang="en-US" sz="1000" dirty="0" smtClean="0">
                  <a:solidFill>
                    <a:schemeClr val="tx1">
                      <a:lumMod val="50000"/>
                      <a:lumOff val="50000"/>
                    </a:schemeClr>
                  </a:solidFill>
                  <a:cs typeface="+mn-ea"/>
                  <a:sym typeface="+mn-lt"/>
                </a:rPr>
                <a:t>通过</a:t>
              </a:r>
              <a:endParaRPr lang="en-US" altLang="zh-CN" sz="1000" dirty="0">
                <a:solidFill>
                  <a:schemeClr val="tx1">
                    <a:lumMod val="50000"/>
                    <a:lumOff val="50000"/>
                  </a:schemeClr>
                </a:solidFill>
                <a:cs typeface="+mn-ea"/>
                <a:sym typeface="+mn-lt"/>
              </a:endParaRPr>
            </a:p>
          </p:txBody>
        </p:sp>
        <p:sp>
          <p:nvSpPr>
            <p:cNvPr id="23" name="Subtitle 2">
              <a:extLst>
                <a:ext uri="{FF2B5EF4-FFF2-40B4-BE49-F238E27FC236}">
                  <a16:creationId xmlns="" xmlns:a16="http://schemas.microsoft.com/office/drawing/2014/main" id="{360062CF-4239-4286-B703-132EC1F0E32B}"/>
                </a:ext>
              </a:extLst>
            </p:cNvPr>
            <p:cNvSpPr txBox="1">
              <a:spLocks/>
            </p:cNvSpPr>
            <p:nvPr/>
          </p:nvSpPr>
          <p:spPr>
            <a:xfrm>
              <a:off x="62654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cs typeface="+mn-ea"/>
                  <a:sym typeface="+mn-lt"/>
                </a:rPr>
                <a:t>互联网营销</a:t>
              </a:r>
              <a:endParaRPr lang="id-ID" altLang="zh-CN" sz="1400" dirty="0">
                <a:solidFill>
                  <a:srgbClr val="4F4D50"/>
                </a:solidFill>
                <a:cs typeface="+mn-ea"/>
                <a:sym typeface="+mn-lt"/>
              </a:endParaRPr>
            </a:p>
          </p:txBody>
        </p:sp>
      </p:grpSp>
      <p:sp>
        <p:nvSpPr>
          <p:cNvPr id="24" name="Subtitle 2">
            <a:extLst>
              <a:ext uri="{FF2B5EF4-FFF2-40B4-BE49-F238E27FC236}">
                <a16:creationId xmlns="" xmlns:a16="http://schemas.microsoft.com/office/drawing/2014/main"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smtClean="0">
                <a:solidFill>
                  <a:schemeClr val="bg1"/>
                </a:solidFill>
                <a:cs typeface="+mn-ea"/>
                <a:sym typeface="+mn-lt"/>
              </a:rPr>
              <a:t>互联网 营销方案策划</a:t>
            </a:r>
            <a:endParaRPr lang="id-ID" dirty="0">
              <a:solidFill>
                <a:schemeClr val="bg1"/>
              </a:solidFill>
              <a:cs typeface="+mn-ea"/>
              <a:sym typeface="+mn-lt"/>
            </a:endParaRPr>
          </a:p>
        </p:txBody>
      </p:sp>
      <p:sp>
        <p:nvSpPr>
          <p:cNvPr id="25" name="Subtitle 2">
            <a:extLst>
              <a:ext uri="{FF2B5EF4-FFF2-40B4-BE49-F238E27FC236}">
                <a16:creationId xmlns="" xmlns:a16="http://schemas.microsoft.com/office/drawing/2014/main"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smtClean="0">
                <a:solidFill>
                  <a:schemeClr val="bg1"/>
                </a:solidFill>
                <a:cs typeface="+mn-ea"/>
                <a:sym typeface="+mn-lt"/>
              </a:rPr>
              <a:t>YOUR TECHNOLOGY PRODUCTS</a:t>
            </a:r>
            <a:endParaRPr lang="id-ID" sz="1800" dirty="0">
              <a:solidFill>
                <a:schemeClr val="bg1"/>
              </a:solidFill>
              <a:cs typeface="+mn-ea"/>
              <a:sym typeface="+mn-lt"/>
            </a:endParaRPr>
          </a:p>
        </p:txBody>
      </p:sp>
      <p:grpSp>
        <p:nvGrpSpPr>
          <p:cNvPr id="26" name="组合 25"/>
          <p:cNvGrpSpPr/>
          <p:nvPr/>
        </p:nvGrpSpPr>
        <p:grpSpPr>
          <a:xfrm>
            <a:off x="481368" y="440281"/>
            <a:ext cx="1976218" cy="666359"/>
            <a:chOff x="481368" y="440281"/>
            <a:chExt cx="1976218" cy="666359"/>
          </a:xfrm>
        </p:grpSpPr>
        <p:sp>
          <p:nvSpPr>
            <p:cNvPr id="27"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28"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营销方案</a:t>
              </a:r>
              <a:endParaRPr lang="en-US" altLang="zh-CN" sz="2400" dirty="0">
                <a:solidFill>
                  <a:srgbClr val="4F4D50"/>
                </a:solidFill>
                <a:cs typeface="+mn-ea"/>
                <a:sym typeface="+mn-lt"/>
              </a:endParaRPr>
            </a:p>
          </p:txBody>
        </p:sp>
        <p:sp>
          <p:nvSpPr>
            <p:cNvPr id="29" name="矩形 28"/>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1490884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xmlns="" id="{503E0C68-DA60-417A-94AF-3E2A39D1D51A}"/>
              </a:ext>
            </a:extLst>
          </p:cNvPr>
          <p:cNvSpPr txBox="1"/>
          <p:nvPr/>
        </p:nvSpPr>
        <p:spPr>
          <a:xfrm>
            <a:off x="891498" y="322623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891497" y="2456623"/>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推广计划一</a:t>
            </a:r>
            <a:endParaRPr lang="en-US" altLang="zh-CN" sz="1400" dirty="0">
              <a:solidFill>
                <a:srgbClr val="4F4D50"/>
              </a:solidFill>
              <a:cs typeface="+mn-ea"/>
              <a:sym typeface="+mn-lt"/>
            </a:endParaRPr>
          </a:p>
        </p:txBody>
      </p:sp>
      <p:sp>
        <p:nvSpPr>
          <p:cNvPr id="8" name="文本框 7">
            <a:extLst>
              <a:ext uri="{FF2B5EF4-FFF2-40B4-BE49-F238E27FC236}">
                <a16:creationId xmlns:a16="http://schemas.microsoft.com/office/drawing/2014/main" xmlns="" id="{503E0C68-DA60-417A-94AF-3E2A39D1D51A}"/>
              </a:ext>
            </a:extLst>
          </p:cNvPr>
          <p:cNvSpPr txBox="1"/>
          <p:nvPr/>
        </p:nvSpPr>
        <p:spPr>
          <a:xfrm>
            <a:off x="8402375" y="322623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9" name="TextBox 7">
            <a:extLst>
              <a:ext uri="{FF2B5EF4-FFF2-40B4-BE49-F238E27FC236}">
                <a16:creationId xmlns:a16="http://schemas.microsoft.com/office/drawing/2014/main" xmlns="" id="{8DE6CD62-A5CF-42EF-B6BB-0447C20B7252}"/>
              </a:ext>
            </a:extLst>
          </p:cNvPr>
          <p:cNvSpPr txBox="1"/>
          <p:nvPr/>
        </p:nvSpPr>
        <p:spPr>
          <a:xfrm>
            <a:off x="8402374" y="2456623"/>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推广</a:t>
            </a:r>
            <a:r>
              <a:rPr lang="zh-CN" altLang="en-US" sz="1400" dirty="0" smtClean="0">
                <a:solidFill>
                  <a:srgbClr val="4F4D50"/>
                </a:solidFill>
                <a:cs typeface="+mn-ea"/>
                <a:sym typeface="+mn-lt"/>
              </a:rPr>
              <a:t>计划二</a:t>
            </a:r>
            <a:endParaRPr lang="en-US" altLang="zh-CN" sz="1400" dirty="0">
              <a:solidFill>
                <a:srgbClr val="4F4D50"/>
              </a:solidFill>
              <a:cs typeface="+mn-ea"/>
              <a:sym typeface="+mn-lt"/>
            </a:endParaRPr>
          </a:p>
        </p:txBody>
      </p:sp>
      <p:grpSp>
        <p:nvGrpSpPr>
          <p:cNvPr id="14" name="组合 13"/>
          <p:cNvGrpSpPr/>
          <p:nvPr/>
        </p:nvGrpSpPr>
        <p:grpSpPr>
          <a:xfrm>
            <a:off x="481368" y="440281"/>
            <a:ext cx="1976218" cy="666359"/>
            <a:chOff x="481368" y="440281"/>
            <a:chExt cx="1976218" cy="666359"/>
          </a:xfrm>
        </p:grpSpPr>
        <p:sp>
          <p:nvSpPr>
            <p:cNvPr id="1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1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推广计划</a:t>
              </a:r>
              <a:endParaRPr lang="en-US" altLang="zh-CN" sz="2400" dirty="0">
                <a:solidFill>
                  <a:srgbClr val="4F4D50"/>
                </a:solidFill>
                <a:cs typeface="+mn-ea"/>
                <a:sym typeface="+mn-lt"/>
              </a:endParaRPr>
            </a:p>
          </p:txBody>
        </p:sp>
        <p:sp>
          <p:nvSpPr>
            <p:cNvPr id="17" name="矩形 1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 name="组合 1"/>
          <p:cNvGrpSpPr/>
          <p:nvPr/>
        </p:nvGrpSpPr>
        <p:grpSpPr>
          <a:xfrm>
            <a:off x="4696146" y="2082443"/>
            <a:ext cx="2826708" cy="3406892"/>
            <a:chOff x="4696146" y="2082443"/>
            <a:chExt cx="2826708" cy="3406892"/>
          </a:xfrm>
        </p:grpSpPr>
        <p:sp>
          <p:nvSpPr>
            <p:cNvPr id="3" name="矩形 2"/>
            <p:cNvSpPr/>
            <p:nvPr/>
          </p:nvSpPr>
          <p:spPr>
            <a:xfrm rot="2700000">
              <a:off x="4696146" y="2372536"/>
              <a:ext cx="2826708" cy="2826708"/>
            </a:xfrm>
            <a:prstGeom prst="rect">
              <a:avLst/>
            </a:prstGeom>
            <a:blipFill dpi="0" rotWithShape="0">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rot="2700000">
              <a:off x="5403908" y="2082443"/>
              <a:ext cx="1411181" cy="1411181"/>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rot="2700000">
              <a:off x="5403908" y="4078154"/>
              <a:ext cx="1411181" cy="1411181"/>
            </a:xfrm>
            <a:prstGeom prst="rect">
              <a:avLst/>
            </a:prstGeom>
            <a:solidFill>
              <a:srgbClr val="4F4D50">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5936268" y="2270022"/>
              <a:ext cx="308804" cy="310171"/>
              <a:chOff x="5394325" y="3578225"/>
              <a:chExt cx="358775" cy="360363"/>
            </a:xfrm>
            <a:solidFill>
              <a:schemeClr val="bg1"/>
            </a:solidFill>
          </p:grpSpPr>
          <p:sp>
            <p:nvSpPr>
              <p:cNvPr id="19"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0"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1"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2"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3"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4"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5"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6"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7"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28"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grpSp>
          <p:nvGrpSpPr>
            <p:cNvPr id="29" name="Group 85"/>
            <p:cNvGrpSpPr/>
            <p:nvPr/>
          </p:nvGrpSpPr>
          <p:grpSpPr>
            <a:xfrm>
              <a:off x="5918964" y="4492239"/>
              <a:ext cx="343412" cy="343412"/>
              <a:chOff x="1200150" y="3768725"/>
              <a:chExt cx="446088" cy="446088"/>
            </a:xfrm>
            <a:solidFill>
              <a:schemeClr val="bg1"/>
            </a:solidFill>
          </p:grpSpPr>
          <p:sp>
            <p:nvSpPr>
              <p:cNvPr id="30"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cs typeface="+mn-ea"/>
                  <a:sym typeface="+mn-lt"/>
                </a:endParaRPr>
              </a:p>
            </p:txBody>
          </p:sp>
          <p:sp>
            <p:nvSpPr>
              <p:cNvPr id="31"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cs typeface="+mn-ea"/>
                  <a:sym typeface="+mn-lt"/>
                </a:endParaRPr>
              </a:p>
            </p:txBody>
          </p:sp>
          <p:sp>
            <p:nvSpPr>
              <p:cNvPr id="32"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cs typeface="+mn-ea"/>
                  <a:sym typeface="+mn-lt"/>
                </a:endParaRPr>
              </a:p>
            </p:txBody>
          </p:sp>
        </p:grpSp>
        <p:sp>
          <p:nvSpPr>
            <p:cNvPr id="33" name="TextBox 7">
              <a:extLst>
                <a:ext uri="{FF2B5EF4-FFF2-40B4-BE49-F238E27FC236}">
                  <a16:creationId xmlns:a16="http://schemas.microsoft.com/office/drawing/2014/main" xmlns="" id="{8DE6CD62-A5CF-42EF-B6BB-0447C20B7252}"/>
                </a:ext>
              </a:extLst>
            </p:cNvPr>
            <p:cNvSpPr txBox="1"/>
            <p:nvPr/>
          </p:nvSpPr>
          <p:spPr>
            <a:xfrm>
              <a:off x="5428951" y="2742820"/>
              <a:ext cx="1323439" cy="272895"/>
            </a:xfrm>
            <a:prstGeom prst="rect">
              <a:avLst/>
            </a:prstGeom>
            <a:noFill/>
          </p:spPr>
          <p:txBody>
            <a:bodyPr wrap="square" rtlCol="0">
              <a:spAutoFit/>
            </a:bodyPr>
            <a:lstStyle/>
            <a:p>
              <a:pPr algn="ctr">
                <a:lnSpc>
                  <a:spcPct val="130000"/>
                </a:lnSpc>
              </a:pPr>
              <a:r>
                <a:rPr lang="zh-CN" altLang="en-US" sz="1000" dirty="0" smtClean="0">
                  <a:solidFill>
                    <a:schemeClr val="bg1"/>
                  </a:solidFill>
                  <a:cs typeface="+mn-ea"/>
                  <a:sym typeface="+mn-lt"/>
                </a:rPr>
                <a:t>推广方案计划</a:t>
              </a:r>
              <a:endParaRPr lang="en-US" altLang="zh-CN" sz="1000" dirty="0">
                <a:solidFill>
                  <a:schemeClr val="bg1"/>
                </a:solidFill>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5428951" y="4906533"/>
              <a:ext cx="1323439" cy="272895"/>
            </a:xfrm>
            <a:prstGeom prst="rect">
              <a:avLst/>
            </a:prstGeom>
            <a:noFill/>
          </p:spPr>
          <p:txBody>
            <a:bodyPr wrap="square" rtlCol="0">
              <a:spAutoFit/>
            </a:bodyPr>
            <a:lstStyle/>
            <a:p>
              <a:pPr algn="ctr">
                <a:lnSpc>
                  <a:spcPct val="130000"/>
                </a:lnSpc>
              </a:pPr>
              <a:r>
                <a:rPr lang="zh-CN" altLang="en-US" sz="1000" dirty="0" smtClean="0">
                  <a:solidFill>
                    <a:schemeClr val="bg1"/>
                  </a:solidFill>
                  <a:cs typeface="+mn-ea"/>
                  <a:sym typeface="+mn-lt"/>
                </a:rPr>
                <a:t>推广方案计划</a:t>
              </a:r>
              <a:endParaRPr lang="en-US" altLang="zh-CN" sz="1000" dirty="0">
                <a:solidFill>
                  <a:schemeClr val="bg1"/>
                </a:solidFill>
                <a:cs typeface="+mn-ea"/>
                <a:sym typeface="+mn-lt"/>
              </a:endParaRPr>
            </a:p>
          </p:txBody>
        </p:sp>
      </p:grpSp>
      <p:cxnSp>
        <p:nvCxnSpPr>
          <p:cNvPr id="36" name="直接连接符 35"/>
          <p:cNvCxnSpPr/>
          <p:nvPr/>
        </p:nvCxnSpPr>
        <p:spPr>
          <a:xfrm>
            <a:off x="1000897" y="2929666"/>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01448" y="2929666"/>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71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ppt_x"/>
                                          </p:val>
                                        </p:tav>
                                        <p:tav tm="100000">
                                          <p:val>
                                            <p:strVal val="#ppt_x"/>
                                          </p:val>
                                        </p:tav>
                                      </p:tavLst>
                                    </p:anim>
                                    <p:anim calcmode="lin" valueType="num">
                                      <p:cBhvr additive="base">
                                        <p:cTn id="3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481368" y="440281"/>
            <a:ext cx="1976218" cy="666359"/>
            <a:chOff x="481368" y="440281"/>
            <a:chExt cx="1976218" cy="666359"/>
          </a:xfrm>
        </p:grpSpPr>
        <p:sp>
          <p:nvSpPr>
            <p:cNvPr id="41"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03</a:t>
              </a:r>
              <a:endParaRPr lang="zh-CN" altLang="en-US" sz="2667" dirty="0">
                <a:solidFill>
                  <a:srgbClr val="E1E0D8"/>
                </a:solidFill>
                <a:cs typeface="+mn-ea"/>
                <a:sym typeface="+mn-lt"/>
              </a:endParaRPr>
            </a:p>
          </p:txBody>
        </p:sp>
        <p:sp>
          <p:nvSpPr>
            <p:cNvPr id="42"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执行方式</a:t>
              </a:r>
              <a:endParaRPr lang="en-US" altLang="zh-CN" sz="2400" dirty="0">
                <a:solidFill>
                  <a:srgbClr val="4F4D50"/>
                </a:solidFill>
                <a:cs typeface="+mn-ea"/>
                <a:sym typeface="+mn-lt"/>
              </a:endParaRPr>
            </a:p>
          </p:txBody>
        </p:sp>
        <p:sp>
          <p:nvSpPr>
            <p:cNvPr id="43" name="矩形 4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4" name="组合 43"/>
          <p:cNvGrpSpPr/>
          <p:nvPr/>
        </p:nvGrpSpPr>
        <p:grpSpPr>
          <a:xfrm>
            <a:off x="4592131" y="1593668"/>
            <a:ext cx="3157857" cy="4402183"/>
            <a:chOff x="4496977" y="1528353"/>
            <a:chExt cx="3157857" cy="4402183"/>
          </a:xfrm>
        </p:grpSpPr>
        <p:sp>
          <p:nvSpPr>
            <p:cNvPr id="45" name="矩形 44"/>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矩形 45"/>
            <p:cNvSpPr/>
            <p:nvPr/>
          </p:nvSpPr>
          <p:spPr>
            <a:xfrm>
              <a:off x="4496977" y="1528353"/>
              <a:ext cx="3157857" cy="219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48" name="Subtitle 2">
              <a:extLst>
                <a:ext uri="{FF2B5EF4-FFF2-40B4-BE49-F238E27FC236}">
                  <a16:creationId xmlns=""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cs typeface="+mn-ea"/>
                  <a:sym typeface="+mn-lt"/>
                </a:rPr>
                <a:t>执行</a:t>
              </a:r>
              <a:r>
                <a:rPr lang="zh-CN" altLang="en-US" sz="1400" dirty="0" smtClean="0">
                  <a:solidFill>
                    <a:srgbClr val="4F4D50"/>
                  </a:solidFill>
                  <a:cs typeface="+mn-ea"/>
                  <a:sym typeface="+mn-lt"/>
                </a:rPr>
                <a:t>方式</a:t>
              </a:r>
              <a:r>
                <a:rPr lang="zh-CN" altLang="en-US" sz="1400" dirty="0">
                  <a:solidFill>
                    <a:srgbClr val="4F4D50"/>
                  </a:solidFill>
                  <a:cs typeface="+mn-ea"/>
                  <a:sym typeface="+mn-lt"/>
                </a:rPr>
                <a:t>二</a:t>
              </a:r>
              <a:endParaRPr lang="id-ID" altLang="zh-CN" sz="1400" dirty="0">
                <a:solidFill>
                  <a:srgbClr val="4F4D50"/>
                </a:solidFill>
                <a:cs typeface="+mn-ea"/>
                <a:sym typeface="+mn-lt"/>
              </a:endParaRPr>
            </a:p>
          </p:txBody>
        </p:sp>
        <p:cxnSp>
          <p:nvCxnSpPr>
            <p:cNvPr id="49" name="直接连接符 48"/>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335767" y="1951490"/>
            <a:ext cx="2870473" cy="4001558"/>
            <a:chOff x="4496977" y="1528353"/>
            <a:chExt cx="3157857" cy="4402183"/>
          </a:xfrm>
          <a:scene3d>
            <a:camera prst="perspectiveRight"/>
            <a:lightRig rig="threePt" dir="t"/>
          </a:scene3d>
        </p:grpSpPr>
        <p:sp>
          <p:nvSpPr>
            <p:cNvPr id="51" name="矩形 5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a:off x="4496977" y="1528353"/>
              <a:ext cx="3157857" cy="219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TextBox 21"/>
            <p:cNvSpPr txBox="1"/>
            <p:nvPr/>
          </p:nvSpPr>
          <p:spPr>
            <a:xfrm>
              <a:off x="5021527" y="4327472"/>
              <a:ext cx="2206076" cy="880335"/>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54" name="Subtitle 2">
              <a:extLst>
                <a:ext uri="{FF2B5EF4-FFF2-40B4-BE49-F238E27FC236}">
                  <a16:creationId xmlns=""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smtClean="0">
                  <a:solidFill>
                    <a:srgbClr val="4F4D50"/>
                  </a:solidFill>
                  <a:cs typeface="+mn-ea"/>
                  <a:sym typeface="+mn-lt"/>
                </a:rPr>
                <a:t>执行方式一</a:t>
              </a:r>
              <a:endParaRPr lang="id-ID" sz="1400" dirty="0">
                <a:solidFill>
                  <a:srgbClr val="4F4D50"/>
                </a:solidFill>
                <a:cs typeface="+mn-ea"/>
                <a:sym typeface="+mn-lt"/>
              </a:endParaRPr>
            </a:p>
          </p:txBody>
        </p:sp>
        <p:cxnSp>
          <p:nvCxnSpPr>
            <p:cNvPr id="55" name="直接连接符 54"/>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35878" y="1951490"/>
            <a:ext cx="2870473" cy="4001558"/>
            <a:chOff x="4496977" y="1528353"/>
            <a:chExt cx="3157857" cy="4402183"/>
          </a:xfrm>
          <a:scene3d>
            <a:camera prst="perspectiveLeft"/>
            <a:lightRig rig="threePt" dir="t"/>
          </a:scene3d>
        </p:grpSpPr>
        <p:sp>
          <p:nvSpPr>
            <p:cNvPr id="57" name="矩形 5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a:off x="4496977" y="1528353"/>
              <a:ext cx="3157857" cy="219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TextBox 21"/>
            <p:cNvSpPr txBox="1"/>
            <p:nvPr/>
          </p:nvSpPr>
          <p:spPr>
            <a:xfrm>
              <a:off x="5021527" y="4327472"/>
              <a:ext cx="2206076" cy="880335"/>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60" name="Subtitle 2">
              <a:extLst>
                <a:ext uri="{FF2B5EF4-FFF2-40B4-BE49-F238E27FC236}">
                  <a16:creationId xmlns=""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cs typeface="+mn-ea"/>
                  <a:sym typeface="+mn-lt"/>
                </a:rPr>
                <a:t>执行</a:t>
              </a:r>
              <a:r>
                <a:rPr lang="zh-CN" altLang="en-US" sz="1400" dirty="0" smtClean="0">
                  <a:solidFill>
                    <a:srgbClr val="4F4D50"/>
                  </a:solidFill>
                  <a:cs typeface="+mn-ea"/>
                  <a:sym typeface="+mn-lt"/>
                </a:rPr>
                <a:t>方式三</a:t>
              </a:r>
              <a:endParaRPr lang="id-ID" altLang="zh-CN" sz="1400" dirty="0">
                <a:solidFill>
                  <a:srgbClr val="4F4D50"/>
                </a:solidFill>
                <a:cs typeface="+mn-ea"/>
                <a:sym typeface="+mn-lt"/>
              </a:endParaRPr>
            </a:p>
          </p:txBody>
        </p:sp>
        <p:cxnSp>
          <p:nvCxnSpPr>
            <p:cNvPr id="61" name="直接连接符 60"/>
            <p:cNvCxnSpPr/>
            <p:nvPr/>
          </p:nvCxnSpPr>
          <p:spPr>
            <a:xfrm>
              <a:off x="5799909" y="5499463"/>
              <a:ext cx="535577" cy="0"/>
            </a:xfrm>
            <a:prstGeom prst="line">
              <a:avLst/>
            </a:prstGeom>
            <a:ln w="38100">
              <a:solidFill>
                <a:srgbClr val="4F4D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16863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文本框 5"/>
          <p:cNvSpPr txBox="1"/>
          <p:nvPr/>
        </p:nvSpPr>
        <p:spPr>
          <a:xfrm>
            <a:off x="5401739" y="2355832"/>
            <a:ext cx="1388522" cy="213340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defPPr>
              <a:defRPr lang="zh-CN"/>
            </a:defPPr>
            <a:lvl1pPr algn="ctr">
              <a:lnSpc>
                <a:spcPct val="130000"/>
              </a:lnSpc>
              <a:defRPr sz="1150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defRPr>
            </a:lvl1pPr>
          </a:lstStyle>
          <a:p>
            <a:r>
              <a:rPr lang="en-US" altLang="zh-CN" dirty="0">
                <a:sym typeface="+mn-lt"/>
              </a:rPr>
              <a:t>04</a:t>
            </a:r>
            <a:endParaRPr lang="zh-CN" altLang="en-US" dirty="0">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文本框 10"/>
          <p:cNvSpPr txBox="1"/>
          <p:nvPr/>
        </p:nvSpPr>
        <p:spPr>
          <a:xfrm>
            <a:off x="4462096" y="4186515"/>
            <a:ext cx="3267808" cy="670120"/>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cs typeface="+mn-ea"/>
                <a:sym typeface="+mn-lt"/>
              </a:rPr>
              <a:t>市场分析</a:t>
            </a:r>
            <a:endParaRPr lang="zh-CN" altLang="en-US" sz="3200" b="1" spc="300" dirty="0">
              <a:solidFill>
                <a:schemeClr val="tx1">
                  <a:lumMod val="75000"/>
                  <a:lumOff val="25000"/>
                </a:schemeClr>
              </a:solidFill>
              <a:cs typeface="+mn-ea"/>
              <a:sym typeface="+mn-lt"/>
            </a:endParaRPr>
          </a:p>
        </p:txBody>
      </p:sp>
      <p:sp>
        <p:nvSpPr>
          <p:cNvPr id="12" name="TextBox 11"/>
          <p:cNvSpPr txBox="1"/>
          <p:nvPr/>
        </p:nvSpPr>
        <p:spPr>
          <a:xfrm>
            <a:off x="3414186" y="4811813"/>
            <a:ext cx="5363628" cy="692497"/>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cs typeface="+mn-ea"/>
                <a:sym typeface="+mn-lt"/>
              </a:rPr>
              <a:t>文字您</a:t>
            </a:r>
            <a:r>
              <a:rPr lang="zh-CN" altLang="en-US" sz="1000" dirty="0">
                <a:solidFill>
                  <a:prstClr val="black">
                    <a:lumMod val="50000"/>
                    <a:lumOff val="50000"/>
                  </a:prstClr>
                </a:solidFill>
                <a:cs typeface="+mn-ea"/>
                <a:sym typeface="+mn-lt"/>
              </a:rPr>
              <a:t>的内容打在这里，或者通过通过复制您的文本或者通过复制您的文本</a:t>
            </a:r>
            <a:r>
              <a:rPr lang="zh-CN" altLang="en-US" sz="1000" dirty="0" smtClean="0">
                <a:solidFill>
                  <a:prstClr val="black">
                    <a:lumMod val="50000"/>
                    <a:lumOff val="50000"/>
                  </a:prstClr>
                </a:solidFill>
                <a:cs typeface="+mn-ea"/>
                <a:sym typeface="+mn-lt"/>
              </a:rPr>
              <a:t>后</a:t>
            </a:r>
            <a:endParaRPr lang="en-US" altLang="zh-CN" sz="1000" dirty="0" smtClean="0">
              <a:solidFill>
                <a:prstClr val="black">
                  <a:lumMod val="50000"/>
                  <a:lumOff val="50000"/>
                </a:prstClr>
              </a:solidFill>
              <a:cs typeface="+mn-ea"/>
              <a:sym typeface="+mn-lt"/>
            </a:endParaRPr>
          </a:p>
          <a:p>
            <a:pPr algn="ctr">
              <a:lnSpc>
                <a:spcPct val="130000"/>
              </a:lnSpc>
            </a:pPr>
            <a:r>
              <a:rPr lang="zh-CN" altLang="en-US" sz="1000" dirty="0" smtClean="0">
                <a:solidFill>
                  <a:prstClr val="black">
                    <a:lumMod val="50000"/>
                    <a:lumOff val="50000"/>
                  </a:prstClr>
                </a:solidFill>
                <a:cs typeface="+mn-ea"/>
                <a:sym typeface="+mn-lt"/>
              </a:rPr>
              <a:t>在此</a:t>
            </a:r>
            <a:r>
              <a:rPr lang="zh-CN" altLang="en-US" sz="1000" dirty="0">
                <a:solidFill>
                  <a:prstClr val="black">
                    <a:lumMod val="50000"/>
                    <a:lumOff val="50000"/>
                  </a:prstClr>
                </a:solidFill>
                <a:cs typeface="+mn-ea"/>
                <a:sym typeface="+mn-lt"/>
              </a:rPr>
              <a:t>框中选择</a:t>
            </a:r>
            <a:r>
              <a:rPr lang="zh-CN" altLang="en-US" sz="1000" dirty="0" smtClean="0">
                <a:solidFill>
                  <a:prstClr val="black">
                    <a:lumMod val="50000"/>
                    <a:lumOff val="50000"/>
                  </a:prstClr>
                </a:solidFill>
                <a:cs typeface="+mn-ea"/>
                <a:sym typeface="+mn-lt"/>
              </a:rPr>
              <a:t>粘贴保留</a:t>
            </a:r>
            <a:r>
              <a:rPr lang="zh-CN" altLang="en-US" sz="1000" dirty="0">
                <a:solidFill>
                  <a:prstClr val="black">
                    <a:lumMod val="50000"/>
                    <a:lumOff val="50000"/>
                  </a:prstClr>
                </a:solidFill>
                <a:cs typeface="+mn-ea"/>
                <a:sym typeface="+mn-lt"/>
              </a:rPr>
              <a:t>文字您的内容打在</a:t>
            </a:r>
            <a:r>
              <a:rPr lang="zh-CN" altLang="en-US" sz="1000" dirty="0" smtClean="0">
                <a:solidFill>
                  <a:prstClr val="black">
                    <a:lumMod val="50000"/>
                    <a:lumOff val="50000"/>
                  </a:prstClr>
                </a:solidFill>
                <a:cs typeface="+mn-ea"/>
                <a:sym typeface="+mn-lt"/>
              </a:rPr>
              <a:t>这</a:t>
            </a:r>
            <a:endParaRPr lang="zh-CN" altLang="en-US" sz="1000" dirty="0">
              <a:solidFill>
                <a:prstClr val="black">
                  <a:lumMod val="50000"/>
                  <a:lumOff val="50000"/>
                </a:prstClr>
              </a:solidFill>
              <a:cs typeface="+mn-ea"/>
              <a:sym typeface="+mn-lt"/>
            </a:endParaRPr>
          </a:p>
        </p:txBody>
      </p:sp>
    </p:spTree>
    <p:extLst>
      <p:ext uri="{BB962C8B-B14F-4D97-AF65-F5344CB8AC3E}">
        <p14:creationId xmlns:p14="http://schemas.microsoft.com/office/powerpoint/2010/main" val="37752144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0" y="3449034"/>
            <a:ext cx="12192000" cy="3429082"/>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46" name="组合 45"/>
          <p:cNvGrpSpPr/>
          <p:nvPr/>
        </p:nvGrpSpPr>
        <p:grpSpPr>
          <a:xfrm>
            <a:off x="1724561" y="1691790"/>
            <a:ext cx="9090212" cy="4047565"/>
            <a:chOff x="1724561" y="1358153"/>
            <a:chExt cx="9090212" cy="4047565"/>
          </a:xfrm>
        </p:grpSpPr>
        <p:grpSp>
          <p:nvGrpSpPr>
            <p:cNvPr id="47" name="组合 46"/>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52" name="矩形 51"/>
              <p:cNvSpPr/>
              <p:nvPr/>
            </p:nvSpPr>
            <p:spPr>
              <a:xfrm>
                <a:off x="1724561" y="1358153"/>
                <a:ext cx="4545106" cy="404756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3" name="矩形 52"/>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sp>
          <p:nvSpPr>
            <p:cNvPr id="48" name="TextBox 21"/>
            <p:cNvSpPr txBox="1"/>
            <p:nvPr/>
          </p:nvSpPr>
          <p:spPr>
            <a:xfrm>
              <a:off x="6585110" y="2673784"/>
              <a:ext cx="3836361" cy="1615827"/>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a:t>
              </a:r>
              <a:r>
                <a:rPr lang="zh-CN" altLang="en-US" sz="1000" dirty="0" smtClean="0">
                  <a:solidFill>
                    <a:schemeClr val="tx1">
                      <a:lumMod val="50000"/>
                      <a:lumOff val="50000"/>
                    </a:schemeClr>
                  </a:solidFill>
                  <a:cs typeface="+mn-ea"/>
                  <a:sym typeface="+mn-lt"/>
                </a:rPr>
                <a:t>文字您</a:t>
              </a:r>
              <a:r>
                <a:rPr lang="zh-CN" altLang="en-US" sz="1000" dirty="0">
                  <a:solidFill>
                    <a:schemeClr val="tx1">
                      <a:lumMod val="50000"/>
                      <a:lumOff val="50000"/>
                    </a:schemeClr>
                  </a:solidFill>
                  <a:cs typeface="+mn-ea"/>
                  <a:sym typeface="+mn-lt"/>
                </a:rPr>
                <a:t>的内容，您的内容打在这里，或者通过复制您的文本后，在此框中选择粘贴并选择只</a:t>
              </a:r>
              <a:r>
                <a:rPr lang="zh-CN" altLang="en-US" sz="1000" dirty="0" smtClean="0">
                  <a:solidFill>
                    <a:schemeClr val="tx1">
                      <a:lumMod val="50000"/>
                      <a:lumOff val="50000"/>
                    </a:schemeClr>
                  </a:solidFill>
                  <a:cs typeface="+mn-ea"/>
                  <a:sym typeface="+mn-lt"/>
                </a:rPr>
                <a:t>保此</a:t>
              </a:r>
              <a:r>
                <a:rPr lang="zh-CN" altLang="en-US" sz="1000" dirty="0">
                  <a:solidFill>
                    <a:schemeClr val="tx1">
                      <a:lumMod val="50000"/>
                      <a:lumOff val="50000"/>
                    </a:schemeClr>
                  </a:solidFill>
                  <a:cs typeface="+mn-ea"/>
                  <a:sym typeface="+mn-lt"/>
                </a:rPr>
                <a:t>框中选择粘贴并选择只保留文字您的</a:t>
              </a:r>
              <a:r>
                <a:rPr lang="zh-CN" altLang="en-US" sz="1000" dirty="0" smtClean="0">
                  <a:solidFill>
                    <a:schemeClr val="tx1">
                      <a:lumMod val="50000"/>
                      <a:lumOff val="50000"/>
                    </a:schemeClr>
                  </a:solidFill>
                  <a:cs typeface="+mn-ea"/>
                  <a:sym typeface="+mn-lt"/>
                </a:rPr>
                <a:t>内容</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a:t>
              </a:r>
              <a:r>
                <a:rPr lang="zh-CN" altLang="en-US" sz="1000" dirty="0" smtClean="0">
                  <a:solidFill>
                    <a:schemeClr val="tx1">
                      <a:lumMod val="50000"/>
                      <a:lumOff val="50000"/>
                    </a:schemeClr>
                  </a:solidFill>
                  <a:cs typeface="+mn-ea"/>
                  <a:sym typeface="+mn-lt"/>
                </a:rPr>
                <a:t>内容</a:t>
              </a:r>
              <a:r>
                <a:rPr lang="zh-CN" altLang="en-US" sz="1000" dirty="0">
                  <a:solidFill>
                    <a:schemeClr val="tx1">
                      <a:lumMod val="50000"/>
                      <a:lumOff val="50000"/>
                    </a:schemeClr>
                  </a:solidFill>
                  <a:cs typeface="+mn-ea"/>
                  <a:sym typeface="+mn-lt"/>
                </a:rPr>
                <a:t>的文本</a:t>
              </a:r>
              <a:r>
                <a:rPr lang="zh-CN" altLang="en-US" sz="1000" dirty="0" smtClean="0">
                  <a:solidFill>
                    <a:schemeClr val="tx1">
                      <a:lumMod val="50000"/>
                      <a:lumOff val="50000"/>
                    </a:schemeClr>
                  </a:solidFill>
                  <a:cs typeface="+mn-ea"/>
                  <a:sym typeface="+mn-lt"/>
                </a:rPr>
                <a:t>后在此。</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a:t>
              </a:r>
              <a:r>
                <a:rPr lang="zh-CN" altLang="en-US" sz="1000" dirty="0" smtClean="0">
                  <a:solidFill>
                    <a:schemeClr val="tx1">
                      <a:lumMod val="50000"/>
                      <a:lumOff val="50000"/>
                    </a:schemeClr>
                  </a:solidFill>
                  <a:cs typeface="+mn-ea"/>
                  <a:sym typeface="+mn-lt"/>
                </a:rPr>
                <a:t>后在此</a:t>
              </a:r>
              <a:r>
                <a:rPr lang="zh-CN" altLang="en-US" sz="1000" dirty="0">
                  <a:solidFill>
                    <a:schemeClr val="tx1">
                      <a:lumMod val="50000"/>
                      <a:lumOff val="50000"/>
                    </a:schemeClr>
                  </a:solidFill>
                  <a:cs typeface="+mn-ea"/>
                  <a:sym typeface="+mn-lt"/>
                </a:rPr>
                <a:t>框</a:t>
              </a:r>
              <a:r>
                <a:rPr lang="zh-CN" altLang="en-US" sz="1000" dirty="0" smtClean="0">
                  <a:solidFill>
                    <a:schemeClr val="tx1">
                      <a:lumMod val="50000"/>
                      <a:lumOff val="50000"/>
                    </a:schemeClr>
                  </a:solidFill>
                  <a:cs typeface="+mn-ea"/>
                  <a:sym typeface="+mn-lt"/>
                </a:rPr>
                <a:t>中。</a:t>
              </a:r>
              <a:endParaRPr lang="en-US" altLang="zh-CN" sz="1000" dirty="0">
                <a:solidFill>
                  <a:schemeClr val="tx1">
                    <a:lumMod val="50000"/>
                    <a:lumOff val="50000"/>
                  </a:schemeClr>
                </a:solidFill>
                <a:cs typeface="+mn-ea"/>
                <a:sym typeface="+mn-lt"/>
              </a:endParaRPr>
            </a:p>
          </p:txBody>
        </p:sp>
        <p:sp>
          <p:nvSpPr>
            <p:cNvPr id="49" name="Subtitle 2">
              <a:extLst>
                <a:ext uri="{FF2B5EF4-FFF2-40B4-BE49-F238E27FC236}">
                  <a16:creationId xmlns="" xmlns:a16="http://schemas.microsoft.com/office/drawing/2014/main" id="{360062CF-4239-4286-B703-132EC1F0E32B}"/>
                </a:ext>
              </a:extLst>
            </p:cNvPr>
            <p:cNvSpPr txBox="1">
              <a:spLocks/>
            </p:cNvSpPr>
            <p:nvPr/>
          </p:nvSpPr>
          <p:spPr>
            <a:xfrm>
              <a:off x="6489271" y="195667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smtClean="0">
                  <a:solidFill>
                    <a:srgbClr val="4F4D50"/>
                  </a:solidFill>
                  <a:cs typeface="+mn-ea"/>
                  <a:sym typeface="+mn-lt"/>
                </a:rPr>
                <a:t>市场</a:t>
              </a:r>
              <a:r>
                <a:rPr lang="zh-CN" altLang="en-US" sz="1400" dirty="0">
                  <a:solidFill>
                    <a:srgbClr val="4F4D50"/>
                  </a:solidFill>
                  <a:cs typeface="+mn-ea"/>
                  <a:sym typeface="+mn-lt"/>
                </a:rPr>
                <a:t>概述</a:t>
              </a:r>
              <a:endParaRPr lang="id-ID" sz="1400" dirty="0">
                <a:solidFill>
                  <a:srgbClr val="4F4D50"/>
                </a:solidFill>
                <a:cs typeface="+mn-ea"/>
                <a:sym typeface="+mn-lt"/>
              </a:endParaRPr>
            </a:p>
          </p:txBody>
        </p:sp>
        <p:cxnSp>
          <p:nvCxnSpPr>
            <p:cNvPr id="50" name="直接连接符 49"/>
            <p:cNvCxnSpPr/>
            <p:nvPr/>
          </p:nvCxnSpPr>
          <p:spPr>
            <a:xfrm>
              <a:off x="6585110" y="2476395"/>
              <a:ext cx="5552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6585110" y="4648201"/>
              <a:ext cx="972137" cy="233082"/>
            </a:xfrm>
            <a:prstGeom prst="roundRect">
              <a:avLst>
                <a:gd name="adj" fmla="val 50000"/>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smtClean="0">
                  <a:solidFill>
                    <a:schemeClr val="bg1"/>
                  </a:solidFill>
                  <a:cs typeface="+mn-ea"/>
                  <a:sym typeface="+mn-lt"/>
                </a:rPr>
                <a:t>添加标题</a:t>
              </a:r>
              <a:endParaRPr lang="zh-CN" altLang="en-US" sz="1000" dirty="0">
                <a:solidFill>
                  <a:schemeClr val="bg1"/>
                </a:solidFill>
                <a:cs typeface="+mn-ea"/>
                <a:sym typeface="+mn-lt"/>
              </a:endParaRPr>
            </a:p>
          </p:txBody>
        </p:sp>
      </p:grpSp>
      <p:grpSp>
        <p:nvGrpSpPr>
          <p:cNvPr id="54" name="组合 53"/>
          <p:cNvGrpSpPr/>
          <p:nvPr/>
        </p:nvGrpSpPr>
        <p:grpSpPr>
          <a:xfrm>
            <a:off x="481368" y="440281"/>
            <a:ext cx="1976218" cy="666359"/>
            <a:chOff x="481368" y="440281"/>
            <a:chExt cx="1976218" cy="666359"/>
          </a:xfrm>
        </p:grpSpPr>
        <p:sp>
          <p:nvSpPr>
            <p:cNvPr id="5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04</a:t>
              </a:r>
              <a:endParaRPr lang="zh-CN" altLang="en-US" sz="2667" dirty="0">
                <a:solidFill>
                  <a:srgbClr val="E1E0D8"/>
                </a:solidFill>
                <a:cs typeface="+mn-ea"/>
                <a:sym typeface="+mn-lt"/>
              </a:endParaRPr>
            </a:p>
          </p:txBody>
        </p:sp>
        <p:sp>
          <p:nvSpPr>
            <p:cNvPr id="5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市场分析</a:t>
              </a:r>
              <a:endParaRPr lang="en-US" altLang="zh-CN" sz="2400" dirty="0">
                <a:solidFill>
                  <a:srgbClr val="4F4D50"/>
                </a:solidFill>
                <a:cs typeface="+mn-ea"/>
                <a:sym typeface="+mn-lt"/>
              </a:endParaRPr>
            </a:p>
          </p:txBody>
        </p:sp>
        <p:sp>
          <p:nvSpPr>
            <p:cNvPr id="57" name="矩形 5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102500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horizontal)">
                                      <p:cBhvr>
                                        <p:cTn id="7" dur="500"/>
                                        <p:tgtEl>
                                          <p:spTgt spid="38"/>
                                        </p:tgtEl>
                                      </p:cBhvr>
                                    </p:animEffect>
                                  </p:childTnLst>
                                </p:cTn>
                              </p:par>
                              <p:par>
                                <p:cTn id="8" presetID="2" presetClass="entr" presetSubtype="4"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additive="base">
                                        <p:cTn id="10" dur="500" fill="hold"/>
                                        <p:tgtEl>
                                          <p:spTgt spid="46"/>
                                        </p:tgtEl>
                                        <p:attrNameLst>
                                          <p:attrName>ppt_x</p:attrName>
                                        </p:attrNameLst>
                                      </p:cBhvr>
                                      <p:tavLst>
                                        <p:tav tm="0">
                                          <p:val>
                                            <p:strVal val="#ppt_x"/>
                                          </p:val>
                                        </p:tav>
                                        <p:tav tm="100000">
                                          <p:val>
                                            <p:strVal val="#ppt_x"/>
                                          </p:val>
                                        </p:tav>
                                      </p:tavLst>
                                    </p:anim>
                                    <p:anim calcmode="lin" valueType="num">
                                      <p:cBhvr additive="base">
                                        <p:cTn id="11"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4498889" y="2384293"/>
            <a:ext cx="3194219" cy="3194219"/>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6" name="空心弧 5"/>
          <p:cNvSpPr/>
          <p:nvPr/>
        </p:nvSpPr>
        <p:spPr>
          <a:xfrm>
            <a:off x="4498889" y="2384293"/>
            <a:ext cx="3194219" cy="3194219"/>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7" name="空心弧 6"/>
          <p:cNvSpPr/>
          <p:nvPr/>
        </p:nvSpPr>
        <p:spPr>
          <a:xfrm>
            <a:off x="4498889" y="2384293"/>
            <a:ext cx="3194219" cy="3194219"/>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8" name="空心弧 7"/>
          <p:cNvSpPr/>
          <p:nvPr/>
        </p:nvSpPr>
        <p:spPr>
          <a:xfrm>
            <a:off x="4498889" y="2384293"/>
            <a:ext cx="3194219" cy="3194219"/>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9" name="任意多边形 8"/>
          <p:cNvSpPr/>
          <p:nvPr/>
        </p:nvSpPr>
        <p:spPr>
          <a:xfrm>
            <a:off x="5360577" y="3245981"/>
            <a:ext cx="1470843" cy="1470843"/>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2" name="任意多边形 11"/>
          <p:cNvSpPr/>
          <p:nvPr/>
        </p:nvSpPr>
        <p:spPr>
          <a:xfrm>
            <a:off x="5581205" y="1906563"/>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cs typeface="+mn-ea"/>
                <a:sym typeface="+mn-lt"/>
              </a:rPr>
              <a:t>S</a:t>
            </a:r>
            <a:endParaRPr lang="zh-CN" altLang="en-US" sz="2400" dirty="0">
              <a:solidFill>
                <a:prstClr val="white"/>
              </a:solidFill>
              <a:cs typeface="+mn-ea"/>
              <a:sym typeface="+mn-lt"/>
            </a:endParaRPr>
          </a:p>
        </p:txBody>
      </p:sp>
      <p:sp>
        <p:nvSpPr>
          <p:cNvPr id="14" name="任意多边形 13"/>
          <p:cNvSpPr/>
          <p:nvPr/>
        </p:nvSpPr>
        <p:spPr>
          <a:xfrm>
            <a:off x="7141247"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cs typeface="+mn-ea"/>
                <a:sym typeface="+mn-lt"/>
              </a:rPr>
              <a:t>W</a:t>
            </a:r>
            <a:endParaRPr lang="zh-CN" altLang="en-US" sz="2400" dirty="0">
              <a:solidFill>
                <a:prstClr val="white"/>
              </a:solidFill>
              <a:cs typeface="+mn-ea"/>
              <a:sym typeface="+mn-lt"/>
            </a:endParaRPr>
          </a:p>
        </p:txBody>
      </p:sp>
      <p:sp>
        <p:nvSpPr>
          <p:cNvPr id="15" name="任意多边形 14"/>
          <p:cNvSpPr/>
          <p:nvPr/>
        </p:nvSpPr>
        <p:spPr>
          <a:xfrm>
            <a:off x="5581205" y="5026651"/>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cs typeface="+mn-ea"/>
                <a:sym typeface="+mn-lt"/>
              </a:rPr>
              <a:t>O</a:t>
            </a:r>
            <a:endParaRPr lang="zh-CN" altLang="en-US" sz="2400" dirty="0">
              <a:solidFill>
                <a:prstClr val="white"/>
              </a:solidFill>
              <a:cs typeface="+mn-ea"/>
              <a:sym typeface="+mn-lt"/>
            </a:endParaRPr>
          </a:p>
        </p:txBody>
      </p:sp>
      <p:sp>
        <p:nvSpPr>
          <p:cNvPr id="16" name="任意多边形 15"/>
          <p:cNvSpPr/>
          <p:nvPr/>
        </p:nvSpPr>
        <p:spPr>
          <a:xfrm>
            <a:off x="4021159"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4F4D50"/>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prstClr val="white"/>
                </a:solidFill>
                <a:cs typeface="+mn-ea"/>
                <a:sym typeface="+mn-lt"/>
              </a:rPr>
              <a:t>T</a:t>
            </a:r>
            <a:endParaRPr lang="zh-CN" altLang="en-US" sz="2400" dirty="0">
              <a:solidFill>
                <a:prstClr val="white"/>
              </a:solidFill>
              <a:cs typeface="+mn-ea"/>
              <a:sym typeface="+mn-lt"/>
            </a:endParaRPr>
          </a:p>
        </p:txBody>
      </p:sp>
      <p:sp>
        <p:nvSpPr>
          <p:cNvPr id="89" name="任意多边形 88"/>
          <p:cNvSpPr/>
          <p:nvPr/>
        </p:nvSpPr>
        <p:spPr>
          <a:xfrm>
            <a:off x="3952036" y="2108026"/>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90" name="任意多边形 89"/>
          <p:cNvSpPr/>
          <p:nvPr/>
        </p:nvSpPr>
        <p:spPr>
          <a:xfrm>
            <a:off x="7854949" y="2089118"/>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91" name="任意多边形 90"/>
          <p:cNvSpPr/>
          <p:nvPr/>
        </p:nvSpPr>
        <p:spPr>
          <a:xfrm>
            <a:off x="7864417" y="4844503"/>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10" name="任意多边形 109"/>
          <p:cNvSpPr/>
          <p:nvPr/>
        </p:nvSpPr>
        <p:spPr>
          <a:xfrm>
            <a:off x="4002228" y="4790700"/>
            <a:ext cx="334835" cy="334835"/>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9FB8D6"/>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nvGrpSpPr>
          <p:cNvPr id="31" name="组合 30"/>
          <p:cNvGrpSpPr/>
          <p:nvPr/>
        </p:nvGrpSpPr>
        <p:grpSpPr>
          <a:xfrm>
            <a:off x="5748357" y="3633761"/>
            <a:ext cx="695283" cy="695283"/>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cs typeface="+mn-ea"/>
                <a:sym typeface="+mn-lt"/>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cs typeface="+mn-ea"/>
                <a:sym typeface="+mn-lt"/>
              </a:endParaRPr>
            </a:p>
          </p:txBody>
        </p:sp>
      </p:grpSp>
      <p:grpSp>
        <p:nvGrpSpPr>
          <p:cNvPr id="37" name="组合 36"/>
          <p:cNvGrpSpPr/>
          <p:nvPr/>
        </p:nvGrpSpPr>
        <p:grpSpPr>
          <a:xfrm>
            <a:off x="481368" y="440281"/>
            <a:ext cx="1976218" cy="666359"/>
            <a:chOff x="481368" y="440281"/>
            <a:chExt cx="1976218" cy="666359"/>
          </a:xfrm>
        </p:grpSpPr>
        <p:sp>
          <p:nvSpPr>
            <p:cNvPr id="41"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04</a:t>
              </a:r>
              <a:endParaRPr lang="zh-CN" altLang="en-US" sz="2667" dirty="0">
                <a:solidFill>
                  <a:srgbClr val="E1E0D8"/>
                </a:solidFill>
                <a:cs typeface="+mn-ea"/>
                <a:sym typeface="+mn-lt"/>
              </a:endParaRPr>
            </a:p>
          </p:txBody>
        </p:sp>
        <p:sp>
          <p:nvSpPr>
            <p:cNvPr id="42"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市场分析</a:t>
              </a:r>
              <a:endParaRPr lang="en-US" altLang="zh-CN" sz="2400" dirty="0">
                <a:solidFill>
                  <a:srgbClr val="4F4D50"/>
                </a:solidFill>
                <a:cs typeface="+mn-ea"/>
                <a:sym typeface="+mn-lt"/>
              </a:endParaRPr>
            </a:p>
          </p:txBody>
        </p:sp>
        <p:sp>
          <p:nvSpPr>
            <p:cNvPr id="43" name="矩形 4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8351625" y="1941894"/>
            <a:ext cx="2619991" cy="1034693"/>
            <a:chOff x="2447595" y="6261353"/>
            <a:chExt cx="2619991" cy="1034693"/>
          </a:xfrm>
        </p:grpSpPr>
        <p:sp>
          <p:nvSpPr>
            <p:cNvPr id="39"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市场分析</a:t>
              </a:r>
              <a:endParaRPr lang="en-US" altLang="zh-CN" sz="1400" dirty="0">
                <a:solidFill>
                  <a:srgbClr val="4F4D50"/>
                </a:solidFill>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2447595" y="6623041"/>
              <a:ext cx="2619991" cy="673005"/>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cxnSp>
          <p:nvCxnSpPr>
            <p:cNvPr id="44" name="直接连接符 43">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189017" y="1941894"/>
            <a:ext cx="2619991" cy="1054185"/>
            <a:chOff x="1029142" y="1981311"/>
            <a:chExt cx="2619991" cy="1054185"/>
          </a:xfrm>
        </p:grpSpPr>
        <p:sp>
          <p:nvSpPr>
            <p:cNvPr id="45" name="TextBox 7">
              <a:extLst>
                <a:ext uri="{FF2B5EF4-FFF2-40B4-BE49-F238E27FC236}">
                  <a16:creationId xmlns:a16="http://schemas.microsoft.com/office/drawing/2014/main" xmlns="" id="{7EDD08F6-A35B-435F-80F7-8B9C718A93F5}"/>
                </a:ext>
              </a:extLst>
            </p:cNvPr>
            <p:cNvSpPr txBox="1"/>
            <p:nvPr/>
          </p:nvSpPr>
          <p:spPr>
            <a:xfrm>
              <a:off x="2325694" y="1981311"/>
              <a:ext cx="1323439" cy="345094"/>
            </a:xfrm>
            <a:prstGeom prst="rect">
              <a:avLst/>
            </a:prstGeom>
            <a:noFill/>
          </p:spPr>
          <p:txBody>
            <a:bodyPr wrap="square" rtlCol="0">
              <a:spAutoFit/>
            </a:bodyPr>
            <a:lstStyle/>
            <a:p>
              <a:pPr algn="r">
                <a:lnSpc>
                  <a:spcPct val="130000"/>
                </a:lnSpc>
              </a:pPr>
              <a:r>
                <a:rPr lang="zh-CN" altLang="en-US" sz="1400" dirty="0" smtClean="0">
                  <a:solidFill>
                    <a:srgbClr val="4F4D50"/>
                  </a:solidFill>
                  <a:cs typeface="+mn-ea"/>
                  <a:sym typeface="+mn-lt"/>
                </a:rPr>
                <a:t>市场分析</a:t>
              </a:r>
              <a:endParaRPr lang="en-US" altLang="zh-CN" sz="1400" dirty="0">
                <a:solidFill>
                  <a:srgbClr val="4F4D50"/>
                </a:solidFill>
                <a:cs typeface="+mn-ea"/>
                <a:sym typeface="+mn-lt"/>
              </a:endParaRPr>
            </a:p>
          </p:txBody>
        </p:sp>
        <p:sp>
          <p:nvSpPr>
            <p:cNvPr id="46" name="文本框 45">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点击输入简要文字解说，解说文字尽量概括精炼，不用多余的文字修饰，简洁精准</a:t>
              </a:r>
              <a:r>
                <a:rPr lang="zh-CN" altLang="en-US" sz="1000" dirty="0" smtClean="0">
                  <a:solidFill>
                    <a:srgbClr val="686769"/>
                  </a:solidFill>
                  <a:cs typeface="+mn-ea"/>
                  <a:sym typeface="+mn-lt"/>
                </a:rPr>
                <a:t>的解说</a:t>
              </a:r>
              <a:r>
                <a:rPr lang="zh-CN" altLang="en-US" sz="1000" dirty="0">
                  <a:solidFill>
                    <a:srgbClr val="686769"/>
                  </a:solidFill>
                  <a:cs typeface="+mn-ea"/>
                  <a:sym typeface="+mn-lt"/>
                </a:rPr>
                <a:t>所提炼的核心</a:t>
              </a:r>
              <a:r>
                <a:rPr lang="zh-CN" altLang="en-US" sz="1000" dirty="0" smtClean="0">
                  <a:solidFill>
                    <a:srgbClr val="686769"/>
                  </a:solidFill>
                  <a:cs typeface="+mn-ea"/>
                  <a:sym typeface="+mn-lt"/>
                </a:rPr>
                <a:t>概念</a:t>
              </a:r>
              <a:endParaRPr lang="zh-CN" altLang="en-US" sz="1000" dirty="0">
                <a:solidFill>
                  <a:srgbClr val="686769"/>
                </a:solidFill>
                <a:cs typeface="+mn-ea"/>
                <a:sym typeface="+mn-lt"/>
              </a:endParaRPr>
            </a:p>
          </p:txBody>
        </p:sp>
        <p:cxnSp>
          <p:nvCxnSpPr>
            <p:cNvPr id="47" name="直接连接符 46">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8351625" y="4725077"/>
            <a:ext cx="2619991" cy="1034693"/>
            <a:chOff x="2447595" y="6261353"/>
            <a:chExt cx="2619991" cy="1034693"/>
          </a:xfrm>
        </p:grpSpPr>
        <p:sp>
          <p:nvSpPr>
            <p:cNvPr id="49"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a:solidFill>
                    <a:srgbClr val="4F4D50"/>
                  </a:solidFill>
                  <a:cs typeface="+mn-ea"/>
                  <a:sym typeface="+mn-lt"/>
                </a:rPr>
                <a:t>市场分析</a:t>
              </a:r>
              <a:endParaRPr lang="en-US" altLang="zh-CN" sz="1400" dirty="0">
                <a:solidFill>
                  <a:srgbClr val="4F4D50"/>
                </a:solidFill>
                <a:cs typeface="+mn-ea"/>
                <a:sym typeface="+mn-lt"/>
              </a:endParaRPr>
            </a:p>
          </p:txBody>
        </p:sp>
        <p:sp>
          <p:nvSpPr>
            <p:cNvPr id="50" name="文本框 49">
              <a:extLst>
                <a:ext uri="{FF2B5EF4-FFF2-40B4-BE49-F238E27FC236}">
                  <a16:creationId xmlns:a16="http://schemas.microsoft.com/office/drawing/2014/main" xmlns="" id="{503E0C68-DA60-417A-94AF-3E2A39D1D51A}"/>
                </a:ext>
              </a:extLst>
            </p:cNvPr>
            <p:cNvSpPr txBox="1"/>
            <p:nvPr/>
          </p:nvSpPr>
          <p:spPr>
            <a:xfrm>
              <a:off x="2447595" y="6623041"/>
              <a:ext cx="2619991" cy="673005"/>
            </a:xfrm>
            <a:prstGeom prst="rect">
              <a:avLst/>
            </a:prstGeom>
            <a:noFill/>
          </p:spPr>
          <p:txBody>
            <a:bodyPr wrap="square" rtlCol="0">
              <a:spAutoFit/>
            </a:bodyPr>
            <a:lstStyle/>
            <a:p>
              <a:pPr>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p>
          </p:txBody>
        </p:sp>
        <p:cxnSp>
          <p:nvCxnSpPr>
            <p:cNvPr id="51" name="直接连接符 5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1189017" y="4725077"/>
            <a:ext cx="2619991" cy="1054185"/>
            <a:chOff x="1029142" y="1981311"/>
            <a:chExt cx="2619991" cy="1054185"/>
          </a:xfrm>
        </p:grpSpPr>
        <p:sp>
          <p:nvSpPr>
            <p:cNvPr id="53" name="TextBox 7">
              <a:extLst>
                <a:ext uri="{FF2B5EF4-FFF2-40B4-BE49-F238E27FC236}">
                  <a16:creationId xmlns:a16="http://schemas.microsoft.com/office/drawing/2014/main" xmlns="" id="{7EDD08F6-A35B-435F-80F7-8B9C718A93F5}"/>
                </a:ext>
              </a:extLst>
            </p:cNvPr>
            <p:cNvSpPr txBox="1"/>
            <p:nvPr/>
          </p:nvSpPr>
          <p:spPr>
            <a:xfrm>
              <a:off x="2325694" y="1981311"/>
              <a:ext cx="1323439" cy="345094"/>
            </a:xfrm>
            <a:prstGeom prst="rect">
              <a:avLst/>
            </a:prstGeom>
            <a:noFill/>
          </p:spPr>
          <p:txBody>
            <a:bodyPr wrap="square" rtlCol="0">
              <a:spAutoFit/>
            </a:bodyPr>
            <a:lstStyle/>
            <a:p>
              <a:pPr algn="r">
                <a:lnSpc>
                  <a:spcPct val="130000"/>
                </a:lnSpc>
              </a:pPr>
              <a:r>
                <a:rPr lang="zh-CN" altLang="en-US" sz="1400" dirty="0">
                  <a:solidFill>
                    <a:srgbClr val="4F4D50"/>
                  </a:solidFill>
                  <a:cs typeface="+mn-ea"/>
                  <a:sym typeface="+mn-lt"/>
                </a:rPr>
                <a:t>市场分析</a:t>
              </a:r>
              <a:endParaRPr lang="en-US" altLang="zh-CN" sz="1400" dirty="0">
                <a:solidFill>
                  <a:srgbClr val="4F4D50"/>
                </a:solidFill>
                <a:cs typeface="+mn-ea"/>
                <a:sym typeface="+mn-lt"/>
              </a:endParaRPr>
            </a:p>
          </p:txBody>
        </p:sp>
        <p:sp>
          <p:nvSpPr>
            <p:cNvPr id="54" name="文本框 53">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cs typeface="+mn-ea"/>
                  <a:sym typeface="+mn-lt"/>
                </a:rPr>
                <a:t>点击输入简要文字解说，解说文字尽量概括精炼，不用多余的文字修饰，简洁精准</a:t>
              </a:r>
              <a:r>
                <a:rPr lang="zh-CN" altLang="en-US" sz="1000" dirty="0" smtClean="0">
                  <a:solidFill>
                    <a:srgbClr val="686769"/>
                  </a:solidFill>
                  <a:cs typeface="+mn-ea"/>
                  <a:sym typeface="+mn-lt"/>
                </a:rPr>
                <a:t>的解说</a:t>
              </a:r>
              <a:r>
                <a:rPr lang="zh-CN" altLang="en-US" sz="1000" dirty="0">
                  <a:solidFill>
                    <a:srgbClr val="686769"/>
                  </a:solidFill>
                  <a:cs typeface="+mn-ea"/>
                  <a:sym typeface="+mn-lt"/>
                </a:rPr>
                <a:t>所提炼的核心</a:t>
              </a:r>
              <a:r>
                <a:rPr lang="zh-CN" altLang="en-US" sz="1000" dirty="0" smtClean="0">
                  <a:solidFill>
                    <a:srgbClr val="686769"/>
                  </a:solidFill>
                  <a:cs typeface="+mn-ea"/>
                  <a:sym typeface="+mn-lt"/>
                </a:rPr>
                <a:t>概念</a:t>
              </a:r>
              <a:endParaRPr lang="zh-CN" altLang="en-US" sz="1000" dirty="0">
                <a:solidFill>
                  <a:srgbClr val="686769"/>
                </a:solidFill>
                <a:cs typeface="+mn-ea"/>
                <a:sym typeface="+mn-lt"/>
              </a:endParaRPr>
            </a:p>
          </p:txBody>
        </p:sp>
        <p:cxnSp>
          <p:nvCxnSpPr>
            <p:cNvPr id="55" name="直接连接符 54">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574959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0"/>
                                        </p:tgtEl>
                                        <p:attrNameLst>
                                          <p:attrName>style.visibility</p:attrName>
                                        </p:attrNameLst>
                                      </p:cBhvr>
                                      <p:to>
                                        <p:strVal val="visible"/>
                                      </p:to>
                                    </p:set>
                                    <p:anim calcmode="lin" valueType="num">
                                      <p:cBhvr>
                                        <p:cTn id="64" dur="500" fill="hold"/>
                                        <p:tgtEl>
                                          <p:spTgt spid="90"/>
                                        </p:tgtEl>
                                        <p:attrNameLst>
                                          <p:attrName>ppt_w</p:attrName>
                                        </p:attrNameLst>
                                      </p:cBhvr>
                                      <p:tavLst>
                                        <p:tav tm="0">
                                          <p:val>
                                            <p:fltVal val="0"/>
                                          </p:val>
                                        </p:tav>
                                        <p:tav tm="100000">
                                          <p:val>
                                            <p:strVal val="#ppt_w"/>
                                          </p:val>
                                        </p:tav>
                                      </p:tavLst>
                                    </p:anim>
                                    <p:anim calcmode="lin" valueType="num">
                                      <p:cBhvr>
                                        <p:cTn id="65" dur="500" fill="hold"/>
                                        <p:tgtEl>
                                          <p:spTgt spid="90"/>
                                        </p:tgtEl>
                                        <p:attrNameLst>
                                          <p:attrName>ppt_h</p:attrName>
                                        </p:attrNameLst>
                                      </p:cBhvr>
                                      <p:tavLst>
                                        <p:tav tm="0">
                                          <p:val>
                                            <p:fltVal val="0"/>
                                          </p:val>
                                        </p:tav>
                                        <p:tav tm="100000">
                                          <p:val>
                                            <p:strVal val="#ppt_h"/>
                                          </p:val>
                                        </p:tav>
                                      </p:tavLst>
                                    </p:anim>
                                    <p:animEffect transition="in" filter="fade">
                                      <p:cBhvr>
                                        <p:cTn id="66" dur="500"/>
                                        <p:tgtEl>
                                          <p:spTgt spid="90"/>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91"/>
                                        </p:tgtEl>
                                        <p:attrNameLst>
                                          <p:attrName>style.visibility</p:attrName>
                                        </p:attrNameLst>
                                      </p:cBhvr>
                                      <p:to>
                                        <p:strVal val="visible"/>
                                      </p:to>
                                    </p:set>
                                    <p:anim calcmode="lin" valueType="num">
                                      <p:cBhvr>
                                        <p:cTn id="69" dur="500" fill="hold"/>
                                        <p:tgtEl>
                                          <p:spTgt spid="91"/>
                                        </p:tgtEl>
                                        <p:attrNameLst>
                                          <p:attrName>ppt_w</p:attrName>
                                        </p:attrNameLst>
                                      </p:cBhvr>
                                      <p:tavLst>
                                        <p:tav tm="0">
                                          <p:val>
                                            <p:fltVal val="0"/>
                                          </p:val>
                                        </p:tav>
                                        <p:tav tm="100000">
                                          <p:val>
                                            <p:strVal val="#ppt_w"/>
                                          </p:val>
                                        </p:tav>
                                      </p:tavLst>
                                    </p:anim>
                                    <p:anim calcmode="lin" valueType="num">
                                      <p:cBhvr>
                                        <p:cTn id="70" dur="500" fill="hold"/>
                                        <p:tgtEl>
                                          <p:spTgt spid="91"/>
                                        </p:tgtEl>
                                        <p:attrNameLst>
                                          <p:attrName>ppt_h</p:attrName>
                                        </p:attrNameLst>
                                      </p:cBhvr>
                                      <p:tavLst>
                                        <p:tav tm="0">
                                          <p:val>
                                            <p:fltVal val="0"/>
                                          </p:val>
                                        </p:tav>
                                        <p:tav tm="100000">
                                          <p:val>
                                            <p:strVal val="#ppt_h"/>
                                          </p:val>
                                        </p:tav>
                                      </p:tavLst>
                                    </p:anim>
                                    <p:animEffect transition="in" filter="fade">
                                      <p:cBhvr>
                                        <p:cTn id="71" dur="500"/>
                                        <p:tgtEl>
                                          <p:spTgt spid="9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p:cTn id="74" dur="500" fill="hold"/>
                                        <p:tgtEl>
                                          <p:spTgt spid="110"/>
                                        </p:tgtEl>
                                        <p:attrNameLst>
                                          <p:attrName>ppt_w</p:attrName>
                                        </p:attrNameLst>
                                      </p:cBhvr>
                                      <p:tavLst>
                                        <p:tav tm="0">
                                          <p:val>
                                            <p:fltVal val="0"/>
                                          </p:val>
                                        </p:tav>
                                        <p:tav tm="100000">
                                          <p:val>
                                            <p:strVal val="#ppt_w"/>
                                          </p:val>
                                        </p:tav>
                                      </p:tavLst>
                                    </p:anim>
                                    <p:anim calcmode="lin" valueType="num">
                                      <p:cBhvr>
                                        <p:cTn id="75" dur="500" fill="hold"/>
                                        <p:tgtEl>
                                          <p:spTgt spid="110"/>
                                        </p:tgtEl>
                                        <p:attrNameLst>
                                          <p:attrName>ppt_h</p:attrName>
                                        </p:attrNameLst>
                                      </p:cBhvr>
                                      <p:tavLst>
                                        <p:tav tm="0">
                                          <p:val>
                                            <p:fltVal val="0"/>
                                          </p:val>
                                        </p:tav>
                                        <p:tav tm="100000">
                                          <p:val>
                                            <p:strVal val="#ppt_h"/>
                                          </p:val>
                                        </p:tav>
                                      </p:tavLst>
                                    </p:anim>
                                    <p:animEffect transition="in" filter="fade">
                                      <p:cBhvr>
                                        <p:cTn id="76" dur="500"/>
                                        <p:tgtEl>
                                          <p:spTgt spid="110"/>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additive="base">
                                        <p:cTn id="93" dur="500" fill="hold"/>
                                        <p:tgtEl>
                                          <p:spTgt spid="13"/>
                                        </p:tgtEl>
                                        <p:attrNameLst>
                                          <p:attrName>ppt_x</p:attrName>
                                        </p:attrNameLst>
                                      </p:cBhvr>
                                      <p:tavLst>
                                        <p:tav tm="0">
                                          <p:val>
                                            <p:strVal val="0-#ppt_w/2"/>
                                          </p:val>
                                        </p:tav>
                                        <p:tav tm="100000">
                                          <p:val>
                                            <p:strVal val="#ppt_x"/>
                                          </p:val>
                                        </p:tav>
                                      </p:tavLst>
                                    </p:anim>
                                    <p:anim calcmode="lin" valueType="num">
                                      <p:cBhvr additive="base">
                                        <p:cTn id="9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cs typeface="+mn-ea"/>
                <a:sym typeface="+mn-lt"/>
              </a:endParaRPr>
            </a:p>
          </p:txBody>
        </p:sp>
        <p:sp>
          <p:nvSpPr>
            <p:cNvPr id="5" name="Title 3"/>
            <p:cNvSpPr txBox="1">
              <a:spLocks/>
            </p:cNvSpPr>
            <p:nvPr/>
          </p:nvSpPr>
          <p:spPr>
            <a:xfrm>
              <a:off x="6001253" y="1863647"/>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smtClean="0">
                  <a:solidFill>
                    <a:srgbClr val="4F4D50"/>
                  </a:solidFill>
                  <a:latin typeface="+mn-lt"/>
                  <a:ea typeface="+mn-ea"/>
                  <a:cs typeface="+mn-ea"/>
                  <a:sym typeface="+mn-lt"/>
                </a:rPr>
                <a:t>市场分析数据</a:t>
              </a:r>
              <a:endParaRPr lang="en-US" sz="2000" b="0" dirty="0">
                <a:solidFill>
                  <a:srgbClr val="4F4D50"/>
                </a:solidFill>
                <a:latin typeface="+mn-lt"/>
                <a:ea typeface="+mn-ea"/>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mn-lt"/>
                  <a:ea typeface="+mn-ea"/>
                  <a:cs typeface="+mn-ea"/>
                  <a:sym typeface="+mn-lt"/>
                </a:rPr>
                <a:t>Sample text here</a:t>
              </a:r>
              <a:endParaRPr lang="en-US" sz="500" b="0" dirty="0">
                <a:solidFill>
                  <a:schemeClr val="tx1">
                    <a:alpha val="50000"/>
                  </a:schemeClr>
                </a:solidFill>
                <a:latin typeface="+mn-lt"/>
                <a:ea typeface="+mn-ea"/>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2087545"/>
            <a:ext cx="0" cy="4770455"/>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cs typeface="+mn-ea"/>
              <a:sym typeface="+mn-lt"/>
            </a:endParaRPr>
          </a:p>
        </p:txBody>
      </p:sp>
      <p:pic>
        <p:nvPicPr>
          <p:cNvPr id="4" name="图片占位符 3"/>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136451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cs typeface="+mn-ea"/>
              <a:sym typeface="+mn-lt"/>
            </a:endParaRPr>
          </a:p>
        </p:txBody>
      </p:sp>
      <p:grpSp>
        <p:nvGrpSpPr>
          <p:cNvPr id="9" name="Group 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cs typeface="+mn-ea"/>
                <a:sym typeface="+mn-lt"/>
              </a:endParaRP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5" name="Title 3"/>
            <p:cNvSpPr txBox="1">
              <a:spLocks/>
            </p:cNvSpPr>
            <p:nvPr/>
          </p:nvSpPr>
          <p:spPr>
            <a:xfrm>
              <a:off x="6703141" y="1900718"/>
              <a:ext cx="2623738"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mn-lt"/>
                  <a:ea typeface="+mn-ea"/>
                  <a:cs typeface="+mn-ea"/>
                  <a:sym typeface="+mn-lt"/>
                </a:rPr>
                <a:t>市场分析数据</a:t>
              </a:r>
              <a:endParaRPr lang="en-US" altLang="zh-CN" sz="2000" b="0" dirty="0">
                <a:solidFill>
                  <a:srgbClr val="4F4D50"/>
                </a:solidFill>
                <a:latin typeface="+mn-lt"/>
                <a:ea typeface="+mn-ea"/>
                <a:cs typeface="+mn-ea"/>
                <a:sym typeface="+mn-lt"/>
              </a:endParaRPr>
            </a:p>
          </p:txBody>
        </p:sp>
        <p:sp>
          <p:nvSpPr>
            <p:cNvPr id="6" name="Title 3"/>
            <p:cNvSpPr txBox="1">
              <a:spLocks/>
            </p:cNvSpPr>
            <p:nvPr/>
          </p:nvSpPr>
          <p:spPr>
            <a:xfrm>
              <a:off x="6751663" y="2264055"/>
              <a:ext cx="2623738"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mn-lt"/>
                  <a:ea typeface="+mn-ea"/>
                  <a:cs typeface="+mn-ea"/>
                  <a:sym typeface="+mn-lt"/>
                </a:rPr>
                <a:t>Sample text here</a:t>
              </a:r>
              <a:endParaRPr lang="en-US" sz="500" b="0" dirty="0">
                <a:solidFill>
                  <a:schemeClr val="tx1">
                    <a:alpha val="50000"/>
                  </a:schemeClr>
                </a:solidFill>
                <a:latin typeface="+mn-lt"/>
                <a:ea typeface="+mn-ea"/>
                <a:cs typeface="+mn-ea"/>
                <a:sym typeface="+mn-lt"/>
              </a:endParaRPr>
            </a:p>
          </p:txBody>
        </p:sp>
        <p:sp>
          <p:nvSpPr>
            <p:cNvPr id="7" name="Title 3"/>
            <p:cNvSpPr txBox="1">
              <a:spLocks/>
            </p:cNvSpPr>
            <p:nvPr/>
          </p:nvSpPr>
          <p:spPr>
            <a:xfrm>
              <a:off x="6703142" y="2736477"/>
              <a:ext cx="2623738"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a:t>
              </a:r>
            </a:p>
          </p:txBody>
        </p:sp>
      </p:grpSp>
      <p:pic>
        <p:nvPicPr>
          <p:cNvPr id="3" name="图片占位符 2"/>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2121201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0-#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mn-lt"/>
                  <a:ea typeface="+mn-ea"/>
                  <a:cs typeface="+mn-ea"/>
                  <a:sym typeface="+mn-lt"/>
                </a:rPr>
                <a:t>市场分析数据</a:t>
              </a:r>
              <a:endParaRPr lang="en-US" altLang="zh-CN" sz="2000" b="0" dirty="0">
                <a:solidFill>
                  <a:srgbClr val="4F4D50"/>
                </a:solidFill>
                <a:latin typeface="+mn-lt"/>
                <a:ea typeface="+mn-ea"/>
                <a:cs typeface="+mn-ea"/>
                <a:sym typeface="+mn-lt"/>
              </a:endParaRPr>
            </a:p>
          </p:txBody>
        </p:sp>
        <p:sp>
          <p:nvSpPr>
            <p:cNvPr id="6" name="Title 3"/>
            <p:cNvSpPr txBox="1">
              <a:spLocks/>
            </p:cNvSpPr>
            <p:nvPr/>
          </p:nvSpPr>
          <p:spPr>
            <a:xfrm>
              <a:off x="6063038"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mn-lt"/>
                  <a:ea typeface="+mn-ea"/>
                  <a:cs typeface="+mn-ea"/>
                  <a:sym typeface="+mn-lt"/>
                </a:rPr>
                <a:t>Sample text here</a:t>
              </a:r>
              <a:endParaRPr lang="en-US" sz="500" b="0" dirty="0">
                <a:solidFill>
                  <a:schemeClr val="tx1">
                    <a:alpha val="50000"/>
                  </a:schemeClr>
                </a:solidFill>
                <a:latin typeface="+mn-lt"/>
                <a:ea typeface="+mn-ea"/>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cs typeface="+mn-ea"/>
              <a:sym typeface="+mn-lt"/>
            </a:endParaRPr>
          </a:p>
        </p:txBody>
      </p:sp>
      <p:pic>
        <p:nvPicPr>
          <p:cNvPr id="4" name="图片占位符 3"/>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517071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000" fill="hold"/>
                                        <p:tgtEl>
                                          <p:spTgt spid="10"/>
                                        </p:tgtEl>
                                        <p:attrNameLst>
                                          <p:attrName>ppt_x</p:attrName>
                                        </p:attrNameLst>
                                      </p:cBhvr>
                                      <p:tavLst>
                                        <p:tav tm="0">
                                          <p:val>
                                            <p:strVal val="0-#ppt_w/2"/>
                                          </p:val>
                                        </p:tav>
                                        <p:tav tm="100000">
                                          <p:val>
                                            <p:strVal val="#ppt_x"/>
                                          </p:val>
                                        </p:tav>
                                      </p:tavLst>
                                    </p:anim>
                                    <p:anim calcmode="lin" valueType="num">
                                      <p:cBhvr additive="base">
                                        <p:cTn id="23"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mn-lt"/>
                  <a:ea typeface="+mn-ea"/>
                  <a:cs typeface="+mn-ea"/>
                  <a:sym typeface="+mn-lt"/>
                </a:rPr>
                <a:t>市场分析数据</a:t>
              </a:r>
              <a:endParaRPr lang="en-US" altLang="zh-CN" sz="2000" b="0" dirty="0">
                <a:solidFill>
                  <a:srgbClr val="4F4D50"/>
                </a:solidFill>
                <a:latin typeface="+mn-lt"/>
                <a:ea typeface="+mn-ea"/>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mn-lt"/>
                  <a:ea typeface="+mn-ea"/>
                  <a:cs typeface="+mn-ea"/>
                  <a:sym typeface="+mn-lt"/>
                </a:rPr>
                <a:t>Sample text here</a:t>
              </a:r>
              <a:endParaRPr lang="en-US" sz="500" b="0" dirty="0">
                <a:solidFill>
                  <a:schemeClr val="tx1">
                    <a:alpha val="50000"/>
                  </a:schemeClr>
                </a:solidFill>
                <a:latin typeface="+mn-lt"/>
                <a:ea typeface="+mn-ea"/>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mn-lt"/>
                  <a:ea typeface="+mn-ea"/>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73742"/>
            <a:ext cx="0" cy="2209808"/>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cs typeface="+mn-ea"/>
              <a:sym typeface="+mn-lt"/>
            </a:endParaRPr>
          </a:p>
        </p:txBody>
      </p:sp>
      <p:pic>
        <p:nvPicPr>
          <p:cNvPr id="3" name="图片占位符 2"/>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254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000" fill="hold"/>
                                        <p:tgtEl>
                                          <p:spTgt spid="21"/>
                                        </p:tgtEl>
                                        <p:attrNameLst>
                                          <p:attrName>ppt_x</p:attrName>
                                        </p:attrNameLst>
                                      </p:cBhvr>
                                      <p:tavLst>
                                        <p:tav tm="0">
                                          <p:val>
                                            <p:strVal val="0-#ppt_w/2"/>
                                          </p:val>
                                        </p:tav>
                                        <p:tav tm="100000">
                                          <p:val>
                                            <p:strVal val="#ppt_x"/>
                                          </p:val>
                                        </p:tav>
                                      </p:tavLst>
                                    </p:anim>
                                    <p:anim calcmode="lin" valueType="num">
                                      <p:cBhvr additive="base">
                                        <p:cTn id="23" dur="2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5943600" y="1677138"/>
            <a:ext cx="4489938" cy="3819115"/>
          </a:xfrm>
          <a:prstGeom prst="triangle">
            <a:avLst/>
          </a:prstGeom>
          <a:blipFill dpi="0" rotWithShape="0">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a:extLst>
              <a:ext uri="{FF2B5EF4-FFF2-40B4-BE49-F238E27FC236}">
                <a16:creationId xmlns:a16="http://schemas.microsoft.com/office/drawing/2014/main" xmlns="" id="{503E0C68-DA60-417A-94AF-3E2A39D1D51A}"/>
              </a:ext>
            </a:extLst>
          </p:cNvPr>
          <p:cNvSpPr txBox="1"/>
          <p:nvPr/>
        </p:nvSpPr>
        <p:spPr>
          <a:xfrm>
            <a:off x="1261485" y="2419469"/>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261484" y="1627110"/>
            <a:ext cx="191126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企业业务的定位</a:t>
            </a:r>
            <a:endParaRPr lang="en-US" altLang="zh-CN" sz="1400" dirty="0">
              <a:solidFill>
                <a:srgbClr val="4F4D50"/>
              </a:solidFill>
              <a:cs typeface="+mn-ea"/>
              <a:sym typeface="+mn-lt"/>
            </a:endParaRPr>
          </a:p>
        </p:txBody>
      </p:sp>
      <p:grpSp>
        <p:nvGrpSpPr>
          <p:cNvPr id="7" name="组合 6"/>
          <p:cNvGrpSpPr/>
          <p:nvPr/>
        </p:nvGrpSpPr>
        <p:grpSpPr>
          <a:xfrm>
            <a:off x="481368" y="440281"/>
            <a:ext cx="1976218" cy="666359"/>
            <a:chOff x="481368" y="440281"/>
            <a:chExt cx="1976218" cy="666359"/>
          </a:xfrm>
        </p:grpSpPr>
        <p:sp>
          <p:nvSpPr>
            <p:cNvPr id="8"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04</a:t>
              </a:r>
              <a:endParaRPr lang="zh-CN" altLang="en-US" sz="2667" dirty="0">
                <a:solidFill>
                  <a:srgbClr val="E1E0D8"/>
                </a:solidFill>
                <a:cs typeface="+mn-ea"/>
                <a:sym typeface="+mn-lt"/>
              </a:endParaRPr>
            </a:p>
          </p:txBody>
        </p:sp>
        <p:sp>
          <p:nvSpPr>
            <p:cNvPr id="9"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市场定位</a:t>
              </a:r>
              <a:endParaRPr lang="en-US" altLang="zh-CN" sz="2400" dirty="0">
                <a:solidFill>
                  <a:srgbClr val="4F4D50"/>
                </a:solidFill>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 name="组合 1"/>
          <p:cNvGrpSpPr/>
          <p:nvPr/>
        </p:nvGrpSpPr>
        <p:grpSpPr>
          <a:xfrm>
            <a:off x="7303475" y="2570260"/>
            <a:ext cx="3001109" cy="2552726"/>
            <a:chOff x="7303475" y="2570260"/>
            <a:chExt cx="3001109" cy="2552726"/>
          </a:xfrm>
        </p:grpSpPr>
        <p:sp>
          <p:nvSpPr>
            <p:cNvPr id="3" name="等腰三角形 2"/>
            <p:cNvSpPr/>
            <p:nvPr/>
          </p:nvSpPr>
          <p:spPr>
            <a:xfrm>
              <a:off x="7303475" y="2570260"/>
              <a:ext cx="3001109" cy="2552726"/>
            </a:xfrm>
            <a:prstGeom prst="triangle">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AutoShape 59"/>
            <p:cNvSpPr/>
            <p:nvPr/>
          </p:nvSpPr>
          <p:spPr bwMode="auto">
            <a:xfrm>
              <a:off x="8617772" y="3559922"/>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12" name="TextBox 7">
              <a:extLst>
                <a:ext uri="{FF2B5EF4-FFF2-40B4-BE49-F238E27FC236}">
                  <a16:creationId xmlns:a16="http://schemas.microsoft.com/office/drawing/2014/main" xmlns="" id="{8DE6CD62-A5CF-42EF-B6BB-0447C20B7252}"/>
                </a:ext>
              </a:extLst>
            </p:cNvPr>
            <p:cNvSpPr txBox="1"/>
            <p:nvPr/>
          </p:nvSpPr>
          <p:spPr>
            <a:xfrm>
              <a:off x="8142472" y="4062179"/>
              <a:ext cx="1323439" cy="272895"/>
            </a:xfrm>
            <a:prstGeom prst="rect">
              <a:avLst/>
            </a:prstGeom>
            <a:noFill/>
          </p:spPr>
          <p:txBody>
            <a:bodyPr wrap="square" rtlCol="0">
              <a:spAutoFit/>
            </a:bodyPr>
            <a:lstStyle/>
            <a:p>
              <a:pPr algn="ctr">
                <a:lnSpc>
                  <a:spcPct val="130000"/>
                </a:lnSpc>
              </a:pPr>
              <a:r>
                <a:rPr lang="zh-CN" altLang="en-US" sz="1000" dirty="0" smtClean="0">
                  <a:solidFill>
                    <a:schemeClr val="bg1"/>
                  </a:solidFill>
                  <a:cs typeface="+mn-ea"/>
                  <a:sym typeface="+mn-lt"/>
                </a:rPr>
                <a:t>推广方案计划</a:t>
              </a:r>
              <a:endParaRPr lang="en-US" altLang="zh-CN" sz="1000" dirty="0">
                <a:solidFill>
                  <a:schemeClr val="bg1"/>
                </a:solidFill>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7846543" y="4352770"/>
              <a:ext cx="1915297" cy="632481"/>
            </a:xfrm>
            <a:prstGeom prst="rect">
              <a:avLst/>
            </a:prstGeom>
            <a:noFill/>
          </p:spPr>
          <p:txBody>
            <a:bodyPr wrap="square" rtlCol="0">
              <a:spAutoFit/>
            </a:bodyPr>
            <a:lstStyle/>
            <a:p>
              <a:pPr algn="ctr">
                <a:lnSpc>
                  <a:spcPct val="130000"/>
                </a:lnSpc>
              </a:pPr>
              <a:r>
                <a:rPr lang="zh-CN" altLang="en-US" sz="900" dirty="0">
                  <a:solidFill>
                    <a:schemeClr val="bg1"/>
                  </a:solidFill>
                  <a:cs typeface="+mn-ea"/>
                  <a:sym typeface="+mn-lt"/>
                </a:rPr>
                <a:t>点击输入简要文字</a:t>
              </a:r>
              <a:r>
                <a:rPr lang="zh-CN" altLang="en-US" sz="900" dirty="0" smtClean="0">
                  <a:solidFill>
                    <a:schemeClr val="bg1"/>
                  </a:solidFill>
                  <a:cs typeface="+mn-ea"/>
                  <a:sym typeface="+mn-lt"/>
                </a:rPr>
                <a:t>解说解说</a:t>
              </a:r>
              <a:r>
                <a:rPr lang="zh-CN" altLang="en-US" sz="900" dirty="0">
                  <a:solidFill>
                    <a:schemeClr val="bg1"/>
                  </a:solidFill>
                  <a:cs typeface="+mn-ea"/>
                  <a:sym typeface="+mn-lt"/>
                </a:rPr>
                <a:t>文字尽量概括</a:t>
              </a:r>
              <a:r>
                <a:rPr lang="zh-CN" altLang="en-US" sz="900" dirty="0" smtClean="0">
                  <a:solidFill>
                    <a:schemeClr val="bg1"/>
                  </a:solidFill>
                  <a:cs typeface="+mn-ea"/>
                  <a:sym typeface="+mn-lt"/>
                </a:rPr>
                <a:t>精炼不用</a:t>
              </a:r>
              <a:r>
                <a:rPr lang="zh-CN" altLang="en-US" sz="900" dirty="0">
                  <a:solidFill>
                    <a:schemeClr val="bg1"/>
                  </a:solidFill>
                  <a:cs typeface="+mn-ea"/>
                  <a:sym typeface="+mn-lt"/>
                </a:rPr>
                <a:t>多余的文字修饰简洁精</a:t>
              </a:r>
              <a:r>
                <a:rPr lang="zh-CN" altLang="en-US" sz="900" dirty="0" smtClean="0">
                  <a:solidFill>
                    <a:schemeClr val="bg1"/>
                  </a:solidFill>
                  <a:cs typeface="+mn-ea"/>
                  <a:sym typeface="+mn-lt"/>
                </a:rPr>
                <a:t>准点击输入</a:t>
              </a:r>
              <a:endParaRPr lang="en-US" altLang="zh-CN" sz="900" dirty="0">
                <a:solidFill>
                  <a:schemeClr val="bg1"/>
                </a:solidFill>
                <a:cs typeface="+mn-ea"/>
                <a:sym typeface="+mn-lt"/>
              </a:endParaRPr>
            </a:p>
          </p:txBody>
        </p:sp>
      </p:grpSp>
      <p:cxnSp>
        <p:nvCxnSpPr>
          <p:cNvPr id="14" name="直接连接符 13"/>
          <p:cNvCxnSpPr/>
          <p:nvPr/>
        </p:nvCxnSpPr>
        <p:spPr>
          <a:xfrm>
            <a:off x="1368666" y="2111874"/>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351759" y="4520455"/>
            <a:ext cx="1039318" cy="1071914"/>
            <a:chOff x="2933518" y="2584938"/>
            <a:chExt cx="1438646" cy="1483766"/>
          </a:xfrm>
        </p:grpSpPr>
        <p:graphicFrame>
          <p:nvGraphicFramePr>
            <p:cNvPr id="16" name="图表 15"/>
            <p:cNvGraphicFramePr/>
            <p:nvPr>
              <p:extLst>
                <p:ext uri="{D42A27DB-BD31-4B8C-83A1-F6EECF244321}">
                  <p14:modId xmlns:p14="http://schemas.microsoft.com/office/powerpoint/2010/main" val="3232021984"/>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7"/>
            <p:cNvSpPr txBox="1"/>
            <p:nvPr/>
          </p:nvSpPr>
          <p:spPr>
            <a:xfrm>
              <a:off x="3306471" y="3135108"/>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82%</a:t>
              </a:r>
            </a:p>
          </p:txBody>
        </p:sp>
      </p:grpSp>
      <p:grpSp>
        <p:nvGrpSpPr>
          <p:cNvPr id="24" name="组合 23"/>
          <p:cNvGrpSpPr/>
          <p:nvPr/>
        </p:nvGrpSpPr>
        <p:grpSpPr>
          <a:xfrm>
            <a:off x="1199638" y="4520455"/>
            <a:ext cx="1039318" cy="1071914"/>
            <a:chOff x="1086911" y="1827484"/>
            <a:chExt cx="1438646" cy="1483766"/>
          </a:xfrm>
        </p:grpSpPr>
        <p:graphicFrame>
          <p:nvGraphicFramePr>
            <p:cNvPr id="25" name="图表 24"/>
            <p:cNvGraphicFramePr/>
            <p:nvPr>
              <p:extLst>
                <p:ext uri="{D42A27DB-BD31-4B8C-83A1-F6EECF244321}">
                  <p14:modId xmlns:p14="http://schemas.microsoft.com/office/powerpoint/2010/main" val="1836762676"/>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16"/>
            <p:cNvSpPr txBox="1"/>
            <p:nvPr/>
          </p:nvSpPr>
          <p:spPr>
            <a:xfrm>
              <a:off x="1459863" y="2377654"/>
              <a:ext cx="692743" cy="383428"/>
            </a:xfrm>
            <a:prstGeom prst="rect">
              <a:avLst/>
            </a:prstGeom>
            <a:noFill/>
          </p:spPr>
          <p:txBody>
            <a:bodyPr wrap="none" rtlCol="0" anchor="ctr">
              <a:spAutoFit/>
            </a:bodyPr>
            <a:lstStyle/>
            <a:p>
              <a:pPr algn="ctr"/>
              <a:r>
                <a:rPr lang="en-US" altLang="zh-CN" sz="1200" dirty="0">
                  <a:solidFill>
                    <a:srgbClr val="124062"/>
                  </a:solidFill>
                  <a:cs typeface="+mn-ea"/>
                  <a:sym typeface="+mn-lt"/>
                </a:rPr>
                <a:t>75%</a:t>
              </a:r>
            </a:p>
          </p:txBody>
        </p:sp>
      </p:grpSp>
      <p:sp>
        <p:nvSpPr>
          <p:cNvPr id="27" name="TextBox 7">
            <a:extLst>
              <a:ext uri="{FF2B5EF4-FFF2-40B4-BE49-F238E27FC236}">
                <a16:creationId xmlns:a16="http://schemas.microsoft.com/office/drawing/2014/main" xmlns="" id="{8DE6CD62-A5CF-42EF-B6BB-0447C20B7252}"/>
              </a:ext>
            </a:extLst>
          </p:cNvPr>
          <p:cNvSpPr txBox="1"/>
          <p:nvPr/>
        </p:nvSpPr>
        <p:spPr>
          <a:xfrm>
            <a:off x="1303062" y="5592369"/>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sp>
        <p:nvSpPr>
          <p:cNvPr id="28" name="TextBox 7">
            <a:extLst>
              <a:ext uri="{FF2B5EF4-FFF2-40B4-BE49-F238E27FC236}">
                <a16:creationId xmlns:a16="http://schemas.microsoft.com/office/drawing/2014/main" xmlns="" id="{8DE6CD62-A5CF-42EF-B6BB-0447C20B7252}"/>
              </a:ext>
            </a:extLst>
          </p:cNvPr>
          <p:cNvSpPr txBox="1"/>
          <p:nvPr/>
        </p:nvSpPr>
        <p:spPr>
          <a:xfrm>
            <a:off x="2437353" y="5592369"/>
            <a:ext cx="843738" cy="272895"/>
          </a:xfrm>
          <a:prstGeom prst="rect">
            <a:avLst/>
          </a:prstGeom>
          <a:noFill/>
        </p:spPr>
        <p:txBody>
          <a:bodyPr wrap="square" rtlCol="0">
            <a:spAutoFit/>
          </a:bodyPr>
          <a:lstStyle/>
          <a:p>
            <a:pPr algn="ctr">
              <a:lnSpc>
                <a:spcPct val="130000"/>
              </a:lnSpc>
            </a:pPr>
            <a:r>
              <a:rPr lang="zh-CN" altLang="en-US" sz="1000" dirty="0" smtClean="0">
                <a:solidFill>
                  <a:srgbClr val="4F4D50"/>
                </a:solidFill>
                <a:cs typeface="+mn-ea"/>
                <a:sym typeface="+mn-lt"/>
              </a:rPr>
              <a:t>添加</a:t>
            </a:r>
            <a:r>
              <a:rPr lang="zh-CN" altLang="en-US" sz="1000" dirty="0">
                <a:solidFill>
                  <a:srgbClr val="4F4D50"/>
                </a:solidFill>
                <a:cs typeface="+mn-ea"/>
                <a:sym typeface="+mn-lt"/>
              </a:rPr>
              <a:t>标题</a:t>
            </a:r>
            <a:endParaRPr lang="en-US" altLang="zh-CN" sz="1000" dirty="0">
              <a:solidFill>
                <a:srgbClr val="4F4D50"/>
              </a:solidFill>
              <a:cs typeface="+mn-ea"/>
              <a:sym typeface="+mn-lt"/>
            </a:endParaRPr>
          </a:p>
        </p:txBody>
      </p:sp>
    </p:spTree>
    <p:extLst>
      <p:ext uri="{BB962C8B-B14F-4D97-AF65-F5344CB8AC3E}">
        <p14:creationId xmlns:p14="http://schemas.microsoft.com/office/powerpoint/2010/main" val="19138696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81368" y="440281"/>
            <a:ext cx="1976218" cy="666359"/>
            <a:chOff x="481368" y="440281"/>
            <a:chExt cx="1976218" cy="666359"/>
          </a:xfrm>
        </p:grpSpPr>
        <p:sp>
          <p:nvSpPr>
            <p:cNvPr id="8"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04</a:t>
              </a:r>
              <a:endParaRPr lang="zh-CN" altLang="en-US" sz="2667" dirty="0">
                <a:solidFill>
                  <a:srgbClr val="E1E0D8"/>
                </a:solidFill>
                <a:cs typeface="+mn-ea"/>
                <a:sym typeface="+mn-lt"/>
              </a:endParaRPr>
            </a:p>
          </p:txBody>
        </p:sp>
        <p:sp>
          <p:nvSpPr>
            <p:cNvPr id="9"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市场定位</a:t>
              </a:r>
              <a:endParaRPr lang="en-US" altLang="zh-CN" sz="2400" dirty="0">
                <a:solidFill>
                  <a:srgbClr val="4F4D50"/>
                </a:solidFill>
                <a:cs typeface="+mn-ea"/>
                <a:sym typeface="+mn-lt"/>
              </a:endParaRPr>
            </a:p>
          </p:txBody>
        </p:sp>
        <p:sp>
          <p:nvSpPr>
            <p:cNvPr id="10" name="矩形 9"/>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2" name="组合 21"/>
          <p:cNvGrpSpPr/>
          <p:nvPr/>
        </p:nvGrpSpPr>
        <p:grpSpPr>
          <a:xfrm>
            <a:off x="8851102" y="1881491"/>
            <a:ext cx="2676870" cy="3585611"/>
            <a:chOff x="8851102" y="1881491"/>
            <a:chExt cx="2676870" cy="3585611"/>
          </a:xfrm>
        </p:grpSpPr>
        <p:sp>
          <p:nvSpPr>
            <p:cNvPr id="23" name="TextBox 21"/>
            <p:cNvSpPr txBox="1"/>
            <p:nvPr/>
          </p:nvSpPr>
          <p:spPr>
            <a:xfrm>
              <a:off x="8946942" y="2598604"/>
              <a:ext cx="2581030" cy="1846659"/>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cs typeface="+mn-ea"/>
                  <a:sym typeface="+mn-lt"/>
                </a:rPr>
                <a:t>您的内容打在这里，或者通过复制您的</a:t>
              </a:r>
              <a:r>
                <a:rPr lang="zh-CN" altLang="en-US" sz="1000" dirty="0" smtClean="0">
                  <a:solidFill>
                    <a:schemeClr val="tx1">
                      <a:lumMod val="50000"/>
                      <a:lumOff val="50000"/>
                    </a:schemeClr>
                  </a:solidFill>
                  <a:cs typeface="+mn-ea"/>
                  <a:sym typeface="+mn-lt"/>
                </a:rPr>
                <a:t>文本在此</a:t>
              </a:r>
              <a:r>
                <a:rPr lang="zh-CN" altLang="en-US" sz="1000" dirty="0">
                  <a:solidFill>
                    <a:schemeClr val="tx1">
                      <a:lumMod val="50000"/>
                      <a:lumOff val="50000"/>
                    </a:schemeClr>
                  </a:solidFill>
                  <a:cs typeface="+mn-ea"/>
                  <a:sym typeface="+mn-lt"/>
                </a:rPr>
                <a:t>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a:t>
              </a:r>
              <a:r>
                <a:rPr lang="zh-CN" altLang="en-US" sz="1000" dirty="0" smtClean="0">
                  <a:solidFill>
                    <a:schemeClr val="tx1">
                      <a:lumMod val="50000"/>
                      <a:lumOff val="50000"/>
                    </a:schemeClr>
                  </a:solidFill>
                  <a:cs typeface="+mn-ea"/>
                  <a:sym typeface="+mn-lt"/>
                </a:rPr>
                <a:t>文字您的您</a:t>
              </a:r>
              <a:r>
                <a:rPr lang="zh-CN" altLang="en-US" sz="1000" dirty="0">
                  <a:solidFill>
                    <a:schemeClr val="tx1">
                      <a:lumMod val="50000"/>
                      <a:lumOff val="50000"/>
                    </a:schemeClr>
                  </a:solidFill>
                  <a:cs typeface="+mn-ea"/>
                  <a:sym typeface="+mn-lt"/>
                </a:rPr>
                <a:t>的内容打在这里，或者通过复制您的文本后，在此框中选择粘贴并选择只</a:t>
              </a:r>
              <a:r>
                <a:rPr lang="zh-CN" altLang="en-US" sz="1000" dirty="0" smtClean="0">
                  <a:solidFill>
                    <a:schemeClr val="tx1">
                      <a:lumMod val="50000"/>
                      <a:lumOff val="50000"/>
                    </a:schemeClr>
                  </a:solidFill>
                  <a:cs typeface="+mn-ea"/>
                  <a:sym typeface="+mn-lt"/>
                </a:rPr>
                <a:t>保此您</a:t>
              </a:r>
              <a:r>
                <a:rPr lang="zh-CN" altLang="en-US" sz="1000" dirty="0">
                  <a:solidFill>
                    <a:schemeClr val="tx1">
                      <a:lumMod val="50000"/>
                      <a:lumOff val="50000"/>
                    </a:schemeClr>
                  </a:solidFill>
                  <a:cs typeface="+mn-ea"/>
                  <a:sym typeface="+mn-lt"/>
                </a:rPr>
                <a:t>的</a:t>
              </a:r>
              <a:r>
                <a:rPr lang="zh-CN" altLang="en-US" sz="1000" dirty="0" smtClean="0">
                  <a:solidFill>
                    <a:schemeClr val="tx1">
                      <a:lumMod val="50000"/>
                      <a:lumOff val="50000"/>
                    </a:schemeClr>
                  </a:solidFill>
                  <a:cs typeface="+mn-ea"/>
                  <a:sym typeface="+mn-lt"/>
                </a:rPr>
                <a:t>内容</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smtClean="0">
                  <a:solidFill>
                    <a:schemeClr val="tx1">
                      <a:lumMod val="50000"/>
                      <a:lumOff val="50000"/>
                    </a:schemeClr>
                  </a:solidFill>
                  <a:cs typeface="+mn-ea"/>
                  <a:sym typeface="+mn-lt"/>
                </a:rPr>
                <a:t>在此</a:t>
              </a:r>
              <a:r>
                <a:rPr lang="zh-CN" altLang="en-US" sz="1000" dirty="0">
                  <a:solidFill>
                    <a:schemeClr val="tx1">
                      <a:lumMod val="50000"/>
                      <a:lumOff val="50000"/>
                    </a:schemeClr>
                  </a:solidFill>
                  <a:cs typeface="+mn-ea"/>
                  <a:sym typeface="+mn-lt"/>
                </a:rPr>
                <a:t>框中选择粘贴并选择只保留文字您的</a:t>
              </a:r>
              <a:r>
                <a:rPr lang="zh-CN" altLang="en-US" sz="1000" dirty="0" smtClean="0">
                  <a:solidFill>
                    <a:schemeClr val="tx1">
                      <a:lumMod val="50000"/>
                      <a:lumOff val="50000"/>
                    </a:schemeClr>
                  </a:solidFill>
                  <a:cs typeface="+mn-ea"/>
                  <a:sym typeface="+mn-lt"/>
                </a:rPr>
                <a:t>内容</a:t>
              </a:r>
              <a:r>
                <a:rPr lang="zh-CN" altLang="en-US" sz="1000" dirty="0">
                  <a:solidFill>
                    <a:schemeClr val="tx1">
                      <a:lumMod val="50000"/>
                      <a:lumOff val="50000"/>
                    </a:schemeClr>
                  </a:solidFill>
                  <a:cs typeface="+mn-ea"/>
                  <a:sym typeface="+mn-lt"/>
                </a:rPr>
                <a:t>的文本</a:t>
              </a:r>
              <a:r>
                <a:rPr lang="zh-CN" altLang="en-US" sz="1000" dirty="0" smtClean="0">
                  <a:solidFill>
                    <a:schemeClr val="tx1">
                      <a:lumMod val="50000"/>
                      <a:lumOff val="50000"/>
                    </a:schemeClr>
                  </a:solidFill>
                  <a:cs typeface="+mn-ea"/>
                  <a:sym typeface="+mn-lt"/>
                </a:rPr>
                <a:t>后在此。</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a:t>
              </a:r>
              <a:r>
                <a:rPr lang="zh-CN" altLang="en-US" sz="1000" dirty="0" smtClean="0">
                  <a:solidFill>
                    <a:schemeClr val="tx1">
                      <a:lumMod val="50000"/>
                      <a:lumOff val="50000"/>
                    </a:schemeClr>
                  </a:solidFill>
                  <a:cs typeface="+mn-ea"/>
                  <a:sym typeface="+mn-lt"/>
                </a:rPr>
                <a:t>后在此</a:t>
              </a:r>
              <a:r>
                <a:rPr lang="zh-CN" altLang="en-US" sz="1000" dirty="0">
                  <a:solidFill>
                    <a:schemeClr val="tx1">
                      <a:lumMod val="50000"/>
                      <a:lumOff val="50000"/>
                    </a:schemeClr>
                  </a:solidFill>
                  <a:cs typeface="+mn-ea"/>
                  <a:sym typeface="+mn-lt"/>
                </a:rPr>
                <a:t>框</a:t>
              </a:r>
              <a:r>
                <a:rPr lang="zh-CN" altLang="en-US" sz="1000" dirty="0" smtClean="0">
                  <a:solidFill>
                    <a:schemeClr val="tx1">
                      <a:lumMod val="50000"/>
                      <a:lumOff val="50000"/>
                    </a:schemeClr>
                  </a:solidFill>
                  <a:cs typeface="+mn-ea"/>
                  <a:sym typeface="+mn-lt"/>
                </a:rPr>
                <a:t>中。</a:t>
              </a:r>
              <a:endParaRPr lang="en-US" altLang="zh-CN" sz="1000" dirty="0">
                <a:solidFill>
                  <a:schemeClr val="tx1">
                    <a:lumMod val="50000"/>
                    <a:lumOff val="50000"/>
                  </a:schemeClr>
                </a:solidFill>
                <a:cs typeface="+mn-ea"/>
                <a:sym typeface="+mn-lt"/>
              </a:endParaRPr>
            </a:p>
          </p:txBody>
        </p:sp>
        <p:sp>
          <p:nvSpPr>
            <p:cNvPr id="29" name="Subtitle 2">
              <a:extLst>
                <a:ext uri="{FF2B5EF4-FFF2-40B4-BE49-F238E27FC236}">
                  <a16:creationId xmlns="" xmlns:a16="http://schemas.microsoft.com/office/drawing/2014/main" id="{360062CF-4239-4286-B703-132EC1F0E32B}"/>
                </a:ext>
              </a:extLst>
            </p:cNvPr>
            <p:cNvSpPr txBox="1">
              <a:spLocks/>
            </p:cNvSpPr>
            <p:nvPr/>
          </p:nvSpPr>
          <p:spPr>
            <a:xfrm>
              <a:off x="8851102" y="1881491"/>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smtClean="0">
                  <a:solidFill>
                    <a:srgbClr val="4F4D50"/>
                  </a:solidFill>
                  <a:cs typeface="+mn-ea"/>
                  <a:sym typeface="+mn-lt"/>
                </a:rPr>
                <a:t>企业定位</a:t>
              </a:r>
              <a:endParaRPr lang="id-ID" sz="1400" dirty="0">
                <a:solidFill>
                  <a:srgbClr val="4F4D50"/>
                </a:solidFill>
                <a:cs typeface="+mn-ea"/>
                <a:sym typeface="+mn-lt"/>
              </a:endParaRPr>
            </a:p>
          </p:txBody>
        </p:sp>
        <p:cxnSp>
          <p:nvCxnSpPr>
            <p:cNvPr id="30" name="直接连接符 29"/>
            <p:cNvCxnSpPr/>
            <p:nvPr/>
          </p:nvCxnSpPr>
          <p:spPr>
            <a:xfrm>
              <a:off x="8946941" y="2433872"/>
              <a:ext cx="6705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8946941" y="5234020"/>
              <a:ext cx="972137" cy="233082"/>
            </a:xfrm>
            <a:prstGeom prst="roundRect">
              <a:avLst>
                <a:gd name="adj" fmla="val 50000"/>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smtClean="0">
                  <a:solidFill>
                    <a:schemeClr val="bg1"/>
                  </a:solidFill>
                  <a:cs typeface="+mn-ea"/>
                  <a:sym typeface="+mn-lt"/>
                </a:rPr>
                <a:t>添加标题</a:t>
              </a:r>
              <a:endParaRPr lang="zh-CN" altLang="en-US" sz="1000" dirty="0">
                <a:solidFill>
                  <a:schemeClr val="bg1"/>
                </a:solidFill>
                <a:cs typeface="+mn-ea"/>
                <a:sym typeface="+mn-lt"/>
              </a:endParaRPr>
            </a:p>
          </p:txBody>
        </p:sp>
      </p:grpSp>
      <p:sp>
        <p:nvSpPr>
          <p:cNvPr id="32" name="矩形 31"/>
          <p:cNvSpPr/>
          <p:nvPr/>
        </p:nvSpPr>
        <p:spPr>
          <a:xfrm>
            <a:off x="2106384" y="1518559"/>
            <a:ext cx="2367643" cy="4229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33" name="组合 32"/>
          <p:cNvGrpSpPr/>
          <p:nvPr/>
        </p:nvGrpSpPr>
        <p:grpSpPr>
          <a:xfrm>
            <a:off x="718455" y="2841174"/>
            <a:ext cx="2334986" cy="3282042"/>
            <a:chOff x="816428" y="2759529"/>
            <a:chExt cx="2334986" cy="3282042"/>
          </a:xfrm>
        </p:grpSpPr>
        <p:sp>
          <p:nvSpPr>
            <p:cNvPr id="34" name="矩形 3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5"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cs typeface="+mn-ea"/>
                  <a:sym typeface="+mn-lt"/>
                </a:rPr>
                <a:t>您的内容打在</a:t>
              </a:r>
              <a:r>
                <a:rPr lang="zh-CN" altLang="en-US" sz="1000" dirty="0" smtClean="0">
                  <a:solidFill>
                    <a:schemeClr val="tx1">
                      <a:lumMod val="50000"/>
                      <a:lumOff val="50000"/>
                    </a:schemeClr>
                  </a:solidFill>
                  <a:cs typeface="+mn-ea"/>
                  <a:sym typeface="+mn-lt"/>
                </a:rPr>
                <a:t>这里或者</a:t>
              </a:r>
              <a:r>
                <a:rPr lang="zh-CN" altLang="en-US" sz="1000" dirty="0">
                  <a:solidFill>
                    <a:schemeClr val="tx1">
                      <a:lumMod val="50000"/>
                      <a:lumOff val="50000"/>
                    </a:schemeClr>
                  </a:solidFill>
                  <a:cs typeface="+mn-ea"/>
                  <a:sym typeface="+mn-lt"/>
                </a:rPr>
                <a:t>通过复制您的文本</a:t>
              </a:r>
              <a:r>
                <a:rPr lang="zh-CN" altLang="en-US" sz="1000" dirty="0" smtClean="0">
                  <a:solidFill>
                    <a:schemeClr val="tx1">
                      <a:lumMod val="50000"/>
                      <a:lumOff val="50000"/>
                    </a:schemeClr>
                  </a:solidFill>
                  <a:cs typeface="+mn-ea"/>
                  <a:sym typeface="+mn-lt"/>
                </a:rPr>
                <a:t>后在此</a:t>
              </a:r>
              <a:r>
                <a:rPr lang="zh-CN" altLang="en-US" sz="1000" dirty="0">
                  <a:solidFill>
                    <a:schemeClr val="tx1">
                      <a:lumMod val="50000"/>
                      <a:lumOff val="50000"/>
                    </a:schemeClr>
                  </a:solidFill>
                  <a:cs typeface="+mn-ea"/>
                  <a:sym typeface="+mn-lt"/>
                </a:rPr>
                <a:t>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选择您的内容打在这里或者通过复制您</a:t>
              </a:r>
              <a:r>
                <a:rPr lang="zh-CN" altLang="en-US" sz="1000" dirty="0" smtClean="0">
                  <a:solidFill>
                    <a:schemeClr val="tx1">
                      <a:lumMod val="50000"/>
                      <a:lumOff val="50000"/>
                    </a:schemeClr>
                  </a:solidFill>
                  <a:cs typeface="+mn-ea"/>
                  <a:sym typeface="+mn-lt"/>
                </a:rPr>
                <a:t>的中选粘贴</a:t>
              </a:r>
              <a:r>
                <a:rPr lang="zh-CN" altLang="en-US" sz="1000" dirty="0">
                  <a:solidFill>
                    <a:schemeClr val="tx1">
                      <a:lumMod val="50000"/>
                      <a:lumOff val="50000"/>
                    </a:schemeClr>
                  </a:solidFill>
                  <a:cs typeface="+mn-ea"/>
                  <a:sym typeface="+mn-lt"/>
                </a:rPr>
                <a:t>并</a:t>
              </a:r>
              <a:r>
                <a:rPr lang="zh-CN" altLang="en-US" sz="1000" dirty="0" smtClean="0">
                  <a:solidFill>
                    <a:schemeClr val="tx1">
                      <a:lumMod val="50000"/>
                      <a:lumOff val="50000"/>
                    </a:schemeClr>
                  </a:solidFill>
                  <a:cs typeface="+mn-ea"/>
                  <a:sym typeface="+mn-lt"/>
                </a:rPr>
                <a:t>选择</a:t>
              </a:r>
              <a:endParaRPr lang="en-US" altLang="zh-CN" sz="1000" dirty="0" smtClean="0">
                <a:solidFill>
                  <a:schemeClr val="tx1">
                    <a:lumMod val="50000"/>
                    <a:lumOff val="50000"/>
                  </a:schemeClr>
                </a:solidFill>
                <a:cs typeface="+mn-ea"/>
                <a:sym typeface="+mn-lt"/>
              </a:endParaRPr>
            </a:p>
            <a:p>
              <a:pPr>
                <a:lnSpc>
                  <a:spcPct val="150000"/>
                </a:lnSpc>
              </a:pPr>
              <a:endParaRPr lang="en-US" altLang="zh-CN" sz="1000" dirty="0" smtClean="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smtClean="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后</a:t>
              </a:r>
              <a:r>
                <a:rPr lang="zh-CN" altLang="en-US" sz="1000" dirty="0" smtClean="0">
                  <a:solidFill>
                    <a:schemeClr val="tx1">
                      <a:lumMod val="50000"/>
                      <a:lumOff val="50000"/>
                    </a:schemeClr>
                  </a:solidFill>
                  <a:cs typeface="+mn-ea"/>
                  <a:sym typeface="+mn-lt"/>
                </a:rPr>
                <a:t>在此框</a:t>
              </a:r>
              <a:endParaRPr lang="en-US" altLang="zh-CN" sz="1000" dirty="0" smtClean="0">
                <a:solidFill>
                  <a:schemeClr val="tx1">
                    <a:lumMod val="50000"/>
                    <a:lumOff val="50000"/>
                  </a:schemeClr>
                </a:solidFill>
                <a:cs typeface="+mn-ea"/>
                <a:sym typeface="+mn-lt"/>
              </a:endParaRPr>
            </a:p>
            <a:p>
              <a:pPr>
                <a:lnSpc>
                  <a:spcPct val="150000"/>
                </a:lnSpc>
              </a:pPr>
              <a:r>
                <a:rPr lang="zh-CN" altLang="en-US" sz="1000" dirty="0" smtClean="0">
                  <a:solidFill>
                    <a:schemeClr val="tx1">
                      <a:lumMod val="50000"/>
                      <a:lumOff val="50000"/>
                    </a:schemeClr>
                  </a:solidFill>
                  <a:cs typeface="+mn-ea"/>
                  <a:sym typeface="+mn-lt"/>
                </a:rPr>
                <a:t>中选择</a:t>
              </a:r>
              <a:r>
                <a:rPr lang="zh-CN" altLang="en-US" sz="1000" dirty="0">
                  <a:solidFill>
                    <a:schemeClr val="tx1">
                      <a:lumMod val="50000"/>
                      <a:lumOff val="50000"/>
                    </a:schemeClr>
                  </a:solidFill>
                  <a:cs typeface="+mn-ea"/>
                  <a:sym typeface="+mn-lt"/>
                </a:rPr>
                <a:t>粘贴并</a:t>
              </a:r>
              <a:r>
                <a:rPr lang="zh-CN" altLang="en-US" sz="1000" dirty="0" smtClean="0">
                  <a:solidFill>
                    <a:schemeClr val="tx1">
                      <a:lumMod val="50000"/>
                      <a:lumOff val="50000"/>
                    </a:schemeClr>
                  </a:solidFill>
                  <a:cs typeface="+mn-ea"/>
                  <a:sym typeface="+mn-lt"/>
                </a:rPr>
                <a:t>选择</a:t>
              </a:r>
              <a:endParaRPr lang="en-US" altLang="zh-CN" sz="1000" dirty="0">
                <a:solidFill>
                  <a:schemeClr val="tx1">
                    <a:lumMod val="50000"/>
                    <a:lumOff val="50000"/>
                  </a:schemeClr>
                </a:solidFill>
                <a:cs typeface="+mn-ea"/>
                <a:sym typeface="+mn-lt"/>
              </a:endParaRPr>
            </a:p>
          </p:txBody>
        </p:sp>
        <p:sp>
          <p:nvSpPr>
            <p:cNvPr id="36" name="Subtitle 2">
              <a:extLst>
                <a:ext uri="{FF2B5EF4-FFF2-40B4-BE49-F238E27FC236}">
                  <a16:creationId xmlns=""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rgbClr val="4F4D50"/>
                  </a:solidFill>
                  <a:cs typeface="+mn-ea"/>
                  <a:sym typeface="+mn-lt"/>
                </a:rPr>
                <a:t>1280,000</a:t>
              </a:r>
              <a:endParaRPr lang="id-ID" sz="1800" b="1" dirty="0">
                <a:solidFill>
                  <a:srgbClr val="4F4D50"/>
                </a:solidFill>
                <a:cs typeface="+mn-ea"/>
                <a:sym typeface="+mn-lt"/>
              </a:endParaRPr>
            </a:p>
          </p:txBody>
        </p:sp>
      </p:grpSp>
      <p:sp>
        <p:nvSpPr>
          <p:cNvPr id="37" name="矩形 36"/>
          <p:cNvSpPr/>
          <p:nvPr/>
        </p:nvSpPr>
        <p:spPr>
          <a:xfrm>
            <a:off x="6130835" y="1518559"/>
            <a:ext cx="2367643" cy="42291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38" name="组合 37"/>
          <p:cNvGrpSpPr/>
          <p:nvPr/>
        </p:nvGrpSpPr>
        <p:grpSpPr>
          <a:xfrm>
            <a:off x="4742906" y="2841174"/>
            <a:ext cx="2334986" cy="3282042"/>
            <a:chOff x="816428" y="2759529"/>
            <a:chExt cx="2334986" cy="3282042"/>
          </a:xfrm>
        </p:grpSpPr>
        <p:sp>
          <p:nvSpPr>
            <p:cNvPr id="39" name="矩形 38"/>
            <p:cNvSpPr/>
            <p:nvPr/>
          </p:nvSpPr>
          <p:spPr>
            <a:xfrm>
              <a:off x="816428" y="2759529"/>
              <a:ext cx="2334986" cy="328204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0"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cs typeface="+mn-ea"/>
                  <a:sym typeface="+mn-lt"/>
                </a:rPr>
                <a:t>您的内容打在</a:t>
              </a:r>
              <a:r>
                <a:rPr lang="zh-CN" altLang="en-US" sz="1000" dirty="0" smtClean="0">
                  <a:solidFill>
                    <a:schemeClr val="bg1"/>
                  </a:solidFill>
                  <a:cs typeface="+mn-ea"/>
                  <a:sym typeface="+mn-lt"/>
                </a:rPr>
                <a:t>这里或者</a:t>
              </a:r>
              <a:r>
                <a:rPr lang="zh-CN" altLang="en-US" sz="1000" dirty="0">
                  <a:solidFill>
                    <a:schemeClr val="bg1"/>
                  </a:solidFill>
                  <a:cs typeface="+mn-ea"/>
                  <a:sym typeface="+mn-lt"/>
                </a:rPr>
                <a:t>通过复制您的文本</a:t>
              </a:r>
              <a:r>
                <a:rPr lang="zh-CN" altLang="en-US" sz="1000" dirty="0" smtClean="0">
                  <a:solidFill>
                    <a:schemeClr val="bg1"/>
                  </a:solidFill>
                  <a:cs typeface="+mn-ea"/>
                  <a:sym typeface="+mn-lt"/>
                </a:rPr>
                <a:t>后在此</a:t>
              </a:r>
              <a:r>
                <a:rPr lang="zh-CN" altLang="en-US" sz="1000" dirty="0">
                  <a:solidFill>
                    <a:schemeClr val="bg1"/>
                  </a:solidFill>
                  <a:cs typeface="+mn-ea"/>
                  <a:sym typeface="+mn-lt"/>
                </a:rPr>
                <a:t>框中选择</a:t>
              </a:r>
              <a:r>
                <a:rPr lang="zh-CN" altLang="en-US" sz="1000" dirty="0" smtClean="0">
                  <a:solidFill>
                    <a:schemeClr val="bg1"/>
                  </a:solidFill>
                  <a:cs typeface="+mn-ea"/>
                  <a:sym typeface="+mn-lt"/>
                </a:rPr>
                <a:t>粘贴并</a:t>
              </a:r>
              <a:r>
                <a:rPr lang="zh-CN" altLang="en-US" sz="1000" dirty="0">
                  <a:solidFill>
                    <a:schemeClr val="bg1"/>
                  </a:solidFill>
                  <a:cs typeface="+mn-ea"/>
                  <a:sym typeface="+mn-lt"/>
                </a:rPr>
                <a:t>选择您的内容打在这里或者通过复制您</a:t>
              </a:r>
              <a:r>
                <a:rPr lang="zh-CN" altLang="en-US" sz="1000" dirty="0" smtClean="0">
                  <a:solidFill>
                    <a:schemeClr val="bg1"/>
                  </a:solidFill>
                  <a:cs typeface="+mn-ea"/>
                  <a:sym typeface="+mn-lt"/>
                </a:rPr>
                <a:t>的中选粘贴</a:t>
              </a:r>
              <a:r>
                <a:rPr lang="zh-CN" altLang="en-US" sz="1000" dirty="0">
                  <a:solidFill>
                    <a:schemeClr val="bg1"/>
                  </a:solidFill>
                  <a:cs typeface="+mn-ea"/>
                  <a:sym typeface="+mn-lt"/>
                </a:rPr>
                <a:t>并</a:t>
              </a:r>
              <a:r>
                <a:rPr lang="zh-CN" altLang="en-US" sz="1000" dirty="0" smtClean="0">
                  <a:solidFill>
                    <a:schemeClr val="bg1"/>
                  </a:solidFill>
                  <a:cs typeface="+mn-ea"/>
                  <a:sym typeface="+mn-lt"/>
                </a:rPr>
                <a:t>选择</a:t>
              </a:r>
              <a:endParaRPr lang="en-US" altLang="zh-CN" sz="1000" dirty="0" smtClean="0">
                <a:solidFill>
                  <a:schemeClr val="bg1"/>
                </a:solidFill>
                <a:cs typeface="+mn-ea"/>
                <a:sym typeface="+mn-lt"/>
              </a:endParaRPr>
            </a:p>
            <a:p>
              <a:pPr>
                <a:lnSpc>
                  <a:spcPct val="150000"/>
                </a:lnSpc>
              </a:pPr>
              <a:endParaRPr lang="en-US" altLang="zh-CN" sz="1000" dirty="0" smtClean="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smtClean="0">
                <a:solidFill>
                  <a:schemeClr val="bg1"/>
                </a:solidFill>
                <a:cs typeface="+mn-ea"/>
                <a:sym typeface="+mn-lt"/>
              </a:endParaRPr>
            </a:p>
            <a:p>
              <a:pPr>
                <a:lnSpc>
                  <a:spcPct val="150000"/>
                </a:lnSpc>
              </a:pPr>
              <a:r>
                <a:rPr lang="zh-CN" altLang="en-US" sz="1000" dirty="0">
                  <a:solidFill>
                    <a:schemeClr val="bg1"/>
                  </a:solidFill>
                  <a:cs typeface="+mn-ea"/>
                  <a:sym typeface="+mn-lt"/>
                </a:rPr>
                <a:t>后</a:t>
              </a:r>
              <a:r>
                <a:rPr lang="zh-CN" altLang="en-US" sz="1000" dirty="0" smtClean="0">
                  <a:solidFill>
                    <a:schemeClr val="bg1"/>
                  </a:solidFill>
                  <a:cs typeface="+mn-ea"/>
                  <a:sym typeface="+mn-lt"/>
                </a:rPr>
                <a:t>在此框</a:t>
              </a:r>
              <a:endParaRPr lang="en-US" altLang="zh-CN" sz="1000" dirty="0" smtClean="0">
                <a:solidFill>
                  <a:schemeClr val="bg1"/>
                </a:solidFill>
                <a:cs typeface="+mn-ea"/>
                <a:sym typeface="+mn-lt"/>
              </a:endParaRPr>
            </a:p>
            <a:p>
              <a:pPr>
                <a:lnSpc>
                  <a:spcPct val="150000"/>
                </a:lnSpc>
              </a:pPr>
              <a:r>
                <a:rPr lang="zh-CN" altLang="en-US" sz="1000" dirty="0" smtClean="0">
                  <a:solidFill>
                    <a:schemeClr val="bg1"/>
                  </a:solidFill>
                  <a:cs typeface="+mn-ea"/>
                  <a:sym typeface="+mn-lt"/>
                </a:rPr>
                <a:t>中选择</a:t>
              </a:r>
              <a:r>
                <a:rPr lang="zh-CN" altLang="en-US" sz="1000" dirty="0">
                  <a:solidFill>
                    <a:schemeClr val="bg1"/>
                  </a:solidFill>
                  <a:cs typeface="+mn-ea"/>
                  <a:sym typeface="+mn-lt"/>
                </a:rPr>
                <a:t>粘贴并</a:t>
              </a:r>
              <a:r>
                <a:rPr lang="zh-CN" altLang="en-US" sz="1000" dirty="0" smtClean="0">
                  <a:solidFill>
                    <a:schemeClr val="bg1"/>
                  </a:solidFill>
                  <a:cs typeface="+mn-ea"/>
                  <a:sym typeface="+mn-lt"/>
                </a:rPr>
                <a:t>选择</a:t>
              </a:r>
              <a:endParaRPr lang="en-US" altLang="zh-CN" sz="1000" dirty="0">
                <a:solidFill>
                  <a:schemeClr val="bg1"/>
                </a:solidFill>
                <a:cs typeface="+mn-ea"/>
                <a:sym typeface="+mn-lt"/>
              </a:endParaRPr>
            </a:p>
          </p:txBody>
        </p:sp>
        <p:sp>
          <p:nvSpPr>
            <p:cNvPr id="41" name="Subtitle 2">
              <a:extLst>
                <a:ext uri="{FF2B5EF4-FFF2-40B4-BE49-F238E27FC236}">
                  <a16:creationId xmlns=""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bg1"/>
                  </a:solidFill>
                  <a:cs typeface="+mn-ea"/>
                  <a:sym typeface="+mn-lt"/>
                </a:rPr>
                <a:t>5</a:t>
              </a:r>
              <a:r>
                <a:rPr lang="en-US" altLang="zh-CN" sz="1800" b="1" dirty="0">
                  <a:solidFill>
                    <a:schemeClr val="bg1"/>
                  </a:solidFill>
                  <a:cs typeface="+mn-ea"/>
                  <a:sym typeface="+mn-lt"/>
                </a:rPr>
                <a:t>1</a:t>
              </a:r>
              <a:r>
                <a:rPr lang="en-US" altLang="zh-CN" sz="1800" b="1" dirty="0" smtClean="0">
                  <a:solidFill>
                    <a:schemeClr val="bg1"/>
                  </a:solidFill>
                  <a:cs typeface="+mn-ea"/>
                  <a:sym typeface="+mn-lt"/>
                </a:rPr>
                <a:t>80,000</a:t>
              </a:r>
              <a:endParaRPr lang="id-ID" sz="1800" b="1" dirty="0">
                <a:solidFill>
                  <a:schemeClr val="bg1"/>
                </a:solidFill>
                <a:cs typeface="+mn-ea"/>
                <a:sym typeface="+mn-lt"/>
              </a:endParaRPr>
            </a:p>
          </p:txBody>
        </p:sp>
      </p:grpSp>
    </p:spTree>
    <p:extLst>
      <p:ext uri="{BB962C8B-B14F-4D97-AF65-F5344CB8AC3E}">
        <p14:creationId xmlns:p14="http://schemas.microsoft.com/office/powerpoint/2010/main" val="2256674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788020" y="-2244971"/>
            <a:ext cx="4630615" cy="463061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5" name="椭圆 4"/>
          <p:cNvSpPr/>
          <p:nvPr/>
        </p:nvSpPr>
        <p:spPr>
          <a:xfrm>
            <a:off x="2910254" y="-3122737"/>
            <a:ext cx="6386147" cy="6386147"/>
          </a:xfrm>
          <a:prstGeom prst="ellipse">
            <a:avLst/>
          </a:prstGeom>
          <a:noFill/>
          <a:ln w="5715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6" name="文本框 5"/>
          <p:cNvSpPr txBox="1"/>
          <p:nvPr/>
        </p:nvSpPr>
        <p:spPr>
          <a:xfrm>
            <a:off x="5380901" y="2355832"/>
            <a:ext cx="1430199" cy="2133405"/>
          </a:xfrm>
          <a:prstGeom prst="rect">
            <a:avLst/>
          </a:prstGeom>
          <a:noFill/>
          <a:ln>
            <a:noFill/>
          </a:ln>
          <a:effectLst>
            <a:outerShdw blurRad="254000" dist="63500" dir="2700000" algn="tl" rotWithShape="0">
              <a:prstClr val="black">
                <a:alpha val="30000"/>
              </a:prstClr>
            </a:outerShdw>
          </a:effectLst>
        </p:spPr>
        <p:txBody>
          <a:bodyPr wrap="none" rtlCol="0">
            <a:spAutoFit/>
          </a:bodyPr>
          <a:lstStyle>
            <a:defPPr>
              <a:defRPr lang="zh-CN"/>
            </a:defPPr>
            <a:lvl1pPr algn="ctr">
              <a:lnSpc>
                <a:spcPct val="130000"/>
              </a:lnSpc>
              <a:defRPr sz="11500">
                <a:solidFill>
                  <a:schemeClr val="tx1">
                    <a:lumMod val="75000"/>
                    <a:lumOff val="25000"/>
                  </a:schemeClr>
                </a:solidFill>
                <a:effectLst>
                  <a:outerShdw blurRad="254000" dist="63500" dir="2700000" algn="tl" rotWithShape="0">
                    <a:prstClr val="black">
                      <a:alpha val="20000"/>
                    </a:prstClr>
                  </a:outerShdw>
                </a:effectLst>
                <a:latin typeface="Agency FB" panose="020B0503020202020204" pitchFamily="34" charset="0"/>
                <a:cs typeface="+mn-ea"/>
              </a:defRPr>
            </a:lvl1pPr>
          </a:lstStyle>
          <a:p>
            <a:r>
              <a:rPr lang="en-US" altLang="zh-CN" dirty="0">
                <a:sym typeface="+mn-lt"/>
              </a:rPr>
              <a:t>05</a:t>
            </a:r>
            <a:endParaRPr lang="zh-CN" altLang="en-US" dirty="0">
              <a:sym typeface="+mn-lt"/>
            </a:endParaRPr>
          </a:p>
        </p:txBody>
      </p:sp>
      <p:sp>
        <p:nvSpPr>
          <p:cNvPr id="7" name="椭圆 6"/>
          <p:cNvSpPr/>
          <p:nvPr/>
        </p:nvSpPr>
        <p:spPr>
          <a:xfrm>
            <a:off x="2157116" y="2233244"/>
            <a:ext cx="890953" cy="890953"/>
          </a:xfrm>
          <a:prstGeom prst="ellipse">
            <a:avLst/>
          </a:prstGeom>
          <a:solidFill>
            <a:srgbClr val="9FB8D6"/>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8" name="椭圆 7"/>
          <p:cNvSpPr/>
          <p:nvPr/>
        </p:nvSpPr>
        <p:spPr>
          <a:xfrm>
            <a:off x="8886611" y="2799399"/>
            <a:ext cx="257320" cy="257320"/>
          </a:xfrm>
          <a:prstGeom prst="ellipse">
            <a:avLst/>
          </a:prstGeom>
          <a:solidFill>
            <a:srgbClr val="EFEFE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9" name="椭圆 8"/>
          <p:cNvSpPr/>
          <p:nvPr/>
        </p:nvSpPr>
        <p:spPr>
          <a:xfrm>
            <a:off x="9547433" y="1731138"/>
            <a:ext cx="502106" cy="502106"/>
          </a:xfrm>
          <a:prstGeom prst="ellipse">
            <a:avLst/>
          </a:prstGeom>
          <a:solidFill>
            <a:srgbClr val="9FB8D6">
              <a:alpha val="45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11" name="文本框 10"/>
          <p:cNvSpPr txBox="1"/>
          <p:nvPr/>
        </p:nvSpPr>
        <p:spPr>
          <a:xfrm>
            <a:off x="4462096" y="4186515"/>
            <a:ext cx="3267808" cy="670120"/>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lnSpc>
                <a:spcPct val="130000"/>
              </a:lnSpc>
            </a:pPr>
            <a:r>
              <a:rPr lang="zh-CN" altLang="en-US" sz="3200" b="1" spc="300" dirty="0" smtClean="0">
                <a:solidFill>
                  <a:schemeClr val="tx1">
                    <a:lumMod val="75000"/>
                    <a:lumOff val="25000"/>
                  </a:schemeClr>
                </a:solidFill>
                <a:cs typeface="+mn-ea"/>
                <a:sym typeface="+mn-lt"/>
              </a:rPr>
              <a:t>财务融资</a:t>
            </a:r>
            <a:endParaRPr lang="zh-CN" altLang="en-US" sz="3200" b="1" spc="300" dirty="0">
              <a:solidFill>
                <a:schemeClr val="tx1">
                  <a:lumMod val="75000"/>
                  <a:lumOff val="25000"/>
                </a:schemeClr>
              </a:solidFill>
              <a:cs typeface="+mn-ea"/>
              <a:sym typeface="+mn-lt"/>
            </a:endParaRPr>
          </a:p>
        </p:txBody>
      </p:sp>
      <p:sp>
        <p:nvSpPr>
          <p:cNvPr id="12" name="TextBox 11"/>
          <p:cNvSpPr txBox="1"/>
          <p:nvPr/>
        </p:nvSpPr>
        <p:spPr>
          <a:xfrm>
            <a:off x="3414186" y="4811813"/>
            <a:ext cx="5363628" cy="692497"/>
          </a:xfrm>
          <a:prstGeom prst="rect">
            <a:avLst/>
          </a:prstGeom>
          <a:noFill/>
        </p:spPr>
        <p:txBody>
          <a:bodyPr wrap="square" rtlCol="0">
            <a:spAutoFit/>
          </a:bodyPr>
          <a:lstStyle/>
          <a:p>
            <a:pPr algn="ctr">
              <a:lnSpc>
                <a:spcPct val="130000"/>
              </a:lnSpc>
            </a:pPr>
            <a:r>
              <a:rPr lang="zh-CN" altLang="en-US" sz="1000" dirty="0">
                <a:solidFill>
                  <a:prstClr val="black">
                    <a:lumMod val="50000"/>
                    <a:lumOff val="50000"/>
                  </a:prstClr>
                </a:solidFill>
                <a:cs typeface="+mn-ea"/>
                <a:sym typeface="+mn-lt"/>
              </a:rPr>
              <a:t>您的内容打在这里，或者通过复制您的文本后，在此框中选择粘贴，并选择只保留</a:t>
            </a:r>
            <a:r>
              <a:rPr lang="zh-CN" altLang="en-US" sz="1000" dirty="0" smtClean="0">
                <a:solidFill>
                  <a:prstClr val="black">
                    <a:lumMod val="50000"/>
                    <a:lumOff val="50000"/>
                  </a:prstClr>
                </a:solidFill>
                <a:cs typeface="+mn-ea"/>
                <a:sym typeface="+mn-lt"/>
              </a:rPr>
              <a:t>文字您</a:t>
            </a:r>
            <a:r>
              <a:rPr lang="zh-CN" altLang="en-US" sz="1000" dirty="0">
                <a:solidFill>
                  <a:prstClr val="black">
                    <a:lumMod val="50000"/>
                    <a:lumOff val="50000"/>
                  </a:prstClr>
                </a:solidFill>
                <a:cs typeface="+mn-ea"/>
                <a:sym typeface="+mn-lt"/>
              </a:rPr>
              <a:t>的内容打在这里，或者通过通过复制您的文本或者通过复制您的文本</a:t>
            </a:r>
            <a:r>
              <a:rPr lang="zh-CN" altLang="en-US" sz="1000" dirty="0" smtClean="0">
                <a:solidFill>
                  <a:prstClr val="black">
                    <a:lumMod val="50000"/>
                    <a:lumOff val="50000"/>
                  </a:prstClr>
                </a:solidFill>
                <a:cs typeface="+mn-ea"/>
                <a:sym typeface="+mn-lt"/>
              </a:rPr>
              <a:t>后</a:t>
            </a:r>
            <a:endParaRPr lang="en-US" altLang="zh-CN" sz="1000" dirty="0" smtClean="0">
              <a:solidFill>
                <a:prstClr val="black">
                  <a:lumMod val="50000"/>
                  <a:lumOff val="50000"/>
                </a:prstClr>
              </a:solidFill>
              <a:cs typeface="+mn-ea"/>
              <a:sym typeface="+mn-lt"/>
            </a:endParaRPr>
          </a:p>
          <a:p>
            <a:pPr algn="ctr">
              <a:lnSpc>
                <a:spcPct val="130000"/>
              </a:lnSpc>
            </a:pPr>
            <a:r>
              <a:rPr lang="zh-CN" altLang="en-US" sz="1000" dirty="0" smtClean="0">
                <a:solidFill>
                  <a:prstClr val="black">
                    <a:lumMod val="50000"/>
                    <a:lumOff val="50000"/>
                  </a:prstClr>
                </a:solidFill>
                <a:cs typeface="+mn-ea"/>
                <a:sym typeface="+mn-lt"/>
              </a:rPr>
              <a:t>在此</a:t>
            </a:r>
            <a:r>
              <a:rPr lang="zh-CN" altLang="en-US" sz="1000" dirty="0">
                <a:solidFill>
                  <a:prstClr val="black">
                    <a:lumMod val="50000"/>
                    <a:lumOff val="50000"/>
                  </a:prstClr>
                </a:solidFill>
                <a:cs typeface="+mn-ea"/>
                <a:sym typeface="+mn-lt"/>
              </a:rPr>
              <a:t>框中选择</a:t>
            </a:r>
            <a:r>
              <a:rPr lang="zh-CN" altLang="en-US" sz="1000" dirty="0" smtClean="0">
                <a:solidFill>
                  <a:prstClr val="black">
                    <a:lumMod val="50000"/>
                    <a:lumOff val="50000"/>
                  </a:prstClr>
                </a:solidFill>
                <a:cs typeface="+mn-ea"/>
                <a:sym typeface="+mn-lt"/>
              </a:rPr>
              <a:t>粘贴保留</a:t>
            </a:r>
            <a:r>
              <a:rPr lang="zh-CN" altLang="en-US" sz="1000" dirty="0">
                <a:solidFill>
                  <a:prstClr val="black">
                    <a:lumMod val="50000"/>
                    <a:lumOff val="50000"/>
                  </a:prstClr>
                </a:solidFill>
                <a:cs typeface="+mn-ea"/>
                <a:sym typeface="+mn-lt"/>
              </a:rPr>
              <a:t>文字您的内容打在</a:t>
            </a:r>
            <a:r>
              <a:rPr lang="zh-CN" altLang="en-US" sz="1000" dirty="0" smtClean="0">
                <a:solidFill>
                  <a:prstClr val="black">
                    <a:lumMod val="50000"/>
                    <a:lumOff val="50000"/>
                  </a:prstClr>
                </a:solidFill>
                <a:cs typeface="+mn-ea"/>
                <a:sym typeface="+mn-lt"/>
              </a:rPr>
              <a:t>这</a:t>
            </a:r>
            <a:endParaRPr lang="zh-CN" altLang="en-US" sz="1000" dirty="0">
              <a:solidFill>
                <a:prstClr val="black">
                  <a:lumMod val="50000"/>
                  <a:lumOff val="50000"/>
                </a:prstClr>
              </a:solidFill>
              <a:cs typeface="+mn-ea"/>
              <a:sym typeface="+mn-lt"/>
            </a:endParaRPr>
          </a:p>
        </p:txBody>
      </p:sp>
    </p:spTree>
    <p:extLst>
      <p:ext uri="{BB962C8B-B14F-4D97-AF65-F5344CB8AC3E}">
        <p14:creationId xmlns:p14="http://schemas.microsoft.com/office/powerpoint/2010/main" val="12146327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14:presetBounceEnd="40000">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0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par>
                              <p:cTn id="40" fill="hold">
                                <p:stCondLst>
                                  <p:cond delay="19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1" grpId="0"/>
          <p:bldP spid="1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91440"/>
            <a:ext cx="6893169"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圆角矩形 4"/>
          <p:cNvSpPr/>
          <p:nvPr/>
        </p:nvSpPr>
        <p:spPr>
          <a:xfrm>
            <a:off x="5709137" y="715108"/>
            <a:ext cx="5603631" cy="5451230"/>
          </a:xfrm>
          <a:prstGeom prst="roundRect">
            <a:avLst>
              <a:gd name="adj" fmla="val 1282"/>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2726316" y="2616364"/>
            <a:ext cx="1883313" cy="1392477"/>
            <a:chOff x="2726316" y="2616364"/>
            <a:chExt cx="1883313" cy="1392477"/>
          </a:xfrm>
        </p:grpSpPr>
        <p:grpSp>
          <p:nvGrpSpPr>
            <p:cNvPr id="18" name="组合 17"/>
            <p:cNvGrpSpPr/>
            <p:nvPr/>
          </p:nvGrpSpPr>
          <p:grpSpPr>
            <a:xfrm>
              <a:off x="2726316" y="2954656"/>
              <a:ext cx="1883313" cy="1054185"/>
              <a:chOff x="2447595" y="6261353"/>
              <a:chExt cx="1883313" cy="1054185"/>
            </a:xfrm>
          </p:grpSpPr>
          <p:sp>
            <p:nvSpPr>
              <p:cNvPr id="19"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财务分析</a:t>
                </a:r>
                <a:endParaRPr lang="en-US" altLang="zh-CN" sz="1400" dirty="0">
                  <a:solidFill>
                    <a:srgbClr val="4F4D50"/>
                  </a:solidFill>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精炼不用多余的文字修饰简洁精准</a:t>
                </a:r>
                <a:endParaRPr lang="zh-CN" altLang="en-US" sz="1000" dirty="0">
                  <a:solidFill>
                    <a:srgbClr val="686769"/>
                  </a:solidFill>
                  <a:cs typeface="+mn-ea"/>
                  <a:sym typeface="+mn-lt"/>
                </a:endParaRPr>
              </a:p>
            </p:txBody>
          </p:sp>
          <p:cxnSp>
            <p:nvCxnSpPr>
              <p:cNvPr id="21" name="直接连接符 2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0" name="Freeform 204"/>
            <p:cNvSpPr>
              <a:spLocks noEditPoints="1"/>
            </p:cNvSpPr>
            <p:nvPr/>
          </p:nvSpPr>
          <p:spPr bwMode="auto">
            <a:xfrm>
              <a:off x="2845312" y="2616364"/>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4F4D50"/>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cs typeface="+mn-ea"/>
                <a:sym typeface="+mn-lt"/>
              </a:endParaRPr>
            </a:p>
          </p:txBody>
        </p:sp>
      </p:grpSp>
      <p:grpSp>
        <p:nvGrpSpPr>
          <p:cNvPr id="2" name="组合 1"/>
          <p:cNvGrpSpPr/>
          <p:nvPr/>
        </p:nvGrpSpPr>
        <p:grpSpPr>
          <a:xfrm>
            <a:off x="562708" y="2625624"/>
            <a:ext cx="1883313" cy="1383217"/>
            <a:chOff x="562708" y="2625624"/>
            <a:chExt cx="1883313" cy="1383217"/>
          </a:xfrm>
        </p:grpSpPr>
        <p:grpSp>
          <p:nvGrpSpPr>
            <p:cNvPr id="14" name="组合 13"/>
            <p:cNvGrpSpPr/>
            <p:nvPr/>
          </p:nvGrpSpPr>
          <p:grpSpPr>
            <a:xfrm>
              <a:off x="562708" y="2954656"/>
              <a:ext cx="1883313" cy="1054185"/>
              <a:chOff x="2447595" y="6261353"/>
              <a:chExt cx="1883313" cy="1054185"/>
            </a:xfrm>
          </p:grpSpPr>
          <p:sp>
            <p:nvSpPr>
              <p:cNvPr id="15"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财务分析</a:t>
                </a:r>
                <a:endParaRPr lang="en-US" altLang="zh-CN" sz="1400" dirty="0">
                  <a:solidFill>
                    <a:srgbClr val="4F4D50"/>
                  </a:solidFill>
                  <a:cs typeface="+mn-ea"/>
                  <a:sym typeface="+mn-lt"/>
                </a:endParaRPr>
              </a:p>
            </p:txBody>
          </p:sp>
          <p:sp>
            <p:nvSpPr>
              <p:cNvPr id="16" name="文本框 15">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精炼不用多余的文字修饰简洁精准</a:t>
                </a:r>
                <a:endParaRPr lang="zh-CN" altLang="en-US" sz="1000" dirty="0">
                  <a:solidFill>
                    <a:srgbClr val="686769"/>
                  </a:solidFill>
                  <a:cs typeface="+mn-ea"/>
                  <a:sym typeface="+mn-lt"/>
                </a:endParaRPr>
              </a:p>
            </p:txBody>
          </p:sp>
          <p:cxnSp>
            <p:nvCxnSpPr>
              <p:cNvPr id="17" name="直接连接符 16">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Freeform 207"/>
            <p:cNvSpPr>
              <a:spLocks noEditPoints="1"/>
            </p:cNvSpPr>
            <p:nvPr/>
          </p:nvSpPr>
          <p:spPr bwMode="auto">
            <a:xfrm>
              <a:off x="675033" y="2625624"/>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4F4D50"/>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cs typeface="+mn-ea"/>
                <a:sym typeface="+mn-lt"/>
              </a:endParaRPr>
            </a:p>
          </p:txBody>
        </p:sp>
      </p:grpSp>
      <p:grpSp>
        <p:nvGrpSpPr>
          <p:cNvPr id="4" name="组合 3"/>
          <p:cNvGrpSpPr/>
          <p:nvPr/>
        </p:nvGrpSpPr>
        <p:grpSpPr>
          <a:xfrm>
            <a:off x="562708" y="4507006"/>
            <a:ext cx="1883313" cy="1423544"/>
            <a:chOff x="562708" y="4507006"/>
            <a:chExt cx="1883313" cy="1423544"/>
          </a:xfrm>
        </p:grpSpPr>
        <p:grpSp>
          <p:nvGrpSpPr>
            <p:cNvPr id="22" name="组合 21"/>
            <p:cNvGrpSpPr/>
            <p:nvPr/>
          </p:nvGrpSpPr>
          <p:grpSpPr>
            <a:xfrm>
              <a:off x="562708" y="4876365"/>
              <a:ext cx="1883313" cy="1054185"/>
              <a:chOff x="2447595" y="6261353"/>
              <a:chExt cx="1883313" cy="1054185"/>
            </a:xfrm>
          </p:grpSpPr>
          <p:sp>
            <p:nvSpPr>
              <p:cNvPr id="23"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财务分析</a:t>
                </a:r>
                <a:endParaRPr lang="en-US" altLang="zh-CN" sz="1400" dirty="0">
                  <a:solidFill>
                    <a:srgbClr val="4F4D50"/>
                  </a:solidFill>
                  <a:cs typeface="+mn-ea"/>
                  <a:sym typeface="+mn-lt"/>
                </a:endParaRPr>
              </a:p>
            </p:txBody>
          </p:sp>
          <p:sp>
            <p:nvSpPr>
              <p:cNvPr id="24" name="文本框 23">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精炼不用多余的文字修饰简洁精准</a:t>
                </a:r>
                <a:endParaRPr lang="zh-CN" altLang="en-US" sz="1000" dirty="0">
                  <a:solidFill>
                    <a:srgbClr val="686769"/>
                  </a:solidFill>
                  <a:cs typeface="+mn-ea"/>
                  <a:sym typeface="+mn-lt"/>
                </a:endParaRPr>
              </a:p>
            </p:txBody>
          </p:sp>
          <p:cxnSp>
            <p:nvCxnSpPr>
              <p:cNvPr id="25" name="直接连接符 24">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81812" y="4507006"/>
              <a:ext cx="281793" cy="283040"/>
              <a:chOff x="5394325" y="3578225"/>
              <a:chExt cx="358775" cy="360363"/>
            </a:xfrm>
            <a:solidFill>
              <a:srgbClr val="4F4D50"/>
            </a:solidFill>
          </p:grpSpPr>
          <p:sp>
            <p:nvSpPr>
              <p:cNvPr id="33"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4"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5"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6"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7"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8"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39"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40"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41"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42"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grpSp>
      <p:grpSp>
        <p:nvGrpSpPr>
          <p:cNvPr id="6" name="组合 5"/>
          <p:cNvGrpSpPr/>
          <p:nvPr/>
        </p:nvGrpSpPr>
        <p:grpSpPr>
          <a:xfrm>
            <a:off x="2726316" y="4485251"/>
            <a:ext cx="1883313" cy="1445299"/>
            <a:chOff x="2726316" y="4485251"/>
            <a:chExt cx="1883313" cy="1445299"/>
          </a:xfrm>
        </p:grpSpPr>
        <p:grpSp>
          <p:nvGrpSpPr>
            <p:cNvPr id="26" name="组合 25"/>
            <p:cNvGrpSpPr/>
            <p:nvPr/>
          </p:nvGrpSpPr>
          <p:grpSpPr>
            <a:xfrm>
              <a:off x="2726316" y="4876365"/>
              <a:ext cx="1883313" cy="1054185"/>
              <a:chOff x="2447595" y="6261353"/>
              <a:chExt cx="1883313" cy="1054185"/>
            </a:xfrm>
          </p:grpSpPr>
          <p:sp>
            <p:nvSpPr>
              <p:cNvPr id="27" name="TextBox 7">
                <a:extLst>
                  <a:ext uri="{FF2B5EF4-FFF2-40B4-BE49-F238E27FC236}">
                    <a16:creationId xmlns:a16="http://schemas.microsoft.com/office/drawing/2014/main" xmlns="" id="{8DE6CD62-A5CF-42EF-B6BB-0447C20B7252}"/>
                  </a:ext>
                </a:extLst>
              </p:cNvPr>
              <p:cNvSpPr txBox="1"/>
              <p:nvPr/>
            </p:nvSpPr>
            <p:spPr>
              <a:xfrm>
                <a:off x="2447595" y="6261353"/>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财务分析</a:t>
                </a:r>
                <a:endParaRPr lang="en-US" altLang="zh-CN" sz="1400" dirty="0">
                  <a:solidFill>
                    <a:srgbClr val="4F4D50"/>
                  </a:solidFill>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精炼不用多余的文字修饰简洁精准</a:t>
                </a:r>
                <a:endParaRPr lang="zh-CN" altLang="en-US" sz="1000" dirty="0">
                  <a:solidFill>
                    <a:srgbClr val="686769"/>
                  </a:solidFill>
                  <a:cs typeface="+mn-ea"/>
                  <a:sym typeface="+mn-lt"/>
                </a:endParaRPr>
              </a:p>
            </p:txBody>
          </p:sp>
          <p:cxnSp>
            <p:nvCxnSpPr>
              <p:cNvPr id="29" name="直接连接符 28">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829712" y="4485251"/>
              <a:ext cx="326550" cy="326550"/>
              <a:chOff x="3191434" y="2145028"/>
              <a:chExt cx="359165" cy="359165"/>
            </a:xfrm>
            <a:solidFill>
              <a:srgbClr val="4F4D50"/>
            </a:solidFill>
          </p:grpSpPr>
          <p:sp>
            <p:nvSpPr>
              <p:cNvPr id="4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4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sp>
            <p:nvSpPr>
              <p:cNvPr id="4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cs typeface="+mn-ea"/>
                  <a:sym typeface="+mn-lt"/>
                </a:endParaRPr>
              </a:p>
            </p:txBody>
          </p:sp>
        </p:grpSp>
      </p:grpSp>
      <p:sp>
        <p:nvSpPr>
          <p:cNvPr id="47" name="文本框 46">
            <a:extLst>
              <a:ext uri="{FF2B5EF4-FFF2-40B4-BE49-F238E27FC236}">
                <a16:creationId xmlns:a16="http://schemas.microsoft.com/office/drawing/2014/main" xmlns="" id="{503E0C68-DA60-417A-94AF-3E2A39D1D51A}"/>
              </a:ext>
            </a:extLst>
          </p:cNvPr>
          <p:cNvSpPr txBox="1"/>
          <p:nvPr/>
        </p:nvSpPr>
        <p:spPr>
          <a:xfrm>
            <a:off x="562709" y="1360361"/>
            <a:ext cx="4046920" cy="692497"/>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p:txBody>
      </p:sp>
      <p:grpSp>
        <p:nvGrpSpPr>
          <p:cNvPr id="49" name="组合 48"/>
          <p:cNvGrpSpPr/>
          <p:nvPr/>
        </p:nvGrpSpPr>
        <p:grpSpPr>
          <a:xfrm>
            <a:off x="481368" y="440281"/>
            <a:ext cx="1976218" cy="666359"/>
            <a:chOff x="481368" y="440281"/>
            <a:chExt cx="1976218" cy="666359"/>
          </a:xfrm>
        </p:grpSpPr>
        <p:sp>
          <p:nvSpPr>
            <p:cNvPr id="50"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51"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成本分析</a:t>
              </a:r>
              <a:endParaRPr lang="en-US" altLang="zh-CN" sz="2400" dirty="0">
                <a:solidFill>
                  <a:srgbClr val="4F4D50"/>
                </a:solidFill>
                <a:cs typeface="+mn-ea"/>
                <a:sym typeface="+mn-lt"/>
              </a:endParaRPr>
            </a:p>
          </p:txBody>
        </p:sp>
        <p:sp>
          <p:nvSpPr>
            <p:cNvPr id="52" name="矩形 51"/>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483095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1976218" cy="666359"/>
            <a:chOff x="481368" y="440281"/>
            <a:chExt cx="1976218" cy="666359"/>
          </a:xfrm>
        </p:grpSpPr>
        <p:sp>
          <p:nvSpPr>
            <p:cNvPr id="1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0"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成本分析</a:t>
              </a:r>
              <a:endParaRPr lang="en-US" altLang="zh-CN" sz="2400" dirty="0">
                <a:solidFill>
                  <a:srgbClr val="4F4D50"/>
                </a:solidFill>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aphicFrame>
        <p:nvGraphicFramePr>
          <p:cNvPr id="36" name="图表 35"/>
          <p:cNvGraphicFramePr/>
          <p:nvPr>
            <p:extLst>
              <p:ext uri="{D42A27DB-BD31-4B8C-83A1-F6EECF244321}">
                <p14:modId xmlns:p14="http://schemas.microsoft.com/office/powerpoint/2010/main" val="2113515952"/>
              </p:ext>
            </p:extLst>
          </p:nvPr>
        </p:nvGraphicFramePr>
        <p:xfrm>
          <a:off x="7321272" y="1837968"/>
          <a:ext cx="3664039" cy="3878683"/>
        </p:xfrm>
        <a:graphic>
          <a:graphicData uri="http://schemas.openxmlformats.org/drawingml/2006/chart">
            <c:chart xmlns:c="http://schemas.openxmlformats.org/drawingml/2006/chart" xmlns:r="http://schemas.openxmlformats.org/officeDocument/2006/relationships" r:id="rId3"/>
          </a:graphicData>
        </a:graphic>
      </p:graphicFrame>
      <p:sp>
        <p:nvSpPr>
          <p:cNvPr id="37" name="矩形 36"/>
          <p:cNvSpPr/>
          <p:nvPr/>
        </p:nvSpPr>
        <p:spPr>
          <a:xfrm>
            <a:off x="1777394" y="2499316"/>
            <a:ext cx="397704" cy="215444"/>
          </a:xfrm>
          <a:prstGeom prst="rect">
            <a:avLst/>
          </a:prstGeom>
        </p:spPr>
        <p:txBody>
          <a:bodyPr wrap="square" lIns="0" tIns="0" rIns="0" bIns="0">
            <a:spAutoFit/>
          </a:bodyPr>
          <a:lstStyle/>
          <a:p>
            <a:pPr algn="ctr"/>
            <a:r>
              <a:rPr lang="en-US" altLang="zh-CN" sz="1400" spc="300" dirty="0" smtClean="0">
                <a:solidFill>
                  <a:srgbClr val="4F4D50"/>
                </a:solidFill>
                <a:cs typeface="+mn-ea"/>
                <a:sym typeface="+mn-lt"/>
              </a:rPr>
              <a:t>A.</a:t>
            </a:r>
            <a:endParaRPr lang="zh-CN" altLang="en-US" sz="1400" spc="300" dirty="0">
              <a:solidFill>
                <a:srgbClr val="4F4D50"/>
              </a:solidFill>
              <a:cs typeface="+mn-ea"/>
              <a:sym typeface="+mn-lt"/>
            </a:endParaRPr>
          </a:p>
        </p:txBody>
      </p:sp>
      <p:sp>
        <p:nvSpPr>
          <p:cNvPr id="38" name="TextBox 5"/>
          <p:cNvSpPr txBox="1"/>
          <p:nvPr/>
        </p:nvSpPr>
        <p:spPr>
          <a:xfrm>
            <a:off x="1834544" y="2736140"/>
            <a:ext cx="1885192" cy="735842"/>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mn-lt"/>
                <a:ea typeface="+mn-ea"/>
                <a:cs typeface="+mn-ea"/>
                <a:sym typeface="+mn-lt"/>
              </a:rPr>
              <a:t>点击输入简要文字内容，文字内容需概括精炼，不用多余的文字修饰，言简意赅的说明该项内容</a:t>
            </a:r>
            <a:r>
              <a:rPr lang="zh-CN" altLang="en-US" sz="1000" dirty="0" smtClean="0">
                <a:solidFill>
                  <a:srgbClr val="4F4D50"/>
                </a:solidFill>
                <a:latin typeface="+mn-lt"/>
                <a:ea typeface="+mn-ea"/>
                <a:cs typeface="+mn-ea"/>
                <a:sym typeface="+mn-lt"/>
              </a:rPr>
              <a:t>。</a:t>
            </a:r>
            <a:endParaRPr lang="en-US" altLang="zh-CN" sz="1000" dirty="0">
              <a:solidFill>
                <a:srgbClr val="4F4D50"/>
              </a:solidFill>
              <a:latin typeface="+mn-lt"/>
              <a:ea typeface="+mn-ea"/>
              <a:cs typeface="+mn-ea"/>
              <a:sym typeface="+mn-lt"/>
            </a:endParaRPr>
          </a:p>
        </p:txBody>
      </p:sp>
      <p:sp>
        <p:nvSpPr>
          <p:cNvPr id="39" name="TextBox 6"/>
          <p:cNvSpPr txBox="1"/>
          <p:nvPr/>
        </p:nvSpPr>
        <p:spPr>
          <a:xfrm>
            <a:off x="2184004" y="2499316"/>
            <a:ext cx="1473025" cy="215444"/>
          </a:xfrm>
          <a:prstGeom prst="rect">
            <a:avLst/>
          </a:prstGeom>
          <a:noFill/>
        </p:spPr>
        <p:txBody>
          <a:bodyPr wrap="square" lIns="0" tIns="0" rIns="0" bIns="0" rtlCol="0">
            <a:spAutoFit/>
          </a:bodyPr>
          <a:lstStyle/>
          <a:p>
            <a:r>
              <a:rPr lang="zh-CN" altLang="en-US" sz="1400" dirty="0">
                <a:solidFill>
                  <a:srgbClr val="4F4D50"/>
                </a:solidFill>
                <a:cs typeface="+mn-ea"/>
                <a:sym typeface="+mn-lt"/>
              </a:rPr>
              <a:t>标题关键字</a:t>
            </a:r>
          </a:p>
        </p:txBody>
      </p:sp>
      <p:sp>
        <p:nvSpPr>
          <p:cNvPr id="40" name="任意多边形 39"/>
          <p:cNvSpPr/>
          <p:nvPr/>
        </p:nvSpPr>
        <p:spPr>
          <a:xfrm>
            <a:off x="825351"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41" name="TextBox 27"/>
          <p:cNvSpPr txBox="1"/>
          <p:nvPr/>
        </p:nvSpPr>
        <p:spPr>
          <a:xfrm>
            <a:off x="1004794" y="2596093"/>
            <a:ext cx="474489" cy="276999"/>
          </a:xfrm>
          <a:prstGeom prst="rect">
            <a:avLst/>
          </a:prstGeom>
          <a:noFill/>
        </p:spPr>
        <p:txBody>
          <a:bodyPr wrap="none" lIns="0" tIns="0" rIns="0" bIns="0" rtlCol="0">
            <a:spAutoFit/>
          </a:bodyPr>
          <a:lstStyle/>
          <a:p>
            <a:r>
              <a:rPr lang="en-US" altLang="zh-CN" dirty="0" smtClean="0">
                <a:solidFill>
                  <a:srgbClr val="4F4D50"/>
                </a:solidFill>
                <a:cs typeface="+mn-ea"/>
                <a:sym typeface="+mn-lt"/>
              </a:rPr>
              <a:t>10%</a:t>
            </a:r>
            <a:endParaRPr lang="zh-CN" altLang="en-US" dirty="0">
              <a:solidFill>
                <a:srgbClr val="4F4D50"/>
              </a:solidFill>
              <a:cs typeface="+mn-ea"/>
              <a:sym typeface="+mn-lt"/>
            </a:endParaRPr>
          </a:p>
        </p:txBody>
      </p:sp>
      <p:sp>
        <p:nvSpPr>
          <p:cNvPr id="42" name="矩形 41"/>
          <p:cNvSpPr/>
          <p:nvPr/>
        </p:nvSpPr>
        <p:spPr>
          <a:xfrm>
            <a:off x="5057011" y="2499316"/>
            <a:ext cx="397704" cy="215444"/>
          </a:xfrm>
          <a:prstGeom prst="rect">
            <a:avLst/>
          </a:prstGeom>
        </p:spPr>
        <p:txBody>
          <a:bodyPr wrap="square" lIns="0" tIns="0" rIns="0" bIns="0">
            <a:spAutoFit/>
          </a:bodyPr>
          <a:lstStyle/>
          <a:p>
            <a:pPr algn="ctr"/>
            <a:r>
              <a:rPr lang="en-US" altLang="zh-CN" sz="1400" spc="300" dirty="0" smtClean="0">
                <a:solidFill>
                  <a:srgbClr val="4F4D50"/>
                </a:solidFill>
                <a:cs typeface="+mn-ea"/>
                <a:sym typeface="+mn-lt"/>
              </a:rPr>
              <a:t>B.</a:t>
            </a:r>
            <a:endParaRPr lang="zh-CN" altLang="en-US" sz="1400" spc="300" dirty="0">
              <a:solidFill>
                <a:srgbClr val="4F4D50"/>
              </a:solidFill>
              <a:cs typeface="+mn-ea"/>
              <a:sym typeface="+mn-lt"/>
            </a:endParaRPr>
          </a:p>
        </p:txBody>
      </p:sp>
      <p:sp>
        <p:nvSpPr>
          <p:cNvPr id="43" name="TextBox 5"/>
          <p:cNvSpPr txBox="1"/>
          <p:nvPr/>
        </p:nvSpPr>
        <p:spPr>
          <a:xfrm>
            <a:off x="5114161" y="2736140"/>
            <a:ext cx="1885192" cy="735842"/>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mn-lt"/>
                <a:ea typeface="+mn-ea"/>
                <a:cs typeface="+mn-ea"/>
                <a:sym typeface="+mn-lt"/>
              </a:rPr>
              <a:t>点击输入简要文字内容，文字内容需概括精炼，不用多余的文字修饰，言简意赅的说明该项内容</a:t>
            </a:r>
            <a:r>
              <a:rPr lang="zh-CN" altLang="en-US" sz="1000" dirty="0" smtClean="0">
                <a:solidFill>
                  <a:srgbClr val="4F4D50"/>
                </a:solidFill>
                <a:latin typeface="+mn-lt"/>
                <a:ea typeface="+mn-ea"/>
                <a:cs typeface="+mn-ea"/>
                <a:sym typeface="+mn-lt"/>
              </a:rPr>
              <a:t>。</a:t>
            </a:r>
            <a:endParaRPr lang="en-US" altLang="zh-CN" sz="1000" dirty="0">
              <a:solidFill>
                <a:srgbClr val="4F4D50"/>
              </a:solidFill>
              <a:latin typeface="+mn-lt"/>
              <a:ea typeface="+mn-ea"/>
              <a:cs typeface="+mn-ea"/>
              <a:sym typeface="+mn-lt"/>
            </a:endParaRPr>
          </a:p>
        </p:txBody>
      </p:sp>
      <p:sp>
        <p:nvSpPr>
          <p:cNvPr id="44" name="TextBox 6"/>
          <p:cNvSpPr txBox="1"/>
          <p:nvPr/>
        </p:nvSpPr>
        <p:spPr>
          <a:xfrm>
            <a:off x="5463621" y="2499316"/>
            <a:ext cx="1473025" cy="215444"/>
          </a:xfrm>
          <a:prstGeom prst="rect">
            <a:avLst/>
          </a:prstGeom>
          <a:noFill/>
        </p:spPr>
        <p:txBody>
          <a:bodyPr wrap="square" lIns="0" tIns="0" rIns="0" bIns="0" rtlCol="0">
            <a:spAutoFit/>
          </a:bodyPr>
          <a:lstStyle/>
          <a:p>
            <a:r>
              <a:rPr lang="zh-CN" altLang="en-US" sz="1400" dirty="0">
                <a:solidFill>
                  <a:srgbClr val="4F4D50"/>
                </a:solidFill>
                <a:cs typeface="+mn-ea"/>
                <a:sym typeface="+mn-lt"/>
              </a:rPr>
              <a:t>标题关键字</a:t>
            </a:r>
          </a:p>
        </p:txBody>
      </p:sp>
      <p:sp>
        <p:nvSpPr>
          <p:cNvPr id="45" name="任意多边形 44"/>
          <p:cNvSpPr/>
          <p:nvPr/>
        </p:nvSpPr>
        <p:spPr>
          <a:xfrm>
            <a:off x="4104968"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46" name="TextBox 27"/>
          <p:cNvSpPr txBox="1"/>
          <p:nvPr/>
        </p:nvSpPr>
        <p:spPr>
          <a:xfrm>
            <a:off x="4284411" y="2596093"/>
            <a:ext cx="474489" cy="276999"/>
          </a:xfrm>
          <a:prstGeom prst="rect">
            <a:avLst/>
          </a:prstGeom>
          <a:noFill/>
        </p:spPr>
        <p:txBody>
          <a:bodyPr wrap="none" lIns="0" tIns="0" rIns="0" bIns="0" rtlCol="0">
            <a:spAutoFit/>
          </a:bodyPr>
          <a:lstStyle/>
          <a:p>
            <a:r>
              <a:rPr lang="en-US" altLang="zh-CN" dirty="0" smtClean="0">
                <a:solidFill>
                  <a:srgbClr val="4F4D50"/>
                </a:solidFill>
                <a:cs typeface="+mn-ea"/>
                <a:sym typeface="+mn-lt"/>
              </a:rPr>
              <a:t>15%</a:t>
            </a:r>
            <a:endParaRPr lang="zh-CN" altLang="en-US" dirty="0">
              <a:solidFill>
                <a:srgbClr val="4F4D50"/>
              </a:solidFill>
              <a:cs typeface="+mn-ea"/>
              <a:sym typeface="+mn-lt"/>
            </a:endParaRPr>
          </a:p>
        </p:txBody>
      </p:sp>
      <p:sp>
        <p:nvSpPr>
          <p:cNvPr id="47" name="矩形 46"/>
          <p:cNvSpPr/>
          <p:nvPr/>
        </p:nvSpPr>
        <p:spPr>
          <a:xfrm>
            <a:off x="1788824" y="4608631"/>
            <a:ext cx="397704" cy="215444"/>
          </a:xfrm>
          <a:prstGeom prst="rect">
            <a:avLst/>
          </a:prstGeom>
        </p:spPr>
        <p:txBody>
          <a:bodyPr wrap="square" lIns="0" tIns="0" rIns="0" bIns="0">
            <a:spAutoFit/>
          </a:bodyPr>
          <a:lstStyle/>
          <a:p>
            <a:pPr algn="ctr"/>
            <a:r>
              <a:rPr lang="en-US" altLang="zh-CN" sz="1400" spc="300" dirty="0" smtClean="0">
                <a:solidFill>
                  <a:srgbClr val="4F4D50"/>
                </a:solidFill>
                <a:cs typeface="+mn-ea"/>
                <a:sym typeface="+mn-lt"/>
              </a:rPr>
              <a:t>C.</a:t>
            </a:r>
            <a:endParaRPr lang="zh-CN" altLang="en-US" sz="1400" spc="300" dirty="0">
              <a:solidFill>
                <a:srgbClr val="4F4D50"/>
              </a:solidFill>
              <a:cs typeface="+mn-ea"/>
              <a:sym typeface="+mn-lt"/>
            </a:endParaRPr>
          </a:p>
        </p:txBody>
      </p:sp>
      <p:sp>
        <p:nvSpPr>
          <p:cNvPr id="48" name="TextBox 5"/>
          <p:cNvSpPr txBox="1"/>
          <p:nvPr/>
        </p:nvSpPr>
        <p:spPr>
          <a:xfrm>
            <a:off x="1834544" y="4867200"/>
            <a:ext cx="1885192" cy="735842"/>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mn-lt"/>
                <a:ea typeface="+mn-ea"/>
                <a:cs typeface="+mn-ea"/>
                <a:sym typeface="+mn-lt"/>
              </a:rPr>
              <a:t>点击输入简要文字内容，文字内容需概括精炼，不用多余的文字修饰，言简意赅的说明该项内容</a:t>
            </a:r>
            <a:r>
              <a:rPr lang="zh-CN" altLang="en-US" sz="1000" dirty="0" smtClean="0">
                <a:solidFill>
                  <a:srgbClr val="4F4D50"/>
                </a:solidFill>
                <a:latin typeface="+mn-lt"/>
                <a:ea typeface="+mn-ea"/>
                <a:cs typeface="+mn-ea"/>
                <a:sym typeface="+mn-lt"/>
              </a:rPr>
              <a:t>。</a:t>
            </a:r>
            <a:endParaRPr lang="en-US" altLang="zh-CN" sz="1000" dirty="0">
              <a:solidFill>
                <a:srgbClr val="4F4D50"/>
              </a:solidFill>
              <a:latin typeface="+mn-lt"/>
              <a:ea typeface="+mn-ea"/>
              <a:cs typeface="+mn-ea"/>
              <a:sym typeface="+mn-lt"/>
            </a:endParaRPr>
          </a:p>
        </p:txBody>
      </p:sp>
      <p:sp>
        <p:nvSpPr>
          <p:cNvPr id="49" name="TextBox 6"/>
          <p:cNvSpPr txBox="1"/>
          <p:nvPr/>
        </p:nvSpPr>
        <p:spPr>
          <a:xfrm>
            <a:off x="2195434" y="4608631"/>
            <a:ext cx="1473025" cy="215444"/>
          </a:xfrm>
          <a:prstGeom prst="rect">
            <a:avLst/>
          </a:prstGeom>
          <a:noFill/>
        </p:spPr>
        <p:txBody>
          <a:bodyPr wrap="square" lIns="0" tIns="0" rIns="0" bIns="0" rtlCol="0">
            <a:spAutoFit/>
          </a:bodyPr>
          <a:lstStyle/>
          <a:p>
            <a:r>
              <a:rPr lang="zh-CN" altLang="en-US" sz="1400" dirty="0">
                <a:solidFill>
                  <a:srgbClr val="4F4D50"/>
                </a:solidFill>
                <a:cs typeface="+mn-ea"/>
                <a:sym typeface="+mn-lt"/>
              </a:rPr>
              <a:t>标题关键字</a:t>
            </a:r>
          </a:p>
        </p:txBody>
      </p:sp>
      <p:sp>
        <p:nvSpPr>
          <p:cNvPr id="50" name="任意多边形 49"/>
          <p:cNvSpPr/>
          <p:nvPr/>
        </p:nvSpPr>
        <p:spPr>
          <a:xfrm>
            <a:off x="825351"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51" name="TextBox 27"/>
          <p:cNvSpPr txBox="1"/>
          <p:nvPr/>
        </p:nvSpPr>
        <p:spPr>
          <a:xfrm>
            <a:off x="1004794" y="4727153"/>
            <a:ext cx="474489" cy="276999"/>
          </a:xfrm>
          <a:prstGeom prst="rect">
            <a:avLst/>
          </a:prstGeom>
          <a:noFill/>
        </p:spPr>
        <p:txBody>
          <a:bodyPr wrap="none" lIns="0" tIns="0" rIns="0" bIns="0" rtlCol="0">
            <a:spAutoFit/>
          </a:bodyPr>
          <a:lstStyle/>
          <a:p>
            <a:r>
              <a:rPr lang="en-US" altLang="zh-CN" dirty="0" smtClean="0">
                <a:solidFill>
                  <a:srgbClr val="4F4D50"/>
                </a:solidFill>
                <a:cs typeface="+mn-ea"/>
                <a:sym typeface="+mn-lt"/>
              </a:rPr>
              <a:t>30%</a:t>
            </a:r>
            <a:endParaRPr lang="zh-CN" altLang="en-US" dirty="0">
              <a:solidFill>
                <a:srgbClr val="4F4D50"/>
              </a:solidFill>
              <a:cs typeface="+mn-ea"/>
              <a:sym typeface="+mn-lt"/>
            </a:endParaRPr>
          </a:p>
        </p:txBody>
      </p:sp>
      <p:sp>
        <p:nvSpPr>
          <p:cNvPr id="52" name="矩形 51"/>
          <p:cNvSpPr/>
          <p:nvPr/>
        </p:nvSpPr>
        <p:spPr>
          <a:xfrm>
            <a:off x="5068441" y="4608631"/>
            <a:ext cx="397704" cy="215444"/>
          </a:xfrm>
          <a:prstGeom prst="rect">
            <a:avLst/>
          </a:prstGeom>
        </p:spPr>
        <p:txBody>
          <a:bodyPr wrap="square" lIns="0" tIns="0" rIns="0" bIns="0">
            <a:spAutoFit/>
          </a:bodyPr>
          <a:lstStyle/>
          <a:p>
            <a:pPr algn="ctr"/>
            <a:r>
              <a:rPr lang="en-US" altLang="zh-CN" sz="1400" b="1" spc="300" dirty="0" smtClean="0">
                <a:solidFill>
                  <a:srgbClr val="4F4D50"/>
                </a:solidFill>
                <a:cs typeface="+mn-ea"/>
                <a:sym typeface="+mn-lt"/>
              </a:rPr>
              <a:t>D.</a:t>
            </a:r>
            <a:endParaRPr lang="zh-CN" altLang="en-US" sz="1400" b="1" spc="300" dirty="0">
              <a:solidFill>
                <a:srgbClr val="4F4D50"/>
              </a:solidFill>
              <a:cs typeface="+mn-ea"/>
              <a:sym typeface="+mn-lt"/>
            </a:endParaRPr>
          </a:p>
        </p:txBody>
      </p:sp>
      <p:sp>
        <p:nvSpPr>
          <p:cNvPr id="53" name="TextBox 5"/>
          <p:cNvSpPr txBox="1"/>
          <p:nvPr/>
        </p:nvSpPr>
        <p:spPr>
          <a:xfrm>
            <a:off x="5114161" y="4867200"/>
            <a:ext cx="1885192" cy="735842"/>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mn-lt"/>
                <a:ea typeface="+mn-ea"/>
                <a:cs typeface="+mn-ea"/>
                <a:sym typeface="+mn-lt"/>
              </a:rPr>
              <a:t>点击输入简要文字内容，文字内容需概括精炼，不用多余的文字修饰，言简意赅的说明该项内容</a:t>
            </a:r>
            <a:r>
              <a:rPr lang="zh-CN" altLang="en-US" sz="1000" dirty="0" smtClean="0">
                <a:solidFill>
                  <a:srgbClr val="4F4D50"/>
                </a:solidFill>
                <a:latin typeface="+mn-lt"/>
                <a:ea typeface="+mn-ea"/>
                <a:cs typeface="+mn-ea"/>
                <a:sym typeface="+mn-lt"/>
              </a:rPr>
              <a:t>。</a:t>
            </a:r>
            <a:endParaRPr lang="en-US" altLang="zh-CN" sz="1000" dirty="0">
              <a:solidFill>
                <a:srgbClr val="4F4D50"/>
              </a:solidFill>
              <a:latin typeface="+mn-lt"/>
              <a:ea typeface="+mn-ea"/>
              <a:cs typeface="+mn-ea"/>
              <a:sym typeface="+mn-lt"/>
            </a:endParaRPr>
          </a:p>
        </p:txBody>
      </p:sp>
      <p:sp>
        <p:nvSpPr>
          <p:cNvPr id="54" name="TextBox 6"/>
          <p:cNvSpPr txBox="1"/>
          <p:nvPr/>
        </p:nvSpPr>
        <p:spPr>
          <a:xfrm>
            <a:off x="5475051" y="4608631"/>
            <a:ext cx="1473025" cy="215444"/>
          </a:xfrm>
          <a:prstGeom prst="rect">
            <a:avLst/>
          </a:prstGeom>
          <a:noFill/>
        </p:spPr>
        <p:txBody>
          <a:bodyPr wrap="square" lIns="0" tIns="0" rIns="0" bIns="0" rtlCol="0">
            <a:spAutoFit/>
          </a:bodyPr>
          <a:lstStyle/>
          <a:p>
            <a:r>
              <a:rPr lang="zh-CN" altLang="en-US" sz="1400" dirty="0">
                <a:solidFill>
                  <a:srgbClr val="4F4D50"/>
                </a:solidFill>
                <a:cs typeface="+mn-ea"/>
                <a:sym typeface="+mn-lt"/>
              </a:rPr>
              <a:t>标题关键字</a:t>
            </a:r>
          </a:p>
        </p:txBody>
      </p:sp>
      <p:sp>
        <p:nvSpPr>
          <p:cNvPr id="55" name="任意多边形 54"/>
          <p:cNvSpPr/>
          <p:nvPr/>
        </p:nvSpPr>
        <p:spPr>
          <a:xfrm>
            <a:off x="4104968"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noFill/>
          <a:ln w="9525">
            <a:solidFill>
              <a:srgbClr val="4F4D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56" name="TextBox 27"/>
          <p:cNvSpPr txBox="1"/>
          <p:nvPr/>
        </p:nvSpPr>
        <p:spPr>
          <a:xfrm>
            <a:off x="4284411" y="4727153"/>
            <a:ext cx="474489" cy="276999"/>
          </a:xfrm>
          <a:prstGeom prst="rect">
            <a:avLst/>
          </a:prstGeom>
          <a:noFill/>
        </p:spPr>
        <p:txBody>
          <a:bodyPr wrap="none" lIns="0" tIns="0" rIns="0" bIns="0" rtlCol="0">
            <a:spAutoFit/>
          </a:bodyPr>
          <a:lstStyle/>
          <a:p>
            <a:r>
              <a:rPr lang="en-US" altLang="zh-CN" dirty="0" smtClean="0">
                <a:solidFill>
                  <a:srgbClr val="4F4D50"/>
                </a:solidFill>
                <a:cs typeface="+mn-ea"/>
                <a:sym typeface="+mn-lt"/>
              </a:rPr>
              <a:t>55%</a:t>
            </a:r>
            <a:endParaRPr lang="zh-CN" altLang="en-US" dirty="0">
              <a:solidFill>
                <a:srgbClr val="4F4D50"/>
              </a:solidFill>
              <a:cs typeface="+mn-ea"/>
              <a:sym typeface="+mn-lt"/>
            </a:endParaRPr>
          </a:p>
        </p:txBody>
      </p:sp>
      <p:sp>
        <p:nvSpPr>
          <p:cNvPr id="57" name="KSO_Shape"/>
          <p:cNvSpPr>
            <a:spLocks/>
          </p:cNvSpPr>
          <p:nvPr/>
        </p:nvSpPr>
        <p:spPr bwMode="auto">
          <a:xfrm>
            <a:off x="8828677" y="3351736"/>
            <a:ext cx="665416" cy="63879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4F4D5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Tree>
    <p:extLst>
      <p:ext uri="{BB962C8B-B14F-4D97-AF65-F5344CB8AC3E}">
        <p14:creationId xmlns:p14="http://schemas.microsoft.com/office/powerpoint/2010/main" val="3082748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par>
                          <p:cTn id="41" fill="hold">
                            <p:stCondLst>
                              <p:cond delay="1100"/>
                            </p:stCondLst>
                            <p:childTnLst>
                              <p:par>
                                <p:cTn id="42" presetID="37"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anim calcmode="lin" valueType="num">
                                      <p:cBhvr>
                                        <p:cTn id="45" dur="1000" fill="hold"/>
                                        <p:tgtEl>
                                          <p:spTgt spid="40"/>
                                        </p:tgtEl>
                                        <p:attrNameLst>
                                          <p:attrName>ppt_x</p:attrName>
                                        </p:attrNameLst>
                                      </p:cBhvr>
                                      <p:tavLst>
                                        <p:tav tm="0">
                                          <p:val>
                                            <p:strVal val="#ppt_x"/>
                                          </p:val>
                                        </p:tav>
                                        <p:tav tm="100000">
                                          <p:val>
                                            <p:strVal val="#ppt_x"/>
                                          </p:val>
                                        </p:tav>
                                      </p:tavLst>
                                    </p:anim>
                                    <p:anim calcmode="lin" valueType="num">
                                      <p:cBhvr>
                                        <p:cTn id="46" dur="900" decel="100000" fill="hold"/>
                                        <p:tgtEl>
                                          <p:spTgt spid="40"/>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900" decel="100000" fill="hold"/>
                                        <p:tgtEl>
                                          <p:spTgt spid="41"/>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30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1000"/>
                                        <p:tgtEl>
                                          <p:spTgt spid="45"/>
                                        </p:tgtEl>
                                      </p:cBhvr>
                                    </p:animEffect>
                                    <p:anim calcmode="lin" valueType="num">
                                      <p:cBhvr>
                                        <p:cTn id="57" dur="1000" fill="hold"/>
                                        <p:tgtEl>
                                          <p:spTgt spid="45"/>
                                        </p:tgtEl>
                                        <p:attrNameLst>
                                          <p:attrName>ppt_x</p:attrName>
                                        </p:attrNameLst>
                                      </p:cBhvr>
                                      <p:tavLst>
                                        <p:tav tm="0">
                                          <p:val>
                                            <p:strVal val="#ppt_x"/>
                                          </p:val>
                                        </p:tav>
                                        <p:tav tm="100000">
                                          <p:val>
                                            <p:strVal val="#ppt_x"/>
                                          </p:val>
                                        </p:tav>
                                      </p:tavLst>
                                    </p:anim>
                                    <p:anim calcmode="lin" valueType="num">
                                      <p:cBhvr>
                                        <p:cTn id="58" dur="900" decel="100000" fill="hold"/>
                                        <p:tgtEl>
                                          <p:spTgt spid="45"/>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30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900" decel="100000" fill="hold"/>
                                        <p:tgtEl>
                                          <p:spTgt spid="46"/>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66" presetID="37" presetClass="entr" presetSubtype="0" fill="hold" grpId="0" nodeType="withEffect">
                                  <p:stCondLst>
                                    <p:cond delay="60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1000"/>
                                        <p:tgtEl>
                                          <p:spTgt spid="50"/>
                                        </p:tgtEl>
                                      </p:cBhvr>
                                    </p:animEffect>
                                    <p:anim calcmode="lin" valueType="num">
                                      <p:cBhvr>
                                        <p:cTn id="69" dur="1000" fill="hold"/>
                                        <p:tgtEl>
                                          <p:spTgt spid="50"/>
                                        </p:tgtEl>
                                        <p:attrNameLst>
                                          <p:attrName>ppt_x</p:attrName>
                                        </p:attrNameLst>
                                      </p:cBhvr>
                                      <p:tavLst>
                                        <p:tav tm="0">
                                          <p:val>
                                            <p:strVal val="#ppt_x"/>
                                          </p:val>
                                        </p:tav>
                                        <p:tav tm="100000">
                                          <p:val>
                                            <p:strVal val="#ppt_x"/>
                                          </p:val>
                                        </p:tav>
                                      </p:tavLst>
                                    </p:anim>
                                    <p:anim calcmode="lin" valueType="num">
                                      <p:cBhvr>
                                        <p:cTn id="70" dur="900" decel="100000" fill="hold"/>
                                        <p:tgtEl>
                                          <p:spTgt spid="50"/>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6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1000"/>
                                        <p:tgtEl>
                                          <p:spTgt spid="51"/>
                                        </p:tgtEl>
                                      </p:cBhvr>
                                    </p:animEffect>
                                    <p:anim calcmode="lin" valueType="num">
                                      <p:cBhvr>
                                        <p:cTn id="75" dur="1000" fill="hold"/>
                                        <p:tgtEl>
                                          <p:spTgt spid="51"/>
                                        </p:tgtEl>
                                        <p:attrNameLst>
                                          <p:attrName>ppt_x</p:attrName>
                                        </p:attrNameLst>
                                      </p:cBhvr>
                                      <p:tavLst>
                                        <p:tav tm="0">
                                          <p:val>
                                            <p:strVal val="#ppt_x"/>
                                          </p:val>
                                        </p:tav>
                                        <p:tav tm="100000">
                                          <p:val>
                                            <p:strVal val="#ppt_x"/>
                                          </p:val>
                                        </p:tav>
                                      </p:tavLst>
                                    </p:anim>
                                    <p:anim calcmode="lin" valueType="num">
                                      <p:cBhvr>
                                        <p:cTn id="76" dur="900" decel="100000" fill="hold"/>
                                        <p:tgtEl>
                                          <p:spTgt spid="51"/>
                                        </p:tgtEl>
                                        <p:attrNameLst>
                                          <p:attrName>ppt_y</p:attrName>
                                        </p:attrNameLst>
                                      </p:cBhvr>
                                      <p:tavLst>
                                        <p:tav tm="0">
                                          <p:val>
                                            <p:strVal val="#ppt_y+1"/>
                                          </p:val>
                                        </p:tav>
                                        <p:tav tm="100000">
                                          <p:val>
                                            <p:strVal val="#ppt_y-.03"/>
                                          </p:val>
                                        </p:tav>
                                      </p:tavLst>
                                    </p:anim>
                                    <p:anim calcmode="lin" valueType="num">
                                      <p:cBhvr>
                                        <p:cTn id="77"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90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900" decel="100000" fill="hold"/>
                                        <p:tgtEl>
                                          <p:spTgt spid="55"/>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90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1000"/>
                                        <p:tgtEl>
                                          <p:spTgt spid="56"/>
                                        </p:tgtEl>
                                      </p:cBhvr>
                                    </p:animEffect>
                                    <p:anim calcmode="lin" valueType="num">
                                      <p:cBhvr>
                                        <p:cTn id="87" dur="1000" fill="hold"/>
                                        <p:tgtEl>
                                          <p:spTgt spid="56"/>
                                        </p:tgtEl>
                                        <p:attrNameLst>
                                          <p:attrName>ppt_x</p:attrName>
                                        </p:attrNameLst>
                                      </p:cBhvr>
                                      <p:tavLst>
                                        <p:tav tm="0">
                                          <p:val>
                                            <p:strVal val="#ppt_x"/>
                                          </p:val>
                                        </p:tav>
                                        <p:tav tm="100000">
                                          <p:val>
                                            <p:strVal val="#ppt_x"/>
                                          </p:val>
                                        </p:tav>
                                      </p:tavLst>
                                    </p:anim>
                                    <p:anim calcmode="lin" valueType="num">
                                      <p:cBhvr>
                                        <p:cTn id="88" dur="900" decel="100000" fill="hold"/>
                                        <p:tgtEl>
                                          <p:spTgt spid="56"/>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90" fill="hold">
                            <p:stCondLst>
                              <p:cond delay="3000"/>
                            </p:stCondLst>
                            <p:childTnLst>
                              <p:par>
                                <p:cTn id="91" presetID="21" presetClass="entr" presetSubtype="1" fill="hold" grpId="0" nodeType="after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heel(1)">
                                      <p:cBhvr>
                                        <p:cTn id="93" dur="2000"/>
                                        <p:tgtEl>
                                          <p:spTgt spid="36"/>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57"/>
                                        </p:tgtEl>
                                        <p:attrNameLst>
                                          <p:attrName>style.visibility</p:attrName>
                                        </p:attrNameLst>
                                      </p:cBhvr>
                                      <p:to>
                                        <p:strVal val="visible"/>
                                      </p:to>
                                    </p:set>
                                    <p:animEffect transition="in" filter="fade">
                                      <p:cBhvr>
                                        <p:cTn id="96"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1976218" cy="666359"/>
            <a:chOff x="481368" y="440281"/>
            <a:chExt cx="1976218" cy="666359"/>
          </a:xfrm>
        </p:grpSpPr>
        <p:sp>
          <p:nvSpPr>
            <p:cNvPr id="1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0"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资金预算</a:t>
              </a:r>
              <a:endParaRPr lang="en-US" altLang="zh-CN" sz="2400" dirty="0">
                <a:solidFill>
                  <a:srgbClr val="4F4D50"/>
                </a:solidFill>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TextBox 5"/>
          <p:cNvSpPr txBox="1"/>
          <p:nvPr/>
        </p:nvSpPr>
        <p:spPr>
          <a:xfrm>
            <a:off x="2135560" y="2565316"/>
            <a:ext cx="4023075" cy="209737"/>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smtClean="0">
                <a:solidFill>
                  <a:srgbClr val="4F4D50"/>
                </a:solidFill>
                <a:latin typeface="+mn-lt"/>
                <a:ea typeface="+mn-ea"/>
                <a:cs typeface="+mn-ea"/>
                <a:sym typeface="+mn-lt"/>
              </a:rPr>
              <a:t>推广商业计划，力争</a:t>
            </a:r>
            <a:r>
              <a:rPr lang="en-US" altLang="zh-CN" dirty="0" smtClean="0">
                <a:solidFill>
                  <a:srgbClr val="4F4D50"/>
                </a:solidFill>
                <a:latin typeface="+mn-lt"/>
                <a:ea typeface="+mn-ea"/>
                <a:cs typeface="+mn-ea"/>
                <a:sym typeface="+mn-lt"/>
              </a:rPr>
              <a:t>200</a:t>
            </a:r>
            <a:r>
              <a:rPr lang="zh-CN" altLang="en-US" dirty="0">
                <a:solidFill>
                  <a:srgbClr val="4F4D50"/>
                </a:solidFill>
                <a:latin typeface="+mn-lt"/>
                <a:ea typeface="+mn-ea"/>
                <a:cs typeface="+mn-ea"/>
                <a:sym typeface="+mn-lt"/>
              </a:rPr>
              <a:t>万元机构投资</a:t>
            </a:r>
            <a:endParaRPr lang="en-US" altLang="zh-CN" dirty="0">
              <a:solidFill>
                <a:srgbClr val="4F4D50"/>
              </a:solidFill>
              <a:latin typeface="+mn-lt"/>
              <a:ea typeface="+mn-ea"/>
              <a:cs typeface="+mn-ea"/>
              <a:sym typeface="+mn-lt"/>
            </a:endParaRPr>
          </a:p>
        </p:txBody>
      </p:sp>
      <p:sp>
        <p:nvSpPr>
          <p:cNvPr id="23" name="TextBox 6"/>
          <p:cNvSpPr txBox="1"/>
          <p:nvPr/>
        </p:nvSpPr>
        <p:spPr>
          <a:xfrm>
            <a:off x="2135560" y="3183295"/>
            <a:ext cx="4023075" cy="209737"/>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mn-lt"/>
                <a:ea typeface="+mn-ea"/>
                <a:cs typeface="+mn-ea"/>
                <a:sym typeface="+mn-lt"/>
              </a:rPr>
              <a:t>引入第二战略投资者，融资金额</a:t>
            </a:r>
            <a:r>
              <a:rPr lang="en-US" altLang="zh-CN" dirty="0">
                <a:solidFill>
                  <a:srgbClr val="4F4D50"/>
                </a:solidFill>
                <a:latin typeface="+mn-lt"/>
                <a:ea typeface="+mn-ea"/>
                <a:cs typeface="+mn-ea"/>
                <a:sym typeface="+mn-lt"/>
              </a:rPr>
              <a:t>250</a:t>
            </a:r>
            <a:r>
              <a:rPr lang="zh-CN" altLang="en-US" dirty="0">
                <a:solidFill>
                  <a:srgbClr val="4F4D50"/>
                </a:solidFill>
                <a:latin typeface="+mn-lt"/>
                <a:ea typeface="+mn-ea"/>
                <a:cs typeface="+mn-ea"/>
                <a:sym typeface="+mn-lt"/>
              </a:rPr>
              <a:t>万元人民币</a:t>
            </a:r>
            <a:endParaRPr lang="en-US" altLang="zh-CN" dirty="0">
              <a:solidFill>
                <a:srgbClr val="4F4D50"/>
              </a:solidFill>
              <a:latin typeface="+mn-lt"/>
              <a:ea typeface="+mn-ea"/>
              <a:cs typeface="+mn-ea"/>
              <a:sym typeface="+mn-lt"/>
            </a:endParaRPr>
          </a:p>
        </p:txBody>
      </p:sp>
      <p:sp>
        <p:nvSpPr>
          <p:cNvPr id="24" name="TextBox 8"/>
          <p:cNvSpPr txBox="1"/>
          <p:nvPr/>
        </p:nvSpPr>
        <p:spPr>
          <a:xfrm>
            <a:off x="2135560" y="3781397"/>
            <a:ext cx="4023075" cy="209737"/>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mn-lt"/>
                <a:ea typeface="+mn-ea"/>
                <a:cs typeface="+mn-ea"/>
                <a:sym typeface="+mn-lt"/>
              </a:rPr>
              <a:t>种子轮融资</a:t>
            </a:r>
            <a:r>
              <a:rPr lang="en-US" altLang="zh-CN" dirty="0">
                <a:solidFill>
                  <a:srgbClr val="4F4D50"/>
                </a:solidFill>
                <a:latin typeface="+mn-lt"/>
                <a:ea typeface="+mn-ea"/>
                <a:cs typeface="+mn-ea"/>
                <a:sym typeface="+mn-lt"/>
              </a:rPr>
              <a:t>50</a:t>
            </a:r>
            <a:r>
              <a:rPr lang="zh-CN" altLang="en-US" dirty="0">
                <a:solidFill>
                  <a:srgbClr val="4F4D50"/>
                </a:solidFill>
                <a:latin typeface="+mn-lt"/>
                <a:ea typeface="+mn-ea"/>
                <a:cs typeface="+mn-ea"/>
                <a:sym typeface="+mn-lt"/>
              </a:rPr>
              <a:t>万人民币</a:t>
            </a:r>
            <a:endParaRPr lang="en-US" altLang="zh-CN" dirty="0">
              <a:solidFill>
                <a:srgbClr val="4F4D50"/>
              </a:solidFill>
              <a:latin typeface="+mn-lt"/>
              <a:ea typeface="+mn-ea"/>
              <a:cs typeface="+mn-ea"/>
              <a:sym typeface="+mn-lt"/>
            </a:endParaRPr>
          </a:p>
        </p:txBody>
      </p:sp>
      <p:sp>
        <p:nvSpPr>
          <p:cNvPr id="25" name="TextBox 38"/>
          <p:cNvSpPr txBox="1"/>
          <p:nvPr/>
        </p:nvSpPr>
        <p:spPr>
          <a:xfrm>
            <a:off x="1205795" y="2570188"/>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cs typeface="+mn-ea"/>
                <a:sym typeface="+mn-lt"/>
              </a:rPr>
              <a:t>第一阶段</a:t>
            </a:r>
            <a:endParaRPr lang="zh-CN" altLang="en-US" sz="1400" dirty="0">
              <a:solidFill>
                <a:srgbClr val="4F4D50"/>
              </a:solidFill>
              <a:cs typeface="+mn-ea"/>
              <a:sym typeface="+mn-lt"/>
            </a:endParaRPr>
          </a:p>
        </p:txBody>
      </p:sp>
      <p:sp>
        <p:nvSpPr>
          <p:cNvPr id="26" name="TextBox 39"/>
          <p:cNvSpPr txBox="1"/>
          <p:nvPr/>
        </p:nvSpPr>
        <p:spPr>
          <a:xfrm>
            <a:off x="1205795" y="3175984"/>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cs typeface="+mn-ea"/>
                <a:sym typeface="+mn-lt"/>
              </a:rPr>
              <a:t>第二阶段</a:t>
            </a:r>
            <a:endParaRPr lang="zh-CN" altLang="en-US" sz="1400" dirty="0">
              <a:solidFill>
                <a:srgbClr val="4F4D50"/>
              </a:solidFill>
              <a:cs typeface="+mn-ea"/>
              <a:sym typeface="+mn-lt"/>
            </a:endParaRPr>
          </a:p>
        </p:txBody>
      </p:sp>
      <p:sp>
        <p:nvSpPr>
          <p:cNvPr id="27" name="TextBox 41"/>
          <p:cNvSpPr txBox="1"/>
          <p:nvPr/>
        </p:nvSpPr>
        <p:spPr>
          <a:xfrm>
            <a:off x="1205795" y="3781780"/>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smtClean="0">
                <a:solidFill>
                  <a:srgbClr val="4F4D50"/>
                </a:solidFill>
                <a:cs typeface="+mn-ea"/>
                <a:sym typeface="+mn-lt"/>
              </a:rPr>
              <a:t>第三阶段</a:t>
            </a:r>
            <a:endParaRPr lang="zh-CN" altLang="en-US" sz="1400" dirty="0">
              <a:solidFill>
                <a:srgbClr val="4F4D50"/>
              </a:solidFill>
              <a:cs typeface="+mn-ea"/>
              <a:sym typeface="+mn-lt"/>
            </a:endParaRPr>
          </a:p>
        </p:txBody>
      </p:sp>
      <p:graphicFrame>
        <p:nvGraphicFramePr>
          <p:cNvPr id="28" name="图表 27"/>
          <p:cNvGraphicFramePr/>
          <p:nvPr>
            <p:extLst>
              <p:ext uri="{D42A27DB-BD31-4B8C-83A1-F6EECF244321}">
                <p14:modId xmlns:p14="http://schemas.microsoft.com/office/powerpoint/2010/main" val="2040856427"/>
              </p:ext>
            </p:extLst>
          </p:nvPr>
        </p:nvGraphicFramePr>
        <p:xfrm>
          <a:off x="6875149" y="1811717"/>
          <a:ext cx="4390626" cy="4277014"/>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38"/>
          <p:cNvSpPr txBox="1"/>
          <p:nvPr/>
        </p:nvSpPr>
        <p:spPr>
          <a:xfrm>
            <a:off x="1205795" y="202075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cs typeface="+mn-ea"/>
                <a:sym typeface="+mn-lt"/>
              </a:rPr>
              <a:t>融资</a:t>
            </a:r>
            <a:r>
              <a:rPr lang="zh-CN" altLang="en-US" sz="1600" dirty="0" smtClean="0">
                <a:solidFill>
                  <a:srgbClr val="4F4D50"/>
                </a:solidFill>
                <a:cs typeface="+mn-ea"/>
                <a:sym typeface="+mn-lt"/>
              </a:rPr>
              <a:t>计划</a:t>
            </a:r>
            <a:endParaRPr lang="zh-CN" altLang="en-US" sz="1600" dirty="0">
              <a:solidFill>
                <a:srgbClr val="4F4D50"/>
              </a:solidFill>
              <a:cs typeface="+mn-ea"/>
              <a:sym typeface="+mn-lt"/>
            </a:endParaRPr>
          </a:p>
        </p:txBody>
      </p:sp>
      <p:sp>
        <p:nvSpPr>
          <p:cNvPr id="30" name="圆角矩形 29"/>
          <p:cNvSpPr/>
          <p:nvPr/>
        </p:nvSpPr>
        <p:spPr>
          <a:xfrm>
            <a:off x="116326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cs typeface="+mn-ea"/>
                <a:sym typeface="+mn-lt"/>
              </a:rPr>
              <a:t>平台建设</a:t>
            </a:r>
            <a:endParaRPr lang="zh-CN" altLang="en-US" sz="1200" dirty="0">
              <a:solidFill>
                <a:srgbClr val="4F4D50"/>
              </a:solidFill>
              <a:cs typeface="+mn-ea"/>
              <a:sym typeface="+mn-lt"/>
            </a:endParaRPr>
          </a:p>
        </p:txBody>
      </p:sp>
      <p:sp>
        <p:nvSpPr>
          <p:cNvPr id="31" name="圆角矩形 30"/>
          <p:cNvSpPr/>
          <p:nvPr/>
        </p:nvSpPr>
        <p:spPr>
          <a:xfrm>
            <a:off x="2551406"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cs typeface="+mn-ea"/>
                <a:sym typeface="+mn-lt"/>
              </a:rPr>
              <a:t>产品研发</a:t>
            </a:r>
            <a:endParaRPr lang="zh-CN" altLang="en-US" sz="1200" dirty="0">
              <a:solidFill>
                <a:srgbClr val="4F4D50"/>
              </a:solidFill>
              <a:cs typeface="+mn-ea"/>
              <a:sym typeface="+mn-lt"/>
            </a:endParaRPr>
          </a:p>
        </p:txBody>
      </p:sp>
      <p:sp>
        <p:nvSpPr>
          <p:cNvPr id="32" name="圆角矩形 31"/>
          <p:cNvSpPr/>
          <p:nvPr/>
        </p:nvSpPr>
        <p:spPr>
          <a:xfrm>
            <a:off x="393955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cs typeface="+mn-ea"/>
                <a:sym typeface="+mn-lt"/>
              </a:rPr>
              <a:t>推广运营</a:t>
            </a:r>
            <a:endParaRPr lang="zh-CN" altLang="en-US" sz="1200" dirty="0">
              <a:solidFill>
                <a:srgbClr val="4F4D50"/>
              </a:solidFill>
              <a:cs typeface="+mn-ea"/>
              <a:sym typeface="+mn-lt"/>
            </a:endParaRPr>
          </a:p>
        </p:txBody>
      </p:sp>
      <p:sp>
        <p:nvSpPr>
          <p:cNvPr id="33" name="圆角矩形 32"/>
          <p:cNvSpPr/>
          <p:nvPr/>
        </p:nvSpPr>
        <p:spPr>
          <a:xfrm>
            <a:off x="5327695"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smtClean="0">
                <a:solidFill>
                  <a:srgbClr val="4F4D50"/>
                </a:solidFill>
                <a:cs typeface="+mn-ea"/>
                <a:sym typeface="+mn-lt"/>
              </a:rPr>
              <a:t>市场拓展</a:t>
            </a:r>
            <a:endParaRPr lang="zh-CN" altLang="en-US" sz="1200" dirty="0">
              <a:solidFill>
                <a:srgbClr val="4F4D50"/>
              </a:solidFill>
              <a:cs typeface="+mn-ea"/>
              <a:sym typeface="+mn-lt"/>
            </a:endParaRPr>
          </a:p>
        </p:txBody>
      </p:sp>
      <p:sp>
        <p:nvSpPr>
          <p:cNvPr id="34" name="TextBox 38"/>
          <p:cNvSpPr txBox="1"/>
          <p:nvPr/>
        </p:nvSpPr>
        <p:spPr>
          <a:xfrm>
            <a:off x="1205795" y="459250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smtClean="0">
                <a:solidFill>
                  <a:srgbClr val="4F4D50"/>
                </a:solidFill>
                <a:cs typeface="+mn-ea"/>
                <a:sym typeface="+mn-lt"/>
              </a:rPr>
              <a:t>资金用途</a:t>
            </a:r>
            <a:endParaRPr lang="zh-CN" altLang="en-US" sz="1600" dirty="0">
              <a:solidFill>
                <a:srgbClr val="4F4D50"/>
              </a:solidFill>
              <a:cs typeface="+mn-ea"/>
              <a:sym typeface="+mn-lt"/>
            </a:endParaRPr>
          </a:p>
        </p:txBody>
      </p:sp>
    </p:spTree>
    <p:extLst>
      <p:ext uri="{BB962C8B-B14F-4D97-AF65-F5344CB8AC3E}">
        <p14:creationId xmlns:p14="http://schemas.microsoft.com/office/powerpoint/2010/main" val="2963093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par>
                                <p:cTn id="18" presetID="10" presetClass="entr" presetSubtype="0" fill="hold" grpId="0" nodeType="withEffect">
                                  <p:stCondLst>
                                    <p:cond delay="6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par>
                          <p:cTn id="21" fill="hold">
                            <p:stCondLst>
                              <p:cond delay="160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21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par>
                          <p:cTn id="29" fill="hold">
                            <p:stCondLst>
                              <p:cond delay="260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3100"/>
                            </p:stCondLst>
                            <p:childTnLst>
                              <p:par>
                                <p:cTn id="34" presetID="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childTnLst>
                          </p:cTn>
                        </p:par>
                        <p:par>
                          <p:cTn id="38" fill="hold">
                            <p:stCondLst>
                              <p:cond delay="3600"/>
                            </p:stCondLst>
                            <p:childTnLst>
                              <p:par>
                                <p:cTn id="39" presetID="1" presetClass="entr" presetSubtype="0" fill="hold" grpId="1" nodeType="after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64" presetClass="path" presetSubtype="0" accel="50000" decel="50000" fill="hold" grpId="0" nodeType="withEffect">
                                  <p:stCondLst>
                                    <p:cond delay="0"/>
                                  </p:stCondLst>
                                  <p:childTnLst>
                                    <p:animMotion origin="layout" path="M 3.33333E-6 0.25439 L 3.33333E-6 4.44444E-6 " pathEditMode="relative" rAng="0" ptsTypes="AA">
                                      <p:cBhvr>
                                        <p:cTn id="42" dur="500" fill="hold"/>
                                        <p:tgtEl>
                                          <p:spTgt spid="30"/>
                                        </p:tgtEl>
                                        <p:attrNameLst>
                                          <p:attrName>ppt_x</p:attrName>
                                          <p:attrName>ppt_y</p:attrName>
                                        </p:attrNameLst>
                                      </p:cBhvr>
                                      <p:rCtr x="0" y="-12731"/>
                                    </p:animMotion>
                                  </p:childTnLst>
                                </p:cTn>
                              </p:par>
                            </p:childTnLst>
                          </p:cTn>
                        </p:par>
                        <p:par>
                          <p:cTn id="43" fill="hold">
                            <p:stCondLst>
                              <p:cond delay="4100"/>
                            </p:stCondLst>
                            <p:childTnLst>
                              <p:par>
                                <p:cTn id="44" presetID="1" presetClass="entr" presetSubtype="0" fill="hold" grpId="1" nodeType="after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64" presetClass="path" presetSubtype="0" accel="50000" decel="50000" fill="hold" grpId="0" nodeType="withEffect">
                                  <p:stCondLst>
                                    <p:cond delay="0"/>
                                  </p:stCondLst>
                                  <p:childTnLst>
                                    <p:animMotion origin="layout" path="M 1.25E-6 0.25439 L 1.25E-6 4.44444E-6 " pathEditMode="relative" rAng="0" ptsTypes="AA">
                                      <p:cBhvr>
                                        <p:cTn id="47" dur="500" fill="hold"/>
                                        <p:tgtEl>
                                          <p:spTgt spid="31"/>
                                        </p:tgtEl>
                                        <p:attrNameLst>
                                          <p:attrName>ppt_x</p:attrName>
                                          <p:attrName>ppt_y</p:attrName>
                                        </p:attrNameLst>
                                      </p:cBhvr>
                                      <p:rCtr x="0" y="-12731"/>
                                    </p:animMotion>
                                  </p:childTnLst>
                                </p:cTn>
                              </p:par>
                            </p:childTnLst>
                          </p:cTn>
                        </p:par>
                        <p:par>
                          <p:cTn id="48" fill="hold">
                            <p:stCondLst>
                              <p:cond delay="4600"/>
                            </p:stCondLst>
                            <p:childTnLst>
                              <p:par>
                                <p:cTn id="49" presetID="1" presetClass="entr" presetSubtype="0" fill="hold" grpId="1" nodeType="after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64" presetClass="path" presetSubtype="0" accel="50000" decel="50000" fill="hold" grpId="0" nodeType="withEffect">
                                  <p:stCondLst>
                                    <p:cond delay="0"/>
                                  </p:stCondLst>
                                  <p:childTnLst>
                                    <p:animMotion origin="layout" path="M -1.04167E-6 0.25439 L -1.04167E-6 4.44444E-6 " pathEditMode="relative" rAng="0" ptsTypes="AA">
                                      <p:cBhvr>
                                        <p:cTn id="52" dur="500" fill="hold"/>
                                        <p:tgtEl>
                                          <p:spTgt spid="32"/>
                                        </p:tgtEl>
                                        <p:attrNameLst>
                                          <p:attrName>ppt_x</p:attrName>
                                          <p:attrName>ppt_y</p:attrName>
                                        </p:attrNameLst>
                                      </p:cBhvr>
                                      <p:rCtr x="0" y="-12731"/>
                                    </p:animMotion>
                                  </p:childTnLst>
                                </p:cTn>
                              </p:par>
                            </p:childTnLst>
                          </p:cTn>
                        </p:par>
                        <p:par>
                          <p:cTn id="53" fill="hold">
                            <p:stCondLst>
                              <p:cond delay="5100"/>
                            </p:stCondLst>
                            <p:childTnLst>
                              <p:par>
                                <p:cTn id="54" presetID="1" presetClass="entr" presetSubtype="0" fill="hold" grpId="1" nodeType="after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64" presetClass="path" presetSubtype="0" accel="50000" decel="50000" fill="hold" grpId="0" nodeType="withEffect">
                                  <p:stCondLst>
                                    <p:cond delay="0"/>
                                  </p:stCondLst>
                                  <p:childTnLst>
                                    <p:animMotion origin="layout" path="M -3.125E-6 0.25439 L -3.125E-6 4.44444E-6 " pathEditMode="relative" rAng="0" ptsTypes="AA">
                                      <p:cBhvr>
                                        <p:cTn id="57" dur="500" fill="hold"/>
                                        <p:tgtEl>
                                          <p:spTgt spid="33"/>
                                        </p:tgtEl>
                                        <p:attrNameLst>
                                          <p:attrName>ppt_x</p:attrName>
                                          <p:attrName>ppt_y</p:attrName>
                                        </p:attrNameLst>
                                      </p:cBhvr>
                                      <p:rCtr x="0" y="-12731"/>
                                    </p:animMotion>
                                  </p:childTnLst>
                                </p:cTn>
                              </p:par>
                            </p:childTnLst>
                          </p:cTn>
                        </p:par>
                        <p:par>
                          <p:cTn id="58" fill="hold">
                            <p:stCondLst>
                              <p:cond delay="5600"/>
                            </p:stCondLst>
                            <p:childTnLst>
                              <p:par>
                                <p:cTn id="59" presetID="10"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3788769180"/>
              </p:ext>
            </p:extLst>
          </p:nvPr>
        </p:nvGraphicFramePr>
        <p:xfrm>
          <a:off x="-155085" y="1793218"/>
          <a:ext cx="6415884" cy="4277901"/>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922521" y="2458106"/>
            <a:ext cx="2579083"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783" fontAlgn="base">
              <a:spcBef>
                <a:spcPct val="0"/>
              </a:spcBef>
              <a:spcAft>
                <a:spcPct val="0"/>
              </a:spcAft>
            </a:pPr>
            <a:r>
              <a:rPr lang="en-US" altLang="zh-CN" sz="4000" dirty="0">
                <a:solidFill>
                  <a:schemeClr val="bg1"/>
                </a:solidFill>
                <a:latin typeface="+mn-lt"/>
                <a:ea typeface="+mn-ea"/>
                <a:cs typeface="+mn-ea"/>
                <a:sym typeface="+mn-lt"/>
              </a:rPr>
              <a:t>20</a:t>
            </a:r>
            <a:r>
              <a:rPr lang="en-US" altLang="zh-CN" sz="2800" dirty="0">
                <a:solidFill>
                  <a:schemeClr val="bg1"/>
                </a:solidFill>
                <a:latin typeface="+mn-lt"/>
                <a:ea typeface="+mn-ea"/>
                <a:cs typeface="+mn-ea"/>
                <a:sym typeface="+mn-lt"/>
              </a:rPr>
              <a:t>%</a:t>
            </a:r>
            <a:endParaRPr lang="en-US" altLang="zh-CN" sz="1100" dirty="0">
              <a:solidFill>
                <a:schemeClr val="bg1"/>
              </a:solidFill>
              <a:latin typeface="+mn-lt"/>
              <a:ea typeface="+mn-ea"/>
              <a:cs typeface="+mn-ea"/>
              <a:sym typeface="+mn-lt"/>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7158252" y="2884309"/>
            <a:ext cx="5033749" cy="1898084"/>
          </a:xfrm>
          <a:prstGeom prst="rect">
            <a:avLst/>
          </a:prstGeom>
        </p:spPr>
        <p:txBody>
          <a:bodyPr wrap="none">
            <a:spAutoFit/>
          </a:bodyPr>
          <a:lstStyle/>
          <a:p>
            <a:pPr algn="r"/>
            <a:r>
              <a:rPr lang="en-US" altLang="zh-CN" sz="5867" b="1" dirty="0">
                <a:solidFill>
                  <a:schemeClr val="bg1">
                    <a:lumMod val="85000"/>
                  </a:schemeClr>
                </a:solidFill>
                <a:cs typeface="+mn-ea"/>
                <a:sym typeface="+mn-lt"/>
              </a:rPr>
              <a:t>INVESTMENT</a:t>
            </a:r>
          </a:p>
          <a:p>
            <a:pPr algn="r"/>
            <a:r>
              <a:rPr lang="en-US" altLang="zh-CN" sz="5867" b="1" dirty="0">
                <a:solidFill>
                  <a:schemeClr val="bg1">
                    <a:lumMod val="85000"/>
                  </a:schemeClr>
                </a:solidFill>
                <a:cs typeface="+mn-ea"/>
                <a:sym typeface="+mn-lt"/>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564226" y="3976109"/>
            <a:ext cx="5886729" cy="1292662"/>
          </a:xfrm>
          <a:prstGeom prst="rect">
            <a:avLst/>
          </a:prstGeom>
        </p:spPr>
        <p:txBody>
          <a:bodyPr wrap="square">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r>
              <a:rPr lang="zh-CN" altLang="en-US" sz="1000" dirty="0" smtClean="0">
                <a:solidFill>
                  <a:srgbClr val="686769"/>
                </a:solidFill>
                <a:cs typeface="+mn-ea"/>
                <a:sym typeface="+mn-lt"/>
              </a:rPr>
              <a:t>。</a:t>
            </a:r>
            <a:r>
              <a:rPr lang="zh-CN" altLang="en-US" sz="1000" dirty="0">
                <a:solidFill>
                  <a:srgbClr val="686769"/>
                </a:solidFill>
                <a:cs typeface="+mn-ea"/>
                <a:sym typeface="+mn-lt"/>
              </a:rPr>
              <a:t>点击输入简要文字解说，解说文字尽量概括精炼，不用多余的文字修饰，简洁精准的 解说所提炼的核心概念</a:t>
            </a:r>
            <a:r>
              <a:rPr lang="zh-CN" altLang="en-US" sz="1000" dirty="0" smtClean="0">
                <a:solidFill>
                  <a:srgbClr val="686769"/>
                </a:solidFill>
                <a:cs typeface="+mn-ea"/>
                <a:sym typeface="+mn-lt"/>
              </a:rPr>
              <a:t>。</a:t>
            </a:r>
            <a:r>
              <a:rPr lang="zh-CN" altLang="en-US" sz="1000" dirty="0">
                <a:solidFill>
                  <a:srgbClr val="686769"/>
                </a:solidFill>
                <a:cs typeface="+mn-ea"/>
                <a:sym typeface="+mn-lt"/>
              </a:rPr>
              <a:t>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15" name="文本框 5"/>
          <p:cNvSpPr txBox="1">
            <a:spLocks noChangeArrowheads="1"/>
          </p:cNvSpPr>
          <p:nvPr/>
        </p:nvSpPr>
        <p:spPr bwMode="auto">
          <a:xfrm>
            <a:off x="5527778" y="3316615"/>
            <a:ext cx="49952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dirty="0">
                <a:solidFill>
                  <a:srgbClr val="4F4D50"/>
                </a:solidFill>
                <a:latin typeface="+mn-lt"/>
                <a:ea typeface="+mn-ea"/>
                <a:cs typeface="+mn-ea"/>
                <a:sym typeface="+mn-lt"/>
              </a:rPr>
              <a:t>融资</a:t>
            </a:r>
            <a:r>
              <a:rPr lang="en-US" altLang="zh-CN" sz="3200" dirty="0">
                <a:solidFill>
                  <a:srgbClr val="4F4D50"/>
                </a:solidFill>
                <a:latin typeface="+mn-lt"/>
                <a:ea typeface="+mn-ea"/>
                <a:cs typeface="+mn-ea"/>
                <a:sym typeface="+mn-lt"/>
              </a:rPr>
              <a:t>1000W </a:t>
            </a:r>
            <a:r>
              <a:rPr lang="zh-CN" altLang="en-US" sz="3200" dirty="0">
                <a:solidFill>
                  <a:srgbClr val="4F4D50"/>
                </a:solidFill>
                <a:latin typeface="+mn-lt"/>
                <a:ea typeface="+mn-ea"/>
                <a:cs typeface="+mn-ea"/>
                <a:sym typeface="+mn-lt"/>
              </a:rPr>
              <a:t>出让</a:t>
            </a:r>
            <a:r>
              <a:rPr lang="en-US" altLang="zh-CN" sz="3200" dirty="0">
                <a:solidFill>
                  <a:srgbClr val="4F4D50"/>
                </a:solidFill>
                <a:latin typeface="+mn-lt"/>
                <a:ea typeface="+mn-ea"/>
                <a:cs typeface="+mn-ea"/>
                <a:sym typeface="+mn-lt"/>
              </a:rPr>
              <a:t>20%</a:t>
            </a:r>
            <a:r>
              <a:rPr lang="zh-CN" altLang="en-US" sz="3200" dirty="0">
                <a:solidFill>
                  <a:srgbClr val="4F4D50"/>
                </a:solidFill>
                <a:latin typeface="+mn-lt"/>
                <a:ea typeface="+mn-ea"/>
                <a:cs typeface="+mn-ea"/>
                <a:sym typeface="+mn-lt"/>
              </a:rPr>
              <a:t>股份</a:t>
            </a:r>
          </a:p>
        </p:txBody>
      </p:sp>
      <p:cxnSp>
        <p:nvCxnSpPr>
          <p:cNvPr id="16" name="直接连接符 15"/>
          <p:cNvCxnSpPr/>
          <p:nvPr/>
        </p:nvCxnSpPr>
        <p:spPr>
          <a:xfrm>
            <a:off x="5682499" y="3971787"/>
            <a:ext cx="41350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481368" y="440281"/>
            <a:ext cx="1976218" cy="666359"/>
            <a:chOff x="481368" y="440281"/>
            <a:chExt cx="1976218" cy="666359"/>
          </a:xfrm>
        </p:grpSpPr>
        <p:sp>
          <p:nvSpPr>
            <p:cNvPr id="1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0"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融资计划</a:t>
              </a:r>
              <a:endParaRPr lang="en-US" altLang="zh-CN" sz="2400" dirty="0">
                <a:solidFill>
                  <a:srgbClr val="4F4D50"/>
                </a:solidFill>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191056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5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81368" y="440281"/>
            <a:ext cx="1976218" cy="666359"/>
            <a:chOff x="481368" y="440281"/>
            <a:chExt cx="1976218" cy="666359"/>
          </a:xfrm>
        </p:grpSpPr>
        <p:sp>
          <p:nvSpPr>
            <p:cNvPr id="1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0"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未来规划</a:t>
              </a:r>
              <a:endParaRPr lang="en-US" altLang="zh-CN" sz="2400" dirty="0">
                <a:solidFill>
                  <a:srgbClr val="4F4D50"/>
                </a:solidFill>
                <a:cs typeface="+mn-ea"/>
                <a:sym typeface="+mn-lt"/>
              </a:endParaRPr>
            </a:p>
          </p:txBody>
        </p:sp>
        <p:sp>
          <p:nvSpPr>
            <p:cNvPr id="21" name="矩形 20"/>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7" name="TextBox 10"/>
          <p:cNvSpPr txBox="1"/>
          <p:nvPr/>
        </p:nvSpPr>
        <p:spPr>
          <a:xfrm>
            <a:off x="2046218" y="5253528"/>
            <a:ext cx="2067610" cy="456215"/>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mn-lt"/>
                <a:ea typeface="+mn-ea"/>
                <a:cs typeface="+mn-ea"/>
                <a:sym typeface="+mn-lt"/>
              </a:rPr>
              <a:t>点击输入简要文字内容</a:t>
            </a:r>
            <a:endParaRPr lang="en-US" altLang="zh-CN" sz="1050" dirty="0">
              <a:solidFill>
                <a:srgbClr val="4F4D50"/>
              </a:solidFill>
              <a:latin typeface="+mn-lt"/>
              <a:ea typeface="+mn-ea"/>
              <a:cs typeface="+mn-ea"/>
              <a:sym typeface="+mn-lt"/>
            </a:endParaRPr>
          </a:p>
          <a:p>
            <a:pPr algn="ctr">
              <a:lnSpc>
                <a:spcPct val="150000"/>
              </a:lnSpc>
            </a:pPr>
            <a:r>
              <a:rPr lang="zh-CN" altLang="en-US" sz="1050" dirty="0">
                <a:solidFill>
                  <a:srgbClr val="4F4D50"/>
                </a:solidFill>
                <a:latin typeface="+mn-lt"/>
                <a:ea typeface="+mn-ea"/>
                <a:cs typeface="+mn-ea"/>
                <a:sym typeface="+mn-lt"/>
              </a:rPr>
              <a:t>文字内容需概括精炼</a:t>
            </a:r>
            <a:endParaRPr lang="en-US" altLang="zh-CN" sz="1050" dirty="0">
              <a:solidFill>
                <a:srgbClr val="4F4D50"/>
              </a:solidFill>
              <a:latin typeface="+mn-lt"/>
              <a:ea typeface="+mn-ea"/>
              <a:cs typeface="+mn-ea"/>
              <a:sym typeface="+mn-lt"/>
            </a:endParaRPr>
          </a:p>
        </p:txBody>
      </p:sp>
      <p:sp>
        <p:nvSpPr>
          <p:cNvPr id="18" name="TextBox 16"/>
          <p:cNvSpPr txBox="1"/>
          <p:nvPr/>
        </p:nvSpPr>
        <p:spPr>
          <a:xfrm>
            <a:off x="5220945" y="5311380"/>
            <a:ext cx="1899945" cy="456215"/>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mn-lt"/>
                <a:ea typeface="+mn-ea"/>
                <a:cs typeface="+mn-ea"/>
                <a:sym typeface="+mn-lt"/>
              </a:rPr>
              <a:t>点击输入简要文字内容</a:t>
            </a:r>
            <a:endParaRPr lang="en-US" altLang="zh-CN" sz="1050" dirty="0">
              <a:solidFill>
                <a:srgbClr val="4F4D50"/>
              </a:solidFill>
              <a:latin typeface="+mn-lt"/>
              <a:ea typeface="+mn-ea"/>
              <a:cs typeface="+mn-ea"/>
              <a:sym typeface="+mn-lt"/>
            </a:endParaRPr>
          </a:p>
          <a:p>
            <a:pPr algn="ctr">
              <a:lnSpc>
                <a:spcPct val="150000"/>
              </a:lnSpc>
            </a:pPr>
            <a:r>
              <a:rPr lang="zh-CN" altLang="en-US" sz="1050" dirty="0">
                <a:solidFill>
                  <a:srgbClr val="4F4D50"/>
                </a:solidFill>
                <a:latin typeface="+mn-lt"/>
                <a:ea typeface="+mn-ea"/>
                <a:cs typeface="+mn-ea"/>
                <a:sym typeface="+mn-lt"/>
              </a:rPr>
              <a:t>文字内容需概括精炼</a:t>
            </a:r>
            <a:endParaRPr lang="en-US" altLang="zh-CN" sz="1050" dirty="0">
              <a:solidFill>
                <a:srgbClr val="4F4D50"/>
              </a:solidFill>
              <a:latin typeface="+mn-lt"/>
              <a:ea typeface="+mn-ea"/>
              <a:cs typeface="+mn-ea"/>
              <a:sym typeface="+mn-lt"/>
            </a:endParaRPr>
          </a:p>
        </p:txBody>
      </p:sp>
      <p:sp>
        <p:nvSpPr>
          <p:cNvPr id="19" name="TextBox 22"/>
          <p:cNvSpPr txBox="1"/>
          <p:nvPr/>
        </p:nvSpPr>
        <p:spPr>
          <a:xfrm>
            <a:off x="8284564" y="5311380"/>
            <a:ext cx="2091731" cy="456215"/>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mn-lt"/>
                <a:ea typeface="+mn-ea"/>
                <a:cs typeface="+mn-ea"/>
                <a:sym typeface="+mn-lt"/>
              </a:rPr>
              <a:t>点击输入简要文字内容</a:t>
            </a:r>
            <a:endParaRPr lang="en-US" altLang="zh-CN" sz="1050" dirty="0">
              <a:solidFill>
                <a:srgbClr val="4F4D50"/>
              </a:solidFill>
              <a:latin typeface="+mn-lt"/>
              <a:ea typeface="+mn-ea"/>
              <a:cs typeface="+mn-ea"/>
              <a:sym typeface="+mn-lt"/>
            </a:endParaRPr>
          </a:p>
          <a:p>
            <a:pPr algn="ctr">
              <a:lnSpc>
                <a:spcPct val="150000"/>
              </a:lnSpc>
            </a:pPr>
            <a:r>
              <a:rPr lang="zh-CN" altLang="en-US" sz="1050" dirty="0">
                <a:solidFill>
                  <a:srgbClr val="4F4D50"/>
                </a:solidFill>
                <a:latin typeface="+mn-lt"/>
                <a:ea typeface="+mn-ea"/>
                <a:cs typeface="+mn-ea"/>
                <a:sym typeface="+mn-lt"/>
              </a:rPr>
              <a:t>文字内容需概括精炼</a:t>
            </a:r>
            <a:endParaRPr lang="en-US" altLang="zh-CN" sz="1050" dirty="0">
              <a:solidFill>
                <a:srgbClr val="4F4D50"/>
              </a:solidFill>
              <a:latin typeface="+mn-lt"/>
              <a:ea typeface="+mn-ea"/>
              <a:cs typeface="+mn-ea"/>
              <a:sym typeface="+mn-lt"/>
            </a:endParaRPr>
          </a:p>
        </p:txBody>
      </p:sp>
      <p:sp>
        <p:nvSpPr>
          <p:cNvPr id="22" name="椭圆 21"/>
          <p:cNvSpPr/>
          <p:nvPr/>
        </p:nvSpPr>
        <p:spPr>
          <a:xfrm>
            <a:off x="1854324" y="2679673"/>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23" name="TextBox 30"/>
          <p:cNvSpPr txBox="1"/>
          <p:nvPr/>
        </p:nvSpPr>
        <p:spPr>
          <a:xfrm>
            <a:off x="1999627" y="3284826"/>
            <a:ext cx="2073468"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mn-lt"/>
                <a:ea typeface="+mn-ea"/>
                <a:cs typeface="+mn-ea"/>
                <a:sym typeface="+mn-lt"/>
              </a:rPr>
              <a:t>销售额突破</a:t>
            </a:r>
            <a:endParaRPr lang="en-US" altLang="zh-CN" sz="2133" b="0" dirty="0">
              <a:solidFill>
                <a:srgbClr val="4F4D50"/>
              </a:solidFill>
              <a:latin typeface="+mn-lt"/>
              <a:ea typeface="+mn-ea"/>
              <a:cs typeface="+mn-ea"/>
              <a:sym typeface="+mn-lt"/>
            </a:endParaRPr>
          </a:p>
          <a:p>
            <a:r>
              <a:rPr lang="en-US" altLang="zh-CN" sz="4267" dirty="0">
                <a:solidFill>
                  <a:srgbClr val="4F4D50"/>
                </a:solidFill>
                <a:latin typeface="+mn-lt"/>
                <a:ea typeface="+mn-ea"/>
                <a:cs typeface="+mn-ea"/>
                <a:sym typeface="+mn-lt"/>
              </a:rPr>
              <a:t>5</a:t>
            </a:r>
            <a:r>
              <a:rPr lang="zh-CN" altLang="en-US" sz="4267" dirty="0">
                <a:solidFill>
                  <a:srgbClr val="4F4D50"/>
                </a:solidFill>
                <a:latin typeface="+mn-lt"/>
                <a:ea typeface="+mn-ea"/>
                <a:cs typeface="+mn-ea"/>
                <a:sym typeface="+mn-lt"/>
              </a:rPr>
              <a:t>个亿</a:t>
            </a:r>
          </a:p>
        </p:txBody>
      </p:sp>
      <p:sp>
        <p:nvSpPr>
          <p:cNvPr id="24" name="椭圆 23"/>
          <p:cNvSpPr/>
          <p:nvPr/>
        </p:nvSpPr>
        <p:spPr>
          <a:xfrm>
            <a:off x="4951195" y="2671301"/>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25" name="TextBox 31"/>
          <p:cNvSpPr txBox="1"/>
          <p:nvPr/>
        </p:nvSpPr>
        <p:spPr>
          <a:xfrm>
            <a:off x="5220944" y="3330858"/>
            <a:ext cx="1764501"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mn-lt"/>
                <a:ea typeface="+mn-ea"/>
                <a:cs typeface="+mn-ea"/>
                <a:sym typeface="+mn-lt"/>
              </a:rPr>
              <a:t>加盟店超过</a:t>
            </a:r>
            <a:endParaRPr lang="en-US" altLang="zh-CN" sz="2133" b="0" dirty="0">
              <a:solidFill>
                <a:srgbClr val="4F4D50"/>
              </a:solidFill>
              <a:latin typeface="+mn-lt"/>
              <a:ea typeface="+mn-ea"/>
              <a:cs typeface="+mn-ea"/>
              <a:sym typeface="+mn-lt"/>
            </a:endParaRPr>
          </a:p>
          <a:p>
            <a:r>
              <a:rPr lang="en-US" altLang="zh-CN" sz="4267" dirty="0">
                <a:solidFill>
                  <a:srgbClr val="4F4D50"/>
                </a:solidFill>
                <a:latin typeface="+mn-lt"/>
                <a:ea typeface="+mn-ea"/>
                <a:cs typeface="+mn-ea"/>
                <a:sym typeface="+mn-lt"/>
              </a:rPr>
              <a:t>5</a:t>
            </a:r>
            <a:r>
              <a:rPr lang="zh-CN" altLang="en-US" sz="4267" dirty="0">
                <a:solidFill>
                  <a:srgbClr val="4F4D50"/>
                </a:solidFill>
                <a:latin typeface="+mn-lt"/>
                <a:ea typeface="+mn-ea"/>
                <a:cs typeface="+mn-ea"/>
                <a:sym typeface="+mn-lt"/>
              </a:rPr>
              <a:t>千家</a:t>
            </a:r>
          </a:p>
        </p:txBody>
      </p:sp>
      <p:sp>
        <p:nvSpPr>
          <p:cNvPr id="26" name="椭圆 25"/>
          <p:cNvSpPr/>
          <p:nvPr/>
        </p:nvSpPr>
        <p:spPr>
          <a:xfrm>
            <a:off x="8103870" y="2680575"/>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cs typeface="+mn-ea"/>
              <a:sym typeface="+mn-lt"/>
            </a:endParaRPr>
          </a:p>
        </p:txBody>
      </p:sp>
      <p:sp>
        <p:nvSpPr>
          <p:cNvPr id="27" name="TextBox 32"/>
          <p:cNvSpPr txBox="1"/>
          <p:nvPr/>
        </p:nvSpPr>
        <p:spPr>
          <a:xfrm>
            <a:off x="8369071" y="3352963"/>
            <a:ext cx="1773599"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mn-lt"/>
                <a:ea typeface="+mn-ea"/>
                <a:cs typeface="+mn-ea"/>
                <a:sym typeface="+mn-lt"/>
              </a:rPr>
              <a:t>产品销售覆盖</a:t>
            </a:r>
            <a:endParaRPr lang="en-US" altLang="zh-CN" sz="2133" b="0" dirty="0">
              <a:solidFill>
                <a:srgbClr val="4F4D50"/>
              </a:solidFill>
              <a:latin typeface="+mn-lt"/>
              <a:ea typeface="+mn-ea"/>
              <a:cs typeface="+mn-ea"/>
              <a:sym typeface="+mn-lt"/>
            </a:endParaRPr>
          </a:p>
          <a:p>
            <a:r>
              <a:rPr lang="en-US" altLang="zh-CN" sz="4267" dirty="0">
                <a:solidFill>
                  <a:srgbClr val="4F4D50"/>
                </a:solidFill>
                <a:latin typeface="+mn-lt"/>
                <a:ea typeface="+mn-ea"/>
                <a:cs typeface="+mn-ea"/>
                <a:sym typeface="+mn-lt"/>
              </a:rPr>
              <a:t>5</a:t>
            </a:r>
            <a:r>
              <a:rPr lang="zh-CN" altLang="en-US" sz="4267" dirty="0">
                <a:solidFill>
                  <a:srgbClr val="4F4D50"/>
                </a:solidFill>
                <a:latin typeface="+mn-lt"/>
                <a:ea typeface="+mn-ea"/>
                <a:cs typeface="+mn-ea"/>
                <a:sym typeface="+mn-lt"/>
              </a:rPr>
              <a:t>大洲</a:t>
            </a:r>
          </a:p>
        </p:txBody>
      </p:sp>
      <p:sp>
        <p:nvSpPr>
          <p:cNvPr id="28" name="矩形 2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1662639" y="1814705"/>
            <a:ext cx="8881110" cy="526811"/>
          </a:xfrm>
          <a:prstGeom prst="rect">
            <a:avLst/>
          </a:prstGeom>
        </p:spPr>
        <p:txBody>
          <a:bodyPr wrap="square">
            <a:spAutoFit/>
          </a:bodyPr>
          <a:lstStyle/>
          <a:p>
            <a:pPr algn="ctr">
              <a:lnSpc>
                <a:spcPct val="150000"/>
              </a:lnSpc>
            </a:pPr>
            <a:r>
              <a:rPr lang="zh-CN" altLang="en-US" sz="1000" dirty="0">
                <a:solidFill>
                  <a:srgbClr val="686769"/>
                </a:solidFill>
                <a:cs typeface="+mn-ea"/>
                <a:sym typeface="+mn-lt"/>
              </a:rPr>
              <a:t>点击输入简要文字解说，解说文字尽量概括精炼，不用多余的文字修饰，简洁精准的 解说所提炼的核心概念</a:t>
            </a:r>
            <a:r>
              <a:rPr lang="zh-CN" altLang="en-US" sz="1000" dirty="0" smtClean="0">
                <a:solidFill>
                  <a:srgbClr val="686769"/>
                </a:solidFill>
                <a:cs typeface="+mn-ea"/>
                <a:sym typeface="+mn-lt"/>
              </a:rPr>
              <a:t>。</a:t>
            </a:r>
            <a:r>
              <a:rPr lang="zh-CN" altLang="en-US" sz="1000" dirty="0">
                <a:solidFill>
                  <a:srgbClr val="686769"/>
                </a:solidFill>
                <a:cs typeface="+mn-ea"/>
                <a:sym typeface="+mn-lt"/>
              </a:rPr>
              <a:t>点击输入简要文字解说，解说文字尽量概括</a:t>
            </a:r>
            <a:r>
              <a:rPr lang="zh-CN" altLang="en-US" sz="1000" dirty="0" smtClean="0">
                <a:solidFill>
                  <a:srgbClr val="686769"/>
                </a:solidFill>
                <a:cs typeface="+mn-ea"/>
                <a:sym typeface="+mn-lt"/>
              </a:rPr>
              <a:t>精炼不用</a:t>
            </a:r>
            <a:r>
              <a:rPr lang="zh-CN" altLang="en-US" sz="1000" dirty="0">
                <a:solidFill>
                  <a:srgbClr val="686769"/>
                </a:solidFill>
                <a:cs typeface="+mn-ea"/>
                <a:sym typeface="+mn-lt"/>
              </a:rPr>
              <a:t>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精准的 解说所提炼的核心</a:t>
            </a:r>
            <a:r>
              <a:rPr lang="zh-CN" altLang="en-US" sz="1000" dirty="0" smtClean="0">
                <a:solidFill>
                  <a:srgbClr val="686769"/>
                </a:solidFill>
                <a:cs typeface="+mn-ea"/>
                <a:sym typeface="+mn-lt"/>
              </a:rPr>
              <a:t>概点击</a:t>
            </a:r>
            <a:r>
              <a:rPr lang="zh-CN" altLang="en-US" sz="1000" dirty="0">
                <a:solidFill>
                  <a:srgbClr val="686769"/>
                </a:solidFill>
                <a:cs typeface="+mn-ea"/>
                <a:sym typeface="+mn-lt"/>
              </a:rPr>
              <a:t>输入简要文字</a:t>
            </a:r>
            <a:r>
              <a:rPr lang="zh-CN" altLang="en-US" sz="1000" dirty="0" smtClean="0">
                <a:solidFill>
                  <a:srgbClr val="686769"/>
                </a:solidFill>
                <a:cs typeface="+mn-ea"/>
                <a:sym typeface="+mn-lt"/>
              </a:rPr>
              <a:t>解说解说</a:t>
            </a:r>
            <a:r>
              <a:rPr lang="zh-CN" altLang="en-US" sz="1000" dirty="0">
                <a:solidFill>
                  <a:srgbClr val="686769"/>
                </a:solidFill>
                <a:cs typeface="+mn-ea"/>
                <a:sym typeface="+mn-lt"/>
              </a:rPr>
              <a:t>文字尽量概括</a:t>
            </a:r>
            <a:r>
              <a:rPr lang="zh-CN" altLang="en-US" sz="1000" dirty="0" smtClean="0">
                <a:solidFill>
                  <a:srgbClr val="686769"/>
                </a:solidFill>
                <a:cs typeface="+mn-ea"/>
                <a:sym typeface="+mn-lt"/>
              </a:rPr>
              <a:t>精炼</a:t>
            </a:r>
            <a:endParaRPr lang="zh-CN" altLang="en-US" sz="1000" dirty="0">
              <a:solidFill>
                <a:srgbClr val="686769"/>
              </a:solidFill>
              <a:cs typeface="+mn-ea"/>
              <a:sym typeface="+mn-lt"/>
            </a:endParaRPr>
          </a:p>
        </p:txBody>
      </p:sp>
    </p:spTree>
    <p:extLst>
      <p:ext uri="{BB962C8B-B14F-4D97-AF65-F5344CB8AC3E}">
        <p14:creationId xmlns:p14="http://schemas.microsoft.com/office/powerpoint/2010/main" val="18776576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16" presetClass="entr" presetSubtype="2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inVertical)">
                                      <p:cBhvr>
                                        <p:cTn id="38" dur="800"/>
                                        <p:tgtEl>
                                          <p:spTgt spid="17"/>
                                        </p:tgtEl>
                                      </p:cBhvr>
                                    </p:animEffect>
                                  </p:childTnLst>
                                </p:cTn>
                              </p:par>
                              <p:par>
                                <p:cTn id="39" presetID="16" presetClass="entr" presetSubtype="21" fill="hold" grpId="0" nodeType="withEffect">
                                  <p:stCondLst>
                                    <p:cond delay="200"/>
                                  </p:stCondLst>
                                  <p:childTnLst>
                                    <p:set>
                                      <p:cBhvr>
                                        <p:cTn id="40" dur="1" fill="hold">
                                          <p:stCondLst>
                                            <p:cond delay="0"/>
                                          </p:stCondLst>
                                        </p:cTn>
                                        <p:tgtEl>
                                          <p:spTgt spid="18"/>
                                        </p:tgtEl>
                                        <p:attrNameLst>
                                          <p:attrName>style.visibility</p:attrName>
                                        </p:attrNameLst>
                                      </p:cBhvr>
                                      <p:to>
                                        <p:strVal val="visible"/>
                                      </p:to>
                                    </p:set>
                                    <p:animEffect transition="in" filter="barn(inVertical)">
                                      <p:cBhvr>
                                        <p:cTn id="41" dur="800"/>
                                        <p:tgtEl>
                                          <p:spTgt spid="18"/>
                                        </p:tgtEl>
                                      </p:cBhvr>
                                    </p:animEffect>
                                  </p:childTnLst>
                                </p:cTn>
                              </p:par>
                              <p:par>
                                <p:cTn id="42" presetID="16" presetClass="entr" presetSubtype="21" fill="hold" grpId="0" nodeType="withEffect">
                                  <p:stCondLst>
                                    <p:cond delay="400"/>
                                  </p:stCondLst>
                                  <p:childTnLst>
                                    <p:set>
                                      <p:cBhvr>
                                        <p:cTn id="43" dur="1" fill="hold">
                                          <p:stCondLst>
                                            <p:cond delay="0"/>
                                          </p:stCondLst>
                                        </p:cTn>
                                        <p:tgtEl>
                                          <p:spTgt spid="19"/>
                                        </p:tgtEl>
                                        <p:attrNameLst>
                                          <p:attrName>style.visibility</p:attrName>
                                        </p:attrNameLst>
                                      </p:cBhvr>
                                      <p:to>
                                        <p:strVal val="visible"/>
                                      </p:to>
                                    </p:set>
                                    <p:animEffect transition="in" filter="barn(inVertical)">
                                      <p:cBhvr>
                                        <p:cTn id="44" dur="800"/>
                                        <p:tgtEl>
                                          <p:spTgt spid="19"/>
                                        </p:tgtEl>
                                      </p:cBhvr>
                                    </p:animEffect>
                                  </p:childTnLst>
                                </p:cTn>
                              </p:par>
                              <p:par>
                                <p:cTn id="45" presetID="2" presetClass="entr" presetSubtype="2"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325258" y="2736165"/>
            <a:ext cx="2180492" cy="2180492"/>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2732025" y="2378610"/>
            <a:ext cx="2895602" cy="289560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6680132" y="2954324"/>
            <a:ext cx="1323439"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企业规划</a:t>
            </a:r>
            <a:endParaRPr lang="en-US" altLang="zh-CN" sz="1400" dirty="0">
              <a:solidFill>
                <a:srgbClr val="4F4D50"/>
              </a:solidFill>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6680133" y="3386023"/>
            <a:ext cx="3823744" cy="2292935"/>
          </a:xfrm>
          <a:prstGeom prst="rect">
            <a:avLst/>
          </a:prstGeom>
          <a:noFill/>
        </p:spPr>
        <p:txBody>
          <a:bodyPr wrap="square" rtlCol="0">
            <a:spAutoFit/>
          </a:bodyPr>
          <a:lstStyle/>
          <a:p>
            <a:pPr algn="just">
              <a:lnSpc>
                <a:spcPct val="130000"/>
              </a:lnSpc>
            </a:pPr>
            <a:r>
              <a:rPr lang="zh-CN" altLang="en-US" sz="1000" dirty="0">
                <a:solidFill>
                  <a:srgbClr val="686769"/>
                </a:solidFill>
                <a:cs typeface="+mn-ea"/>
                <a:sym typeface="+mn-lt"/>
              </a:rPr>
              <a:t>点击输入简要文字解说，解说文字尽量概括精炼，不用多余的文字</a:t>
            </a:r>
            <a:r>
              <a:rPr lang="zh-CN" altLang="en-US" sz="1000" dirty="0" smtClean="0">
                <a:solidFill>
                  <a:srgbClr val="686769"/>
                </a:solidFill>
                <a:cs typeface="+mn-ea"/>
                <a:sym typeface="+mn-lt"/>
              </a:rPr>
              <a:t>修饰简洁</a:t>
            </a:r>
            <a:r>
              <a:rPr lang="zh-CN" altLang="en-US" sz="1000" dirty="0">
                <a:solidFill>
                  <a:srgbClr val="686769"/>
                </a:solidFill>
                <a:cs typeface="+mn-ea"/>
                <a:sym typeface="+mn-lt"/>
              </a:rPr>
              <a:t>精</a:t>
            </a:r>
            <a:r>
              <a:rPr lang="zh-CN" altLang="en-US" sz="1000" dirty="0" smtClean="0">
                <a:solidFill>
                  <a:srgbClr val="686769"/>
                </a:solidFill>
                <a:cs typeface="+mn-ea"/>
                <a:sym typeface="+mn-lt"/>
              </a:rPr>
              <a:t>准</a:t>
            </a:r>
            <a:r>
              <a:rPr lang="zh-CN" altLang="en-US" sz="1000" dirty="0">
                <a:solidFill>
                  <a:srgbClr val="686769"/>
                </a:solidFill>
                <a:cs typeface="+mn-ea"/>
                <a:sym typeface="+mn-lt"/>
              </a:rPr>
              <a:t>。点击输入简要文字解说，解说文字尽量概括精炼，不用多余的文字修饰</a:t>
            </a:r>
            <a:r>
              <a:rPr lang="zh-CN" altLang="en-US" sz="1000" dirty="0" smtClean="0">
                <a:solidFill>
                  <a:srgbClr val="686769"/>
                </a:solidFill>
                <a:cs typeface="+mn-ea"/>
                <a:sym typeface="+mn-lt"/>
              </a:rPr>
              <a:t>，</a:t>
            </a:r>
            <a:endParaRPr lang="en-US" altLang="zh-CN" sz="1000" dirty="0" smtClean="0">
              <a:solidFill>
                <a:srgbClr val="686769"/>
              </a:solidFill>
              <a:cs typeface="+mn-ea"/>
              <a:sym typeface="+mn-lt"/>
            </a:endParaRPr>
          </a:p>
          <a:p>
            <a:pPr algn="just">
              <a:lnSpc>
                <a:spcPct val="130000"/>
              </a:lnSpc>
            </a:pPr>
            <a:endParaRPr lang="en-US" altLang="zh-CN" sz="1000" dirty="0" smtClean="0">
              <a:solidFill>
                <a:srgbClr val="686769"/>
              </a:solidFill>
              <a:cs typeface="+mn-ea"/>
              <a:sym typeface="+mn-lt"/>
            </a:endParaRPr>
          </a:p>
          <a:p>
            <a:pPr algn="just">
              <a:lnSpc>
                <a:spcPct val="130000"/>
              </a:lnSpc>
            </a:pPr>
            <a:r>
              <a:rPr lang="zh-CN" altLang="en-US" sz="1000" dirty="0" smtClean="0">
                <a:solidFill>
                  <a:srgbClr val="686769"/>
                </a:solidFill>
                <a:cs typeface="+mn-ea"/>
                <a:sym typeface="+mn-lt"/>
              </a:rPr>
              <a:t>简洁</a:t>
            </a:r>
            <a:r>
              <a:rPr lang="zh-CN" altLang="en-US" sz="1000" dirty="0">
                <a:solidFill>
                  <a:srgbClr val="686769"/>
                </a:solidFill>
                <a:cs typeface="+mn-ea"/>
                <a:sym typeface="+mn-lt"/>
              </a:rPr>
              <a:t>精准的 解说所提炼的核心概念</a:t>
            </a:r>
            <a:r>
              <a:rPr lang="zh-CN" altLang="en-US" sz="1000" dirty="0" smtClean="0">
                <a:solidFill>
                  <a:srgbClr val="686769"/>
                </a:solidFill>
                <a:cs typeface="+mn-ea"/>
                <a:sym typeface="+mn-lt"/>
              </a:rPr>
              <a:t>。点击</a:t>
            </a:r>
            <a:r>
              <a:rPr lang="zh-CN" altLang="en-US" sz="1000" dirty="0">
                <a:solidFill>
                  <a:srgbClr val="686769"/>
                </a:solidFill>
                <a:cs typeface="+mn-ea"/>
                <a:sym typeface="+mn-lt"/>
              </a:rPr>
              <a:t>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a:p>
            <a:pPr algn="just">
              <a:lnSpc>
                <a:spcPct val="130000"/>
              </a:lnSpc>
            </a:pPr>
            <a:endParaRPr lang="zh-CN" altLang="en-US" sz="1000" dirty="0">
              <a:solidFill>
                <a:srgbClr val="686769"/>
              </a:solidFill>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680132" y="1800119"/>
            <a:ext cx="2303848" cy="453457"/>
          </a:xfrm>
          <a:prstGeom prst="rect">
            <a:avLst/>
          </a:prstGeom>
          <a:noFill/>
        </p:spPr>
        <p:txBody>
          <a:bodyPr wrap="square" rtlCol="0">
            <a:spAutoFit/>
          </a:bodyPr>
          <a:lstStyle/>
          <a:p>
            <a:pPr>
              <a:lnSpc>
                <a:spcPct val="130000"/>
              </a:lnSpc>
            </a:pPr>
            <a:r>
              <a:rPr lang="zh-CN" altLang="en-US" sz="2000" dirty="0" smtClean="0">
                <a:solidFill>
                  <a:srgbClr val="4F4D50"/>
                </a:solidFill>
                <a:cs typeface="+mn-ea"/>
                <a:sym typeface="+mn-lt"/>
              </a:rPr>
              <a:t>企业目标计划建设</a:t>
            </a:r>
            <a:endParaRPr lang="en-US" altLang="zh-CN" sz="2000" dirty="0">
              <a:solidFill>
                <a:srgbClr val="4F4D50"/>
              </a:solidFill>
              <a:cs typeface="+mn-ea"/>
              <a:sym typeface="+mn-lt"/>
            </a:endParaRPr>
          </a:p>
        </p:txBody>
      </p:sp>
      <p:grpSp>
        <p:nvGrpSpPr>
          <p:cNvPr id="2" name="组合 1"/>
          <p:cNvGrpSpPr/>
          <p:nvPr/>
        </p:nvGrpSpPr>
        <p:grpSpPr>
          <a:xfrm>
            <a:off x="4882538" y="2305744"/>
            <a:ext cx="797170" cy="797170"/>
            <a:chOff x="4882538" y="2305744"/>
            <a:chExt cx="797170" cy="797170"/>
          </a:xfrm>
        </p:grpSpPr>
        <p:sp>
          <p:nvSpPr>
            <p:cNvPr id="5" name="椭圆 4"/>
            <p:cNvSpPr/>
            <p:nvPr/>
          </p:nvSpPr>
          <p:spPr>
            <a:xfrm>
              <a:off x="4882538" y="2305744"/>
              <a:ext cx="797170" cy="797170"/>
            </a:xfrm>
            <a:prstGeom prst="ellipse">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5129310" y="2479375"/>
              <a:ext cx="303626" cy="449909"/>
              <a:chOff x="1788810" y="2276744"/>
              <a:chExt cx="392113" cy="581026"/>
            </a:xfrm>
            <a:solidFill>
              <a:schemeClr val="bg1"/>
            </a:solidFill>
            <a:effectLst/>
          </p:grpSpPr>
          <p:sp>
            <p:nvSpPr>
              <p:cNvPr id="1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grpSp>
        <p:nvGrpSpPr>
          <p:cNvPr id="44" name="组合 43"/>
          <p:cNvGrpSpPr/>
          <p:nvPr/>
        </p:nvGrpSpPr>
        <p:grpSpPr>
          <a:xfrm>
            <a:off x="481368" y="440281"/>
            <a:ext cx="1976218" cy="666359"/>
            <a:chOff x="481368" y="440281"/>
            <a:chExt cx="1976218" cy="666359"/>
          </a:xfrm>
        </p:grpSpPr>
        <p:sp>
          <p:nvSpPr>
            <p:cNvPr id="4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4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企业计划</a:t>
              </a:r>
              <a:endParaRPr lang="en-US" altLang="zh-CN" sz="2400" dirty="0">
                <a:solidFill>
                  <a:srgbClr val="4F4D50"/>
                </a:solidFill>
                <a:cs typeface="+mn-ea"/>
                <a:sym typeface="+mn-lt"/>
              </a:endParaRPr>
            </a:p>
          </p:txBody>
        </p:sp>
        <p:sp>
          <p:nvSpPr>
            <p:cNvPr id="47" name="矩形 46"/>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8" name="TextBox 7">
            <a:extLst>
              <a:ext uri="{FF2B5EF4-FFF2-40B4-BE49-F238E27FC236}">
                <a16:creationId xmlns:a16="http://schemas.microsoft.com/office/drawing/2014/main" xmlns="" id="{8DE6CD62-A5CF-42EF-B6BB-0447C20B7252}"/>
              </a:ext>
            </a:extLst>
          </p:cNvPr>
          <p:cNvSpPr txBox="1"/>
          <p:nvPr/>
        </p:nvSpPr>
        <p:spPr>
          <a:xfrm>
            <a:off x="6691562" y="2170524"/>
            <a:ext cx="3138238" cy="290977"/>
          </a:xfrm>
          <a:prstGeom prst="rect">
            <a:avLst/>
          </a:prstGeom>
          <a:noFill/>
        </p:spPr>
        <p:txBody>
          <a:bodyPr wrap="square" rtlCol="0">
            <a:spAutoFit/>
          </a:bodyPr>
          <a:lstStyle/>
          <a:p>
            <a:pPr>
              <a:lnSpc>
                <a:spcPct val="130000"/>
              </a:lnSpc>
            </a:pPr>
            <a:r>
              <a:rPr lang="en-US" altLang="zh-CN" sz="1100" dirty="0">
                <a:solidFill>
                  <a:schemeClr val="tx1">
                    <a:lumMod val="50000"/>
                    <a:lumOff val="50000"/>
                  </a:schemeClr>
                </a:solidFill>
                <a:cs typeface="+mn-ea"/>
                <a:sym typeface="+mn-lt"/>
              </a:rPr>
              <a:t>Enterprise target construction</a:t>
            </a:r>
          </a:p>
        </p:txBody>
      </p:sp>
      <p:cxnSp>
        <p:nvCxnSpPr>
          <p:cNvPr id="50" name="直接连接符 49"/>
          <p:cNvCxnSpPr/>
          <p:nvPr/>
        </p:nvCxnSpPr>
        <p:spPr>
          <a:xfrm>
            <a:off x="6789420" y="2586384"/>
            <a:ext cx="457200" cy="0"/>
          </a:xfrm>
          <a:prstGeom prst="line">
            <a:avLst/>
          </a:prstGeom>
          <a:ln>
            <a:solidFill>
              <a:srgbClr val="4F4D50"/>
            </a:solidFill>
          </a:ln>
        </p:spPr>
        <p:style>
          <a:lnRef idx="1">
            <a:schemeClr val="accent1"/>
          </a:lnRef>
          <a:fillRef idx="0">
            <a:schemeClr val="accent1"/>
          </a:fillRef>
          <a:effectRef idx="0">
            <a:schemeClr val="accent1"/>
          </a:effectRef>
          <a:fontRef idx="minor">
            <a:schemeClr val="tx1"/>
          </a:fontRef>
        </p:style>
      </p:cxnSp>
      <p:sp>
        <p:nvSpPr>
          <p:cNvPr id="52" name="TextBox 7">
            <a:extLst>
              <a:ext uri="{FF2B5EF4-FFF2-40B4-BE49-F238E27FC236}">
                <a16:creationId xmlns:a16="http://schemas.microsoft.com/office/drawing/2014/main" xmlns="" id="{8DE6CD62-A5CF-42EF-B6BB-0447C20B7252}"/>
              </a:ext>
            </a:extLst>
          </p:cNvPr>
          <p:cNvSpPr txBox="1"/>
          <p:nvPr/>
        </p:nvSpPr>
        <p:spPr>
          <a:xfrm>
            <a:off x="6680132" y="5419185"/>
            <a:ext cx="2795338" cy="345094"/>
          </a:xfrm>
          <a:prstGeom prst="rect">
            <a:avLst/>
          </a:prstGeom>
          <a:noFill/>
        </p:spPr>
        <p:txBody>
          <a:bodyPr wrap="square" rtlCol="0">
            <a:spAutoFit/>
          </a:bodyPr>
          <a:lstStyle/>
          <a:p>
            <a:pPr>
              <a:lnSpc>
                <a:spcPct val="130000"/>
              </a:lnSpc>
            </a:pPr>
            <a:r>
              <a:rPr lang="zh-CN" altLang="en-US" sz="1400" dirty="0" smtClean="0">
                <a:solidFill>
                  <a:srgbClr val="4F4D50"/>
                </a:solidFill>
                <a:cs typeface="+mn-ea"/>
                <a:sym typeface="+mn-lt"/>
              </a:rPr>
              <a:t>诚信铸就品质   创新引领未来！</a:t>
            </a:r>
            <a:endParaRPr lang="en-US" altLang="zh-CN" sz="1400" dirty="0">
              <a:solidFill>
                <a:srgbClr val="4F4D50"/>
              </a:solidFill>
              <a:cs typeface="+mn-ea"/>
              <a:sym typeface="+mn-lt"/>
            </a:endParaRPr>
          </a:p>
        </p:txBody>
      </p:sp>
    </p:spTree>
    <p:extLst>
      <p:ext uri="{BB962C8B-B14F-4D97-AF65-F5344CB8AC3E}">
        <p14:creationId xmlns:p14="http://schemas.microsoft.com/office/powerpoint/2010/main" val="1129041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1+#ppt_w/2"/>
                                          </p:val>
                                        </p:tav>
                                        <p:tav tm="100000">
                                          <p:val>
                                            <p:strVal val="#ppt_x"/>
                                          </p:val>
                                        </p:tav>
                                      </p:tavLst>
                                    </p:anim>
                                    <p:anim calcmode="lin" valueType="num">
                                      <p:cBhvr additive="base">
                                        <p:cTn id="29"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1000"/>
                                        <p:tgtEl>
                                          <p:spTgt spid="52"/>
                                        </p:tgtEl>
                                      </p:cBhvr>
                                    </p:animEffect>
                                    <p:anim calcmode="lin" valueType="num">
                                      <p:cBhvr>
                                        <p:cTn id="50" dur="1000" fill="hold"/>
                                        <p:tgtEl>
                                          <p:spTgt spid="52"/>
                                        </p:tgtEl>
                                        <p:attrNameLst>
                                          <p:attrName>ppt_x</p:attrName>
                                        </p:attrNameLst>
                                      </p:cBhvr>
                                      <p:tavLst>
                                        <p:tav tm="0">
                                          <p:val>
                                            <p:strVal val="#ppt_x"/>
                                          </p:val>
                                        </p:tav>
                                        <p:tav tm="100000">
                                          <p:val>
                                            <p:strVal val="#ppt_x"/>
                                          </p:val>
                                        </p:tav>
                                      </p:tavLst>
                                    </p:anim>
                                    <p:anim calcmode="lin" valueType="num">
                                      <p:cBhvr>
                                        <p:cTn id="5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EditPoints="1"/>
          </p:cNvSpPr>
          <p:nvPr/>
        </p:nvSpPr>
        <p:spPr bwMode="auto">
          <a:xfrm>
            <a:off x="2231891" y="2566844"/>
            <a:ext cx="828000" cy="828000"/>
          </a:xfrm>
          <a:prstGeom prst="ellipse">
            <a:avLst/>
          </a:prstGeom>
          <a:solidFill>
            <a:srgbClr val="9FB8D6"/>
          </a:solidFill>
          <a:ln>
            <a:noFill/>
          </a:ln>
          <a:extLst/>
        </p:spPr>
        <p:txBody>
          <a:bodyPr vert="horz" wrap="square" lIns="91440" tIns="45720" rIns="91440" bIns="45720" numCol="1" anchor="t" anchorCtr="0" compatLnSpc="1">
            <a:prstTxWarp prst="textNoShape">
              <a:avLst/>
            </a:prstTxWarp>
          </a:bodyPr>
          <a:lstStyle/>
          <a:p>
            <a:endParaRPr lang="id-ID" sz="1000">
              <a:cs typeface="+mn-ea"/>
              <a:sym typeface="+mn-lt"/>
            </a:endParaRPr>
          </a:p>
        </p:txBody>
      </p:sp>
      <p:sp>
        <p:nvSpPr>
          <p:cNvPr id="4" name="Freeform 11"/>
          <p:cNvSpPr>
            <a:spLocks noEditPoints="1"/>
          </p:cNvSpPr>
          <p:nvPr/>
        </p:nvSpPr>
        <p:spPr bwMode="auto">
          <a:xfrm>
            <a:off x="6654528" y="2566844"/>
            <a:ext cx="828000" cy="828000"/>
          </a:xfrm>
          <a:prstGeom prst="ellipse">
            <a:avLst/>
          </a:prstGeom>
          <a:solidFill>
            <a:srgbClr val="4F4D50"/>
          </a:solidFill>
          <a:ln>
            <a:noFill/>
          </a:ln>
          <a:extLst/>
        </p:spPr>
        <p:txBody>
          <a:bodyPr vert="horz" wrap="square" lIns="91440" tIns="45720" rIns="91440" bIns="45720" numCol="1" anchor="t" anchorCtr="0" compatLnSpc="1">
            <a:prstTxWarp prst="textNoShape">
              <a:avLst/>
            </a:prstTxWarp>
          </a:bodyPr>
          <a:lstStyle/>
          <a:p>
            <a:endParaRPr lang="id-ID" sz="1000">
              <a:cs typeface="+mn-ea"/>
              <a:sym typeface="+mn-lt"/>
            </a:endParaRPr>
          </a:p>
        </p:txBody>
      </p:sp>
      <p:sp>
        <p:nvSpPr>
          <p:cNvPr id="5" name="Freeform 6"/>
          <p:cNvSpPr>
            <a:spLocks noEditPoints="1"/>
          </p:cNvSpPr>
          <p:nvPr/>
        </p:nvSpPr>
        <p:spPr bwMode="auto">
          <a:xfrm>
            <a:off x="2103631" y="2150559"/>
            <a:ext cx="180000" cy="180000"/>
          </a:xfrm>
          <a:prstGeom prst="ellipse">
            <a:avLst/>
          </a:prstGeom>
          <a:solidFill>
            <a:srgbClr val="9FB8D6"/>
          </a:solidFill>
          <a:ln>
            <a:noFill/>
          </a:ln>
          <a:extLst/>
        </p:spPr>
        <p:txBody>
          <a:bodyPr vert="horz" wrap="square" lIns="91440" tIns="45720" rIns="91440" bIns="45720" numCol="1" anchor="t" anchorCtr="0" compatLnSpc="1">
            <a:prstTxWarp prst="textNoShape">
              <a:avLst/>
            </a:prstTxWarp>
          </a:bodyPr>
          <a:lstStyle/>
          <a:p>
            <a:endParaRPr lang="id-ID" sz="1000">
              <a:cs typeface="+mn-ea"/>
              <a:sym typeface="+mn-lt"/>
            </a:endParaRPr>
          </a:p>
        </p:txBody>
      </p:sp>
      <p:sp>
        <p:nvSpPr>
          <p:cNvPr id="6" name="Freeform 11"/>
          <p:cNvSpPr>
            <a:spLocks noEditPoints="1"/>
          </p:cNvSpPr>
          <p:nvPr/>
        </p:nvSpPr>
        <p:spPr bwMode="auto">
          <a:xfrm>
            <a:off x="6526268" y="2150559"/>
            <a:ext cx="180000" cy="180000"/>
          </a:xfrm>
          <a:prstGeom prst="ellipse">
            <a:avLst/>
          </a:prstGeom>
          <a:solidFill>
            <a:srgbClr val="4F4D50"/>
          </a:solidFill>
          <a:ln>
            <a:noFill/>
          </a:ln>
          <a:extLst/>
        </p:spPr>
        <p:txBody>
          <a:bodyPr vert="horz" wrap="square" lIns="91440" tIns="45720" rIns="91440" bIns="45720" numCol="1" anchor="t" anchorCtr="0" compatLnSpc="1">
            <a:prstTxWarp prst="textNoShape">
              <a:avLst/>
            </a:prstTxWarp>
          </a:bodyPr>
          <a:lstStyle/>
          <a:p>
            <a:endParaRPr lang="id-ID" sz="1000">
              <a:cs typeface="+mn-ea"/>
              <a:sym typeface="+mn-lt"/>
            </a:endParaRPr>
          </a:p>
        </p:txBody>
      </p:sp>
      <p:sp>
        <p:nvSpPr>
          <p:cNvPr id="7" name="TextBox 6"/>
          <p:cNvSpPr txBox="1"/>
          <p:nvPr/>
        </p:nvSpPr>
        <p:spPr>
          <a:xfrm>
            <a:off x="2334980"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cs typeface="+mn-ea"/>
                <a:sym typeface="+mn-lt"/>
              </a:rPr>
              <a:t>点击输入标题</a:t>
            </a:r>
            <a:endParaRPr lang="id-ID" sz="1400" dirty="0">
              <a:solidFill>
                <a:srgbClr val="4F4D50"/>
              </a:solidFill>
              <a:cs typeface="+mn-ea"/>
              <a:sym typeface="+mn-lt"/>
            </a:endParaRPr>
          </a:p>
        </p:txBody>
      </p:sp>
      <p:sp>
        <p:nvSpPr>
          <p:cNvPr id="9" name="TextBox 8"/>
          <p:cNvSpPr txBox="1"/>
          <p:nvPr/>
        </p:nvSpPr>
        <p:spPr>
          <a:xfrm>
            <a:off x="6757618" y="2090666"/>
            <a:ext cx="1261884" cy="307777"/>
          </a:xfrm>
          <a:prstGeom prst="rect">
            <a:avLst/>
          </a:prstGeom>
          <a:noFill/>
        </p:spPr>
        <p:txBody>
          <a:bodyPr wrap="none" lIns="91440" tIns="45720" rIns="91440" bIns="45720" rtlCol="0">
            <a:spAutoFit/>
          </a:bodyPr>
          <a:lstStyle/>
          <a:p>
            <a:r>
              <a:rPr lang="zh-CN" altLang="en-US" sz="1400" dirty="0">
                <a:solidFill>
                  <a:srgbClr val="4F4D50"/>
                </a:solidFill>
                <a:cs typeface="+mn-ea"/>
                <a:sym typeface="+mn-lt"/>
              </a:rPr>
              <a:t>点击输入标题</a:t>
            </a:r>
            <a:endParaRPr lang="id-ID" sz="1400" dirty="0">
              <a:solidFill>
                <a:srgbClr val="4F4D50"/>
              </a:solidFill>
              <a:cs typeface="+mn-ea"/>
              <a:sym typeface="+mn-lt"/>
            </a:endParaRPr>
          </a:p>
        </p:txBody>
      </p:sp>
      <p:sp>
        <p:nvSpPr>
          <p:cNvPr id="11" name="Freeform 96"/>
          <p:cNvSpPr>
            <a:spLocks noEditPoints="1"/>
          </p:cNvSpPr>
          <p:nvPr/>
        </p:nvSpPr>
        <p:spPr bwMode="auto">
          <a:xfrm>
            <a:off x="2480706" y="2766033"/>
            <a:ext cx="398079" cy="464763"/>
          </a:xfrm>
          <a:custGeom>
            <a:avLst/>
            <a:gdLst>
              <a:gd name="T0" fmla="*/ 46 w 55"/>
              <a:gd name="T1" fmla="*/ 24 h 64"/>
              <a:gd name="T2" fmla="*/ 36 w 55"/>
              <a:gd name="T3" fmla="*/ 28 h 64"/>
              <a:gd name="T4" fmla="*/ 36 w 55"/>
              <a:gd name="T5" fmla="*/ 27 h 64"/>
              <a:gd name="T6" fmla="*/ 38 w 55"/>
              <a:gd name="T7" fmla="*/ 12 h 64"/>
              <a:gd name="T8" fmla="*/ 30 w 55"/>
              <a:gd name="T9" fmla="*/ 18 h 64"/>
              <a:gd name="T10" fmla="*/ 30 w 55"/>
              <a:gd name="T11" fmla="*/ 0 h 64"/>
              <a:gd name="T12" fmla="*/ 2 w 55"/>
              <a:gd name="T13" fmla="*/ 42 h 64"/>
              <a:gd name="T14" fmla="*/ 22 w 55"/>
              <a:gd name="T15" fmla="*/ 64 h 64"/>
              <a:gd name="T16" fmla="*/ 46 w 55"/>
              <a:gd name="T17" fmla="*/ 24 h 64"/>
              <a:gd name="T18" fmla="*/ 24 w 55"/>
              <a:gd name="T19" fmla="*/ 58 h 64"/>
              <a:gd name="T20" fmla="*/ 13 w 55"/>
              <a:gd name="T21" fmla="*/ 40 h 64"/>
              <a:gd name="T22" fmla="*/ 20 w 55"/>
              <a:gd name="T23" fmla="*/ 50 h 64"/>
              <a:gd name="T24" fmla="*/ 26 w 55"/>
              <a:gd name="T25" fmla="*/ 36 h 64"/>
              <a:gd name="T26" fmla="*/ 29 w 55"/>
              <a:gd name="T27" fmla="*/ 50 h 64"/>
              <a:gd name="T28" fmla="*/ 37 w 55"/>
              <a:gd name="T29" fmla="*/ 37 h 64"/>
              <a:gd name="T30" fmla="*/ 24 w 55"/>
              <a:gd name="T31" fmla="*/ 5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64">
                <a:moveTo>
                  <a:pt x="46" y="24"/>
                </a:moveTo>
                <a:cubicBezTo>
                  <a:pt x="46" y="24"/>
                  <a:pt x="43" y="24"/>
                  <a:pt x="36" y="28"/>
                </a:cubicBezTo>
                <a:cubicBezTo>
                  <a:pt x="36" y="27"/>
                  <a:pt x="36" y="27"/>
                  <a:pt x="36" y="27"/>
                </a:cubicBezTo>
                <a:cubicBezTo>
                  <a:pt x="36" y="22"/>
                  <a:pt x="37" y="16"/>
                  <a:pt x="38" y="12"/>
                </a:cubicBezTo>
                <a:cubicBezTo>
                  <a:pt x="37" y="12"/>
                  <a:pt x="34" y="15"/>
                  <a:pt x="30" y="18"/>
                </a:cubicBezTo>
                <a:cubicBezTo>
                  <a:pt x="28" y="13"/>
                  <a:pt x="28" y="5"/>
                  <a:pt x="30" y="0"/>
                </a:cubicBezTo>
                <a:cubicBezTo>
                  <a:pt x="12" y="13"/>
                  <a:pt x="2" y="31"/>
                  <a:pt x="2" y="42"/>
                </a:cubicBezTo>
                <a:cubicBezTo>
                  <a:pt x="2" y="51"/>
                  <a:pt x="1" y="64"/>
                  <a:pt x="22" y="64"/>
                </a:cubicBezTo>
                <a:cubicBezTo>
                  <a:pt x="55" y="64"/>
                  <a:pt x="38" y="40"/>
                  <a:pt x="46" y="24"/>
                </a:cubicBezTo>
                <a:close/>
                <a:moveTo>
                  <a:pt x="24" y="58"/>
                </a:moveTo>
                <a:cubicBezTo>
                  <a:pt x="0" y="58"/>
                  <a:pt x="16" y="35"/>
                  <a:pt x="13" y="40"/>
                </a:cubicBezTo>
                <a:cubicBezTo>
                  <a:pt x="13" y="40"/>
                  <a:pt x="11" y="46"/>
                  <a:pt x="20" y="50"/>
                </a:cubicBezTo>
                <a:cubicBezTo>
                  <a:pt x="15" y="45"/>
                  <a:pt x="23" y="39"/>
                  <a:pt x="26" y="36"/>
                </a:cubicBezTo>
                <a:cubicBezTo>
                  <a:pt x="26" y="43"/>
                  <a:pt x="29" y="50"/>
                  <a:pt x="29" y="50"/>
                </a:cubicBezTo>
                <a:cubicBezTo>
                  <a:pt x="29" y="50"/>
                  <a:pt x="34" y="47"/>
                  <a:pt x="37" y="37"/>
                </a:cubicBezTo>
                <a:cubicBezTo>
                  <a:pt x="40" y="50"/>
                  <a:pt x="38" y="57"/>
                  <a:pt x="24"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sz="1000">
              <a:cs typeface="+mn-ea"/>
              <a:sym typeface="+mn-lt"/>
            </a:endParaRPr>
          </a:p>
        </p:txBody>
      </p:sp>
      <p:sp>
        <p:nvSpPr>
          <p:cNvPr id="12" name="Rectangle 11"/>
          <p:cNvSpPr/>
          <p:nvPr/>
        </p:nvSpPr>
        <p:spPr>
          <a:xfrm>
            <a:off x="2315563"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13" name="Rectangle 12"/>
          <p:cNvSpPr/>
          <p:nvPr/>
        </p:nvSpPr>
        <p:spPr>
          <a:xfrm>
            <a:off x="2315564" y="3830574"/>
            <a:ext cx="165229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14" name="Content Placeholder 2"/>
          <p:cNvSpPr txBox="1">
            <a:spLocks/>
          </p:cNvSpPr>
          <p:nvPr/>
        </p:nvSpPr>
        <p:spPr>
          <a:xfrm>
            <a:off x="2300703"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50%</a:t>
            </a:r>
          </a:p>
        </p:txBody>
      </p:sp>
      <p:sp>
        <p:nvSpPr>
          <p:cNvPr id="15" name="Freeform 5"/>
          <p:cNvSpPr>
            <a:spLocks/>
          </p:cNvSpPr>
          <p:nvPr/>
        </p:nvSpPr>
        <p:spPr bwMode="auto">
          <a:xfrm>
            <a:off x="2044102" y="3944039"/>
            <a:ext cx="107049" cy="96887"/>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16" name="Freeform 6"/>
          <p:cNvSpPr>
            <a:spLocks noEditPoints="1"/>
          </p:cNvSpPr>
          <p:nvPr/>
        </p:nvSpPr>
        <p:spPr bwMode="auto">
          <a:xfrm>
            <a:off x="2024454" y="3885773"/>
            <a:ext cx="146345" cy="4878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17" name="Rectangle 16"/>
          <p:cNvSpPr/>
          <p:nvPr/>
        </p:nvSpPr>
        <p:spPr>
          <a:xfrm>
            <a:off x="2315563"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18" name="Rectangle 17"/>
          <p:cNvSpPr/>
          <p:nvPr/>
        </p:nvSpPr>
        <p:spPr>
          <a:xfrm>
            <a:off x="2315563" y="4229046"/>
            <a:ext cx="1943883"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19" name="Content Placeholder 2"/>
          <p:cNvSpPr txBox="1">
            <a:spLocks/>
          </p:cNvSpPr>
          <p:nvPr/>
        </p:nvSpPr>
        <p:spPr>
          <a:xfrm>
            <a:off x="2300703"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62%</a:t>
            </a:r>
          </a:p>
        </p:txBody>
      </p:sp>
      <p:sp>
        <p:nvSpPr>
          <p:cNvPr id="20" name="Freeform 7"/>
          <p:cNvSpPr>
            <a:spLocks/>
          </p:cNvSpPr>
          <p:nvPr/>
        </p:nvSpPr>
        <p:spPr bwMode="auto">
          <a:xfrm>
            <a:off x="2044101"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21" name="Rectangle 20"/>
          <p:cNvSpPr/>
          <p:nvPr/>
        </p:nvSpPr>
        <p:spPr>
          <a:xfrm>
            <a:off x="2315563"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22" name="Rectangle 21"/>
          <p:cNvSpPr/>
          <p:nvPr/>
        </p:nvSpPr>
        <p:spPr>
          <a:xfrm>
            <a:off x="2315564" y="4650229"/>
            <a:ext cx="8261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23" name="Content Placeholder 2"/>
          <p:cNvSpPr txBox="1">
            <a:spLocks/>
          </p:cNvSpPr>
          <p:nvPr/>
        </p:nvSpPr>
        <p:spPr>
          <a:xfrm>
            <a:off x="2300703"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25%</a:t>
            </a:r>
          </a:p>
        </p:txBody>
      </p:sp>
      <p:grpSp>
        <p:nvGrpSpPr>
          <p:cNvPr id="24" name="Group 23"/>
          <p:cNvGrpSpPr/>
          <p:nvPr/>
        </p:nvGrpSpPr>
        <p:grpSpPr>
          <a:xfrm>
            <a:off x="2029574" y="4718845"/>
            <a:ext cx="148377" cy="145668"/>
            <a:chOff x="3294063" y="1474788"/>
            <a:chExt cx="347662" cy="341313"/>
          </a:xfrm>
          <a:solidFill>
            <a:schemeClr val="tx1">
              <a:lumMod val="60000"/>
              <a:lumOff val="40000"/>
            </a:schemeClr>
          </a:solidFill>
        </p:grpSpPr>
        <p:sp>
          <p:nvSpPr>
            <p:cNvPr id="25"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26"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27"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grpSp>
      <p:sp>
        <p:nvSpPr>
          <p:cNvPr id="28" name="Rectangle 27"/>
          <p:cNvSpPr/>
          <p:nvPr/>
        </p:nvSpPr>
        <p:spPr>
          <a:xfrm>
            <a:off x="2315563"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29" name="Rectangle 28"/>
          <p:cNvSpPr/>
          <p:nvPr/>
        </p:nvSpPr>
        <p:spPr>
          <a:xfrm>
            <a:off x="2315565" y="5055445"/>
            <a:ext cx="246224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30" name="Content Placeholder 2"/>
          <p:cNvSpPr txBox="1">
            <a:spLocks/>
          </p:cNvSpPr>
          <p:nvPr/>
        </p:nvSpPr>
        <p:spPr>
          <a:xfrm>
            <a:off x="2300703"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75%</a:t>
            </a:r>
          </a:p>
        </p:txBody>
      </p:sp>
      <p:sp>
        <p:nvSpPr>
          <p:cNvPr id="31" name="Freeform 11"/>
          <p:cNvSpPr>
            <a:spLocks/>
          </p:cNvSpPr>
          <p:nvPr/>
        </p:nvSpPr>
        <p:spPr bwMode="auto">
          <a:xfrm>
            <a:off x="2024453"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32" name="Rectangle 31"/>
          <p:cNvSpPr/>
          <p:nvPr/>
        </p:nvSpPr>
        <p:spPr>
          <a:xfrm>
            <a:off x="2315563"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33" name="Rectangle 32"/>
          <p:cNvSpPr/>
          <p:nvPr/>
        </p:nvSpPr>
        <p:spPr>
          <a:xfrm>
            <a:off x="2315563" y="5460660"/>
            <a:ext cx="1360716"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34" name="Content Placeholder 2"/>
          <p:cNvSpPr txBox="1">
            <a:spLocks/>
          </p:cNvSpPr>
          <p:nvPr/>
        </p:nvSpPr>
        <p:spPr>
          <a:xfrm>
            <a:off x="2300703"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45%</a:t>
            </a:r>
          </a:p>
        </p:txBody>
      </p:sp>
      <p:grpSp>
        <p:nvGrpSpPr>
          <p:cNvPr id="35" name="Group 34"/>
          <p:cNvGrpSpPr/>
          <p:nvPr/>
        </p:nvGrpSpPr>
        <p:grpSpPr>
          <a:xfrm>
            <a:off x="2024453" y="5562757"/>
            <a:ext cx="153120" cy="153120"/>
            <a:chOff x="1839913" y="1474788"/>
            <a:chExt cx="358775" cy="358775"/>
          </a:xfrm>
          <a:solidFill>
            <a:schemeClr val="tx1">
              <a:lumMod val="60000"/>
              <a:lumOff val="40000"/>
            </a:schemeClr>
          </a:solidFill>
        </p:grpSpPr>
        <p:sp>
          <p:nvSpPr>
            <p:cNvPr id="36"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37"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grpSp>
      <p:sp>
        <p:nvSpPr>
          <p:cNvPr id="38" name="Rectangle 37"/>
          <p:cNvSpPr/>
          <p:nvPr/>
        </p:nvSpPr>
        <p:spPr>
          <a:xfrm>
            <a:off x="6862950" y="3830574"/>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39" name="Rectangle 38"/>
          <p:cNvSpPr/>
          <p:nvPr/>
        </p:nvSpPr>
        <p:spPr>
          <a:xfrm>
            <a:off x="6862949" y="3830574"/>
            <a:ext cx="165229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40" name="Content Placeholder 2"/>
          <p:cNvSpPr txBox="1">
            <a:spLocks/>
          </p:cNvSpPr>
          <p:nvPr/>
        </p:nvSpPr>
        <p:spPr>
          <a:xfrm>
            <a:off x="6848090" y="3820927"/>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50%</a:t>
            </a:r>
          </a:p>
        </p:txBody>
      </p:sp>
      <p:grpSp>
        <p:nvGrpSpPr>
          <p:cNvPr id="41" name="Group 40"/>
          <p:cNvGrpSpPr/>
          <p:nvPr/>
        </p:nvGrpSpPr>
        <p:grpSpPr>
          <a:xfrm>
            <a:off x="6537478" y="3885773"/>
            <a:ext cx="146345" cy="155153"/>
            <a:chOff x="4775200" y="1474788"/>
            <a:chExt cx="342900" cy="363538"/>
          </a:xfrm>
          <a:solidFill>
            <a:schemeClr val="tx1">
              <a:lumMod val="60000"/>
              <a:lumOff val="40000"/>
            </a:schemeClr>
          </a:solidFill>
        </p:grpSpPr>
        <p:sp>
          <p:nvSpPr>
            <p:cNvPr id="42" name="Freeform 5"/>
            <p:cNvSpPr>
              <a:spLocks/>
            </p:cNvSpPr>
            <p:nvPr/>
          </p:nvSpPr>
          <p:spPr bwMode="auto">
            <a:xfrm>
              <a:off x="4821238" y="1611313"/>
              <a:ext cx="250825" cy="227013"/>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43" name="Freeform 6"/>
            <p:cNvSpPr>
              <a:spLocks noEditPoints="1"/>
            </p:cNvSpPr>
            <p:nvPr/>
          </p:nvSpPr>
          <p:spPr bwMode="auto">
            <a:xfrm>
              <a:off x="4775200" y="1474788"/>
              <a:ext cx="342900" cy="114300"/>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grpSp>
      <p:sp>
        <p:nvSpPr>
          <p:cNvPr id="44" name="Rectangle 43"/>
          <p:cNvSpPr/>
          <p:nvPr/>
        </p:nvSpPr>
        <p:spPr>
          <a:xfrm>
            <a:off x="6862950" y="4229046"/>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45" name="Rectangle 44"/>
          <p:cNvSpPr/>
          <p:nvPr/>
        </p:nvSpPr>
        <p:spPr>
          <a:xfrm>
            <a:off x="6862949" y="4229046"/>
            <a:ext cx="1943883"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46" name="Content Placeholder 2"/>
          <p:cNvSpPr txBox="1">
            <a:spLocks/>
          </p:cNvSpPr>
          <p:nvPr/>
        </p:nvSpPr>
        <p:spPr>
          <a:xfrm>
            <a:off x="6848090" y="4219401"/>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62%</a:t>
            </a:r>
          </a:p>
        </p:txBody>
      </p:sp>
      <p:sp>
        <p:nvSpPr>
          <p:cNvPr id="47" name="Freeform 7"/>
          <p:cNvSpPr>
            <a:spLocks/>
          </p:cNvSpPr>
          <p:nvPr/>
        </p:nvSpPr>
        <p:spPr bwMode="auto">
          <a:xfrm>
            <a:off x="6557125" y="4311794"/>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48" name="Rectangle 47"/>
          <p:cNvSpPr/>
          <p:nvPr/>
        </p:nvSpPr>
        <p:spPr>
          <a:xfrm>
            <a:off x="6862950" y="4650229"/>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49" name="Rectangle 48"/>
          <p:cNvSpPr/>
          <p:nvPr/>
        </p:nvSpPr>
        <p:spPr>
          <a:xfrm>
            <a:off x="6862950" y="4650229"/>
            <a:ext cx="826149"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50" name="Content Placeholder 2"/>
          <p:cNvSpPr txBox="1">
            <a:spLocks/>
          </p:cNvSpPr>
          <p:nvPr/>
        </p:nvSpPr>
        <p:spPr>
          <a:xfrm>
            <a:off x="6848090" y="4640582"/>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25%</a:t>
            </a:r>
          </a:p>
        </p:txBody>
      </p:sp>
      <p:grpSp>
        <p:nvGrpSpPr>
          <p:cNvPr id="51" name="Group 50"/>
          <p:cNvGrpSpPr/>
          <p:nvPr/>
        </p:nvGrpSpPr>
        <p:grpSpPr>
          <a:xfrm>
            <a:off x="6542598" y="4718845"/>
            <a:ext cx="148377" cy="145668"/>
            <a:chOff x="3294063" y="1474788"/>
            <a:chExt cx="347662" cy="341313"/>
          </a:xfrm>
          <a:solidFill>
            <a:schemeClr val="tx1">
              <a:lumMod val="60000"/>
              <a:lumOff val="40000"/>
            </a:schemeClr>
          </a:solidFill>
        </p:grpSpPr>
        <p:sp>
          <p:nvSpPr>
            <p:cNvPr id="52"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53"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54"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grpSp>
      <p:sp>
        <p:nvSpPr>
          <p:cNvPr id="55" name="Rectangle 54"/>
          <p:cNvSpPr/>
          <p:nvPr/>
        </p:nvSpPr>
        <p:spPr>
          <a:xfrm>
            <a:off x="6862950" y="5055445"/>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56" name="Rectangle 55"/>
          <p:cNvSpPr/>
          <p:nvPr/>
        </p:nvSpPr>
        <p:spPr>
          <a:xfrm>
            <a:off x="6862950" y="5055445"/>
            <a:ext cx="2462249" cy="267753"/>
          </a:xfrm>
          <a:prstGeom prst="rect">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57" name="Content Placeholder 2"/>
          <p:cNvSpPr txBox="1">
            <a:spLocks/>
          </p:cNvSpPr>
          <p:nvPr/>
        </p:nvSpPr>
        <p:spPr>
          <a:xfrm>
            <a:off x="6848090" y="5045798"/>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75%</a:t>
            </a:r>
          </a:p>
        </p:txBody>
      </p:sp>
      <p:sp>
        <p:nvSpPr>
          <p:cNvPr id="58" name="Freeform 11"/>
          <p:cNvSpPr>
            <a:spLocks/>
          </p:cNvSpPr>
          <p:nvPr/>
        </p:nvSpPr>
        <p:spPr bwMode="auto">
          <a:xfrm>
            <a:off x="6537477" y="5158078"/>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tx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id-ID" sz="1000">
              <a:solidFill>
                <a:schemeClr val="bg2"/>
              </a:solidFill>
              <a:cs typeface="+mn-ea"/>
              <a:sym typeface="+mn-lt"/>
            </a:endParaRPr>
          </a:p>
        </p:txBody>
      </p:sp>
      <p:sp>
        <p:nvSpPr>
          <p:cNvPr id="59" name="Rectangle 58"/>
          <p:cNvSpPr/>
          <p:nvPr/>
        </p:nvSpPr>
        <p:spPr>
          <a:xfrm>
            <a:off x="6862950" y="5460660"/>
            <a:ext cx="3304599" cy="267753"/>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60" name="Rectangle 59"/>
          <p:cNvSpPr/>
          <p:nvPr/>
        </p:nvSpPr>
        <p:spPr>
          <a:xfrm>
            <a:off x="6862950" y="5460660"/>
            <a:ext cx="1360716" cy="267753"/>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000" dirty="0">
              <a:solidFill>
                <a:schemeClr val="bg2"/>
              </a:solidFill>
              <a:cs typeface="+mn-ea"/>
              <a:sym typeface="+mn-lt"/>
            </a:endParaRPr>
          </a:p>
        </p:txBody>
      </p:sp>
      <p:sp>
        <p:nvSpPr>
          <p:cNvPr id="61" name="Content Placeholder 2"/>
          <p:cNvSpPr txBox="1">
            <a:spLocks/>
          </p:cNvSpPr>
          <p:nvPr/>
        </p:nvSpPr>
        <p:spPr>
          <a:xfrm>
            <a:off x="6848090" y="5452113"/>
            <a:ext cx="469708" cy="246221"/>
          </a:xfrm>
          <a:prstGeom prst="rect">
            <a:avLst/>
          </a:prstGeom>
          <a:noFill/>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000" b="1" dirty="0">
                <a:solidFill>
                  <a:schemeClr val="bg2"/>
                </a:solidFill>
                <a:cs typeface="+mn-ea"/>
                <a:sym typeface="+mn-lt"/>
              </a:rPr>
              <a:t>45%</a:t>
            </a:r>
          </a:p>
        </p:txBody>
      </p:sp>
      <p:grpSp>
        <p:nvGrpSpPr>
          <p:cNvPr id="62" name="Group 61"/>
          <p:cNvGrpSpPr/>
          <p:nvPr/>
        </p:nvGrpSpPr>
        <p:grpSpPr>
          <a:xfrm>
            <a:off x="6537477" y="5562757"/>
            <a:ext cx="153120" cy="153120"/>
            <a:chOff x="1839913" y="1474788"/>
            <a:chExt cx="358775" cy="358775"/>
          </a:xfrm>
          <a:solidFill>
            <a:schemeClr val="tx1">
              <a:lumMod val="60000"/>
              <a:lumOff val="40000"/>
            </a:schemeClr>
          </a:solidFill>
        </p:grpSpPr>
        <p:sp>
          <p:nvSpPr>
            <p:cNvPr id="63" name="Freeform 12"/>
            <p:cNvSpPr>
              <a:spLocks/>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sp>
          <p:nvSpPr>
            <p:cNvPr id="64"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solidFill>
                  <a:schemeClr val="bg2"/>
                </a:solidFill>
                <a:cs typeface="+mn-ea"/>
                <a:sym typeface="+mn-lt"/>
              </a:endParaRPr>
            </a:p>
          </p:txBody>
        </p:sp>
      </p:grpSp>
      <p:cxnSp>
        <p:nvCxnSpPr>
          <p:cNvPr id="65" name="Straight Connector 64"/>
          <p:cNvCxnSpPr/>
          <p:nvPr/>
        </p:nvCxnSpPr>
        <p:spPr>
          <a:xfrm>
            <a:off x="6108857" y="1994590"/>
            <a:ext cx="0" cy="3898900"/>
          </a:xfrm>
          <a:prstGeom prst="line">
            <a:avLst/>
          </a:prstGeom>
          <a:ln w="12700">
            <a:solidFill>
              <a:schemeClr val="tx1">
                <a:lumMod val="40000"/>
                <a:lumOff val="60000"/>
              </a:schemeClr>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6873407" y="2807165"/>
            <a:ext cx="400024" cy="374940"/>
            <a:chOff x="4836122" y="1968640"/>
            <a:chExt cx="400024" cy="374940"/>
          </a:xfrm>
          <a:solidFill>
            <a:schemeClr val="bg2"/>
          </a:solidFill>
        </p:grpSpPr>
        <p:sp>
          <p:nvSpPr>
            <p:cNvPr id="67"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cs typeface="+mn-ea"/>
                <a:sym typeface="+mn-lt"/>
              </a:endParaRPr>
            </a:p>
          </p:txBody>
        </p:sp>
        <p:sp>
          <p:nvSpPr>
            <p:cNvPr id="68"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1000">
                <a:cs typeface="+mn-ea"/>
                <a:sym typeface="+mn-lt"/>
              </a:endParaRPr>
            </a:p>
          </p:txBody>
        </p:sp>
      </p:grpSp>
      <p:sp>
        <p:nvSpPr>
          <p:cNvPr id="76" name="Text Placeholder 8">
            <a:extLst>
              <a:ext uri="{FF2B5EF4-FFF2-40B4-BE49-F238E27FC236}">
                <a16:creationId xmlns="" xmlns:a16="http://schemas.microsoft.com/office/drawing/2014/main" id="{20446F65-6CBD-4DFD-8692-8220C9E5BD1B}"/>
              </a:ext>
            </a:extLst>
          </p:cNvPr>
          <p:cNvSpPr txBox="1">
            <a:spLocks/>
          </p:cNvSpPr>
          <p:nvPr/>
        </p:nvSpPr>
        <p:spPr>
          <a:xfrm>
            <a:off x="3141087"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77" name="Text Placeholder 9">
            <a:extLst>
              <a:ext uri="{FF2B5EF4-FFF2-40B4-BE49-F238E27FC236}">
                <a16:creationId xmlns="" xmlns:a16="http://schemas.microsoft.com/office/drawing/2014/main" id="{791CAC1C-33C5-4BF9-B850-16B996824FA5}"/>
              </a:ext>
            </a:extLst>
          </p:cNvPr>
          <p:cNvSpPr txBox="1">
            <a:spLocks/>
          </p:cNvSpPr>
          <p:nvPr/>
        </p:nvSpPr>
        <p:spPr>
          <a:xfrm>
            <a:off x="3141087"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78" name="Text Placeholder 8">
            <a:extLst>
              <a:ext uri="{FF2B5EF4-FFF2-40B4-BE49-F238E27FC236}">
                <a16:creationId xmlns="" xmlns:a16="http://schemas.microsoft.com/office/drawing/2014/main" id="{3A5322DC-DEFE-4220-B33B-0411E952D15E}"/>
              </a:ext>
            </a:extLst>
          </p:cNvPr>
          <p:cNvSpPr txBox="1">
            <a:spLocks/>
          </p:cNvSpPr>
          <p:nvPr/>
        </p:nvSpPr>
        <p:spPr>
          <a:xfrm>
            <a:off x="7689099" y="255297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79" name="Text Placeholder 9">
            <a:extLst>
              <a:ext uri="{FF2B5EF4-FFF2-40B4-BE49-F238E27FC236}">
                <a16:creationId xmlns="" xmlns:a16="http://schemas.microsoft.com/office/drawing/2014/main" id="{40BAA05B-0E7E-48E3-895A-72ED1A52F0D1}"/>
              </a:ext>
            </a:extLst>
          </p:cNvPr>
          <p:cNvSpPr txBox="1">
            <a:spLocks/>
          </p:cNvSpPr>
          <p:nvPr/>
        </p:nvSpPr>
        <p:spPr>
          <a:xfrm>
            <a:off x="7689099" y="287788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70" name="组合 69"/>
          <p:cNvGrpSpPr/>
          <p:nvPr/>
        </p:nvGrpSpPr>
        <p:grpSpPr>
          <a:xfrm>
            <a:off x="481368" y="440281"/>
            <a:ext cx="1976218" cy="666359"/>
            <a:chOff x="481368" y="440281"/>
            <a:chExt cx="1976218" cy="666359"/>
          </a:xfrm>
        </p:grpSpPr>
        <p:sp>
          <p:nvSpPr>
            <p:cNvPr id="71"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72"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73" name="矩形 7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578175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Horizontal)">
                                      <p:cBhvr>
                                        <p:cTn id="7" dur="500"/>
                                        <p:tgtEl>
                                          <p:spTgt spid="6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53" presetClass="entr" presetSubtype="16"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par>
                          <p:cTn id="47" fill="hold">
                            <p:stCondLst>
                              <p:cond delay="2000"/>
                            </p:stCondLst>
                            <p:childTnLst>
                              <p:par>
                                <p:cTn id="48" presetID="53" presetClass="entr" presetSubtype="16"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par>
                                <p:cTn id="63" presetID="53" presetClass="entr" presetSubtype="16" fill="hold"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Effect transition="in" filter="fade">
                                      <p:cBhvr>
                                        <p:cTn id="72" dur="500"/>
                                        <p:tgtEl>
                                          <p:spTgt spid="31"/>
                                        </p:tgtEl>
                                      </p:cBhvr>
                                    </p:animEffect>
                                  </p:childTnLst>
                                </p:cTn>
                              </p:par>
                              <p:par>
                                <p:cTn id="73" presetID="53" presetClass="entr" presetSubtype="16"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Effect transition="in" filter="fade">
                                      <p:cBhvr>
                                        <p:cTn id="87" dur="500"/>
                                        <p:tgtEl>
                                          <p:spTgt spid="47"/>
                                        </p:tgtEl>
                                      </p:cBhvr>
                                    </p:animEffect>
                                  </p:childTnLst>
                                </p:cTn>
                              </p:par>
                              <p:par>
                                <p:cTn id="88" presetID="53" presetClass="entr" presetSubtype="16"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p:cTn id="90" dur="500" fill="hold"/>
                                        <p:tgtEl>
                                          <p:spTgt spid="51"/>
                                        </p:tgtEl>
                                        <p:attrNameLst>
                                          <p:attrName>ppt_w</p:attrName>
                                        </p:attrNameLst>
                                      </p:cBhvr>
                                      <p:tavLst>
                                        <p:tav tm="0">
                                          <p:val>
                                            <p:fltVal val="0"/>
                                          </p:val>
                                        </p:tav>
                                        <p:tav tm="100000">
                                          <p:val>
                                            <p:strVal val="#ppt_w"/>
                                          </p:val>
                                        </p:tav>
                                      </p:tavLst>
                                    </p:anim>
                                    <p:anim calcmode="lin" valueType="num">
                                      <p:cBhvr>
                                        <p:cTn id="91" dur="500" fill="hold"/>
                                        <p:tgtEl>
                                          <p:spTgt spid="51"/>
                                        </p:tgtEl>
                                        <p:attrNameLst>
                                          <p:attrName>ppt_h</p:attrName>
                                        </p:attrNameLst>
                                      </p:cBhvr>
                                      <p:tavLst>
                                        <p:tav tm="0">
                                          <p:val>
                                            <p:fltVal val="0"/>
                                          </p:val>
                                        </p:tav>
                                        <p:tav tm="100000">
                                          <p:val>
                                            <p:strVal val="#ppt_h"/>
                                          </p:val>
                                        </p:tav>
                                      </p:tavLst>
                                    </p:anim>
                                    <p:animEffect transition="in" filter="fade">
                                      <p:cBhvr>
                                        <p:cTn id="92" dur="500"/>
                                        <p:tgtEl>
                                          <p:spTgt spid="5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fill="hold"/>
                                        <p:tgtEl>
                                          <p:spTgt spid="58"/>
                                        </p:tgtEl>
                                        <p:attrNameLst>
                                          <p:attrName>ppt_w</p:attrName>
                                        </p:attrNameLst>
                                      </p:cBhvr>
                                      <p:tavLst>
                                        <p:tav tm="0">
                                          <p:val>
                                            <p:fltVal val="0"/>
                                          </p:val>
                                        </p:tav>
                                        <p:tav tm="100000">
                                          <p:val>
                                            <p:strVal val="#ppt_w"/>
                                          </p:val>
                                        </p:tav>
                                      </p:tavLst>
                                    </p:anim>
                                    <p:anim calcmode="lin" valueType="num">
                                      <p:cBhvr>
                                        <p:cTn id="96" dur="500" fill="hold"/>
                                        <p:tgtEl>
                                          <p:spTgt spid="58"/>
                                        </p:tgtEl>
                                        <p:attrNameLst>
                                          <p:attrName>ppt_h</p:attrName>
                                        </p:attrNameLst>
                                      </p:cBhvr>
                                      <p:tavLst>
                                        <p:tav tm="0">
                                          <p:val>
                                            <p:fltVal val="0"/>
                                          </p:val>
                                        </p:tav>
                                        <p:tav tm="100000">
                                          <p:val>
                                            <p:strVal val="#ppt_h"/>
                                          </p:val>
                                        </p:tav>
                                      </p:tavLst>
                                    </p:anim>
                                    <p:animEffect transition="in" filter="fade">
                                      <p:cBhvr>
                                        <p:cTn id="97" dur="500"/>
                                        <p:tgtEl>
                                          <p:spTgt spid="58"/>
                                        </p:tgtEl>
                                      </p:cBhvr>
                                    </p:animEffect>
                                  </p:childTnLst>
                                </p:cTn>
                              </p:par>
                              <p:par>
                                <p:cTn id="98" presetID="53" presetClass="entr" presetSubtype="16" fill="hold" nodeType="withEffect">
                                  <p:stCondLst>
                                    <p:cond delay="0"/>
                                  </p:stCondLst>
                                  <p:childTnLst>
                                    <p:set>
                                      <p:cBhvr>
                                        <p:cTn id="99" dur="1" fill="hold">
                                          <p:stCondLst>
                                            <p:cond delay="0"/>
                                          </p:stCondLst>
                                        </p:cTn>
                                        <p:tgtEl>
                                          <p:spTgt spid="62"/>
                                        </p:tgtEl>
                                        <p:attrNameLst>
                                          <p:attrName>style.visibility</p:attrName>
                                        </p:attrNameLst>
                                      </p:cBhvr>
                                      <p:to>
                                        <p:strVal val="visible"/>
                                      </p:to>
                                    </p:set>
                                    <p:anim calcmode="lin" valueType="num">
                                      <p:cBhvr>
                                        <p:cTn id="100" dur="500" fill="hold"/>
                                        <p:tgtEl>
                                          <p:spTgt spid="62"/>
                                        </p:tgtEl>
                                        <p:attrNameLst>
                                          <p:attrName>ppt_w</p:attrName>
                                        </p:attrNameLst>
                                      </p:cBhvr>
                                      <p:tavLst>
                                        <p:tav tm="0">
                                          <p:val>
                                            <p:fltVal val="0"/>
                                          </p:val>
                                        </p:tav>
                                        <p:tav tm="100000">
                                          <p:val>
                                            <p:strVal val="#ppt_w"/>
                                          </p:val>
                                        </p:tav>
                                      </p:tavLst>
                                    </p:anim>
                                    <p:anim calcmode="lin" valueType="num">
                                      <p:cBhvr>
                                        <p:cTn id="101" dur="500" fill="hold"/>
                                        <p:tgtEl>
                                          <p:spTgt spid="62"/>
                                        </p:tgtEl>
                                        <p:attrNameLst>
                                          <p:attrName>ppt_h</p:attrName>
                                        </p:attrNameLst>
                                      </p:cBhvr>
                                      <p:tavLst>
                                        <p:tav tm="0">
                                          <p:val>
                                            <p:fltVal val="0"/>
                                          </p:val>
                                        </p:tav>
                                        <p:tav tm="100000">
                                          <p:val>
                                            <p:strVal val="#ppt_h"/>
                                          </p:val>
                                        </p:tav>
                                      </p:tavLst>
                                    </p:anim>
                                    <p:animEffect transition="in" filter="fade">
                                      <p:cBhvr>
                                        <p:cTn id="102" dur="500"/>
                                        <p:tgtEl>
                                          <p:spTgt spid="62"/>
                                        </p:tgtEl>
                                      </p:cBhvr>
                                    </p:animEffect>
                                  </p:childTnLst>
                                </p:cTn>
                              </p:par>
                            </p:childTnLst>
                          </p:cTn>
                        </p:par>
                        <p:par>
                          <p:cTn id="103" fill="hold">
                            <p:stCondLst>
                              <p:cond delay="2500"/>
                            </p:stCondLst>
                            <p:childTnLst>
                              <p:par>
                                <p:cTn id="104" presetID="22" presetClass="entr" presetSubtype="8"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wipe(left)">
                                      <p:cBhvr>
                                        <p:cTn id="106" dur="500"/>
                                        <p:tgtEl>
                                          <p:spTgt spid="12"/>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500"/>
                                        <p:tgtEl>
                                          <p:spTgt spid="1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left)">
                                      <p:cBhvr>
                                        <p:cTn id="115" dur="500"/>
                                        <p:tgtEl>
                                          <p:spTgt spid="28"/>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wipe(left)">
                                      <p:cBhvr>
                                        <p:cTn id="118" dur="500"/>
                                        <p:tgtEl>
                                          <p:spTgt spid="32"/>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wipe(left)">
                                      <p:cBhvr>
                                        <p:cTn id="121" dur="500"/>
                                        <p:tgtEl>
                                          <p:spTgt spid="38"/>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wipe(left)">
                                      <p:cBhvr>
                                        <p:cTn id="124" dur="500"/>
                                        <p:tgtEl>
                                          <p:spTgt spid="44"/>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wipe(left)">
                                      <p:cBhvr>
                                        <p:cTn id="127" dur="500"/>
                                        <p:tgtEl>
                                          <p:spTgt spid="48"/>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wipe(left)">
                                      <p:cBhvr>
                                        <p:cTn id="130" dur="500"/>
                                        <p:tgtEl>
                                          <p:spTgt spid="5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59"/>
                                        </p:tgtEl>
                                        <p:attrNameLst>
                                          <p:attrName>style.visibility</p:attrName>
                                        </p:attrNameLst>
                                      </p:cBhvr>
                                      <p:to>
                                        <p:strVal val="visible"/>
                                      </p:to>
                                    </p:set>
                                    <p:animEffect transition="in" filter="wipe(left)">
                                      <p:cBhvr>
                                        <p:cTn id="133" dur="500"/>
                                        <p:tgtEl>
                                          <p:spTgt spid="59"/>
                                        </p:tgtEl>
                                      </p:cBhvr>
                                    </p:animEffect>
                                  </p:childTnLst>
                                </p:cTn>
                              </p:par>
                            </p:childTnLst>
                          </p:cTn>
                        </p:par>
                        <p:par>
                          <p:cTn id="134" fill="hold">
                            <p:stCondLst>
                              <p:cond delay="3000"/>
                            </p:stCondLst>
                            <p:childTnLst>
                              <p:par>
                                <p:cTn id="135" presetID="22" presetClass="entr" presetSubtype="8"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left)">
                                      <p:cBhvr>
                                        <p:cTn id="137" dur="500"/>
                                        <p:tgtEl>
                                          <p:spTgt spid="13"/>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18"/>
                                        </p:tgtEl>
                                        <p:attrNameLst>
                                          <p:attrName>style.visibility</p:attrName>
                                        </p:attrNameLst>
                                      </p:cBhvr>
                                      <p:to>
                                        <p:strVal val="visible"/>
                                      </p:to>
                                    </p:set>
                                    <p:animEffect transition="in" filter="wipe(left)">
                                      <p:cBhvr>
                                        <p:cTn id="140" dur="500"/>
                                        <p:tgtEl>
                                          <p:spTgt spid="18"/>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22"/>
                                        </p:tgtEl>
                                        <p:attrNameLst>
                                          <p:attrName>style.visibility</p:attrName>
                                        </p:attrNameLst>
                                      </p:cBhvr>
                                      <p:to>
                                        <p:strVal val="visible"/>
                                      </p:to>
                                    </p:set>
                                    <p:animEffect transition="in" filter="wipe(left)">
                                      <p:cBhvr>
                                        <p:cTn id="143" dur="500"/>
                                        <p:tgtEl>
                                          <p:spTgt spid="22"/>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Effect transition="in" filter="wipe(left)">
                                      <p:cBhvr>
                                        <p:cTn id="146" dur="500"/>
                                        <p:tgtEl>
                                          <p:spTgt spid="29"/>
                                        </p:tgtEl>
                                      </p:cBhvr>
                                    </p:animEffect>
                                  </p:childTnLst>
                                </p:cTn>
                              </p:par>
                              <p:par>
                                <p:cTn id="147" presetID="22" presetClass="entr" presetSubtype="8" fill="hold" grpId="0" nodeType="withEffect">
                                  <p:stCondLst>
                                    <p:cond delay="0"/>
                                  </p:stCondLst>
                                  <p:childTnLst>
                                    <p:set>
                                      <p:cBhvr>
                                        <p:cTn id="148" dur="1" fill="hold">
                                          <p:stCondLst>
                                            <p:cond delay="0"/>
                                          </p:stCondLst>
                                        </p:cTn>
                                        <p:tgtEl>
                                          <p:spTgt spid="33"/>
                                        </p:tgtEl>
                                        <p:attrNameLst>
                                          <p:attrName>style.visibility</p:attrName>
                                        </p:attrNameLst>
                                      </p:cBhvr>
                                      <p:to>
                                        <p:strVal val="visible"/>
                                      </p:to>
                                    </p:set>
                                    <p:animEffect transition="in" filter="wipe(left)">
                                      <p:cBhvr>
                                        <p:cTn id="149" dur="500"/>
                                        <p:tgtEl>
                                          <p:spTgt spid="33"/>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wipe(left)">
                                      <p:cBhvr>
                                        <p:cTn id="152" dur="500"/>
                                        <p:tgtEl>
                                          <p:spTgt spid="39"/>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45"/>
                                        </p:tgtEl>
                                        <p:attrNameLst>
                                          <p:attrName>style.visibility</p:attrName>
                                        </p:attrNameLst>
                                      </p:cBhvr>
                                      <p:to>
                                        <p:strVal val="visible"/>
                                      </p:to>
                                    </p:set>
                                    <p:animEffect transition="in" filter="wipe(left)">
                                      <p:cBhvr>
                                        <p:cTn id="155" dur="500"/>
                                        <p:tgtEl>
                                          <p:spTgt spid="45"/>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49"/>
                                        </p:tgtEl>
                                        <p:attrNameLst>
                                          <p:attrName>style.visibility</p:attrName>
                                        </p:attrNameLst>
                                      </p:cBhvr>
                                      <p:to>
                                        <p:strVal val="visible"/>
                                      </p:to>
                                    </p:set>
                                    <p:animEffect transition="in" filter="wipe(left)">
                                      <p:cBhvr>
                                        <p:cTn id="158" dur="500"/>
                                        <p:tgtEl>
                                          <p:spTgt spid="49"/>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wipe(left)">
                                      <p:cBhvr>
                                        <p:cTn id="161" dur="500"/>
                                        <p:tgtEl>
                                          <p:spTgt spid="56"/>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wipe(left)">
                                      <p:cBhvr>
                                        <p:cTn id="164" dur="500"/>
                                        <p:tgtEl>
                                          <p:spTgt spid="60"/>
                                        </p:tgtEl>
                                      </p:cBhvr>
                                    </p:animEffect>
                                  </p:childTnLst>
                                </p:cTn>
                              </p:par>
                            </p:childTnLst>
                          </p:cTn>
                        </p:par>
                        <p:par>
                          <p:cTn id="165" fill="hold">
                            <p:stCondLst>
                              <p:cond delay="3500"/>
                            </p:stCondLst>
                            <p:childTnLst>
                              <p:par>
                                <p:cTn id="166" presetID="53" presetClass="entr" presetSubtype="16" fill="hold" grpId="0" nodeType="afterEffect">
                                  <p:stCondLst>
                                    <p:cond delay="0"/>
                                  </p:stCondLst>
                                  <p:childTnLst>
                                    <p:set>
                                      <p:cBhvr>
                                        <p:cTn id="167" dur="1" fill="hold">
                                          <p:stCondLst>
                                            <p:cond delay="0"/>
                                          </p:stCondLst>
                                        </p:cTn>
                                        <p:tgtEl>
                                          <p:spTgt spid="14"/>
                                        </p:tgtEl>
                                        <p:attrNameLst>
                                          <p:attrName>style.visibility</p:attrName>
                                        </p:attrNameLst>
                                      </p:cBhvr>
                                      <p:to>
                                        <p:strVal val="visible"/>
                                      </p:to>
                                    </p:set>
                                    <p:anim calcmode="lin" valueType="num">
                                      <p:cBhvr>
                                        <p:cTn id="168" dur="500" fill="hold"/>
                                        <p:tgtEl>
                                          <p:spTgt spid="14"/>
                                        </p:tgtEl>
                                        <p:attrNameLst>
                                          <p:attrName>ppt_w</p:attrName>
                                        </p:attrNameLst>
                                      </p:cBhvr>
                                      <p:tavLst>
                                        <p:tav tm="0">
                                          <p:val>
                                            <p:fltVal val="0"/>
                                          </p:val>
                                        </p:tav>
                                        <p:tav tm="100000">
                                          <p:val>
                                            <p:strVal val="#ppt_w"/>
                                          </p:val>
                                        </p:tav>
                                      </p:tavLst>
                                    </p:anim>
                                    <p:anim calcmode="lin" valueType="num">
                                      <p:cBhvr>
                                        <p:cTn id="169" dur="500" fill="hold"/>
                                        <p:tgtEl>
                                          <p:spTgt spid="14"/>
                                        </p:tgtEl>
                                        <p:attrNameLst>
                                          <p:attrName>ppt_h</p:attrName>
                                        </p:attrNameLst>
                                      </p:cBhvr>
                                      <p:tavLst>
                                        <p:tav tm="0">
                                          <p:val>
                                            <p:fltVal val="0"/>
                                          </p:val>
                                        </p:tav>
                                        <p:tav tm="100000">
                                          <p:val>
                                            <p:strVal val="#ppt_h"/>
                                          </p:val>
                                        </p:tav>
                                      </p:tavLst>
                                    </p:anim>
                                    <p:animEffect transition="in" filter="fade">
                                      <p:cBhvr>
                                        <p:cTn id="170" dur="500"/>
                                        <p:tgtEl>
                                          <p:spTgt spid="14"/>
                                        </p:tgtEl>
                                      </p:cBhvr>
                                    </p:animEffect>
                                  </p:childTnLst>
                                </p:cTn>
                              </p:par>
                              <p:par>
                                <p:cTn id="171" presetID="53" presetClass="entr" presetSubtype="16" fill="hold" grpId="0" nodeType="withEffect">
                                  <p:stCondLst>
                                    <p:cond delay="0"/>
                                  </p:stCondLst>
                                  <p:childTnLst>
                                    <p:set>
                                      <p:cBhvr>
                                        <p:cTn id="172" dur="1" fill="hold">
                                          <p:stCondLst>
                                            <p:cond delay="0"/>
                                          </p:stCondLst>
                                        </p:cTn>
                                        <p:tgtEl>
                                          <p:spTgt spid="19"/>
                                        </p:tgtEl>
                                        <p:attrNameLst>
                                          <p:attrName>style.visibility</p:attrName>
                                        </p:attrNameLst>
                                      </p:cBhvr>
                                      <p:to>
                                        <p:strVal val="visible"/>
                                      </p:to>
                                    </p:set>
                                    <p:anim calcmode="lin" valueType="num">
                                      <p:cBhvr>
                                        <p:cTn id="173" dur="500" fill="hold"/>
                                        <p:tgtEl>
                                          <p:spTgt spid="19"/>
                                        </p:tgtEl>
                                        <p:attrNameLst>
                                          <p:attrName>ppt_w</p:attrName>
                                        </p:attrNameLst>
                                      </p:cBhvr>
                                      <p:tavLst>
                                        <p:tav tm="0">
                                          <p:val>
                                            <p:fltVal val="0"/>
                                          </p:val>
                                        </p:tav>
                                        <p:tav tm="100000">
                                          <p:val>
                                            <p:strVal val="#ppt_w"/>
                                          </p:val>
                                        </p:tav>
                                      </p:tavLst>
                                    </p:anim>
                                    <p:anim calcmode="lin" valueType="num">
                                      <p:cBhvr>
                                        <p:cTn id="174" dur="500" fill="hold"/>
                                        <p:tgtEl>
                                          <p:spTgt spid="19"/>
                                        </p:tgtEl>
                                        <p:attrNameLst>
                                          <p:attrName>ppt_h</p:attrName>
                                        </p:attrNameLst>
                                      </p:cBhvr>
                                      <p:tavLst>
                                        <p:tav tm="0">
                                          <p:val>
                                            <p:fltVal val="0"/>
                                          </p:val>
                                        </p:tav>
                                        <p:tav tm="100000">
                                          <p:val>
                                            <p:strVal val="#ppt_h"/>
                                          </p:val>
                                        </p:tav>
                                      </p:tavLst>
                                    </p:anim>
                                    <p:animEffect transition="in" filter="fade">
                                      <p:cBhvr>
                                        <p:cTn id="175" dur="500"/>
                                        <p:tgtEl>
                                          <p:spTgt spid="19"/>
                                        </p:tgtEl>
                                      </p:cBhvr>
                                    </p:animEffect>
                                  </p:childTnLst>
                                </p:cTn>
                              </p:par>
                              <p:par>
                                <p:cTn id="176" presetID="53" presetClass="entr" presetSubtype="16" fill="hold" grpId="0" nodeType="withEffect">
                                  <p:stCondLst>
                                    <p:cond delay="0"/>
                                  </p:stCondLst>
                                  <p:childTnLst>
                                    <p:set>
                                      <p:cBhvr>
                                        <p:cTn id="177" dur="1" fill="hold">
                                          <p:stCondLst>
                                            <p:cond delay="0"/>
                                          </p:stCondLst>
                                        </p:cTn>
                                        <p:tgtEl>
                                          <p:spTgt spid="23"/>
                                        </p:tgtEl>
                                        <p:attrNameLst>
                                          <p:attrName>style.visibility</p:attrName>
                                        </p:attrNameLst>
                                      </p:cBhvr>
                                      <p:to>
                                        <p:strVal val="visible"/>
                                      </p:to>
                                    </p:set>
                                    <p:anim calcmode="lin" valueType="num">
                                      <p:cBhvr>
                                        <p:cTn id="178" dur="500" fill="hold"/>
                                        <p:tgtEl>
                                          <p:spTgt spid="23"/>
                                        </p:tgtEl>
                                        <p:attrNameLst>
                                          <p:attrName>ppt_w</p:attrName>
                                        </p:attrNameLst>
                                      </p:cBhvr>
                                      <p:tavLst>
                                        <p:tav tm="0">
                                          <p:val>
                                            <p:fltVal val="0"/>
                                          </p:val>
                                        </p:tav>
                                        <p:tav tm="100000">
                                          <p:val>
                                            <p:strVal val="#ppt_w"/>
                                          </p:val>
                                        </p:tav>
                                      </p:tavLst>
                                    </p:anim>
                                    <p:anim calcmode="lin" valueType="num">
                                      <p:cBhvr>
                                        <p:cTn id="179" dur="500" fill="hold"/>
                                        <p:tgtEl>
                                          <p:spTgt spid="23"/>
                                        </p:tgtEl>
                                        <p:attrNameLst>
                                          <p:attrName>ppt_h</p:attrName>
                                        </p:attrNameLst>
                                      </p:cBhvr>
                                      <p:tavLst>
                                        <p:tav tm="0">
                                          <p:val>
                                            <p:fltVal val="0"/>
                                          </p:val>
                                        </p:tav>
                                        <p:tav tm="100000">
                                          <p:val>
                                            <p:strVal val="#ppt_h"/>
                                          </p:val>
                                        </p:tav>
                                      </p:tavLst>
                                    </p:anim>
                                    <p:animEffect transition="in" filter="fade">
                                      <p:cBhvr>
                                        <p:cTn id="180" dur="500"/>
                                        <p:tgtEl>
                                          <p:spTgt spid="23"/>
                                        </p:tgtEl>
                                      </p:cBhvr>
                                    </p:animEffect>
                                  </p:childTnLst>
                                </p:cTn>
                              </p:par>
                              <p:par>
                                <p:cTn id="181" presetID="53" presetClass="entr" presetSubtype="16"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 calcmode="lin" valueType="num">
                                      <p:cBhvr>
                                        <p:cTn id="183" dur="500" fill="hold"/>
                                        <p:tgtEl>
                                          <p:spTgt spid="30"/>
                                        </p:tgtEl>
                                        <p:attrNameLst>
                                          <p:attrName>ppt_w</p:attrName>
                                        </p:attrNameLst>
                                      </p:cBhvr>
                                      <p:tavLst>
                                        <p:tav tm="0">
                                          <p:val>
                                            <p:fltVal val="0"/>
                                          </p:val>
                                        </p:tav>
                                        <p:tav tm="100000">
                                          <p:val>
                                            <p:strVal val="#ppt_w"/>
                                          </p:val>
                                        </p:tav>
                                      </p:tavLst>
                                    </p:anim>
                                    <p:anim calcmode="lin" valueType="num">
                                      <p:cBhvr>
                                        <p:cTn id="184" dur="500" fill="hold"/>
                                        <p:tgtEl>
                                          <p:spTgt spid="30"/>
                                        </p:tgtEl>
                                        <p:attrNameLst>
                                          <p:attrName>ppt_h</p:attrName>
                                        </p:attrNameLst>
                                      </p:cBhvr>
                                      <p:tavLst>
                                        <p:tav tm="0">
                                          <p:val>
                                            <p:fltVal val="0"/>
                                          </p:val>
                                        </p:tav>
                                        <p:tav tm="100000">
                                          <p:val>
                                            <p:strVal val="#ppt_h"/>
                                          </p:val>
                                        </p:tav>
                                      </p:tavLst>
                                    </p:anim>
                                    <p:animEffect transition="in" filter="fade">
                                      <p:cBhvr>
                                        <p:cTn id="185" dur="500"/>
                                        <p:tgtEl>
                                          <p:spTgt spid="30"/>
                                        </p:tgtEl>
                                      </p:cBhvr>
                                    </p:animEffect>
                                  </p:childTnLst>
                                </p:cTn>
                              </p:par>
                              <p:par>
                                <p:cTn id="186" presetID="53" presetClass="entr" presetSubtype="16" fill="hold" grpId="0" nodeType="withEffect">
                                  <p:stCondLst>
                                    <p:cond delay="0"/>
                                  </p:stCondLst>
                                  <p:childTnLst>
                                    <p:set>
                                      <p:cBhvr>
                                        <p:cTn id="187" dur="1" fill="hold">
                                          <p:stCondLst>
                                            <p:cond delay="0"/>
                                          </p:stCondLst>
                                        </p:cTn>
                                        <p:tgtEl>
                                          <p:spTgt spid="34"/>
                                        </p:tgtEl>
                                        <p:attrNameLst>
                                          <p:attrName>style.visibility</p:attrName>
                                        </p:attrNameLst>
                                      </p:cBhvr>
                                      <p:to>
                                        <p:strVal val="visible"/>
                                      </p:to>
                                    </p:set>
                                    <p:anim calcmode="lin" valueType="num">
                                      <p:cBhvr>
                                        <p:cTn id="188" dur="500" fill="hold"/>
                                        <p:tgtEl>
                                          <p:spTgt spid="34"/>
                                        </p:tgtEl>
                                        <p:attrNameLst>
                                          <p:attrName>ppt_w</p:attrName>
                                        </p:attrNameLst>
                                      </p:cBhvr>
                                      <p:tavLst>
                                        <p:tav tm="0">
                                          <p:val>
                                            <p:fltVal val="0"/>
                                          </p:val>
                                        </p:tav>
                                        <p:tav tm="100000">
                                          <p:val>
                                            <p:strVal val="#ppt_w"/>
                                          </p:val>
                                        </p:tav>
                                      </p:tavLst>
                                    </p:anim>
                                    <p:anim calcmode="lin" valueType="num">
                                      <p:cBhvr>
                                        <p:cTn id="189" dur="500" fill="hold"/>
                                        <p:tgtEl>
                                          <p:spTgt spid="34"/>
                                        </p:tgtEl>
                                        <p:attrNameLst>
                                          <p:attrName>ppt_h</p:attrName>
                                        </p:attrNameLst>
                                      </p:cBhvr>
                                      <p:tavLst>
                                        <p:tav tm="0">
                                          <p:val>
                                            <p:fltVal val="0"/>
                                          </p:val>
                                        </p:tav>
                                        <p:tav tm="100000">
                                          <p:val>
                                            <p:strVal val="#ppt_h"/>
                                          </p:val>
                                        </p:tav>
                                      </p:tavLst>
                                    </p:anim>
                                    <p:animEffect transition="in" filter="fade">
                                      <p:cBhvr>
                                        <p:cTn id="190" dur="500"/>
                                        <p:tgtEl>
                                          <p:spTgt spid="34"/>
                                        </p:tgtEl>
                                      </p:cBhvr>
                                    </p:animEffect>
                                  </p:childTnLst>
                                </p:cTn>
                              </p:par>
                              <p:par>
                                <p:cTn id="191" presetID="53" presetClass="entr" presetSubtype="16" fill="hold" grpId="0" nodeType="withEffect">
                                  <p:stCondLst>
                                    <p:cond delay="0"/>
                                  </p:stCondLst>
                                  <p:childTnLst>
                                    <p:set>
                                      <p:cBhvr>
                                        <p:cTn id="192" dur="1" fill="hold">
                                          <p:stCondLst>
                                            <p:cond delay="0"/>
                                          </p:stCondLst>
                                        </p:cTn>
                                        <p:tgtEl>
                                          <p:spTgt spid="40"/>
                                        </p:tgtEl>
                                        <p:attrNameLst>
                                          <p:attrName>style.visibility</p:attrName>
                                        </p:attrNameLst>
                                      </p:cBhvr>
                                      <p:to>
                                        <p:strVal val="visible"/>
                                      </p:to>
                                    </p:set>
                                    <p:anim calcmode="lin" valueType="num">
                                      <p:cBhvr>
                                        <p:cTn id="193" dur="500" fill="hold"/>
                                        <p:tgtEl>
                                          <p:spTgt spid="40"/>
                                        </p:tgtEl>
                                        <p:attrNameLst>
                                          <p:attrName>ppt_w</p:attrName>
                                        </p:attrNameLst>
                                      </p:cBhvr>
                                      <p:tavLst>
                                        <p:tav tm="0">
                                          <p:val>
                                            <p:fltVal val="0"/>
                                          </p:val>
                                        </p:tav>
                                        <p:tav tm="100000">
                                          <p:val>
                                            <p:strVal val="#ppt_w"/>
                                          </p:val>
                                        </p:tav>
                                      </p:tavLst>
                                    </p:anim>
                                    <p:anim calcmode="lin" valueType="num">
                                      <p:cBhvr>
                                        <p:cTn id="194" dur="500" fill="hold"/>
                                        <p:tgtEl>
                                          <p:spTgt spid="40"/>
                                        </p:tgtEl>
                                        <p:attrNameLst>
                                          <p:attrName>ppt_h</p:attrName>
                                        </p:attrNameLst>
                                      </p:cBhvr>
                                      <p:tavLst>
                                        <p:tav tm="0">
                                          <p:val>
                                            <p:fltVal val="0"/>
                                          </p:val>
                                        </p:tav>
                                        <p:tav tm="100000">
                                          <p:val>
                                            <p:strVal val="#ppt_h"/>
                                          </p:val>
                                        </p:tav>
                                      </p:tavLst>
                                    </p:anim>
                                    <p:animEffect transition="in" filter="fade">
                                      <p:cBhvr>
                                        <p:cTn id="195" dur="500"/>
                                        <p:tgtEl>
                                          <p:spTgt spid="40"/>
                                        </p:tgtEl>
                                      </p:cBhvr>
                                    </p:animEffect>
                                  </p:childTnLst>
                                </p:cTn>
                              </p:par>
                              <p:par>
                                <p:cTn id="196" presetID="53" presetClass="entr" presetSubtype="16" fill="hold" grpId="0" nodeType="withEffect">
                                  <p:stCondLst>
                                    <p:cond delay="0"/>
                                  </p:stCondLst>
                                  <p:childTnLst>
                                    <p:set>
                                      <p:cBhvr>
                                        <p:cTn id="197" dur="1" fill="hold">
                                          <p:stCondLst>
                                            <p:cond delay="0"/>
                                          </p:stCondLst>
                                        </p:cTn>
                                        <p:tgtEl>
                                          <p:spTgt spid="46"/>
                                        </p:tgtEl>
                                        <p:attrNameLst>
                                          <p:attrName>style.visibility</p:attrName>
                                        </p:attrNameLst>
                                      </p:cBhvr>
                                      <p:to>
                                        <p:strVal val="visible"/>
                                      </p:to>
                                    </p:set>
                                    <p:anim calcmode="lin" valueType="num">
                                      <p:cBhvr>
                                        <p:cTn id="198" dur="500" fill="hold"/>
                                        <p:tgtEl>
                                          <p:spTgt spid="46"/>
                                        </p:tgtEl>
                                        <p:attrNameLst>
                                          <p:attrName>ppt_w</p:attrName>
                                        </p:attrNameLst>
                                      </p:cBhvr>
                                      <p:tavLst>
                                        <p:tav tm="0">
                                          <p:val>
                                            <p:fltVal val="0"/>
                                          </p:val>
                                        </p:tav>
                                        <p:tav tm="100000">
                                          <p:val>
                                            <p:strVal val="#ppt_w"/>
                                          </p:val>
                                        </p:tav>
                                      </p:tavLst>
                                    </p:anim>
                                    <p:anim calcmode="lin" valueType="num">
                                      <p:cBhvr>
                                        <p:cTn id="199" dur="500" fill="hold"/>
                                        <p:tgtEl>
                                          <p:spTgt spid="46"/>
                                        </p:tgtEl>
                                        <p:attrNameLst>
                                          <p:attrName>ppt_h</p:attrName>
                                        </p:attrNameLst>
                                      </p:cBhvr>
                                      <p:tavLst>
                                        <p:tav tm="0">
                                          <p:val>
                                            <p:fltVal val="0"/>
                                          </p:val>
                                        </p:tav>
                                        <p:tav tm="100000">
                                          <p:val>
                                            <p:strVal val="#ppt_h"/>
                                          </p:val>
                                        </p:tav>
                                      </p:tavLst>
                                    </p:anim>
                                    <p:animEffect transition="in" filter="fade">
                                      <p:cBhvr>
                                        <p:cTn id="200" dur="500"/>
                                        <p:tgtEl>
                                          <p:spTgt spid="46"/>
                                        </p:tgtEl>
                                      </p:cBhvr>
                                    </p:animEffect>
                                  </p:childTnLst>
                                </p:cTn>
                              </p:par>
                              <p:par>
                                <p:cTn id="201" presetID="53" presetClass="entr" presetSubtype="16" fill="hold" grpId="0" nodeType="withEffect">
                                  <p:stCondLst>
                                    <p:cond delay="0"/>
                                  </p:stCondLst>
                                  <p:childTnLst>
                                    <p:set>
                                      <p:cBhvr>
                                        <p:cTn id="202" dur="1" fill="hold">
                                          <p:stCondLst>
                                            <p:cond delay="0"/>
                                          </p:stCondLst>
                                        </p:cTn>
                                        <p:tgtEl>
                                          <p:spTgt spid="50"/>
                                        </p:tgtEl>
                                        <p:attrNameLst>
                                          <p:attrName>style.visibility</p:attrName>
                                        </p:attrNameLst>
                                      </p:cBhvr>
                                      <p:to>
                                        <p:strVal val="visible"/>
                                      </p:to>
                                    </p:set>
                                    <p:anim calcmode="lin" valueType="num">
                                      <p:cBhvr>
                                        <p:cTn id="203" dur="500" fill="hold"/>
                                        <p:tgtEl>
                                          <p:spTgt spid="50"/>
                                        </p:tgtEl>
                                        <p:attrNameLst>
                                          <p:attrName>ppt_w</p:attrName>
                                        </p:attrNameLst>
                                      </p:cBhvr>
                                      <p:tavLst>
                                        <p:tav tm="0">
                                          <p:val>
                                            <p:fltVal val="0"/>
                                          </p:val>
                                        </p:tav>
                                        <p:tav tm="100000">
                                          <p:val>
                                            <p:strVal val="#ppt_w"/>
                                          </p:val>
                                        </p:tav>
                                      </p:tavLst>
                                    </p:anim>
                                    <p:anim calcmode="lin" valueType="num">
                                      <p:cBhvr>
                                        <p:cTn id="204" dur="500" fill="hold"/>
                                        <p:tgtEl>
                                          <p:spTgt spid="50"/>
                                        </p:tgtEl>
                                        <p:attrNameLst>
                                          <p:attrName>ppt_h</p:attrName>
                                        </p:attrNameLst>
                                      </p:cBhvr>
                                      <p:tavLst>
                                        <p:tav tm="0">
                                          <p:val>
                                            <p:fltVal val="0"/>
                                          </p:val>
                                        </p:tav>
                                        <p:tav tm="100000">
                                          <p:val>
                                            <p:strVal val="#ppt_h"/>
                                          </p:val>
                                        </p:tav>
                                      </p:tavLst>
                                    </p:anim>
                                    <p:animEffect transition="in" filter="fade">
                                      <p:cBhvr>
                                        <p:cTn id="205" dur="500"/>
                                        <p:tgtEl>
                                          <p:spTgt spid="50"/>
                                        </p:tgtEl>
                                      </p:cBhvr>
                                    </p:animEffect>
                                  </p:childTnLst>
                                </p:cTn>
                              </p:par>
                              <p:par>
                                <p:cTn id="206" presetID="53" presetClass="entr" presetSubtype="16" fill="hold" grpId="0" nodeType="withEffect">
                                  <p:stCondLst>
                                    <p:cond delay="0"/>
                                  </p:stCondLst>
                                  <p:childTnLst>
                                    <p:set>
                                      <p:cBhvr>
                                        <p:cTn id="207" dur="1" fill="hold">
                                          <p:stCondLst>
                                            <p:cond delay="0"/>
                                          </p:stCondLst>
                                        </p:cTn>
                                        <p:tgtEl>
                                          <p:spTgt spid="57"/>
                                        </p:tgtEl>
                                        <p:attrNameLst>
                                          <p:attrName>style.visibility</p:attrName>
                                        </p:attrNameLst>
                                      </p:cBhvr>
                                      <p:to>
                                        <p:strVal val="visible"/>
                                      </p:to>
                                    </p:set>
                                    <p:anim calcmode="lin" valueType="num">
                                      <p:cBhvr>
                                        <p:cTn id="208" dur="500" fill="hold"/>
                                        <p:tgtEl>
                                          <p:spTgt spid="57"/>
                                        </p:tgtEl>
                                        <p:attrNameLst>
                                          <p:attrName>ppt_w</p:attrName>
                                        </p:attrNameLst>
                                      </p:cBhvr>
                                      <p:tavLst>
                                        <p:tav tm="0">
                                          <p:val>
                                            <p:fltVal val="0"/>
                                          </p:val>
                                        </p:tav>
                                        <p:tav tm="100000">
                                          <p:val>
                                            <p:strVal val="#ppt_w"/>
                                          </p:val>
                                        </p:tav>
                                      </p:tavLst>
                                    </p:anim>
                                    <p:anim calcmode="lin" valueType="num">
                                      <p:cBhvr>
                                        <p:cTn id="209" dur="500" fill="hold"/>
                                        <p:tgtEl>
                                          <p:spTgt spid="57"/>
                                        </p:tgtEl>
                                        <p:attrNameLst>
                                          <p:attrName>ppt_h</p:attrName>
                                        </p:attrNameLst>
                                      </p:cBhvr>
                                      <p:tavLst>
                                        <p:tav tm="0">
                                          <p:val>
                                            <p:fltVal val="0"/>
                                          </p:val>
                                        </p:tav>
                                        <p:tav tm="100000">
                                          <p:val>
                                            <p:strVal val="#ppt_h"/>
                                          </p:val>
                                        </p:tav>
                                      </p:tavLst>
                                    </p:anim>
                                    <p:animEffect transition="in" filter="fade">
                                      <p:cBhvr>
                                        <p:cTn id="210" dur="500"/>
                                        <p:tgtEl>
                                          <p:spTgt spid="57"/>
                                        </p:tgtEl>
                                      </p:cBhvr>
                                    </p:animEffect>
                                  </p:childTnLst>
                                </p:cTn>
                              </p:par>
                              <p:par>
                                <p:cTn id="211" presetID="53" presetClass="entr" presetSubtype="16" fill="hold" grpId="0" nodeType="withEffect">
                                  <p:stCondLst>
                                    <p:cond delay="0"/>
                                  </p:stCondLst>
                                  <p:childTnLst>
                                    <p:set>
                                      <p:cBhvr>
                                        <p:cTn id="212" dur="1" fill="hold">
                                          <p:stCondLst>
                                            <p:cond delay="0"/>
                                          </p:stCondLst>
                                        </p:cTn>
                                        <p:tgtEl>
                                          <p:spTgt spid="61"/>
                                        </p:tgtEl>
                                        <p:attrNameLst>
                                          <p:attrName>style.visibility</p:attrName>
                                        </p:attrNameLst>
                                      </p:cBhvr>
                                      <p:to>
                                        <p:strVal val="visible"/>
                                      </p:to>
                                    </p:set>
                                    <p:anim calcmode="lin" valueType="num">
                                      <p:cBhvr>
                                        <p:cTn id="213" dur="500" fill="hold"/>
                                        <p:tgtEl>
                                          <p:spTgt spid="61"/>
                                        </p:tgtEl>
                                        <p:attrNameLst>
                                          <p:attrName>ppt_w</p:attrName>
                                        </p:attrNameLst>
                                      </p:cBhvr>
                                      <p:tavLst>
                                        <p:tav tm="0">
                                          <p:val>
                                            <p:fltVal val="0"/>
                                          </p:val>
                                        </p:tav>
                                        <p:tav tm="100000">
                                          <p:val>
                                            <p:strVal val="#ppt_w"/>
                                          </p:val>
                                        </p:tav>
                                      </p:tavLst>
                                    </p:anim>
                                    <p:anim calcmode="lin" valueType="num">
                                      <p:cBhvr>
                                        <p:cTn id="214" dur="500" fill="hold"/>
                                        <p:tgtEl>
                                          <p:spTgt spid="61"/>
                                        </p:tgtEl>
                                        <p:attrNameLst>
                                          <p:attrName>ppt_h</p:attrName>
                                        </p:attrNameLst>
                                      </p:cBhvr>
                                      <p:tavLst>
                                        <p:tav tm="0">
                                          <p:val>
                                            <p:fltVal val="0"/>
                                          </p:val>
                                        </p:tav>
                                        <p:tav tm="100000">
                                          <p:val>
                                            <p:strVal val="#ppt_h"/>
                                          </p:val>
                                        </p:tav>
                                      </p:tavLst>
                                    </p:anim>
                                    <p:animEffect transition="in" filter="fade">
                                      <p:cBhvr>
                                        <p:cTn id="215" dur="500"/>
                                        <p:tgtEl>
                                          <p:spTgt spid="61"/>
                                        </p:tgtEl>
                                      </p:cBhvr>
                                    </p:animEffect>
                                  </p:childTnLst>
                                </p:cTn>
                              </p:par>
                            </p:childTnLst>
                          </p:cTn>
                        </p:par>
                        <p:par>
                          <p:cTn id="216" fill="hold">
                            <p:stCondLst>
                              <p:cond delay="4000"/>
                            </p:stCondLst>
                            <p:childTnLst>
                              <p:par>
                                <p:cTn id="217" presetID="53" presetClass="entr" presetSubtype="16" fill="hold" grpId="0" nodeType="afterEffect">
                                  <p:stCondLst>
                                    <p:cond delay="0"/>
                                  </p:stCondLst>
                                  <p:childTnLst>
                                    <p:set>
                                      <p:cBhvr>
                                        <p:cTn id="218" dur="1" fill="hold">
                                          <p:stCondLst>
                                            <p:cond delay="0"/>
                                          </p:stCondLst>
                                        </p:cTn>
                                        <p:tgtEl>
                                          <p:spTgt spid="76">
                                            <p:txEl>
                                              <p:pRg st="0" end="0"/>
                                            </p:txEl>
                                          </p:spTgt>
                                        </p:tgtEl>
                                        <p:attrNameLst>
                                          <p:attrName>style.visibility</p:attrName>
                                        </p:attrNameLst>
                                      </p:cBhvr>
                                      <p:to>
                                        <p:strVal val="visible"/>
                                      </p:to>
                                    </p:set>
                                    <p:anim calcmode="lin" valueType="num">
                                      <p:cBhvr>
                                        <p:cTn id="219"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220"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221" dur="500"/>
                                        <p:tgtEl>
                                          <p:spTgt spid="76">
                                            <p:txEl>
                                              <p:pRg st="0" end="0"/>
                                            </p:txEl>
                                          </p:spTgt>
                                        </p:tgtEl>
                                      </p:cBhvr>
                                    </p:animEffect>
                                  </p:childTnLst>
                                </p:cTn>
                              </p:par>
                            </p:childTnLst>
                          </p:cTn>
                        </p:par>
                        <p:par>
                          <p:cTn id="222" fill="hold">
                            <p:stCondLst>
                              <p:cond delay="4500"/>
                            </p:stCondLst>
                            <p:childTnLst>
                              <p:par>
                                <p:cTn id="223" presetID="22" presetClass="entr" presetSubtype="4" fill="hold" grpId="0" nodeType="afterEffect">
                                  <p:stCondLst>
                                    <p:cond delay="0"/>
                                  </p:stCondLst>
                                  <p:childTnLst>
                                    <p:set>
                                      <p:cBhvr>
                                        <p:cTn id="224" dur="1" fill="hold">
                                          <p:stCondLst>
                                            <p:cond delay="0"/>
                                          </p:stCondLst>
                                        </p:cTn>
                                        <p:tgtEl>
                                          <p:spTgt spid="77">
                                            <p:txEl>
                                              <p:pRg st="0" end="0"/>
                                            </p:txEl>
                                          </p:spTgt>
                                        </p:tgtEl>
                                        <p:attrNameLst>
                                          <p:attrName>style.visibility</p:attrName>
                                        </p:attrNameLst>
                                      </p:cBhvr>
                                      <p:to>
                                        <p:strVal val="visible"/>
                                      </p:to>
                                    </p:set>
                                    <p:animEffect transition="in" filter="wipe(down)">
                                      <p:cBhvr>
                                        <p:cTn id="225" dur="500"/>
                                        <p:tgtEl>
                                          <p:spTgt spid="77">
                                            <p:txEl>
                                              <p:pRg st="0" end="0"/>
                                            </p:txEl>
                                          </p:spTgt>
                                        </p:tgtEl>
                                      </p:cBhvr>
                                    </p:animEffect>
                                  </p:childTnLst>
                                </p:cTn>
                              </p:par>
                            </p:childTnLst>
                          </p:cTn>
                        </p:par>
                        <p:par>
                          <p:cTn id="226" fill="hold">
                            <p:stCondLst>
                              <p:cond delay="5000"/>
                            </p:stCondLst>
                            <p:childTnLst>
                              <p:par>
                                <p:cTn id="227" presetID="53" presetClass="entr" presetSubtype="16" fill="hold" grpId="0" nodeType="afterEffect">
                                  <p:stCondLst>
                                    <p:cond delay="0"/>
                                  </p:stCondLst>
                                  <p:childTnLst>
                                    <p:set>
                                      <p:cBhvr>
                                        <p:cTn id="228" dur="1" fill="hold">
                                          <p:stCondLst>
                                            <p:cond delay="0"/>
                                          </p:stCondLst>
                                        </p:cTn>
                                        <p:tgtEl>
                                          <p:spTgt spid="78">
                                            <p:txEl>
                                              <p:pRg st="0" end="0"/>
                                            </p:txEl>
                                          </p:spTgt>
                                        </p:tgtEl>
                                        <p:attrNameLst>
                                          <p:attrName>style.visibility</p:attrName>
                                        </p:attrNameLst>
                                      </p:cBhvr>
                                      <p:to>
                                        <p:strVal val="visible"/>
                                      </p:to>
                                    </p:set>
                                    <p:anim calcmode="lin" valueType="num">
                                      <p:cBhvr>
                                        <p:cTn id="229" dur="500" fill="hold"/>
                                        <p:tgtEl>
                                          <p:spTgt spid="78">
                                            <p:txEl>
                                              <p:pRg st="0" end="0"/>
                                            </p:txEl>
                                          </p:spTgt>
                                        </p:tgtEl>
                                        <p:attrNameLst>
                                          <p:attrName>ppt_w</p:attrName>
                                        </p:attrNameLst>
                                      </p:cBhvr>
                                      <p:tavLst>
                                        <p:tav tm="0">
                                          <p:val>
                                            <p:fltVal val="0"/>
                                          </p:val>
                                        </p:tav>
                                        <p:tav tm="100000">
                                          <p:val>
                                            <p:strVal val="#ppt_w"/>
                                          </p:val>
                                        </p:tav>
                                      </p:tavLst>
                                    </p:anim>
                                    <p:anim calcmode="lin" valueType="num">
                                      <p:cBhvr>
                                        <p:cTn id="230" dur="500" fill="hold"/>
                                        <p:tgtEl>
                                          <p:spTgt spid="78">
                                            <p:txEl>
                                              <p:pRg st="0" end="0"/>
                                            </p:txEl>
                                          </p:spTgt>
                                        </p:tgtEl>
                                        <p:attrNameLst>
                                          <p:attrName>ppt_h</p:attrName>
                                        </p:attrNameLst>
                                      </p:cBhvr>
                                      <p:tavLst>
                                        <p:tav tm="0">
                                          <p:val>
                                            <p:fltVal val="0"/>
                                          </p:val>
                                        </p:tav>
                                        <p:tav tm="100000">
                                          <p:val>
                                            <p:strVal val="#ppt_h"/>
                                          </p:val>
                                        </p:tav>
                                      </p:tavLst>
                                    </p:anim>
                                    <p:animEffect transition="in" filter="fade">
                                      <p:cBhvr>
                                        <p:cTn id="231" dur="500"/>
                                        <p:tgtEl>
                                          <p:spTgt spid="78">
                                            <p:txEl>
                                              <p:pRg st="0" end="0"/>
                                            </p:txEl>
                                          </p:spTgt>
                                        </p:tgtEl>
                                      </p:cBhvr>
                                    </p:animEffect>
                                  </p:childTnLst>
                                </p:cTn>
                              </p:par>
                            </p:childTnLst>
                          </p:cTn>
                        </p:par>
                        <p:par>
                          <p:cTn id="232" fill="hold">
                            <p:stCondLst>
                              <p:cond delay="5500"/>
                            </p:stCondLst>
                            <p:childTnLst>
                              <p:par>
                                <p:cTn id="233" presetID="22" presetClass="entr" presetSubtype="4" fill="hold" grpId="0" nodeType="afterEffect">
                                  <p:stCondLst>
                                    <p:cond delay="0"/>
                                  </p:stCondLst>
                                  <p:childTnLst>
                                    <p:set>
                                      <p:cBhvr>
                                        <p:cTn id="234" dur="1" fill="hold">
                                          <p:stCondLst>
                                            <p:cond delay="0"/>
                                          </p:stCondLst>
                                        </p:cTn>
                                        <p:tgtEl>
                                          <p:spTgt spid="79">
                                            <p:txEl>
                                              <p:pRg st="0" end="0"/>
                                            </p:txEl>
                                          </p:spTgt>
                                        </p:tgtEl>
                                        <p:attrNameLst>
                                          <p:attrName>style.visibility</p:attrName>
                                        </p:attrNameLst>
                                      </p:cBhvr>
                                      <p:to>
                                        <p:strVal val="visible"/>
                                      </p:to>
                                    </p:set>
                                    <p:animEffect transition="in" filter="wipe(down)">
                                      <p:cBhvr>
                                        <p:cTn id="235" dur="500"/>
                                        <p:tgtEl>
                                          <p:spTgt spid="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1" grpId="0" animBg="1"/>
      <p:bldP spid="12" grpId="0" animBg="1"/>
      <p:bldP spid="13" grpId="0" animBg="1"/>
      <p:bldP spid="14" grpId="0"/>
      <p:bldP spid="15" grpId="0" animBg="1"/>
      <p:bldP spid="16" grpId="0" animBg="1"/>
      <p:bldP spid="17" grpId="0" animBg="1"/>
      <p:bldP spid="18" grpId="0" animBg="1"/>
      <p:bldP spid="19" grpId="0"/>
      <p:bldP spid="20" grpId="0" animBg="1"/>
      <p:bldP spid="21" grpId="0" animBg="1"/>
      <p:bldP spid="22" grpId="0" animBg="1"/>
      <p:bldP spid="23" grpId="0"/>
      <p:bldP spid="28" grpId="0" animBg="1"/>
      <p:bldP spid="29" grpId="0" animBg="1"/>
      <p:bldP spid="30" grpId="0"/>
      <p:bldP spid="31" grpId="0" animBg="1"/>
      <p:bldP spid="32" grpId="0" animBg="1"/>
      <p:bldP spid="33" grpId="0" animBg="1"/>
      <p:bldP spid="34" grpId="0"/>
      <p:bldP spid="38" grpId="0" animBg="1"/>
      <p:bldP spid="39" grpId="0" animBg="1"/>
      <p:bldP spid="40" grpId="0"/>
      <p:bldP spid="44" grpId="0" animBg="1"/>
      <p:bldP spid="45" grpId="0" animBg="1"/>
      <p:bldP spid="46" grpId="0"/>
      <p:bldP spid="47" grpId="0" animBg="1"/>
      <p:bldP spid="48" grpId="0" animBg="1"/>
      <p:bldP spid="49" grpId="0" animBg="1"/>
      <p:bldP spid="50" grpId="0"/>
      <p:bldP spid="55" grpId="0" animBg="1"/>
      <p:bldP spid="56" grpId="0" animBg="1"/>
      <p:bldP spid="57" grpId="0"/>
      <p:bldP spid="58" grpId="0" animBg="1"/>
      <p:bldP spid="59" grpId="0" animBg="1"/>
      <p:bldP spid="60" grpId="0" animBg="1"/>
      <p:bldP spid="61" grpId="0"/>
      <p:bldP spid="76" grpId="0" build="p"/>
      <p:bldP spid="77" grpId="0" build="p"/>
      <p:bldP spid="78" grpId="0" build="p"/>
      <p:bldP spid="7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A61BB9E0-09A4-4163-B6CF-6E5810871205}"/>
              </a:ext>
            </a:extLst>
          </p:cNvPr>
          <p:cNvGrpSpPr/>
          <p:nvPr/>
        </p:nvGrpSpPr>
        <p:grpSpPr>
          <a:xfrm>
            <a:off x="4077245" y="2105340"/>
            <a:ext cx="4669100" cy="3627982"/>
            <a:chOff x="7753658" y="945371"/>
            <a:chExt cx="1408852" cy="1094705"/>
          </a:xfrm>
        </p:grpSpPr>
        <p:graphicFrame>
          <p:nvGraphicFramePr>
            <p:cNvPr id="3" name="图表 2">
              <a:extLst>
                <a:ext uri="{FF2B5EF4-FFF2-40B4-BE49-F238E27FC236}">
                  <a16:creationId xmlns="" xmlns:a16="http://schemas.microsoft.com/office/drawing/2014/main" id="{A4250B36-C067-4C0A-B4E8-86CE54145FB7}"/>
                </a:ext>
              </a:extLst>
            </p:cNvPr>
            <p:cNvGraphicFramePr/>
            <p:nvPr>
              <p:extLst>
                <p:ext uri="{D42A27DB-BD31-4B8C-83A1-F6EECF244321}">
                  <p14:modId xmlns:p14="http://schemas.microsoft.com/office/powerpoint/2010/main" val="856826660"/>
                </p:ext>
              </p:extLst>
            </p:nvPr>
          </p:nvGraphicFramePr>
          <p:xfrm>
            <a:off x="7753658" y="1205738"/>
            <a:ext cx="1251506" cy="83433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55">
              <a:extLst>
                <a:ext uri="{FF2B5EF4-FFF2-40B4-BE49-F238E27FC236}">
                  <a16:creationId xmlns="" xmlns:a16="http://schemas.microsoft.com/office/drawing/2014/main" id="{CAB6FC9A-5DED-48F4-AE6B-1888F8963665}"/>
                </a:ext>
              </a:extLst>
            </p:cNvPr>
            <p:cNvSpPr txBox="1"/>
            <p:nvPr/>
          </p:nvSpPr>
          <p:spPr>
            <a:xfrm>
              <a:off x="8595079" y="1082252"/>
              <a:ext cx="567431" cy="83582"/>
            </a:xfrm>
            <a:prstGeom prst="rect">
              <a:avLst/>
            </a:prstGeom>
            <a:noFill/>
          </p:spPr>
          <p:txBody>
            <a:bodyPr wrap="square" rtlCol="0">
              <a:spAutoFit/>
            </a:bodyPr>
            <a:lstStyle/>
            <a:p>
              <a:r>
                <a:rPr lang="en-US" altLang="zh-CN" sz="1200" dirty="0">
                  <a:solidFill>
                    <a:srgbClr val="79645C"/>
                  </a:solidFill>
                  <a:cs typeface="+mn-ea"/>
                  <a:sym typeface="+mn-lt"/>
                </a:rPr>
                <a:t>60%</a:t>
              </a:r>
              <a:endParaRPr lang="zh-CN" altLang="en-US" sz="1200" dirty="0">
                <a:solidFill>
                  <a:srgbClr val="79645C"/>
                </a:solidFill>
                <a:cs typeface="+mn-ea"/>
                <a:sym typeface="+mn-lt"/>
              </a:endParaRPr>
            </a:p>
          </p:txBody>
        </p:sp>
        <p:cxnSp>
          <p:nvCxnSpPr>
            <p:cNvPr id="5" name="直接连接符 4">
              <a:extLst>
                <a:ext uri="{FF2B5EF4-FFF2-40B4-BE49-F238E27FC236}">
                  <a16:creationId xmlns="" xmlns:a16="http://schemas.microsoft.com/office/drawing/2014/main" id="{ED5B4A0F-9899-4914-9FDE-4F02922E91D1}"/>
                </a:ext>
              </a:extLst>
            </p:cNvPr>
            <p:cNvCxnSpPr/>
            <p:nvPr/>
          </p:nvCxnSpPr>
          <p:spPr>
            <a:xfrm>
              <a:off x="8721449" y="1257054"/>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6" name="TextBox 357">
              <a:extLst>
                <a:ext uri="{FF2B5EF4-FFF2-40B4-BE49-F238E27FC236}">
                  <a16:creationId xmlns="" xmlns:a16="http://schemas.microsoft.com/office/drawing/2014/main" id="{F2478871-9479-4B5C-AF4A-7A3B4768C993}"/>
                </a:ext>
              </a:extLst>
            </p:cNvPr>
            <p:cNvSpPr txBox="1"/>
            <p:nvPr/>
          </p:nvSpPr>
          <p:spPr>
            <a:xfrm>
              <a:off x="8105819" y="945371"/>
              <a:ext cx="567431" cy="83582"/>
            </a:xfrm>
            <a:prstGeom prst="rect">
              <a:avLst/>
            </a:prstGeom>
            <a:noFill/>
          </p:spPr>
          <p:txBody>
            <a:bodyPr wrap="square" rtlCol="0">
              <a:spAutoFit/>
            </a:bodyPr>
            <a:lstStyle/>
            <a:p>
              <a:r>
                <a:rPr lang="en-US" altLang="zh-CN" sz="1200" dirty="0">
                  <a:solidFill>
                    <a:srgbClr val="79645C"/>
                  </a:solidFill>
                  <a:cs typeface="+mn-ea"/>
                  <a:sym typeface="+mn-lt"/>
                </a:rPr>
                <a:t>20%</a:t>
              </a:r>
              <a:endParaRPr lang="zh-CN" altLang="en-US" sz="1200" dirty="0">
                <a:solidFill>
                  <a:srgbClr val="79645C"/>
                </a:solidFill>
                <a:cs typeface="+mn-ea"/>
                <a:sym typeface="+mn-lt"/>
              </a:endParaRPr>
            </a:p>
          </p:txBody>
        </p:sp>
        <p:cxnSp>
          <p:nvCxnSpPr>
            <p:cNvPr id="7" name="直接连接符 6">
              <a:extLst>
                <a:ext uri="{FF2B5EF4-FFF2-40B4-BE49-F238E27FC236}">
                  <a16:creationId xmlns="" xmlns:a16="http://schemas.microsoft.com/office/drawing/2014/main" id="{5D9E6C61-D3D1-468D-87A5-904FC393BBE6}"/>
                </a:ext>
              </a:extLst>
            </p:cNvPr>
            <p:cNvCxnSpPr/>
            <p:nvPr/>
          </p:nvCxnSpPr>
          <p:spPr>
            <a:xfrm>
              <a:off x="8286466" y="1142141"/>
              <a:ext cx="0" cy="290126"/>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890F6582-4C3B-4BD1-A020-F5559C4C42BF}"/>
                </a:ext>
              </a:extLst>
            </p:cNvPr>
            <p:cNvCxnSpPr/>
            <p:nvPr/>
          </p:nvCxnSpPr>
          <p:spPr>
            <a:xfrm>
              <a:off x="8057866" y="1181100"/>
              <a:ext cx="0" cy="25116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967F295B-38E2-4337-BA21-FA05839B9CB5}"/>
                </a:ext>
              </a:extLst>
            </p:cNvPr>
            <p:cNvCxnSpPr/>
            <p:nvPr/>
          </p:nvCxnSpPr>
          <p:spPr>
            <a:xfrm>
              <a:off x="8149306" y="1338263"/>
              <a:ext cx="0" cy="223544"/>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D16B72B9-E066-4B12-8951-E32684FAC936}"/>
                </a:ext>
              </a:extLst>
            </p:cNvPr>
            <p:cNvCxnSpPr/>
            <p:nvPr/>
          </p:nvCxnSpPr>
          <p:spPr>
            <a:xfrm>
              <a:off x="8012146" y="1470660"/>
              <a:ext cx="0" cy="205447"/>
            </a:xfrm>
            <a:prstGeom prst="line">
              <a:avLst/>
            </a:prstGeom>
            <a:ln>
              <a:solidFill>
                <a:srgbClr val="79645C">
                  <a:alpha val="39000"/>
                </a:srgbClr>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362">
              <a:extLst>
                <a:ext uri="{FF2B5EF4-FFF2-40B4-BE49-F238E27FC236}">
                  <a16:creationId xmlns="" xmlns:a16="http://schemas.microsoft.com/office/drawing/2014/main" id="{6BCCD798-F26D-4601-BC2C-C90B06C43DAB}"/>
                </a:ext>
              </a:extLst>
            </p:cNvPr>
            <p:cNvSpPr txBox="1"/>
            <p:nvPr/>
          </p:nvSpPr>
          <p:spPr>
            <a:xfrm>
              <a:off x="7989045" y="1168407"/>
              <a:ext cx="567431" cy="83582"/>
            </a:xfrm>
            <a:prstGeom prst="rect">
              <a:avLst/>
            </a:prstGeom>
            <a:noFill/>
          </p:spPr>
          <p:txBody>
            <a:bodyPr wrap="square" rtlCol="0">
              <a:spAutoFit/>
            </a:bodyPr>
            <a:lstStyle/>
            <a:p>
              <a:r>
                <a:rPr lang="en-US" altLang="zh-CN" sz="1200" dirty="0">
                  <a:solidFill>
                    <a:srgbClr val="79645C"/>
                  </a:solidFill>
                  <a:cs typeface="+mn-ea"/>
                  <a:sym typeface="+mn-lt"/>
                </a:rPr>
                <a:t>8%</a:t>
              </a:r>
              <a:endParaRPr lang="zh-CN" altLang="en-US" sz="1200" dirty="0">
                <a:solidFill>
                  <a:srgbClr val="79645C"/>
                </a:solidFill>
                <a:cs typeface="+mn-ea"/>
                <a:sym typeface="+mn-lt"/>
              </a:endParaRPr>
            </a:p>
          </p:txBody>
        </p:sp>
        <p:sp>
          <p:nvSpPr>
            <p:cNvPr id="12" name="TextBox 363">
              <a:extLst>
                <a:ext uri="{FF2B5EF4-FFF2-40B4-BE49-F238E27FC236}">
                  <a16:creationId xmlns="" xmlns:a16="http://schemas.microsoft.com/office/drawing/2014/main" id="{753A8F51-3CDB-4498-8598-1DB93118A92D}"/>
                </a:ext>
              </a:extLst>
            </p:cNvPr>
            <p:cNvSpPr txBox="1"/>
            <p:nvPr/>
          </p:nvSpPr>
          <p:spPr>
            <a:xfrm>
              <a:off x="7894635" y="998956"/>
              <a:ext cx="567431" cy="83582"/>
            </a:xfrm>
            <a:prstGeom prst="rect">
              <a:avLst/>
            </a:prstGeom>
            <a:noFill/>
          </p:spPr>
          <p:txBody>
            <a:bodyPr wrap="square" rtlCol="0">
              <a:spAutoFit/>
            </a:bodyPr>
            <a:lstStyle/>
            <a:p>
              <a:r>
                <a:rPr lang="en-US" altLang="zh-CN" sz="1200" dirty="0">
                  <a:solidFill>
                    <a:srgbClr val="79645C"/>
                  </a:solidFill>
                  <a:cs typeface="+mn-ea"/>
                  <a:sym typeface="+mn-lt"/>
                </a:rPr>
                <a:t>6%</a:t>
              </a:r>
              <a:endParaRPr lang="zh-CN" altLang="en-US" sz="1200" dirty="0">
                <a:solidFill>
                  <a:srgbClr val="79645C"/>
                </a:solidFill>
                <a:cs typeface="+mn-ea"/>
                <a:sym typeface="+mn-lt"/>
              </a:endParaRPr>
            </a:p>
          </p:txBody>
        </p:sp>
        <p:sp>
          <p:nvSpPr>
            <p:cNvPr id="13" name="TextBox 364">
              <a:extLst>
                <a:ext uri="{FF2B5EF4-FFF2-40B4-BE49-F238E27FC236}">
                  <a16:creationId xmlns="" xmlns:a16="http://schemas.microsoft.com/office/drawing/2014/main" id="{A86679E1-026E-4452-81F7-36252B721D50}"/>
                </a:ext>
              </a:extLst>
            </p:cNvPr>
            <p:cNvSpPr txBox="1"/>
            <p:nvPr/>
          </p:nvSpPr>
          <p:spPr>
            <a:xfrm>
              <a:off x="7777244" y="1279645"/>
              <a:ext cx="143462" cy="83582"/>
            </a:xfrm>
            <a:prstGeom prst="rect">
              <a:avLst/>
            </a:prstGeom>
            <a:noFill/>
          </p:spPr>
          <p:txBody>
            <a:bodyPr wrap="square" rtlCol="0">
              <a:spAutoFit/>
            </a:bodyPr>
            <a:lstStyle/>
            <a:p>
              <a:r>
                <a:rPr lang="en-US" altLang="zh-CN" sz="1200" dirty="0">
                  <a:solidFill>
                    <a:srgbClr val="79645C"/>
                  </a:solidFill>
                  <a:cs typeface="+mn-ea"/>
                  <a:sym typeface="+mn-lt"/>
                </a:rPr>
                <a:t>6%</a:t>
              </a:r>
              <a:endParaRPr lang="zh-CN" altLang="en-US" sz="1200" dirty="0">
                <a:solidFill>
                  <a:srgbClr val="79645C"/>
                </a:solidFill>
                <a:cs typeface="+mn-ea"/>
                <a:sym typeface="+mn-lt"/>
              </a:endParaRPr>
            </a:p>
          </p:txBody>
        </p:sp>
      </p:grpSp>
      <p:sp>
        <p:nvSpPr>
          <p:cNvPr id="26" name="Text Placeholder 8">
            <a:extLst>
              <a:ext uri="{FF2B5EF4-FFF2-40B4-BE49-F238E27FC236}">
                <a16:creationId xmlns="" xmlns:a16="http://schemas.microsoft.com/office/drawing/2014/main" id="{12F0509A-375A-480C-AE8E-5F9141626EAB}"/>
              </a:ext>
            </a:extLst>
          </p:cNvPr>
          <p:cNvSpPr txBox="1">
            <a:spLocks/>
          </p:cNvSpPr>
          <p:nvPr/>
        </p:nvSpPr>
        <p:spPr>
          <a:xfrm>
            <a:off x="1362647"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7" name="Text Placeholder 9">
            <a:extLst>
              <a:ext uri="{FF2B5EF4-FFF2-40B4-BE49-F238E27FC236}">
                <a16:creationId xmlns="" xmlns:a16="http://schemas.microsoft.com/office/drawing/2014/main" id="{B6F9D4AA-E972-4A47-AF77-8390A6E4B0D1}"/>
              </a:ext>
            </a:extLst>
          </p:cNvPr>
          <p:cNvSpPr txBox="1">
            <a:spLocks/>
          </p:cNvSpPr>
          <p:nvPr/>
        </p:nvSpPr>
        <p:spPr>
          <a:xfrm>
            <a:off x="1362647"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28" name="Text Placeholder 8">
            <a:extLst>
              <a:ext uri="{FF2B5EF4-FFF2-40B4-BE49-F238E27FC236}">
                <a16:creationId xmlns="" xmlns:a16="http://schemas.microsoft.com/office/drawing/2014/main" id="{98ADF24E-EB6E-4546-B905-618856AAC8AA}"/>
              </a:ext>
            </a:extLst>
          </p:cNvPr>
          <p:cNvSpPr txBox="1">
            <a:spLocks/>
          </p:cNvSpPr>
          <p:nvPr/>
        </p:nvSpPr>
        <p:spPr>
          <a:xfrm>
            <a:off x="1362647"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9" name="Text Placeholder 9">
            <a:extLst>
              <a:ext uri="{FF2B5EF4-FFF2-40B4-BE49-F238E27FC236}">
                <a16:creationId xmlns="" xmlns:a16="http://schemas.microsoft.com/office/drawing/2014/main" id="{527600E6-93DF-4FED-83FF-6917FB3134CB}"/>
              </a:ext>
            </a:extLst>
          </p:cNvPr>
          <p:cNvSpPr txBox="1">
            <a:spLocks/>
          </p:cNvSpPr>
          <p:nvPr/>
        </p:nvSpPr>
        <p:spPr>
          <a:xfrm>
            <a:off x="1362647"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30" name="Text Placeholder 8">
            <a:extLst>
              <a:ext uri="{FF2B5EF4-FFF2-40B4-BE49-F238E27FC236}">
                <a16:creationId xmlns="" xmlns:a16="http://schemas.microsoft.com/office/drawing/2014/main" id="{217EEBF0-8A94-4E6E-BA4A-F04267D73B25}"/>
              </a:ext>
            </a:extLst>
          </p:cNvPr>
          <p:cNvSpPr txBox="1">
            <a:spLocks/>
          </p:cNvSpPr>
          <p:nvPr/>
        </p:nvSpPr>
        <p:spPr>
          <a:xfrm>
            <a:off x="8394431" y="2372343"/>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31" name="Text Placeholder 9">
            <a:extLst>
              <a:ext uri="{FF2B5EF4-FFF2-40B4-BE49-F238E27FC236}">
                <a16:creationId xmlns="" xmlns:a16="http://schemas.microsoft.com/office/drawing/2014/main" id="{A0456AA0-4F9B-4906-8AE9-C3CDAA662A3D}"/>
              </a:ext>
            </a:extLst>
          </p:cNvPr>
          <p:cNvSpPr txBox="1">
            <a:spLocks/>
          </p:cNvSpPr>
          <p:nvPr/>
        </p:nvSpPr>
        <p:spPr>
          <a:xfrm>
            <a:off x="8394431" y="2685826"/>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32" name="Text Placeholder 8">
            <a:extLst>
              <a:ext uri="{FF2B5EF4-FFF2-40B4-BE49-F238E27FC236}">
                <a16:creationId xmlns="" xmlns:a16="http://schemas.microsoft.com/office/drawing/2014/main" id="{05C90DEA-1234-4ED3-93DD-6AEF2341AD04}"/>
              </a:ext>
            </a:extLst>
          </p:cNvPr>
          <p:cNvSpPr txBox="1">
            <a:spLocks/>
          </p:cNvSpPr>
          <p:nvPr/>
        </p:nvSpPr>
        <p:spPr>
          <a:xfrm>
            <a:off x="8394431" y="411753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33" name="Text Placeholder 9">
            <a:extLst>
              <a:ext uri="{FF2B5EF4-FFF2-40B4-BE49-F238E27FC236}">
                <a16:creationId xmlns="" xmlns:a16="http://schemas.microsoft.com/office/drawing/2014/main" id="{178329DB-6655-4A39-A696-3F02C82F4E1B}"/>
              </a:ext>
            </a:extLst>
          </p:cNvPr>
          <p:cNvSpPr txBox="1">
            <a:spLocks/>
          </p:cNvSpPr>
          <p:nvPr/>
        </p:nvSpPr>
        <p:spPr>
          <a:xfrm>
            <a:off x="8394431" y="4431013"/>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22" name="组合 21"/>
          <p:cNvGrpSpPr/>
          <p:nvPr/>
        </p:nvGrpSpPr>
        <p:grpSpPr>
          <a:xfrm>
            <a:off x="481368" y="440281"/>
            <a:ext cx="1976218" cy="666359"/>
            <a:chOff x="481368" y="440281"/>
            <a:chExt cx="1976218" cy="666359"/>
          </a:xfrm>
        </p:grpSpPr>
        <p:sp>
          <p:nvSpPr>
            <p:cNvPr id="23"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4"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25" name="矩形 24"/>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5802819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xEl>
                                              <p:pRg st="0" end="0"/>
                                            </p:txEl>
                                          </p:spTgt>
                                        </p:tgtEl>
                                        <p:attrNameLst>
                                          <p:attrName>style.visibility</p:attrName>
                                        </p:attrNameLst>
                                      </p:cBhvr>
                                      <p:to>
                                        <p:strVal val="visible"/>
                                      </p:to>
                                    </p:set>
                                    <p:anim calcmode="lin" valueType="num">
                                      <p:cBhvr>
                                        <p:cTn id="13"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26">
                                            <p:txEl>
                                              <p:pRg st="0" end="0"/>
                                            </p:txEl>
                                          </p:spTgt>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animEffect transition="in" filter="wipe(down)">
                                      <p:cBhvr>
                                        <p:cTn id="19" dur="500"/>
                                        <p:tgtEl>
                                          <p:spTgt spid="27">
                                            <p:txEl>
                                              <p:pRg st="0" end="0"/>
                                            </p:tx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8">
                                            <p:txEl>
                                              <p:pRg st="0" end="0"/>
                                            </p:txEl>
                                          </p:spTgt>
                                        </p:tgtEl>
                                        <p:attrNameLst>
                                          <p:attrName>style.visibility</p:attrName>
                                        </p:attrNameLst>
                                      </p:cBhvr>
                                      <p:to>
                                        <p:strVal val="visible"/>
                                      </p:to>
                                    </p:set>
                                    <p:anim calcmode="lin" valueType="num">
                                      <p:cBhvr>
                                        <p:cTn id="2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8">
                                            <p:txEl>
                                              <p:pRg st="0" end="0"/>
                                            </p:txEl>
                                          </p:spTgt>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29">
                                            <p:txEl>
                                              <p:pRg st="0" end="0"/>
                                            </p:txEl>
                                          </p:spTgt>
                                        </p:tgtEl>
                                        <p:attrNameLst>
                                          <p:attrName>style.visibility</p:attrName>
                                        </p:attrNameLst>
                                      </p:cBhvr>
                                      <p:to>
                                        <p:strVal val="visible"/>
                                      </p:to>
                                    </p:set>
                                    <p:animEffect transition="in" filter="wipe(down)">
                                      <p:cBhvr>
                                        <p:cTn id="29" dur="500"/>
                                        <p:tgtEl>
                                          <p:spTgt spid="29">
                                            <p:txEl>
                                              <p:pRg st="0" end="0"/>
                                            </p:txEl>
                                          </p:spTgt>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0">
                                            <p:txEl>
                                              <p:pRg st="0" end="0"/>
                                            </p:txEl>
                                          </p:spTgt>
                                        </p:tgtEl>
                                        <p:attrNameLst>
                                          <p:attrName>style.visibility</p:attrName>
                                        </p:attrNameLst>
                                      </p:cBhvr>
                                      <p:to>
                                        <p:strVal val="visible"/>
                                      </p:to>
                                    </p:set>
                                    <p:anim calcmode="lin" valueType="num">
                                      <p:cBhvr>
                                        <p:cTn id="3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30">
                                            <p:txEl>
                                              <p:pRg st="0" end="0"/>
                                            </p:txEl>
                                          </p:spTgt>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wipe(down)">
                                      <p:cBhvr>
                                        <p:cTn id="39" dur="500"/>
                                        <p:tgtEl>
                                          <p:spTgt spid="31">
                                            <p:txEl>
                                              <p:pRg st="0" end="0"/>
                                            </p:txEl>
                                          </p:spTgt>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2">
                                            <p:txEl>
                                              <p:pRg st="0" end="0"/>
                                            </p:txEl>
                                          </p:spTgt>
                                        </p:tgtEl>
                                        <p:attrNameLst>
                                          <p:attrName>style.visibility</p:attrName>
                                        </p:attrNameLst>
                                      </p:cBhvr>
                                      <p:to>
                                        <p:strVal val="visible"/>
                                      </p:to>
                                    </p:set>
                                    <p:anim calcmode="lin" valueType="num">
                                      <p:cBhvr>
                                        <p:cTn id="43"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32">
                                            <p:txEl>
                                              <p:pRg st="0" end="0"/>
                                            </p:txEl>
                                          </p:spTgt>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33">
                                            <p:txEl>
                                              <p:pRg st="0" end="0"/>
                                            </p:txEl>
                                          </p:spTgt>
                                        </p:tgtEl>
                                        <p:attrNameLst>
                                          <p:attrName>style.visibility</p:attrName>
                                        </p:attrNameLst>
                                      </p:cBhvr>
                                      <p:to>
                                        <p:strVal val="visible"/>
                                      </p:to>
                                    </p:set>
                                    <p:animEffect transition="in" filter="wipe(down)">
                                      <p:cBhvr>
                                        <p:cTn id="49"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build="p"/>
      <p:bldP spid="28" grpId="0" build="p"/>
      <p:bldP spid="29" grpId="0" build="p"/>
      <p:bldP spid="30" grpId="0" build="p"/>
      <p:bldP spid="31" grpId="0" build="p"/>
      <p:bldP spid="32" grpId="0" build="p"/>
      <p:bldP spid="3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435630733"/>
              </p:ext>
            </p:extLst>
          </p:nvPr>
        </p:nvGraphicFramePr>
        <p:xfrm>
          <a:off x="1192532" y="1858292"/>
          <a:ext cx="5864200" cy="390946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8">
            <a:extLst>
              <a:ext uri="{FF2B5EF4-FFF2-40B4-BE49-F238E27FC236}">
                <a16:creationId xmlns="" xmlns:a16="http://schemas.microsoft.com/office/drawing/2014/main" id="{9B4DD2CF-70B9-403D-9F94-D47A6A6BFB97}"/>
              </a:ext>
            </a:extLst>
          </p:cNvPr>
          <p:cNvSpPr txBox="1">
            <a:spLocks/>
          </p:cNvSpPr>
          <p:nvPr/>
        </p:nvSpPr>
        <p:spPr>
          <a:xfrm>
            <a:off x="8021632" y="2646331"/>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7" name="Text Placeholder 9">
            <a:extLst>
              <a:ext uri="{FF2B5EF4-FFF2-40B4-BE49-F238E27FC236}">
                <a16:creationId xmlns="" xmlns:a16="http://schemas.microsoft.com/office/drawing/2014/main" id="{DA3D8F14-3654-4818-9B03-5D2EF85C69FC}"/>
              </a:ext>
            </a:extLst>
          </p:cNvPr>
          <p:cNvSpPr txBox="1">
            <a:spLocks/>
          </p:cNvSpPr>
          <p:nvPr/>
        </p:nvSpPr>
        <p:spPr>
          <a:xfrm>
            <a:off x="8021632" y="29712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8" name="Text Placeholder 8">
            <a:extLst>
              <a:ext uri="{FF2B5EF4-FFF2-40B4-BE49-F238E27FC236}">
                <a16:creationId xmlns="" xmlns:a16="http://schemas.microsoft.com/office/drawing/2014/main" id="{C18F341D-B9E5-41A0-9DDC-61588B63F684}"/>
              </a:ext>
            </a:extLst>
          </p:cNvPr>
          <p:cNvSpPr txBox="1">
            <a:spLocks/>
          </p:cNvSpPr>
          <p:nvPr/>
        </p:nvSpPr>
        <p:spPr>
          <a:xfrm>
            <a:off x="8021632" y="439534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9" name="Text Placeholder 9">
            <a:extLst>
              <a:ext uri="{FF2B5EF4-FFF2-40B4-BE49-F238E27FC236}">
                <a16:creationId xmlns="" xmlns:a16="http://schemas.microsoft.com/office/drawing/2014/main" id="{19ACA646-0AC5-4D08-A755-9A7F46BDEA69}"/>
              </a:ext>
            </a:extLst>
          </p:cNvPr>
          <p:cNvSpPr txBox="1">
            <a:spLocks/>
          </p:cNvSpPr>
          <p:nvPr/>
        </p:nvSpPr>
        <p:spPr>
          <a:xfrm>
            <a:off x="8021632" y="472025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10" name="组合 9"/>
          <p:cNvGrpSpPr/>
          <p:nvPr/>
        </p:nvGrpSpPr>
        <p:grpSpPr>
          <a:xfrm>
            <a:off x="481368" y="440281"/>
            <a:ext cx="1976218" cy="666359"/>
            <a:chOff x="481368" y="440281"/>
            <a:chExt cx="1976218" cy="666359"/>
          </a:xfrm>
        </p:grpSpPr>
        <p:sp>
          <p:nvSpPr>
            <p:cNvPr id="11"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12"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13" name="矩形 1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92886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p:cTn id="1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6">
                                            <p:txEl>
                                              <p:pRg st="0" end="0"/>
                                            </p:txEl>
                                          </p:spTgt>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down)">
                                      <p:cBhvr>
                                        <p:cTn id="19" dur="500"/>
                                        <p:tgtEl>
                                          <p:spTgt spid="7">
                                            <p:txEl>
                                              <p:pRg st="0" end="0"/>
                                            </p:txEl>
                                          </p:spTgt>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 calcmode="lin" valueType="num">
                                      <p:cBhvr>
                                        <p:cTn id="2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8">
                                            <p:txEl>
                                              <p:pRg st="0" end="0"/>
                                            </p:txEl>
                                          </p:spTgt>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Effect transition="in" filter="wipe(down)">
                                      <p:cBhvr>
                                        <p:cTn id="29"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 grpId="0" build="p"/>
      <p:bldP spid="7" grpId="0" build="p"/>
      <p:bldP spid="8" grpId="0" build="p"/>
      <p:bldP spid="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3836283177"/>
              </p:ext>
            </p:extLst>
          </p:nvPr>
        </p:nvGraphicFramePr>
        <p:xfrm>
          <a:off x="2193471" y="1397431"/>
          <a:ext cx="7770864" cy="5180577"/>
        </p:xfrm>
        <a:graphic>
          <a:graphicData uri="http://schemas.openxmlformats.org/drawingml/2006/chart">
            <c:chart xmlns:c="http://schemas.openxmlformats.org/drawingml/2006/chart" xmlns:r="http://schemas.openxmlformats.org/officeDocument/2006/relationships" r:id="rId3"/>
          </a:graphicData>
        </a:graphic>
      </p:graphicFrame>
      <p:sp>
        <p:nvSpPr>
          <p:cNvPr id="3" name="任意多边形 2"/>
          <p:cNvSpPr/>
          <p:nvPr/>
        </p:nvSpPr>
        <p:spPr>
          <a:xfrm>
            <a:off x="5203217" y="2090690"/>
            <a:ext cx="2680547" cy="3268980"/>
          </a:xfrm>
          <a:custGeom>
            <a:avLst/>
            <a:gdLst>
              <a:gd name="connsiteX0" fmla="*/ 628650 w 2023110"/>
              <a:gd name="connsiteY0" fmla="*/ 0 h 2480310"/>
              <a:gd name="connsiteX1" fmla="*/ 2023110 w 2023110"/>
              <a:gd name="connsiteY1" fmla="*/ 1005840 h 2480310"/>
              <a:gd name="connsiteX2" fmla="*/ 1394460 w 2023110"/>
              <a:gd name="connsiteY2" fmla="*/ 2480310 h 2480310"/>
              <a:gd name="connsiteX3" fmla="*/ 354330 w 2023110"/>
              <a:gd name="connsiteY3" fmla="*/ 1885950 h 2480310"/>
              <a:gd name="connsiteX4" fmla="*/ 0 w 2023110"/>
              <a:gd name="connsiteY4" fmla="*/ 1234440 h 2480310"/>
              <a:gd name="connsiteX5" fmla="*/ 628650 w 2023110"/>
              <a:gd name="connsiteY5" fmla="*/ 0 h 2480310"/>
              <a:gd name="connsiteX0" fmla="*/ 651016 w 2023110"/>
              <a:gd name="connsiteY0" fmla="*/ 0 h 2470785"/>
              <a:gd name="connsiteX1" fmla="*/ 2023110 w 2023110"/>
              <a:gd name="connsiteY1" fmla="*/ 996315 h 2470785"/>
              <a:gd name="connsiteX2" fmla="*/ 1394460 w 2023110"/>
              <a:gd name="connsiteY2" fmla="*/ 2470785 h 2470785"/>
              <a:gd name="connsiteX3" fmla="*/ 354330 w 2023110"/>
              <a:gd name="connsiteY3" fmla="*/ 1876425 h 2470785"/>
              <a:gd name="connsiteX4" fmla="*/ 0 w 2023110"/>
              <a:gd name="connsiteY4" fmla="*/ 1224915 h 2470785"/>
              <a:gd name="connsiteX5" fmla="*/ 651016 w 2023110"/>
              <a:gd name="connsiteY5" fmla="*/ 0 h 2470785"/>
              <a:gd name="connsiteX0" fmla="*/ 651016 w 2023110"/>
              <a:gd name="connsiteY0" fmla="*/ 0 h 2451735"/>
              <a:gd name="connsiteX1" fmla="*/ 2023110 w 2023110"/>
              <a:gd name="connsiteY1" fmla="*/ 996315 h 2451735"/>
              <a:gd name="connsiteX2" fmla="*/ 1394460 w 2023110"/>
              <a:gd name="connsiteY2" fmla="*/ 2451735 h 2451735"/>
              <a:gd name="connsiteX3" fmla="*/ 354330 w 2023110"/>
              <a:gd name="connsiteY3" fmla="*/ 1876425 h 2451735"/>
              <a:gd name="connsiteX4" fmla="*/ 0 w 2023110"/>
              <a:gd name="connsiteY4" fmla="*/ 1224915 h 2451735"/>
              <a:gd name="connsiteX5" fmla="*/ 651016 w 2023110"/>
              <a:gd name="connsiteY5" fmla="*/ 0 h 245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10" h="2451735">
                <a:moveTo>
                  <a:pt x="651016" y="0"/>
                </a:moveTo>
                <a:lnTo>
                  <a:pt x="2023110" y="996315"/>
                </a:lnTo>
                <a:lnTo>
                  <a:pt x="1394460" y="2451735"/>
                </a:lnTo>
                <a:lnTo>
                  <a:pt x="354330" y="1876425"/>
                </a:lnTo>
                <a:lnTo>
                  <a:pt x="0" y="1224915"/>
                </a:lnTo>
                <a:lnTo>
                  <a:pt x="651016" y="0"/>
                </a:lnTo>
                <a:close/>
              </a:path>
            </a:pathLst>
          </a:custGeom>
          <a:solidFill>
            <a:srgbClr val="4F4D5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4" name="任意多边形 3"/>
          <p:cNvSpPr/>
          <p:nvPr/>
        </p:nvSpPr>
        <p:spPr>
          <a:xfrm>
            <a:off x="4482534" y="3237068"/>
            <a:ext cx="2286000" cy="1739900"/>
          </a:xfrm>
          <a:custGeom>
            <a:avLst/>
            <a:gdLst>
              <a:gd name="connsiteX0" fmla="*/ 0 w 1714500"/>
              <a:gd name="connsiteY0" fmla="*/ 137160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37160 h 1314450"/>
              <a:gd name="connsiteX0" fmla="*/ 0 w 1714500"/>
              <a:gd name="connsiteY0" fmla="*/ 153035 h 1314450"/>
              <a:gd name="connsiteX1" fmla="*/ 662940 w 1714500"/>
              <a:gd name="connsiteY1" fmla="*/ 1314450 h 1314450"/>
              <a:gd name="connsiteX2" fmla="*/ 1543050 w 1714500"/>
              <a:gd name="connsiteY2" fmla="*/ 971550 h 1314450"/>
              <a:gd name="connsiteX3" fmla="*/ 1714500 w 1714500"/>
              <a:gd name="connsiteY3" fmla="*/ 377190 h 1314450"/>
              <a:gd name="connsiteX4" fmla="*/ 1211580 w 1714500"/>
              <a:gd name="connsiteY4" fmla="*/ 0 h 1314450"/>
              <a:gd name="connsiteX5" fmla="*/ 0 w 1714500"/>
              <a:gd name="connsiteY5" fmla="*/ 153035 h 1314450"/>
              <a:gd name="connsiteX0" fmla="*/ 0 w 1714500"/>
              <a:gd name="connsiteY0" fmla="*/ 153035 h 1304925"/>
              <a:gd name="connsiteX1" fmla="*/ 647065 w 1714500"/>
              <a:gd name="connsiteY1" fmla="*/ 1304925 h 1304925"/>
              <a:gd name="connsiteX2" fmla="*/ 1543050 w 1714500"/>
              <a:gd name="connsiteY2" fmla="*/ 971550 h 1304925"/>
              <a:gd name="connsiteX3" fmla="*/ 1714500 w 1714500"/>
              <a:gd name="connsiteY3" fmla="*/ 377190 h 1304925"/>
              <a:gd name="connsiteX4" fmla="*/ 1211580 w 1714500"/>
              <a:gd name="connsiteY4" fmla="*/ 0 h 1304925"/>
              <a:gd name="connsiteX5" fmla="*/ 0 w 1714500"/>
              <a:gd name="connsiteY5" fmla="*/ 153035 h 1304925"/>
              <a:gd name="connsiteX0" fmla="*/ 0 w 1714500"/>
              <a:gd name="connsiteY0" fmla="*/ 153035 h 1304925"/>
              <a:gd name="connsiteX1" fmla="*/ 647065 w 1714500"/>
              <a:gd name="connsiteY1" fmla="*/ 1304925 h 1304925"/>
              <a:gd name="connsiteX2" fmla="*/ 1511300 w 1714500"/>
              <a:gd name="connsiteY2" fmla="*/ 981075 h 1304925"/>
              <a:gd name="connsiteX3" fmla="*/ 1714500 w 1714500"/>
              <a:gd name="connsiteY3" fmla="*/ 377190 h 1304925"/>
              <a:gd name="connsiteX4" fmla="*/ 1211580 w 1714500"/>
              <a:gd name="connsiteY4" fmla="*/ 0 h 1304925"/>
              <a:gd name="connsiteX5" fmla="*/ 0 w 1714500"/>
              <a:gd name="connsiteY5" fmla="*/ 153035 h 130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4500" h="1304925">
                <a:moveTo>
                  <a:pt x="0" y="153035"/>
                </a:moveTo>
                <a:lnTo>
                  <a:pt x="647065" y="1304925"/>
                </a:lnTo>
                <a:lnTo>
                  <a:pt x="1511300" y="981075"/>
                </a:lnTo>
                <a:lnTo>
                  <a:pt x="1714500" y="377190"/>
                </a:lnTo>
                <a:lnTo>
                  <a:pt x="1211580" y="0"/>
                </a:lnTo>
                <a:lnTo>
                  <a:pt x="0" y="153035"/>
                </a:lnTo>
                <a:close/>
              </a:path>
            </a:pathLst>
          </a:custGeom>
          <a:solidFill>
            <a:srgbClr val="9FB8D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5" name="组合 4"/>
          <p:cNvGrpSpPr/>
          <p:nvPr/>
        </p:nvGrpSpPr>
        <p:grpSpPr>
          <a:xfrm>
            <a:off x="4016795" y="3515397"/>
            <a:ext cx="415725" cy="215443"/>
            <a:chOff x="1412401" y="2014654"/>
            <a:chExt cx="311796" cy="161583"/>
          </a:xfrm>
          <a:solidFill>
            <a:srgbClr val="DD7882"/>
          </a:solidFill>
        </p:grpSpPr>
        <p:sp>
          <p:nvSpPr>
            <p:cNvPr id="6" name="圆角矩形 5"/>
            <p:cNvSpPr/>
            <p:nvPr/>
          </p:nvSpPr>
          <p:spPr>
            <a:xfrm>
              <a:off x="1421651" y="2041976"/>
              <a:ext cx="302546" cy="112512"/>
            </a:xfrm>
            <a:prstGeom prst="roundRect">
              <a:avLst>
                <a:gd name="adj" fmla="val 23016"/>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cs typeface="+mn-ea"/>
                <a:sym typeface="+mn-lt"/>
              </a:endParaRPr>
            </a:p>
          </p:txBody>
        </p:sp>
        <p:sp>
          <p:nvSpPr>
            <p:cNvPr id="7" name="TextBox 6"/>
            <p:cNvSpPr txBox="1"/>
            <p:nvPr/>
          </p:nvSpPr>
          <p:spPr>
            <a:xfrm>
              <a:off x="1412401" y="2014654"/>
              <a:ext cx="255071" cy="161583"/>
            </a:xfrm>
            <a:prstGeom prst="rect">
              <a:avLst/>
            </a:prstGeom>
            <a:noFill/>
          </p:spPr>
          <p:txBody>
            <a:bodyPr wrap="square" rtlCol="0">
              <a:spAutoFit/>
            </a:bodyPr>
            <a:lstStyle/>
            <a:p>
              <a:r>
                <a:rPr lang="en-US" altLang="zh-CN" sz="800" dirty="0">
                  <a:solidFill>
                    <a:schemeClr val="bg1"/>
                  </a:solidFill>
                  <a:cs typeface="+mn-ea"/>
                  <a:sym typeface="+mn-lt"/>
                </a:rPr>
                <a:t>4.4</a:t>
              </a:r>
              <a:endParaRPr lang="zh-CN" altLang="en-US" sz="800" dirty="0">
                <a:solidFill>
                  <a:schemeClr val="bg1"/>
                </a:solidFill>
                <a:cs typeface="+mn-ea"/>
                <a:sym typeface="+mn-lt"/>
              </a:endParaRPr>
            </a:p>
          </p:txBody>
        </p:sp>
      </p:grpSp>
      <p:grpSp>
        <p:nvGrpSpPr>
          <p:cNvPr id="8" name="组合 7"/>
          <p:cNvGrpSpPr/>
          <p:nvPr/>
        </p:nvGrpSpPr>
        <p:grpSpPr>
          <a:xfrm>
            <a:off x="6229835" y="1951722"/>
            <a:ext cx="416395" cy="215444"/>
            <a:chOff x="1421651" y="2014191"/>
            <a:chExt cx="312297" cy="161583"/>
          </a:xfrm>
          <a:solidFill>
            <a:srgbClr val="5DABA8"/>
          </a:solidFill>
        </p:grpSpPr>
        <p:sp>
          <p:nvSpPr>
            <p:cNvPr id="9" name="圆角矩形 8"/>
            <p:cNvSpPr/>
            <p:nvPr/>
          </p:nvSpPr>
          <p:spPr>
            <a:xfrm>
              <a:off x="1421651" y="2041976"/>
              <a:ext cx="302546" cy="112512"/>
            </a:xfrm>
            <a:prstGeom prst="roundRect">
              <a:avLst>
                <a:gd name="adj" fmla="val 23016"/>
              </a:avLst>
            </a:prstGeom>
            <a:solidFill>
              <a:srgbClr val="4F4D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cs typeface="+mn-ea"/>
                <a:sym typeface="+mn-lt"/>
              </a:endParaRPr>
            </a:p>
          </p:txBody>
        </p:sp>
        <p:sp>
          <p:nvSpPr>
            <p:cNvPr id="10" name="TextBox 9"/>
            <p:cNvSpPr txBox="1"/>
            <p:nvPr/>
          </p:nvSpPr>
          <p:spPr>
            <a:xfrm>
              <a:off x="1432924" y="2014191"/>
              <a:ext cx="301024" cy="161583"/>
            </a:xfrm>
            <a:prstGeom prst="rect">
              <a:avLst/>
            </a:prstGeom>
            <a:noFill/>
          </p:spPr>
          <p:txBody>
            <a:bodyPr wrap="square" rtlCol="0">
              <a:spAutoFit/>
            </a:bodyPr>
            <a:lstStyle/>
            <a:p>
              <a:r>
                <a:rPr lang="en-US" altLang="zh-CN" sz="800" dirty="0">
                  <a:solidFill>
                    <a:schemeClr val="bg1"/>
                  </a:solidFill>
                  <a:cs typeface="+mn-ea"/>
                  <a:sym typeface="+mn-lt"/>
                </a:rPr>
                <a:t>5.2</a:t>
              </a:r>
              <a:endParaRPr lang="zh-CN" altLang="en-US" sz="800" dirty="0">
                <a:solidFill>
                  <a:schemeClr val="bg1"/>
                </a:solidFill>
                <a:cs typeface="+mn-ea"/>
                <a:sym typeface="+mn-lt"/>
              </a:endParaRPr>
            </a:p>
          </p:txBody>
        </p:sp>
      </p:grpSp>
      <p:sp>
        <p:nvSpPr>
          <p:cNvPr id="14" name="Text Placeholder 8">
            <a:extLst>
              <a:ext uri="{FF2B5EF4-FFF2-40B4-BE49-F238E27FC236}">
                <a16:creationId xmlns="" xmlns:a16="http://schemas.microsoft.com/office/drawing/2014/main" id="{47D1EFEE-7F10-43B0-A8CA-5AEE04F8D25A}"/>
              </a:ext>
            </a:extLst>
          </p:cNvPr>
          <p:cNvSpPr txBox="1">
            <a:spLocks/>
          </p:cNvSpPr>
          <p:nvPr/>
        </p:nvSpPr>
        <p:spPr>
          <a:xfrm>
            <a:off x="1264296"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15" name="Text Placeholder 9">
            <a:extLst>
              <a:ext uri="{FF2B5EF4-FFF2-40B4-BE49-F238E27FC236}">
                <a16:creationId xmlns="" xmlns:a16="http://schemas.microsoft.com/office/drawing/2014/main" id="{067A25C2-053B-438C-A4E0-D08B1806DFE9}"/>
              </a:ext>
            </a:extLst>
          </p:cNvPr>
          <p:cNvSpPr txBox="1">
            <a:spLocks/>
          </p:cNvSpPr>
          <p:nvPr/>
        </p:nvSpPr>
        <p:spPr>
          <a:xfrm>
            <a:off x="1264296"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16" name="Text Placeholder 8">
            <a:extLst>
              <a:ext uri="{FF2B5EF4-FFF2-40B4-BE49-F238E27FC236}">
                <a16:creationId xmlns="" xmlns:a16="http://schemas.microsoft.com/office/drawing/2014/main" id="{4A09C292-DC90-44DC-8CDF-B37481FC59D5}"/>
              </a:ext>
            </a:extLst>
          </p:cNvPr>
          <p:cNvSpPr txBox="1">
            <a:spLocks/>
          </p:cNvSpPr>
          <p:nvPr/>
        </p:nvSpPr>
        <p:spPr>
          <a:xfrm>
            <a:off x="1264296"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17" name="Text Placeholder 9">
            <a:extLst>
              <a:ext uri="{FF2B5EF4-FFF2-40B4-BE49-F238E27FC236}">
                <a16:creationId xmlns="" xmlns:a16="http://schemas.microsoft.com/office/drawing/2014/main" id="{8DA5C412-618E-469E-8B5F-C1517C0763EE}"/>
              </a:ext>
            </a:extLst>
          </p:cNvPr>
          <p:cNvSpPr txBox="1">
            <a:spLocks/>
          </p:cNvSpPr>
          <p:nvPr/>
        </p:nvSpPr>
        <p:spPr>
          <a:xfrm>
            <a:off x="1264296"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18" name="Text Placeholder 8">
            <a:extLst>
              <a:ext uri="{FF2B5EF4-FFF2-40B4-BE49-F238E27FC236}">
                <a16:creationId xmlns="" xmlns:a16="http://schemas.microsoft.com/office/drawing/2014/main" id="{937E6E1F-DBC0-4851-B2BB-984D1578C69B}"/>
              </a:ext>
            </a:extLst>
          </p:cNvPr>
          <p:cNvSpPr txBox="1">
            <a:spLocks/>
          </p:cNvSpPr>
          <p:nvPr/>
        </p:nvSpPr>
        <p:spPr>
          <a:xfrm>
            <a:off x="8952218" y="240117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19" name="Text Placeholder 9">
            <a:extLst>
              <a:ext uri="{FF2B5EF4-FFF2-40B4-BE49-F238E27FC236}">
                <a16:creationId xmlns="" xmlns:a16="http://schemas.microsoft.com/office/drawing/2014/main" id="{360CF663-C240-451A-89BA-1B468DC3AD3A}"/>
              </a:ext>
            </a:extLst>
          </p:cNvPr>
          <p:cNvSpPr txBox="1">
            <a:spLocks/>
          </p:cNvSpPr>
          <p:nvPr/>
        </p:nvSpPr>
        <p:spPr>
          <a:xfrm>
            <a:off x="8952218" y="2700447"/>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20" name="Text Placeholder 8">
            <a:extLst>
              <a:ext uri="{FF2B5EF4-FFF2-40B4-BE49-F238E27FC236}">
                <a16:creationId xmlns="" xmlns:a16="http://schemas.microsoft.com/office/drawing/2014/main" id="{92E4509F-C436-49AE-B8C7-5205600CD8E0}"/>
              </a:ext>
            </a:extLst>
          </p:cNvPr>
          <p:cNvSpPr txBox="1">
            <a:spLocks/>
          </p:cNvSpPr>
          <p:nvPr/>
        </p:nvSpPr>
        <p:spPr>
          <a:xfrm>
            <a:off x="8952218" y="4112894"/>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4" name="Text Placeholder 9">
            <a:extLst>
              <a:ext uri="{FF2B5EF4-FFF2-40B4-BE49-F238E27FC236}">
                <a16:creationId xmlns="" xmlns:a16="http://schemas.microsoft.com/office/drawing/2014/main" id="{D2DECDD4-637B-41E9-B03D-E9F473CFC198}"/>
              </a:ext>
            </a:extLst>
          </p:cNvPr>
          <p:cNvSpPr txBox="1">
            <a:spLocks/>
          </p:cNvSpPr>
          <p:nvPr/>
        </p:nvSpPr>
        <p:spPr>
          <a:xfrm>
            <a:off x="8952218" y="4412166"/>
            <a:ext cx="1941292"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21" name="组合 20"/>
          <p:cNvGrpSpPr/>
          <p:nvPr/>
        </p:nvGrpSpPr>
        <p:grpSpPr>
          <a:xfrm>
            <a:off x="481368" y="440281"/>
            <a:ext cx="1976218" cy="666359"/>
            <a:chOff x="481368" y="440281"/>
            <a:chExt cx="1976218" cy="666359"/>
          </a:xfrm>
        </p:grpSpPr>
        <p:sp>
          <p:nvSpPr>
            <p:cNvPr id="2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3"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25" name="矩形 24"/>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584312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4">
                                            <p:txEl>
                                              <p:pRg st="0" end="0"/>
                                            </p:txEl>
                                          </p:spTgt>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wipe(down)">
                                      <p:cBhvr>
                                        <p:cTn id="13" dur="500"/>
                                        <p:tgtEl>
                                          <p:spTgt spid="15">
                                            <p:txEl>
                                              <p:pRg st="0" end="0"/>
                                            </p:txEl>
                                          </p:spTgt>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 calcmode="lin" valueType="num">
                                      <p:cBhvr>
                                        <p:cTn id="1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16">
                                            <p:txEl>
                                              <p:pRg st="0" end="0"/>
                                            </p:txEl>
                                          </p:spTgt>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wipe(down)">
                                      <p:cBhvr>
                                        <p:cTn id="23" dur="500"/>
                                        <p:tgtEl>
                                          <p:spTgt spid="17">
                                            <p:txEl>
                                              <p:pRg st="0" end="0"/>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anim calcmode="lin" valueType="num">
                                      <p:cBhvr>
                                        <p:cTn id="2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2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29" dur="500"/>
                                        <p:tgtEl>
                                          <p:spTgt spid="18">
                                            <p:txEl>
                                              <p:pRg st="0" end="0"/>
                                            </p:txEl>
                                          </p:spTgt>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wipe(down)">
                                      <p:cBhvr>
                                        <p:cTn id="33" dur="500"/>
                                        <p:tgtEl>
                                          <p:spTgt spid="19">
                                            <p:txEl>
                                              <p:pRg st="0" end="0"/>
                                            </p:txEl>
                                          </p:spTgt>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0">
                                            <p:txEl>
                                              <p:pRg st="0" end="0"/>
                                            </p:txEl>
                                          </p:spTgt>
                                        </p:tgtEl>
                                        <p:attrNameLst>
                                          <p:attrName>style.visibility</p:attrName>
                                        </p:attrNameLst>
                                      </p:cBhvr>
                                      <p:to>
                                        <p:strVal val="visible"/>
                                      </p:to>
                                    </p:set>
                                    <p:anim calcmode="lin" valueType="num">
                                      <p:cBhvr>
                                        <p:cTn id="37"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20">
                                            <p:txEl>
                                              <p:pRg st="0" end="0"/>
                                            </p:txEl>
                                          </p:spTgt>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wipe(down)">
                                      <p:cBhvr>
                                        <p:cTn id="43"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P spid="16" grpId="0" build="p"/>
      <p:bldP spid="17" grpId="0" build="p"/>
      <p:bldP spid="18" grpId="0" build="p"/>
      <p:bldP spid="19" grpId="0" build="p"/>
      <p:bldP spid="20" grpId="0" build="p"/>
      <p:bldP spid="2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extLst>
              <p:ext uri="{D42A27DB-BD31-4B8C-83A1-F6EECF244321}">
                <p14:modId xmlns:p14="http://schemas.microsoft.com/office/powerpoint/2010/main" val="1628347749"/>
              </p:ext>
            </p:extLst>
          </p:nvPr>
        </p:nvGraphicFramePr>
        <p:xfrm>
          <a:off x="1618262" y="1527549"/>
          <a:ext cx="8674261" cy="346692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1850088" y="5392002"/>
            <a:ext cx="568325" cy="530225"/>
            <a:chOff x="1850088" y="5392002"/>
            <a:chExt cx="568325" cy="530225"/>
          </a:xfrm>
        </p:grpSpPr>
        <p:sp>
          <p:nvSpPr>
            <p:cNvPr id="17" name="Freeform 61"/>
            <p:cNvSpPr>
              <a:spLocks noEditPoints="1"/>
            </p:cNvSpPr>
            <p:nvPr/>
          </p:nvSpPr>
          <p:spPr bwMode="auto">
            <a:xfrm>
              <a:off x="1850088" y="5392002"/>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cs typeface="+mn-ea"/>
                <a:sym typeface="+mn-lt"/>
              </a:endParaRPr>
            </a:p>
          </p:txBody>
        </p:sp>
        <p:sp>
          <p:nvSpPr>
            <p:cNvPr id="18" name="Freeform 62"/>
            <p:cNvSpPr>
              <a:spLocks noEditPoints="1"/>
            </p:cNvSpPr>
            <p:nvPr/>
          </p:nvSpPr>
          <p:spPr bwMode="auto">
            <a:xfrm>
              <a:off x="2194576" y="5465027"/>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cs typeface="+mn-ea"/>
                <a:sym typeface="+mn-lt"/>
              </a:endParaRPr>
            </a:p>
          </p:txBody>
        </p:sp>
      </p:grpSp>
      <p:sp>
        <p:nvSpPr>
          <p:cNvPr id="21" name="Freeform 159"/>
          <p:cNvSpPr>
            <a:spLocks noEditPoints="1"/>
          </p:cNvSpPr>
          <p:nvPr/>
        </p:nvSpPr>
        <p:spPr bwMode="auto">
          <a:xfrm>
            <a:off x="4834351" y="5388864"/>
            <a:ext cx="534988" cy="57150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cs typeface="+mn-ea"/>
              <a:sym typeface="+mn-lt"/>
            </a:endParaRPr>
          </a:p>
        </p:txBody>
      </p:sp>
      <p:grpSp>
        <p:nvGrpSpPr>
          <p:cNvPr id="3" name="组合 2"/>
          <p:cNvGrpSpPr/>
          <p:nvPr/>
        </p:nvGrpSpPr>
        <p:grpSpPr>
          <a:xfrm>
            <a:off x="7813476" y="5344280"/>
            <a:ext cx="415925" cy="666750"/>
            <a:chOff x="7813476" y="5344280"/>
            <a:chExt cx="415925" cy="666750"/>
          </a:xfrm>
        </p:grpSpPr>
        <p:sp>
          <p:nvSpPr>
            <p:cNvPr id="24" name="Freeform 193"/>
            <p:cNvSpPr>
              <a:spLocks/>
            </p:cNvSpPr>
            <p:nvPr/>
          </p:nvSpPr>
          <p:spPr bwMode="auto">
            <a:xfrm>
              <a:off x="7813476" y="5874505"/>
              <a:ext cx="115888" cy="136525"/>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cs typeface="+mn-ea"/>
                <a:sym typeface="+mn-lt"/>
              </a:endParaRPr>
            </a:p>
          </p:txBody>
        </p:sp>
        <p:sp>
          <p:nvSpPr>
            <p:cNvPr id="25" name="Freeform 194"/>
            <p:cNvSpPr>
              <a:spLocks noEditPoints="1"/>
            </p:cNvSpPr>
            <p:nvPr/>
          </p:nvSpPr>
          <p:spPr bwMode="auto">
            <a:xfrm>
              <a:off x="7813476" y="5344280"/>
              <a:ext cx="415925" cy="503238"/>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rgbClr val="4F4D50"/>
            </a:solidFill>
            <a:ln>
              <a:noFill/>
            </a:ln>
            <a:extLst/>
          </p:spPr>
          <p:txBody>
            <a:bodyPr vert="horz" wrap="square" lIns="91440" tIns="45720" rIns="91440" bIns="45720" numCol="1" anchor="t" anchorCtr="0" compatLnSpc="1">
              <a:prstTxWarp prst="textNoShape">
                <a:avLst/>
              </a:prstTxWarp>
            </a:bodyPr>
            <a:lstStyle/>
            <a:p>
              <a:endParaRPr lang="en-US" sz="1000">
                <a:solidFill>
                  <a:srgbClr val="4F4D50"/>
                </a:solidFill>
                <a:cs typeface="+mn-ea"/>
                <a:sym typeface="+mn-lt"/>
              </a:endParaRPr>
            </a:p>
          </p:txBody>
        </p:sp>
      </p:grpSp>
      <p:sp>
        <p:nvSpPr>
          <p:cNvPr id="19" name="Text Placeholder 8">
            <a:extLst>
              <a:ext uri="{FF2B5EF4-FFF2-40B4-BE49-F238E27FC236}">
                <a16:creationId xmlns="" xmlns:a16="http://schemas.microsoft.com/office/drawing/2014/main" id="{D8BD9DE3-25FA-42E6-8F74-C6723C4E9964}"/>
              </a:ext>
            </a:extLst>
          </p:cNvPr>
          <p:cNvSpPr txBox="1">
            <a:spLocks/>
          </p:cNvSpPr>
          <p:nvPr/>
        </p:nvSpPr>
        <p:spPr>
          <a:xfrm>
            <a:off x="2492617"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0" name="Text Placeholder 9">
            <a:extLst>
              <a:ext uri="{FF2B5EF4-FFF2-40B4-BE49-F238E27FC236}">
                <a16:creationId xmlns="" xmlns:a16="http://schemas.microsoft.com/office/drawing/2014/main" id="{679C58A0-13B8-4952-B5F7-1A947AD1F627}"/>
              </a:ext>
            </a:extLst>
          </p:cNvPr>
          <p:cNvSpPr txBox="1">
            <a:spLocks/>
          </p:cNvSpPr>
          <p:nvPr/>
        </p:nvSpPr>
        <p:spPr>
          <a:xfrm>
            <a:off x="2492617"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cs typeface="+mn-ea"/>
                <a:sym typeface="+mn-lt"/>
              </a:rPr>
              <a:t>请在此粘贴或者输入你的文字内容请在此粘贴或者输入</a:t>
            </a:r>
            <a:r>
              <a:rPr lang="zh-CN" altLang="en-US" sz="1000" dirty="0" smtClean="0">
                <a:solidFill>
                  <a:srgbClr val="4F4D50"/>
                </a:solidFill>
                <a:cs typeface="+mn-ea"/>
                <a:sym typeface="+mn-lt"/>
              </a:rPr>
              <a:t>你</a:t>
            </a:r>
            <a:endParaRPr lang="en-AU" altLang="zh-CN" sz="1000" dirty="0">
              <a:solidFill>
                <a:srgbClr val="4F4D50"/>
              </a:solidFill>
              <a:cs typeface="+mn-ea"/>
              <a:sym typeface="+mn-lt"/>
            </a:endParaRPr>
          </a:p>
        </p:txBody>
      </p:sp>
      <p:sp>
        <p:nvSpPr>
          <p:cNvPr id="22" name="Text Placeholder 8">
            <a:extLst>
              <a:ext uri="{FF2B5EF4-FFF2-40B4-BE49-F238E27FC236}">
                <a16:creationId xmlns="" xmlns:a16="http://schemas.microsoft.com/office/drawing/2014/main" id="{6EAC3132-F1CC-4370-BE41-5CBA06EC9060}"/>
              </a:ext>
            </a:extLst>
          </p:cNvPr>
          <p:cNvSpPr txBox="1">
            <a:spLocks/>
          </p:cNvSpPr>
          <p:nvPr/>
        </p:nvSpPr>
        <p:spPr>
          <a:xfrm>
            <a:off x="5443543"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3" name="Text Placeholder 9">
            <a:extLst>
              <a:ext uri="{FF2B5EF4-FFF2-40B4-BE49-F238E27FC236}">
                <a16:creationId xmlns="" xmlns:a16="http://schemas.microsoft.com/office/drawing/2014/main" id="{D1FFE19E-2B46-4D1D-8A61-1DFD440D8C50}"/>
              </a:ext>
            </a:extLst>
          </p:cNvPr>
          <p:cNvSpPr txBox="1">
            <a:spLocks/>
          </p:cNvSpPr>
          <p:nvPr/>
        </p:nvSpPr>
        <p:spPr>
          <a:xfrm>
            <a:off x="5443543"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cs typeface="+mn-ea"/>
                <a:sym typeface="+mn-lt"/>
              </a:rPr>
              <a:t>请在此粘贴或者输入你的文字内容请在此粘贴或者输入你</a:t>
            </a:r>
            <a:r>
              <a:rPr lang="zh-CN" altLang="en-US" sz="1000" dirty="0" smtClean="0">
                <a:solidFill>
                  <a:srgbClr val="4F4D50"/>
                </a:solidFill>
                <a:cs typeface="+mn-ea"/>
                <a:sym typeface="+mn-lt"/>
              </a:rPr>
              <a:t>的</a:t>
            </a:r>
            <a:endParaRPr lang="en-AU" altLang="zh-CN" sz="1000" dirty="0">
              <a:solidFill>
                <a:srgbClr val="4F4D50"/>
              </a:solidFill>
              <a:cs typeface="+mn-ea"/>
              <a:sym typeface="+mn-lt"/>
            </a:endParaRPr>
          </a:p>
        </p:txBody>
      </p:sp>
      <p:sp>
        <p:nvSpPr>
          <p:cNvPr id="26" name="Text Placeholder 8">
            <a:extLst>
              <a:ext uri="{FF2B5EF4-FFF2-40B4-BE49-F238E27FC236}">
                <a16:creationId xmlns="" xmlns:a16="http://schemas.microsoft.com/office/drawing/2014/main" id="{15566535-1E29-42B1-885F-2E2836B42247}"/>
              </a:ext>
            </a:extLst>
          </p:cNvPr>
          <p:cNvSpPr txBox="1">
            <a:spLocks/>
          </p:cNvSpPr>
          <p:nvPr/>
        </p:nvSpPr>
        <p:spPr>
          <a:xfrm>
            <a:off x="8357398" y="5264180"/>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7" name="Text Placeholder 9">
            <a:extLst>
              <a:ext uri="{FF2B5EF4-FFF2-40B4-BE49-F238E27FC236}">
                <a16:creationId xmlns="" xmlns:a16="http://schemas.microsoft.com/office/drawing/2014/main" id="{CDC701BB-D8F8-4C7A-BC32-5866CCA60C97}"/>
              </a:ext>
            </a:extLst>
          </p:cNvPr>
          <p:cNvSpPr txBox="1">
            <a:spLocks/>
          </p:cNvSpPr>
          <p:nvPr/>
        </p:nvSpPr>
        <p:spPr>
          <a:xfrm>
            <a:off x="8357398" y="5563452"/>
            <a:ext cx="2009593"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dirty="0">
                <a:solidFill>
                  <a:srgbClr val="4F4D50"/>
                </a:solidFill>
                <a:cs typeface="+mn-ea"/>
                <a:sym typeface="+mn-lt"/>
              </a:rPr>
              <a:t>请在此粘贴或者输入你的文字内容请在此粘贴或者输入</a:t>
            </a:r>
            <a:r>
              <a:rPr lang="zh-CN" altLang="en-US" sz="1000" dirty="0" smtClean="0">
                <a:solidFill>
                  <a:srgbClr val="4F4D50"/>
                </a:solidFill>
                <a:cs typeface="+mn-ea"/>
                <a:sym typeface="+mn-lt"/>
              </a:rPr>
              <a:t>你</a:t>
            </a:r>
            <a:endParaRPr lang="en-AU" altLang="zh-CN" sz="1000" dirty="0">
              <a:solidFill>
                <a:srgbClr val="4F4D50"/>
              </a:solidFill>
              <a:cs typeface="+mn-ea"/>
              <a:sym typeface="+mn-lt"/>
            </a:endParaRPr>
          </a:p>
        </p:txBody>
      </p:sp>
      <p:grpSp>
        <p:nvGrpSpPr>
          <p:cNvPr id="14" name="组合 13"/>
          <p:cNvGrpSpPr/>
          <p:nvPr/>
        </p:nvGrpSpPr>
        <p:grpSpPr>
          <a:xfrm>
            <a:off x="481368" y="440281"/>
            <a:ext cx="1976218" cy="666359"/>
            <a:chOff x="481368" y="440281"/>
            <a:chExt cx="1976218" cy="666359"/>
          </a:xfrm>
        </p:grpSpPr>
        <p:sp>
          <p:nvSpPr>
            <p:cNvPr id="15"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16"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28" name="矩形 27"/>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9179073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 calcmode="lin" valueType="num">
                                      <p:cBhvr additive="base">
                                        <p:cTn id="7" dur="500" fill="hold"/>
                                        <p:tgtEl>
                                          <p:spTgt spid="11">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graphicEl>
                                              <a:chart seriesIdx="-3" categoryIdx="-3" bldStep="gridLegend"/>
                                            </p:graphic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0"/>
                                  </p:stCondLst>
                                  <p:childTnLst>
                                    <p:set>
                                      <p:cBhvr>
                                        <p:cTn id="10" dur="1" fill="hold">
                                          <p:stCondLst>
                                            <p:cond delay="0"/>
                                          </p:stCondLst>
                                        </p:cTn>
                                        <p:tgtEl>
                                          <p:spTgt spid="11">
                                            <p:graphicEl>
                                              <a:chart seriesIdx="0" categoryIdx="0" bldStep="ptInCategory"/>
                                            </p:graphicEl>
                                          </p:spTgt>
                                        </p:tgtEl>
                                        <p:attrNameLst>
                                          <p:attrName>style.visibility</p:attrName>
                                        </p:attrNameLst>
                                      </p:cBhvr>
                                      <p:to>
                                        <p:strVal val="visible"/>
                                      </p:to>
                                    </p:set>
                                    <p:anim calcmode="lin" valueType="num">
                                      <p:cBhvr additive="base">
                                        <p:cTn id="11" dur="500" fill="hold"/>
                                        <p:tgtEl>
                                          <p:spTgt spid="11">
                                            <p:graphicEl>
                                              <a:chart seriesIdx="0"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graphicEl>
                                              <a:chart seriesIdx="0" categoryIdx="0" bldStep="ptInCategory"/>
                                            </p:graphic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1">
                                            <p:graphicEl>
                                              <a:chart seriesIdx="1" categoryIdx="0" bldStep="ptInCategory"/>
                                            </p:graphicEl>
                                          </p:spTgt>
                                        </p:tgtEl>
                                        <p:attrNameLst>
                                          <p:attrName>style.visibility</p:attrName>
                                        </p:attrNameLst>
                                      </p:cBhvr>
                                      <p:to>
                                        <p:strVal val="visible"/>
                                      </p:to>
                                    </p:set>
                                    <p:anim calcmode="lin" valueType="num">
                                      <p:cBhvr additive="base">
                                        <p:cTn id="15" dur="500" fill="hold"/>
                                        <p:tgtEl>
                                          <p:spTgt spid="11">
                                            <p:graphicEl>
                                              <a:chart seriesIdx="1"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
                                            <p:graphicEl>
                                              <a:chart seriesIdx="1" categoryIdx="0" bldStep="ptInCategory"/>
                                            </p:graphic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500"/>
                                  </p:stCondLst>
                                  <p:childTnLst>
                                    <p:set>
                                      <p:cBhvr>
                                        <p:cTn id="18" dur="1" fill="hold">
                                          <p:stCondLst>
                                            <p:cond delay="0"/>
                                          </p:stCondLst>
                                        </p:cTn>
                                        <p:tgtEl>
                                          <p:spTgt spid="11">
                                            <p:graphicEl>
                                              <a:chart seriesIdx="2" categoryIdx="0" bldStep="ptInCategory"/>
                                            </p:graphicEl>
                                          </p:spTgt>
                                        </p:tgtEl>
                                        <p:attrNameLst>
                                          <p:attrName>style.visibility</p:attrName>
                                        </p:attrNameLst>
                                      </p:cBhvr>
                                      <p:to>
                                        <p:strVal val="visible"/>
                                      </p:to>
                                    </p:set>
                                    <p:anim calcmode="lin" valueType="num">
                                      <p:cBhvr additive="base">
                                        <p:cTn id="19" dur="500" fill="hold"/>
                                        <p:tgtEl>
                                          <p:spTgt spid="11">
                                            <p:graphicEl>
                                              <a:chart seriesIdx="2" categoryIdx="0" bldStep="ptInCategory"/>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graphicEl>
                                              <a:chart seriesIdx="2" categoryIdx="0" bldStep="ptInCategory"/>
                                            </p:graphicEl>
                                          </p:spTgt>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0"/>
                                  </p:stCondLst>
                                  <p:childTnLst>
                                    <p:set>
                                      <p:cBhvr>
                                        <p:cTn id="22" dur="1" fill="hold">
                                          <p:stCondLst>
                                            <p:cond delay="0"/>
                                          </p:stCondLst>
                                        </p:cTn>
                                        <p:tgtEl>
                                          <p:spTgt spid="11">
                                            <p:graphicEl>
                                              <a:chart seriesIdx="0" categoryIdx="1" bldStep="ptInCategory"/>
                                            </p:graphicEl>
                                          </p:spTgt>
                                        </p:tgtEl>
                                        <p:attrNameLst>
                                          <p:attrName>style.visibility</p:attrName>
                                        </p:attrNameLst>
                                      </p:cBhvr>
                                      <p:to>
                                        <p:strVal val="visible"/>
                                      </p:to>
                                    </p:set>
                                    <p:anim calcmode="lin" valueType="num">
                                      <p:cBhvr additive="base">
                                        <p:cTn id="23" dur="500" fill="hold"/>
                                        <p:tgtEl>
                                          <p:spTgt spid="11">
                                            <p:graphicEl>
                                              <a:chart seriesIdx="0"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graphicEl>
                                              <a:chart seriesIdx="0" categoryIdx="1" bldStep="ptInCategory"/>
                                            </p:graphic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4500"/>
                                  </p:stCondLst>
                                  <p:childTnLst>
                                    <p:set>
                                      <p:cBhvr>
                                        <p:cTn id="26" dur="1" fill="hold">
                                          <p:stCondLst>
                                            <p:cond delay="0"/>
                                          </p:stCondLst>
                                        </p:cTn>
                                        <p:tgtEl>
                                          <p:spTgt spid="11">
                                            <p:graphicEl>
                                              <a:chart seriesIdx="1" categoryIdx="1" bldStep="ptInCategory"/>
                                            </p:graphicEl>
                                          </p:spTgt>
                                        </p:tgtEl>
                                        <p:attrNameLst>
                                          <p:attrName>style.visibility</p:attrName>
                                        </p:attrNameLst>
                                      </p:cBhvr>
                                      <p:to>
                                        <p:strVal val="visible"/>
                                      </p:to>
                                    </p:set>
                                    <p:anim calcmode="lin" valueType="num">
                                      <p:cBhvr additive="base">
                                        <p:cTn id="27" dur="500" fill="hold"/>
                                        <p:tgtEl>
                                          <p:spTgt spid="11">
                                            <p:graphicEl>
                                              <a:chart seriesIdx="1"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1">
                                            <p:graphicEl>
                                              <a:chart seriesIdx="1" categoryIdx="1" bldStep="ptInCategory"/>
                                            </p:graphicEl>
                                          </p:spTgt>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5000"/>
                                  </p:stCondLst>
                                  <p:childTnLst>
                                    <p:set>
                                      <p:cBhvr>
                                        <p:cTn id="30" dur="1" fill="hold">
                                          <p:stCondLst>
                                            <p:cond delay="0"/>
                                          </p:stCondLst>
                                        </p:cTn>
                                        <p:tgtEl>
                                          <p:spTgt spid="11">
                                            <p:graphicEl>
                                              <a:chart seriesIdx="2" categoryIdx="1" bldStep="ptInCategory"/>
                                            </p:graphicEl>
                                          </p:spTgt>
                                        </p:tgtEl>
                                        <p:attrNameLst>
                                          <p:attrName>style.visibility</p:attrName>
                                        </p:attrNameLst>
                                      </p:cBhvr>
                                      <p:to>
                                        <p:strVal val="visible"/>
                                      </p:to>
                                    </p:set>
                                    <p:anim calcmode="lin" valueType="num">
                                      <p:cBhvr additive="base">
                                        <p:cTn id="31" dur="500" fill="hold"/>
                                        <p:tgtEl>
                                          <p:spTgt spid="11">
                                            <p:graphicEl>
                                              <a:chart seriesIdx="2" categoryIdx="1" bldStep="ptInCategory"/>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
                                            <p:graphicEl>
                                              <a:chart seriesIdx="2" categoryIdx="1" bldStep="ptInCategory"/>
                                            </p:graphicEl>
                                          </p:spTgt>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5500"/>
                                  </p:stCondLst>
                                  <p:childTnLst>
                                    <p:set>
                                      <p:cBhvr>
                                        <p:cTn id="34" dur="1" fill="hold">
                                          <p:stCondLst>
                                            <p:cond delay="0"/>
                                          </p:stCondLst>
                                        </p:cTn>
                                        <p:tgtEl>
                                          <p:spTgt spid="11">
                                            <p:graphicEl>
                                              <a:chart seriesIdx="0" categoryIdx="2" bldStep="ptInCategory"/>
                                            </p:graphicEl>
                                          </p:spTgt>
                                        </p:tgtEl>
                                        <p:attrNameLst>
                                          <p:attrName>style.visibility</p:attrName>
                                        </p:attrNameLst>
                                      </p:cBhvr>
                                      <p:to>
                                        <p:strVal val="visible"/>
                                      </p:to>
                                    </p:set>
                                    <p:anim calcmode="lin" valueType="num">
                                      <p:cBhvr additive="base">
                                        <p:cTn id="35" dur="500" fill="hold"/>
                                        <p:tgtEl>
                                          <p:spTgt spid="11">
                                            <p:graphicEl>
                                              <a:chart seriesIdx="0"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
                                            <p:graphicEl>
                                              <a:chart seriesIdx="0" categoryIdx="2" bldStep="ptInCategory"/>
                                            </p:graphicEl>
                                          </p:spTgt>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6000"/>
                                  </p:stCondLst>
                                  <p:childTnLst>
                                    <p:set>
                                      <p:cBhvr>
                                        <p:cTn id="38" dur="1" fill="hold">
                                          <p:stCondLst>
                                            <p:cond delay="0"/>
                                          </p:stCondLst>
                                        </p:cTn>
                                        <p:tgtEl>
                                          <p:spTgt spid="11">
                                            <p:graphicEl>
                                              <a:chart seriesIdx="1" categoryIdx="2" bldStep="ptInCategory"/>
                                            </p:graphicEl>
                                          </p:spTgt>
                                        </p:tgtEl>
                                        <p:attrNameLst>
                                          <p:attrName>style.visibility</p:attrName>
                                        </p:attrNameLst>
                                      </p:cBhvr>
                                      <p:to>
                                        <p:strVal val="visible"/>
                                      </p:to>
                                    </p:set>
                                    <p:anim calcmode="lin" valueType="num">
                                      <p:cBhvr additive="base">
                                        <p:cTn id="39" dur="500" fill="hold"/>
                                        <p:tgtEl>
                                          <p:spTgt spid="11">
                                            <p:graphicEl>
                                              <a:chart seriesIdx="1"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40" dur="500" fill="hold"/>
                                        <p:tgtEl>
                                          <p:spTgt spid="11">
                                            <p:graphicEl>
                                              <a:chart seriesIdx="1" categoryIdx="2" bldStep="ptInCategory"/>
                                            </p:graphicEl>
                                          </p:spTgt>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6500"/>
                                  </p:stCondLst>
                                  <p:childTnLst>
                                    <p:set>
                                      <p:cBhvr>
                                        <p:cTn id="42" dur="1" fill="hold">
                                          <p:stCondLst>
                                            <p:cond delay="0"/>
                                          </p:stCondLst>
                                        </p:cTn>
                                        <p:tgtEl>
                                          <p:spTgt spid="11">
                                            <p:graphicEl>
                                              <a:chart seriesIdx="2" categoryIdx="2" bldStep="ptInCategory"/>
                                            </p:graphicEl>
                                          </p:spTgt>
                                        </p:tgtEl>
                                        <p:attrNameLst>
                                          <p:attrName>style.visibility</p:attrName>
                                        </p:attrNameLst>
                                      </p:cBhvr>
                                      <p:to>
                                        <p:strVal val="visible"/>
                                      </p:to>
                                    </p:set>
                                    <p:anim calcmode="lin" valueType="num">
                                      <p:cBhvr additive="base">
                                        <p:cTn id="43" dur="500" fill="hold"/>
                                        <p:tgtEl>
                                          <p:spTgt spid="11">
                                            <p:graphicEl>
                                              <a:chart seriesIdx="2" categoryIdx="2" bldStep="ptInCategory"/>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
                                            <p:graphicEl>
                                              <a:chart seriesIdx="2" categoryIdx="2" bldStep="ptInCategory"/>
                                            </p:graphicEl>
                                          </p:spTgt>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7000"/>
                                  </p:stCondLst>
                                  <p:childTnLst>
                                    <p:set>
                                      <p:cBhvr>
                                        <p:cTn id="46" dur="1" fill="hold">
                                          <p:stCondLst>
                                            <p:cond delay="0"/>
                                          </p:stCondLst>
                                        </p:cTn>
                                        <p:tgtEl>
                                          <p:spTgt spid="11">
                                            <p:graphicEl>
                                              <a:chart seriesIdx="0" categoryIdx="3" bldStep="ptInCategory"/>
                                            </p:graphicEl>
                                          </p:spTgt>
                                        </p:tgtEl>
                                        <p:attrNameLst>
                                          <p:attrName>style.visibility</p:attrName>
                                        </p:attrNameLst>
                                      </p:cBhvr>
                                      <p:to>
                                        <p:strVal val="visible"/>
                                      </p:to>
                                    </p:set>
                                    <p:anim calcmode="lin" valueType="num">
                                      <p:cBhvr additive="base">
                                        <p:cTn id="47" dur="500" fill="hold"/>
                                        <p:tgtEl>
                                          <p:spTgt spid="11">
                                            <p:graphicEl>
                                              <a:chart seriesIdx="0"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11">
                                            <p:graphicEl>
                                              <a:chart seriesIdx="0" categoryIdx="3" bldStep="ptInCategory"/>
                                            </p:graphicEl>
                                          </p:spTgt>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7500"/>
                                  </p:stCondLst>
                                  <p:childTnLst>
                                    <p:set>
                                      <p:cBhvr>
                                        <p:cTn id="50" dur="1" fill="hold">
                                          <p:stCondLst>
                                            <p:cond delay="0"/>
                                          </p:stCondLst>
                                        </p:cTn>
                                        <p:tgtEl>
                                          <p:spTgt spid="11">
                                            <p:graphicEl>
                                              <a:chart seriesIdx="1" categoryIdx="3" bldStep="ptInCategory"/>
                                            </p:graphicEl>
                                          </p:spTgt>
                                        </p:tgtEl>
                                        <p:attrNameLst>
                                          <p:attrName>style.visibility</p:attrName>
                                        </p:attrNameLst>
                                      </p:cBhvr>
                                      <p:to>
                                        <p:strVal val="visible"/>
                                      </p:to>
                                    </p:set>
                                    <p:anim calcmode="lin" valueType="num">
                                      <p:cBhvr additive="base">
                                        <p:cTn id="51" dur="500" fill="hold"/>
                                        <p:tgtEl>
                                          <p:spTgt spid="11">
                                            <p:graphicEl>
                                              <a:chart seriesIdx="1"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graphicEl>
                                              <a:chart seriesIdx="1" categoryIdx="3" bldStep="ptInCategory"/>
                                            </p:graphicEl>
                                          </p:spTgt>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8000"/>
                                  </p:stCondLst>
                                  <p:childTnLst>
                                    <p:set>
                                      <p:cBhvr>
                                        <p:cTn id="54" dur="1" fill="hold">
                                          <p:stCondLst>
                                            <p:cond delay="0"/>
                                          </p:stCondLst>
                                        </p:cTn>
                                        <p:tgtEl>
                                          <p:spTgt spid="11">
                                            <p:graphicEl>
                                              <a:chart seriesIdx="2" categoryIdx="3" bldStep="ptInCategory"/>
                                            </p:graphicEl>
                                          </p:spTgt>
                                        </p:tgtEl>
                                        <p:attrNameLst>
                                          <p:attrName>style.visibility</p:attrName>
                                        </p:attrNameLst>
                                      </p:cBhvr>
                                      <p:to>
                                        <p:strVal val="visible"/>
                                      </p:to>
                                    </p:set>
                                    <p:anim calcmode="lin" valueType="num">
                                      <p:cBhvr additive="base">
                                        <p:cTn id="55" dur="500" fill="hold"/>
                                        <p:tgtEl>
                                          <p:spTgt spid="11">
                                            <p:graphicEl>
                                              <a:chart seriesIdx="2" categoryIdx="3" bldStep="ptInCategory"/>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
                                            <p:graphicEl>
                                              <a:chart seriesIdx="2" categoryIdx="3" bldStep="ptInCategory"/>
                                            </p:graphicEl>
                                          </p:spTgt>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8500"/>
                                  </p:stCondLst>
                                  <p:childTnLst>
                                    <p:set>
                                      <p:cBhvr>
                                        <p:cTn id="58" dur="1" fill="hold">
                                          <p:stCondLst>
                                            <p:cond delay="0"/>
                                          </p:stCondLst>
                                        </p:cTn>
                                        <p:tgtEl>
                                          <p:spTgt spid="11">
                                            <p:graphicEl>
                                              <a:chart seriesIdx="0" categoryIdx="4" bldStep="ptInCategory"/>
                                            </p:graphicEl>
                                          </p:spTgt>
                                        </p:tgtEl>
                                        <p:attrNameLst>
                                          <p:attrName>style.visibility</p:attrName>
                                        </p:attrNameLst>
                                      </p:cBhvr>
                                      <p:to>
                                        <p:strVal val="visible"/>
                                      </p:to>
                                    </p:set>
                                    <p:anim calcmode="lin" valueType="num">
                                      <p:cBhvr additive="base">
                                        <p:cTn id="59" dur="500" fill="hold"/>
                                        <p:tgtEl>
                                          <p:spTgt spid="11">
                                            <p:graphicEl>
                                              <a:chart seriesIdx="0"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0" dur="500" fill="hold"/>
                                        <p:tgtEl>
                                          <p:spTgt spid="11">
                                            <p:graphicEl>
                                              <a:chart seriesIdx="0" categoryIdx="4" bldStep="ptInCategory"/>
                                            </p:graphicEl>
                                          </p:spTgt>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9000"/>
                                  </p:stCondLst>
                                  <p:childTnLst>
                                    <p:set>
                                      <p:cBhvr>
                                        <p:cTn id="62" dur="1" fill="hold">
                                          <p:stCondLst>
                                            <p:cond delay="0"/>
                                          </p:stCondLst>
                                        </p:cTn>
                                        <p:tgtEl>
                                          <p:spTgt spid="11">
                                            <p:graphicEl>
                                              <a:chart seriesIdx="1" categoryIdx="4" bldStep="ptInCategory"/>
                                            </p:graphicEl>
                                          </p:spTgt>
                                        </p:tgtEl>
                                        <p:attrNameLst>
                                          <p:attrName>style.visibility</p:attrName>
                                        </p:attrNameLst>
                                      </p:cBhvr>
                                      <p:to>
                                        <p:strVal val="visible"/>
                                      </p:to>
                                    </p:set>
                                    <p:anim calcmode="lin" valueType="num">
                                      <p:cBhvr additive="base">
                                        <p:cTn id="63" dur="500" fill="hold"/>
                                        <p:tgtEl>
                                          <p:spTgt spid="11">
                                            <p:graphicEl>
                                              <a:chart seriesIdx="1"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graphicEl>
                                              <a:chart seriesIdx="1" categoryIdx="4" bldStep="ptInCategory"/>
                                            </p:graphicEl>
                                          </p:spTgt>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p:stCondLst>
                                    <p:cond delay="9500"/>
                                  </p:stCondLst>
                                  <p:childTnLst>
                                    <p:set>
                                      <p:cBhvr>
                                        <p:cTn id="66" dur="1" fill="hold">
                                          <p:stCondLst>
                                            <p:cond delay="0"/>
                                          </p:stCondLst>
                                        </p:cTn>
                                        <p:tgtEl>
                                          <p:spTgt spid="11">
                                            <p:graphicEl>
                                              <a:chart seriesIdx="2" categoryIdx="4" bldStep="ptInCategory"/>
                                            </p:graphicEl>
                                          </p:spTgt>
                                        </p:tgtEl>
                                        <p:attrNameLst>
                                          <p:attrName>style.visibility</p:attrName>
                                        </p:attrNameLst>
                                      </p:cBhvr>
                                      <p:to>
                                        <p:strVal val="visible"/>
                                      </p:to>
                                    </p:set>
                                    <p:anim calcmode="lin" valueType="num">
                                      <p:cBhvr additive="base">
                                        <p:cTn id="67" dur="500" fill="hold"/>
                                        <p:tgtEl>
                                          <p:spTgt spid="11">
                                            <p:graphicEl>
                                              <a:chart seriesIdx="2" categoryIdx="4" bldStep="ptInCategory"/>
                                            </p:graphicEl>
                                          </p:spTgt>
                                        </p:tgtEl>
                                        <p:attrNameLst>
                                          <p:attrName>ppt_x</p:attrName>
                                        </p:attrNameLst>
                                      </p:cBhvr>
                                      <p:tavLst>
                                        <p:tav tm="0">
                                          <p:val>
                                            <p:strVal val="#ppt_x"/>
                                          </p:val>
                                        </p:tav>
                                        <p:tav tm="100000">
                                          <p:val>
                                            <p:strVal val="#ppt_x"/>
                                          </p:val>
                                        </p:tav>
                                      </p:tavLst>
                                    </p:anim>
                                    <p:anim calcmode="lin" valueType="num">
                                      <p:cBhvr additive="base">
                                        <p:cTn id="68" dur="500" fill="hold"/>
                                        <p:tgtEl>
                                          <p:spTgt spid="11">
                                            <p:graphicEl>
                                              <a:chart seriesIdx="2" categoryIdx="4" bldStep="ptInCategory"/>
                                            </p:graphicEl>
                                          </p:spTgt>
                                        </p:tgtEl>
                                        <p:attrNameLst>
                                          <p:attrName>ppt_y</p:attrName>
                                        </p:attrNameLst>
                                      </p:cBhvr>
                                      <p:tavLst>
                                        <p:tav tm="0">
                                          <p:val>
                                            <p:strVal val="0-#ppt_h/2"/>
                                          </p:val>
                                        </p:tav>
                                        <p:tav tm="100000">
                                          <p:val>
                                            <p:strVal val="#ppt_y"/>
                                          </p:val>
                                        </p:tav>
                                      </p:tavLst>
                                    </p:anim>
                                  </p:childTnLst>
                                </p:cTn>
                              </p:par>
                            </p:childTnLst>
                          </p:cTn>
                        </p:par>
                        <p:par>
                          <p:cTn id="69" fill="hold">
                            <p:stCondLst>
                              <p:cond delay="10000"/>
                            </p:stCondLst>
                            <p:childTnLst>
                              <p:par>
                                <p:cTn id="70" presetID="53" presetClass="entr" presetSubtype="16" fill="hold" grpId="0" nodeType="afterEffect">
                                  <p:stCondLst>
                                    <p:cond delay="0"/>
                                  </p:stCondLst>
                                  <p:childTnLst>
                                    <p:set>
                                      <p:cBhvr>
                                        <p:cTn id="71" dur="1" fill="hold">
                                          <p:stCondLst>
                                            <p:cond delay="0"/>
                                          </p:stCondLst>
                                        </p:cTn>
                                        <p:tgtEl>
                                          <p:spTgt spid="19">
                                            <p:txEl>
                                              <p:pRg st="0" end="0"/>
                                            </p:txEl>
                                          </p:spTgt>
                                        </p:tgtEl>
                                        <p:attrNameLst>
                                          <p:attrName>style.visibility</p:attrName>
                                        </p:attrNameLst>
                                      </p:cBhvr>
                                      <p:to>
                                        <p:strVal val="visible"/>
                                      </p:to>
                                    </p:set>
                                    <p:anim calcmode="lin" valueType="num">
                                      <p:cBhvr>
                                        <p:cTn id="72"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74" dur="500"/>
                                        <p:tgtEl>
                                          <p:spTgt spid="19">
                                            <p:txEl>
                                              <p:pRg st="0" end="0"/>
                                            </p:txEl>
                                          </p:spTgt>
                                        </p:tgtEl>
                                      </p:cBhvr>
                                    </p:animEffect>
                                  </p:childTnLst>
                                </p:cTn>
                              </p:par>
                            </p:childTnLst>
                          </p:cTn>
                        </p:par>
                        <p:par>
                          <p:cTn id="75" fill="hold">
                            <p:stCondLst>
                              <p:cond delay="10500"/>
                            </p:stCondLst>
                            <p:childTnLst>
                              <p:par>
                                <p:cTn id="76" presetID="22" presetClass="entr" presetSubtype="4" fill="hold" grpId="0" nodeType="afterEffect">
                                  <p:stCondLst>
                                    <p:cond delay="0"/>
                                  </p:stCondLst>
                                  <p:childTnLst>
                                    <p:set>
                                      <p:cBhvr>
                                        <p:cTn id="77" dur="1" fill="hold">
                                          <p:stCondLst>
                                            <p:cond delay="0"/>
                                          </p:stCondLst>
                                        </p:cTn>
                                        <p:tgtEl>
                                          <p:spTgt spid="20">
                                            <p:txEl>
                                              <p:pRg st="0" end="0"/>
                                            </p:txEl>
                                          </p:spTgt>
                                        </p:tgtEl>
                                        <p:attrNameLst>
                                          <p:attrName>style.visibility</p:attrName>
                                        </p:attrNameLst>
                                      </p:cBhvr>
                                      <p:to>
                                        <p:strVal val="visible"/>
                                      </p:to>
                                    </p:set>
                                    <p:animEffect transition="in" filter="wipe(down)">
                                      <p:cBhvr>
                                        <p:cTn id="78" dur="500"/>
                                        <p:tgtEl>
                                          <p:spTgt spid="20">
                                            <p:txEl>
                                              <p:pRg st="0" end="0"/>
                                            </p:txEl>
                                          </p:spTgt>
                                        </p:tgtEl>
                                      </p:cBhvr>
                                    </p:animEffect>
                                  </p:childTnLst>
                                </p:cTn>
                              </p:par>
                            </p:childTnLst>
                          </p:cTn>
                        </p:par>
                        <p:par>
                          <p:cTn id="79" fill="hold">
                            <p:stCondLst>
                              <p:cond delay="11000"/>
                            </p:stCondLst>
                            <p:childTnLst>
                              <p:par>
                                <p:cTn id="80" presetID="53" presetClass="entr" presetSubtype="16" fill="hold" grpId="0" nodeType="afterEffect">
                                  <p:stCondLst>
                                    <p:cond delay="0"/>
                                  </p:stCondLst>
                                  <p:childTnLst>
                                    <p:set>
                                      <p:cBhvr>
                                        <p:cTn id="81" dur="1" fill="hold">
                                          <p:stCondLst>
                                            <p:cond delay="0"/>
                                          </p:stCondLst>
                                        </p:cTn>
                                        <p:tgtEl>
                                          <p:spTgt spid="22">
                                            <p:txEl>
                                              <p:pRg st="0" end="0"/>
                                            </p:txEl>
                                          </p:spTgt>
                                        </p:tgtEl>
                                        <p:attrNameLst>
                                          <p:attrName>style.visibility</p:attrName>
                                        </p:attrNameLst>
                                      </p:cBhvr>
                                      <p:to>
                                        <p:strVal val="visible"/>
                                      </p:to>
                                    </p:set>
                                    <p:anim calcmode="lin" valueType="num">
                                      <p:cBhvr>
                                        <p:cTn id="82"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22">
                                            <p:txEl>
                                              <p:pRg st="0" end="0"/>
                                            </p:txEl>
                                          </p:spTgt>
                                        </p:tgtEl>
                                      </p:cBhvr>
                                    </p:animEffect>
                                  </p:childTnLst>
                                </p:cTn>
                              </p:par>
                            </p:childTnLst>
                          </p:cTn>
                        </p:par>
                        <p:par>
                          <p:cTn id="85" fill="hold">
                            <p:stCondLst>
                              <p:cond delay="11500"/>
                            </p:stCondLst>
                            <p:childTnLst>
                              <p:par>
                                <p:cTn id="86" presetID="22" presetClass="entr" presetSubtype="4" fill="hold" grpId="0" nodeType="afterEffect">
                                  <p:stCondLst>
                                    <p:cond delay="0"/>
                                  </p:stCondLst>
                                  <p:childTnLst>
                                    <p:set>
                                      <p:cBhvr>
                                        <p:cTn id="87" dur="1" fill="hold">
                                          <p:stCondLst>
                                            <p:cond delay="0"/>
                                          </p:stCondLst>
                                        </p:cTn>
                                        <p:tgtEl>
                                          <p:spTgt spid="23">
                                            <p:txEl>
                                              <p:pRg st="0" end="0"/>
                                            </p:txEl>
                                          </p:spTgt>
                                        </p:tgtEl>
                                        <p:attrNameLst>
                                          <p:attrName>style.visibility</p:attrName>
                                        </p:attrNameLst>
                                      </p:cBhvr>
                                      <p:to>
                                        <p:strVal val="visible"/>
                                      </p:to>
                                    </p:set>
                                    <p:animEffect transition="in" filter="wipe(down)">
                                      <p:cBhvr>
                                        <p:cTn id="88" dur="500"/>
                                        <p:tgtEl>
                                          <p:spTgt spid="23">
                                            <p:txEl>
                                              <p:pRg st="0" end="0"/>
                                            </p:txEl>
                                          </p:spTgt>
                                        </p:tgtEl>
                                      </p:cBhvr>
                                    </p:animEffect>
                                  </p:childTnLst>
                                </p:cTn>
                              </p:par>
                            </p:childTnLst>
                          </p:cTn>
                        </p:par>
                        <p:par>
                          <p:cTn id="89" fill="hold">
                            <p:stCondLst>
                              <p:cond delay="12000"/>
                            </p:stCondLst>
                            <p:childTnLst>
                              <p:par>
                                <p:cTn id="90" presetID="53" presetClass="entr" presetSubtype="16" fill="hold" grpId="0" nodeType="afterEffect">
                                  <p:stCondLst>
                                    <p:cond delay="0"/>
                                  </p:stCondLst>
                                  <p:childTnLst>
                                    <p:set>
                                      <p:cBhvr>
                                        <p:cTn id="91" dur="1" fill="hold">
                                          <p:stCondLst>
                                            <p:cond delay="0"/>
                                          </p:stCondLst>
                                        </p:cTn>
                                        <p:tgtEl>
                                          <p:spTgt spid="26">
                                            <p:txEl>
                                              <p:pRg st="0" end="0"/>
                                            </p:txEl>
                                          </p:spTgt>
                                        </p:tgtEl>
                                        <p:attrNameLst>
                                          <p:attrName>style.visibility</p:attrName>
                                        </p:attrNameLst>
                                      </p:cBhvr>
                                      <p:to>
                                        <p:strVal val="visible"/>
                                      </p:to>
                                    </p:set>
                                    <p:anim calcmode="lin" valueType="num">
                                      <p:cBhvr>
                                        <p:cTn id="92"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94" dur="500"/>
                                        <p:tgtEl>
                                          <p:spTgt spid="26">
                                            <p:txEl>
                                              <p:pRg st="0" end="0"/>
                                            </p:txEl>
                                          </p:spTgt>
                                        </p:tgtEl>
                                      </p:cBhvr>
                                    </p:animEffect>
                                  </p:childTnLst>
                                </p:cTn>
                              </p:par>
                            </p:childTnLst>
                          </p:cTn>
                        </p:par>
                        <p:par>
                          <p:cTn id="95" fill="hold">
                            <p:stCondLst>
                              <p:cond delay="12500"/>
                            </p:stCondLst>
                            <p:childTnLst>
                              <p:par>
                                <p:cTn id="96" presetID="22" presetClass="entr" presetSubtype="4" fill="hold" grpId="0" nodeType="afterEffect">
                                  <p:stCondLst>
                                    <p:cond delay="0"/>
                                  </p:stCondLst>
                                  <p:childTnLst>
                                    <p:set>
                                      <p:cBhvr>
                                        <p:cTn id="97" dur="1" fill="hold">
                                          <p:stCondLst>
                                            <p:cond delay="0"/>
                                          </p:stCondLst>
                                        </p:cTn>
                                        <p:tgtEl>
                                          <p:spTgt spid="27">
                                            <p:txEl>
                                              <p:pRg st="0" end="0"/>
                                            </p:txEl>
                                          </p:spTgt>
                                        </p:tgtEl>
                                        <p:attrNameLst>
                                          <p:attrName>style.visibility</p:attrName>
                                        </p:attrNameLst>
                                      </p:cBhvr>
                                      <p:to>
                                        <p:strVal val="visible"/>
                                      </p:to>
                                    </p:set>
                                    <p:animEffect transition="in" filter="wipe(down)">
                                      <p:cBhvr>
                                        <p:cTn id="98" dur="500"/>
                                        <p:tgtEl>
                                          <p:spTgt spid="27">
                                            <p:txEl>
                                              <p:pRg st="0" end="0"/>
                                            </p:txEl>
                                          </p:spTgt>
                                        </p:tgtEl>
                                      </p:cBhvr>
                                    </p:animEffect>
                                  </p:childTnLst>
                                </p:cTn>
                              </p:par>
                              <p:par>
                                <p:cTn id="99" presetID="53" presetClass="entr" presetSubtype="16" fill="hold" nodeType="withEffect">
                                  <p:stCondLst>
                                    <p:cond delay="0"/>
                                  </p:stCondLst>
                                  <p:childTnLst>
                                    <p:set>
                                      <p:cBhvr>
                                        <p:cTn id="100" dur="1" fill="hold">
                                          <p:stCondLst>
                                            <p:cond delay="0"/>
                                          </p:stCondLst>
                                        </p:cTn>
                                        <p:tgtEl>
                                          <p:spTgt spid="2"/>
                                        </p:tgtEl>
                                        <p:attrNameLst>
                                          <p:attrName>style.visibility</p:attrName>
                                        </p:attrNameLst>
                                      </p:cBhvr>
                                      <p:to>
                                        <p:strVal val="visible"/>
                                      </p:to>
                                    </p:set>
                                    <p:anim calcmode="lin" valueType="num">
                                      <p:cBhvr>
                                        <p:cTn id="101" dur="500" fill="hold"/>
                                        <p:tgtEl>
                                          <p:spTgt spid="2"/>
                                        </p:tgtEl>
                                        <p:attrNameLst>
                                          <p:attrName>ppt_w</p:attrName>
                                        </p:attrNameLst>
                                      </p:cBhvr>
                                      <p:tavLst>
                                        <p:tav tm="0">
                                          <p:val>
                                            <p:fltVal val="0"/>
                                          </p:val>
                                        </p:tav>
                                        <p:tav tm="100000">
                                          <p:val>
                                            <p:strVal val="#ppt_w"/>
                                          </p:val>
                                        </p:tav>
                                      </p:tavLst>
                                    </p:anim>
                                    <p:anim calcmode="lin" valueType="num">
                                      <p:cBhvr>
                                        <p:cTn id="102" dur="500" fill="hold"/>
                                        <p:tgtEl>
                                          <p:spTgt spid="2"/>
                                        </p:tgtEl>
                                        <p:attrNameLst>
                                          <p:attrName>ppt_h</p:attrName>
                                        </p:attrNameLst>
                                      </p:cBhvr>
                                      <p:tavLst>
                                        <p:tav tm="0">
                                          <p:val>
                                            <p:fltVal val="0"/>
                                          </p:val>
                                        </p:tav>
                                        <p:tav tm="100000">
                                          <p:val>
                                            <p:strVal val="#ppt_h"/>
                                          </p:val>
                                        </p:tav>
                                      </p:tavLst>
                                    </p:anim>
                                    <p:animEffect transition="in" filter="fade">
                                      <p:cBhvr>
                                        <p:cTn id="103" dur="500"/>
                                        <p:tgtEl>
                                          <p:spTgt spid="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500" fill="hold"/>
                                        <p:tgtEl>
                                          <p:spTgt spid="21"/>
                                        </p:tgtEl>
                                        <p:attrNameLst>
                                          <p:attrName>ppt_w</p:attrName>
                                        </p:attrNameLst>
                                      </p:cBhvr>
                                      <p:tavLst>
                                        <p:tav tm="0">
                                          <p:val>
                                            <p:fltVal val="0"/>
                                          </p:val>
                                        </p:tav>
                                        <p:tav tm="100000">
                                          <p:val>
                                            <p:strVal val="#ppt_w"/>
                                          </p:val>
                                        </p:tav>
                                      </p:tavLst>
                                    </p:anim>
                                    <p:anim calcmode="lin" valueType="num">
                                      <p:cBhvr>
                                        <p:cTn id="107" dur="500" fill="hold"/>
                                        <p:tgtEl>
                                          <p:spTgt spid="21"/>
                                        </p:tgtEl>
                                        <p:attrNameLst>
                                          <p:attrName>ppt_h</p:attrName>
                                        </p:attrNameLst>
                                      </p:cBhvr>
                                      <p:tavLst>
                                        <p:tav tm="0">
                                          <p:val>
                                            <p:fltVal val="0"/>
                                          </p:val>
                                        </p:tav>
                                        <p:tav tm="100000">
                                          <p:val>
                                            <p:strVal val="#ppt_h"/>
                                          </p:val>
                                        </p:tav>
                                      </p:tavLst>
                                    </p:anim>
                                    <p:animEffect transition="in" filter="fade">
                                      <p:cBhvr>
                                        <p:cTn id="108" dur="500"/>
                                        <p:tgtEl>
                                          <p:spTgt spid="21"/>
                                        </p:tgtEl>
                                      </p:cBhvr>
                                    </p:animEffect>
                                  </p:childTnLst>
                                </p:cTn>
                              </p:par>
                              <p:par>
                                <p:cTn id="109" presetID="53" presetClass="entr" presetSubtype="16" fill="hold" nodeType="withEffect">
                                  <p:stCondLst>
                                    <p:cond delay="0"/>
                                  </p:stCondLst>
                                  <p:childTnLst>
                                    <p:set>
                                      <p:cBhvr>
                                        <p:cTn id="110" dur="1" fill="hold">
                                          <p:stCondLst>
                                            <p:cond delay="0"/>
                                          </p:stCondLst>
                                        </p:cTn>
                                        <p:tgtEl>
                                          <p:spTgt spid="3"/>
                                        </p:tgtEl>
                                        <p:attrNameLst>
                                          <p:attrName>style.visibility</p:attrName>
                                        </p:attrNameLst>
                                      </p:cBhvr>
                                      <p:to>
                                        <p:strVal val="visible"/>
                                      </p:to>
                                    </p:set>
                                    <p:anim calcmode="lin" valueType="num">
                                      <p:cBhvr>
                                        <p:cTn id="111" dur="500" fill="hold"/>
                                        <p:tgtEl>
                                          <p:spTgt spid="3"/>
                                        </p:tgtEl>
                                        <p:attrNameLst>
                                          <p:attrName>ppt_w</p:attrName>
                                        </p:attrNameLst>
                                      </p:cBhvr>
                                      <p:tavLst>
                                        <p:tav tm="0">
                                          <p:val>
                                            <p:fltVal val="0"/>
                                          </p:val>
                                        </p:tav>
                                        <p:tav tm="100000">
                                          <p:val>
                                            <p:strVal val="#ppt_w"/>
                                          </p:val>
                                        </p:tav>
                                      </p:tavLst>
                                    </p:anim>
                                    <p:anim calcmode="lin" valueType="num">
                                      <p:cBhvr>
                                        <p:cTn id="112" dur="500" fill="hold"/>
                                        <p:tgtEl>
                                          <p:spTgt spid="3"/>
                                        </p:tgtEl>
                                        <p:attrNameLst>
                                          <p:attrName>ppt_h</p:attrName>
                                        </p:attrNameLst>
                                      </p:cBhvr>
                                      <p:tavLst>
                                        <p:tav tm="0">
                                          <p:val>
                                            <p:fltVal val="0"/>
                                          </p:val>
                                        </p:tav>
                                        <p:tav tm="100000">
                                          <p:val>
                                            <p:strVal val="#ppt_h"/>
                                          </p:val>
                                        </p:tav>
                                      </p:tavLst>
                                    </p:anim>
                                    <p:animEffect transition="in" filter="fade">
                                      <p:cBhvr>
                                        <p:cTn id="1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categoryEl"/>
        </p:bldSub>
      </p:bldGraphic>
      <p:bldP spid="21" grpId="0" animBg="1"/>
      <p:bldP spid="19" grpId="0" build="p"/>
      <p:bldP spid="20" grpId="0" build="p"/>
      <p:bldP spid="22" grpId="0" build="p"/>
      <p:bldP spid="23" grpId="0" build="p"/>
      <p:bldP spid="26" grpId="0" build="p"/>
      <p:bldP spid="2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3593764607"/>
              </p:ext>
            </p:extLst>
          </p:nvPr>
        </p:nvGraphicFramePr>
        <p:xfrm>
          <a:off x="1247869" y="1529572"/>
          <a:ext cx="9616975" cy="350592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8">
            <a:extLst>
              <a:ext uri="{FF2B5EF4-FFF2-40B4-BE49-F238E27FC236}">
                <a16:creationId xmlns="" xmlns:a16="http://schemas.microsoft.com/office/drawing/2014/main" id="{5B1D4F78-FEC6-4A07-A059-CBE731909EEA}"/>
              </a:ext>
            </a:extLst>
          </p:cNvPr>
          <p:cNvSpPr txBox="1">
            <a:spLocks/>
          </p:cNvSpPr>
          <p:nvPr/>
        </p:nvSpPr>
        <p:spPr>
          <a:xfrm>
            <a:off x="1564233"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1" name="Text Placeholder 9">
            <a:extLst>
              <a:ext uri="{FF2B5EF4-FFF2-40B4-BE49-F238E27FC236}">
                <a16:creationId xmlns="" xmlns:a16="http://schemas.microsoft.com/office/drawing/2014/main" id="{724F69F4-C35B-4525-925A-3E084C95659C}"/>
              </a:ext>
            </a:extLst>
          </p:cNvPr>
          <p:cNvSpPr txBox="1">
            <a:spLocks/>
          </p:cNvSpPr>
          <p:nvPr/>
        </p:nvSpPr>
        <p:spPr>
          <a:xfrm>
            <a:off x="1564233"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22" name="Text Placeholder 8">
            <a:extLst>
              <a:ext uri="{FF2B5EF4-FFF2-40B4-BE49-F238E27FC236}">
                <a16:creationId xmlns="" xmlns:a16="http://schemas.microsoft.com/office/drawing/2014/main" id="{F478A744-E700-4CA3-A3DA-5AC75F431E50}"/>
              </a:ext>
            </a:extLst>
          </p:cNvPr>
          <p:cNvSpPr txBox="1">
            <a:spLocks/>
          </p:cNvSpPr>
          <p:nvPr/>
        </p:nvSpPr>
        <p:spPr>
          <a:xfrm>
            <a:off x="4600731"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3" name="Text Placeholder 9">
            <a:extLst>
              <a:ext uri="{FF2B5EF4-FFF2-40B4-BE49-F238E27FC236}">
                <a16:creationId xmlns="" xmlns:a16="http://schemas.microsoft.com/office/drawing/2014/main" id="{51493374-E2B7-4506-97E7-E3A55266009B}"/>
              </a:ext>
            </a:extLst>
          </p:cNvPr>
          <p:cNvSpPr txBox="1">
            <a:spLocks/>
          </p:cNvSpPr>
          <p:nvPr/>
        </p:nvSpPr>
        <p:spPr>
          <a:xfrm>
            <a:off x="4600731"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24" name="Text Placeholder 8">
            <a:extLst>
              <a:ext uri="{FF2B5EF4-FFF2-40B4-BE49-F238E27FC236}">
                <a16:creationId xmlns="" xmlns:a16="http://schemas.microsoft.com/office/drawing/2014/main" id="{A9FC3213-6E94-4C2A-ADB6-AB8B827DFC2F}"/>
              </a:ext>
            </a:extLst>
          </p:cNvPr>
          <p:cNvSpPr txBox="1">
            <a:spLocks/>
          </p:cNvSpPr>
          <p:nvPr/>
        </p:nvSpPr>
        <p:spPr>
          <a:xfrm>
            <a:off x="7637229" y="5268672"/>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40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25" name="Text Placeholder 9">
            <a:extLst>
              <a:ext uri="{FF2B5EF4-FFF2-40B4-BE49-F238E27FC236}">
                <a16:creationId xmlns="" xmlns:a16="http://schemas.microsoft.com/office/drawing/2014/main" id="{B2634F94-6587-4090-91E9-FE5CE2CD31F2}"/>
              </a:ext>
            </a:extLst>
          </p:cNvPr>
          <p:cNvSpPr txBox="1">
            <a:spLocks/>
          </p:cNvSpPr>
          <p:nvPr/>
        </p:nvSpPr>
        <p:spPr>
          <a:xfrm>
            <a:off x="7637229" y="5579615"/>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9" name="组合 8"/>
          <p:cNvGrpSpPr/>
          <p:nvPr/>
        </p:nvGrpSpPr>
        <p:grpSpPr>
          <a:xfrm>
            <a:off x="481368" y="440281"/>
            <a:ext cx="1976218" cy="666359"/>
            <a:chOff x="481368" y="440281"/>
            <a:chExt cx="1976218" cy="666359"/>
          </a:xfrm>
        </p:grpSpPr>
        <p:sp>
          <p:nvSpPr>
            <p:cNvPr id="10"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11"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13" name="矩形 12"/>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182260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p:cTn id="13"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12">
                                            <p:txEl>
                                              <p:pRg st="0" end="0"/>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wipe(down)">
                                      <p:cBhvr>
                                        <p:cTn id="19" dur="500"/>
                                        <p:tgtEl>
                                          <p:spTgt spid="21">
                                            <p:txEl>
                                              <p:pRg st="0" end="0"/>
                                            </p:txEl>
                                          </p:spTgt>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 calcmode="lin" valueType="num">
                                      <p:cBhvr>
                                        <p:cTn id="23"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22">
                                            <p:txEl>
                                              <p:pRg st="0" end="0"/>
                                            </p:txEl>
                                          </p:spTgt>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3">
                                            <p:txEl>
                                              <p:pRg st="0" end="0"/>
                                            </p:txEl>
                                          </p:spTgt>
                                        </p:tgtEl>
                                        <p:attrNameLst>
                                          <p:attrName>style.visibility</p:attrName>
                                        </p:attrNameLst>
                                      </p:cBhvr>
                                      <p:to>
                                        <p:strVal val="visible"/>
                                      </p:to>
                                    </p:set>
                                    <p:animEffect transition="in" filter="wipe(down)">
                                      <p:cBhvr>
                                        <p:cTn id="29" dur="500"/>
                                        <p:tgtEl>
                                          <p:spTgt spid="23">
                                            <p:txEl>
                                              <p:pRg st="0" end="0"/>
                                            </p:txEl>
                                          </p:spTgt>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4">
                                            <p:txEl>
                                              <p:pRg st="0" end="0"/>
                                            </p:txEl>
                                          </p:spTgt>
                                        </p:tgtEl>
                                        <p:attrNameLst>
                                          <p:attrName>style.visibility</p:attrName>
                                        </p:attrNameLst>
                                      </p:cBhvr>
                                      <p:to>
                                        <p:strVal val="visible"/>
                                      </p:to>
                                    </p:set>
                                    <p:anim calcmode="lin" valueType="num">
                                      <p:cBhvr>
                                        <p:cTn id="33"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4">
                                            <p:txEl>
                                              <p:pRg st="0" end="0"/>
                                            </p:txEl>
                                          </p:spTgt>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25">
                                            <p:txEl>
                                              <p:pRg st="0" end="0"/>
                                            </p:txEl>
                                          </p:spTgt>
                                        </p:tgtEl>
                                        <p:attrNameLst>
                                          <p:attrName>style.visibility</p:attrName>
                                        </p:attrNameLst>
                                      </p:cBhvr>
                                      <p:to>
                                        <p:strVal val="visible"/>
                                      </p:to>
                                    </p:set>
                                    <p:animEffect transition="in" filter="wipe(down)">
                                      <p:cBhvr>
                                        <p:cTn id="39"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2" grpId="0" build="p"/>
      <p:bldP spid="21" grpId="0" build="p"/>
      <p:bldP spid="22" grpId="0" build="p"/>
      <p:bldP spid="23" grpId="0" build="p"/>
      <p:bldP spid="24" grpId="0" build="p"/>
      <p:bldP spid="2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2868740928"/>
              </p:ext>
            </p:extLst>
          </p:nvPr>
        </p:nvGraphicFramePr>
        <p:xfrm>
          <a:off x="812800" y="2190329"/>
          <a:ext cx="5013960" cy="22140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extLst>
              <p:ext uri="{D42A27DB-BD31-4B8C-83A1-F6EECF244321}">
                <p14:modId xmlns:p14="http://schemas.microsoft.com/office/powerpoint/2010/main" val="1436479007"/>
              </p:ext>
            </p:extLst>
          </p:nvPr>
        </p:nvGraphicFramePr>
        <p:xfrm>
          <a:off x="6405880" y="2190328"/>
          <a:ext cx="5013960" cy="2214033"/>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p:cNvCxnSpPr/>
          <p:nvPr/>
        </p:nvCxnSpPr>
        <p:spPr>
          <a:xfrm>
            <a:off x="6067771" y="2278380"/>
            <a:ext cx="0" cy="4236720"/>
          </a:xfrm>
          <a:prstGeom prst="line">
            <a:avLst/>
          </a:prstGeom>
          <a:ln w="12700">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25236"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cs typeface="+mn-ea"/>
                <a:sym typeface="+mn-lt"/>
              </a:rPr>
              <a:t>点击输入标题</a:t>
            </a:r>
            <a:endParaRPr lang="id-ID" sz="1400" dirty="0">
              <a:solidFill>
                <a:srgbClr val="4F4D50"/>
              </a:solidFill>
              <a:cs typeface="+mn-ea"/>
              <a:sym typeface="+mn-lt"/>
            </a:endParaRPr>
          </a:p>
        </p:txBody>
      </p:sp>
      <p:sp>
        <p:nvSpPr>
          <p:cNvPr id="13" name="TextBox 12"/>
          <p:cNvSpPr txBox="1"/>
          <p:nvPr/>
        </p:nvSpPr>
        <p:spPr>
          <a:xfrm>
            <a:off x="1125237" y="4920558"/>
            <a:ext cx="1208985" cy="584775"/>
          </a:xfrm>
          <a:prstGeom prst="rect">
            <a:avLst/>
          </a:prstGeom>
          <a:noFill/>
        </p:spPr>
        <p:txBody>
          <a:bodyPr wrap="none" lIns="91440" tIns="45720" rIns="91440" bIns="45720" rtlCol="0">
            <a:spAutoFit/>
          </a:bodyPr>
          <a:lstStyle/>
          <a:p>
            <a:r>
              <a:rPr lang="id-ID" sz="3200" b="1" dirty="0">
                <a:solidFill>
                  <a:srgbClr val="4F4D50"/>
                </a:solidFill>
                <a:cs typeface="+mn-ea"/>
                <a:sym typeface="+mn-lt"/>
              </a:rPr>
              <a:t>$37M</a:t>
            </a:r>
          </a:p>
        </p:txBody>
      </p:sp>
      <p:sp>
        <p:nvSpPr>
          <p:cNvPr id="14" name="TextBox 13"/>
          <p:cNvSpPr txBox="1"/>
          <p:nvPr/>
        </p:nvSpPr>
        <p:spPr>
          <a:xfrm>
            <a:off x="6703259" y="4603478"/>
            <a:ext cx="1261884" cy="307777"/>
          </a:xfrm>
          <a:prstGeom prst="rect">
            <a:avLst/>
          </a:prstGeom>
          <a:noFill/>
        </p:spPr>
        <p:txBody>
          <a:bodyPr wrap="none" lIns="91440" tIns="45720" rIns="91440" bIns="45720" rtlCol="0">
            <a:spAutoFit/>
          </a:bodyPr>
          <a:lstStyle/>
          <a:p>
            <a:r>
              <a:rPr lang="zh-CN" altLang="en-US" sz="1400" dirty="0">
                <a:solidFill>
                  <a:srgbClr val="4F4D50"/>
                </a:solidFill>
                <a:cs typeface="+mn-ea"/>
                <a:sym typeface="+mn-lt"/>
              </a:rPr>
              <a:t>点击输入标题</a:t>
            </a:r>
            <a:endParaRPr lang="id-ID" sz="1400" dirty="0">
              <a:solidFill>
                <a:srgbClr val="4F4D50"/>
              </a:solidFill>
              <a:cs typeface="+mn-ea"/>
              <a:sym typeface="+mn-lt"/>
            </a:endParaRPr>
          </a:p>
        </p:txBody>
      </p:sp>
      <p:sp>
        <p:nvSpPr>
          <p:cNvPr id="16" name="TextBox 15"/>
          <p:cNvSpPr txBox="1"/>
          <p:nvPr/>
        </p:nvSpPr>
        <p:spPr>
          <a:xfrm>
            <a:off x="6703259" y="4920558"/>
            <a:ext cx="1208985" cy="584775"/>
          </a:xfrm>
          <a:prstGeom prst="rect">
            <a:avLst/>
          </a:prstGeom>
          <a:noFill/>
        </p:spPr>
        <p:txBody>
          <a:bodyPr wrap="none" lIns="91440" tIns="45720" rIns="91440" bIns="45720" rtlCol="0">
            <a:spAutoFit/>
          </a:bodyPr>
          <a:lstStyle/>
          <a:p>
            <a:r>
              <a:rPr lang="id-ID" sz="3200" b="1" dirty="0">
                <a:solidFill>
                  <a:srgbClr val="4F4D50"/>
                </a:solidFill>
                <a:cs typeface="+mn-ea"/>
                <a:sym typeface="+mn-lt"/>
              </a:rPr>
              <a:t>$37M</a:t>
            </a:r>
          </a:p>
        </p:txBody>
      </p:sp>
      <p:sp>
        <p:nvSpPr>
          <p:cNvPr id="29" name="Text Placeholder 8">
            <a:extLst>
              <a:ext uri="{FF2B5EF4-FFF2-40B4-BE49-F238E27FC236}">
                <a16:creationId xmlns="" xmlns:a16="http://schemas.microsoft.com/office/drawing/2014/main" id="{F2136A76-B6CA-4B36-9AEC-0757D6E8218A}"/>
              </a:ext>
            </a:extLst>
          </p:cNvPr>
          <p:cNvSpPr txBox="1">
            <a:spLocks/>
          </p:cNvSpPr>
          <p:nvPr/>
        </p:nvSpPr>
        <p:spPr>
          <a:xfrm>
            <a:off x="2909811"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30" name="Text Placeholder 9">
            <a:extLst>
              <a:ext uri="{FF2B5EF4-FFF2-40B4-BE49-F238E27FC236}">
                <a16:creationId xmlns="" xmlns:a16="http://schemas.microsoft.com/office/drawing/2014/main" id="{6A0F83D9-F545-45DB-9155-B68D98327657}"/>
              </a:ext>
            </a:extLst>
          </p:cNvPr>
          <p:cNvSpPr txBox="1">
            <a:spLocks/>
          </p:cNvSpPr>
          <p:nvPr/>
        </p:nvSpPr>
        <p:spPr>
          <a:xfrm>
            <a:off x="2909811"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sp>
        <p:nvSpPr>
          <p:cNvPr id="31" name="Text Placeholder 8">
            <a:extLst>
              <a:ext uri="{FF2B5EF4-FFF2-40B4-BE49-F238E27FC236}">
                <a16:creationId xmlns="" xmlns:a16="http://schemas.microsoft.com/office/drawing/2014/main" id="{0CDC22CA-DBCB-48CF-918D-A891FFE3A69F}"/>
              </a:ext>
            </a:extLst>
          </p:cNvPr>
          <p:cNvSpPr txBox="1">
            <a:spLocks/>
          </p:cNvSpPr>
          <p:nvPr/>
        </p:nvSpPr>
        <p:spPr>
          <a:xfrm>
            <a:off x="8576685" y="4589195"/>
            <a:ext cx="2009593" cy="3363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1400" dirty="0">
                <a:solidFill>
                  <a:srgbClr val="4F4D50"/>
                </a:solidFill>
                <a:cs typeface="+mn-ea"/>
                <a:sym typeface="+mn-lt"/>
              </a:rPr>
              <a:t>标题文字添加</a:t>
            </a:r>
            <a:endParaRPr lang="en-US" altLang="zh-CN" sz="1400" dirty="0">
              <a:solidFill>
                <a:srgbClr val="4F4D50"/>
              </a:solidFill>
              <a:cs typeface="+mn-ea"/>
              <a:sym typeface="+mn-lt"/>
            </a:endParaRPr>
          </a:p>
        </p:txBody>
      </p:sp>
      <p:sp>
        <p:nvSpPr>
          <p:cNvPr id="32" name="Text Placeholder 9">
            <a:extLst>
              <a:ext uri="{FF2B5EF4-FFF2-40B4-BE49-F238E27FC236}">
                <a16:creationId xmlns="" xmlns:a16="http://schemas.microsoft.com/office/drawing/2014/main" id="{5CC98301-9C71-4F9D-B325-ED1BAB95CAD6}"/>
              </a:ext>
            </a:extLst>
          </p:cNvPr>
          <p:cNvSpPr txBox="1">
            <a:spLocks/>
          </p:cNvSpPr>
          <p:nvPr/>
        </p:nvSpPr>
        <p:spPr>
          <a:xfrm>
            <a:off x="8576685" y="4930544"/>
            <a:ext cx="2519396" cy="564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1000">
                <a:solidFill>
                  <a:srgbClr val="4F4D50"/>
                </a:solidFill>
                <a:cs typeface="+mn-ea"/>
                <a:sym typeface="+mn-lt"/>
              </a:rPr>
              <a:t>请在此粘贴或者输入你的文字内容请在此粘贴或者输入你的文字内容</a:t>
            </a:r>
            <a:endParaRPr lang="en-AU" altLang="zh-CN" sz="1000" dirty="0">
              <a:solidFill>
                <a:srgbClr val="4F4D50"/>
              </a:solidFill>
              <a:cs typeface="+mn-ea"/>
              <a:sym typeface="+mn-lt"/>
            </a:endParaRPr>
          </a:p>
        </p:txBody>
      </p:sp>
      <p:grpSp>
        <p:nvGrpSpPr>
          <p:cNvPr id="20" name="组合 19"/>
          <p:cNvGrpSpPr/>
          <p:nvPr/>
        </p:nvGrpSpPr>
        <p:grpSpPr>
          <a:xfrm>
            <a:off x="481368" y="440281"/>
            <a:ext cx="1976218" cy="666359"/>
            <a:chOff x="481368" y="440281"/>
            <a:chExt cx="1976218" cy="666359"/>
          </a:xfrm>
        </p:grpSpPr>
        <p:sp>
          <p:nvSpPr>
            <p:cNvPr id="22" name="TextBox 6">
              <a:extLst>
                <a:ext uri="{FF2B5EF4-FFF2-40B4-BE49-F238E27FC236}">
                  <a16:creationId xmlns:a16="http://schemas.microsoft.com/office/drawing/2014/main" xmlns="" id="{A7E18EC8-5BD1-4C84-BBA5-E835145B4F37}"/>
                </a:ext>
              </a:extLst>
            </p:cNvPr>
            <p:cNvSpPr txBox="1"/>
            <p:nvPr/>
          </p:nvSpPr>
          <p:spPr>
            <a:xfrm>
              <a:off x="924025" y="536291"/>
              <a:ext cx="1533561" cy="570349"/>
            </a:xfrm>
            <a:prstGeom prst="rect">
              <a:avLst/>
            </a:prstGeom>
            <a:noFill/>
          </p:spPr>
          <p:txBody>
            <a:bodyPr wrap="none" rtlCol="0">
              <a:spAutoFit/>
            </a:bodyPr>
            <a:lstStyle/>
            <a:p>
              <a:pPr>
                <a:lnSpc>
                  <a:spcPct val="130000"/>
                </a:lnSpc>
              </a:pPr>
              <a:r>
                <a:rPr lang="en-US" altLang="zh-CN" sz="2667" dirty="0" smtClean="0">
                  <a:solidFill>
                    <a:srgbClr val="E1E0D8"/>
                  </a:solidFill>
                  <a:cs typeface="+mn-ea"/>
                  <a:sym typeface="+mn-lt"/>
                </a:rPr>
                <a:t>PART 05</a:t>
              </a:r>
              <a:endParaRPr lang="zh-CN" altLang="en-US" sz="2667" dirty="0">
                <a:solidFill>
                  <a:srgbClr val="E1E0D8"/>
                </a:solidFill>
                <a:cs typeface="+mn-ea"/>
                <a:sym typeface="+mn-lt"/>
              </a:endParaRPr>
            </a:p>
          </p:txBody>
        </p:sp>
        <p:sp>
          <p:nvSpPr>
            <p:cNvPr id="24" name="TextBox 7">
              <a:extLst>
                <a:ext uri="{FF2B5EF4-FFF2-40B4-BE49-F238E27FC236}">
                  <a16:creationId xmlns:a16="http://schemas.microsoft.com/office/drawing/2014/main" xmlns="" id="{E85550B3-3070-4D72-8FA2-A190686442CB}"/>
                </a:ext>
              </a:extLst>
            </p:cNvPr>
            <p:cNvSpPr txBox="1"/>
            <p:nvPr/>
          </p:nvSpPr>
          <p:spPr>
            <a:xfrm>
              <a:off x="539983" y="440281"/>
              <a:ext cx="1415772" cy="525657"/>
            </a:xfrm>
            <a:prstGeom prst="rect">
              <a:avLst/>
            </a:prstGeom>
            <a:noFill/>
          </p:spPr>
          <p:txBody>
            <a:bodyPr wrap="none" rtlCol="0">
              <a:spAutoFit/>
            </a:bodyPr>
            <a:lstStyle/>
            <a:p>
              <a:pPr>
                <a:lnSpc>
                  <a:spcPct val="130000"/>
                </a:lnSpc>
              </a:pPr>
              <a:r>
                <a:rPr lang="zh-CN" altLang="en-US" sz="2400" dirty="0" smtClean="0">
                  <a:solidFill>
                    <a:srgbClr val="4F4D50"/>
                  </a:solidFill>
                  <a:cs typeface="+mn-ea"/>
                  <a:sym typeface="+mn-lt"/>
                </a:rPr>
                <a:t>图表分析</a:t>
              </a:r>
              <a:endParaRPr lang="en-US" altLang="zh-CN" sz="2400" dirty="0">
                <a:solidFill>
                  <a:srgbClr val="4F4D50"/>
                </a:solidFill>
                <a:cs typeface="+mn-ea"/>
                <a:sym typeface="+mn-lt"/>
              </a:endParaRPr>
            </a:p>
          </p:txBody>
        </p:sp>
        <p:sp>
          <p:nvSpPr>
            <p:cNvPr id="26" name="矩形 25"/>
            <p:cNvSpPr/>
            <p:nvPr/>
          </p:nvSpPr>
          <p:spPr>
            <a:xfrm>
              <a:off x="481368" y="536291"/>
              <a:ext cx="58615" cy="331217"/>
            </a:xfrm>
            <a:prstGeom prst="rect">
              <a:avLst/>
            </a:prstGeom>
            <a:solidFill>
              <a:srgbClr val="9FB8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352881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 calcmode="lin" valueType="num">
                                      <p:cBhvr>
                                        <p:cTn id="31"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33" dur="500"/>
                                        <p:tgtEl>
                                          <p:spTgt spid="29">
                                            <p:txEl>
                                              <p:pRg st="0" end="0"/>
                                            </p:txEl>
                                          </p:spTgt>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Effect transition="in" filter="wipe(down)">
                                      <p:cBhvr>
                                        <p:cTn id="37" dur="500"/>
                                        <p:tgtEl>
                                          <p:spTgt spid="30">
                                            <p:txEl>
                                              <p:pRg st="0" end="0"/>
                                            </p:txEl>
                                          </p:spTgt>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31">
                                            <p:txEl>
                                              <p:pRg st="0" end="0"/>
                                            </p:txEl>
                                          </p:spTgt>
                                        </p:tgtEl>
                                        <p:attrNameLst>
                                          <p:attrName>style.visibility</p:attrName>
                                        </p:attrNameLst>
                                      </p:cBhvr>
                                      <p:to>
                                        <p:strVal val="visible"/>
                                      </p:to>
                                    </p:set>
                                    <p:anim calcmode="lin" valueType="num">
                                      <p:cBhvr>
                                        <p:cTn id="41"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31">
                                            <p:txEl>
                                              <p:pRg st="0" end="0"/>
                                            </p:txEl>
                                          </p:spTgt>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32">
                                            <p:txEl>
                                              <p:pRg st="0" end="0"/>
                                            </p:txEl>
                                          </p:spTgt>
                                        </p:tgtEl>
                                        <p:attrNameLst>
                                          <p:attrName>style.visibility</p:attrName>
                                        </p:attrNameLst>
                                      </p:cBhvr>
                                      <p:to>
                                        <p:strVal val="visible"/>
                                      </p:to>
                                    </p:set>
                                    <p:animEffect transition="in" filter="wipe(down)">
                                      <p:cBhvr>
                                        <p:cTn id="47"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7" grpId="0">
        <p:bldAsOne/>
      </p:bldGraphic>
      <p:bldP spid="11" grpId="0"/>
      <p:bldP spid="13" grpId="0"/>
      <p:bldP spid="14" grpId="0"/>
      <p:bldP spid="16" grpId="0"/>
      <p:bldP spid="29" grpId="0" build="p"/>
      <p:bldP spid="30" grpId="0" build="p"/>
      <p:bldP spid="31" grpId="0" build="p"/>
      <p:bldP spid="3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188563"/>
            <a:ext cx="12192000" cy="3882453"/>
          </a:xfrm>
          <a:prstGeom prst="rect">
            <a:avLst/>
          </a:prstGeom>
          <a:solidFill>
            <a:srgbClr val="EFEF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effectLst>
                <a:outerShdw blurRad="254000" dist="63500" dir="2700000" algn="tl" rotWithShape="0">
                  <a:prstClr val="black">
                    <a:alpha val="20000"/>
                  </a:prstClr>
                </a:outerShdw>
              </a:effectLst>
              <a:cs typeface="+mn-ea"/>
              <a:sym typeface="+mn-lt"/>
            </a:endParaRPr>
          </a:p>
        </p:txBody>
      </p:sp>
      <p:sp>
        <p:nvSpPr>
          <p:cNvPr id="8" name="文本框 7"/>
          <p:cNvSpPr txBox="1"/>
          <p:nvPr/>
        </p:nvSpPr>
        <p:spPr>
          <a:xfrm>
            <a:off x="5343120" y="3398108"/>
            <a:ext cx="4836967" cy="995081"/>
          </a:xfrm>
          <a:prstGeom prst="rect">
            <a:avLst/>
          </a:prstGeom>
          <a:noFill/>
        </p:spPr>
        <p:txBody>
          <a:bodyPr wrap="square" rtlCol="0">
            <a:spAutoFit/>
          </a:bodyPr>
          <a:lstStyle/>
          <a:p>
            <a:pPr algn="dist">
              <a:lnSpc>
                <a:spcPct val="130000"/>
              </a:lnSpc>
            </a:pPr>
            <a:r>
              <a:rPr lang="zh-CN" altLang="en-US" sz="5000" dirty="0" smtClean="0">
                <a:solidFill>
                  <a:srgbClr val="010101"/>
                </a:solidFill>
                <a:effectLst>
                  <a:outerShdw blurRad="254000" dist="63500" dir="2700000" algn="tl" rotWithShape="0">
                    <a:prstClr val="black">
                      <a:alpha val="20000"/>
                    </a:prstClr>
                  </a:outerShdw>
                </a:effectLst>
                <a:cs typeface="+mn-ea"/>
                <a:sym typeface="+mn-lt"/>
              </a:rPr>
              <a:t>感谢您的聆听</a:t>
            </a:r>
            <a:endParaRPr lang="zh-CN" altLang="en-US" sz="5000" dirty="0">
              <a:solidFill>
                <a:srgbClr val="010101"/>
              </a:solidFill>
              <a:effectLst>
                <a:outerShdw blurRad="254000" dist="63500" dir="2700000" algn="tl" rotWithShape="0">
                  <a:prstClr val="black">
                    <a:alpha val="20000"/>
                  </a:prstClr>
                </a:outerShdw>
              </a:effectLst>
              <a:cs typeface="+mn-ea"/>
              <a:sym typeface="+mn-lt"/>
            </a:endParaRPr>
          </a:p>
        </p:txBody>
      </p:sp>
      <p:sp>
        <p:nvSpPr>
          <p:cNvPr id="9" name="文本框 8"/>
          <p:cNvSpPr txBox="1"/>
          <p:nvPr/>
        </p:nvSpPr>
        <p:spPr>
          <a:xfrm>
            <a:off x="5401736" y="2891924"/>
            <a:ext cx="3852337" cy="737574"/>
          </a:xfrm>
          <a:prstGeom prst="rect">
            <a:avLst/>
          </a:prstGeom>
          <a:noFill/>
        </p:spPr>
        <p:txBody>
          <a:bodyPr wrap="none" rtlCol="0">
            <a:spAutoFit/>
          </a:bodyPr>
          <a:lstStyle/>
          <a:p>
            <a:pPr>
              <a:lnSpc>
                <a:spcPct val="130000"/>
              </a:lnSpc>
            </a:pPr>
            <a:r>
              <a:rPr lang="en-US" altLang="zh-CN" sz="3600" dirty="0" smtClean="0">
                <a:solidFill>
                  <a:srgbClr val="4F4D50"/>
                </a:solidFill>
                <a:cs typeface="+mn-ea"/>
                <a:sym typeface="+mn-lt"/>
              </a:rPr>
              <a:t>BUSINESS PLAN</a:t>
            </a:r>
            <a:endParaRPr lang="zh-CN" altLang="en-US" sz="3600" dirty="0">
              <a:solidFill>
                <a:srgbClr val="4F4D50"/>
              </a:solidFill>
              <a:cs typeface="+mn-ea"/>
              <a:sym typeface="+mn-lt"/>
            </a:endParaRPr>
          </a:p>
        </p:txBody>
      </p:sp>
      <p:sp>
        <p:nvSpPr>
          <p:cNvPr id="13" name="矩形 12"/>
          <p:cNvSpPr/>
          <p:nvPr/>
        </p:nvSpPr>
        <p:spPr>
          <a:xfrm>
            <a:off x="5401395" y="4369479"/>
            <a:ext cx="6299538" cy="632481"/>
          </a:xfrm>
          <a:prstGeom prst="rect">
            <a:avLst/>
          </a:prstGeom>
        </p:spPr>
        <p:txBody>
          <a:bodyPr wrap="square">
            <a:spAutoFit/>
          </a:bodyPr>
          <a:lstStyle/>
          <a:p>
            <a:pPr>
              <a:lnSpc>
                <a:spcPct val="130000"/>
              </a:lnSpc>
            </a:pPr>
            <a:r>
              <a:rPr lang="en-US" altLang="zh-CN" sz="900" dirty="0">
                <a:solidFill>
                  <a:srgbClr val="4F4D50"/>
                </a:solidFill>
                <a:cs typeface="+mn-ea"/>
                <a:sym typeface="+mn-lt"/>
              </a:rPr>
              <a:t>Lorem ipsum dolor sit </a:t>
            </a:r>
            <a:r>
              <a:rPr lang="en-US" altLang="zh-CN" sz="900" dirty="0" err="1">
                <a:solidFill>
                  <a:srgbClr val="4F4D50"/>
                </a:solidFill>
                <a:cs typeface="+mn-ea"/>
                <a:sym typeface="+mn-lt"/>
              </a:rPr>
              <a:t>amet</a:t>
            </a:r>
            <a:r>
              <a:rPr lang="en-US" altLang="zh-CN" sz="900" dirty="0">
                <a:solidFill>
                  <a:srgbClr val="4F4D50"/>
                </a:solidFill>
                <a:cs typeface="+mn-ea"/>
                <a:sym typeface="+mn-lt"/>
              </a:rPr>
              <a:t>, </a:t>
            </a:r>
            <a:r>
              <a:rPr lang="en-US" altLang="zh-CN" sz="900" dirty="0" err="1">
                <a:solidFill>
                  <a:srgbClr val="4F4D50"/>
                </a:solidFill>
                <a:cs typeface="+mn-ea"/>
                <a:sym typeface="+mn-lt"/>
              </a:rPr>
              <a:t>consectetur</a:t>
            </a:r>
            <a:r>
              <a:rPr lang="en-US" altLang="zh-CN" sz="900" dirty="0">
                <a:solidFill>
                  <a:srgbClr val="4F4D50"/>
                </a:solidFill>
                <a:cs typeface="+mn-ea"/>
                <a:sym typeface="+mn-lt"/>
              </a:rPr>
              <a:t> </a:t>
            </a:r>
            <a:r>
              <a:rPr lang="en-US" altLang="zh-CN" sz="900" dirty="0" err="1">
                <a:solidFill>
                  <a:srgbClr val="4F4D50"/>
                </a:solidFill>
                <a:cs typeface="+mn-ea"/>
                <a:sym typeface="+mn-lt"/>
              </a:rPr>
              <a:t>adipiscing</a:t>
            </a:r>
            <a:r>
              <a:rPr lang="en-US" altLang="zh-CN" sz="900" dirty="0">
                <a:solidFill>
                  <a:srgbClr val="4F4D50"/>
                </a:solidFill>
                <a:cs typeface="+mn-ea"/>
                <a:sym typeface="+mn-lt"/>
              </a:rPr>
              <a:t> </a:t>
            </a:r>
            <a:r>
              <a:rPr lang="en-US" altLang="zh-CN" sz="900" dirty="0" err="1">
                <a:solidFill>
                  <a:srgbClr val="4F4D50"/>
                </a:solidFill>
                <a:cs typeface="+mn-ea"/>
                <a:sym typeface="+mn-lt"/>
              </a:rPr>
              <a:t>elit</a:t>
            </a:r>
            <a:r>
              <a:rPr lang="en-US" altLang="zh-CN" sz="900" dirty="0">
                <a:solidFill>
                  <a:srgbClr val="4F4D50"/>
                </a:solidFill>
                <a:cs typeface="+mn-ea"/>
                <a:sym typeface="+mn-lt"/>
              </a:rPr>
              <a:t>. </a:t>
            </a:r>
            <a:r>
              <a:rPr lang="en-US" altLang="zh-CN" sz="900" dirty="0" err="1" smtClean="0">
                <a:solidFill>
                  <a:srgbClr val="4F4D50"/>
                </a:solidFill>
                <a:cs typeface="+mn-ea"/>
                <a:sym typeface="+mn-lt"/>
              </a:rPr>
              <a:t>Donec</a:t>
            </a:r>
            <a:r>
              <a:rPr lang="en-US" altLang="zh-CN" sz="900" dirty="0" smtClean="0">
                <a:solidFill>
                  <a:srgbClr val="4F4D50"/>
                </a:solidFill>
                <a:cs typeface="+mn-ea"/>
                <a:sym typeface="+mn-lt"/>
              </a:rPr>
              <a:t> </a:t>
            </a:r>
            <a:r>
              <a:rPr lang="en-US" altLang="zh-CN" sz="900" dirty="0" err="1" smtClean="0">
                <a:solidFill>
                  <a:srgbClr val="4F4D50"/>
                </a:solidFill>
                <a:cs typeface="+mn-ea"/>
                <a:sym typeface="+mn-lt"/>
              </a:rPr>
              <a:t>luctus</a:t>
            </a:r>
            <a:r>
              <a:rPr lang="en-US" altLang="zh-CN" sz="900" dirty="0" smtClean="0">
                <a:solidFill>
                  <a:srgbClr val="4F4D50"/>
                </a:solidFill>
                <a:cs typeface="+mn-ea"/>
                <a:sym typeface="+mn-lt"/>
              </a:rPr>
              <a:t> </a:t>
            </a:r>
            <a:r>
              <a:rPr lang="en-US" altLang="zh-CN" sz="900" dirty="0" err="1" smtClean="0">
                <a:solidFill>
                  <a:srgbClr val="4F4D50"/>
                </a:solidFill>
                <a:cs typeface="+mn-ea"/>
                <a:sym typeface="+mn-lt"/>
              </a:rPr>
              <a:t>nibh</a:t>
            </a:r>
            <a:r>
              <a:rPr lang="en-US" altLang="zh-CN" sz="900" dirty="0" smtClean="0">
                <a:solidFill>
                  <a:srgbClr val="4F4D50"/>
                </a:solidFill>
                <a:cs typeface="+mn-ea"/>
                <a:sym typeface="+mn-lt"/>
              </a:rPr>
              <a:t> sit </a:t>
            </a:r>
            <a:r>
              <a:rPr lang="en-US" altLang="zh-CN" sz="900" dirty="0" err="1" smtClean="0">
                <a:solidFill>
                  <a:srgbClr val="4F4D50"/>
                </a:solidFill>
                <a:cs typeface="+mn-ea"/>
                <a:sym typeface="+mn-lt"/>
              </a:rPr>
              <a:t>amet</a:t>
            </a:r>
            <a:r>
              <a:rPr lang="en-US" altLang="zh-CN" sz="900" dirty="0" smtClean="0">
                <a:solidFill>
                  <a:srgbClr val="4F4D50"/>
                </a:solidFill>
                <a:cs typeface="+mn-ea"/>
                <a:sym typeface="+mn-lt"/>
              </a:rPr>
              <a:t> </a:t>
            </a:r>
            <a:r>
              <a:rPr lang="en-US" altLang="zh-CN" sz="900" dirty="0" err="1" smtClean="0">
                <a:solidFill>
                  <a:srgbClr val="4F4D50"/>
                </a:solidFill>
                <a:cs typeface="+mn-ea"/>
                <a:sym typeface="+mn-lt"/>
              </a:rPr>
              <a:t>sem</a:t>
            </a:r>
            <a:r>
              <a:rPr lang="en-US" altLang="zh-CN" sz="900" dirty="0" smtClean="0">
                <a:solidFill>
                  <a:srgbClr val="4F4D50"/>
                </a:solidFill>
                <a:cs typeface="+mn-ea"/>
                <a:sym typeface="+mn-lt"/>
              </a:rPr>
              <a:t> </a:t>
            </a:r>
            <a:r>
              <a:rPr lang="en-US" altLang="zh-CN" sz="900" dirty="0" err="1" smtClean="0">
                <a:solidFill>
                  <a:srgbClr val="4F4D50"/>
                </a:solidFill>
                <a:cs typeface="+mn-ea"/>
                <a:sym typeface="+mn-lt"/>
              </a:rPr>
              <a:t>vulputate</a:t>
            </a:r>
            <a:r>
              <a:rPr lang="en-US" altLang="zh-CN" sz="900" dirty="0" smtClean="0">
                <a:solidFill>
                  <a:srgbClr val="4F4D50"/>
                </a:solidFill>
                <a:cs typeface="+mn-ea"/>
                <a:sym typeface="+mn-lt"/>
              </a:rPr>
              <a:t> </a:t>
            </a:r>
            <a:r>
              <a:rPr lang="en-US" altLang="zh-CN" sz="900" dirty="0">
                <a:solidFill>
                  <a:srgbClr val="4F4D50"/>
                </a:solidFill>
                <a:cs typeface="+mn-ea"/>
                <a:sym typeface="+mn-lt"/>
              </a:rPr>
              <a:t>v </a:t>
            </a:r>
            <a:r>
              <a:rPr lang="en-US" altLang="zh-CN" sz="900" dirty="0" err="1">
                <a:solidFill>
                  <a:srgbClr val="4F4D50"/>
                </a:solidFill>
                <a:cs typeface="+mn-ea"/>
                <a:sym typeface="+mn-lt"/>
              </a:rPr>
              <a:t>amet</a:t>
            </a:r>
            <a:r>
              <a:rPr lang="en-US" altLang="zh-CN" sz="900" dirty="0">
                <a:solidFill>
                  <a:srgbClr val="4F4D50"/>
                </a:solidFill>
                <a:cs typeface="+mn-ea"/>
                <a:sym typeface="+mn-lt"/>
              </a:rPr>
              <a:t>, </a:t>
            </a:r>
            <a:r>
              <a:rPr lang="en-US" altLang="zh-CN" sz="900" dirty="0" err="1">
                <a:solidFill>
                  <a:srgbClr val="4F4D50"/>
                </a:solidFill>
                <a:cs typeface="+mn-ea"/>
                <a:sym typeface="+mn-lt"/>
              </a:rPr>
              <a:t>consectetur</a:t>
            </a:r>
            <a:r>
              <a:rPr lang="en-US" altLang="zh-CN" sz="900" dirty="0">
                <a:solidFill>
                  <a:srgbClr val="4F4D50"/>
                </a:solidFill>
                <a:cs typeface="+mn-ea"/>
                <a:sym typeface="+mn-lt"/>
              </a:rPr>
              <a:t> </a:t>
            </a:r>
            <a:r>
              <a:rPr lang="en-US" altLang="zh-CN" sz="900" dirty="0" err="1" smtClean="0">
                <a:solidFill>
                  <a:srgbClr val="4F4D50"/>
                </a:solidFill>
                <a:cs typeface="+mn-ea"/>
                <a:sym typeface="+mn-lt"/>
              </a:rPr>
              <a:t>adipiscin</a:t>
            </a:r>
            <a:r>
              <a:rPr lang="en-US" altLang="zh-CN" sz="900" dirty="0">
                <a:solidFill>
                  <a:srgbClr val="4F4D50"/>
                </a:solidFill>
                <a:cs typeface="+mn-ea"/>
                <a:sym typeface="+mn-lt"/>
              </a:rPr>
              <a:t> </a:t>
            </a:r>
            <a:r>
              <a:rPr lang="en-US" altLang="zh-CN" sz="900" dirty="0" err="1">
                <a:solidFill>
                  <a:srgbClr val="4F4D50"/>
                </a:solidFill>
                <a:cs typeface="+mn-ea"/>
                <a:sym typeface="+mn-lt"/>
              </a:rPr>
              <a:t>elit</a:t>
            </a:r>
            <a:r>
              <a:rPr lang="en-US" altLang="zh-CN" sz="900" dirty="0">
                <a:solidFill>
                  <a:srgbClr val="4F4D50"/>
                </a:solidFill>
                <a:cs typeface="+mn-ea"/>
                <a:sym typeface="+mn-lt"/>
              </a:rPr>
              <a:t>. </a:t>
            </a:r>
            <a:r>
              <a:rPr lang="en-US" altLang="zh-CN" sz="900" dirty="0" err="1">
                <a:solidFill>
                  <a:srgbClr val="4F4D50"/>
                </a:solidFill>
                <a:cs typeface="+mn-ea"/>
                <a:sym typeface="+mn-lt"/>
              </a:rPr>
              <a:t>Donec</a:t>
            </a:r>
            <a:r>
              <a:rPr lang="en-US" altLang="zh-CN" sz="900" dirty="0">
                <a:solidFill>
                  <a:srgbClr val="4F4D50"/>
                </a:solidFill>
                <a:cs typeface="+mn-ea"/>
                <a:sym typeface="+mn-lt"/>
              </a:rPr>
              <a:t> </a:t>
            </a:r>
            <a:r>
              <a:rPr lang="en-US" altLang="zh-CN" sz="900" dirty="0" err="1">
                <a:solidFill>
                  <a:srgbClr val="4F4D50"/>
                </a:solidFill>
                <a:cs typeface="+mn-ea"/>
                <a:sym typeface="+mn-lt"/>
              </a:rPr>
              <a:t>luctus</a:t>
            </a:r>
            <a:r>
              <a:rPr lang="en-US" altLang="zh-CN" sz="900" dirty="0">
                <a:solidFill>
                  <a:srgbClr val="4F4D50"/>
                </a:solidFill>
                <a:cs typeface="+mn-ea"/>
                <a:sym typeface="+mn-lt"/>
              </a:rPr>
              <a:t> </a:t>
            </a:r>
            <a:r>
              <a:rPr lang="en-US" altLang="zh-CN" sz="900" dirty="0" smtClean="0">
                <a:solidFill>
                  <a:srgbClr val="4F4D50"/>
                </a:solidFill>
                <a:cs typeface="+mn-ea"/>
                <a:sym typeface="+mn-lt"/>
              </a:rPr>
              <a:t> </a:t>
            </a:r>
            <a:r>
              <a:rPr lang="en-US" altLang="zh-CN" sz="900" dirty="0" err="1">
                <a:solidFill>
                  <a:srgbClr val="4F4D50"/>
                </a:solidFill>
                <a:cs typeface="+mn-ea"/>
                <a:sym typeface="+mn-lt"/>
              </a:rPr>
              <a:t>enenatisbibendum</a:t>
            </a:r>
            <a:r>
              <a:rPr lang="en-US" altLang="zh-CN" sz="900" dirty="0">
                <a:solidFill>
                  <a:srgbClr val="4F4D50"/>
                </a:solidFill>
                <a:cs typeface="+mn-ea"/>
                <a:sym typeface="+mn-lt"/>
              </a:rPr>
              <a:t> </a:t>
            </a:r>
            <a:r>
              <a:rPr lang="en-US" altLang="zh-CN" sz="900" dirty="0" smtClean="0">
                <a:solidFill>
                  <a:srgbClr val="4F4D50"/>
                </a:solidFill>
                <a:cs typeface="+mn-ea"/>
                <a:sym typeface="+mn-lt"/>
              </a:rPr>
              <a:t>Business plan</a:t>
            </a:r>
          </a:p>
          <a:p>
            <a:pPr>
              <a:lnSpc>
                <a:spcPct val="130000"/>
              </a:lnSpc>
            </a:pPr>
            <a:endParaRPr lang="en-US" altLang="zh-CN" sz="900" dirty="0">
              <a:solidFill>
                <a:srgbClr val="4F4D50"/>
              </a:solidFill>
              <a:cs typeface="+mn-ea"/>
              <a:sym typeface="+mn-lt"/>
            </a:endParaRPr>
          </a:p>
        </p:txBody>
      </p:sp>
      <p:sp>
        <p:nvSpPr>
          <p:cNvPr id="4" name="矩形 3"/>
          <p:cNvSpPr/>
          <p:nvPr/>
        </p:nvSpPr>
        <p:spPr>
          <a:xfrm>
            <a:off x="3540622" y="3445857"/>
            <a:ext cx="872599" cy="736400"/>
          </a:xfrm>
          <a:prstGeom prst="rect">
            <a:avLst/>
          </a:prstGeom>
          <a:noFill/>
          <a:ln w="28575">
            <a:solidFill>
              <a:srgbClr val="7FAAE2"/>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1500961" y="1"/>
            <a:ext cx="2484678" cy="3821438"/>
          </a:xfrm>
          <a:prstGeom prst="rect">
            <a:avLst/>
          </a:prstGeom>
          <a:blipFill dpi="0" rotWithShape="1">
            <a:blip r:embed="rId3" cstate="screen">
              <a:extLst>
                <a:ext uri="{28A0092B-C50C-407E-A947-70E740481C1C}">
                  <a14:useLocalDpi xmlns:a14="http://schemas.microsoft.com/office/drawing/2010/main"/>
                </a:ext>
              </a:extLst>
            </a:blip>
            <a:srcRect/>
            <a:stretch>
              <a:fillRect l="-2747" r="-27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cs typeface="+mn-ea"/>
              <a:sym typeface="+mn-lt"/>
            </a:endParaRPr>
          </a:p>
        </p:txBody>
      </p:sp>
      <p:sp>
        <p:nvSpPr>
          <p:cNvPr id="2" name="矩形 1"/>
          <p:cNvSpPr/>
          <p:nvPr/>
        </p:nvSpPr>
        <p:spPr>
          <a:xfrm>
            <a:off x="3205262" y="4395625"/>
            <a:ext cx="251889" cy="251889"/>
          </a:xfrm>
          <a:prstGeom prst="rect">
            <a:avLst/>
          </a:prstGeom>
          <a:solidFill>
            <a:srgbClr val="7FAAE2"/>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3718068" y="4883255"/>
            <a:ext cx="125945" cy="125945"/>
          </a:xfrm>
          <a:prstGeom prst="rect">
            <a:avLst/>
          </a:prstGeom>
          <a:solidFill>
            <a:srgbClr val="7FAAE2">
              <a:alpha val="50000"/>
            </a:srgbClr>
          </a:solidFill>
          <a:ln>
            <a:noFill/>
          </a:ln>
          <a:effectLst>
            <a:outerShdw blurRad="254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933161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75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 grpId="0" animBg="1"/>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0-#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0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41" presetClass="entr" presetSubtype="0" fill="hold" grpId="0" nodeType="withEffect">
                                      <p:stCondLst>
                                        <p:cond delay="125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par>
                                    <p:cTn id="36" presetID="18" presetClass="entr" presetSubtype="6" fill="hold" grpId="0" nodeType="withEffect">
                                      <p:stCondLst>
                                        <p:cond delay="1500"/>
                                      </p:stCondLst>
                                      <p:childTnLst>
                                        <p:set>
                                          <p:cBhvr>
                                            <p:cTn id="37" dur="1" fill="hold">
                                              <p:stCondLst>
                                                <p:cond delay="0"/>
                                              </p:stCondLst>
                                            </p:cTn>
                                            <p:tgtEl>
                                              <p:spTgt spid="13"/>
                                            </p:tgtEl>
                                            <p:attrNameLst>
                                              <p:attrName>style.visibility</p:attrName>
                                            </p:attrNameLst>
                                          </p:cBhvr>
                                          <p:to>
                                            <p:strVal val="visible"/>
                                          </p:to>
                                        </p:set>
                                        <p:animEffect transition="in" filter="strips(downRigh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P spid="13" grpId="0"/>
          <p:bldP spid="4" grpId="0" animBg="1"/>
          <p:bldP spid="6" grpId="0" animBg="1"/>
          <p:bldP spid="2" grpId="0" animBg="1"/>
          <p:bldP spid="1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59BE2E3-349E-4873-9AC9-DC53C50C646F"/>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简洁商业计划书"/>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1hu01bk2">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5204</Words>
  <Application>Microsoft Office PowerPoint</Application>
  <PresentationFormat>宽屏</PresentationFormat>
  <Paragraphs>550</Paragraphs>
  <Slides>48</Slides>
  <Notes>48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48</vt:i4>
      </vt:variant>
    </vt:vector>
  </HeadingPairs>
  <TitlesOfParts>
    <vt:vector size="59" baseType="lpstr">
      <vt:lpstr>Source Sans Pro</vt:lpstr>
      <vt:lpstr>方正细谭黑简体</vt:lpstr>
      <vt:lpstr>宋体</vt:lpstr>
      <vt:lpstr>微软雅黑</vt:lpstr>
      <vt:lpstr>Agency FB</vt:lpstr>
      <vt:lpstr>Arial</vt:lpstr>
      <vt:lpstr>Calibri</vt:lpstr>
      <vt:lpstr>Courier New</vt:lpstr>
      <vt:lpstr>Roboto Medium</vt:lpstr>
      <vt:lpstr>Roboto Thin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核心成员</vt:lpstr>
      <vt:lpstr>PowerPoint 演示文稿</vt:lpstr>
      <vt:lpstr>我们是怎样的 一支团队?</vt:lpstr>
      <vt:lpstr>PowerPoint 演示文稿</vt:lpstr>
      <vt:lpstr>PowerPoint 演示文稿</vt:lpstr>
      <vt:lpstr>PowerPoint 演示文稿</vt:lpstr>
      <vt:lpstr>PowerPoint 演示文稿</vt:lpstr>
      <vt:lpstr>我们的优势在哪里？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简洁商业计划书</dc:title>
  <dc:creator/>
  <cp:keywords>www.1ppt.com</cp:keywords>
  <dc:description>www.1ppt.com</dc:description>
  <cp:lastModifiedBy/>
  <cp:revision>1</cp:revision>
  <dcterms:created xsi:type="dcterms:W3CDTF">2018-11-07T07:24:17Z</dcterms:created>
  <dcterms:modified xsi:type="dcterms:W3CDTF">2020-07-27T06:16:22Z</dcterms:modified>
</cp:coreProperties>
</file>