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2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914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7" autoAdjust="0"/>
    <p:restoredTop sz="94660"/>
  </p:normalViewPr>
  <p:slideViewPr>
    <p:cSldViewPr snapToGrid="0">
      <p:cViewPr varScale="1">
        <p:scale>
          <a:sx n="92" d="100"/>
          <a:sy n="92" d="100"/>
        </p:scale>
        <p:origin x="73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B97604-B18B-4CA9-AC1D-624C8419F729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013592-CFB3-4B90-9C6A-CB93E86140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40751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13592-CFB3-4B90-9C6A-CB93E861405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36827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13592-CFB3-4B90-9C6A-CB93E861405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42227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13592-CFB3-4B90-9C6A-CB93E861405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97281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13592-CFB3-4B90-9C6A-CB93E861405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97418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13592-CFB3-4B90-9C6A-CB93E861405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88842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13592-CFB3-4B90-9C6A-CB93E861405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59357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13592-CFB3-4B90-9C6A-CB93E861405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06444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13592-CFB3-4B90-9C6A-CB93E861405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0230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13592-CFB3-4B90-9C6A-CB93E861405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50077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13592-CFB3-4B90-9C6A-CB93E861405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96120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13592-CFB3-4B90-9C6A-CB93E861405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80081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13592-CFB3-4B90-9C6A-CB93E861405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29649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13592-CFB3-4B90-9C6A-CB93E861405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98923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13592-CFB3-4B90-9C6A-CB93E861405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68591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13592-CFB3-4B90-9C6A-CB93E861405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17136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13592-CFB3-4B90-9C6A-CB93E861405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47986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13592-CFB3-4B90-9C6A-CB93E861405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64491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13592-CFB3-4B90-9C6A-CB93E861405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35176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13592-CFB3-4B90-9C6A-CB93E861405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66354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13592-CFB3-4B90-9C6A-CB93E861405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09904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13592-CFB3-4B90-9C6A-CB93E861405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1146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BC3A263-9778-4B23-8172-0F199E56D7DF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19BDE4-BD94-4943-A4BD-4C7A32CE9E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3000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99391" y="109331"/>
            <a:ext cx="11966713" cy="6629399"/>
          </a:xfrm>
          <a:prstGeom prst="rect">
            <a:avLst/>
          </a:prstGeom>
          <a:noFill/>
          <a:ln w="152400" cap="rnd" cmpd="dbl">
            <a:solidFill>
              <a:schemeClr val="bg1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Tm="3000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BC3A263-9778-4B23-8172-0F199E56D7DF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19BDE4-BD94-4943-A4BD-4C7A32CE9E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3000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BC3A263-9778-4B23-8172-0F199E56D7DF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19BDE4-BD94-4943-A4BD-4C7A32CE9E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3000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BC3A263-9778-4B23-8172-0F199E56D7DF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19BDE4-BD94-4943-A4BD-4C7A32CE9E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3000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1166" y="3982292"/>
            <a:ext cx="3694404" cy="369440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4690" y="0"/>
            <a:ext cx="3573096" cy="3573096"/>
          </a:xfrm>
          <a:prstGeom prst="rect">
            <a:avLst/>
          </a:prstGeom>
        </p:spPr>
      </p:pic>
    </p:spTree>
  </p:cSld>
  <p:clrMapOvr>
    <a:masterClrMapping/>
  </p:clrMapOvr>
  <p:transition spd="slow" advTm="3000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BC3A263-9778-4B23-8172-0F199E56D7DF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19BDE4-BD94-4943-A4BD-4C7A32CE9E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3000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BC3A263-9778-4B23-8172-0F199E56D7DF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19BDE4-BD94-4943-A4BD-4C7A32CE9E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3000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BC3A263-9778-4B23-8172-0F199E56D7DF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19BDE4-BD94-4943-A4BD-4C7A32CE9E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3000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BC3A263-9778-4B23-8172-0F199E56D7DF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19BDE4-BD94-4943-A4BD-4C7A32CE9E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3000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BC3A263-9778-4B23-8172-0F199E56D7DF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19BDE4-BD94-4943-A4BD-4C7A32CE9E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3000">
    <p:randomBar dir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 spd="slow" advTm="3000">
    <p:randomBar dir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3000">
    <p:randomBar dir="vert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80A57-F5BC-419A-8184-C8AFA5C63D48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190A1-F92C-45AC-9FE2-2975C787436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3000">
    <p:randomBar dir="vert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80A57-F5BC-419A-8184-C8AFA5C63D48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190A1-F92C-45AC-9FE2-2975C787436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3000">
    <p:randomBar dir="vert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80A57-F5BC-419A-8184-C8AFA5C63D48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190A1-F92C-45AC-9FE2-2975C787436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3000">
    <p:randomBar dir="vert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80A57-F5BC-419A-8184-C8AFA5C63D48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190A1-F92C-45AC-9FE2-2975C787436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3000">
    <p:randomBar dir="vert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80A57-F5BC-419A-8184-C8AFA5C63D48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190A1-F92C-45AC-9FE2-2975C787436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3000">
    <p:randomBar dir="vert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80A57-F5BC-419A-8184-C8AFA5C63D48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190A1-F92C-45AC-9FE2-2975C787436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3000">
    <p:randomBar dir="vert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80A57-F5BC-419A-8184-C8AFA5C63D48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190A1-F92C-45AC-9FE2-2975C787436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3000">
    <p:randomBar dir="vert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80A57-F5BC-419A-8184-C8AFA5C63D48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190A1-F92C-45AC-9FE2-2975C787436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3000">
    <p:randomBar dir="vert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80A57-F5BC-419A-8184-C8AFA5C63D48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190A1-F92C-45AC-9FE2-2975C787436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3000">
    <p:randomBar dir="vert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80A57-F5BC-419A-8184-C8AFA5C63D48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190A1-F92C-45AC-9FE2-2975C787436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3000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slow" advTm="3000">
    <p:randomBar dir="vert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F80A57-F5BC-419A-8184-C8AFA5C63D48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3190A1-F92C-45AC-9FE2-2975C787436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ransition spd="slow" advTm="3000">
    <p:randomBar dir="vert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E:\微店\兼职\QQ3007427311PPT\2019.10.21鼠年春节新年-ppt-3\鼠年蓝色经典新年PPT模板\51miz-E277108-72F31E69.png51miz-E277108-72F31E6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421034" y="1336490"/>
            <a:ext cx="2847422" cy="1470660"/>
          </a:xfrm>
          <a:prstGeom prst="rect">
            <a:avLst/>
          </a:prstGeom>
        </p:spPr>
      </p:pic>
      <p:pic>
        <p:nvPicPr>
          <p:cNvPr id="10" name="图片 9" descr="E:\微店\兼职\QQ3007427311PPT\2019.10.21鼠年春节新年-ppt-3\鼠年蓝色经典新年PPT模板\51miz-E1064020-1AEC57EC.png51miz-E1064020-1AEC57EC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3797935" y="323850"/>
            <a:ext cx="4048760" cy="4198620"/>
          </a:xfrm>
          <a:prstGeom prst="rect">
            <a:avLst/>
          </a:prstGeom>
        </p:spPr>
      </p:pic>
      <p:pic>
        <p:nvPicPr>
          <p:cNvPr id="13" name="图片 12" descr="E:\微店\兼职\QQ3007427311PPT\2019.10.21鼠年春节新年-ppt-3\鼠年蓝色经典新年PPT模板\51miz-E277108-72F31E69.png51miz-E277108-72F31E6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129905" y="2479675"/>
            <a:ext cx="4228465" cy="2184400"/>
          </a:xfrm>
          <a:prstGeom prst="rect">
            <a:avLst/>
          </a:prstGeom>
        </p:spPr>
      </p:pic>
      <p:pic>
        <p:nvPicPr>
          <p:cNvPr id="14" name="图片 13" descr="E:\微店\兼职\QQ3007427311PPT\2019.10.21鼠年春节新年-ppt-3\鼠年蓝色经典新年PPT模板\51miz-E277108-72F31E69.png51miz-E277108-72F31E6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-1228166" y="2793146"/>
            <a:ext cx="4679583" cy="2417445"/>
          </a:xfrm>
          <a:prstGeom prst="rect">
            <a:avLst/>
          </a:prstGeom>
        </p:spPr>
      </p:pic>
      <p:pic>
        <p:nvPicPr>
          <p:cNvPr id="2" name="图片 1" descr="E:\微店\兼职\QQ3007427311PPT\2019.10.21鼠年春节新年-ppt-3\鼠年蓝色经典新年PPT模板\51miz-E1086967-AE53AA13.png51miz-E1086967-AE53AA13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3931285" y="3938905"/>
            <a:ext cx="4360545" cy="2607310"/>
          </a:xfrm>
          <a:prstGeom prst="rect">
            <a:avLst/>
          </a:prstGeom>
        </p:spPr>
      </p:pic>
    </p:spTree>
  </p:cSld>
  <p:clrMapOvr>
    <a:masterClrMapping/>
  </p:clrMapOvr>
  <p:transition spd="slow" advTm="3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893458" y="2472387"/>
            <a:ext cx="3777081" cy="3405959"/>
            <a:chOff x="2883356" y="2241131"/>
            <a:chExt cx="3777081" cy="3405959"/>
          </a:xfrm>
        </p:grpSpPr>
        <p:sp>
          <p:nvSpPr>
            <p:cNvPr id="33" name="文本框 32"/>
            <p:cNvSpPr txBox="1"/>
            <p:nvPr/>
          </p:nvSpPr>
          <p:spPr>
            <a:xfrm>
              <a:off x="2883356" y="2241131"/>
              <a:ext cx="738664" cy="3405959"/>
            </a:xfrm>
            <a:prstGeom prst="rect">
              <a:avLst/>
            </a:prstGeom>
            <a:noFill/>
          </p:spPr>
          <p:txBody>
            <a:bodyPr vert="eaVert" wrap="square" rtlCol="0" anchor="ctr" anchorCtr="0">
              <a:spAutoFit/>
            </a:bodyPr>
            <a:lstStyle>
              <a:defPPr>
                <a:defRPr lang="zh-CN"/>
              </a:defPPr>
              <a:lvl1pPr algn="dist">
                <a:defRPr sz="13800">
                  <a:gradFill flip="none" rotWithShape="1">
                    <a:gsLst>
                      <a:gs pos="0">
                        <a:srgbClr val="E9A73B"/>
                      </a:gs>
                      <a:gs pos="100000">
                        <a:srgbClr val="FFF995"/>
                      </a:gs>
                    </a:gsLst>
                    <a:lin ang="18900000" scaled="1"/>
                    <a:tileRect/>
                  </a:gradFill>
                </a:defRPr>
              </a:lvl1pPr>
            </a:lstStyle>
            <a:p>
              <a:r>
                <a:rPr lang="zh-CN" altLang="en-US" sz="3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字魂70号-灵悦黑体" panose="00000500000000000000" pitchFamily="2" charset="-122"/>
                  <a:ea typeface="字魂70号-灵悦黑体" panose="00000500000000000000" pitchFamily="2" charset="-122"/>
                  <a:sym typeface="+mn-lt"/>
                </a:rPr>
                <a:t>新年的由来</a:t>
              </a:r>
              <a:endParaRPr lang="zh-CN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4924975" y="2241131"/>
              <a:ext cx="738664" cy="340595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 algn="dist">
                <a:defRPr sz="13800">
                  <a:gradFill flip="none" rotWithShape="1">
                    <a:gsLst>
                      <a:gs pos="0">
                        <a:srgbClr val="E9A73B"/>
                      </a:gs>
                      <a:gs pos="100000">
                        <a:srgbClr val="FFF995"/>
                      </a:gs>
                    </a:gsLst>
                    <a:lin ang="18900000" scaled="1"/>
                    <a:tileRect/>
                  </a:gradFill>
                </a:defRPr>
              </a:lvl1pPr>
            </a:lstStyle>
            <a:p>
              <a:r>
                <a:rPr lang="zh-CN" altLang="en-US" sz="3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字魂70号-灵悦黑体" panose="00000500000000000000" pitchFamily="2" charset="-122"/>
                  <a:ea typeface="字魂70号-灵悦黑体" panose="00000500000000000000" pitchFamily="2" charset="-122"/>
                  <a:sym typeface="+mn-lt"/>
                </a:rPr>
                <a:t>新年的习俗</a:t>
              </a:r>
              <a:endParaRPr lang="zh-CN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3931961" y="2241131"/>
              <a:ext cx="738664" cy="340595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 algn="dist">
                <a:defRPr sz="13800">
                  <a:gradFill flip="none" rotWithShape="1">
                    <a:gsLst>
                      <a:gs pos="0">
                        <a:srgbClr val="E9A73B"/>
                      </a:gs>
                      <a:gs pos="100000">
                        <a:srgbClr val="FFF995"/>
                      </a:gs>
                    </a:gsLst>
                    <a:lin ang="18900000" scaled="1"/>
                    <a:tileRect/>
                  </a:gradFill>
                </a:defRPr>
              </a:lvl1pPr>
            </a:lstStyle>
            <a:p>
              <a:r>
                <a:rPr lang="zh-CN" altLang="en-US" sz="3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字魂70号-灵悦黑体" panose="00000500000000000000" pitchFamily="2" charset="-122"/>
                  <a:ea typeface="字魂70号-灵悦黑体" panose="00000500000000000000" pitchFamily="2" charset="-122"/>
                  <a:sym typeface="+mn-lt"/>
                </a:rPr>
                <a:t>新年的盛宴</a:t>
              </a:r>
              <a:endParaRPr lang="zh-CN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5921773" y="2241131"/>
              <a:ext cx="738664" cy="340595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 algn="dist">
                <a:defRPr sz="13800">
                  <a:gradFill flip="none" rotWithShape="1">
                    <a:gsLst>
                      <a:gs pos="0">
                        <a:srgbClr val="E9A73B"/>
                      </a:gs>
                      <a:gs pos="100000">
                        <a:srgbClr val="FFF995"/>
                      </a:gs>
                    </a:gsLst>
                    <a:lin ang="18900000" scaled="1"/>
                    <a:tileRect/>
                  </a:gradFill>
                </a:defRPr>
              </a:lvl1pPr>
            </a:lstStyle>
            <a:p>
              <a:r>
                <a:rPr lang="zh-CN" altLang="en-US" sz="3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字魂70号-灵悦黑体" panose="00000500000000000000" pitchFamily="2" charset="-122"/>
                  <a:ea typeface="字魂70号-灵悦黑体" panose="00000500000000000000" pitchFamily="2" charset="-122"/>
                  <a:sym typeface="+mn-lt"/>
                </a:rPr>
                <a:t>新年新祝福</a:t>
              </a:r>
              <a:endParaRPr lang="zh-CN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219129" y="452461"/>
            <a:ext cx="2619107" cy="1276480"/>
            <a:chOff x="4368636" y="505422"/>
            <a:chExt cx="2833799" cy="1276480"/>
          </a:xfrm>
        </p:grpSpPr>
        <p:sp>
          <p:nvSpPr>
            <p:cNvPr id="37" name="文本框 36"/>
            <p:cNvSpPr txBox="1"/>
            <p:nvPr/>
          </p:nvSpPr>
          <p:spPr>
            <a:xfrm>
              <a:off x="4368636" y="505422"/>
              <a:ext cx="2357449" cy="110799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zh-CN" altLang="en-US" sz="6600" b="1" dirty="0" smtClean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目 录</a:t>
              </a:r>
              <a:endParaRPr lang="zh-CN" altLang="en-US" sz="6600" b="1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4368636" y="1381792"/>
              <a:ext cx="2833799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altLang="zh-CN" sz="2000" spc="6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CATALOGUE</a:t>
              </a:r>
              <a:endParaRPr lang="en-US" altLang="zh-CN" sz="2400" spc="600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</p:grpSp>
      <p:pic>
        <p:nvPicPr>
          <p:cNvPr id="40" name="图片 39" descr="E:\微店\兼职\QQ3007427311PPT\2019.10.21鼠年春节新年-ppt-3\鼠年蓝色经典新年PPT模板\51miz-E277108-72F31E69.png51miz-E277108-72F31E6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313170" y="4440555"/>
            <a:ext cx="3729355" cy="1926590"/>
          </a:xfrm>
          <a:prstGeom prst="rect">
            <a:avLst/>
          </a:prstGeom>
        </p:spPr>
      </p:pic>
      <p:pic>
        <p:nvPicPr>
          <p:cNvPr id="5" name="图片 4" descr="E:\微店\兼职\QQ3007427311PPT\2019.10.21鼠年春节新年-ppt-3\鼠年蓝色经典新年PPT模板\51miz-E1064972-711ACA65.png51miz-E1064972-711ACA6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flipH="1">
            <a:off x="6537325" y="870585"/>
            <a:ext cx="3597275" cy="4625340"/>
          </a:xfrm>
          <a:prstGeom prst="rect">
            <a:avLst/>
          </a:prstGeom>
        </p:spPr>
      </p:pic>
      <p:pic>
        <p:nvPicPr>
          <p:cNvPr id="41" name="图片 40" descr="E:\微店\兼职\QQ3007427311PPT\2019.10.21鼠年春节新年-ppt-3\鼠年蓝色经典新年PPT模板\51miz-E277108-72F31E69.png51miz-E277108-72F31E6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3256" y="570214"/>
            <a:ext cx="2559240" cy="1322070"/>
          </a:xfrm>
          <a:prstGeom prst="rect">
            <a:avLst/>
          </a:prstGeom>
        </p:spPr>
      </p:pic>
    </p:spTree>
  </p:cSld>
  <p:clrMapOvr>
    <a:masterClrMapping/>
  </p:clrMapOvr>
  <p:transition spd="slow" advTm="3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476901" y="3349875"/>
            <a:ext cx="76470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9600" b="1">
                <a:gradFill flip="none" rotWithShape="1">
                  <a:gsLst>
                    <a:gs pos="0">
                      <a:srgbClr val="E9A73B"/>
                    </a:gs>
                    <a:gs pos="100000">
                      <a:srgbClr val="FFF995"/>
                    </a:gs>
                  </a:gsLst>
                  <a:lin ang="18900000" scaled="1"/>
                  <a:tileRect/>
                </a:gradFill>
              </a:defRPr>
            </a:lvl1pPr>
          </a:lstStyle>
          <a:p>
            <a:pPr algn="ctr"/>
            <a:r>
              <a:rPr lang="zh-CN" altLang="en-US" sz="6000" b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新年的由来</a:t>
            </a:r>
            <a:endParaRPr lang="zh-CN" altLang="en-US" sz="6000" b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字魂70号-灵悦黑体" panose="00000500000000000000" pitchFamily="2" charset="-122"/>
              <a:ea typeface="字魂70号-灵悦黑体" panose="00000500000000000000" pitchFamily="2" charset="-122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825598" y="4364439"/>
            <a:ext cx="42562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200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字魂17号-萌趣果冻体" panose="02000000000000000000" pitchFamily="2" charset="-122"/>
              </a:rPr>
              <a:t>HAPPY NEW YEAR</a:t>
            </a:r>
            <a:endParaRPr lang="zh-CN" altLang="en-US" sz="3200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字魂70号-灵悦黑体" panose="00000500000000000000" pitchFamily="2" charset="-122"/>
              <a:ea typeface="字魂70号-灵悦黑体" panose="00000500000000000000" pitchFamily="2" charset="-122"/>
              <a:sym typeface="字魂17号-萌趣果冻体" panose="02000000000000000000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007679" y="2867498"/>
            <a:ext cx="2585504" cy="923330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en-US" altLang="zh-CN" sz="5400" spc="300" dirty="0" smtClean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字魂17号-萌趣果冻体" panose="02000000000000000000" pitchFamily="2" charset="-122"/>
              </a:rPr>
              <a:t>PART.1</a:t>
            </a:r>
            <a:endParaRPr lang="zh-CN" altLang="en-US" sz="5400" spc="300" dirty="0">
              <a:solidFill>
                <a:schemeClr val="bg1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  <a:sym typeface="字魂17号-萌趣果冻体" panose="02000000000000000000" pitchFamily="2" charset="-122"/>
            </a:endParaRPr>
          </a:p>
        </p:txBody>
      </p:sp>
      <p:pic>
        <p:nvPicPr>
          <p:cNvPr id="8" name="图片 7" descr="E:\微店\兼职\QQ3007427311PPT\2019.10.21鼠年春节新年-ppt-3\鼠年蓝色经典新年PPT模板\51miz-E277108-72F31E69.png51miz-E277108-72F31E6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flipH="1">
            <a:off x="8910955" y="330200"/>
            <a:ext cx="3463290" cy="1697990"/>
          </a:xfrm>
          <a:prstGeom prst="rect">
            <a:avLst/>
          </a:prstGeom>
        </p:spPr>
      </p:pic>
      <p:pic>
        <p:nvPicPr>
          <p:cNvPr id="9" name="图片 8" descr="E:\微店\兼职\QQ3007427311PPT\2019.10.21鼠年春节新年-ppt-3\鼠年蓝色经典新年PPT模板\51miz-E1064019-47BAD3C2.png51miz-E1064019-47BAD3C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01908" y="588625"/>
            <a:ext cx="4251960" cy="5562401"/>
          </a:xfrm>
          <a:prstGeom prst="rect">
            <a:avLst/>
          </a:prstGeom>
        </p:spPr>
      </p:pic>
    </p:spTree>
  </p:cSld>
  <p:clrMapOvr>
    <a:masterClrMapping/>
  </p:clrMapOvr>
  <p:transition spd="slow" advTm="3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650"/>
                            </p:stCondLst>
                            <p:childTnLst>
                              <p:par>
                                <p:cTn id="2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760627" y="1490192"/>
            <a:ext cx="1661993" cy="262642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9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70号-灵悦黑体" panose="00000500000000000000" pitchFamily="2" charset="-122"/>
                <a:ea typeface="字魂70号-灵悦黑体" panose="00000500000000000000" pitchFamily="2" charset="-122"/>
                <a:cs typeface="+mn-ea"/>
                <a:sym typeface="+mn-lt"/>
              </a:rPr>
              <a:t>新</a:t>
            </a:r>
            <a:r>
              <a:rPr lang="zh-CN" altLang="en-US" sz="9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70号-灵悦黑体" panose="00000500000000000000" pitchFamily="2" charset="-122"/>
                <a:ea typeface="字魂70号-灵悦黑体" panose="00000500000000000000" pitchFamily="2" charset="-122"/>
                <a:cs typeface="+mn-ea"/>
                <a:sym typeface="+mn-lt"/>
              </a:rPr>
              <a:t>年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787541" y="1791578"/>
            <a:ext cx="5170646" cy="400050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kern="0" spc="600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2020</a:t>
            </a:r>
            <a:r>
              <a:rPr lang="zh-CN" altLang="en-US" kern="0" spc="600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是中国农历的鼠年即戊子年。鼠为十二生肖之首，与十二地支相配，故称子鼠。民间有敬奉子神的习俗，难道人人喊打的“老鼠”还有什么可敬的吗？当然，老鼠繁殖力强，古人祈求生命繁衍、子孙兴旺，于是，便产生敬奉子鼠的多子多福的生育观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437881" y="539619"/>
            <a:ext cx="4915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PART.1     </a:t>
            </a:r>
            <a:r>
              <a:rPr lang="zh-CN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新年的由来</a:t>
            </a:r>
            <a:endParaRPr lang="zh-CN" alt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字魂70号-灵悦黑体" panose="00000500000000000000" pitchFamily="2" charset="-122"/>
              <a:ea typeface="字魂70号-灵悦黑体" panose="00000500000000000000" pitchFamily="2" charset="-122"/>
              <a:sym typeface="+mn-lt"/>
            </a:endParaRPr>
          </a:p>
        </p:txBody>
      </p:sp>
      <p:pic>
        <p:nvPicPr>
          <p:cNvPr id="6" name="图片 5" descr="E:\微店\兼职\QQ3007427311PPT\2019.10.21鼠年春节新年-ppt-3\鼠年蓝色经典新年PPT模板\51miz-E277108-72F31E69.png51miz-E277108-72F31E6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028738" y="4454441"/>
            <a:ext cx="1963342" cy="1014095"/>
          </a:xfrm>
          <a:prstGeom prst="rect">
            <a:avLst/>
          </a:prstGeom>
        </p:spPr>
      </p:pic>
      <p:pic>
        <p:nvPicPr>
          <p:cNvPr id="7" name="图片 6" descr="E:\微店\兼职\QQ3007427311PPT\2019.10.21鼠年春节新年-ppt-3\鼠年蓝色经典新年PPT模板\51miz-E277108-72F31E69.png51miz-E277108-72F31E6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5696" y="378324"/>
            <a:ext cx="1757453" cy="907415"/>
          </a:xfrm>
          <a:prstGeom prst="rect">
            <a:avLst/>
          </a:prstGeom>
        </p:spPr>
      </p:pic>
      <p:pic>
        <p:nvPicPr>
          <p:cNvPr id="8" name="图片 7" descr="E:\微店\兼职\QQ3007427311PPT\2019.10.21鼠年春节新年-ppt-3\鼠年蓝色经典新年PPT模板\51miz-E1064973-D30B8D59.png51miz-E1064973-D30B8D5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89330" y="1576070"/>
            <a:ext cx="3486150" cy="4301490"/>
          </a:xfrm>
          <a:prstGeom prst="rect">
            <a:avLst/>
          </a:prstGeom>
        </p:spPr>
      </p:pic>
    </p:spTree>
  </p:cSld>
  <p:clrMapOvr>
    <a:masterClrMapping/>
  </p:clrMapOvr>
  <p:transition spd="slow" advTm="3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00019" y="2343694"/>
            <a:ext cx="55748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守岁，就是在旧年的最后一天夜里不睡觉，熬夜迎接新一年的到来的习俗，也叫除夕守岁，俗名“熬年”。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200018" y="1884059"/>
            <a:ext cx="22585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迎接新年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183274" y="3666762"/>
            <a:ext cx="55748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守岁，就是在旧年的最后一天夜里不睡觉，熬夜迎接新一年的到来的习俗，也叫除夕守岁，俗名“熬年”。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183273" y="3207127"/>
            <a:ext cx="22585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迎接新年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200019" y="5030196"/>
            <a:ext cx="55748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守岁，就是在旧年的最后一天夜里不睡觉，熬夜迎接新一年的到来的习俗，也叫除夕守岁，俗名“熬年”。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200018" y="4570561"/>
            <a:ext cx="22585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迎接新年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612053" y="792168"/>
            <a:ext cx="4915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PART.1    </a:t>
            </a:r>
            <a:r>
              <a:rPr lang="zh-CN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新年的由来</a:t>
            </a:r>
            <a:endParaRPr lang="zh-CN" alt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字魂70号-灵悦黑体" panose="00000500000000000000" pitchFamily="2" charset="-122"/>
              <a:ea typeface="字魂70号-灵悦黑体" panose="00000500000000000000" pitchFamily="2" charset="-122"/>
              <a:sym typeface="+mn-lt"/>
            </a:endParaRPr>
          </a:p>
        </p:txBody>
      </p:sp>
      <p:pic>
        <p:nvPicPr>
          <p:cNvPr id="17" name="图片 16" descr="E:\微店\兼职\QQ3007427311PPT\2019.10.21鼠年春节新年-ppt-3\鼠年蓝色经典新年PPT模板\51miz-E277108-72F31E69.png51miz-E277108-72F31E6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896784" y="792694"/>
            <a:ext cx="1757453" cy="907415"/>
          </a:xfrm>
          <a:prstGeom prst="rect">
            <a:avLst/>
          </a:prstGeom>
        </p:spPr>
      </p:pic>
      <p:pic>
        <p:nvPicPr>
          <p:cNvPr id="18" name="图片 17" descr="E:\微店\兼职\QQ3007427311PPT\2019.10.21鼠年春节新年-ppt-3\鼠年蓝色经典新年PPT模板\51miz-E1072620-4DB0D38C.png51miz-E1072620-4DB0D38C"/>
          <p:cNvPicPr>
            <a:picLocks noChangeAspect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7440295" y="2268855"/>
            <a:ext cx="4004945" cy="3029585"/>
          </a:xfrm>
          <a:prstGeom prst="rect">
            <a:avLst/>
          </a:prstGeom>
        </p:spPr>
      </p:pic>
    </p:spTree>
  </p:cSld>
  <p:clrMapOvr>
    <a:masterClrMapping/>
  </p:clrMapOvr>
  <p:transition spd="slow" advTm="3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411756" y="957631"/>
            <a:ext cx="4915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PART.1    </a:t>
            </a:r>
            <a:r>
              <a:rPr lang="zh-CN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新年的由来</a:t>
            </a:r>
            <a:endParaRPr lang="zh-CN" alt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字魂70号-灵悦黑体" panose="00000500000000000000" pitchFamily="2" charset="-122"/>
              <a:ea typeface="字魂70号-灵悦黑体" panose="00000500000000000000" pitchFamily="2" charset="-122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520839" y="3076944"/>
            <a:ext cx="5363265" cy="2135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zh-CN" altLang="en-US" spc="300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太古时期，有一种凶猛的怪兽，散居在深山密林中，人们管它们叫“年”。它的形貌狰狞，生性凶残，专食飞禽走兽、鳞介虫豸，一天换一种口味，从磕头虫一直吃到大活人，让人谈“年”色变。</a:t>
            </a:r>
            <a:endParaRPr lang="zh-CN" altLang="en-US" dirty="0">
              <a:solidFill>
                <a:schemeClr val="bg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891229" y="2430613"/>
            <a:ext cx="27412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迎接新年</a:t>
            </a:r>
          </a:p>
        </p:txBody>
      </p:sp>
      <p:pic>
        <p:nvPicPr>
          <p:cNvPr id="5" name="图片 4" descr="E:\微店\兼职\QQ3007427311PPT\2019.10.21鼠年春节新年-ppt-3\鼠年蓝色经典新年PPT模板\51miz-E1092638-2A25CAB4.png51miz-E1092638-2A25CAB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981315" y="2169160"/>
            <a:ext cx="2729230" cy="3280410"/>
          </a:xfrm>
          <a:prstGeom prst="rect">
            <a:avLst/>
          </a:prstGeom>
          <a:ln w="22225" cmpd="sng">
            <a:solidFill>
              <a:schemeClr val="bg1"/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1463" y="563087"/>
            <a:ext cx="1757453" cy="1757453"/>
          </a:xfrm>
          <a:prstGeom prst="rect">
            <a:avLst/>
          </a:prstGeom>
        </p:spPr>
      </p:pic>
    </p:spTree>
  </p:cSld>
  <p:clrMapOvr>
    <a:masterClrMapping/>
  </p:clrMapOvr>
  <p:transition spd="slow" advTm="3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744860" y="2937973"/>
            <a:ext cx="5427319" cy="279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冬去春来，年复一年，万年经过长期观察，精心推算，制定出了准确的太阳历。国君深为感动，为纪念万年的功绩，便将太阳历命名为“万年历”，封万年为日月寿星。以后，人们在过年时挂上寿就是为了纪念德高望重的万年。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5744860" y="2132053"/>
            <a:ext cx="2501900" cy="762650"/>
            <a:chOff x="1404315" y="1506209"/>
            <a:chExt cx="2501900" cy="762650"/>
          </a:xfrm>
        </p:grpSpPr>
        <p:sp>
          <p:nvSpPr>
            <p:cNvPr id="4" name="文本框 3"/>
            <p:cNvSpPr txBox="1"/>
            <p:nvPr/>
          </p:nvSpPr>
          <p:spPr>
            <a:xfrm>
              <a:off x="1594815" y="1684084"/>
              <a:ext cx="2311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bg1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+mn-ea"/>
                  <a:sym typeface="+mn-lt"/>
                </a:rPr>
                <a:t>迎接新年</a:t>
              </a:r>
            </a:p>
          </p:txBody>
        </p:sp>
        <p:sp>
          <p:nvSpPr>
            <p:cNvPr id="5" name="Freeform 5"/>
            <p:cNvSpPr/>
            <p:nvPr/>
          </p:nvSpPr>
          <p:spPr bwMode="auto">
            <a:xfrm flipH="1">
              <a:off x="1404315" y="1506209"/>
              <a:ext cx="812800" cy="749358"/>
            </a:xfrm>
            <a:custGeom>
              <a:avLst/>
              <a:gdLst>
                <a:gd name="T0" fmla="*/ 0 w 926"/>
                <a:gd name="T1" fmla="*/ 369 h 2009"/>
                <a:gd name="T2" fmla="*/ 0 w 926"/>
                <a:gd name="T3" fmla="*/ 0 h 2009"/>
                <a:gd name="T4" fmla="*/ 926 w 926"/>
                <a:gd name="T5" fmla="*/ 0 h 2009"/>
                <a:gd name="T6" fmla="*/ 926 w 926"/>
                <a:gd name="T7" fmla="*/ 2009 h 2009"/>
                <a:gd name="T8" fmla="*/ 224 w 926"/>
                <a:gd name="T9" fmla="*/ 2009 h 2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6" h="2009">
                  <a:moveTo>
                    <a:pt x="0" y="369"/>
                  </a:moveTo>
                  <a:lnTo>
                    <a:pt x="0" y="0"/>
                  </a:lnTo>
                  <a:lnTo>
                    <a:pt x="926" y="0"/>
                  </a:lnTo>
                  <a:lnTo>
                    <a:pt x="926" y="2009"/>
                  </a:lnTo>
                  <a:lnTo>
                    <a:pt x="224" y="2009"/>
                  </a:lnTo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2952130" y="1020001"/>
            <a:ext cx="4915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PART.1    </a:t>
            </a:r>
            <a:r>
              <a:rPr lang="zh-CN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新年的由来</a:t>
            </a:r>
            <a:endParaRPr lang="zh-CN" alt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字魂70号-灵悦黑体" panose="00000500000000000000" pitchFamily="2" charset="-122"/>
              <a:ea typeface="字魂70号-灵悦黑体" panose="00000500000000000000" pitchFamily="2" charset="-122"/>
              <a:sym typeface="+mn-lt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1837" y="625457"/>
            <a:ext cx="1757453" cy="1757453"/>
          </a:xfrm>
          <a:prstGeom prst="rect">
            <a:avLst/>
          </a:prstGeom>
        </p:spPr>
      </p:pic>
      <p:pic>
        <p:nvPicPr>
          <p:cNvPr id="9" name="图片 8" descr="E:\微店\兼职\QQ3007427311PPT\2019.10.21鼠年春节新年-ppt-3\鼠年蓝色经典新年PPT模板\51miz-E1072620-4DB0D38C.png51miz-E1072620-4DB0D38C"/>
          <p:cNvPicPr>
            <a:picLocks noChangeAspect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 flipH="1">
            <a:off x="679450" y="2049780"/>
            <a:ext cx="4478020" cy="3065780"/>
          </a:xfrm>
          <a:prstGeom prst="rect">
            <a:avLst/>
          </a:prstGeom>
        </p:spPr>
      </p:pic>
    </p:spTree>
  </p:cSld>
  <p:clrMapOvr>
    <a:masterClrMapping/>
  </p:clrMapOvr>
  <p:transition spd="slow" advTm="3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507081" y="3386047"/>
            <a:ext cx="76470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9600" b="1">
                <a:gradFill flip="none" rotWithShape="1">
                  <a:gsLst>
                    <a:gs pos="0">
                      <a:srgbClr val="E9A73B"/>
                    </a:gs>
                    <a:gs pos="100000">
                      <a:srgbClr val="FFF995"/>
                    </a:gs>
                  </a:gsLst>
                  <a:lin ang="18900000" scaled="1"/>
                  <a:tileRect/>
                </a:gradFill>
              </a:defRPr>
            </a:lvl1pPr>
          </a:lstStyle>
          <a:p>
            <a:pPr algn="ctr"/>
            <a:r>
              <a:rPr lang="zh-CN" altLang="en-US" sz="6000" b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新年的习俗</a:t>
            </a:r>
            <a:endParaRPr lang="zh-CN" altLang="en-US" sz="6000" b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字魂70号-灵悦黑体" panose="00000500000000000000" pitchFamily="2" charset="-122"/>
              <a:ea typeface="字魂70号-灵悦黑体" panose="00000500000000000000" pitchFamily="2" charset="-122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944678" y="4367033"/>
            <a:ext cx="42562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200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字魂17号-萌趣果冻体" panose="02000000000000000000" pitchFamily="2" charset="-122"/>
              </a:rPr>
              <a:t>HAPPY NEW YEAR</a:t>
            </a:r>
            <a:endParaRPr lang="zh-CN" altLang="en-US" sz="3200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字魂70号-灵悦黑体" panose="00000500000000000000" pitchFamily="2" charset="-122"/>
              <a:ea typeface="字魂70号-灵悦黑体" panose="00000500000000000000" pitchFamily="2" charset="-122"/>
              <a:sym typeface="字魂17号-萌趣果冻体" panose="02000000000000000000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975629" y="2957010"/>
            <a:ext cx="2585504" cy="923330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en-US" altLang="zh-CN" sz="5400" spc="300" dirty="0" smtClean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字魂17号-萌趣果冻体" panose="02000000000000000000" pitchFamily="2" charset="-122"/>
              </a:rPr>
              <a:t>PART.2</a:t>
            </a:r>
            <a:endParaRPr lang="zh-CN" altLang="en-US" sz="5400" spc="300" dirty="0">
              <a:solidFill>
                <a:schemeClr val="bg1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  <a:sym typeface="字魂17号-萌趣果冻体" panose="02000000000000000000" pitchFamily="2" charset="-122"/>
            </a:endParaRPr>
          </a:p>
        </p:txBody>
      </p:sp>
      <p:pic>
        <p:nvPicPr>
          <p:cNvPr id="5" name="图片 4" descr="E:\微店\兼职\QQ3007427311PPT\2019.10.21鼠年春节新年-ppt-3\鼠年蓝色经典新年PPT模板\51miz-E1064020-1AEC57EC.png51miz-E1064020-1AEC57EC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41375" y="1007110"/>
            <a:ext cx="4373245" cy="4535170"/>
          </a:xfrm>
          <a:prstGeom prst="rect">
            <a:avLst/>
          </a:prstGeom>
        </p:spPr>
      </p:pic>
    </p:spTree>
  </p:cSld>
  <p:clrMapOvr>
    <a:masterClrMapping/>
  </p:clrMapOvr>
  <p:transition spd="slow" advTm="3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650"/>
                            </p:stCondLst>
                            <p:childTnLst>
                              <p:par>
                                <p:cTn id="2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020351" y="1925273"/>
            <a:ext cx="198002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8965">
              <a:lnSpc>
                <a:spcPct val="150000"/>
              </a:lnSpc>
            </a:pPr>
            <a:r>
              <a:rPr lang="zh-CN" altLang="en-US" sz="2800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新春新气象</a:t>
            </a:r>
          </a:p>
        </p:txBody>
      </p:sp>
      <p:sp>
        <p:nvSpPr>
          <p:cNvPr id="3" name="矩形 2"/>
          <p:cNvSpPr/>
          <p:nvPr/>
        </p:nvSpPr>
        <p:spPr>
          <a:xfrm>
            <a:off x="1448555" y="2773216"/>
            <a:ext cx="5290280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8965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新年，即一年的第一天，为世界多数国家通行的节日。世界各国，特别是古代都有不同的日期，现代世界多数国家为公元制纪年的</a:t>
            </a:r>
            <a:r>
              <a:rPr lang="en-US" altLang="zh-CN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1</a:t>
            </a:r>
            <a:r>
              <a:rPr lang="zh-CN" altLang="en-US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月</a:t>
            </a:r>
            <a:r>
              <a:rPr lang="en-US" altLang="zh-CN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1</a:t>
            </a:r>
            <a:r>
              <a:rPr lang="zh-CN" altLang="en-US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日。现代将“元旦”称为公历新年，将“春节”称为农历新年。当日，人们会以各种不同的方式庆祝新年的到来。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15008500" y="3045105"/>
            <a:ext cx="28828" cy="198125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3411756" y="888785"/>
            <a:ext cx="4915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PART.2    </a:t>
            </a:r>
            <a:r>
              <a:rPr lang="zh-CN" altLang="en-US" sz="3200" dirty="0" smtClean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新年的</a:t>
            </a:r>
            <a:r>
              <a:rPr lang="zh-CN" altLang="en-US" sz="3200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习俗</a:t>
            </a:r>
          </a:p>
        </p:txBody>
      </p:sp>
      <p:pic>
        <p:nvPicPr>
          <p:cNvPr id="8" name="图片 7" descr="E:\微店\兼职\QQ3007427311PPT\2019.10.21鼠年春节新年-ppt-3\鼠年蓝色经典新年PPT模板\51miz-E1053724-B2181064.png51miz-E1053724-B218106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483264" y="1858598"/>
            <a:ext cx="3297555" cy="3539483"/>
          </a:xfrm>
          <a:prstGeom prst="rect">
            <a:avLst/>
          </a:prstGeom>
        </p:spPr>
      </p:pic>
    </p:spTree>
  </p:cSld>
  <p:clrMapOvr>
    <a:masterClrMapping/>
  </p:clrMapOvr>
  <p:transition spd="slow" advTm="3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360951" y="2348184"/>
            <a:ext cx="4755148" cy="2742156"/>
          </a:xfrm>
          <a:prstGeom prst="rect">
            <a:avLst/>
          </a:prstGeom>
          <a:ln w="15875">
            <a:noFill/>
            <a:prstDash val="lgDashDot"/>
          </a:ln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pc="300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新年，即一年的第一天，为世界多数国家通行的节日。世界各国，特别是古代都有不同的日期，现代世界多数国家为公元制纪年的</a:t>
            </a:r>
            <a:r>
              <a:rPr lang="en-US" altLang="zh-CN" spc="300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1</a:t>
            </a:r>
            <a:r>
              <a:rPr lang="zh-CN" altLang="en-US" spc="300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月</a:t>
            </a:r>
            <a:r>
              <a:rPr lang="en-US" altLang="zh-CN" spc="300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1</a:t>
            </a:r>
            <a:r>
              <a:rPr lang="zh-CN" altLang="en-US" spc="300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日。现代将“元旦”称为公历新年，将“春节”称为农历新年。当日，人们会以各种不同的方式庆祝新年的到来。</a:t>
            </a:r>
          </a:p>
        </p:txBody>
      </p:sp>
      <p:pic>
        <p:nvPicPr>
          <p:cNvPr id="4" name="图片 3" descr="E:\微店\兼职\QQ3007427311PPT\2019.10.21鼠年春节新年-ppt-3\鼠年蓝色经典新年PPT模板\51miz-E1093862-D8B65B51.png51miz-E1093862-D8B65B5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171023" y="2348327"/>
            <a:ext cx="3782695" cy="287522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725265" y="871368"/>
            <a:ext cx="4915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PART.2    </a:t>
            </a:r>
            <a:r>
              <a:rPr lang="zh-CN" altLang="en-US" sz="3200" dirty="0" smtClean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新年的</a:t>
            </a:r>
            <a:r>
              <a:rPr lang="zh-CN" altLang="en-US" sz="3200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习俗</a:t>
            </a:r>
          </a:p>
        </p:txBody>
      </p:sp>
    </p:spTree>
  </p:cSld>
  <p:clrMapOvr>
    <a:masterClrMapping/>
  </p:clrMapOvr>
  <p:transition spd="slow" advTm="3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681722" y="819116"/>
            <a:ext cx="4915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PART.2    </a:t>
            </a:r>
            <a:r>
              <a:rPr lang="zh-CN" altLang="en-US" sz="3200" dirty="0" smtClean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新年的</a:t>
            </a:r>
            <a:r>
              <a:rPr lang="zh-CN" altLang="en-US" sz="3200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习俗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1302741" y="4142933"/>
            <a:ext cx="2814004" cy="1041689"/>
            <a:chOff x="1392548" y="3358617"/>
            <a:chExt cx="2814004" cy="1041689"/>
          </a:xfrm>
        </p:grpSpPr>
        <p:sp>
          <p:nvSpPr>
            <p:cNvPr id="4" name="TextBox 45"/>
            <p:cNvSpPr txBox="1"/>
            <p:nvPr/>
          </p:nvSpPr>
          <p:spPr>
            <a:xfrm>
              <a:off x="1814414" y="3358617"/>
              <a:ext cx="2129790" cy="421005"/>
            </a:xfrm>
            <a:prstGeom prst="rect">
              <a:avLst/>
            </a:prstGeom>
          </p:spPr>
          <p:txBody>
            <a:bodyPr vert="horz" wrap="none" lIns="0" tIns="0" rIns="0" bIns="0" anchor="b" anchorCtr="1">
              <a:noAutofit/>
            </a:bodyPr>
            <a:lstStyle/>
            <a:p>
              <a:pPr algn="ctr"/>
              <a:r>
                <a:rPr lang="zh-CN" altLang="en-US" sz="2400" b="1" kern="900" dirty="0">
                  <a:solidFill>
                    <a:schemeClr val="bg1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+mn-ea"/>
                  <a:sym typeface="+mn-lt"/>
                </a:rPr>
                <a:t>恭贺新春</a:t>
              </a:r>
            </a:p>
          </p:txBody>
        </p:sp>
        <p:sp>
          <p:nvSpPr>
            <p:cNvPr id="5" name="TextBox 46"/>
            <p:cNvSpPr txBox="1"/>
            <p:nvPr/>
          </p:nvSpPr>
          <p:spPr>
            <a:xfrm>
              <a:off x="1392548" y="3854150"/>
              <a:ext cx="2814004" cy="546156"/>
            </a:xfrm>
            <a:prstGeom prst="rect">
              <a:avLst/>
            </a:prstGeom>
          </p:spPr>
          <p:txBody>
            <a:bodyPr vert="horz" wrap="square" lIns="0" tIns="0" rIns="0" bIns="0" anchor="t" anchorCtr="1">
              <a:no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+mn-ea"/>
                  <a:sym typeface="+mn-lt"/>
                </a:rPr>
                <a:t>新年，即一年的第一天，为世界多数国家通行的节日。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217347" y="2195071"/>
            <a:ext cx="2795805" cy="1041689"/>
            <a:chOff x="4637729" y="1526960"/>
            <a:chExt cx="2795805" cy="1041689"/>
          </a:xfrm>
        </p:grpSpPr>
        <p:sp>
          <p:nvSpPr>
            <p:cNvPr id="7" name="TextBox 45"/>
            <p:cNvSpPr txBox="1"/>
            <p:nvPr/>
          </p:nvSpPr>
          <p:spPr>
            <a:xfrm>
              <a:off x="4900077" y="1526960"/>
              <a:ext cx="2129790" cy="421005"/>
            </a:xfrm>
            <a:prstGeom prst="rect">
              <a:avLst/>
            </a:prstGeom>
          </p:spPr>
          <p:txBody>
            <a:bodyPr vert="horz" wrap="none" lIns="0" tIns="0" rIns="0" bIns="0" anchor="b" anchorCtr="1">
              <a:noAutofit/>
            </a:bodyPr>
            <a:lstStyle/>
            <a:p>
              <a:pPr algn="ctr"/>
              <a:r>
                <a:rPr lang="zh-CN" altLang="en-US" sz="2400" b="1" kern="900" dirty="0">
                  <a:solidFill>
                    <a:schemeClr val="bg1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+mn-ea"/>
                  <a:sym typeface="+mn-lt"/>
                </a:rPr>
                <a:t>恭贺新春</a:t>
              </a:r>
            </a:p>
          </p:txBody>
        </p:sp>
        <p:sp>
          <p:nvSpPr>
            <p:cNvPr id="8" name="TextBox 46"/>
            <p:cNvSpPr txBox="1"/>
            <p:nvPr/>
          </p:nvSpPr>
          <p:spPr>
            <a:xfrm>
              <a:off x="4637729" y="2022493"/>
              <a:ext cx="2795805" cy="546156"/>
            </a:xfrm>
            <a:prstGeom prst="rect">
              <a:avLst/>
            </a:prstGeom>
          </p:spPr>
          <p:txBody>
            <a:bodyPr vert="horz" wrap="square" lIns="0" tIns="0" rIns="0" bIns="0" anchor="t" anchorCtr="1">
              <a:no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+mn-ea"/>
                  <a:sym typeface="+mn-lt"/>
                </a:rPr>
                <a:t>新年，即一年的第一天，为世界多数国家通行的节日。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414526" y="3231306"/>
            <a:ext cx="2853661" cy="1041689"/>
            <a:chOff x="8291473" y="3433145"/>
            <a:chExt cx="2853661" cy="1041689"/>
          </a:xfrm>
        </p:grpSpPr>
        <p:sp>
          <p:nvSpPr>
            <p:cNvPr id="10" name="TextBox 45"/>
            <p:cNvSpPr txBox="1"/>
            <p:nvPr/>
          </p:nvSpPr>
          <p:spPr>
            <a:xfrm>
              <a:off x="8553821" y="3433145"/>
              <a:ext cx="2129790" cy="421005"/>
            </a:xfrm>
            <a:prstGeom prst="rect">
              <a:avLst/>
            </a:prstGeom>
          </p:spPr>
          <p:txBody>
            <a:bodyPr vert="horz" wrap="none" lIns="0" tIns="0" rIns="0" bIns="0" anchor="b" anchorCtr="1">
              <a:noAutofit/>
            </a:bodyPr>
            <a:lstStyle/>
            <a:p>
              <a:pPr algn="ctr"/>
              <a:r>
                <a:rPr lang="zh-CN" altLang="en-US" sz="2400" b="1" kern="900" dirty="0">
                  <a:solidFill>
                    <a:schemeClr val="bg1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+mn-ea"/>
                  <a:sym typeface="+mn-lt"/>
                </a:rPr>
                <a:t>恭贺新春</a:t>
              </a:r>
            </a:p>
          </p:txBody>
        </p:sp>
        <p:sp>
          <p:nvSpPr>
            <p:cNvPr id="11" name="TextBox 46"/>
            <p:cNvSpPr txBox="1"/>
            <p:nvPr/>
          </p:nvSpPr>
          <p:spPr>
            <a:xfrm>
              <a:off x="8291473" y="3928678"/>
              <a:ext cx="2853661" cy="546156"/>
            </a:xfrm>
            <a:prstGeom prst="rect">
              <a:avLst/>
            </a:prstGeom>
          </p:spPr>
          <p:txBody>
            <a:bodyPr vert="horz" wrap="square" lIns="0" tIns="0" rIns="0" bIns="0" anchor="t" anchorCtr="1">
              <a:no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+mn-ea"/>
                  <a:sym typeface="+mn-lt"/>
                </a:rPr>
                <a:t>新年，即一年的第一天，为世界多数国家通行的节日。</a:t>
              </a:r>
            </a:p>
          </p:txBody>
        </p:sp>
      </p:grpSp>
      <p:pic>
        <p:nvPicPr>
          <p:cNvPr id="12" name="图片 11" descr="E:\微店\兼职\QQ3007427311PPT\2019.10.21鼠年春节新年-ppt-3\鼠年蓝色经典新年PPT模板\51miz-E1059419-2DBB9716.png51miz-E1059419-2DBB9716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7861935" y="1784985"/>
            <a:ext cx="2614930" cy="393192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957" y="105046"/>
            <a:ext cx="1963342" cy="1963342"/>
          </a:xfrm>
          <a:prstGeom prst="rect">
            <a:avLst/>
          </a:prstGeom>
        </p:spPr>
      </p:pic>
    </p:spTree>
  </p:cSld>
  <p:clrMapOvr>
    <a:masterClrMapping/>
  </p:clrMapOvr>
  <p:transition spd="slow" advTm="3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723779" y="880076"/>
            <a:ext cx="4915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PART.2    </a:t>
            </a:r>
            <a:r>
              <a:rPr lang="zh-CN" altLang="en-US" sz="3200" dirty="0" smtClean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新年的</a:t>
            </a:r>
            <a:r>
              <a:rPr lang="zh-CN" altLang="en-US" sz="3200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习俗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4974347" y="2060122"/>
            <a:ext cx="6426627" cy="3003550"/>
            <a:chOff x="7394599" y="1847306"/>
            <a:chExt cx="6426627" cy="3003550"/>
          </a:xfrm>
        </p:grpSpPr>
        <p:sp>
          <p:nvSpPr>
            <p:cNvPr id="4" name="椭圆 3"/>
            <p:cNvSpPr/>
            <p:nvPr/>
          </p:nvSpPr>
          <p:spPr>
            <a:xfrm flipH="1">
              <a:off x="7394599" y="1895566"/>
              <a:ext cx="680512" cy="562610"/>
            </a:xfrm>
            <a:prstGeom prst="ellipse">
              <a:avLst/>
            </a:prstGeom>
            <a:solidFill>
              <a:srgbClr val="BB0D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字魂70号-灵悦黑体" panose="00000500000000000000" pitchFamily="2" charset="-122"/>
                  <a:ea typeface="字魂70号-灵悦黑体" panose="00000500000000000000" pitchFamily="2" charset="-122"/>
                  <a:cs typeface="+mn-ea"/>
                  <a:sym typeface="+mn-lt"/>
                </a:rPr>
                <a:t>新</a:t>
              </a:r>
            </a:p>
          </p:txBody>
        </p:sp>
        <p:sp>
          <p:nvSpPr>
            <p:cNvPr id="5" name="椭圆 4"/>
            <p:cNvSpPr/>
            <p:nvPr/>
          </p:nvSpPr>
          <p:spPr>
            <a:xfrm flipH="1">
              <a:off x="7394599" y="2691856"/>
              <a:ext cx="680512" cy="563245"/>
            </a:xfrm>
            <a:prstGeom prst="ellipse">
              <a:avLst/>
            </a:prstGeom>
            <a:solidFill>
              <a:srgbClr val="BB0D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24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字魂70号-灵悦黑体" panose="00000500000000000000" pitchFamily="2" charset="-122"/>
                  <a:ea typeface="字魂70号-灵悦黑体" panose="00000500000000000000" pitchFamily="2" charset="-122"/>
                  <a:cs typeface="+mn-ea"/>
                  <a:sym typeface="+mn-lt"/>
                </a:rPr>
                <a:t>春</a:t>
              </a:r>
              <a:endParaRPr lang="zh-CN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70号-灵悦黑体" panose="00000500000000000000" pitchFamily="2" charset="-122"/>
                <a:ea typeface="字魂70号-灵悦黑体" panose="000005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 flipH="1">
              <a:off x="7394599" y="3490051"/>
              <a:ext cx="680512" cy="562610"/>
            </a:xfrm>
            <a:prstGeom prst="ellipse">
              <a:avLst/>
            </a:prstGeom>
            <a:solidFill>
              <a:srgbClr val="BB0D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字魂70号-灵悦黑体" panose="00000500000000000000" pitchFamily="2" charset="-122"/>
                  <a:ea typeface="字魂70号-灵悦黑体" panose="00000500000000000000" pitchFamily="2" charset="-122"/>
                  <a:cs typeface="+mn-ea"/>
                  <a:sym typeface="+mn-lt"/>
                </a:rPr>
                <a:t>佳</a:t>
              </a:r>
            </a:p>
          </p:txBody>
        </p:sp>
        <p:sp>
          <p:nvSpPr>
            <p:cNvPr id="7" name="椭圆 6"/>
            <p:cNvSpPr/>
            <p:nvPr/>
          </p:nvSpPr>
          <p:spPr>
            <a:xfrm flipH="1">
              <a:off x="7394599" y="4287611"/>
              <a:ext cx="680512" cy="563245"/>
            </a:xfrm>
            <a:prstGeom prst="ellipse">
              <a:avLst/>
            </a:prstGeom>
            <a:solidFill>
              <a:srgbClr val="BB0D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字魂70号-灵悦黑体" panose="00000500000000000000" pitchFamily="2" charset="-122"/>
                  <a:ea typeface="字魂70号-灵悦黑体" panose="00000500000000000000" pitchFamily="2" charset="-122"/>
                  <a:cs typeface="+mn-ea"/>
                  <a:sym typeface="+mn-lt"/>
                </a:rPr>
                <a:t>节</a:t>
              </a: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8251641" y="1922236"/>
              <a:ext cx="0" cy="2902585"/>
            </a:xfrm>
            <a:prstGeom prst="line">
              <a:avLst/>
            </a:prstGeom>
            <a:ln w="12700">
              <a:solidFill>
                <a:schemeClr val="bg1">
                  <a:alpha val="6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矩形 8"/>
            <p:cNvSpPr/>
            <p:nvPr/>
          </p:nvSpPr>
          <p:spPr>
            <a:xfrm>
              <a:off x="8444644" y="1847306"/>
              <a:ext cx="5376582" cy="30008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>
                <a:lnSpc>
                  <a:spcPct val="150000"/>
                </a:lnSpc>
                <a:defRPr/>
              </a:pPr>
              <a:r>
                <a:rPr lang="zh-CN" altLang="en-US" spc="225" dirty="0">
                  <a:solidFill>
                    <a:schemeClr val="bg1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+mn-ea"/>
                  <a:sym typeface="+mn-lt"/>
                </a:rPr>
                <a:t>新年，即一年的第一天，为世界多数国家通行的节日。世界各国，特别是古代都有不同的日期，现代世界多数国家为公元制纪年的</a:t>
              </a:r>
              <a:r>
                <a:rPr lang="en-US" altLang="zh-CN" spc="225" dirty="0">
                  <a:solidFill>
                    <a:schemeClr val="bg1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+mn-ea"/>
                  <a:sym typeface="+mn-lt"/>
                </a:rPr>
                <a:t>1</a:t>
              </a:r>
              <a:r>
                <a:rPr lang="zh-CN" altLang="en-US" spc="225" dirty="0">
                  <a:solidFill>
                    <a:schemeClr val="bg1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+mn-ea"/>
                  <a:sym typeface="+mn-lt"/>
                </a:rPr>
                <a:t>月</a:t>
              </a:r>
              <a:r>
                <a:rPr lang="en-US" altLang="zh-CN" spc="225" dirty="0">
                  <a:solidFill>
                    <a:schemeClr val="bg1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+mn-ea"/>
                  <a:sym typeface="+mn-lt"/>
                </a:rPr>
                <a:t>1</a:t>
              </a:r>
              <a:r>
                <a:rPr lang="zh-CN" altLang="en-US" spc="225" dirty="0">
                  <a:solidFill>
                    <a:schemeClr val="bg1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+mn-ea"/>
                  <a:sym typeface="+mn-lt"/>
                </a:rPr>
                <a:t>日。</a:t>
              </a:r>
              <a:endParaRPr lang="en-US" altLang="zh-CN" spc="225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endParaRPr>
            </a:p>
            <a:p>
              <a:pPr algn="l">
                <a:lnSpc>
                  <a:spcPct val="150000"/>
                </a:lnSpc>
                <a:defRPr/>
              </a:pPr>
              <a:endParaRPr lang="en-US" altLang="zh-CN" spc="225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endParaRPr>
            </a:p>
            <a:p>
              <a:pPr algn="l">
                <a:lnSpc>
                  <a:spcPct val="150000"/>
                </a:lnSpc>
                <a:defRPr/>
              </a:pPr>
              <a:r>
                <a:rPr lang="zh-CN" altLang="en-US" spc="225" dirty="0">
                  <a:solidFill>
                    <a:schemeClr val="bg1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+mn-ea"/>
                  <a:sym typeface="+mn-lt"/>
                </a:rPr>
                <a:t>现代将“元旦”称为公历新年，将“春节”称为农历新年。当日，人们会以各种不同的方式庆祝新年的到来。</a:t>
              </a:r>
              <a:endParaRPr lang="zh-CN" altLang="en-US" sz="1600" spc="225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endParaRPr>
            </a:p>
          </p:txBody>
        </p:sp>
      </p:grpSp>
      <p:pic>
        <p:nvPicPr>
          <p:cNvPr id="11" name="图片 10" descr="E:\微店\兼职\QQ3007427311PPT\2019.10.21鼠年春节新年-ppt-3\鼠年蓝色经典新年PPT模板\51miz-E1063519-52B7EE3A.png51miz-E1063519-52B7EE3A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 flipH="1">
            <a:off x="1313815" y="1684655"/>
            <a:ext cx="2798445" cy="3751580"/>
          </a:xfrm>
          <a:prstGeom prst="rect">
            <a:avLst/>
          </a:prstGeom>
        </p:spPr>
      </p:pic>
    </p:spTree>
  </p:cSld>
  <p:clrMapOvr>
    <a:masterClrMapping/>
  </p:clrMapOvr>
  <p:transition spd="slow" advTm="3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648835" y="3428509"/>
            <a:ext cx="76470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9600" b="1">
                <a:gradFill flip="none" rotWithShape="1">
                  <a:gsLst>
                    <a:gs pos="0">
                      <a:srgbClr val="E9A73B"/>
                    </a:gs>
                    <a:gs pos="100000">
                      <a:srgbClr val="FFF995"/>
                    </a:gs>
                  </a:gsLst>
                  <a:lin ang="18900000" scaled="1"/>
                  <a:tileRect/>
                </a:gradFill>
              </a:defRPr>
            </a:lvl1pPr>
          </a:lstStyle>
          <a:p>
            <a:pPr algn="ctr"/>
            <a:r>
              <a:rPr lang="zh-CN" altLang="en-US" sz="6000" b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新年的盛宴</a:t>
            </a:r>
            <a:endParaRPr lang="zh-CN" altLang="en-US" sz="6000" b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字魂70号-灵悦黑体" panose="00000500000000000000" pitchFamily="2" charset="-122"/>
              <a:ea typeface="字魂70号-灵悦黑体" panose="00000500000000000000" pitchFamily="2" charset="-122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961972" y="4373935"/>
            <a:ext cx="42562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200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字魂17号-萌趣果冻体" panose="02000000000000000000" pitchFamily="2" charset="-122"/>
              </a:rPr>
              <a:t>HAPPY NEW YEAR</a:t>
            </a:r>
            <a:endParaRPr lang="zh-CN" altLang="en-US" sz="3200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字魂70号-灵悦黑体" panose="00000500000000000000" pitchFamily="2" charset="-122"/>
              <a:ea typeface="字魂70号-灵悦黑体" panose="00000500000000000000" pitchFamily="2" charset="-122"/>
              <a:sym typeface="字魂17号-萌趣果冻体" panose="02000000000000000000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179613" y="2963912"/>
            <a:ext cx="2585504" cy="923330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en-US" altLang="zh-CN" sz="5400" spc="300" dirty="0" smtClean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字魂17号-萌趣果冻体" panose="02000000000000000000" pitchFamily="2" charset="-122"/>
              </a:rPr>
              <a:t>PART.3</a:t>
            </a:r>
            <a:endParaRPr lang="zh-CN" altLang="en-US" sz="5400" spc="300" dirty="0">
              <a:solidFill>
                <a:schemeClr val="bg1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  <a:sym typeface="字魂17号-萌趣果冻体" panose="02000000000000000000" pitchFamily="2" charset="-122"/>
            </a:endParaRPr>
          </a:p>
        </p:txBody>
      </p:sp>
      <p:pic>
        <p:nvPicPr>
          <p:cNvPr id="8" name="图片 7" descr="E:\微店\兼职\QQ3007427311PPT\2019.10.21鼠年春节新年-ppt-3\鼠年蓝色经典新年PPT模板\51miz-E1094253-72E940C5 副本.png51miz-E1094253-72E940C5 副本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41715" y="588508"/>
            <a:ext cx="5778137" cy="5219065"/>
          </a:xfrm>
          <a:prstGeom prst="rect">
            <a:avLst/>
          </a:prstGeom>
        </p:spPr>
      </p:pic>
    </p:spTree>
  </p:cSld>
  <p:clrMapOvr>
    <a:masterClrMapping/>
  </p:clrMapOvr>
  <p:transition spd="slow" advTm="3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650"/>
                            </p:stCondLst>
                            <p:childTnLst>
                              <p:par>
                                <p:cTn id="2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E:\微店\兼职\QQ3007427311PPT\2019.10.21鼠年春节新年-ppt-3\鼠年蓝色经典新年PPT模板\51miz-E744040-CA0527BA.png51miz-E744040-CA0527BA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8058150" y="2409825"/>
            <a:ext cx="3243580" cy="2821940"/>
          </a:xfrm>
          <a:custGeom>
            <a:avLst/>
            <a:gdLst>
              <a:gd name="connsiteX0" fmla="*/ 0 w 2842384"/>
              <a:gd name="connsiteY0" fmla="*/ 0 h 3659723"/>
              <a:gd name="connsiteX1" fmla="*/ 2842384 w 2842384"/>
              <a:gd name="connsiteY1" fmla="*/ 0 h 3659723"/>
              <a:gd name="connsiteX2" fmla="*/ 2842384 w 2842384"/>
              <a:gd name="connsiteY2" fmla="*/ 3659723 h 3659723"/>
              <a:gd name="connsiteX3" fmla="*/ 0 w 2842384"/>
              <a:gd name="connsiteY3" fmla="*/ 3659723 h 365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2384" h="3659723">
                <a:moveTo>
                  <a:pt x="0" y="0"/>
                </a:moveTo>
                <a:lnTo>
                  <a:pt x="2842384" y="0"/>
                </a:lnTo>
                <a:lnTo>
                  <a:pt x="2842384" y="3659723"/>
                </a:lnTo>
                <a:lnTo>
                  <a:pt x="0" y="3659723"/>
                </a:lnTo>
                <a:close/>
              </a:path>
            </a:pathLst>
          </a:custGeom>
          <a:ln w="22225">
            <a:solidFill>
              <a:schemeClr val="bg1"/>
            </a:solidFill>
          </a:ln>
        </p:spPr>
      </p:pic>
      <p:sp>
        <p:nvSpPr>
          <p:cNvPr id="3" name="文本框 2"/>
          <p:cNvSpPr txBox="1"/>
          <p:nvPr/>
        </p:nvSpPr>
        <p:spPr>
          <a:xfrm>
            <a:off x="1552845" y="2409922"/>
            <a:ext cx="6278642" cy="268848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pc="300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在江苏靖江，不管是招待客人还是逢年过节或者办喜事，都一定要吃馄饨。除夕早上，家家户户就开始剁菜馅包馄饨，从年三十一直要吃到正月十五，“馄饨就酒，越吃越有”，寄托了靖江人对新一年的美好愿望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051929" y="2409618"/>
            <a:ext cx="492443" cy="203886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2000" b="1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输入标题内容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667996" y="905634"/>
            <a:ext cx="4915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PART.3    </a:t>
            </a:r>
            <a:r>
              <a:rPr lang="zh-CN" altLang="en-US" sz="3200" dirty="0" smtClean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新年的</a:t>
            </a:r>
            <a:r>
              <a:rPr lang="zh-CN" altLang="en-US" sz="3200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盛宴</a:t>
            </a:r>
          </a:p>
        </p:txBody>
      </p:sp>
    </p:spTree>
  </p:cSld>
  <p:clrMapOvr>
    <a:masterClrMapping/>
  </p:clrMapOvr>
  <p:transition spd="slow" advTm="3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933713" y="3099284"/>
            <a:ext cx="5100578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  <a:buClr>
                <a:schemeClr val="accent1">
                  <a:lumMod val="75000"/>
                </a:schemeClr>
              </a:buClr>
              <a:buSzPct val="145000"/>
            </a:pPr>
            <a:r>
              <a:rPr lang="zh-CN" altLang="en-US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“无鸡不成宴”是广东人的口头禅，广东、香港一带过年一定要吃鸡，鸡与吉发音相似，代表生活吉祥如意。湖北人过年则是要喝鸡汤，象征清泰平安。鸡翅寓意展翅高飞，鸡爪寄意“新年抓财”，吃鸡骨头则表示“出人头地”。</a:t>
            </a:r>
          </a:p>
        </p:txBody>
      </p:sp>
      <p:sp>
        <p:nvSpPr>
          <p:cNvPr id="3" name="矩形: 圆角 1"/>
          <p:cNvSpPr/>
          <p:nvPr/>
        </p:nvSpPr>
        <p:spPr>
          <a:xfrm>
            <a:off x="5976151" y="2160148"/>
            <a:ext cx="5058139" cy="674579"/>
          </a:xfrm>
          <a:prstGeom prst="roundRect">
            <a:avLst/>
          </a:prstGeom>
          <a:solidFill>
            <a:srgbClr val="DE50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新春新气象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558571" y="1065038"/>
            <a:ext cx="4915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PART.3    </a:t>
            </a:r>
            <a:r>
              <a:rPr lang="zh-CN" altLang="en-US" sz="3200" dirty="0" smtClean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新年的</a:t>
            </a:r>
            <a:r>
              <a:rPr lang="zh-CN" altLang="en-US" sz="3200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盛宴</a:t>
            </a:r>
          </a:p>
        </p:txBody>
      </p:sp>
      <p:pic>
        <p:nvPicPr>
          <p:cNvPr id="5" name="图片 4" descr="E:\微店\兼职\QQ3007427311PPT\2019.10.21鼠年春节新年-ppt-3\鼠年蓝色经典新年PPT模板\51miz-E1094252-5179FB07.png51miz-E1094252-5179FB07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 flipH="1">
            <a:off x="979805" y="1525270"/>
            <a:ext cx="4328160" cy="3743960"/>
          </a:xfrm>
          <a:prstGeom prst="rect">
            <a:avLst/>
          </a:prstGeom>
        </p:spPr>
      </p:pic>
    </p:spTree>
  </p:cSld>
  <p:clrMapOvr>
    <a:masterClrMapping/>
  </p:clrMapOvr>
  <p:transition spd="slow" advTm="3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000509" y="2155092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8965"/>
            <a:r>
              <a:rPr lang="zh-CN" altLang="en-US" sz="2800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新春新气象</a:t>
            </a:r>
          </a:p>
        </p:txBody>
      </p:sp>
      <p:sp>
        <p:nvSpPr>
          <p:cNvPr id="3" name="矩形 2"/>
          <p:cNvSpPr/>
          <p:nvPr/>
        </p:nvSpPr>
        <p:spPr>
          <a:xfrm>
            <a:off x="7201924" y="2788175"/>
            <a:ext cx="3866760" cy="2252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8965">
              <a:lnSpc>
                <a:spcPct val="130000"/>
              </a:lnSpc>
            </a:pPr>
            <a:r>
              <a:rPr lang="zh-CN" altLang="en-US" spc="300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在春节习俗里，有些地方有吃蛋、送蛋的传统，年夜饭餐桌上也必不可少，名为“团圆蛋”。大年初一的早上要吃荷包蛋，而且要先吃蛋黄，寓意新的一年日子会圆满红火。</a:t>
            </a:r>
          </a:p>
        </p:txBody>
      </p:sp>
      <p:pic>
        <p:nvPicPr>
          <p:cNvPr id="4" name="图片 3" descr="E:\微店\兼职\QQ3007427311PPT\2019.10.21鼠年春节新年-ppt-3\鼠年蓝色经典新年PPT模板\51miz-E1093862-D8B65B51.png51miz-E1093862-D8B65B5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45177" y="2055680"/>
            <a:ext cx="4184650" cy="3180724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  <p:sp>
        <p:nvSpPr>
          <p:cNvPr id="6" name="文本框 5"/>
          <p:cNvSpPr txBox="1"/>
          <p:nvPr/>
        </p:nvSpPr>
        <p:spPr>
          <a:xfrm>
            <a:off x="3638179" y="775573"/>
            <a:ext cx="4915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PART.3    </a:t>
            </a:r>
            <a:r>
              <a:rPr lang="zh-CN" altLang="en-US" sz="3200" dirty="0" smtClean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新年的</a:t>
            </a:r>
            <a:r>
              <a:rPr lang="zh-CN" altLang="en-US" sz="3200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盛宴</a:t>
            </a:r>
          </a:p>
        </p:txBody>
      </p:sp>
    </p:spTree>
  </p:cSld>
  <p:clrMapOvr>
    <a:masterClrMapping/>
  </p:clrMapOvr>
  <p:transition spd="slow" advTm="3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4289053" y="3379882"/>
            <a:ext cx="76470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9600" b="1">
                <a:gradFill flip="none" rotWithShape="1">
                  <a:gsLst>
                    <a:gs pos="0">
                      <a:srgbClr val="E9A73B"/>
                    </a:gs>
                    <a:gs pos="100000">
                      <a:srgbClr val="FFF995"/>
                    </a:gs>
                  </a:gsLst>
                  <a:lin ang="18900000" scaled="1"/>
                  <a:tileRect/>
                </a:gradFill>
              </a:defRPr>
            </a:lvl1pPr>
          </a:lstStyle>
          <a:p>
            <a:pPr algn="ctr"/>
            <a:r>
              <a:rPr lang="zh-CN" altLang="en-US" sz="6000" b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新年新希望</a:t>
            </a:r>
            <a:endParaRPr lang="zh-CN" altLang="en-US" sz="6000" b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字魂70号-灵悦黑体" panose="00000500000000000000" pitchFamily="2" charset="-122"/>
              <a:ea typeface="字魂70号-灵悦黑体" panose="00000500000000000000" pitchFamily="2" charset="-122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673310" y="4325308"/>
            <a:ext cx="42562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200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字魂17号-萌趣果冻体" panose="02000000000000000000" pitchFamily="2" charset="-122"/>
              </a:rPr>
              <a:t>HAPPY NEW YEAR</a:t>
            </a:r>
            <a:endParaRPr lang="zh-CN" altLang="en-US" sz="3200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字魂70号-灵悦黑体" panose="00000500000000000000" pitchFamily="2" charset="-122"/>
              <a:ea typeface="字魂70号-灵悦黑体" panose="00000500000000000000" pitchFamily="2" charset="-122"/>
              <a:sym typeface="字魂17号-萌趣果冻体" panose="02000000000000000000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819831" y="2915285"/>
            <a:ext cx="2585504" cy="923330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en-US" altLang="zh-CN" sz="5400" spc="300" dirty="0" smtClean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字魂17号-萌趣果冻体" panose="02000000000000000000" pitchFamily="2" charset="-122"/>
              </a:rPr>
              <a:t>PART.4</a:t>
            </a:r>
            <a:endParaRPr lang="zh-CN" altLang="en-US" sz="5400" spc="300" dirty="0">
              <a:solidFill>
                <a:schemeClr val="bg1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  <a:sym typeface="字魂17号-萌趣果冻体" panose="02000000000000000000" pitchFamily="2" charset="-122"/>
            </a:endParaRPr>
          </a:p>
        </p:txBody>
      </p:sp>
      <p:pic>
        <p:nvPicPr>
          <p:cNvPr id="6" name="图片 5" descr="E:\微店\兼职\QQ3007427311PPT\2019.10.21鼠年春节新年-ppt-3\鼠年蓝色经典新年PPT模板\51miz-E1078871-AB9909D3.png51miz-E1078871-AB9909D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304697" y="406904"/>
            <a:ext cx="3696335" cy="5344491"/>
          </a:xfrm>
          <a:prstGeom prst="rect">
            <a:avLst/>
          </a:prstGeom>
        </p:spPr>
      </p:pic>
    </p:spTree>
  </p:cSld>
  <p:clrMapOvr>
    <a:masterClrMapping/>
  </p:clrMapOvr>
  <p:transition spd="slow" advTm="3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650"/>
                            </p:stCondLst>
                            <p:childTnLst>
                              <p:par>
                                <p:cTn id="2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E:\微店\兼职\QQ3007427311PPT\2019.10.21鼠年春节新年-ppt-3\鼠年蓝色经典新年PPT模板\840 (1).jpg840 (1)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92717" y="2045645"/>
            <a:ext cx="2650083" cy="3153410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sp>
        <p:nvSpPr>
          <p:cNvPr id="3" name="文本框 2"/>
          <p:cNvSpPr txBox="1"/>
          <p:nvPr/>
        </p:nvSpPr>
        <p:spPr>
          <a:xfrm>
            <a:off x="6202112" y="2358585"/>
            <a:ext cx="533089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河南很多地方大年初一早上会吃饺子煮面，名为“金丝穿元宝”。除夕晚上饺子煮熟了捞着吃，称为“捞元宝”。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202112" y="1813522"/>
            <a:ext cx="1916956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迎接新年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202112" y="4390944"/>
            <a:ext cx="533089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河南很多地方大年初一早上会吃饺子煮面，名为“金丝穿元宝”。除夕晚上饺子煮熟了捞着吃，称为“捞元宝”。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202112" y="3845881"/>
            <a:ext cx="1916956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迎接新年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971298" y="2276867"/>
            <a:ext cx="265836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团</a:t>
            </a:r>
            <a:endParaRPr lang="en-US" altLang="zh-CN" sz="96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  <a:p>
            <a:pPr algn="ctr"/>
            <a:r>
              <a:rPr lang="zh-CN" altLang="en-US" sz="9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圆</a:t>
            </a:r>
            <a:endParaRPr lang="zh-CN" altLang="en-US" sz="9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742682" y="871367"/>
            <a:ext cx="4915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PART.4    </a:t>
            </a:r>
            <a:r>
              <a:rPr lang="zh-CN" altLang="en-US" sz="3200" dirty="0" smtClean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新年新希望</a:t>
            </a:r>
            <a:endParaRPr lang="zh-CN" altLang="en-US" sz="3200" dirty="0">
              <a:solidFill>
                <a:schemeClr val="bg1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  <a:sym typeface="+mn-lt"/>
            </a:endParaRPr>
          </a:p>
        </p:txBody>
      </p:sp>
    </p:spTree>
  </p:cSld>
  <p:clrMapOvr>
    <a:masterClrMapping/>
  </p:clrMapOvr>
  <p:transition spd="slow" advTm="3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E:\微店\兼职\QQ3007427311PPT\2019.10.21鼠年春节新年-ppt-3\鼠年蓝色经典新年PPT模板\840 (5).jpg840 (5)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388235" y="1737995"/>
            <a:ext cx="1699260" cy="4080510"/>
          </a:xfrm>
          <a:custGeom>
            <a:avLst/>
            <a:gdLst>
              <a:gd name="connsiteX0" fmla="*/ 0 w 1426655"/>
              <a:gd name="connsiteY0" fmla="*/ 0 h 4121450"/>
              <a:gd name="connsiteX1" fmla="*/ 1426655 w 1426655"/>
              <a:gd name="connsiteY1" fmla="*/ 0 h 4121450"/>
              <a:gd name="connsiteX2" fmla="*/ 1426655 w 1426655"/>
              <a:gd name="connsiteY2" fmla="*/ 4121450 h 4121450"/>
              <a:gd name="connsiteX3" fmla="*/ 0 w 1426655"/>
              <a:gd name="connsiteY3" fmla="*/ 4121450 h 4121450"/>
              <a:gd name="connsiteX4" fmla="*/ 0 w 1426655"/>
              <a:gd name="connsiteY4" fmla="*/ 0 h 412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6655" h="4121450">
                <a:moveTo>
                  <a:pt x="0" y="0"/>
                </a:moveTo>
                <a:lnTo>
                  <a:pt x="1426655" y="0"/>
                </a:lnTo>
                <a:lnTo>
                  <a:pt x="1426655" y="4121450"/>
                </a:lnTo>
                <a:lnTo>
                  <a:pt x="0" y="412145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3" name="矩形 2"/>
          <p:cNvSpPr/>
          <p:nvPr/>
        </p:nvSpPr>
        <p:spPr>
          <a:xfrm>
            <a:off x="747814" y="1718280"/>
            <a:ext cx="1439502" cy="4100342"/>
          </a:xfrm>
          <a:prstGeom prst="rect">
            <a:avLst/>
          </a:prstGeom>
          <a:solidFill>
            <a:srgbClr val="C91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287715" y="1718127"/>
            <a:ext cx="1439502" cy="4100342"/>
          </a:xfrm>
          <a:prstGeom prst="rect">
            <a:avLst/>
          </a:prstGeom>
          <a:solidFill>
            <a:srgbClr val="C91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572061" y="2254079"/>
            <a:ext cx="1015663" cy="323934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点击此处添加文字点击此处添加文字点击此处添加文字</a:t>
            </a:r>
            <a:endParaRPr lang="en-US" altLang="zh-CN" dirty="0">
              <a:solidFill>
                <a:schemeClr val="bg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59733" y="2254078"/>
            <a:ext cx="1015663" cy="323934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点击此处添加文字点击此处添加文字点击此处添加文字</a:t>
            </a:r>
            <a:endParaRPr lang="en-US" altLang="zh-CN">
              <a:solidFill>
                <a:schemeClr val="bg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124318" y="2295162"/>
            <a:ext cx="4406574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春节饮食讲究好寓意，当然少不了鱼，一般为餐桌上最后一道菜，有些地方这道菜基本留下来不吃的，意为“年年有余”。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124317" y="1793131"/>
            <a:ext cx="16667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迎接新年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124318" y="4327521"/>
            <a:ext cx="44065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春节饮食讲究好寓意，当然少不了鱼，一般为餐桌上最后一道菜，有些地方这道菜基本留下来不吃的，意为“年年有余”。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124317" y="3825490"/>
            <a:ext cx="16667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迎接新年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3568511" y="801699"/>
            <a:ext cx="4915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PART.4    </a:t>
            </a:r>
            <a:r>
              <a:rPr lang="zh-CN" altLang="en-US" sz="3200" dirty="0" smtClean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新年新希望</a:t>
            </a:r>
            <a:endParaRPr lang="zh-CN" altLang="en-US" sz="3200" dirty="0">
              <a:solidFill>
                <a:schemeClr val="bg1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  <a:sym typeface="+mn-lt"/>
            </a:endParaRPr>
          </a:p>
        </p:txBody>
      </p:sp>
    </p:spTree>
  </p:cSld>
  <p:clrMapOvr>
    <a:masterClrMapping/>
  </p:clrMapOvr>
  <p:transition spd="slow" advTm="3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161316" y="1963419"/>
            <a:ext cx="2688702" cy="717550"/>
            <a:chOff x="1797" y="3182"/>
            <a:chExt cx="3354" cy="1130"/>
          </a:xfrm>
        </p:grpSpPr>
        <p:sp>
          <p:nvSpPr>
            <p:cNvPr id="3" name="TextBox 45"/>
            <p:cNvSpPr txBox="1"/>
            <p:nvPr/>
          </p:nvSpPr>
          <p:spPr>
            <a:xfrm>
              <a:off x="1797" y="3182"/>
              <a:ext cx="3354" cy="663"/>
            </a:xfrm>
            <a:prstGeom prst="rect">
              <a:avLst/>
            </a:prstGeom>
          </p:spPr>
          <p:txBody>
            <a:bodyPr vert="horz" wrap="none" lIns="0" tIns="0" rIns="0" bIns="0" anchor="b" anchorCtr="1">
              <a:noAutofit/>
            </a:bodyPr>
            <a:lstStyle/>
            <a:p>
              <a:pPr algn="ctr"/>
              <a:r>
                <a:rPr lang="zh-CN" altLang="en-US" sz="2400" b="1" kern="900" dirty="0">
                  <a:solidFill>
                    <a:schemeClr val="bg1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+mn-ea"/>
                  <a:sym typeface="+mn-lt"/>
                </a:rPr>
                <a:t>恭贺新春</a:t>
              </a:r>
            </a:p>
          </p:txBody>
        </p:sp>
        <p:sp>
          <p:nvSpPr>
            <p:cNvPr id="4" name="TextBox 46"/>
            <p:cNvSpPr txBox="1"/>
            <p:nvPr/>
          </p:nvSpPr>
          <p:spPr>
            <a:xfrm>
              <a:off x="1797" y="3853"/>
              <a:ext cx="3128" cy="459"/>
            </a:xfrm>
            <a:prstGeom prst="rect">
              <a:avLst/>
            </a:prstGeom>
          </p:spPr>
          <p:txBody>
            <a:bodyPr vert="horz" wrap="square" lIns="0" tIns="0" rIns="0" bIns="0" anchor="t" anchorCtr="1">
              <a:no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+mn-ea"/>
                  <a:sym typeface="+mn-lt"/>
                </a:rPr>
                <a:t>河南很多地方大年初一早上会吃饺子煮面，名为“金丝穿元宝”。除夕晚上饺子煮熟了捞着吃，称为“捞元宝”。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227991" y="4230369"/>
            <a:ext cx="2688702" cy="717550"/>
            <a:chOff x="1797" y="3182"/>
            <a:chExt cx="3354" cy="1130"/>
          </a:xfrm>
        </p:grpSpPr>
        <p:sp>
          <p:nvSpPr>
            <p:cNvPr id="6" name="TextBox 45"/>
            <p:cNvSpPr txBox="1"/>
            <p:nvPr/>
          </p:nvSpPr>
          <p:spPr>
            <a:xfrm>
              <a:off x="1797" y="3182"/>
              <a:ext cx="3354" cy="663"/>
            </a:xfrm>
            <a:prstGeom prst="rect">
              <a:avLst/>
            </a:prstGeom>
          </p:spPr>
          <p:txBody>
            <a:bodyPr vert="horz" wrap="none" lIns="0" tIns="0" rIns="0" bIns="0" anchor="b" anchorCtr="1">
              <a:noAutofit/>
            </a:bodyPr>
            <a:lstStyle/>
            <a:p>
              <a:pPr algn="ctr"/>
              <a:r>
                <a:rPr lang="zh-CN" altLang="en-US" sz="2400" b="1" kern="900" dirty="0">
                  <a:solidFill>
                    <a:schemeClr val="bg1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+mn-ea"/>
                  <a:sym typeface="+mn-lt"/>
                </a:rPr>
                <a:t>恭贺新春</a:t>
              </a:r>
            </a:p>
          </p:txBody>
        </p:sp>
        <p:sp>
          <p:nvSpPr>
            <p:cNvPr id="7" name="TextBox 46"/>
            <p:cNvSpPr txBox="1"/>
            <p:nvPr/>
          </p:nvSpPr>
          <p:spPr>
            <a:xfrm>
              <a:off x="1797" y="3853"/>
              <a:ext cx="3128" cy="459"/>
            </a:xfrm>
            <a:prstGeom prst="rect">
              <a:avLst/>
            </a:prstGeom>
          </p:spPr>
          <p:txBody>
            <a:bodyPr vert="horz" wrap="square" lIns="0" tIns="0" rIns="0" bIns="0" anchor="t" anchorCtr="1">
              <a:no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+mn-ea"/>
                  <a:sym typeface="+mn-lt"/>
                </a:rPr>
                <a:t>河南很多地方大年初一早上会吃饺子煮面，名为“金丝穿元宝”。除夕晚上饺子煮熟了捞着吃，称为“捞元宝”。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089166" y="1815464"/>
            <a:ext cx="2688702" cy="717550"/>
            <a:chOff x="1797" y="3182"/>
            <a:chExt cx="3354" cy="1130"/>
          </a:xfrm>
        </p:grpSpPr>
        <p:sp>
          <p:nvSpPr>
            <p:cNvPr id="9" name="TextBox 45"/>
            <p:cNvSpPr txBox="1"/>
            <p:nvPr/>
          </p:nvSpPr>
          <p:spPr>
            <a:xfrm>
              <a:off x="1797" y="3182"/>
              <a:ext cx="3354" cy="663"/>
            </a:xfrm>
            <a:prstGeom prst="rect">
              <a:avLst/>
            </a:prstGeom>
          </p:spPr>
          <p:txBody>
            <a:bodyPr vert="horz" wrap="none" lIns="0" tIns="0" rIns="0" bIns="0" anchor="b" anchorCtr="1">
              <a:noAutofit/>
            </a:bodyPr>
            <a:lstStyle/>
            <a:p>
              <a:pPr algn="ctr"/>
              <a:r>
                <a:rPr lang="zh-CN" altLang="en-US" sz="2400" b="1" kern="900" dirty="0">
                  <a:solidFill>
                    <a:schemeClr val="bg1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+mn-ea"/>
                  <a:sym typeface="+mn-lt"/>
                </a:rPr>
                <a:t>恭贺新春</a:t>
              </a:r>
            </a:p>
          </p:txBody>
        </p:sp>
        <p:sp>
          <p:nvSpPr>
            <p:cNvPr id="10" name="TextBox 46"/>
            <p:cNvSpPr txBox="1"/>
            <p:nvPr/>
          </p:nvSpPr>
          <p:spPr>
            <a:xfrm>
              <a:off x="1797" y="3853"/>
              <a:ext cx="3128" cy="459"/>
            </a:xfrm>
            <a:prstGeom prst="rect">
              <a:avLst/>
            </a:prstGeom>
          </p:spPr>
          <p:txBody>
            <a:bodyPr vert="horz" wrap="square" lIns="0" tIns="0" rIns="0" bIns="0" anchor="t" anchorCtr="1">
              <a:no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+mn-ea"/>
                  <a:sym typeface="+mn-lt"/>
                </a:rPr>
                <a:t>河南很多地方大年初一早上会吃饺子煮面，名为“金丝穿元宝”。除夕晚上饺子煮熟了捞着吃，称为“捞元宝”。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8155841" y="4082414"/>
            <a:ext cx="2688702" cy="717550"/>
            <a:chOff x="1797" y="3182"/>
            <a:chExt cx="3354" cy="1130"/>
          </a:xfrm>
        </p:grpSpPr>
        <p:sp>
          <p:nvSpPr>
            <p:cNvPr id="12" name="TextBox 45"/>
            <p:cNvSpPr txBox="1"/>
            <p:nvPr/>
          </p:nvSpPr>
          <p:spPr>
            <a:xfrm>
              <a:off x="1797" y="3182"/>
              <a:ext cx="3354" cy="663"/>
            </a:xfrm>
            <a:prstGeom prst="rect">
              <a:avLst/>
            </a:prstGeom>
          </p:spPr>
          <p:txBody>
            <a:bodyPr vert="horz" wrap="none" lIns="0" tIns="0" rIns="0" bIns="0" anchor="b" anchorCtr="1">
              <a:noAutofit/>
            </a:bodyPr>
            <a:lstStyle/>
            <a:p>
              <a:pPr algn="ctr"/>
              <a:r>
                <a:rPr lang="zh-CN" altLang="en-US" sz="2400" b="1" kern="900" dirty="0">
                  <a:solidFill>
                    <a:schemeClr val="bg1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+mn-ea"/>
                  <a:sym typeface="+mn-lt"/>
                </a:rPr>
                <a:t>恭贺新春</a:t>
              </a:r>
            </a:p>
          </p:txBody>
        </p:sp>
        <p:sp>
          <p:nvSpPr>
            <p:cNvPr id="13" name="TextBox 46"/>
            <p:cNvSpPr txBox="1"/>
            <p:nvPr/>
          </p:nvSpPr>
          <p:spPr>
            <a:xfrm>
              <a:off x="1797" y="3853"/>
              <a:ext cx="3128" cy="459"/>
            </a:xfrm>
            <a:prstGeom prst="rect">
              <a:avLst/>
            </a:prstGeom>
          </p:spPr>
          <p:txBody>
            <a:bodyPr vert="horz" wrap="square" lIns="0" tIns="0" rIns="0" bIns="0" anchor="t" anchorCtr="1">
              <a:no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+mn-ea"/>
                  <a:sym typeface="+mn-lt"/>
                </a:rPr>
                <a:t>河南很多地方大年初一早上会吃饺子煮面，名为“金丝穿元宝”。除夕晚上饺子煮熟了捞着吃，称为“捞元宝”。</a:t>
              </a: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3594636" y="732030"/>
            <a:ext cx="4915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PART.4    </a:t>
            </a:r>
            <a:r>
              <a:rPr lang="zh-CN" altLang="en-US" sz="3200" dirty="0" smtClean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新年新希望</a:t>
            </a:r>
            <a:endParaRPr lang="zh-CN" altLang="en-US" sz="3200" dirty="0">
              <a:solidFill>
                <a:schemeClr val="bg1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  <a:sym typeface="+mn-lt"/>
            </a:endParaRPr>
          </a:p>
        </p:txBody>
      </p:sp>
      <p:pic>
        <p:nvPicPr>
          <p:cNvPr id="16" name="图片 15" descr="E:\微店\兼职\QQ3007427311PPT\2019.10.21鼠年春节新年-ppt-3\鼠年蓝色经典新年PPT模板\51miz-E1091049-BDD52090.png51miz-E1091049-BDD5209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036708" y="1963476"/>
            <a:ext cx="3752341" cy="3302000"/>
          </a:xfrm>
          <a:prstGeom prst="rect">
            <a:avLst/>
          </a:prstGeom>
        </p:spPr>
      </p:pic>
    </p:spTree>
  </p:cSld>
  <p:clrMapOvr>
    <a:masterClrMapping/>
  </p:clrMapOvr>
  <p:transition spd="slow" advTm="3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E:\微店\兼职\QQ3007427311PPT\2019.10.21鼠年春节新年-ppt-3\鼠年蓝色经典新年PPT模板\51miz-E277108-72F31E69.png51miz-E277108-72F31E6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109470" y="4679315"/>
            <a:ext cx="3576320" cy="1847850"/>
          </a:xfrm>
          <a:prstGeom prst="rect">
            <a:avLst/>
          </a:prstGeom>
        </p:spPr>
      </p:pic>
      <p:pic>
        <p:nvPicPr>
          <p:cNvPr id="3" name="图片 2" descr="E:\微店\兼职\QQ3007427311PPT\2019.10.21鼠年春节新年-ppt-3\鼠年蓝色经典新年PPT模板\51miz-E1064020-1AEC57EC.png51miz-E1064020-1AEC57EC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782066" y="647385"/>
            <a:ext cx="4460240" cy="4625188"/>
          </a:xfrm>
          <a:prstGeom prst="rect">
            <a:avLst/>
          </a:prstGeom>
        </p:spPr>
      </p:pic>
      <p:pic>
        <p:nvPicPr>
          <p:cNvPr id="8" name="图片 7" descr="E:\微店\兼职\QQ3007427311PPT\2019.10.21鼠年春节新年-ppt-3\鼠年蓝色经典新年PPT模板\新年7 副本.png新年7 副本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715348" y="324677"/>
            <a:ext cx="3465830" cy="5903850"/>
          </a:xfrm>
          <a:prstGeom prst="rect">
            <a:avLst/>
          </a:prstGeom>
        </p:spPr>
      </p:pic>
    </p:spTree>
  </p:cSld>
  <p:clrMapOvr>
    <a:masterClrMapping/>
  </p:clrMapOvr>
  <p:transition spd="slow" advTm="3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2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1133</Words>
  <Application>Microsoft Office PowerPoint</Application>
  <PresentationFormat>宽屏</PresentationFormat>
  <Paragraphs>107</Paragraphs>
  <Slides>21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30" baseType="lpstr">
      <vt:lpstr>宋体</vt:lpstr>
      <vt:lpstr>字魂17号-萌趣果冻体</vt:lpstr>
      <vt:lpstr>字魂36号-正文宋楷</vt:lpstr>
      <vt:lpstr>字魂70号-灵悦黑体</vt:lpstr>
      <vt:lpstr>Arial</vt:lpstr>
      <vt:lpstr>Calibri</vt:lpstr>
      <vt:lpstr>Calibri Light</vt:lpstr>
      <vt:lpstr>Office 主题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</dc:title>
  <cp:lastModifiedBy>faith123</cp:lastModifiedBy>
  <cp:revision>2</cp:revision>
  <dcterms:created xsi:type="dcterms:W3CDTF">2019-09-17T08:37:00Z</dcterms:created>
  <dcterms:modified xsi:type="dcterms:W3CDTF">2019-12-24T01:22:08Z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2052-11.1.0.9098</vt:lpwstr>
  </property>
</Properties>
</file>